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4"/>
  </p:notesMasterIdLst>
  <p:sldIdLst>
    <p:sldId id="256" r:id="rId2"/>
    <p:sldId id="275" r:id="rId3"/>
    <p:sldId id="401" r:id="rId4"/>
    <p:sldId id="402" r:id="rId5"/>
    <p:sldId id="403" r:id="rId6"/>
    <p:sldId id="400" r:id="rId7"/>
    <p:sldId id="404" r:id="rId8"/>
    <p:sldId id="405" r:id="rId9"/>
    <p:sldId id="406" r:id="rId10"/>
    <p:sldId id="407" r:id="rId11"/>
    <p:sldId id="408" r:id="rId12"/>
    <p:sldId id="409" r:id="rId13"/>
    <p:sldId id="410" r:id="rId14"/>
    <p:sldId id="412" r:id="rId15"/>
    <p:sldId id="411" r:id="rId16"/>
    <p:sldId id="413" r:id="rId17"/>
    <p:sldId id="414" r:id="rId18"/>
    <p:sldId id="416" r:id="rId19"/>
    <p:sldId id="417" r:id="rId20"/>
    <p:sldId id="419" r:id="rId21"/>
    <p:sldId id="426" r:id="rId22"/>
    <p:sldId id="427" r:id="rId23"/>
    <p:sldId id="428" r:id="rId24"/>
    <p:sldId id="429" r:id="rId25"/>
    <p:sldId id="418" r:id="rId26"/>
    <p:sldId id="421" r:id="rId27"/>
    <p:sldId id="422" r:id="rId28"/>
    <p:sldId id="423" r:id="rId29"/>
    <p:sldId id="424" r:id="rId30"/>
    <p:sldId id="420" r:id="rId31"/>
    <p:sldId id="425" r:id="rId32"/>
    <p:sldId id="39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71" autoAdjust="0"/>
    <p:restoredTop sz="88732" autoAdjust="0"/>
  </p:normalViewPr>
  <p:slideViewPr>
    <p:cSldViewPr>
      <p:cViewPr varScale="1">
        <p:scale>
          <a:sx n="74" d="100"/>
          <a:sy n="74" d="100"/>
        </p:scale>
        <p:origin x="-14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5" Type="http://schemas.openxmlformats.org/officeDocument/2006/relationships/image" Target="../media/image33.wmf"/><Relationship Id="rId4"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image" Target="../media/image36.wmf"/><Relationship Id="rId7" Type="http://schemas.openxmlformats.org/officeDocument/2006/relationships/image" Target="../media/image40.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39.wmf"/><Relationship Id="rId5" Type="http://schemas.openxmlformats.org/officeDocument/2006/relationships/image" Target="../media/image38.wmf"/><Relationship Id="rId4" Type="http://schemas.openxmlformats.org/officeDocument/2006/relationships/image" Target="../media/image3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7.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48.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9.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E18616-83D4-4CCD-92DB-77EE9C964B2C}" type="datetimeFigureOut">
              <a:rPr lang="en-US" smtClean="0"/>
              <a:pPr/>
              <a:t>13-Oct-15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6EB357-B5A6-4343-B9C2-350395847C24}" type="slidenum">
              <a:rPr lang="en-US" smtClean="0"/>
              <a:pPr/>
              <a:t>‹#›</a:t>
            </a:fld>
            <a:endParaRPr lang="en-US"/>
          </a:p>
        </p:txBody>
      </p:sp>
    </p:spTree>
    <p:extLst>
      <p:ext uri="{BB962C8B-B14F-4D97-AF65-F5344CB8AC3E}">
        <p14:creationId xmlns:p14="http://schemas.microsoft.com/office/powerpoint/2010/main" val="875395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BEC456-9A01-48E3-BAC7-F2BBE10CAF77}" type="datetime1">
              <a:rPr lang="en-US" smtClean="0"/>
              <a:pPr/>
              <a:t>13-Oct-15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861A3-C6C2-46E5-9742-5928D6BB8000}" type="datetime1">
              <a:rPr lang="en-US" smtClean="0"/>
              <a:pPr/>
              <a:t>13-Oct-15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EE917-53E6-40B2-BDA2-EFC128F38238}" type="datetime1">
              <a:rPr lang="en-US" smtClean="0"/>
              <a:pPr/>
              <a:t>13-Oct-15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1A51DE-2D49-4B31-BAE2-20877C049150}" type="datetime1">
              <a:rPr lang="en-US" smtClean="0"/>
              <a:pPr/>
              <a:t>13-Oct-15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89D384-0B03-4470-B34D-5D8329BF78D1}" type="datetime1">
              <a:rPr lang="en-US" smtClean="0"/>
              <a:pPr/>
              <a:t>13-Oct-15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B93528-4F1D-4097-926E-3BA824F2C93D}" type="datetime1">
              <a:rPr lang="en-US" smtClean="0"/>
              <a:pPr/>
              <a:t>13-Oct-15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C6249A-126A-4391-9C43-C548B6A06F53}" type="datetime1">
              <a:rPr lang="en-US" smtClean="0"/>
              <a:pPr/>
              <a:t>13-Oct-15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43F207-F29E-4264-A425-479F8BD88447}" type="datetime1">
              <a:rPr lang="en-US" smtClean="0"/>
              <a:pPr/>
              <a:t>13-Oct-15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949B6-F254-4F54-862B-D954832FC88B}" type="datetime1">
              <a:rPr lang="en-US" smtClean="0"/>
              <a:pPr/>
              <a:t>13-Oct-15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AD9A0-3F5F-4F92-92BF-8E89953B07C2}" type="datetime1">
              <a:rPr lang="en-US" smtClean="0"/>
              <a:pPr/>
              <a:t>13-Oct-15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D12B0-8A8A-4DAF-A84C-090F0AD5755C}" type="datetime1">
              <a:rPr lang="en-US" smtClean="0"/>
              <a:pPr/>
              <a:t>13-Oct-15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D196F-6ECF-4FAD-9F89-7E46FCAB8165}" type="datetime1">
              <a:rPr lang="en-US" smtClean="0"/>
              <a:pPr/>
              <a:t>13-Oct-15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0E9BA-92E5-4D52-8834-4CFBC06808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12.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s>
</file>

<file path=ppt/slides/_rels/slide13.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7.wmf"/><Relationship Id="rId5" Type="http://schemas.openxmlformats.org/officeDocument/2006/relationships/oleObject" Target="../embeddings/oleObject16.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2.bin"/><Relationship Id="rId13" Type="http://schemas.openxmlformats.org/officeDocument/2006/relationships/image" Target="../media/image24.wmf"/><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1.wmf"/><Relationship Id="rId11" Type="http://schemas.openxmlformats.org/officeDocument/2006/relationships/image" Target="../media/image23.wmf"/><Relationship Id="rId5" Type="http://schemas.openxmlformats.org/officeDocument/2006/relationships/oleObject" Target="../embeddings/oleObject20.bin"/><Relationship Id="rId15" Type="http://schemas.openxmlformats.org/officeDocument/2006/relationships/image" Target="../media/image25.wmf"/><Relationship Id="rId10" Type="http://schemas.openxmlformats.org/officeDocument/2006/relationships/oleObject" Target="../embeddings/oleObject23.bin"/><Relationship Id="rId4" Type="http://schemas.openxmlformats.org/officeDocument/2006/relationships/image" Target="../media/image20.wmf"/><Relationship Id="rId9" Type="http://schemas.openxmlformats.org/officeDocument/2006/relationships/image" Target="../media/image22.wmf"/><Relationship Id="rId14" Type="http://schemas.openxmlformats.org/officeDocument/2006/relationships/oleObject" Target="../embeddings/oleObject25.bin"/></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7.wmf"/><Relationship Id="rId5" Type="http://schemas.openxmlformats.org/officeDocument/2006/relationships/oleObject" Target="../embeddings/oleObject26.bin"/><Relationship Id="rId4" Type="http://schemas.openxmlformats.org/officeDocument/2006/relationships/image" Target="../media/image26.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8.wmf"/></Relationships>
</file>

<file path=ppt/slides/_rels/slide17.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0.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1.bin"/></Relationships>
</file>

<file path=ppt/slides/_rels/slide18.xml.rels><?xml version="1.0" encoding="UTF-8" standalone="yes"?>
<Relationships xmlns="http://schemas.openxmlformats.org/package/2006/relationships"><Relationship Id="rId8" Type="http://schemas.openxmlformats.org/officeDocument/2006/relationships/image" Target="../media/image36.wmf"/><Relationship Id="rId13" Type="http://schemas.openxmlformats.org/officeDocument/2006/relationships/oleObject" Target="../embeddings/oleObject38.bin"/><Relationship Id="rId18" Type="http://schemas.openxmlformats.org/officeDocument/2006/relationships/image" Target="../media/image41.wmf"/><Relationship Id="rId3" Type="http://schemas.openxmlformats.org/officeDocument/2006/relationships/oleObject" Target="../embeddings/oleObject33.bin"/><Relationship Id="rId7" Type="http://schemas.openxmlformats.org/officeDocument/2006/relationships/oleObject" Target="../embeddings/oleObject35.bin"/><Relationship Id="rId12" Type="http://schemas.openxmlformats.org/officeDocument/2006/relationships/image" Target="../media/image38.wmf"/><Relationship Id="rId17" Type="http://schemas.openxmlformats.org/officeDocument/2006/relationships/oleObject" Target="../embeddings/oleObject40.bin"/><Relationship Id="rId2" Type="http://schemas.openxmlformats.org/officeDocument/2006/relationships/slideLayout" Target="../slideLayouts/slideLayout2.xml"/><Relationship Id="rId16" Type="http://schemas.openxmlformats.org/officeDocument/2006/relationships/image" Target="../media/image40.wmf"/><Relationship Id="rId1" Type="http://schemas.openxmlformats.org/officeDocument/2006/relationships/vmlDrawing" Target="../drawings/vmlDrawing12.vml"/><Relationship Id="rId6" Type="http://schemas.openxmlformats.org/officeDocument/2006/relationships/image" Target="../media/image35.wmf"/><Relationship Id="rId11" Type="http://schemas.openxmlformats.org/officeDocument/2006/relationships/oleObject" Target="../embeddings/oleObject37.bin"/><Relationship Id="rId5" Type="http://schemas.openxmlformats.org/officeDocument/2006/relationships/oleObject" Target="../embeddings/oleObject34.bin"/><Relationship Id="rId15" Type="http://schemas.openxmlformats.org/officeDocument/2006/relationships/oleObject" Target="../embeddings/oleObject39.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6.bin"/><Relationship Id="rId14" Type="http://schemas.openxmlformats.org/officeDocument/2006/relationships/image" Target="../media/image39.wmf"/></Relationships>
</file>

<file path=ppt/slides/_rels/slide19.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5.wmf"/><Relationship Id="rId5" Type="http://schemas.openxmlformats.org/officeDocument/2006/relationships/oleObject" Target="../embeddings/oleObject42.bin"/><Relationship Id="rId4" Type="http://schemas.openxmlformats.org/officeDocument/2006/relationships/image" Target="../media/image44.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47.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48.emf"/></Relationships>
</file>

<file path=ppt/slides/_rels/slide25.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49.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50.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oleObject" Target="../embeddings/oleObject6.bin"/><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image" Target="../media/image9.png"/><Relationship Id="rId4" Type="http://schemas.openxmlformats.org/officeDocument/2006/relationships/image" Target="../media/image6.wmf"/><Relationship Id="rId9"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1"/>
            <a:ext cx="8534400" cy="1143000"/>
          </a:xfrm>
        </p:spPr>
        <p:txBody>
          <a:bodyPr>
            <a:normAutofit/>
          </a:bodyPr>
          <a:lstStyle/>
          <a:p>
            <a:r>
              <a:rPr lang="en-US" sz="3200" b="1" smtClean="0">
                <a:solidFill>
                  <a:srgbClr val="00B050"/>
                </a:solidFill>
                <a:latin typeface="Times New Roman" pitchFamily="18" charset="0"/>
                <a:cs typeface="Times New Roman" pitchFamily="18" charset="0"/>
              </a:rPr>
              <a:t>EEE 3131 - </a:t>
            </a:r>
            <a:r>
              <a:rPr lang="en-US" sz="3200" b="1" dirty="0" smtClean="0">
                <a:solidFill>
                  <a:srgbClr val="00B050"/>
                </a:solidFill>
                <a:latin typeface="Times New Roman" pitchFamily="18" charset="0"/>
                <a:cs typeface="Times New Roman" pitchFamily="18" charset="0"/>
              </a:rPr>
              <a:t>Digital Electronics</a:t>
            </a:r>
            <a:endParaRPr lang="en-US" sz="3200" b="1" dirty="0">
              <a:solidFill>
                <a:srgbClr val="00B050"/>
              </a:solidFill>
              <a:latin typeface="Times New Roman" pitchFamily="18" charset="0"/>
              <a:cs typeface="Times New Roman" pitchFamily="18" charset="0"/>
            </a:endParaRPr>
          </a:p>
        </p:txBody>
      </p:sp>
      <p:sp>
        <p:nvSpPr>
          <p:cNvPr id="3" name="Subtitle 2"/>
          <p:cNvSpPr>
            <a:spLocks noGrp="1"/>
          </p:cNvSpPr>
          <p:nvPr>
            <p:ph type="subTitle" idx="1"/>
          </p:nvPr>
        </p:nvSpPr>
        <p:spPr>
          <a:xfrm>
            <a:off x="1447800" y="2743200"/>
            <a:ext cx="7467600" cy="990600"/>
          </a:xfrm>
        </p:spPr>
        <p:txBody>
          <a:bodyPr>
            <a:normAutofit/>
          </a:bodyPr>
          <a:lstStyle/>
          <a:p>
            <a:pPr algn="r"/>
            <a:r>
              <a:rPr lang="en-US" sz="2800" b="1" dirty="0" smtClean="0">
                <a:solidFill>
                  <a:schemeClr val="tx1"/>
                </a:solidFill>
                <a:latin typeface="Times New Roman" pitchFamily="18" charset="0"/>
                <a:cs typeface="Times New Roman" pitchFamily="18" charset="0"/>
              </a:rPr>
              <a:t>Lecture 1 : </a:t>
            </a:r>
            <a:r>
              <a:rPr lang="en-US" sz="2800" b="1" dirty="0" smtClean="0">
                <a:solidFill>
                  <a:srgbClr val="7030A0"/>
                </a:solidFill>
                <a:latin typeface="Times New Roman" pitchFamily="18" charset="0"/>
                <a:cs typeface="Times New Roman" pitchFamily="18" charset="0"/>
              </a:rPr>
              <a:t>Number Systems &amp; Codes</a:t>
            </a:r>
            <a:endParaRPr lang="en-US" sz="2800" b="1" dirty="0">
              <a:solidFill>
                <a:srgbClr val="7030A0"/>
              </a:solidFill>
              <a:latin typeface="Times New Roman" pitchFamily="18" charset="0"/>
              <a:cs typeface="Times New Roman" pitchFamily="18" charset="0"/>
            </a:endParaRPr>
          </a:p>
        </p:txBody>
      </p:sp>
      <p:cxnSp>
        <p:nvCxnSpPr>
          <p:cNvPr id="7" name="Straight Connector 6"/>
          <p:cNvCxnSpPr/>
          <p:nvPr/>
        </p:nvCxnSpPr>
        <p:spPr>
          <a:xfrm>
            <a:off x="304800" y="1905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1828800" y="4114800"/>
            <a:ext cx="7010400" cy="461665"/>
          </a:xfrm>
          <a:prstGeom prst="rect">
            <a:avLst/>
          </a:prstGeom>
          <a:noFill/>
        </p:spPr>
        <p:txBody>
          <a:bodyPr wrap="square" rtlCol="0">
            <a:spAutoFit/>
          </a:bodyPr>
          <a:lstStyle/>
          <a:p>
            <a:pPr algn="r"/>
            <a:r>
              <a:rPr lang="en-US" sz="2400" dirty="0" smtClean="0">
                <a:latin typeface="Times New Roman" pitchFamily="18" charset="0"/>
                <a:cs typeface="Times New Roman" pitchFamily="18" charset="0"/>
              </a:rPr>
              <a:t>Instructor:  Jerry MUWAMBA</a:t>
            </a:r>
            <a:endParaRPr lang="en-US" sz="2400" dirty="0">
              <a:latin typeface="Times New Roman" pitchFamily="18" charset="0"/>
              <a:cs typeface="Times New Roman" pitchFamily="18" charset="0"/>
            </a:endParaRPr>
          </a:p>
        </p:txBody>
      </p:sp>
      <p:sp>
        <p:nvSpPr>
          <p:cNvPr id="10" name="TextBox 9"/>
          <p:cNvSpPr txBox="1"/>
          <p:nvPr/>
        </p:nvSpPr>
        <p:spPr>
          <a:xfrm>
            <a:off x="2667000" y="5486400"/>
            <a:ext cx="6172200" cy="400110"/>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October 2015</a:t>
            </a:r>
            <a:endParaRPr lang="en-US" sz="2000" dirty="0">
              <a:latin typeface="Times New Roman" pitchFamily="18" charset="0"/>
              <a:cs typeface="Times New Roman" pitchFamily="18" charset="0"/>
            </a:endParaRPr>
          </a:p>
        </p:txBody>
      </p:sp>
      <p:cxnSp>
        <p:nvCxnSpPr>
          <p:cNvPr id="11" name="Straight Connector 10"/>
          <p:cNvCxnSpPr/>
          <p:nvPr/>
        </p:nvCxnSpPr>
        <p:spPr>
          <a:xfrm>
            <a:off x="228600" y="762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9" name="TextBox 8"/>
          <p:cNvSpPr txBox="1"/>
          <p:nvPr/>
        </p:nvSpPr>
        <p:spPr>
          <a:xfrm>
            <a:off x="2590800" y="4495800"/>
            <a:ext cx="6248400" cy="707886"/>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Email</a:t>
            </a:r>
            <a:r>
              <a:rPr lang="en-US" sz="2000" b="1" dirty="0" smtClean="0">
                <a:solidFill>
                  <a:schemeClr val="accent6">
                    <a:lumMod val="75000"/>
                  </a:schemeClr>
                </a:solidFill>
                <a:latin typeface="Times New Roman" pitchFamily="18" charset="0"/>
                <a:cs typeface="Times New Roman" pitchFamily="18" charset="0"/>
              </a:rPr>
              <a:t>:   jerry.muwamba@unza.zm</a:t>
            </a:r>
          </a:p>
          <a:p>
            <a:pPr algn="r"/>
            <a:r>
              <a:rPr lang="en-US" sz="2000" b="1" dirty="0" smtClean="0">
                <a:solidFill>
                  <a:schemeClr val="accent6">
                    <a:lumMod val="75000"/>
                  </a:schemeClr>
                </a:solidFill>
                <a:latin typeface="Times New Roman" pitchFamily="18" charset="0"/>
                <a:cs typeface="Times New Roman" pitchFamily="18" charset="0"/>
              </a:rPr>
              <a:t>             jerrymuwamba@yahoo.com</a:t>
            </a:r>
            <a:endParaRPr lang="en-US" sz="2000" b="1" dirty="0">
              <a:solidFill>
                <a:schemeClr val="accent6">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35814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Binary Arithmetic</a:t>
            </a:r>
          </a:p>
          <a:p>
            <a:pPr>
              <a:buFont typeface="Wingdings" pitchFamily="2" charset="2"/>
              <a:buChar char="ü"/>
            </a:pPr>
            <a:r>
              <a:rPr lang="en-US" sz="2000" dirty="0" smtClean="0">
                <a:latin typeface="Times New Roman" pitchFamily="18" charset="0"/>
                <a:cs typeface="Times New Roman" pitchFamily="18" charset="0"/>
              </a:rPr>
              <a:t>Since the </a:t>
            </a:r>
            <a:r>
              <a:rPr lang="en-US" sz="2000" dirty="0" smtClean="0">
                <a:solidFill>
                  <a:srgbClr val="7030A0"/>
                </a:solidFill>
                <a:latin typeface="Times New Roman" pitchFamily="18" charset="0"/>
                <a:cs typeface="Times New Roman" pitchFamily="18" charset="0"/>
              </a:rPr>
              <a:t>binary system uses </a:t>
            </a:r>
            <a:r>
              <a:rPr lang="en-US" sz="2000" dirty="0" smtClean="0">
                <a:latin typeface="Times New Roman" pitchFamily="18" charset="0"/>
                <a:cs typeface="Times New Roman" pitchFamily="18" charset="0"/>
              </a:rPr>
              <a:t>the </a:t>
            </a:r>
            <a:r>
              <a:rPr lang="en-US" sz="2000" dirty="0" smtClean="0">
                <a:solidFill>
                  <a:srgbClr val="0070C0"/>
                </a:solidFill>
                <a:latin typeface="Times New Roman" pitchFamily="18" charset="0"/>
                <a:cs typeface="Times New Roman" pitchFamily="18" charset="0"/>
              </a:rPr>
              <a:t>same concept of value </a:t>
            </a:r>
            <a:r>
              <a:rPr lang="en-US" sz="2000" dirty="0" smtClean="0">
                <a:latin typeface="Times New Roman" pitchFamily="18" charset="0"/>
                <a:cs typeface="Times New Roman" pitchFamily="18" charset="0"/>
              </a:rPr>
              <a:t>and </a:t>
            </a:r>
            <a:r>
              <a:rPr lang="en-US" sz="2000" dirty="0" smtClean="0">
                <a:solidFill>
                  <a:srgbClr val="0070C0"/>
                </a:solidFill>
                <a:latin typeface="Times New Roman" pitchFamily="18" charset="0"/>
                <a:cs typeface="Times New Roman" pitchFamily="18" charset="0"/>
              </a:rPr>
              <a:t>position of the digits </a:t>
            </a:r>
            <a:r>
              <a:rPr lang="en-US" sz="2000" dirty="0" smtClean="0">
                <a:latin typeface="Times New Roman" pitchFamily="18" charset="0"/>
                <a:cs typeface="Times New Roman" pitchFamily="18" charset="0"/>
              </a:rPr>
              <a:t>as the decimal system, we expected the associated arithmetic to be similar but easier.</a:t>
            </a:r>
          </a:p>
          <a:p>
            <a:pPr>
              <a:buFont typeface="Wingdings" pitchFamily="2" charset="2"/>
              <a:buChar char="ü"/>
            </a:pPr>
            <a:r>
              <a:rPr lang="en-US" sz="2000" dirty="0" smtClean="0">
                <a:latin typeface="Times New Roman" pitchFamily="18" charset="0"/>
                <a:cs typeface="Times New Roman" pitchFamily="18" charset="0"/>
              </a:rPr>
              <a:t>The </a:t>
            </a:r>
            <a:r>
              <a:rPr lang="en-US" sz="2000" dirty="0" smtClean="0">
                <a:solidFill>
                  <a:schemeClr val="accent6">
                    <a:lumMod val="75000"/>
                  </a:schemeClr>
                </a:solidFill>
                <a:latin typeface="Times New Roman" pitchFamily="18" charset="0"/>
                <a:cs typeface="Times New Roman" pitchFamily="18" charset="0"/>
              </a:rPr>
              <a:t>binary multiplication table </a:t>
            </a:r>
            <a:r>
              <a:rPr lang="en-US" sz="2000" dirty="0" smtClean="0">
                <a:latin typeface="Times New Roman" pitchFamily="18" charset="0"/>
                <a:cs typeface="Times New Roman" pitchFamily="18" charset="0"/>
              </a:rPr>
              <a:t>is very short. For </a:t>
            </a:r>
            <a:r>
              <a:rPr lang="en-US" sz="2000" dirty="0" smtClean="0">
                <a:solidFill>
                  <a:srgbClr val="7030A0"/>
                </a:solidFill>
                <a:latin typeface="Times New Roman" pitchFamily="18" charset="0"/>
                <a:cs typeface="Times New Roman" pitchFamily="18" charset="0"/>
              </a:rPr>
              <a:t>addition in binary</a:t>
            </a:r>
            <a:r>
              <a:rPr lang="en-US" sz="2000" dirty="0" smtClean="0">
                <a:latin typeface="Times New Roman" pitchFamily="18" charset="0"/>
                <a:cs typeface="Times New Roman" pitchFamily="18" charset="0"/>
              </a:rPr>
              <a:t>, we add column by column, </a:t>
            </a:r>
            <a:r>
              <a:rPr lang="en-US" sz="2000" dirty="0" smtClean="0">
                <a:solidFill>
                  <a:srgbClr val="0070C0"/>
                </a:solidFill>
                <a:latin typeface="Times New Roman" pitchFamily="18" charset="0"/>
                <a:cs typeface="Times New Roman" pitchFamily="18" charset="0"/>
              </a:rPr>
              <a:t>carrying </a:t>
            </a:r>
            <a:r>
              <a:rPr lang="en-US" sz="2000" dirty="0" smtClean="0">
                <a:latin typeface="Times New Roman" pitchFamily="18" charset="0"/>
                <a:cs typeface="Times New Roman" pitchFamily="18" charset="0"/>
              </a:rPr>
              <a:t>where necessary into higher position columns.</a:t>
            </a:r>
          </a:p>
          <a:p>
            <a:pPr>
              <a:buFont typeface="Wingdings" pitchFamily="2" charset="2"/>
              <a:buChar char="ü"/>
            </a:pPr>
            <a:r>
              <a:rPr lang="en-US" sz="2000" dirty="0" smtClean="0">
                <a:solidFill>
                  <a:srgbClr val="0070C0"/>
                </a:solidFill>
                <a:latin typeface="Times New Roman" pitchFamily="18" charset="0"/>
                <a:cs typeface="Times New Roman" pitchFamily="18" charset="0"/>
              </a:rPr>
              <a:t>In subtraction</a:t>
            </a:r>
            <a:r>
              <a:rPr lang="en-US" sz="2000" dirty="0" smtClean="0">
                <a:latin typeface="Times New Roman" pitchFamily="18" charset="0"/>
                <a:cs typeface="Times New Roman" pitchFamily="18" charset="0"/>
              </a:rPr>
              <a:t>, we subtract column by column, </a:t>
            </a:r>
            <a:r>
              <a:rPr lang="en-US" sz="2000" dirty="0" smtClean="0">
                <a:solidFill>
                  <a:schemeClr val="accent6">
                    <a:lumMod val="75000"/>
                  </a:schemeClr>
                </a:solidFill>
                <a:latin typeface="Times New Roman" pitchFamily="18" charset="0"/>
                <a:cs typeface="Times New Roman" pitchFamily="18" charset="0"/>
              </a:rPr>
              <a:t>borrowing </a:t>
            </a:r>
            <a:r>
              <a:rPr lang="en-US" sz="2000" dirty="0" smtClean="0">
                <a:latin typeface="Times New Roman" pitchFamily="18" charset="0"/>
                <a:cs typeface="Times New Roman" pitchFamily="18" charset="0"/>
              </a:rPr>
              <a:t>where necessary from higher position columns.</a:t>
            </a:r>
          </a:p>
          <a:p>
            <a:pPr>
              <a:buFont typeface="Wingdings" pitchFamily="2" charset="2"/>
              <a:buChar char="ü"/>
            </a:pPr>
            <a:r>
              <a:rPr lang="en-US" sz="2000" dirty="0" smtClean="0">
                <a:latin typeface="Times New Roman" pitchFamily="18" charset="0"/>
                <a:cs typeface="Times New Roman" pitchFamily="18" charset="0"/>
              </a:rPr>
              <a:t>In </a:t>
            </a:r>
            <a:r>
              <a:rPr lang="en-US" sz="2000" dirty="0" smtClean="0">
                <a:solidFill>
                  <a:srgbClr val="7030A0"/>
                </a:solidFill>
                <a:latin typeface="Times New Roman" pitchFamily="18" charset="0"/>
                <a:cs typeface="Times New Roman" pitchFamily="18" charset="0"/>
              </a:rPr>
              <a:t>subtracting a large number </a:t>
            </a:r>
            <a:r>
              <a:rPr lang="en-US" sz="2000" dirty="0" smtClean="0">
                <a:latin typeface="Times New Roman" pitchFamily="18" charset="0"/>
                <a:cs typeface="Times New Roman" pitchFamily="18" charset="0"/>
              </a:rPr>
              <a:t>from a </a:t>
            </a:r>
            <a:r>
              <a:rPr lang="en-US" sz="2000" dirty="0" smtClean="0">
                <a:solidFill>
                  <a:schemeClr val="accent6">
                    <a:lumMod val="75000"/>
                  </a:schemeClr>
                </a:solidFill>
                <a:latin typeface="Times New Roman" pitchFamily="18" charset="0"/>
                <a:cs typeface="Times New Roman" pitchFamily="18" charset="0"/>
              </a:rPr>
              <a:t>smaller</a:t>
            </a:r>
            <a:r>
              <a:rPr lang="en-US" sz="2000" dirty="0" smtClean="0">
                <a:latin typeface="Times New Roman" pitchFamily="18" charset="0"/>
                <a:cs typeface="Times New Roman" pitchFamily="18" charset="0"/>
              </a:rPr>
              <a:t>, we can subtract the smaller from the larger and </a:t>
            </a:r>
            <a:r>
              <a:rPr lang="en-US" sz="2000" dirty="0" smtClean="0">
                <a:solidFill>
                  <a:srgbClr val="0070C0"/>
                </a:solidFill>
                <a:latin typeface="Times New Roman" pitchFamily="18" charset="0"/>
                <a:cs typeface="Times New Roman" pitchFamily="18" charset="0"/>
              </a:rPr>
              <a:t>change the sign </a:t>
            </a:r>
            <a:r>
              <a:rPr lang="en-US" sz="2000" dirty="0" smtClean="0">
                <a:latin typeface="Times New Roman" pitchFamily="18" charset="0"/>
                <a:cs typeface="Times New Roman" pitchFamily="18" charset="0"/>
              </a:rPr>
              <a:t>just as we do with decimals.</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10</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1143000"/>
            <a:ext cx="8763000" cy="25146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11430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12192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2</a:t>
            </a:r>
          </a:p>
          <a:p>
            <a:pPr>
              <a:buFont typeface="Wingdings" pitchFamily="2" charset="2"/>
              <a:buChar char="ü"/>
            </a:pPr>
            <a:r>
              <a:rPr lang="en-US" sz="2000" dirty="0" smtClean="0">
                <a:latin typeface="Times New Roman" pitchFamily="18" charset="0"/>
                <a:cs typeface="Times New Roman" pitchFamily="18" charset="0"/>
              </a:rPr>
              <a:t>Convert the numbers in color to the other form and perform the indicated operations.</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11</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1186" name="Object 10"/>
          <p:cNvGraphicFramePr>
            <a:graphicFrameLocks noChangeAspect="1"/>
          </p:cNvGraphicFramePr>
          <p:nvPr/>
        </p:nvGraphicFramePr>
        <p:xfrm>
          <a:off x="1295400" y="2438400"/>
          <a:ext cx="5337175" cy="1035050"/>
        </p:xfrm>
        <a:graphic>
          <a:graphicData uri="http://schemas.openxmlformats.org/presentationml/2006/ole">
            <mc:AlternateContent xmlns:mc="http://schemas.openxmlformats.org/markup-compatibility/2006">
              <mc:Choice xmlns:v="urn:schemas-microsoft-com:vml" Requires="v">
                <p:oleObj spid="_x0000_s221255" name="Equation" r:id="rId3" imgW="3416040" imgH="660240" progId="Equation.DSMT4">
                  <p:embed/>
                </p:oleObj>
              </mc:Choice>
              <mc:Fallback>
                <p:oleObj name="Equation" r:id="rId3" imgW="3416040" imgH="66024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438400"/>
                        <a:ext cx="5337175" cy="103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Content Placeholder 2"/>
          <p:cNvSpPr txBox="1">
            <a:spLocks/>
          </p:cNvSpPr>
          <p:nvPr/>
        </p:nvSpPr>
        <p:spPr>
          <a:xfrm>
            <a:off x="228600" y="3886200"/>
            <a:ext cx="8763000" cy="1524000"/>
          </a:xfrm>
          <a:prstGeom prst="rect">
            <a:avLst/>
          </a:prstGeom>
          <a:noFill/>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In </a:t>
            </a:r>
            <a:r>
              <a:rPr kumimoji="0" lang="en-US" sz="2000" b="1" i="0" u="none" strike="noStrike" kern="1200" cap="none" spc="0" normalizeH="0" baseline="0" noProof="0" dirty="0" smtClean="0">
                <a:ln>
                  <a:noFill/>
                </a:ln>
                <a:solidFill>
                  <a:srgbClr val="7030A0"/>
                </a:solidFill>
                <a:effectLst/>
                <a:uLnTx/>
                <a:uFillTx/>
                <a:latin typeface="Times New Roman" pitchFamily="18" charset="0"/>
                <a:ea typeface="+mn-ea"/>
                <a:cs typeface="Times New Roman" pitchFamily="18" charset="0"/>
              </a:rPr>
              <a:t>multiplication</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we obtain partial</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products using the binary multiplication table,                                                              and then add the partial products.</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dirty="0" smtClean="0">
                <a:latin typeface="Times New Roman" pitchFamily="18" charset="0"/>
                <a:cs typeface="Times New Roman" pitchFamily="18" charset="0"/>
              </a:rPr>
              <a:t>In </a:t>
            </a:r>
            <a:r>
              <a:rPr lang="en-US" sz="2000" b="1" dirty="0" smtClean="0">
                <a:solidFill>
                  <a:schemeClr val="accent6">
                    <a:lumMod val="75000"/>
                  </a:schemeClr>
                </a:solidFill>
                <a:latin typeface="Times New Roman" pitchFamily="18" charset="0"/>
                <a:cs typeface="Times New Roman" pitchFamily="18" charset="0"/>
              </a:rPr>
              <a:t>division</a:t>
            </a:r>
            <a:r>
              <a:rPr lang="en-US" sz="2000" dirty="0" smtClean="0">
                <a:latin typeface="Times New Roman" pitchFamily="18" charset="0"/>
                <a:cs typeface="Times New Roman" pitchFamily="18" charset="0"/>
              </a:rPr>
              <a:t>, we perform  repeated subtractions just as in long division of decimals, See Example 3.</a:t>
            </a:r>
            <a:endPar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endParaRPr>
          </a:p>
        </p:txBody>
      </p:sp>
      <p:graphicFrame>
        <p:nvGraphicFramePr>
          <p:cNvPr id="221192" name="Object 10"/>
          <p:cNvGraphicFramePr>
            <a:graphicFrameLocks noChangeAspect="1"/>
          </p:cNvGraphicFramePr>
          <p:nvPr/>
        </p:nvGraphicFramePr>
        <p:xfrm>
          <a:off x="1295400" y="4267200"/>
          <a:ext cx="3768725" cy="400050"/>
        </p:xfrm>
        <a:graphic>
          <a:graphicData uri="http://schemas.openxmlformats.org/presentationml/2006/ole">
            <mc:AlternateContent xmlns:mc="http://schemas.openxmlformats.org/markup-compatibility/2006">
              <mc:Choice xmlns:v="urn:schemas-microsoft-com:vml" Requires="v">
                <p:oleObj spid="_x0000_s221256" name="Equation" r:id="rId5" imgW="2412720" imgH="253800" progId="Equation.DSMT4">
                  <p:embed/>
                </p:oleObj>
              </mc:Choice>
              <mc:Fallback>
                <p:oleObj name="Equation" r:id="rId5" imgW="2412720" imgH="253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4267200"/>
                        <a:ext cx="3768725"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1143000"/>
            <a:ext cx="8763000" cy="49530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11430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12192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3</a:t>
            </a:r>
          </a:p>
          <a:p>
            <a:pPr>
              <a:buFont typeface="Wingdings" pitchFamily="2" charset="2"/>
              <a:buChar char="ü"/>
            </a:pPr>
            <a:r>
              <a:rPr lang="en-US" sz="2000" dirty="0" smtClean="0">
                <a:latin typeface="Times New Roman" pitchFamily="18" charset="0"/>
                <a:cs typeface="Times New Roman" pitchFamily="18" charset="0"/>
              </a:rPr>
              <a:t>Convert the numbers in color to the other form and perform the indicated operations.</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12</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1186" name="Object 10"/>
          <p:cNvGraphicFramePr>
            <a:graphicFrameLocks noChangeAspect="1"/>
          </p:cNvGraphicFramePr>
          <p:nvPr/>
        </p:nvGraphicFramePr>
        <p:xfrm>
          <a:off x="1876425" y="2819400"/>
          <a:ext cx="2460625" cy="2905125"/>
        </p:xfrm>
        <a:graphic>
          <a:graphicData uri="http://schemas.openxmlformats.org/presentationml/2006/ole">
            <mc:AlternateContent xmlns:mc="http://schemas.openxmlformats.org/markup-compatibility/2006">
              <mc:Choice xmlns:v="urn:schemas-microsoft-com:vml" Requires="v">
                <p:oleObj spid="_x0000_s223363" name="Equation" r:id="rId3" imgW="1574640" imgH="1854000" progId="Equation.DSMT4">
                  <p:embed/>
                </p:oleObj>
              </mc:Choice>
              <mc:Fallback>
                <p:oleObj name="Equation" r:id="rId3" imgW="1574640" imgH="18540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6425" y="2819400"/>
                        <a:ext cx="2460625" cy="290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36" name="Object 10"/>
          <p:cNvGraphicFramePr>
            <a:graphicFrameLocks noChangeAspect="1"/>
          </p:cNvGraphicFramePr>
          <p:nvPr/>
        </p:nvGraphicFramePr>
        <p:xfrm>
          <a:off x="533400" y="2895600"/>
          <a:ext cx="1627187" cy="2147887"/>
        </p:xfrm>
        <a:graphic>
          <a:graphicData uri="http://schemas.openxmlformats.org/presentationml/2006/ole">
            <mc:AlternateContent xmlns:mc="http://schemas.openxmlformats.org/markup-compatibility/2006">
              <mc:Choice xmlns:v="urn:schemas-microsoft-com:vml" Requires="v">
                <p:oleObj spid="_x0000_s223364" name="Equation" r:id="rId5" imgW="1041120" imgH="1371600" progId="Equation.DSMT4">
                  <p:embed/>
                </p:oleObj>
              </mc:Choice>
              <mc:Fallback>
                <p:oleObj name="Equation" r:id="rId5" imgW="1041120" imgH="1371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895600"/>
                        <a:ext cx="1627187" cy="2147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37" name="Object 10"/>
          <p:cNvGraphicFramePr>
            <a:graphicFrameLocks noChangeAspect="1"/>
          </p:cNvGraphicFramePr>
          <p:nvPr/>
        </p:nvGraphicFramePr>
        <p:xfrm>
          <a:off x="4943475" y="2971800"/>
          <a:ext cx="1625600" cy="2147888"/>
        </p:xfrm>
        <a:graphic>
          <a:graphicData uri="http://schemas.openxmlformats.org/presentationml/2006/ole">
            <mc:AlternateContent xmlns:mc="http://schemas.openxmlformats.org/markup-compatibility/2006">
              <mc:Choice xmlns:v="urn:schemas-microsoft-com:vml" Requires="v">
                <p:oleObj spid="_x0000_s223365" name="Equation" r:id="rId7" imgW="1041120" imgH="1371600" progId="Equation.DSMT4">
                  <p:embed/>
                </p:oleObj>
              </mc:Choice>
              <mc:Fallback>
                <p:oleObj name="Equation" r:id="rId7" imgW="1041120" imgH="1371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43475" y="2971800"/>
                        <a:ext cx="1625600" cy="2147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38" name="Object 10"/>
          <p:cNvGraphicFramePr>
            <a:graphicFrameLocks noChangeAspect="1"/>
          </p:cNvGraphicFramePr>
          <p:nvPr/>
        </p:nvGraphicFramePr>
        <p:xfrm>
          <a:off x="7010400" y="2895600"/>
          <a:ext cx="1292225" cy="2149475"/>
        </p:xfrm>
        <a:graphic>
          <a:graphicData uri="http://schemas.openxmlformats.org/presentationml/2006/ole">
            <mc:AlternateContent xmlns:mc="http://schemas.openxmlformats.org/markup-compatibility/2006">
              <mc:Choice xmlns:v="urn:schemas-microsoft-com:vml" Requires="v">
                <p:oleObj spid="_x0000_s223366" name="Equation" r:id="rId9" imgW="825480" imgH="1371600" progId="Equation.DSMT4">
                  <p:embed/>
                </p:oleObj>
              </mc:Choice>
              <mc:Fallback>
                <p:oleObj name="Equation" r:id="rId9" imgW="825480" imgH="1371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10400" y="2895600"/>
                        <a:ext cx="1292225" cy="2149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TextBox 19"/>
          <p:cNvSpPr txBox="1"/>
          <p:nvPr/>
        </p:nvSpPr>
        <p:spPr>
          <a:xfrm>
            <a:off x="609600" y="2590800"/>
            <a:ext cx="685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22" name="TextBox 21"/>
          <p:cNvSpPr txBox="1"/>
          <p:nvPr/>
        </p:nvSpPr>
        <p:spPr>
          <a:xfrm>
            <a:off x="2133600" y="2590800"/>
            <a:ext cx="685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23" name="TextBox 22"/>
          <p:cNvSpPr txBox="1"/>
          <p:nvPr/>
        </p:nvSpPr>
        <p:spPr>
          <a:xfrm>
            <a:off x="4572000" y="2667000"/>
            <a:ext cx="685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24" name="TextBox 23"/>
          <p:cNvSpPr txBox="1"/>
          <p:nvPr/>
        </p:nvSpPr>
        <p:spPr>
          <a:xfrm>
            <a:off x="6553200" y="2667000"/>
            <a:ext cx="685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Bits, Bytes, and Words</a:t>
            </a:r>
          </a:p>
          <a:p>
            <a:pPr>
              <a:buFont typeface="Wingdings" pitchFamily="2" charset="2"/>
              <a:buChar char="ü"/>
            </a:pPr>
            <a:r>
              <a:rPr lang="en-US" sz="2000" dirty="0" smtClean="0">
                <a:solidFill>
                  <a:srgbClr val="7030A0"/>
                </a:solidFill>
                <a:latin typeface="Times New Roman" pitchFamily="18" charset="0"/>
                <a:cs typeface="Times New Roman" pitchFamily="18" charset="0"/>
              </a:rPr>
              <a:t>A single binary digit </a:t>
            </a:r>
            <a:r>
              <a:rPr lang="en-US" sz="2000" dirty="0" smtClean="0">
                <a:latin typeface="Times New Roman" pitchFamily="18" charset="0"/>
                <a:cs typeface="Times New Roman" pitchFamily="18" charset="0"/>
              </a:rPr>
              <a:t>is called a “</a:t>
            </a:r>
            <a:r>
              <a:rPr lang="en-US" sz="2000" dirty="0" smtClean="0">
                <a:solidFill>
                  <a:schemeClr val="accent6">
                    <a:lumMod val="75000"/>
                  </a:schemeClr>
                </a:solidFill>
                <a:latin typeface="Times New Roman" pitchFamily="18" charset="0"/>
                <a:cs typeface="Times New Roman" pitchFamily="18" charset="0"/>
              </a:rPr>
              <a:t>bit</a:t>
            </a:r>
            <a:r>
              <a:rPr lang="en-US" sz="2000" dirty="0" smtClean="0">
                <a:latin typeface="Times New Roman" pitchFamily="18" charset="0"/>
                <a:cs typeface="Times New Roman" pitchFamily="18" charset="0"/>
              </a:rPr>
              <a:t>.” All information in digital system is represented by a sequence of bits. An </a:t>
            </a:r>
            <a:r>
              <a:rPr lang="en-US" sz="2000" dirty="0" smtClean="0">
                <a:solidFill>
                  <a:srgbClr val="0070C0"/>
                </a:solidFill>
                <a:latin typeface="Times New Roman" pitchFamily="18" charset="0"/>
                <a:cs typeface="Times New Roman" pitchFamily="18" charset="0"/>
              </a:rPr>
              <a:t>8-bit sequence</a:t>
            </a:r>
            <a:r>
              <a:rPr lang="en-US" sz="2000" dirty="0" smtClean="0">
                <a:latin typeface="Times New Roman" pitchFamily="18" charset="0"/>
                <a:cs typeface="Times New Roman" pitchFamily="18" charset="0"/>
              </a:rPr>
              <a:t> is called a “</a:t>
            </a:r>
            <a:r>
              <a:rPr lang="en-US" sz="2000" dirty="0" smtClean="0">
                <a:solidFill>
                  <a:schemeClr val="accent6">
                    <a:lumMod val="75000"/>
                  </a:schemeClr>
                </a:solidFill>
                <a:latin typeface="Times New Roman" pitchFamily="18" charset="0"/>
                <a:cs typeface="Times New Roman" pitchFamily="18" charset="0"/>
              </a:rPr>
              <a:t>byte</a:t>
            </a:r>
            <a:r>
              <a:rPr lang="en-US" sz="2000" dirty="0" smtClean="0">
                <a:latin typeface="Times New Roman" pitchFamily="18" charset="0"/>
                <a:cs typeface="Times New Roman" pitchFamily="18" charset="0"/>
              </a:rPr>
              <a:t>”; a </a:t>
            </a:r>
            <a:r>
              <a:rPr lang="en-US" sz="2000" dirty="0" smtClean="0">
                <a:solidFill>
                  <a:srgbClr val="7030A0"/>
                </a:solidFill>
                <a:latin typeface="Times New Roman" pitchFamily="18" charset="0"/>
                <a:cs typeface="Times New Roman" pitchFamily="18" charset="0"/>
              </a:rPr>
              <a:t>4-bit sequence </a:t>
            </a:r>
            <a:r>
              <a:rPr lang="en-US" sz="2000" dirty="0" smtClean="0">
                <a:latin typeface="Times New Roman" pitchFamily="18" charset="0"/>
                <a:cs typeface="Times New Roman" pitchFamily="18" charset="0"/>
              </a:rPr>
              <a:t>is a “</a:t>
            </a:r>
            <a:r>
              <a:rPr lang="en-US" sz="2000" dirty="0" smtClean="0">
                <a:solidFill>
                  <a:srgbClr val="0070C0"/>
                </a:solidFill>
                <a:latin typeface="Times New Roman" pitchFamily="18" charset="0"/>
                <a:cs typeface="Times New Roman" pitchFamily="18" charset="0"/>
              </a:rPr>
              <a:t>nibble</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The number of bits in the data sequences processed by a given computer is a key characteristic called the “</a:t>
            </a:r>
            <a:r>
              <a:rPr lang="en-US" sz="2000" dirty="0" smtClean="0">
                <a:solidFill>
                  <a:schemeClr val="accent6">
                    <a:lumMod val="75000"/>
                  </a:schemeClr>
                </a:solidFill>
                <a:latin typeface="Times New Roman" pitchFamily="18" charset="0"/>
                <a:cs typeface="Times New Roman" pitchFamily="18" charset="0"/>
              </a:rPr>
              <a:t>word</a:t>
            </a:r>
            <a:r>
              <a:rPr lang="en-US" sz="2000" dirty="0" smtClean="0">
                <a:latin typeface="Times New Roman" pitchFamily="18" charset="0"/>
                <a:cs typeface="Times New Roman" pitchFamily="18" charset="0"/>
              </a:rPr>
              <a:t> </a:t>
            </a:r>
            <a:r>
              <a:rPr lang="en-US" sz="2000" dirty="0" smtClean="0">
                <a:solidFill>
                  <a:schemeClr val="accent6">
                    <a:lumMod val="75000"/>
                  </a:schemeClr>
                </a:solidFill>
                <a:latin typeface="Times New Roman" pitchFamily="18" charset="0"/>
                <a:cs typeface="Times New Roman" pitchFamily="18" charset="0"/>
              </a:rPr>
              <a:t>length</a:t>
            </a:r>
            <a:r>
              <a:rPr lang="en-US" sz="2000" dirty="0" smtClean="0">
                <a:latin typeface="Times New Roman" pitchFamily="18" charset="0"/>
                <a:cs typeface="Times New Roman" pitchFamily="18" charset="0"/>
              </a:rPr>
              <a:t>”. Computers handle data in words of 4 to 64 bits.</a:t>
            </a:r>
          </a:p>
          <a:p>
            <a:pPr>
              <a:buFont typeface="Wingdings" pitchFamily="2" charset="2"/>
              <a:buChar char="ü"/>
            </a:pPr>
            <a:r>
              <a:rPr lang="en-US" sz="2000" dirty="0" smtClean="0">
                <a:latin typeface="Times New Roman" pitchFamily="18" charset="0"/>
                <a:cs typeface="Times New Roman" pitchFamily="18" charset="0"/>
              </a:rPr>
              <a:t>An </a:t>
            </a:r>
            <a:r>
              <a:rPr lang="en-US" sz="2000" dirty="0" smtClean="0">
                <a:solidFill>
                  <a:srgbClr val="7030A0"/>
                </a:solidFill>
                <a:latin typeface="Times New Roman" pitchFamily="18" charset="0"/>
                <a:cs typeface="Times New Roman" pitchFamily="18" charset="0"/>
              </a:rPr>
              <a:t>8-bit microprocessor </a:t>
            </a:r>
            <a:r>
              <a:rPr lang="en-US" sz="2000" dirty="0" smtClean="0">
                <a:latin typeface="Times New Roman" pitchFamily="18" charset="0"/>
                <a:cs typeface="Times New Roman" pitchFamily="18" charset="0"/>
              </a:rPr>
              <a:t>can receive, process, store, and transmit data or instructions in form of </a:t>
            </a:r>
            <a:r>
              <a:rPr lang="en-US" sz="2000" dirty="0" smtClean="0">
                <a:solidFill>
                  <a:srgbClr val="0070C0"/>
                </a:solidFill>
                <a:latin typeface="Times New Roman" pitchFamily="18" charset="0"/>
                <a:cs typeface="Times New Roman" pitchFamily="18" charset="0"/>
              </a:rPr>
              <a:t>bytes</a:t>
            </a:r>
            <a:r>
              <a:rPr lang="en-US" sz="2000" dirty="0" smtClean="0">
                <a:latin typeface="Times New Roman" pitchFamily="18" charset="0"/>
                <a:cs typeface="Times New Roman" pitchFamily="18" charset="0"/>
              </a:rPr>
              <a:t>. Eight bits can be arranged in                         different combinations.</a:t>
            </a:r>
          </a:p>
          <a:p>
            <a:pPr>
              <a:buNone/>
            </a:pPr>
            <a:r>
              <a:rPr lang="en-US" sz="2000" dirty="0" smtClean="0">
                <a:latin typeface="Times New Roman" pitchFamily="18" charset="0"/>
                <a:cs typeface="Times New Roman" pitchFamily="18" charset="0"/>
              </a:rPr>
              <a:t>	</a:t>
            </a:r>
            <a:r>
              <a:rPr lang="en-US" sz="2400" b="1" dirty="0" smtClean="0">
                <a:solidFill>
                  <a:schemeClr val="accent6">
                    <a:lumMod val="50000"/>
                  </a:schemeClr>
                </a:solidFill>
                <a:latin typeface="Times New Roman" pitchFamily="18" charset="0"/>
                <a:cs typeface="Times New Roman" pitchFamily="18" charset="0"/>
              </a:rPr>
              <a:t>Other Notations</a:t>
            </a:r>
          </a:p>
          <a:p>
            <a:pPr>
              <a:buFont typeface="Wingdings" pitchFamily="2" charset="2"/>
              <a:buChar char="ü"/>
            </a:pPr>
            <a:r>
              <a:rPr lang="en-US" sz="2000" dirty="0" smtClean="0">
                <a:latin typeface="Times New Roman" pitchFamily="18" charset="0"/>
                <a:cs typeface="Times New Roman" pitchFamily="18" charset="0"/>
              </a:rPr>
              <a:t>The number of years in a century can be written </a:t>
            </a:r>
            <a:r>
              <a:rPr lang="en-US" sz="2000" dirty="0" smtClean="0">
                <a:solidFill>
                  <a:srgbClr val="0070C0"/>
                </a:solidFill>
                <a:latin typeface="Times New Roman" pitchFamily="18" charset="0"/>
                <a:cs typeface="Times New Roman" pitchFamily="18" charset="0"/>
              </a:rPr>
              <a:t>100D</a:t>
            </a:r>
            <a:r>
              <a:rPr lang="en-US" sz="2000" dirty="0" smtClean="0">
                <a:latin typeface="Times New Roman" pitchFamily="18" charset="0"/>
                <a:cs typeface="Times New Roman" pitchFamily="18" charset="0"/>
              </a:rPr>
              <a:t> or            . In </a:t>
            </a:r>
            <a:r>
              <a:rPr lang="en-US" sz="2000" b="1" dirty="0" smtClean="0">
                <a:solidFill>
                  <a:schemeClr val="accent6">
                    <a:lumMod val="75000"/>
                  </a:schemeClr>
                </a:solidFill>
                <a:latin typeface="Times New Roman" pitchFamily="18" charset="0"/>
                <a:cs typeface="Times New Roman" pitchFamily="18" charset="0"/>
              </a:rPr>
              <a:t>binary notation </a:t>
            </a:r>
            <a:r>
              <a:rPr lang="en-US" sz="2000" dirty="0" smtClean="0">
                <a:latin typeface="Times New Roman" pitchFamily="18" charset="0"/>
                <a:cs typeface="Times New Roman" pitchFamily="18" charset="0"/>
              </a:rPr>
              <a:t>this would be written                                                                     or</a:t>
            </a:r>
          </a:p>
          <a:p>
            <a:pPr>
              <a:buNone/>
            </a:pPr>
            <a:r>
              <a:rPr lang="en-US" sz="2000" dirty="0" smtClean="0">
                <a:latin typeface="Times New Roman" pitchFamily="18" charset="0"/>
                <a:cs typeface="Times New Roman" pitchFamily="18" charset="0"/>
              </a:rPr>
              <a:t>                        ; the prefix B or subscript 2 is used whenever necessary to avoid confusion.</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13</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4258" name="Object 2"/>
          <p:cNvGraphicFramePr>
            <a:graphicFrameLocks noChangeAspect="1"/>
          </p:cNvGraphicFramePr>
          <p:nvPr/>
        </p:nvGraphicFramePr>
        <p:xfrm>
          <a:off x="6781800" y="3962400"/>
          <a:ext cx="873125" cy="320675"/>
        </p:xfrm>
        <a:graphic>
          <a:graphicData uri="http://schemas.openxmlformats.org/presentationml/2006/ole">
            <mc:AlternateContent xmlns:mc="http://schemas.openxmlformats.org/markup-compatibility/2006">
              <mc:Choice xmlns:v="urn:schemas-microsoft-com:vml" Requires="v">
                <p:oleObj spid="_x0000_s224387" name="Equation" r:id="rId3" imgW="558720" imgH="203040" progId="Equation.DSMT4">
                  <p:embed/>
                </p:oleObj>
              </mc:Choice>
              <mc:Fallback>
                <p:oleObj name="Equation" r:id="rId3" imgW="558720" imgH="203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3962400"/>
                        <a:ext cx="873125" cy="320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4259" name="Object 3"/>
          <p:cNvGraphicFramePr>
            <a:graphicFrameLocks noChangeAspect="1"/>
          </p:cNvGraphicFramePr>
          <p:nvPr/>
        </p:nvGraphicFramePr>
        <p:xfrm>
          <a:off x="6477000" y="5029200"/>
          <a:ext cx="534988" cy="360363"/>
        </p:xfrm>
        <a:graphic>
          <a:graphicData uri="http://schemas.openxmlformats.org/presentationml/2006/ole">
            <mc:AlternateContent xmlns:mc="http://schemas.openxmlformats.org/markup-compatibility/2006">
              <mc:Choice xmlns:v="urn:schemas-microsoft-com:vml" Requires="v">
                <p:oleObj spid="_x0000_s224388" name="Equation" r:id="rId5" imgW="342720" imgH="228600" progId="Equation.DSMT4">
                  <p:embed/>
                </p:oleObj>
              </mc:Choice>
              <mc:Fallback>
                <p:oleObj name="Equation" r:id="rId5" imgW="342720" imgH="2286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77000" y="5029200"/>
                        <a:ext cx="534988"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4261" name="Object 5"/>
          <p:cNvGraphicFramePr>
            <a:graphicFrameLocks noChangeAspect="1"/>
          </p:cNvGraphicFramePr>
          <p:nvPr/>
        </p:nvGraphicFramePr>
        <p:xfrm>
          <a:off x="3886200" y="5334000"/>
          <a:ext cx="4148137" cy="320675"/>
        </p:xfrm>
        <a:graphic>
          <a:graphicData uri="http://schemas.openxmlformats.org/presentationml/2006/ole">
            <mc:AlternateContent xmlns:mc="http://schemas.openxmlformats.org/markup-compatibility/2006">
              <mc:Choice xmlns:v="urn:schemas-microsoft-com:vml" Requires="v">
                <p:oleObj spid="_x0000_s224389" name="Equation" r:id="rId7" imgW="2654280" imgH="203040" progId="Equation.DSMT4">
                  <p:embed/>
                </p:oleObj>
              </mc:Choice>
              <mc:Fallback>
                <p:oleObj name="Equation" r:id="rId7" imgW="2654280" imgH="2030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86200" y="5334000"/>
                        <a:ext cx="4148137" cy="320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4262" name="Object 6"/>
          <p:cNvGraphicFramePr>
            <a:graphicFrameLocks noChangeAspect="1"/>
          </p:cNvGraphicFramePr>
          <p:nvPr/>
        </p:nvGraphicFramePr>
        <p:xfrm>
          <a:off x="685800" y="5715000"/>
          <a:ext cx="1111250" cy="360363"/>
        </p:xfrm>
        <a:graphic>
          <a:graphicData uri="http://schemas.openxmlformats.org/presentationml/2006/ole">
            <mc:AlternateContent xmlns:mc="http://schemas.openxmlformats.org/markup-compatibility/2006">
              <mc:Choice xmlns:v="urn:schemas-microsoft-com:vml" Requires="v">
                <p:oleObj spid="_x0000_s224390" name="Equation" r:id="rId9" imgW="711000" imgH="228600" progId="Equation.DSMT4">
                  <p:embed/>
                </p:oleObj>
              </mc:Choice>
              <mc:Fallback>
                <p:oleObj name="Equation" r:id="rId9" imgW="711000" imgH="228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5715000"/>
                        <a:ext cx="11112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chemeClr val="accent6">
                    <a:lumMod val="50000"/>
                  </a:schemeClr>
                </a:solidFill>
                <a:latin typeface="Times New Roman" pitchFamily="18" charset="0"/>
                <a:cs typeface="Times New Roman" pitchFamily="18" charset="0"/>
              </a:rPr>
              <a:t>Other Notations</a:t>
            </a:r>
          </a:p>
          <a:p>
            <a:pPr>
              <a:buFont typeface="Wingdings" pitchFamily="2" charset="2"/>
              <a:buChar char="ü"/>
            </a:pPr>
            <a:r>
              <a:rPr lang="en-US" sz="2000" dirty="0" smtClean="0">
                <a:latin typeface="Times New Roman" pitchFamily="18" charset="0"/>
                <a:cs typeface="Times New Roman" pitchFamily="18" charset="0"/>
              </a:rPr>
              <a:t>Although 8-bit numbers are easy for computers, they are difficult  for humans to deal with. In </a:t>
            </a:r>
            <a:r>
              <a:rPr lang="en-US" sz="2000" b="1" dirty="0" smtClean="0">
                <a:solidFill>
                  <a:srgbClr val="7030A0"/>
                </a:solidFill>
                <a:latin typeface="Times New Roman" pitchFamily="18" charset="0"/>
                <a:cs typeface="Times New Roman" pitchFamily="18" charset="0"/>
              </a:rPr>
              <a:t>octal notation</a:t>
            </a:r>
            <a:r>
              <a:rPr lang="en-US" sz="2000" dirty="0" smtClean="0">
                <a:latin typeface="Times New Roman" pitchFamily="18" charset="0"/>
                <a:cs typeface="Times New Roman" pitchFamily="18" charset="0"/>
              </a:rPr>
              <a:t>, a single decimal number from 0 to 7 is used to represent each group of three bits.</a:t>
            </a:r>
          </a:p>
          <a:p>
            <a:pPr>
              <a:buFont typeface="Wingdings" pitchFamily="2" charset="2"/>
              <a:buChar char="ü"/>
            </a:pPr>
            <a:r>
              <a:rPr lang="en-US" sz="2000" dirty="0" smtClean="0">
                <a:latin typeface="Times New Roman" pitchFamily="18" charset="0"/>
                <a:cs typeface="Times New Roman" pitchFamily="18" charset="0"/>
              </a:rPr>
              <a:t>As an octal number,                       would be written as                                         </a:t>
            </a:r>
          </a:p>
          <a:p>
            <a:pPr>
              <a:buNone/>
            </a:pPr>
            <a:r>
              <a:rPr lang="en-US" sz="2000" dirty="0" smtClean="0">
                <a:latin typeface="Times New Roman" pitchFamily="18" charset="0"/>
                <a:cs typeface="Times New Roman" pitchFamily="18" charset="0"/>
              </a:rPr>
              <a:t>                                                   . Three-digit octal numbers are easier to remember and easier to check than their 8-bit binary equivalents.</a:t>
            </a:r>
          </a:p>
          <a:p>
            <a:pPr>
              <a:buFont typeface="Wingdings" pitchFamily="2" charset="2"/>
              <a:buChar char="ü"/>
            </a:pPr>
            <a:r>
              <a:rPr lang="en-US" sz="2000" dirty="0" smtClean="0">
                <a:latin typeface="Times New Roman" pitchFamily="18" charset="0"/>
                <a:cs typeface="Times New Roman" pitchFamily="18" charset="0"/>
              </a:rPr>
              <a:t>In the alternative notation most commonly used in </a:t>
            </a:r>
            <a:r>
              <a:rPr lang="en-US" sz="2000" dirty="0" smtClean="0">
                <a:solidFill>
                  <a:srgbClr val="7030A0"/>
                </a:solidFill>
                <a:latin typeface="Times New Roman" pitchFamily="18" charset="0"/>
                <a:cs typeface="Times New Roman" pitchFamily="18" charset="0"/>
              </a:rPr>
              <a:t>microprocessor</a:t>
            </a:r>
            <a:r>
              <a:rPr lang="en-US" sz="2000" dirty="0" smtClean="0">
                <a:latin typeface="Times New Roman" pitchFamily="18" charset="0"/>
                <a:cs typeface="Times New Roman" pitchFamily="18" charset="0"/>
              </a:rPr>
              <a:t> work, each group of </a:t>
            </a:r>
            <a:r>
              <a:rPr lang="en-US" sz="2000" dirty="0" smtClean="0">
                <a:solidFill>
                  <a:schemeClr val="accent6">
                    <a:lumMod val="75000"/>
                  </a:schemeClr>
                </a:solidFill>
                <a:latin typeface="Times New Roman" pitchFamily="18" charset="0"/>
                <a:cs typeface="Times New Roman" pitchFamily="18" charset="0"/>
              </a:rPr>
              <a:t>four bits </a:t>
            </a:r>
            <a:r>
              <a:rPr lang="en-US" sz="2000" dirty="0" smtClean="0">
                <a:latin typeface="Times New Roman" pitchFamily="18" charset="0"/>
                <a:cs typeface="Times New Roman" pitchFamily="18" charset="0"/>
              </a:rPr>
              <a:t>is represented by </a:t>
            </a:r>
            <a:r>
              <a:rPr lang="en-US" sz="2000" b="1" dirty="0" smtClean="0">
                <a:solidFill>
                  <a:srgbClr val="0070C0"/>
                </a:solidFill>
                <a:latin typeface="Times New Roman" pitchFamily="18" charset="0"/>
                <a:cs typeface="Times New Roman" pitchFamily="18" charset="0"/>
              </a:rPr>
              <a:t>single hexadecimal number</a:t>
            </a:r>
            <a:r>
              <a:rPr lang="en-US" sz="2000" b="1"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In “hex,”                       would be written as                                           . Because four bits can take on sixteen different values, we supplement the ten decimal digits 0 to 9 with letters A, B, C, D, E and F. </a:t>
            </a:r>
          </a:p>
          <a:p>
            <a:pPr>
              <a:buFont typeface="Wingdings" pitchFamily="2" charset="2"/>
              <a:buChar char="ü"/>
            </a:pPr>
            <a:r>
              <a:rPr lang="en-US" sz="2000" dirty="0" smtClean="0">
                <a:latin typeface="Times New Roman" pitchFamily="18" charset="0"/>
                <a:cs typeface="Times New Roman" pitchFamily="18" charset="0"/>
              </a:rPr>
              <a:t>For example,                                                       and</a:t>
            </a:r>
          </a:p>
          <a:p>
            <a:pPr>
              <a:buNone/>
            </a:pPr>
            <a:r>
              <a:rPr lang="en-US" sz="2000" dirty="0" smtClean="0">
                <a:latin typeface="Times New Roman" pitchFamily="18" charset="0"/>
                <a:cs typeface="Times New Roman" pitchFamily="18" charset="0"/>
              </a:rPr>
              <a:t>                                     . Table 1 shows the various notations discussed  thus far.  </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14</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4261" name="Object 5"/>
          <p:cNvGraphicFramePr>
            <a:graphicFrameLocks noChangeAspect="1"/>
          </p:cNvGraphicFramePr>
          <p:nvPr/>
        </p:nvGraphicFramePr>
        <p:xfrm>
          <a:off x="2819400" y="2667000"/>
          <a:ext cx="1190625" cy="280988"/>
        </p:xfrm>
        <a:graphic>
          <a:graphicData uri="http://schemas.openxmlformats.org/presentationml/2006/ole">
            <mc:AlternateContent xmlns:mc="http://schemas.openxmlformats.org/markup-compatibility/2006">
              <mc:Choice xmlns:v="urn:schemas-microsoft-com:vml" Requires="v">
                <p:oleObj spid="_x0000_s226530" name="Equation" r:id="rId3" imgW="761760" imgH="177480" progId="Equation.DSMT4">
                  <p:embed/>
                </p:oleObj>
              </mc:Choice>
              <mc:Fallback>
                <p:oleObj name="Equation" r:id="rId3" imgW="761760" imgH="17748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2667000"/>
                        <a:ext cx="1190625"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4262" name="Object 6"/>
          <p:cNvGraphicFramePr>
            <a:graphicFrameLocks noChangeAspect="1"/>
          </p:cNvGraphicFramePr>
          <p:nvPr/>
        </p:nvGraphicFramePr>
        <p:xfrm>
          <a:off x="685800" y="3048000"/>
          <a:ext cx="2779712" cy="360363"/>
        </p:xfrm>
        <a:graphic>
          <a:graphicData uri="http://schemas.openxmlformats.org/presentationml/2006/ole">
            <mc:AlternateContent xmlns:mc="http://schemas.openxmlformats.org/markup-compatibility/2006">
              <mc:Choice xmlns:v="urn:schemas-microsoft-com:vml" Requires="v">
                <p:oleObj spid="_x0000_s226531" name="Equation" r:id="rId5" imgW="1777680" imgH="228600" progId="Equation.DSMT4">
                  <p:embed/>
                </p:oleObj>
              </mc:Choice>
              <mc:Fallback>
                <p:oleObj name="Equation" r:id="rId5" imgW="1777680" imgH="2286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048000"/>
                        <a:ext cx="2779712"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286" name="Object 5"/>
          <p:cNvGraphicFramePr>
            <a:graphicFrameLocks noChangeAspect="1"/>
          </p:cNvGraphicFramePr>
          <p:nvPr/>
        </p:nvGraphicFramePr>
        <p:xfrm>
          <a:off x="1752600" y="4419600"/>
          <a:ext cx="1190625" cy="280988"/>
        </p:xfrm>
        <a:graphic>
          <a:graphicData uri="http://schemas.openxmlformats.org/presentationml/2006/ole">
            <mc:AlternateContent xmlns:mc="http://schemas.openxmlformats.org/markup-compatibility/2006">
              <mc:Choice xmlns:v="urn:schemas-microsoft-com:vml" Requires="v">
                <p:oleObj spid="_x0000_s226532" name="Equation" r:id="rId7" imgW="761760" imgH="177480" progId="Equation.DSMT4">
                  <p:embed/>
                </p:oleObj>
              </mc:Choice>
              <mc:Fallback>
                <p:oleObj name="Equation" r:id="rId7" imgW="761760" imgH="1774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4419600"/>
                        <a:ext cx="1190625"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287" name="Object 6"/>
          <p:cNvGraphicFramePr>
            <a:graphicFrameLocks noChangeAspect="1"/>
          </p:cNvGraphicFramePr>
          <p:nvPr/>
        </p:nvGraphicFramePr>
        <p:xfrm>
          <a:off x="5181600" y="4343400"/>
          <a:ext cx="2482850" cy="360363"/>
        </p:xfrm>
        <a:graphic>
          <a:graphicData uri="http://schemas.openxmlformats.org/presentationml/2006/ole">
            <mc:AlternateContent xmlns:mc="http://schemas.openxmlformats.org/markup-compatibility/2006">
              <mc:Choice xmlns:v="urn:schemas-microsoft-com:vml" Requires="v">
                <p:oleObj spid="_x0000_s226533" name="Equation" r:id="rId8" imgW="1587240" imgH="228600" progId="Equation.DSMT4">
                  <p:embed/>
                </p:oleObj>
              </mc:Choice>
              <mc:Fallback>
                <p:oleObj name="Equation" r:id="rId8" imgW="1587240" imgH="228600" progId="Equation.DSMT4">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81600" y="4343400"/>
                        <a:ext cx="24828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288" name="Object 8"/>
          <p:cNvGraphicFramePr>
            <a:graphicFrameLocks noChangeAspect="1"/>
          </p:cNvGraphicFramePr>
          <p:nvPr/>
        </p:nvGraphicFramePr>
        <p:xfrm>
          <a:off x="2133600" y="5334000"/>
          <a:ext cx="3257550" cy="360363"/>
        </p:xfrm>
        <a:graphic>
          <a:graphicData uri="http://schemas.openxmlformats.org/presentationml/2006/ole">
            <mc:AlternateContent xmlns:mc="http://schemas.openxmlformats.org/markup-compatibility/2006">
              <mc:Choice xmlns:v="urn:schemas-microsoft-com:vml" Requires="v">
                <p:oleObj spid="_x0000_s226534" name="Equation" r:id="rId10" imgW="2082600" imgH="228600" progId="Equation.DSMT4">
                  <p:embed/>
                </p:oleObj>
              </mc:Choice>
              <mc:Fallback>
                <p:oleObj name="Equation" r:id="rId10" imgW="2082600" imgH="228600" progId="Equation.DSMT4">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33600" y="5334000"/>
                        <a:ext cx="32575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289" name="Object 9"/>
          <p:cNvGraphicFramePr>
            <a:graphicFrameLocks noChangeAspect="1"/>
          </p:cNvGraphicFramePr>
          <p:nvPr/>
        </p:nvGraphicFramePr>
        <p:xfrm>
          <a:off x="6019800" y="5334000"/>
          <a:ext cx="2144713" cy="360363"/>
        </p:xfrm>
        <a:graphic>
          <a:graphicData uri="http://schemas.openxmlformats.org/presentationml/2006/ole">
            <mc:AlternateContent xmlns:mc="http://schemas.openxmlformats.org/markup-compatibility/2006">
              <mc:Choice xmlns:v="urn:schemas-microsoft-com:vml" Requires="v">
                <p:oleObj spid="_x0000_s226535" name="Equation" r:id="rId12" imgW="1371600" imgH="228600" progId="Equation.DSMT4">
                  <p:embed/>
                </p:oleObj>
              </mc:Choice>
              <mc:Fallback>
                <p:oleObj name="Equation" r:id="rId12" imgW="1371600" imgH="228600" progId="Equation.DSMT4">
                  <p:embed/>
                  <p:pic>
                    <p:nvPicPr>
                      <p:cNvPr id="0"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19800" y="5334000"/>
                        <a:ext cx="2144713"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290" name="Object 10"/>
          <p:cNvGraphicFramePr>
            <a:graphicFrameLocks noChangeAspect="1"/>
          </p:cNvGraphicFramePr>
          <p:nvPr/>
        </p:nvGraphicFramePr>
        <p:xfrm>
          <a:off x="666750" y="5715000"/>
          <a:ext cx="1885950" cy="360363"/>
        </p:xfrm>
        <a:graphic>
          <a:graphicData uri="http://schemas.openxmlformats.org/presentationml/2006/ole">
            <mc:AlternateContent xmlns:mc="http://schemas.openxmlformats.org/markup-compatibility/2006">
              <mc:Choice xmlns:v="urn:schemas-microsoft-com:vml" Requires="v">
                <p:oleObj spid="_x0000_s226536" name="Equation" r:id="rId14" imgW="1206360" imgH="228600" progId="Equation.DSMT4">
                  <p:embed/>
                </p:oleObj>
              </mc:Choice>
              <mc:Fallback>
                <p:oleObj name="Equation" r:id="rId14" imgW="1206360" imgH="228600" progId="Equation.DSMT4">
                  <p:embed/>
                  <p:pic>
                    <p:nvPicPr>
                      <p:cNvPr id="0"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66750" y="5715000"/>
                        <a:ext cx="18859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5181600"/>
            <a:ext cx="8763000" cy="12192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7030A0"/>
                </a:solidFill>
                <a:latin typeface="Times New Roman" pitchFamily="18" charset="0"/>
                <a:cs typeface="Times New Roman" pitchFamily="18" charset="0"/>
              </a:rPr>
              <a:t>Signed Magnitudes</a:t>
            </a:r>
          </a:p>
          <a:p>
            <a:pPr>
              <a:buFont typeface="Wingdings" pitchFamily="2" charset="2"/>
              <a:buChar char="ü"/>
            </a:pPr>
            <a:r>
              <a:rPr lang="en-US" sz="2000" dirty="0" smtClean="0">
                <a:latin typeface="Times New Roman" pitchFamily="18" charset="0"/>
                <a:cs typeface="Times New Roman" pitchFamily="18" charset="0"/>
              </a:rPr>
              <a:t>In binary notation, an </a:t>
            </a:r>
            <a:r>
              <a:rPr lang="en-US" sz="2000" i="1" dirty="0" smtClean="0">
                <a:latin typeface="Times New Roman" pitchFamily="18" charset="0"/>
                <a:cs typeface="Times New Roman" pitchFamily="18" charset="0"/>
              </a:rPr>
              <a:t>n</a:t>
            </a:r>
            <a:r>
              <a:rPr lang="en-US" sz="2000" dirty="0" smtClean="0">
                <a:latin typeface="Times New Roman" pitchFamily="18" charset="0"/>
                <a:cs typeface="Times New Roman" pitchFamily="18" charset="0"/>
              </a:rPr>
              <a:t>-bit data word can represent the first         nonnegative integers.</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15</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158" name="Object 157"/>
          <p:cNvGraphicFramePr>
            <a:graphicFrameLocks noChangeAspect="1"/>
          </p:cNvGraphicFramePr>
          <p:nvPr/>
        </p:nvGraphicFramePr>
        <p:xfrm>
          <a:off x="2438400" y="1524000"/>
          <a:ext cx="4191000" cy="4065169"/>
        </p:xfrm>
        <a:graphic>
          <a:graphicData uri="http://schemas.openxmlformats.org/presentationml/2006/ole">
            <mc:AlternateContent xmlns:mc="http://schemas.openxmlformats.org/markup-compatibility/2006">
              <mc:Choice xmlns:v="urn:schemas-microsoft-com:vml" Requires="v">
                <p:oleObj spid="_x0000_s225492" name="Document" r:id="rId3" imgW="3386524" imgH="3847818" progId="Word.Document.12">
                  <p:embed/>
                </p:oleObj>
              </mc:Choice>
              <mc:Fallback>
                <p:oleObj name="Document" r:id="rId3" imgW="3386524" imgH="3847818" progId="Word.Document.12">
                  <p:embed/>
                  <p:pic>
                    <p:nvPicPr>
                      <p:cNvPr id="0" name="Picture 1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524000"/>
                        <a:ext cx="4191000" cy="406516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9" name="TextBox 158"/>
          <p:cNvSpPr txBox="1"/>
          <p:nvPr/>
        </p:nvSpPr>
        <p:spPr>
          <a:xfrm>
            <a:off x="2438400" y="1066800"/>
            <a:ext cx="3505200" cy="369332"/>
          </a:xfrm>
          <a:prstGeom prst="rect">
            <a:avLst/>
          </a:prstGeom>
          <a:noFill/>
        </p:spPr>
        <p:txBody>
          <a:bodyPr wrap="square" rtlCol="0">
            <a:spAutoFit/>
          </a:bodyPr>
          <a:lstStyle/>
          <a:p>
            <a:r>
              <a:rPr lang="en-US" b="1" dirty="0" smtClean="0">
                <a:solidFill>
                  <a:srgbClr val="0070C0"/>
                </a:solidFill>
                <a:latin typeface="Times New Roman" pitchFamily="18" charset="0"/>
                <a:cs typeface="Times New Roman" pitchFamily="18" charset="0"/>
              </a:rPr>
              <a:t>Table 1     </a:t>
            </a:r>
            <a:r>
              <a:rPr lang="en-US" dirty="0" smtClean="0">
                <a:latin typeface="Times New Roman" pitchFamily="18" charset="0"/>
                <a:cs typeface="Times New Roman" pitchFamily="18" charset="0"/>
              </a:rPr>
              <a:t>Number Systems</a:t>
            </a:r>
            <a:endParaRPr lang="en-US" dirty="0">
              <a:latin typeface="Times New Roman" pitchFamily="18" charset="0"/>
              <a:cs typeface="Times New Roman" pitchFamily="18" charset="0"/>
            </a:endParaRPr>
          </a:p>
        </p:txBody>
      </p:sp>
      <p:graphicFrame>
        <p:nvGraphicFramePr>
          <p:cNvPr id="225429" name="Object 10"/>
          <p:cNvGraphicFramePr>
            <a:graphicFrameLocks noChangeAspect="1"/>
          </p:cNvGraphicFramePr>
          <p:nvPr/>
        </p:nvGraphicFramePr>
        <p:xfrm>
          <a:off x="6858000" y="5638800"/>
          <a:ext cx="277813" cy="300037"/>
        </p:xfrm>
        <a:graphic>
          <a:graphicData uri="http://schemas.openxmlformats.org/presentationml/2006/ole">
            <mc:AlternateContent xmlns:mc="http://schemas.openxmlformats.org/markup-compatibility/2006">
              <mc:Choice xmlns:v="urn:schemas-microsoft-com:vml" Requires="v">
                <p:oleObj spid="_x0000_s225493" name="Equation" r:id="rId5" imgW="177480" imgH="190440" progId="Equation.DSMT4">
                  <p:embed/>
                </p:oleObj>
              </mc:Choice>
              <mc:Fallback>
                <p:oleObj name="Equation" r:id="rId5" imgW="177480" imgH="190440"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0" y="5638800"/>
                        <a:ext cx="277813" cy="3000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52578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7030A0"/>
                </a:solidFill>
                <a:latin typeface="Times New Roman" pitchFamily="18" charset="0"/>
                <a:cs typeface="Times New Roman" pitchFamily="18" charset="0"/>
              </a:rPr>
              <a:t>Signed Magnitudes</a:t>
            </a:r>
          </a:p>
          <a:p>
            <a:pPr>
              <a:buFont typeface="Wingdings" pitchFamily="2" charset="2"/>
              <a:buChar char="ü"/>
            </a:pPr>
            <a:r>
              <a:rPr lang="en-US" sz="2000" dirty="0" smtClean="0">
                <a:latin typeface="Times New Roman" pitchFamily="18" charset="0"/>
                <a:cs typeface="Times New Roman" pitchFamily="18" charset="0"/>
              </a:rPr>
              <a:t>To allow for </a:t>
            </a:r>
            <a:r>
              <a:rPr lang="en-US" sz="2000" dirty="0" smtClean="0">
                <a:solidFill>
                  <a:srgbClr val="0070C0"/>
                </a:solidFill>
                <a:latin typeface="Times New Roman" pitchFamily="18" charset="0"/>
                <a:cs typeface="Times New Roman" pitchFamily="18" charset="0"/>
              </a:rPr>
              <a:t>both positive </a:t>
            </a:r>
            <a:r>
              <a:rPr lang="en-US" sz="2000" dirty="0" smtClean="0">
                <a:latin typeface="Times New Roman" pitchFamily="18" charset="0"/>
                <a:cs typeface="Times New Roman" pitchFamily="18" charset="0"/>
              </a:rPr>
              <a:t>and </a:t>
            </a:r>
            <a:r>
              <a:rPr lang="en-US" sz="2000" dirty="0" smtClean="0">
                <a:solidFill>
                  <a:srgbClr val="7030A0"/>
                </a:solidFill>
                <a:latin typeface="Times New Roman" pitchFamily="18" charset="0"/>
                <a:cs typeface="Times New Roman" pitchFamily="18" charset="0"/>
              </a:rPr>
              <a:t>negative numbers</a:t>
            </a:r>
            <a:r>
              <a:rPr lang="en-US" sz="2000" dirty="0" smtClean="0">
                <a:latin typeface="Times New Roman" pitchFamily="18" charset="0"/>
                <a:cs typeface="Times New Roman" pitchFamily="18" charset="0"/>
              </a:rPr>
              <a:t>, the most significant bit (MSB) can be designated as the </a:t>
            </a:r>
            <a:r>
              <a:rPr lang="en-US" sz="2000" dirty="0" smtClean="0">
                <a:solidFill>
                  <a:schemeClr val="accent6">
                    <a:lumMod val="75000"/>
                  </a:schemeClr>
                </a:solidFill>
                <a:latin typeface="Times New Roman" pitchFamily="18" charset="0"/>
                <a:cs typeface="Times New Roman" pitchFamily="18" charset="0"/>
              </a:rPr>
              <a:t>sign bit </a:t>
            </a:r>
            <a:r>
              <a:rPr lang="en-US" sz="2000" dirty="0" smtClean="0">
                <a:latin typeface="Times New Roman" pitchFamily="18" charset="0"/>
                <a:cs typeface="Times New Roman" pitchFamily="18" charset="0"/>
              </a:rPr>
              <a:t>(</a:t>
            </a:r>
            <a:r>
              <a:rPr lang="en-US" sz="2000" b="1" dirty="0" smtClean="0">
                <a:solidFill>
                  <a:srgbClr val="0070C0"/>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 for negative numbers).</a:t>
            </a:r>
          </a:p>
          <a:p>
            <a:pPr>
              <a:buFont typeface="Wingdings" pitchFamily="2" charset="2"/>
              <a:buChar char="ü"/>
            </a:pPr>
            <a:r>
              <a:rPr lang="en-US" sz="2000" dirty="0" smtClean="0">
                <a:latin typeface="Times New Roman" pitchFamily="18" charset="0"/>
                <a:cs typeface="Times New Roman" pitchFamily="18" charset="0"/>
              </a:rPr>
              <a:t>The </a:t>
            </a:r>
            <a:r>
              <a:rPr lang="en-US" sz="2000" dirty="0" smtClean="0">
                <a:solidFill>
                  <a:srgbClr val="0070C0"/>
                </a:solidFill>
                <a:latin typeface="Times New Roman" pitchFamily="18" charset="0"/>
                <a:cs typeface="Times New Roman" pitchFamily="18" charset="0"/>
              </a:rPr>
              <a:t>lower order bits </a:t>
            </a:r>
            <a:r>
              <a:rPr lang="en-US" sz="2000" dirty="0" smtClean="0">
                <a:latin typeface="Times New Roman" pitchFamily="18" charset="0"/>
                <a:cs typeface="Times New Roman" pitchFamily="18" charset="0"/>
              </a:rPr>
              <a:t>then represent the </a:t>
            </a:r>
            <a:r>
              <a:rPr lang="en-US" sz="2000" dirty="0" smtClean="0">
                <a:solidFill>
                  <a:schemeClr val="accent6">
                    <a:lumMod val="75000"/>
                  </a:schemeClr>
                </a:solidFill>
                <a:latin typeface="Times New Roman" pitchFamily="18" charset="0"/>
                <a:cs typeface="Times New Roman" pitchFamily="18" charset="0"/>
              </a:rPr>
              <a:t>magnitude</a:t>
            </a:r>
            <a:r>
              <a:rPr lang="en-US" sz="2000" dirty="0" smtClean="0">
                <a:latin typeface="Times New Roman" pitchFamily="18" charset="0"/>
                <a:cs typeface="Times New Roman" pitchFamily="18" charset="0"/>
              </a:rPr>
              <a:t> of the number in “</a:t>
            </a:r>
            <a:r>
              <a:rPr lang="en-US" sz="2000" dirty="0" smtClean="0">
                <a:solidFill>
                  <a:srgbClr val="7030A0"/>
                </a:solidFill>
                <a:latin typeface="Times New Roman" pitchFamily="18" charset="0"/>
                <a:cs typeface="Times New Roman" pitchFamily="18" charset="0"/>
              </a:rPr>
              <a:t>straight</a:t>
            </a:r>
            <a:r>
              <a:rPr lang="en-US" sz="2000" dirty="0" smtClean="0">
                <a:latin typeface="Times New Roman" pitchFamily="18" charset="0"/>
                <a:cs typeface="Times New Roman" pitchFamily="18" charset="0"/>
              </a:rPr>
              <a:t>” binary notation.</a:t>
            </a:r>
          </a:p>
          <a:p>
            <a:pPr>
              <a:buFont typeface="Wingdings" pitchFamily="2" charset="2"/>
              <a:buChar char="ü"/>
            </a:pPr>
            <a:r>
              <a:rPr lang="en-US" sz="2000" dirty="0" smtClean="0">
                <a:latin typeface="Times New Roman" pitchFamily="18" charset="0"/>
                <a:cs typeface="Times New Roman" pitchFamily="18" charset="0"/>
              </a:rPr>
              <a:t>Although it is used, this arrangement has </a:t>
            </a:r>
            <a:r>
              <a:rPr lang="en-US" sz="2000" dirty="0" smtClean="0">
                <a:solidFill>
                  <a:srgbClr val="7030A0"/>
                </a:solidFill>
                <a:latin typeface="Times New Roman" pitchFamily="18" charset="0"/>
                <a:cs typeface="Times New Roman" pitchFamily="18" charset="0"/>
              </a:rPr>
              <a:t>two disadvantages</a:t>
            </a:r>
            <a:r>
              <a:rPr lang="en-US" sz="2000" dirty="0" smtClean="0">
                <a:latin typeface="Times New Roman" pitchFamily="18" charset="0"/>
                <a:cs typeface="Times New Roman" pitchFamily="18" charset="0"/>
              </a:rPr>
              <a:t>: the </a:t>
            </a:r>
            <a:r>
              <a:rPr lang="en-US" sz="2000" dirty="0" smtClean="0">
                <a:solidFill>
                  <a:srgbClr val="0070C0"/>
                </a:solidFill>
                <a:latin typeface="Times New Roman" pitchFamily="18" charset="0"/>
                <a:cs typeface="Times New Roman" pitchFamily="18" charset="0"/>
              </a:rPr>
              <a:t>number zero </a:t>
            </a:r>
            <a:r>
              <a:rPr lang="en-US" sz="2000" dirty="0" smtClean="0">
                <a:latin typeface="Times New Roman" pitchFamily="18" charset="0"/>
                <a:cs typeface="Times New Roman" pitchFamily="18" charset="0"/>
              </a:rPr>
              <a:t>has </a:t>
            </a:r>
            <a:r>
              <a:rPr lang="en-US" sz="2000" dirty="0" smtClean="0">
                <a:solidFill>
                  <a:schemeClr val="accent6">
                    <a:lumMod val="50000"/>
                  </a:schemeClr>
                </a:solidFill>
                <a:latin typeface="Times New Roman" pitchFamily="18" charset="0"/>
                <a:cs typeface="Times New Roman" pitchFamily="18" charset="0"/>
              </a:rPr>
              <a:t>two different representations</a:t>
            </a:r>
            <a:r>
              <a:rPr lang="en-US" sz="2000" dirty="0" smtClean="0">
                <a:latin typeface="Times New Roman" pitchFamily="18" charset="0"/>
                <a:cs typeface="Times New Roman" pitchFamily="18" charset="0"/>
              </a:rPr>
              <a:t>, and </a:t>
            </a:r>
            <a:r>
              <a:rPr lang="en-US" sz="2000" dirty="0" smtClean="0">
                <a:solidFill>
                  <a:srgbClr val="0070C0"/>
                </a:solidFill>
                <a:latin typeface="Times New Roman" pitchFamily="18" charset="0"/>
                <a:cs typeface="Times New Roman" pitchFamily="18" charset="0"/>
              </a:rPr>
              <a:t>two different arithmetic circuits </a:t>
            </a:r>
            <a:r>
              <a:rPr lang="en-US" sz="2000" dirty="0" smtClean="0">
                <a:latin typeface="Times New Roman" pitchFamily="18" charset="0"/>
                <a:cs typeface="Times New Roman" pitchFamily="18" charset="0"/>
              </a:rPr>
              <a:t>are required to process positive and negative numbers.</a:t>
            </a:r>
          </a:p>
          <a:p>
            <a:pPr>
              <a:buNone/>
            </a:pPr>
            <a:r>
              <a:rPr lang="en-US" sz="2000" dirty="0" smtClean="0">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Two’s Complement Notation</a:t>
            </a:r>
          </a:p>
          <a:p>
            <a:pPr>
              <a:buFont typeface="Wingdings" pitchFamily="2" charset="2"/>
              <a:buChar char="ü"/>
            </a:pPr>
            <a:r>
              <a:rPr lang="en-US" sz="2000" dirty="0" smtClean="0">
                <a:latin typeface="Times New Roman" pitchFamily="18" charset="0"/>
                <a:cs typeface="Times New Roman" pitchFamily="18" charset="0"/>
              </a:rPr>
              <a:t>A </a:t>
            </a:r>
            <a:r>
              <a:rPr lang="en-US" sz="2000" dirty="0" smtClean="0">
                <a:solidFill>
                  <a:srgbClr val="7030A0"/>
                </a:solidFill>
                <a:latin typeface="Times New Roman" pitchFamily="18" charset="0"/>
                <a:cs typeface="Times New Roman" pitchFamily="18" charset="0"/>
              </a:rPr>
              <a:t>better notation for computers</a:t>
            </a:r>
            <a:r>
              <a:rPr lang="en-US" sz="2000" dirty="0" smtClean="0">
                <a:latin typeface="Times New Roman" pitchFamily="18" charset="0"/>
                <a:cs typeface="Times New Roman" pitchFamily="18" charset="0"/>
              </a:rPr>
              <a:t>, one that is </a:t>
            </a:r>
            <a:r>
              <a:rPr lang="en-US" sz="2000" dirty="0" smtClean="0">
                <a:solidFill>
                  <a:schemeClr val="accent6">
                    <a:lumMod val="75000"/>
                  </a:schemeClr>
                </a:solidFill>
                <a:latin typeface="Times New Roman" pitchFamily="18" charset="0"/>
                <a:cs typeface="Times New Roman" pitchFamily="18" charset="0"/>
              </a:rPr>
              <a:t>easily implemented in hardware</a:t>
            </a:r>
            <a:r>
              <a:rPr lang="en-US" sz="2000" dirty="0" smtClean="0">
                <a:latin typeface="Times New Roman" pitchFamily="18" charset="0"/>
                <a:cs typeface="Times New Roman" pitchFamily="18" charset="0"/>
              </a:rPr>
              <a:t>, is based on the fact that adding the complement of a number is equivalent to subtracting  the number. </a:t>
            </a:r>
          </a:p>
          <a:p>
            <a:pPr>
              <a:buFont typeface="Wingdings" pitchFamily="2" charset="2"/>
              <a:buChar char="ü"/>
            </a:pPr>
            <a:r>
              <a:rPr lang="en-US" sz="2000" dirty="0" smtClean="0">
                <a:latin typeface="Times New Roman" pitchFamily="18" charset="0"/>
                <a:cs typeface="Times New Roman" pitchFamily="18" charset="0"/>
              </a:rPr>
              <a:t>A “</a:t>
            </a:r>
            <a:r>
              <a:rPr lang="en-US" sz="2000" dirty="0" smtClean="0">
                <a:solidFill>
                  <a:srgbClr val="0070C0"/>
                </a:solidFill>
                <a:latin typeface="Times New Roman" pitchFamily="18" charset="0"/>
                <a:cs typeface="Times New Roman" pitchFamily="18" charset="0"/>
              </a:rPr>
              <a:t>complement</a:t>
            </a:r>
            <a:r>
              <a:rPr lang="en-US" sz="2000" dirty="0" smtClean="0">
                <a:latin typeface="Times New Roman" pitchFamily="18" charset="0"/>
                <a:cs typeface="Times New Roman" pitchFamily="18" charset="0"/>
              </a:rPr>
              <a:t>” is that which completes; the “</a:t>
            </a:r>
            <a:r>
              <a:rPr lang="en-US" sz="2000" i="1" dirty="0" err="1" smtClean="0">
                <a:solidFill>
                  <a:schemeClr val="accent6">
                    <a:lumMod val="75000"/>
                  </a:schemeClr>
                </a:solidFill>
                <a:latin typeface="Times New Roman" pitchFamily="18" charset="0"/>
                <a:cs typeface="Times New Roman" pitchFamily="18" charset="0"/>
              </a:rPr>
              <a:t>n</a:t>
            </a:r>
            <a:r>
              <a:rPr lang="en-US" sz="2000" dirty="0" err="1" smtClean="0">
                <a:solidFill>
                  <a:schemeClr val="accent6">
                    <a:lumMod val="75000"/>
                  </a:schemeClr>
                </a:solidFill>
                <a:latin typeface="Times New Roman" pitchFamily="18" charset="0"/>
                <a:cs typeface="Times New Roman" pitchFamily="18" charset="0"/>
              </a:rPr>
              <a:t>’s</a:t>
            </a:r>
            <a:r>
              <a:rPr lang="en-US" sz="2000" dirty="0" smtClean="0">
                <a:solidFill>
                  <a:schemeClr val="accent6">
                    <a:lumMod val="75000"/>
                  </a:schemeClr>
                </a:solidFill>
                <a:latin typeface="Times New Roman" pitchFamily="18" charset="0"/>
                <a:cs typeface="Times New Roman" pitchFamily="18" charset="0"/>
              </a:rPr>
              <a:t> complement</a:t>
            </a:r>
            <a:r>
              <a:rPr lang="en-US" sz="2000" dirty="0" smtClean="0">
                <a:latin typeface="Times New Roman" pitchFamily="18" charset="0"/>
                <a:cs typeface="Times New Roman" pitchFamily="18" charset="0"/>
              </a:rPr>
              <a:t>” of a number </a:t>
            </a:r>
            <a:r>
              <a:rPr lang="en-US" sz="2000" i="1" dirty="0" smtClean="0">
                <a:latin typeface="Times New Roman" pitchFamily="18" charset="0"/>
                <a:cs typeface="Times New Roman" pitchFamily="18" charset="0"/>
              </a:rPr>
              <a:t>x</a:t>
            </a:r>
            <a:r>
              <a:rPr lang="en-US" sz="2000" dirty="0" smtClean="0">
                <a:latin typeface="Times New Roman" pitchFamily="18" charset="0"/>
                <a:cs typeface="Times New Roman" pitchFamily="18" charset="0"/>
              </a:rPr>
              <a:t> is equal to           . </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16</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7330" name="Object 10"/>
          <p:cNvGraphicFramePr>
            <a:graphicFrameLocks noChangeAspect="1"/>
          </p:cNvGraphicFramePr>
          <p:nvPr/>
        </p:nvGraphicFramePr>
        <p:xfrm>
          <a:off x="1600200" y="5715000"/>
          <a:ext cx="536575" cy="220663"/>
        </p:xfrm>
        <a:graphic>
          <a:graphicData uri="http://schemas.openxmlformats.org/presentationml/2006/ole">
            <mc:AlternateContent xmlns:mc="http://schemas.openxmlformats.org/markup-compatibility/2006">
              <mc:Choice xmlns:v="urn:schemas-microsoft-com:vml" Requires="v">
                <p:oleObj spid="_x0000_s227362" name="Equation" r:id="rId3" imgW="342720" imgH="139680" progId="Equation.DSMT4">
                  <p:embed/>
                </p:oleObj>
              </mc:Choice>
              <mc:Fallback>
                <p:oleObj name="Equation" r:id="rId3" imgW="342720" imgH="1396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5715000"/>
                        <a:ext cx="536575" cy="220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29718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Two’s Complement Notation</a:t>
            </a:r>
          </a:p>
          <a:p>
            <a:pPr>
              <a:buFont typeface="Wingdings" pitchFamily="2" charset="2"/>
              <a:buChar char="ü"/>
            </a:pPr>
            <a:r>
              <a:rPr lang="en-US" sz="2000" dirty="0" smtClean="0">
                <a:latin typeface="Times New Roman" pitchFamily="18" charset="0"/>
                <a:cs typeface="Times New Roman" pitchFamily="18" charset="0"/>
              </a:rPr>
              <a:t>For example, the </a:t>
            </a:r>
            <a:r>
              <a:rPr lang="en-US" sz="2000" dirty="0" smtClean="0">
                <a:solidFill>
                  <a:schemeClr val="accent6">
                    <a:lumMod val="75000"/>
                  </a:schemeClr>
                </a:solidFill>
                <a:latin typeface="Times New Roman" pitchFamily="18" charset="0"/>
                <a:cs typeface="Times New Roman" pitchFamily="18" charset="0"/>
              </a:rPr>
              <a:t>10’s complement </a:t>
            </a:r>
            <a:r>
              <a:rPr lang="en-US" sz="2000" dirty="0" smtClean="0">
                <a:latin typeface="Times New Roman" pitchFamily="18" charset="0"/>
                <a:cs typeface="Times New Roman" pitchFamily="18" charset="0"/>
              </a:rPr>
              <a:t>of 3 is 7. To evaluate            , i.e., to subtract 3 from 9, we can “add the 10’s complement” of 3 (i.e.,                 ) to obtain </a:t>
            </a:r>
          </a:p>
          <a:p>
            <a:pPr>
              <a:buNone/>
            </a:pPr>
            <a:r>
              <a:rPr lang="en-US" sz="2000" dirty="0" smtClean="0">
                <a:latin typeface="Times New Roman" pitchFamily="18" charset="0"/>
                <a:cs typeface="Times New Roman" pitchFamily="18" charset="0"/>
              </a:rPr>
              <a:t>	                 to yield 6 after discarding the final carry. </a:t>
            </a:r>
          </a:p>
          <a:p>
            <a:pPr>
              <a:buFont typeface="Wingdings" pitchFamily="2" charset="2"/>
              <a:buChar char="ü"/>
            </a:pPr>
            <a:r>
              <a:rPr lang="en-US" sz="2000" dirty="0" smtClean="0">
                <a:solidFill>
                  <a:srgbClr val="0070C0"/>
                </a:solidFill>
                <a:latin typeface="Times New Roman" pitchFamily="18" charset="0"/>
                <a:cs typeface="Times New Roman" pitchFamily="18" charset="0"/>
              </a:rPr>
              <a:t>In the decimal system, the 10’s complement of a </a:t>
            </a:r>
            <a:r>
              <a:rPr lang="en-US" sz="2000" dirty="0" err="1" smtClean="0">
                <a:solidFill>
                  <a:srgbClr val="0070C0"/>
                </a:solidFill>
                <a:latin typeface="Times New Roman" pitchFamily="18" charset="0"/>
                <a:cs typeface="Times New Roman" pitchFamily="18" charset="0"/>
              </a:rPr>
              <a:t>multidigit</a:t>
            </a:r>
            <a:r>
              <a:rPr lang="en-US" sz="2000" dirty="0" smtClean="0">
                <a:solidFill>
                  <a:srgbClr val="0070C0"/>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number is easily found by taking the 9’s complement of each digit (by inspection) and then adding 1.</a:t>
            </a:r>
          </a:p>
          <a:p>
            <a:pPr>
              <a:buFont typeface="Wingdings" pitchFamily="2" charset="2"/>
              <a:buChar char="ü"/>
            </a:pPr>
            <a:r>
              <a:rPr lang="en-US" sz="2000" dirty="0" smtClean="0">
                <a:latin typeface="Times New Roman" pitchFamily="18" charset="0"/>
                <a:cs typeface="Times New Roman" pitchFamily="18" charset="0"/>
              </a:rPr>
              <a:t>In general, to subtract a two-digit number</a:t>
            </a:r>
            <a:r>
              <a:rPr lang="en-US" sz="2000" i="1" dirty="0" smtClean="0">
                <a:latin typeface="Times New Roman" pitchFamily="18" charset="0"/>
                <a:cs typeface="Times New Roman" pitchFamily="18" charset="0"/>
              </a:rPr>
              <a:t> B </a:t>
            </a:r>
            <a:r>
              <a:rPr lang="en-US" sz="2000" dirty="0" smtClean="0">
                <a:latin typeface="Times New Roman" pitchFamily="18" charset="0"/>
                <a:cs typeface="Times New Roman" pitchFamily="18" charset="0"/>
              </a:rPr>
              <a:t>from </a:t>
            </a:r>
            <a:r>
              <a:rPr lang="en-US" sz="2000" i="1" dirty="0" smtClean="0">
                <a:latin typeface="Times New Roman" pitchFamily="18" charset="0"/>
                <a:cs typeface="Times New Roman" pitchFamily="18" charset="0"/>
              </a:rPr>
              <a:t>A</a:t>
            </a:r>
            <a:r>
              <a:rPr lang="en-US" sz="2000" dirty="0" smtClean="0">
                <a:latin typeface="Times New Roman" pitchFamily="18" charset="0"/>
                <a:cs typeface="Times New Roman" pitchFamily="18" charset="0"/>
              </a:rPr>
              <a:t> we use the relationship</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17</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7330" name="Object 10"/>
          <p:cNvGraphicFramePr>
            <a:graphicFrameLocks noChangeAspect="1"/>
          </p:cNvGraphicFramePr>
          <p:nvPr/>
        </p:nvGraphicFramePr>
        <p:xfrm>
          <a:off x="6477000" y="1676400"/>
          <a:ext cx="496888" cy="280987"/>
        </p:xfrm>
        <a:graphic>
          <a:graphicData uri="http://schemas.openxmlformats.org/presentationml/2006/ole">
            <mc:AlternateContent xmlns:mc="http://schemas.openxmlformats.org/markup-compatibility/2006">
              <mc:Choice xmlns:v="urn:schemas-microsoft-com:vml" Requires="v">
                <p:oleObj spid="_x0000_s228515" name="Equation" r:id="rId3" imgW="317160" imgH="177480" progId="Equation.DSMT4">
                  <p:embed/>
                </p:oleObj>
              </mc:Choice>
              <mc:Fallback>
                <p:oleObj name="Equation" r:id="rId3" imgW="317160" imgH="1774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1676400"/>
                        <a:ext cx="496888" cy="280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55" name="Object 10"/>
          <p:cNvGraphicFramePr>
            <a:graphicFrameLocks noChangeAspect="1"/>
          </p:cNvGraphicFramePr>
          <p:nvPr/>
        </p:nvGraphicFramePr>
        <p:xfrm>
          <a:off x="6248400" y="1981200"/>
          <a:ext cx="954088" cy="280988"/>
        </p:xfrm>
        <a:graphic>
          <a:graphicData uri="http://schemas.openxmlformats.org/presentationml/2006/ole">
            <mc:AlternateContent xmlns:mc="http://schemas.openxmlformats.org/markup-compatibility/2006">
              <mc:Choice xmlns:v="urn:schemas-microsoft-com:vml" Requires="v">
                <p:oleObj spid="_x0000_s228516" name="Equation" r:id="rId5" imgW="609480" imgH="177480" progId="Equation.DSMT4">
                  <p:embed/>
                </p:oleObj>
              </mc:Choice>
              <mc:Fallback>
                <p:oleObj name="Equation" r:id="rId5" imgW="609480" imgH="177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48400" y="1981200"/>
                        <a:ext cx="954088"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57" name="Object 5"/>
          <p:cNvGraphicFramePr>
            <a:graphicFrameLocks noChangeAspect="1"/>
          </p:cNvGraphicFramePr>
          <p:nvPr/>
        </p:nvGraphicFramePr>
        <p:xfrm>
          <a:off x="685800" y="2286000"/>
          <a:ext cx="974725" cy="280988"/>
        </p:xfrm>
        <a:graphic>
          <a:graphicData uri="http://schemas.openxmlformats.org/presentationml/2006/ole">
            <mc:AlternateContent xmlns:mc="http://schemas.openxmlformats.org/markup-compatibility/2006">
              <mc:Choice xmlns:v="urn:schemas-microsoft-com:vml" Requires="v">
                <p:oleObj spid="_x0000_s228517" name="Equation" r:id="rId7" imgW="622080" imgH="177480" progId="Equation.DSMT4">
                  <p:embed/>
                </p:oleObj>
              </mc:Choice>
              <mc:Fallback>
                <p:oleObj name="Equation" r:id="rId7" imgW="622080" imgH="177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2286000"/>
                        <a:ext cx="974725"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58" name="Object 6"/>
          <p:cNvGraphicFramePr>
            <a:graphicFrameLocks noChangeAspect="1"/>
          </p:cNvGraphicFramePr>
          <p:nvPr/>
        </p:nvGraphicFramePr>
        <p:xfrm>
          <a:off x="1828800" y="4038600"/>
          <a:ext cx="5048250" cy="441325"/>
        </p:xfrm>
        <a:graphic>
          <a:graphicData uri="http://schemas.openxmlformats.org/presentationml/2006/ole">
            <mc:AlternateContent xmlns:mc="http://schemas.openxmlformats.org/markup-compatibility/2006">
              <mc:Choice xmlns:v="urn:schemas-microsoft-com:vml" Requires="v">
                <p:oleObj spid="_x0000_s228518" name="Equation" r:id="rId9" imgW="3225600" imgH="279360" progId="Equation.DSMT4">
                  <p:embed/>
                </p:oleObj>
              </mc:Choice>
              <mc:Fallback>
                <p:oleObj name="Equation" r:id="rId9" imgW="322560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038600"/>
                        <a:ext cx="5048250" cy="441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8305800" y="4038600"/>
            <a:ext cx="838200" cy="369332"/>
          </a:xfrm>
          <a:prstGeom prst="rect">
            <a:avLst/>
          </a:prstGeom>
          <a:noFill/>
        </p:spPr>
        <p:txBody>
          <a:bodyPr wrap="square" rtlCol="0">
            <a:spAutoFit/>
          </a:bodyPr>
          <a:lstStyle/>
          <a:p>
            <a:r>
              <a:rPr lang="en-US" dirty="0" smtClean="0">
                <a:solidFill>
                  <a:srgbClr val="7030A0"/>
                </a:solidFill>
                <a:latin typeface="Times New Roman" pitchFamily="18" charset="0"/>
                <a:cs typeface="Times New Roman" pitchFamily="18" charset="0"/>
              </a:rPr>
              <a:t>[1]</a:t>
            </a:r>
            <a:endParaRPr lang="en-US" dirty="0">
              <a:solidFill>
                <a:srgbClr val="7030A0"/>
              </a:solidFill>
              <a:latin typeface="Times New Roman" pitchFamily="18" charset="0"/>
              <a:cs typeface="Times New Roman" pitchFamily="18" charset="0"/>
            </a:endParaRPr>
          </a:p>
        </p:txBody>
      </p:sp>
      <p:sp>
        <p:nvSpPr>
          <p:cNvPr id="15" name="Content Placeholder 2"/>
          <p:cNvSpPr txBox="1">
            <a:spLocks/>
          </p:cNvSpPr>
          <p:nvPr/>
        </p:nvSpPr>
        <p:spPr>
          <a:xfrm>
            <a:off x="228600" y="4495800"/>
            <a:ext cx="8763000" cy="19050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where               is the 9’s complement.</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baseline="0" dirty="0" smtClean="0">
                <a:latin typeface="Times New Roman" pitchFamily="18" charset="0"/>
                <a:cs typeface="Times New Roman" pitchFamily="18" charset="0"/>
              </a:rPr>
              <a:t>In the binary system, </a:t>
            </a:r>
            <a:r>
              <a:rPr lang="en-US" sz="2000" baseline="0" dirty="0" smtClean="0">
                <a:solidFill>
                  <a:schemeClr val="accent6">
                    <a:lumMod val="75000"/>
                  </a:schemeClr>
                </a:solidFill>
                <a:latin typeface="Times New Roman" pitchFamily="18" charset="0"/>
                <a:cs typeface="Times New Roman" pitchFamily="18" charset="0"/>
              </a:rPr>
              <a:t>arithmetic</a:t>
            </a:r>
            <a:r>
              <a:rPr lang="en-US" sz="2000" dirty="0" smtClean="0">
                <a:latin typeface="Times New Roman" pitchFamily="18" charset="0"/>
                <a:cs typeface="Times New Roman" pitchFamily="18" charset="0"/>
              </a:rPr>
              <a:t> is simplified </a:t>
            </a:r>
            <a:r>
              <a:rPr lang="en-US" sz="2000" dirty="0" smtClean="0">
                <a:solidFill>
                  <a:srgbClr val="7030A0"/>
                </a:solidFill>
                <a:latin typeface="Times New Roman" pitchFamily="18" charset="0"/>
                <a:cs typeface="Times New Roman" pitchFamily="18" charset="0"/>
              </a:rPr>
              <a:t>if negative numbers </a:t>
            </a:r>
            <a:r>
              <a:rPr lang="en-US" sz="2000" dirty="0" smtClean="0">
                <a:latin typeface="Times New Roman" pitchFamily="18" charset="0"/>
                <a:cs typeface="Times New Roman" pitchFamily="18" charset="0"/>
              </a:rPr>
              <a:t>are in </a:t>
            </a:r>
            <a:r>
              <a:rPr lang="en-US" sz="2000" dirty="0" smtClean="0">
                <a:solidFill>
                  <a:srgbClr val="0070C0"/>
                </a:solidFill>
                <a:latin typeface="Times New Roman" pitchFamily="18" charset="0"/>
                <a:cs typeface="Times New Roman" pitchFamily="18" charset="0"/>
              </a:rPr>
              <a:t>signed</a:t>
            </a:r>
            <a:r>
              <a:rPr lang="en-US" sz="2000" dirty="0" smtClean="0">
                <a:latin typeface="Times New Roman" pitchFamily="18" charset="0"/>
                <a:cs typeface="Times New Roman" pitchFamily="18" charset="0"/>
              </a:rPr>
              <a:t> </a:t>
            </a:r>
            <a:r>
              <a:rPr lang="en-US" sz="2000" dirty="0" smtClean="0">
                <a:solidFill>
                  <a:srgbClr val="0070C0"/>
                </a:solidFill>
                <a:latin typeface="Times New Roman" pitchFamily="18" charset="0"/>
                <a:cs typeface="Times New Roman" pitchFamily="18" charset="0"/>
              </a:rPr>
              <a:t>2’s complement notation</a:t>
            </a:r>
            <a:r>
              <a:rPr lang="en-US" sz="2000" dirty="0" smtClean="0">
                <a:latin typeface="Times New Roman" pitchFamily="18" charset="0"/>
                <a:cs typeface="Times New Roman" pitchFamily="18" charset="0"/>
              </a:rPr>
              <a:t>. In this notation, the MSB is the sign bit: </a:t>
            </a:r>
            <a:r>
              <a:rPr lang="en-US" sz="2000" b="1" dirty="0" smtClean="0">
                <a:solidFill>
                  <a:srgbClr val="0070C0"/>
                </a:solidFill>
                <a:latin typeface="Times New Roman" pitchFamily="18" charset="0"/>
                <a:cs typeface="Times New Roman" pitchFamily="18" charset="0"/>
              </a:rPr>
              <a:t>0</a:t>
            </a:r>
            <a:r>
              <a:rPr lang="en-US" sz="2000" dirty="0" smtClean="0">
                <a:latin typeface="Times New Roman" pitchFamily="18" charset="0"/>
                <a:cs typeface="Times New Roman" pitchFamily="18" charset="0"/>
              </a:rPr>
              <a:t> for plus, </a:t>
            </a:r>
            <a:r>
              <a:rPr lang="en-US" sz="2000" b="1" dirty="0" smtClean="0">
                <a:solidFill>
                  <a:srgbClr val="0070C0"/>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 for minus. To form the 2’s complement of any number, positive or negative:</a:t>
            </a:r>
          </a:p>
          <a:p>
            <a:pPr marL="342900" marR="0" lvl="0" indent="-342900" algn="l" defTabSz="914400" rtl="0" eaLnBrk="1" fontAlgn="auto" latinLnBrk="0" hangingPunct="1">
              <a:lnSpc>
                <a:spcPct val="100000"/>
              </a:lnSpc>
              <a:spcBef>
                <a:spcPct val="20000"/>
              </a:spcBef>
              <a:spcAft>
                <a:spcPts val="0"/>
              </a:spcAft>
              <a:buClrTx/>
              <a:buSzTx/>
              <a:tabLst/>
              <a:defRPr/>
            </a:pPr>
            <a:r>
              <a:rPr lang="en-US" sz="2000" dirty="0" smtClean="0">
                <a:latin typeface="Times New Roman" pitchFamily="18" charset="0"/>
                <a:cs typeface="Times New Roman" pitchFamily="18" charset="0"/>
              </a:rPr>
              <a:t>	        </a:t>
            </a:r>
            <a:r>
              <a:rPr lang="en-US" sz="2000" i="1" dirty="0" smtClean="0">
                <a:solidFill>
                  <a:srgbClr val="0070C0"/>
                </a:solidFill>
                <a:latin typeface="Times New Roman" pitchFamily="18" charset="0"/>
                <a:cs typeface="Times New Roman" pitchFamily="18" charset="0"/>
              </a:rPr>
              <a:t>Form the </a:t>
            </a:r>
            <a:r>
              <a:rPr lang="en-US" sz="2000" dirty="0" smtClean="0">
                <a:solidFill>
                  <a:srgbClr val="0070C0"/>
                </a:solidFill>
                <a:latin typeface="Times New Roman" pitchFamily="18" charset="0"/>
                <a:cs typeface="Times New Roman" pitchFamily="18" charset="0"/>
              </a:rPr>
              <a:t>1’s </a:t>
            </a:r>
            <a:r>
              <a:rPr lang="en-US" sz="2000" i="1" dirty="0" smtClean="0">
                <a:solidFill>
                  <a:srgbClr val="0070C0"/>
                </a:solidFill>
                <a:latin typeface="Times New Roman" pitchFamily="18" charset="0"/>
                <a:cs typeface="Times New Roman" pitchFamily="18" charset="0"/>
              </a:rPr>
              <a:t>complement by changing</a:t>
            </a:r>
            <a:r>
              <a:rPr lang="en-US" sz="2000" dirty="0" smtClean="0">
                <a:solidFill>
                  <a:srgbClr val="0070C0"/>
                </a:solidFill>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s </a:t>
            </a:r>
            <a:r>
              <a:rPr lang="en-US" sz="2000" i="1" dirty="0" smtClean="0">
                <a:solidFill>
                  <a:srgbClr val="0070C0"/>
                </a:solidFill>
                <a:latin typeface="Times New Roman" pitchFamily="18" charset="0"/>
                <a:cs typeface="Times New Roman" pitchFamily="18" charset="0"/>
              </a:rPr>
              <a:t>to</a:t>
            </a: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0</a:t>
            </a:r>
            <a:r>
              <a:rPr lang="en-US" sz="2000" dirty="0" smtClean="0">
                <a:latin typeface="Times New Roman" pitchFamily="18" charset="0"/>
                <a:cs typeface="Times New Roman" pitchFamily="18" charset="0"/>
              </a:rPr>
              <a:t>s </a:t>
            </a:r>
            <a:r>
              <a:rPr lang="en-US" sz="2000" i="1" dirty="0" smtClean="0">
                <a:solidFill>
                  <a:srgbClr val="0070C0"/>
                </a:solidFill>
                <a:latin typeface="Times New Roman" pitchFamily="18" charset="0"/>
                <a:cs typeface="Times New Roman" pitchFamily="18" charset="0"/>
              </a:rPr>
              <a:t>and</a:t>
            </a: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0</a:t>
            </a:r>
            <a:r>
              <a:rPr lang="en-US" sz="2000" dirty="0" smtClean="0">
                <a:latin typeface="Times New Roman" pitchFamily="18" charset="0"/>
                <a:cs typeface="Times New Roman" pitchFamily="18" charset="0"/>
              </a:rPr>
              <a:t>s </a:t>
            </a:r>
            <a:r>
              <a:rPr lang="en-US" sz="2000" i="1" dirty="0" smtClean="0">
                <a:solidFill>
                  <a:srgbClr val="0070C0"/>
                </a:solidFill>
                <a:latin typeface="Times New Roman" pitchFamily="18" charset="0"/>
                <a:cs typeface="Times New Roman" pitchFamily="18" charset="0"/>
              </a:rPr>
              <a:t>to</a:t>
            </a:r>
            <a:r>
              <a:rPr lang="en-US" sz="2000" dirty="0" smtClean="0">
                <a:latin typeface="Times New Roman" pitchFamily="18" charset="0"/>
                <a:cs typeface="Times New Roman" pitchFamily="18" charset="0"/>
              </a:rPr>
              <a:t> </a:t>
            </a:r>
            <a:r>
              <a:rPr lang="en-US" sz="2000" b="1" dirty="0" smtClean="0">
                <a:solidFill>
                  <a:srgbClr val="C00000"/>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s. </a:t>
            </a:r>
            <a:r>
              <a:rPr lang="en-US" sz="2000" i="1" dirty="0" smtClean="0">
                <a:solidFill>
                  <a:srgbClr val="0070C0"/>
                </a:solidFill>
                <a:latin typeface="Times New Roman" pitchFamily="18" charset="0"/>
                <a:cs typeface="Times New Roman" pitchFamily="18" charset="0"/>
              </a:rPr>
              <a:t>Add</a:t>
            </a:r>
            <a:r>
              <a:rPr lang="en-US" sz="2000" dirty="0" smtClean="0">
                <a:latin typeface="Times New Roman" pitchFamily="18" charset="0"/>
                <a:cs typeface="Times New Roman" pitchFamily="18" charset="0"/>
              </a:rPr>
              <a:t> </a:t>
            </a:r>
            <a:r>
              <a:rPr lang="en-US" sz="2000" b="1" dirty="0" smtClean="0">
                <a:solidFill>
                  <a:schemeClr val="accent2">
                    <a:lumMod val="75000"/>
                  </a:schemeClr>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    </a:t>
            </a:r>
            <a:endPar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graphicFrame>
        <p:nvGraphicFramePr>
          <p:cNvPr id="228359" name="Object 7"/>
          <p:cNvGraphicFramePr>
            <a:graphicFrameLocks noChangeAspect="1"/>
          </p:cNvGraphicFramePr>
          <p:nvPr/>
        </p:nvGraphicFramePr>
        <p:xfrm>
          <a:off x="1295400" y="4495800"/>
          <a:ext cx="855663" cy="401638"/>
        </p:xfrm>
        <a:graphic>
          <a:graphicData uri="http://schemas.openxmlformats.org/presentationml/2006/ole">
            <mc:AlternateContent xmlns:mc="http://schemas.openxmlformats.org/markup-compatibility/2006">
              <mc:Choice xmlns:v="urn:schemas-microsoft-com:vml" Requires="v">
                <p:oleObj spid="_x0000_s228519" name="Equation" r:id="rId11" imgW="545760" imgH="253800" progId="Equation.DSMT4">
                  <p:embed/>
                </p:oleObj>
              </mc:Choice>
              <mc:Fallback>
                <p:oleObj name="Equation" r:id="rId11" imgW="545760" imgH="253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4495800"/>
                        <a:ext cx="855663" cy="401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2133600"/>
            <a:ext cx="8763000" cy="41910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21336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2209800"/>
            <a:ext cx="8763000" cy="34290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4</a:t>
            </a:r>
          </a:p>
          <a:p>
            <a:pPr marL="457200" indent="-457200">
              <a:buFont typeface="+mj-lt"/>
              <a:buAutoNum type="alphaLcParenR"/>
            </a:pPr>
            <a:r>
              <a:rPr lang="en-US" sz="2000" dirty="0" smtClean="0">
                <a:latin typeface="Times New Roman" pitchFamily="18" charset="0"/>
                <a:cs typeface="Times New Roman" pitchFamily="18" charset="0"/>
              </a:rPr>
              <a:t>Obtain the  10’s complement of 15 and 24.</a:t>
            </a:r>
          </a:p>
          <a:p>
            <a:pPr marL="457200" indent="-457200">
              <a:buFont typeface="+mj-lt"/>
              <a:buAutoNum type="alphaLcParenR"/>
            </a:pPr>
            <a:r>
              <a:rPr lang="en-US" sz="2000" dirty="0" smtClean="0">
                <a:latin typeface="Times New Roman" pitchFamily="18" charset="0"/>
                <a:cs typeface="Times New Roman" pitchFamily="18" charset="0"/>
              </a:rPr>
              <a:t>Represent           and           in 8-bit signed 2’s complement notation.</a:t>
            </a:r>
          </a:p>
          <a:p>
            <a:pPr marL="457200" indent="-457200">
              <a:buFont typeface="+mj-lt"/>
              <a:buAutoNum type="alphaLcParenR"/>
            </a:pPr>
            <a:r>
              <a:rPr lang="en-US" sz="2000" dirty="0" smtClean="0">
                <a:latin typeface="Times New Roman" pitchFamily="18" charset="0"/>
                <a:cs typeface="Times New Roman" pitchFamily="18" charset="0"/>
              </a:rPr>
              <a:t>Perform                and                  directly and by complement notation.</a:t>
            </a:r>
          </a:p>
          <a:p>
            <a:pPr marL="457200" indent="-457200">
              <a:buNone/>
            </a:pPr>
            <a:r>
              <a:rPr lang="en-US" sz="2000" dirty="0" smtClean="0">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Solution</a:t>
            </a:r>
          </a:p>
          <a:p>
            <a:pPr marL="457200" indent="-457200">
              <a:buFont typeface="+mj-lt"/>
              <a:buAutoNum type="alphaLcParenR"/>
            </a:pPr>
            <a:r>
              <a:rPr lang="en-US" sz="2000" dirty="0" smtClean="0">
                <a:latin typeface="Times New Roman" pitchFamily="18" charset="0"/>
                <a:cs typeface="Times New Roman" pitchFamily="18" charset="0"/>
              </a:rPr>
              <a:t>Form the 9’s complement of each digit, then add 1:</a:t>
            </a:r>
          </a:p>
          <a:p>
            <a:pPr marL="457200" indent="-457200">
              <a:buFont typeface="+mj-lt"/>
              <a:buAutoNum type="alphaLcParenR"/>
            </a:pPr>
            <a:endParaRPr lang="en-US" sz="2000" dirty="0" smtClean="0">
              <a:latin typeface="Times New Roman" pitchFamily="18" charset="0"/>
              <a:cs typeface="Times New Roman" pitchFamily="18" charset="0"/>
            </a:endParaRPr>
          </a:p>
          <a:p>
            <a:pPr marL="457200" indent="-457200">
              <a:buFont typeface="+mj-lt"/>
              <a:buAutoNum type="alphaLcParenR"/>
            </a:pPr>
            <a:r>
              <a:rPr lang="en-US" sz="2000" dirty="0" smtClean="0">
                <a:latin typeface="Times New Roman" pitchFamily="18" charset="0"/>
                <a:cs typeface="Times New Roman" pitchFamily="18" charset="0"/>
              </a:rPr>
              <a:t>Form the 1’s complement of each digit, then add 1.</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18</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30406" name="Object 6"/>
          <p:cNvGraphicFramePr>
            <a:graphicFrameLocks noChangeAspect="1"/>
          </p:cNvGraphicFramePr>
          <p:nvPr/>
        </p:nvGraphicFramePr>
        <p:xfrm>
          <a:off x="1828800" y="4495800"/>
          <a:ext cx="1590675" cy="280988"/>
        </p:xfrm>
        <a:graphic>
          <a:graphicData uri="http://schemas.openxmlformats.org/presentationml/2006/ole">
            <mc:AlternateContent xmlns:mc="http://schemas.openxmlformats.org/markup-compatibility/2006">
              <mc:Choice xmlns:v="urn:schemas-microsoft-com:vml" Requires="v">
                <p:oleObj spid="_x0000_s230664" name="Equation" r:id="rId3" imgW="1015920" imgH="177480" progId="Equation.DSMT4">
                  <p:embed/>
                </p:oleObj>
              </mc:Choice>
              <mc:Fallback>
                <p:oleObj name="Equation" r:id="rId3" imgW="1015920" imgH="1774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4495800"/>
                        <a:ext cx="1590675"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07" name="Object 7"/>
          <p:cNvGraphicFramePr>
            <a:graphicFrameLocks noChangeAspect="1"/>
          </p:cNvGraphicFramePr>
          <p:nvPr/>
        </p:nvGraphicFramePr>
        <p:xfrm>
          <a:off x="4495800" y="4495800"/>
          <a:ext cx="1630363" cy="280988"/>
        </p:xfrm>
        <a:graphic>
          <a:graphicData uri="http://schemas.openxmlformats.org/presentationml/2006/ole">
            <mc:AlternateContent xmlns:mc="http://schemas.openxmlformats.org/markup-compatibility/2006">
              <mc:Choice xmlns:v="urn:schemas-microsoft-com:vml" Requires="v">
                <p:oleObj spid="_x0000_s230665" name="Equation" r:id="rId5" imgW="1041120" imgH="177480" progId="Equation.DSMT4">
                  <p:embed/>
                </p:oleObj>
              </mc:Choice>
              <mc:Fallback>
                <p:oleObj name="Equation" r:id="rId5" imgW="1041120" imgH="1774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4495800"/>
                        <a:ext cx="16303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08" name="Object 8"/>
          <p:cNvGraphicFramePr>
            <a:graphicFrameLocks noChangeAspect="1"/>
          </p:cNvGraphicFramePr>
          <p:nvPr/>
        </p:nvGraphicFramePr>
        <p:xfrm>
          <a:off x="914400" y="5334000"/>
          <a:ext cx="7137400" cy="361950"/>
        </p:xfrm>
        <a:graphic>
          <a:graphicData uri="http://schemas.openxmlformats.org/presentationml/2006/ole">
            <mc:AlternateContent xmlns:mc="http://schemas.openxmlformats.org/markup-compatibility/2006">
              <mc:Choice xmlns:v="urn:schemas-microsoft-com:vml" Requires="v">
                <p:oleObj spid="_x0000_s230666" name="Equation" r:id="rId7" imgW="4559040" imgH="228600" progId="Equation.DSMT4">
                  <p:embed/>
                </p:oleObj>
              </mc:Choice>
              <mc:Fallback>
                <p:oleObj name="Equation" r:id="rId7" imgW="4559040" imgH="2286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5334000"/>
                        <a:ext cx="7137400"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09" name="Object 9"/>
          <p:cNvGraphicFramePr>
            <a:graphicFrameLocks noChangeAspect="1"/>
          </p:cNvGraphicFramePr>
          <p:nvPr/>
        </p:nvGraphicFramePr>
        <p:xfrm>
          <a:off x="914400" y="5791200"/>
          <a:ext cx="7277100" cy="361950"/>
        </p:xfrm>
        <a:graphic>
          <a:graphicData uri="http://schemas.openxmlformats.org/presentationml/2006/ole">
            <mc:AlternateContent xmlns:mc="http://schemas.openxmlformats.org/markup-compatibility/2006">
              <mc:Choice xmlns:v="urn:schemas-microsoft-com:vml" Requires="v">
                <p:oleObj spid="_x0000_s230667" name="Equation" r:id="rId9" imgW="4647960" imgH="228600" progId="Equation.DSMT4">
                  <p:embed/>
                </p:oleObj>
              </mc:Choice>
              <mc:Fallback>
                <p:oleObj name="Equation" r:id="rId9" imgW="4647960" imgH="2286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5791200"/>
                        <a:ext cx="7277100"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11" name="Object 10"/>
          <p:cNvGraphicFramePr>
            <a:graphicFrameLocks noChangeAspect="1"/>
          </p:cNvGraphicFramePr>
          <p:nvPr/>
        </p:nvGraphicFramePr>
        <p:xfrm>
          <a:off x="1752600" y="3429000"/>
          <a:ext cx="735012" cy="280988"/>
        </p:xfrm>
        <a:graphic>
          <a:graphicData uri="http://schemas.openxmlformats.org/presentationml/2006/ole">
            <mc:AlternateContent xmlns:mc="http://schemas.openxmlformats.org/markup-compatibility/2006">
              <mc:Choice xmlns:v="urn:schemas-microsoft-com:vml" Requires="v">
                <p:oleObj spid="_x0000_s230668" name="Equation" r:id="rId11" imgW="469800" imgH="177480" progId="Equation.DSMT4">
                  <p:embed/>
                </p:oleObj>
              </mc:Choice>
              <mc:Fallback>
                <p:oleObj name="Equation" r:id="rId11" imgW="469800" imgH="177480" progId="Equation.DSMT4">
                  <p:embed/>
                  <p:pic>
                    <p:nvPicPr>
                      <p:cNvPr id="0"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429000"/>
                        <a:ext cx="735012"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12" name="Object 10"/>
          <p:cNvGraphicFramePr>
            <a:graphicFrameLocks noChangeAspect="1"/>
          </p:cNvGraphicFramePr>
          <p:nvPr/>
        </p:nvGraphicFramePr>
        <p:xfrm>
          <a:off x="3200400" y="3429000"/>
          <a:ext cx="735012" cy="280988"/>
        </p:xfrm>
        <a:graphic>
          <a:graphicData uri="http://schemas.openxmlformats.org/presentationml/2006/ole">
            <mc:AlternateContent xmlns:mc="http://schemas.openxmlformats.org/markup-compatibility/2006">
              <mc:Choice xmlns:v="urn:schemas-microsoft-com:vml" Requires="v">
                <p:oleObj spid="_x0000_s230669" name="Equation" r:id="rId13" imgW="469800" imgH="177480" progId="Equation.DSMT4">
                  <p:embed/>
                </p:oleObj>
              </mc:Choice>
              <mc:Fallback>
                <p:oleObj name="Equation" r:id="rId13" imgW="469800" imgH="177480" progId="Equation.DSMT4">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3429000"/>
                        <a:ext cx="735012"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14" name="Object 14"/>
          <p:cNvGraphicFramePr>
            <a:graphicFrameLocks noChangeAspect="1"/>
          </p:cNvGraphicFramePr>
          <p:nvPr/>
        </p:nvGraphicFramePr>
        <p:xfrm>
          <a:off x="2971800" y="3048000"/>
          <a:ext cx="436563" cy="260350"/>
        </p:xfrm>
        <a:graphic>
          <a:graphicData uri="http://schemas.openxmlformats.org/presentationml/2006/ole">
            <mc:AlternateContent xmlns:mc="http://schemas.openxmlformats.org/markup-compatibility/2006">
              <mc:Choice xmlns:v="urn:schemas-microsoft-com:vml" Requires="v">
                <p:oleObj spid="_x0000_s230670" name="Equation" r:id="rId15" imgW="279360" imgH="164880" progId="Equation.DSMT4">
                  <p:embed/>
                </p:oleObj>
              </mc:Choice>
              <mc:Fallback>
                <p:oleObj name="Equation" r:id="rId15" imgW="279360" imgH="164880" progId="Equation.DSMT4">
                  <p:embed/>
                  <p:pic>
                    <p:nvPicPr>
                      <p:cNvPr id="0" name="Picture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71800" y="3048000"/>
                        <a:ext cx="436563" cy="260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15" name="Object 10"/>
          <p:cNvGraphicFramePr>
            <a:graphicFrameLocks noChangeAspect="1"/>
          </p:cNvGraphicFramePr>
          <p:nvPr/>
        </p:nvGraphicFramePr>
        <p:xfrm>
          <a:off x="1905000" y="3048000"/>
          <a:ext cx="438150" cy="280988"/>
        </p:xfrm>
        <a:graphic>
          <a:graphicData uri="http://schemas.openxmlformats.org/presentationml/2006/ole">
            <mc:AlternateContent xmlns:mc="http://schemas.openxmlformats.org/markup-compatibility/2006">
              <mc:Choice xmlns:v="urn:schemas-microsoft-com:vml" Requires="v">
                <p:oleObj spid="_x0000_s230671" name="Equation" r:id="rId17" imgW="279360" imgH="177480" progId="Equation.DSMT4">
                  <p:embed/>
                </p:oleObj>
              </mc:Choice>
              <mc:Fallback>
                <p:oleObj name="Equation" r:id="rId17" imgW="279360" imgH="177480" progId="Equation.DSMT4">
                  <p:embed/>
                  <p:pic>
                    <p:nvPicPr>
                      <p:cNvPr id="0" name="Picture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905000" y="3048000"/>
                        <a:ext cx="438150"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 name="Content Placeholder 2"/>
          <p:cNvSpPr txBox="1">
            <a:spLocks/>
          </p:cNvSpPr>
          <p:nvPr/>
        </p:nvSpPr>
        <p:spPr>
          <a:xfrm>
            <a:off x="228600" y="1066800"/>
            <a:ext cx="8763000" cy="10668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If the result of an arithmetic operation has a 1 sign bit, it is a negative number in 2’s complement notation; to obtain the true magnitude, subtract 1 </a:t>
            </a:r>
            <a:r>
              <a:rPr kumimoji="0" lang="en-US" sz="2000" b="0" i="0" u="none" strike="noStrike" kern="1200" cap="none" spc="0" normalizeH="0" baseline="0" noProof="0" smtClean="0">
                <a:ln>
                  <a:noFill/>
                </a:ln>
                <a:solidFill>
                  <a:schemeClr val="tx1"/>
                </a:solidFill>
                <a:effectLst/>
                <a:uLnTx/>
                <a:uFillTx/>
                <a:latin typeface="Times New Roman" pitchFamily="18" charset="0"/>
                <a:ea typeface="+mn-ea"/>
                <a:cs typeface="Times New Roman" pitchFamily="18" charset="0"/>
              </a:rPr>
              <a:t>and form </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the 1’s complement.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990600"/>
            <a:ext cx="8763000" cy="54102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9906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066800"/>
            <a:ext cx="8763000" cy="9144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4</a:t>
            </a:r>
          </a:p>
          <a:p>
            <a:pPr marL="457200" indent="-457200">
              <a:buNone/>
            </a:pPr>
            <a:r>
              <a:rPr lang="en-US" sz="2000" dirty="0" smtClean="0">
                <a:latin typeface="Times New Roman" pitchFamily="18" charset="0"/>
                <a:cs typeface="Times New Roman" pitchFamily="18" charset="0"/>
              </a:rPr>
              <a:t>c) 	Solution</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19</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231435" name="Picture 11"/>
          <p:cNvPicPr>
            <a:picLocks noChangeAspect="1" noChangeArrowheads="1"/>
          </p:cNvPicPr>
          <p:nvPr/>
        </p:nvPicPr>
        <p:blipFill>
          <a:blip r:embed="rId2" cstate="print"/>
          <a:srcRect/>
          <a:stretch>
            <a:fillRect/>
          </a:stretch>
        </p:blipFill>
        <p:spPr bwMode="auto">
          <a:xfrm>
            <a:off x="2286000" y="1600200"/>
            <a:ext cx="4388252" cy="2057400"/>
          </a:xfrm>
          <a:prstGeom prst="rect">
            <a:avLst/>
          </a:prstGeom>
          <a:noFill/>
          <a:ln w="9525">
            <a:noFill/>
            <a:miter lim="800000"/>
            <a:headEnd/>
            <a:tailEnd/>
          </a:ln>
        </p:spPr>
      </p:pic>
      <p:pic>
        <p:nvPicPr>
          <p:cNvPr id="231436" name="Picture 12"/>
          <p:cNvPicPr>
            <a:picLocks noChangeAspect="1" noChangeArrowheads="1"/>
          </p:cNvPicPr>
          <p:nvPr/>
        </p:nvPicPr>
        <p:blipFill>
          <a:blip r:embed="rId3" cstate="print"/>
          <a:srcRect/>
          <a:stretch>
            <a:fillRect/>
          </a:stretch>
        </p:blipFill>
        <p:spPr bwMode="auto">
          <a:xfrm>
            <a:off x="1295400" y="3733800"/>
            <a:ext cx="6126777" cy="255603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References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533400" y="1295400"/>
            <a:ext cx="8229600" cy="4800600"/>
          </a:xfrm>
        </p:spPr>
        <p:txBody>
          <a:bodyPr>
            <a:normAutofit/>
          </a:bodyPr>
          <a:lstStyle/>
          <a:p>
            <a:pPr>
              <a:buNone/>
            </a:pPr>
            <a:r>
              <a:rPr lang="en-US" sz="2000" dirty="0" smtClean="0">
                <a:latin typeface="Times New Roman" pitchFamily="18" charset="0"/>
                <a:cs typeface="Times New Roman" pitchFamily="18" charset="0"/>
              </a:rPr>
              <a:t>Our main reference text books in this course are </a:t>
            </a:r>
          </a:p>
          <a:p>
            <a:pPr marL="0" indent="0">
              <a:buNone/>
            </a:pPr>
            <a:r>
              <a:rPr lang="en-US" sz="2000" dirty="0" smtClean="0">
                <a:latin typeface="Times New Roman" pitchFamily="18" charset="0"/>
                <a:cs typeface="Times New Roman" pitchFamily="18" charset="0"/>
              </a:rPr>
              <a:t>[1]  William </a:t>
            </a:r>
            <a:r>
              <a:rPr lang="en-US" sz="2000" dirty="0" err="1" smtClean="0">
                <a:latin typeface="Times New Roman" panose="02020603050405020304" pitchFamily="18" charset="0"/>
                <a:cs typeface="Times New Roman" panose="02020603050405020304" pitchFamily="18" charset="0"/>
              </a:rPr>
              <a:t>Kleitz</a:t>
            </a:r>
            <a:r>
              <a:rPr lang="en-US" sz="2000" dirty="0" smtClean="0">
                <a:latin typeface="Times New Roman" panose="02020603050405020304" pitchFamily="18" charset="0"/>
                <a:cs typeface="Times New Roman" panose="02020603050405020304" pitchFamily="18" charset="0"/>
              </a:rPr>
              <a:t>, </a:t>
            </a:r>
            <a:r>
              <a:rPr lang="en-US" sz="2000" dirty="0" smtClean="0">
                <a:solidFill>
                  <a:srgbClr val="7030A0"/>
                </a:solidFill>
                <a:latin typeface="Times New Roman" panose="02020603050405020304" pitchFamily="18" charset="0"/>
                <a:cs typeface="Times New Roman" panose="02020603050405020304" pitchFamily="18" charset="0"/>
              </a:rPr>
              <a:t>Digital Electronics: </a:t>
            </a:r>
            <a:r>
              <a:rPr lang="en-US" sz="2000" dirty="0" smtClean="0">
                <a:solidFill>
                  <a:srgbClr val="0070C0"/>
                </a:solidFill>
                <a:latin typeface="Times New Roman" panose="02020603050405020304" pitchFamily="18" charset="0"/>
                <a:cs typeface="Times New Roman" panose="02020603050405020304" pitchFamily="18" charset="0"/>
              </a:rPr>
              <a:t>A Practical Approach with  VHDL</a:t>
            </a:r>
            <a:r>
              <a:rPr lang="en-US" sz="2000" dirty="0">
                <a:latin typeface="Times New Roman" panose="02020603050405020304" pitchFamily="18" charset="0"/>
                <a:cs typeface="Times New Roman" panose="02020603050405020304" pitchFamily="18" charset="0"/>
              </a:rPr>
              <a:t>, </a:t>
            </a:r>
            <a:endParaRPr lang="en-US" sz="2000" dirty="0" smtClean="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9</a:t>
            </a:r>
            <a:r>
              <a:rPr lang="en-US" sz="2000" baseline="30000" dirty="0" smtClean="0">
                <a:latin typeface="Times New Roman" panose="02020603050405020304" pitchFamily="18" charset="0"/>
                <a:cs typeface="Times New Roman" panose="02020603050405020304" pitchFamily="18" charset="0"/>
              </a:rPr>
              <a:t>th</a:t>
            </a:r>
            <a:r>
              <a:rPr lang="en-US" sz="2000" dirty="0" smtClean="0">
                <a:latin typeface="Times New Roman" panose="02020603050405020304" pitchFamily="18" charset="0"/>
                <a:cs typeface="Times New Roman" panose="02020603050405020304" pitchFamily="18" charset="0"/>
              </a:rPr>
              <a:t> Ed., 2012, Prentice </a:t>
            </a:r>
            <a:r>
              <a:rPr lang="en-US" sz="2000" dirty="0">
                <a:latin typeface="Times New Roman" panose="02020603050405020304" pitchFamily="18" charset="0"/>
                <a:cs typeface="Times New Roman" panose="02020603050405020304" pitchFamily="18" charset="0"/>
              </a:rPr>
              <a:t>Hall ISBN-100131714902 </a:t>
            </a:r>
          </a:p>
          <a:p>
            <a:pPr marL="0" indent="0">
              <a:buNone/>
            </a:pPr>
            <a:r>
              <a:rPr lang="en-US" sz="2000" dirty="0" smtClean="0">
                <a:latin typeface="Times New Roman" pitchFamily="18" charset="0"/>
                <a:cs typeface="Times New Roman" pitchFamily="18" charset="0"/>
              </a:rPr>
              <a:t>[2]  Thomas </a:t>
            </a:r>
            <a:r>
              <a:rPr lang="en-US" sz="2000" dirty="0">
                <a:latin typeface="Times New Roman" panose="02020603050405020304" pitchFamily="18" charset="0"/>
                <a:cs typeface="Times New Roman" panose="02020603050405020304" pitchFamily="18" charset="0"/>
              </a:rPr>
              <a:t>L. </a:t>
            </a:r>
            <a:r>
              <a:rPr lang="en-US" sz="2000" dirty="0" smtClean="0">
                <a:latin typeface="Times New Roman" panose="02020603050405020304" pitchFamily="18" charset="0"/>
                <a:cs typeface="Times New Roman" panose="02020603050405020304" pitchFamily="18" charset="0"/>
              </a:rPr>
              <a:t>Floyd, </a:t>
            </a:r>
            <a:r>
              <a:rPr lang="en-US" sz="2000" dirty="0">
                <a:solidFill>
                  <a:srgbClr val="0070C0"/>
                </a:solidFill>
                <a:latin typeface="Times New Roman" panose="02020603050405020304" pitchFamily="18" charset="0"/>
                <a:cs typeface="Times New Roman" panose="02020603050405020304" pitchFamily="18" charset="0"/>
              </a:rPr>
              <a:t>Digital Fundamentals with PLD Programming</a:t>
            </a:r>
            <a:r>
              <a:rPr lang="en-US" sz="2000" dirty="0" smtClean="0">
                <a:latin typeface="Times New Roman" panose="02020603050405020304" pitchFamily="18" charset="0"/>
                <a:cs typeface="Times New Roman" panose="02020603050405020304" pitchFamily="18" charset="0"/>
              </a:rPr>
              <a:t>, 9</a:t>
            </a:r>
            <a:r>
              <a:rPr lang="en-US" sz="2000" baseline="30000" dirty="0" smtClean="0">
                <a:latin typeface="Times New Roman" panose="02020603050405020304" pitchFamily="18" charset="0"/>
                <a:cs typeface="Times New Roman" panose="02020603050405020304" pitchFamily="18" charset="0"/>
              </a:rPr>
              <a:t>th</a:t>
            </a:r>
            <a:r>
              <a:rPr lang="en-US" sz="2000" dirty="0" smtClean="0">
                <a:latin typeface="Times New Roman" panose="02020603050405020304" pitchFamily="18" charset="0"/>
                <a:cs typeface="Times New Roman" panose="02020603050405020304" pitchFamily="18" charset="0"/>
              </a:rPr>
              <a:t> Ed., </a:t>
            </a:r>
          </a:p>
          <a:p>
            <a:pPr marL="0" indent="0">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2006,  Prentice </a:t>
            </a:r>
            <a:r>
              <a:rPr lang="en-US" sz="2000" dirty="0">
                <a:latin typeface="Times New Roman" panose="02020603050405020304" pitchFamily="18" charset="0"/>
                <a:cs typeface="Times New Roman" panose="02020603050405020304" pitchFamily="18" charset="0"/>
              </a:rPr>
              <a:t>Hall </a:t>
            </a:r>
            <a:r>
              <a:rPr lang="en-US" sz="2000" dirty="0" smtClean="0">
                <a:latin typeface="Times New Roman" panose="02020603050405020304" pitchFamily="18" charset="0"/>
                <a:cs typeface="Times New Roman" panose="02020603050405020304" pitchFamily="18" charset="0"/>
              </a:rPr>
              <a:t>ISBN-10:0-13-197255-3. </a:t>
            </a:r>
            <a:endParaRPr lang="en-US" sz="2000" dirty="0">
              <a:latin typeface="Times New Roman" panose="02020603050405020304" pitchFamily="18" charset="0"/>
              <a:cs typeface="Times New Roman" panose="02020603050405020304" pitchFamily="18" charset="0"/>
            </a:endParaRPr>
          </a:p>
          <a:p>
            <a:pPr>
              <a:buNone/>
            </a:pPr>
            <a:r>
              <a:rPr lang="en-US" sz="2000" dirty="0" smtClean="0">
                <a:latin typeface="Times New Roman" pitchFamily="18" charset="0"/>
                <a:cs typeface="Times New Roman" pitchFamily="18" charset="0"/>
              </a:rPr>
              <a:t>[</a:t>
            </a:r>
            <a:r>
              <a:rPr lang="en-US" sz="2000" dirty="0">
                <a:latin typeface="Times New Roman" pitchFamily="18" charset="0"/>
                <a:cs typeface="Times New Roman" pitchFamily="18" charset="0"/>
              </a:rPr>
              <a:t>4</a:t>
            </a:r>
            <a:r>
              <a:rPr lang="en-US" sz="2000" dirty="0" smtClean="0">
                <a:latin typeface="Times New Roman" pitchFamily="18" charset="0"/>
                <a:cs typeface="Times New Roman" pitchFamily="18" charset="0"/>
              </a:rPr>
              <a:t>]  Maini Anil K., </a:t>
            </a:r>
            <a:r>
              <a:rPr lang="en-US" sz="2000" dirty="0" smtClean="0">
                <a:solidFill>
                  <a:srgbClr val="7030A0"/>
                </a:solidFill>
                <a:latin typeface="Times New Roman" pitchFamily="18" charset="0"/>
                <a:cs typeface="Times New Roman" pitchFamily="18" charset="0"/>
              </a:rPr>
              <a:t>Digital Electronics: </a:t>
            </a:r>
            <a:r>
              <a:rPr lang="en-US" sz="2000" dirty="0" smtClean="0">
                <a:solidFill>
                  <a:srgbClr val="0070C0"/>
                </a:solidFill>
                <a:latin typeface="Times New Roman" pitchFamily="18" charset="0"/>
                <a:cs typeface="Times New Roman" pitchFamily="18" charset="0"/>
              </a:rPr>
              <a:t>Principles, Devices and Applications</a:t>
            </a:r>
            <a:r>
              <a:rPr lang="en-US" sz="2000" dirty="0" smtClean="0">
                <a:latin typeface="Times New Roman" pitchFamily="18" charset="0"/>
                <a:cs typeface="Times New Roman" pitchFamily="18" charset="0"/>
              </a:rPr>
              <a:t>,    </a:t>
            </a:r>
          </a:p>
          <a:p>
            <a:pPr>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2007, John Wiley and Sons Ltd, ISBN 978-0-470-03214-5.</a:t>
            </a:r>
          </a:p>
          <a:p>
            <a:pPr>
              <a:buNone/>
            </a:pPr>
            <a:r>
              <a:rPr lang="en-US" sz="2000" dirty="0" smtClean="0">
                <a:latin typeface="Times New Roman" pitchFamily="18" charset="0"/>
                <a:cs typeface="Times New Roman" pitchFamily="18" charset="0"/>
              </a:rPr>
              <a:t>[5]  Smith </a:t>
            </a:r>
            <a:r>
              <a:rPr lang="en-US" sz="2000" dirty="0">
                <a:latin typeface="Times New Roman" pitchFamily="18" charset="0"/>
                <a:cs typeface="Times New Roman" pitchFamily="18" charset="0"/>
              </a:rPr>
              <a:t>R. J., Dorf R. C., </a:t>
            </a:r>
            <a:r>
              <a:rPr lang="en-US" sz="2000" dirty="0">
                <a:solidFill>
                  <a:srgbClr val="0070C0"/>
                </a:solidFill>
                <a:latin typeface="Times New Roman" pitchFamily="18" charset="0"/>
                <a:cs typeface="Times New Roman" pitchFamily="18" charset="0"/>
              </a:rPr>
              <a:t>Circuits Devices and Systems</a:t>
            </a:r>
            <a:r>
              <a:rPr lang="en-US" sz="2000" dirty="0">
                <a:latin typeface="Times New Roman" pitchFamily="18" charset="0"/>
                <a:cs typeface="Times New Roman" pitchFamily="18" charset="0"/>
              </a:rPr>
              <a:t>, 5</a:t>
            </a:r>
            <a:r>
              <a:rPr lang="en-US" sz="2000" baseline="30000" dirty="0">
                <a:latin typeface="Times New Roman" pitchFamily="18" charset="0"/>
                <a:cs typeface="Times New Roman" pitchFamily="18" charset="0"/>
              </a:rPr>
              <a:t>th</a:t>
            </a:r>
            <a:r>
              <a:rPr lang="en-US" sz="2000" dirty="0">
                <a:latin typeface="Times New Roman" pitchFamily="18" charset="0"/>
                <a:cs typeface="Times New Roman" pitchFamily="18" charset="0"/>
              </a:rPr>
              <a:t> Ed., 2004, John   </a:t>
            </a:r>
            <a:r>
              <a:rPr lang="en-US" sz="2000" dirty="0" smtClean="0">
                <a:latin typeface="Times New Roman" pitchFamily="18" charset="0"/>
                <a:cs typeface="Times New Roman" pitchFamily="18" charset="0"/>
              </a:rPr>
              <a:t>  </a:t>
            </a:r>
          </a:p>
          <a:p>
            <a:pPr>
              <a:buNone/>
            </a:pP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      Wiley </a:t>
            </a:r>
            <a:r>
              <a:rPr lang="en-US" sz="2000" dirty="0">
                <a:latin typeface="Times New Roman" pitchFamily="18" charset="0"/>
                <a:cs typeface="Times New Roman" pitchFamily="18" charset="0"/>
              </a:rPr>
              <a:t>and Sons Ltd, ISBN 9971-51-172-X.</a:t>
            </a:r>
          </a:p>
          <a:p>
            <a:pPr>
              <a:buNone/>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     </a:t>
            </a:r>
            <a:r>
              <a:rPr lang="en-US" sz="2000" dirty="0" smtClean="0">
                <a:solidFill>
                  <a:srgbClr val="7030A0"/>
                </a:solidFill>
                <a:latin typeface="Times New Roman" pitchFamily="18" charset="0"/>
                <a:cs typeface="Times New Roman" pitchFamily="18" charset="0"/>
              </a:rPr>
              <a:t>However, feel free to use some additional text which you might find relevant to our course.</a:t>
            </a:r>
          </a:p>
        </p:txBody>
      </p:sp>
      <p:cxnSp>
        <p:nvCxnSpPr>
          <p:cNvPr id="4" name="Straight Connector 3"/>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a:t>
            </a:fld>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chemeClr val="accent6">
                    <a:lumMod val="50000"/>
                  </a:schemeClr>
                </a:solidFill>
                <a:latin typeface="Times New Roman" pitchFamily="18" charset="0"/>
                <a:cs typeface="Times New Roman" pitchFamily="18" charset="0"/>
              </a:rPr>
              <a:t>Binary-Coded Decimals (BCD)</a:t>
            </a:r>
          </a:p>
          <a:p>
            <a:pPr>
              <a:buFont typeface="Wingdings" pitchFamily="2" charset="2"/>
              <a:buChar char="ü"/>
            </a:pPr>
            <a:r>
              <a:rPr lang="en-US" sz="2000" dirty="0" smtClean="0">
                <a:latin typeface="Times New Roman" pitchFamily="18" charset="0"/>
                <a:cs typeface="Times New Roman" pitchFamily="18" charset="0"/>
              </a:rPr>
              <a:t>For the </a:t>
            </a:r>
            <a:r>
              <a:rPr lang="en-US" sz="2000" dirty="0" smtClean="0">
                <a:solidFill>
                  <a:srgbClr val="7030A0"/>
                </a:solidFill>
                <a:latin typeface="Times New Roman" pitchFamily="18" charset="0"/>
                <a:cs typeface="Times New Roman" pitchFamily="18" charset="0"/>
              </a:rPr>
              <a:t>convenience</a:t>
            </a:r>
            <a:r>
              <a:rPr lang="en-US" sz="2000" dirty="0" smtClean="0">
                <a:latin typeface="Times New Roman" pitchFamily="18" charset="0"/>
                <a:cs typeface="Times New Roman" pitchFamily="18" charset="0"/>
              </a:rPr>
              <a:t> </a:t>
            </a:r>
            <a:r>
              <a:rPr lang="en-US" sz="2000" dirty="0" smtClean="0">
                <a:solidFill>
                  <a:srgbClr val="7030A0"/>
                </a:solidFill>
                <a:latin typeface="Times New Roman" pitchFamily="18" charset="0"/>
                <a:cs typeface="Times New Roman" pitchFamily="18" charset="0"/>
              </a:rPr>
              <a:t>of humans, </a:t>
            </a:r>
            <a:r>
              <a:rPr lang="en-US" sz="2000" dirty="0" smtClean="0">
                <a:latin typeface="Times New Roman" pitchFamily="18" charset="0"/>
                <a:cs typeface="Times New Roman" pitchFamily="18" charset="0"/>
              </a:rPr>
              <a:t>computer </a:t>
            </a:r>
            <a:r>
              <a:rPr lang="en-US" sz="2000" dirty="0" smtClean="0">
                <a:solidFill>
                  <a:srgbClr val="0070C0"/>
                </a:solidFill>
                <a:latin typeface="Times New Roman" pitchFamily="18" charset="0"/>
                <a:cs typeface="Times New Roman" pitchFamily="18" charset="0"/>
              </a:rPr>
              <a:t>input/output </a:t>
            </a:r>
            <a:r>
              <a:rPr lang="en-US" sz="2000" dirty="0" smtClean="0">
                <a:latin typeface="Times New Roman" pitchFamily="18" charset="0"/>
                <a:cs typeface="Times New Roman" pitchFamily="18" charset="0"/>
              </a:rPr>
              <a:t>devices may accept/provide decimals on the </a:t>
            </a:r>
            <a:r>
              <a:rPr lang="en-US" sz="2000" dirty="0" smtClean="0">
                <a:solidFill>
                  <a:schemeClr val="accent6">
                    <a:lumMod val="75000"/>
                  </a:schemeClr>
                </a:solidFill>
                <a:latin typeface="Times New Roman" pitchFamily="18" charset="0"/>
                <a:cs typeface="Times New Roman" pitchFamily="18" charset="0"/>
              </a:rPr>
              <a:t>human side </a:t>
            </a:r>
            <a:r>
              <a:rPr lang="en-US" sz="2000" dirty="0" smtClean="0">
                <a:latin typeface="Times New Roman" pitchFamily="18" charset="0"/>
                <a:cs typeface="Times New Roman" pitchFamily="18" charset="0"/>
              </a:rPr>
              <a:t>and </a:t>
            </a:r>
            <a:r>
              <a:rPr lang="en-US" sz="2000" dirty="0" smtClean="0">
                <a:solidFill>
                  <a:srgbClr val="7030A0"/>
                </a:solidFill>
                <a:latin typeface="Times New Roman" pitchFamily="18" charset="0"/>
                <a:cs typeface="Times New Roman" pitchFamily="18" charset="0"/>
              </a:rPr>
              <a:t>binaries </a:t>
            </a:r>
            <a:r>
              <a:rPr lang="en-US" sz="2000" dirty="0" smtClean="0">
                <a:latin typeface="Times New Roman" pitchFamily="18" charset="0"/>
                <a:cs typeface="Times New Roman" pitchFamily="18" charset="0"/>
              </a:rPr>
              <a:t>on the computer side.</a:t>
            </a:r>
          </a:p>
          <a:p>
            <a:pPr>
              <a:buFont typeface="Wingdings" pitchFamily="2" charset="2"/>
              <a:buChar char="ü"/>
            </a:pPr>
            <a:r>
              <a:rPr lang="en-US" sz="2000" dirty="0" smtClean="0">
                <a:solidFill>
                  <a:srgbClr val="0070C0"/>
                </a:solidFill>
                <a:latin typeface="Times New Roman" pitchFamily="18" charset="0"/>
                <a:cs typeface="Times New Roman" pitchFamily="18" charset="0"/>
              </a:rPr>
              <a:t>The conversion </a:t>
            </a:r>
            <a:r>
              <a:rPr lang="en-US" sz="2000" dirty="0" smtClean="0">
                <a:latin typeface="Times New Roman" pitchFamily="18" charset="0"/>
                <a:cs typeface="Times New Roman" pitchFamily="18" charset="0"/>
              </a:rPr>
              <a:t>is simplified by </a:t>
            </a:r>
            <a:r>
              <a:rPr lang="en-US" sz="2000" dirty="0" smtClean="0">
                <a:solidFill>
                  <a:srgbClr val="7030A0"/>
                </a:solidFill>
                <a:latin typeface="Times New Roman" pitchFamily="18" charset="0"/>
                <a:cs typeface="Times New Roman" pitchFamily="18" charset="0"/>
              </a:rPr>
              <a:t>coding</a:t>
            </a:r>
            <a:r>
              <a:rPr lang="en-US" sz="2000" dirty="0" smtClean="0">
                <a:latin typeface="Times New Roman" pitchFamily="18" charset="0"/>
                <a:cs typeface="Times New Roman" pitchFamily="18" charset="0"/>
              </a:rPr>
              <a:t> each decimal digit, that is, replacing it by the 4-bit binary representation of the digit. </a:t>
            </a:r>
          </a:p>
          <a:p>
            <a:pPr>
              <a:buFont typeface="Wingdings" pitchFamily="2" charset="2"/>
              <a:buChar char="ü"/>
            </a:pPr>
            <a:r>
              <a:rPr lang="en-US" sz="2000" dirty="0" smtClean="0">
                <a:solidFill>
                  <a:schemeClr val="accent6">
                    <a:lumMod val="75000"/>
                  </a:schemeClr>
                </a:solidFill>
                <a:latin typeface="Times New Roman" pitchFamily="18" charset="0"/>
                <a:cs typeface="Times New Roman" pitchFamily="18" charset="0"/>
              </a:rPr>
              <a:t>For example, </a:t>
            </a:r>
            <a:r>
              <a:rPr lang="en-US" sz="2000" dirty="0" smtClean="0">
                <a:latin typeface="Times New Roman" pitchFamily="18" charset="0"/>
                <a:cs typeface="Times New Roman" pitchFamily="18" charset="0"/>
              </a:rPr>
              <a:t>in the  8421 BCD code                    ,                       , and </a:t>
            </a:r>
          </a:p>
          <a:p>
            <a:pPr>
              <a:buNone/>
            </a:pPr>
            <a:r>
              <a:rPr lang="en-US" sz="2000" dirty="0" smtClean="0">
                <a:latin typeface="Times New Roman" pitchFamily="18" charset="0"/>
                <a:cs typeface="Times New Roman" pitchFamily="18" charset="0"/>
              </a:rPr>
              <a:t>                                              .</a:t>
            </a:r>
          </a:p>
          <a:p>
            <a:pPr>
              <a:buFont typeface="Wingdings" pitchFamily="2" charset="2"/>
              <a:buChar char="ü"/>
            </a:pPr>
            <a:r>
              <a:rPr lang="en-US" sz="2000" b="1" dirty="0" smtClean="0">
                <a:solidFill>
                  <a:schemeClr val="accent6">
                    <a:lumMod val="75000"/>
                  </a:schemeClr>
                </a:solidFill>
                <a:latin typeface="Times New Roman" pitchFamily="18" charset="0"/>
                <a:cs typeface="Times New Roman" pitchFamily="18" charset="0"/>
              </a:rPr>
              <a:t>BCD-to-Binary Conversion</a:t>
            </a:r>
            <a:r>
              <a:rPr lang="en-US" sz="2000" dirty="0" smtClean="0">
                <a:latin typeface="Times New Roman" pitchFamily="18" charset="0"/>
                <a:cs typeface="Times New Roman" pitchFamily="18" charset="0"/>
              </a:rPr>
              <a:t>. A given BCD number can be converted into an equivalent binary number by first writing its decimal equivalent and then converting it into its binary equivalent.</a:t>
            </a:r>
          </a:p>
          <a:p>
            <a:pPr>
              <a:buFont typeface="Wingdings" pitchFamily="2" charset="2"/>
              <a:buChar char="ü"/>
            </a:pPr>
            <a:r>
              <a:rPr lang="en-US" sz="2000" b="1" dirty="0" smtClean="0">
                <a:solidFill>
                  <a:srgbClr val="0070C0"/>
                </a:solidFill>
                <a:latin typeface="Times New Roman" pitchFamily="18" charset="0"/>
                <a:cs typeface="Times New Roman" pitchFamily="18" charset="0"/>
              </a:rPr>
              <a:t>Binary-to-BCD Conversion</a:t>
            </a:r>
            <a:r>
              <a:rPr lang="en-US" sz="2000" dirty="0" smtClean="0">
                <a:latin typeface="Times New Roman" pitchFamily="18" charset="0"/>
                <a:cs typeface="Times New Roman" pitchFamily="18" charset="0"/>
              </a:rPr>
              <a:t>. The process is the same as the process of BCD-to-binary conversion executed in reverse order. </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20</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8358" name="Object 6"/>
          <p:cNvGraphicFramePr>
            <a:graphicFrameLocks noChangeAspect="1"/>
          </p:cNvGraphicFramePr>
          <p:nvPr/>
        </p:nvGraphicFramePr>
        <p:xfrm>
          <a:off x="4495800" y="2971800"/>
          <a:ext cx="1152525" cy="361950"/>
        </p:xfrm>
        <a:graphic>
          <a:graphicData uri="http://schemas.openxmlformats.org/presentationml/2006/ole">
            <mc:AlternateContent xmlns:mc="http://schemas.openxmlformats.org/markup-compatibility/2006">
              <mc:Choice xmlns:v="urn:schemas-microsoft-com:vml" Requires="v">
                <p:oleObj spid="_x0000_s234594" name="Equation" r:id="rId3" imgW="736560" imgH="228600" progId="Equation.DSMT4">
                  <p:embed/>
                </p:oleObj>
              </mc:Choice>
              <mc:Fallback>
                <p:oleObj name="Equation" r:id="rId3" imgW="736560" imgH="2286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2971800"/>
                        <a:ext cx="1152525"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2456" name="Object 6"/>
          <p:cNvGraphicFramePr>
            <a:graphicFrameLocks noChangeAspect="1"/>
          </p:cNvGraphicFramePr>
          <p:nvPr/>
        </p:nvGraphicFramePr>
        <p:xfrm>
          <a:off x="5867400" y="2971800"/>
          <a:ext cx="1131888" cy="361950"/>
        </p:xfrm>
        <a:graphic>
          <a:graphicData uri="http://schemas.openxmlformats.org/presentationml/2006/ole">
            <mc:AlternateContent xmlns:mc="http://schemas.openxmlformats.org/markup-compatibility/2006">
              <mc:Choice xmlns:v="urn:schemas-microsoft-com:vml" Requires="v">
                <p:oleObj spid="_x0000_s234595" name="Equation" r:id="rId5" imgW="723600" imgH="228600" progId="Equation.DSMT4">
                  <p:embed/>
                </p:oleObj>
              </mc:Choice>
              <mc:Fallback>
                <p:oleObj name="Equation" r:id="rId5" imgW="723600" imgH="22860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7400" y="2971800"/>
                        <a:ext cx="1131888"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2457" name="Object 6"/>
          <p:cNvGraphicFramePr>
            <a:graphicFrameLocks noChangeAspect="1"/>
          </p:cNvGraphicFramePr>
          <p:nvPr/>
        </p:nvGraphicFramePr>
        <p:xfrm>
          <a:off x="685800" y="3352800"/>
          <a:ext cx="2543175" cy="361950"/>
        </p:xfrm>
        <a:graphic>
          <a:graphicData uri="http://schemas.openxmlformats.org/presentationml/2006/ole">
            <mc:AlternateContent xmlns:mc="http://schemas.openxmlformats.org/markup-compatibility/2006">
              <mc:Choice xmlns:v="urn:schemas-microsoft-com:vml" Requires="v">
                <p:oleObj spid="_x0000_s234596" name="Equation" r:id="rId7" imgW="1625400" imgH="228600" progId="Equation.DSMT4">
                  <p:embed/>
                </p:oleObj>
              </mc:Choice>
              <mc:Fallback>
                <p:oleObj name="Equation" r:id="rId7" imgW="1625400" imgH="22860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3352800"/>
                        <a:ext cx="2543175"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7030A0"/>
                </a:solidFill>
                <a:latin typeface="Times New Roman" pitchFamily="18" charset="0"/>
                <a:cs typeface="Times New Roman" pitchFamily="18" charset="0"/>
              </a:rPr>
              <a:t>Higher-Density BCD Encoding</a:t>
            </a:r>
          </a:p>
          <a:p>
            <a:pPr>
              <a:buFont typeface="Wingdings" pitchFamily="2" charset="2"/>
              <a:buChar char="ü"/>
            </a:pPr>
            <a:r>
              <a:rPr lang="en-US" sz="2000" dirty="0" smtClean="0">
                <a:latin typeface="Times New Roman" pitchFamily="18" charset="0"/>
                <a:cs typeface="Times New Roman" pitchFamily="18" charset="0"/>
              </a:rPr>
              <a:t>In </a:t>
            </a:r>
            <a:r>
              <a:rPr lang="en-US" sz="2000" dirty="0" smtClean="0">
                <a:solidFill>
                  <a:srgbClr val="0070C0"/>
                </a:solidFill>
                <a:latin typeface="Times New Roman" pitchFamily="18" charset="0"/>
                <a:cs typeface="Times New Roman" pitchFamily="18" charset="0"/>
              </a:rPr>
              <a:t>regular BCD encoding </a:t>
            </a:r>
            <a:r>
              <a:rPr lang="en-US" sz="2000" dirty="0" smtClean="0">
                <a:latin typeface="Times New Roman" pitchFamily="18" charset="0"/>
                <a:cs typeface="Times New Roman" pitchFamily="18" charset="0"/>
              </a:rPr>
              <a:t>of decimal numbers, the </a:t>
            </a:r>
            <a:r>
              <a:rPr lang="en-US" sz="2000" dirty="0" smtClean="0">
                <a:solidFill>
                  <a:srgbClr val="7030A0"/>
                </a:solidFill>
                <a:latin typeface="Times New Roman" pitchFamily="18" charset="0"/>
                <a:cs typeface="Times New Roman" pitchFamily="18" charset="0"/>
              </a:rPr>
              <a:t>number of bits </a:t>
            </a:r>
            <a:r>
              <a:rPr lang="en-US" sz="2000" dirty="0" smtClean="0">
                <a:latin typeface="Times New Roman" pitchFamily="18" charset="0"/>
                <a:cs typeface="Times New Roman" pitchFamily="18" charset="0"/>
              </a:rPr>
              <a:t>needed to represent a given decimal number is </a:t>
            </a:r>
            <a:r>
              <a:rPr lang="en-US" sz="2000" dirty="0" smtClean="0">
                <a:solidFill>
                  <a:srgbClr val="0070C0"/>
                </a:solidFill>
                <a:latin typeface="Times New Roman" pitchFamily="18" charset="0"/>
                <a:cs typeface="Times New Roman" pitchFamily="18" charset="0"/>
              </a:rPr>
              <a:t>greater than </a:t>
            </a:r>
            <a:r>
              <a:rPr lang="en-US" sz="2000" dirty="0" smtClean="0">
                <a:latin typeface="Times New Roman" pitchFamily="18" charset="0"/>
                <a:cs typeface="Times New Roman" pitchFamily="18" charset="0"/>
              </a:rPr>
              <a:t>that required for </a:t>
            </a:r>
            <a:r>
              <a:rPr lang="en-US" sz="2000" dirty="0" smtClean="0">
                <a:solidFill>
                  <a:schemeClr val="accent6">
                    <a:lumMod val="75000"/>
                  </a:schemeClr>
                </a:solidFill>
                <a:latin typeface="Times New Roman" pitchFamily="18" charset="0"/>
                <a:cs typeface="Times New Roman" pitchFamily="18" charset="0"/>
              </a:rPr>
              <a:t>straight binary encoding </a:t>
            </a:r>
            <a:r>
              <a:rPr lang="en-US" sz="2000" dirty="0" smtClean="0">
                <a:latin typeface="Times New Roman" pitchFamily="18" charset="0"/>
                <a:cs typeface="Times New Roman" pitchFamily="18" charset="0"/>
              </a:rPr>
              <a:t>of the same.</a:t>
            </a:r>
          </a:p>
          <a:p>
            <a:pPr>
              <a:buFont typeface="Wingdings" pitchFamily="2" charset="2"/>
              <a:buChar char="ü"/>
            </a:pPr>
            <a:r>
              <a:rPr lang="en-US" sz="2000" dirty="0" smtClean="0">
                <a:latin typeface="Times New Roman" pitchFamily="18" charset="0"/>
                <a:cs typeface="Times New Roman" pitchFamily="18" charset="0"/>
              </a:rPr>
              <a:t>For instance, </a:t>
            </a:r>
            <a:r>
              <a:rPr lang="en-US" sz="2000" dirty="0" smtClean="0">
                <a:solidFill>
                  <a:srgbClr val="0070C0"/>
                </a:solidFill>
                <a:latin typeface="Times New Roman" pitchFamily="18" charset="0"/>
                <a:cs typeface="Times New Roman" pitchFamily="18" charset="0"/>
              </a:rPr>
              <a:t>a three-digit</a:t>
            </a:r>
            <a:r>
              <a:rPr lang="en-US" sz="2000" dirty="0" smtClean="0">
                <a:latin typeface="Times New Roman" pitchFamily="18" charset="0"/>
                <a:cs typeface="Times New Roman" pitchFamily="18" charset="0"/>
              </a:rPr>
              <a:t> decimal number requires </a:t>
            </a:r>
            <a:r>
              <a:rPr lang="en-US" sz="2000" dirty="0" smtClean="0">
                <a:solidFill>
                  <a:srgbClr val="7030A0"/>
                </a:solidFill>
                <a:latin typeface="Times New Roman" pitchFamily="18" charset="0"/>
                <a:cs typeface="Times New Roman" pitchFamily="18" charset="0"/>
              </a:rPr>
              <a:t>12 bits </a:t>
            </a:r>
            <a:r>
              <a:rPr lang="en-US" sz="2000" dirty="0" smtClean="0">
                <a:latin typeface="Times New Roman" pitchFamily="18" charset="0"/>
                <a:cs typeface="Times New Roman" pitchFamily="18" charset="0"/>
              </a:rPr>
              <a:t>for representation in </a:t>
            </a:r>
            <a:r>
              <a:rPr lang="en-US" sz="2000" dirty="0" smtClean="0">
                <a:solidFill>
                  <a:schemeClr val="accent6">
                    <a:lumMod val="75000"/>
                  </a:schemeClr>
                </a:solidFill>
                <a:latin typeface="Times New Roman" pitchFamily="18" charset="0"/>
                <a:cs typeface="Times New Roman" pitchFamily="18" charset="0"/>
              </a:rPr>
              <a:t>conventional BCD format</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However, since                 , if these three decimal digits are </a:t>
            </a:r>
            <a:r>
              <a:rPr lang="en-US" sz="2000" dirty="0" smtClean="0">
                <a:solidFill>
                  <a:srgbClr val="7030A0"/>
                </a:solidFill>
                <a:latin typeface="Times New Roman" pitchFamily="18" charset="0"/>
                <a:cs typeface="Times New Roman" pitchFamily="18" charset="0"/>
              </a:rPr>
              <a:t>encoded together</a:t>
            </a:r>
            <a:r>
              <a:rPr lang="en-US" sz="2000" dirty="0" smtClean="0">
                <a:latin typeface="Times New Roman" pitchFamily="18" charset="0"/>
                <a:cs typeface="Times New Roman" pitchFamily="18" charset="0"/>
              </a:rPr>
              <a:t>, only </a:t>
            </a:r>
            <a:r>
              <a:rPr lang="en-US" sz="2000" dirty="0" smtClean="0">
                <a:solidFill>
                  <a:srgbClr val="0070C0"/>
                </a:solidFill>
                <a:latin typeface="Times New Roman" pitchFamily="18" charset="0"/>
                <a:cs typeface="Times New Roman" pitchFamily="18" charset="0"/>
              </a:rPr>
              <a:t>10 bits </a:t>
            </a:r>
            <a:r>
              <a:rPr lang="en-US" sz="2000" dirty="0" smtClean="0">
                <a:latin typeface="Times New Roman" pitchFamily="18" charset="0"/>
                <a:cs typeface="Times New Roman" pitchFamily="18" charset="0"/>
              </a:rPr>
              <a:t>would be needed to do that.</a:t>
            </a:r>
          </a:p>
          <a:p>
            <a:pPr>
              <a:buFont typeface="Wingdings" pitchFamily="2" charset="2"/>
              <a:buChar char="ü"/>
            </a:pPr>
            <a:r>
              <a:rPr lang="en-US" sz="2000" dirty="0" smtClean="0">
                <a:latin typeface="Times New Roman" pitchFamily="18" charset="0"/>
                <a:cs typeface="Times New Roman" pitchFamily="18" charset="0"/>
              </a:rPr>
              <a:t>Two such encoding schemes are </a:t>
            </a:r>
            <a:r>
              <a:rPr lang="en-US" sz="2000" dirty="0" smtClean="0">
                <a:solidFill>
                  <a:srgbClr val="0070C0"/>
                </a:solidFill>
                <a:latin typeface="Times New Roman" pitchFamily="18" charset="0"/>
                <a:cs typeface="Times New Roman" pitchFamily="18" charset="0"/>
              </a:rPr>
              <a:t>Chen-Ho encoding </a:t>
            </a:r>
            <a:r>
              <a:rPr lang="en-US" sz="2000" dirty="0" smtClean="0">
                <a:latin typeface="Times New Roman" pitchFamily="18" charset="0"/>
                <a:cs typeface="Times New Roman" pitchFamily="18" charset="0"/>
              </a:rPr>
              <a:t>and the </a:t>
            </a:r>
            <a:r>
              <a:rPr lang="en-US" sz="2000" dirty="0" smtClean="0">
                <a:solidFill>
                  <a:schemeClr val="accent6">
                    <a:lumMod val="75000"/>
                  </a:schemeClr>
                </a:solidFill>
                <a:latin typeface="Times New Roman" pitchFamily="18" charset="0"/>
                <a:cs typeface="Times New Roman" pitchFamily="18" charset="0"/>
              </a:rPr>
              <a:t>densely packed decimal</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The latter has the advantage that subsets of encoding  encode two digits in the optimal seven bits and one digit in the four bits like regular BCD.</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21</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8358" name="Object 6"/>
          <p:cNvGraphicFramePr>
            <a:graphicFrameLocks noChangeAspect="1"/>
          </p:cNvGraphicFramePr>
          <p:nvPr/>
        </p:nvGraphicFramePr>
        <p:xfrm>
          <a:off x="2362200" y="3276600"/>
          <a:ext cx="874712" cy="322263"/>
        </p:xfrm>
        <a:graphic>
          <a:graphicData uri="http://schemas.openxmlformats.org/presentationml/2006/ole">
            <mc:AlternateContent xmlns:mc="http://schemas.openxmlformats.org/markup-compatibility/2006">
              <mc:Choice xmlns:v="urn:schemas-microsoft-com:vml" Requires="v">
                <p:oleObj spid="_x0000_s243746" name="Equation" r:id="rId3" imgW="558720" imgH="203040" progId="Equation.DSMT4">
                  <p:embed/>
                </p:oleObj>
              </mc:Choice>
              <mc:Fallback>
                <p:oleObj name="Equation" r:id="rId3" imgW="558720" imgH="20304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3276600"/>
                        <a:ext cx="874712" cy="322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3810000"/>
            <a:ext cx="8686800" cy="2286000"/>
          </a:xfrm>
          <a:prstGeom prst="roundRect">
            <a:avLst>
              <a:gd name="adj" fmla="val 6185"/>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Packed and Unpacked BCD Numbers</a:t>
            </a:r>
          </a:p>
          <a:p>
            <a:pPr>
              <a:buFont typeface="Wingdings" pitchFamily="2" charset="2"/>
              <a:buChar char="ü"/>
            </a:pPr>
            <a:r>
              <a:rPr lang="en-US" sz="2000" dirty="0" smtClean="0">
                <a:latin typeface="Times New Roman" pitchFamily="18" charset="0"/>
                <a:cs typeface="Times New Roman" pitchFamily="18" charset="0"/>
              </a:rPr>
              <a:t>In </a:t>
            </a:r>
            <a:r>
              <a:rPr lang="en-US" sz="2000" dirty="0" smtClean="0">
                <a:solidFill>
                  <a:srgbClr val="0070C0"/>
                </a:solidFill>
                <a:latin typeface="Times New Roman" pitchFamily="18" charset="0"/>
                <a:cs typeface="Times New Roman" pitchFamily="18" charset="0"/>
              </a:rPr>
              <a:t>unpacked BCD</a:t>
            </a:r>
            <a:r>
              <a:rPr lang="en-US" sz="2000" dirty="0" smtClean="0">
                <a:latin typeface="Times New Roman" pitchFamily="18" charset="0"/>
                <a:cs typeface="Times New Roman" pitchFamily="18" charset="0"/>
              </a:rPr>
              <a:t>, each </a:t>
            </a:r>
            <a:r>
              <a:rPr lang="en-US" sz="2000" dirty="0" smtClean="0">
                <a:solidFill>
                  <a:srgbClr val="7030A0"/>
                </a:solidFill>
                <a:latin typeface="Times New Roman" pitchFamily="18" charset="0"/>
                <a:cs typeface="Times New Roman" pitchFamily="18" charset="0"/>
              </a:rPr>
              <a:t>four-bit BCD group </a:t>
            </a:r>
            <a:r>
              <a:rPr lang="en-US" sz="2000" dirty="0" smtClean="0">
                <a:latin typeface="Times New Roman" pitchFamily="18" charset="0"/>
                <a:cs typeface="Times New Roman" pitchFamily="18" charset="0"/>
              </a:rPr>
              <a:t>corresponding to a decimal digit is </a:t>
            </a:r>
            <a:r>
              <a:rPr lang="en-US" sz="2000" dirty="0" smtClean="0">
                <a:solidFill>
                  <a:schemeClr val="accent6">
                    <a:lumMod val="75000"/>
                  </a:schemeClr>
                </a:solidFill>
                <a:latin typeface="Times New Roman" pitchFamily="18" charset="0"/>
                <a:cs typeface="Times New Roman" pitchFamily="18" charset="0"/>
              </a:rPr>
              <a:t>stored in </a:t>
            </a:r>
            <a:r>
              <a:rPr lang="en-US" sz="2000" dirty="0" smtClean="0">
                <a:latin typeface="Times New Roman" pitchFamily="18" charset="0"/>
                <a:cs typeface="Times New Roman" pitchFamily="18" charset="0"/>
              </a:rPr>
              <a:t>a </a:t>
            </a:r>
            <a:r>
              <a:rPr lang="en-US" sz="2000" dirty="0" smtClean="0">
                <a:solidFill>
                  <a:srgbClr val="7030A0"/>
                </a:solidFill>
                <a:latin typeface="Times New Roman" pitchFamily="18" charset="0"/>
                <a:cs typeface="Times New Roman" pitchFamily="18" charset="0"/>
              </a:rPr>
              <a:t>separate register </a:t>
            </a:r>
            <a:r>
              <a:rPr lang="en-US" sz="2000" dirty="0" smtClean="0">
                <a:latin typeface="Times New Roman" pitchFamily="18" charset="0"/>
                <a:cs typeface="Times New Roman" pitchFamily="18" charset="0"/>
              </a:rPr>
              <a:t>inside the machine. In this case, if registers are eight bits or wider, the register </a:t>
            </a:r>
            <a:r>
              <a:rPr lang="en-US" sz="2000" dirty="0" smtClean="0">
                <a:solidFill>
                  <a:srgbClr val="0070C0"/>
                </a:solidFill>
                <a:latin typeface="Times New Roman" pitchFamily="18" charset="0"/>
                <a:cs typeface="Times New Roman" pitchFamily="18" charset="0"/>
              </a:rPr>
              <a:t>space is wasted</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For </a:t>
            </a:r>
            <a:r>
              <a:rPr lang="en-US" sz="2000" dirty="0" smtClean="0">
                <a:solidFill>
                  <a:srgbClr val="0070C0"/>
                </a:solidFill>
                <a:latin typeface="Times New Roman" pitchFamily="18" charset="0"/>
                <a:cs typeface="Times New Roman" pitchFamily="18" charset="0"/>
              </a:rPr>
              <a:t>packed BCD numbers</a:t>
            </a:r>
            <a:r>
              <a:rPr lang="en-US" sz="2000" dirty="0" smtClean="0">
                <a:latin typeface="Times New Roman" pitchFamily="18" charset="0"/>
                <a:cs typeface="Times New Roman" pitchFamily="18" charset="0"/>
              </a:rPr>
              <a:t>, </a:t>
            </a:r>
            <a:r>
              <a:rPr lang="en-US" sz="2000" dirty="0" smtClean="0">
                <a:solidFill>
                  <a:schemeClr val="accent6">
                    <a:lumMod val="75000"/>
                  </a:schemeClr>
                </a:solidFill>
                <a:latin typeface="Times New Roman" pitchFamily="18" charset="0"/>
                <a:cs typeface="Times New Roman" pitchFamily="18" charset="0"/>
              </a:rPr>
              <a:t>two BCD digits </a:t>
            </a:r>
            <a:r>
              <a:rPr lang="en-US" sz="2000" dirty="0" smtClean="0">
                <a:latin typeface="Times New Roman" pitchFamily="18" charset="0"/>
                <a:cs typeface="Times New Roman" pitchFamily="18" charset="0"/>
              </a:rPr>
              <a:t>are </a:t>
            </a:r>
            <a:r>
              <a:rPr lang="en-US" sz="2000" dirty="0" smtClean="0">
                <a:solidFill>
                  <a:srgbClr val="7030A0"/>
                </a:solidFill>
                <a:latin typeface="Times New Roman" pitchFamily="18" charset="0"/>
                <a:cs typeface="Times New Roman" pitchFamily="18" charset="0"/>
              </a:rPr>
              <a:t>stored</a:t>
            </a:r>
            <a:r>
              <a:rPr lang="en-US" sz="2000" dirty="0" smtClean="0">
                <a:latin typeface="Times New Roman" pitchFamily="18" charset="0"/>
                <a:cs typeface="Times New Roman" pitchFamily="18" charset="0"/>
              </a:rPr>
              <a:t> in a single </a:t>
            </a:r>
            <a:r>
              <a:rPr lang="en-US" sz="2000" dirty="0" smtClean="0">
                <a:solidFill>
                  <a:srgbClr val="0070C0"/>
                </a:solidFill>
                <a:latin typeface="Times New Roman" pitchFamily="18" charset="0"/>
                <a:cs typeface="Times New Roman" pitchFamily="18" charset="0"/>
              </a:rPr>
              <a:t>eight-bit register</a:t>
            </a:r>
            <a:r>
              <a:rPr lang="en-US" sz="2000" dirty="0" smtClean="0">
                <a:latin typeface="Times New Roman" pitchFamily="18" charset="0"/>
                <a:cs typeface="Times New Roman" pitchFamily="18" charset="0"/>
              </a:rPr>
              <a:t>. Thus, to store two BCD digits in one eight-bit register, the </a:t>
            </a:r>
            <a:r>
              <a:rPr lang="en-US" sz="2000" dirty="0" smtClean="0">
                <a:solidFill>
                  <a:srgbClr val="7030A0"/>
                </a:solidFill>
                <a:latin typeface="Times New Roman" pitchFamily="18" charset="0"/>
                <a:cs typeface="Times New Roman" pitchFamily="18" charset="0"/>
              </a:rPr>
              <a:t>number in the upper register</a:t>
            </a:r>
            <a:r>
              <a:rPr lang="en-US" sz="2000" dirty="0" smtClean="0">
                <a:latin typeface="Times New Roman" pitchFamily="18" charset="0"/>
                <a:cs typeface="Times New Roman" pitchFamily="18" charset="0"/>
              </a:rPr>
              <a:t> is </a:t>
            </a:r>
            <a:r>
              <a:rPr lang="en-US" sz="2000" dirty="0" smtClean="0">
                <a:solidFill>
                  <a:srgbClr val="0070C0"/>
                </a:solidFill>
                <a:latin typeface="Times New Roman" pitchFamily="18" charset="0"/>
                <a:cs typeface="Times New Roman" pitchFamily="18" charset="0"/>
              </a:rPr>
              <a:t>shifted to the left 4 times </a:t>
            </a:r>
            <a:r>
              <a:rPr lang="en-US" sz="2000" dirty="0" smtClean="0">
                <a:latin typeface="Times New Roman" pitchFamily="18" charset="0"/>
                <a:cs typeface="Times New Roman" pitchFamily="18" charset="0"/>
              </a:rPr>
              <a:t>and then </a:t>
            </a:r>
            <a:r>
              <a:rPr lang="en-US" sz="2000" dirty="0" smtClean="0">
                <a:solidFill>
                  <a:srgbClr val="7030A0"/>
                </a:solidFill>
                <a:latin typeface="Times New Roman" pitchFamily="18" charset="0"/>
                <a:cs typeface="Times New Roman" pitchFamily="18" charset="0"/>
              </a:rPr>
              <a:t>added </a:t>
            </a:r>
            <a:r>
              <a:rPr lang="en-US" sz="2000" dirty="0" smtClean="0">
                <a:latin typeface="Times New Roman" pitchFamily="18" charset="0"/>
                <a:cs typeface="Times New Roman" pitchFamily="18" charset="0"/>
              </a:rPr>
              <a:t>to the </a:t>
            </a:r>
            <a:r>
              <a:rPr lang="en-US" sz="2000" dirty="0" smtClean="0">
                <a:solidFill>
                  <a:srgbClr val="0070C0"/>
                </a:solidFill>
                <a:latin typeface="Times New Roman" pitchFamily="18" charset="0"/>
                <a:cs typeface="Times New Roman" pitchFamily="18" charset="0"/>
              </a:rPr>
              <a:t>number in the lower register</a:t>
            </a:r>
            <a:r>
              <a:rPr lang="en-US" sz="2000" dirty="0" smtClean="0">
                <a:latin typeface="Times New Roman" pitchFamily="18" charset="0"/>
                <a:cs typeface="Times New Roman" pitchFamily="18" charset="0"/>
              </a:rPr>
              <a:t>. </a:t>
            </a:r>
          </a:p>
          <a:p>
            <a:pPr>
              <a:buFont typeface="Wingdings" pitchFamily="2" charset="2"/>
              <a:buChar char="ü"/>
            </a:pPr>
            <a:r>
              <a:rPr lang="en-US" sz="2000" dirty="0" smtClean="0">
                <a:latin typeface="Times New Roman" pitchFamily="18" charset="0"/>
                <a:cs typeface="Times New Roman" pitchFamily="18" charset="0"/>
              </a:rPr>
              <a:t>The illustration is shown for storage of decimals 5 and 7.</a:t>
            </a:r>
          </a:p>
          <a:p>
            <a:pPr marL="731520">
              <a:buClr>
                <a:srgbClr val="7030A0"/>
              </a:buClr>
              <a:buFont typeface="Wingdings" pitchFamily="2" charset="2"/>
              <a:buChar char="q"/>
            </a:pPr>
            <a:r>
              <a:rPr lang="en-US" sz="2000" dirty="0" smtClean="0">
                <a:latin typeface="Times New Roman" pitchFamily="18" charset="0"/>
                <a:cs typeface="Times New Roman" pitchFamily="18" charset="0"/>
              </a:rPr>
              <a:t>Decimal digit 5 is initially stored in the 8-bit register as:    </a:t>
            </a:r>
            <a:r>
              <a:rPr lang="en-US" sz="2000" b="1" dirty="0" smtClean="0">
                <a:solidFill>
                  <a:srgbClr val="7030A0"/>
                </a:solidFill>
                <a:latin typeface="Times New Roman" pitchFamily="18" charset="0"/>
                <a:cs typeface="Times New Roman" pitchFamily="18" charset="0"/>
              </a:rPr>
              <a:t>0000 0101</a:t>
            </a:r>
            <a:r>
              <a:rPr lang="en-US" sz="2000" dirty="0" smtClean="0">
                <a:latin typeface="Times New Roman" pitchFamily="18" charset="0"/>
                <a:cs typeface="Times New Roman" pitchFamily="18" charset="0"/>
              </a:rPr>
              <a:t>.</a:t>
            </a:r>
          </a:p>
          <a:p>
            <a:pPr marL="731520">
              <a:buClr>
                <a:srgbClr val="7030A0"/>
              </a:buClr>
              <a:buFont typeface="Wingdings" pitchFamily="2" charset="2"/>
              <a:buChar char="q"/>
            </a:pPr>
            <a:r>
              <a:rPr lang="en-US" sz="2000" dirty="0" smtClean="0">
                <a:latin typeface="Times New Roman" pitchFamily="18" charset="0"/>
                <a:cs typeface="Times New Roman" pitchFamily="18" charset="0"/>
              </a:rPr>
              <a:t>Decimal digit 7 is initially stored in the 8-bit register as:    </a:t>
            </a:r>
            <a:r>
              <a:rPr lang="en-US" sz="2000" b="1" dirty="0" smtClean="0">
                <a:solidFill>
                  <a:srgbClr val="0070C0"/>
                </a:solidFill>
                <a:latin typeface="Times New Roman" pitchFamily="18" charset="0"/>
                <a:cs typeface="Times New Roman" pitchFamily="18" charset="0"/>
              </a:rPr>
              <a:t>0000 0111</a:t>
            </a:r>
            <a:r>
              <a:rPr lang="en-US" sz="2000" dirty="0" smtClean="0">
                <a:latin typeface="Times New Roman" pitchFamily="18" charset="0"/>
                <a:cs typeface="Times New Roman" pitchFamily="18" charset="0"/>
              </a:rPr>
              <a:t>.</a:t>
            </a:r>
          </a:p>
          <a:p>
            <a:pPr marL="731520">
              <a:buClr>
                <a:srgbClr val="7030A0"/>
              </a:buClr>
              <a:buFont typeface="Wingdings" pitchFamily="2" charset="2"/>
              <a:buChar char="q"/>
            </a:pPr>
            <a:r>
              <a:rPr lang="en-US" sz="2000" dirty="0" smtClean="0">
                <a:latin typeface="Times New Roman" pitchFamily="18" charset="0"/>
                <a:cs typeface="Times New Roman" pitchFamily="18" charset="0"/>
              </a:rPr>
              <a:t>After shifting to the left 4 times, the digit 5 register reads: </a:t>
            </a:r>
            <a:r>
              <a:rPr lang="en-US" sz="2000" b="1" dirty="0" smtClean="0">
                <a:solidFill>
                  <a:srgbClr val="7030A0"/>
                </a:solidFill>
                <a:latin typeface="Times New Roman" pitchFamily="18" charset="0"/>
                <a:cs typeface="Times New Roman" pitchFamily="18" charset="0"/>
              </a:rPr>
              <a:t>0101 0000</a:t>
            </a:r>
            <a:r>
              <a:rPr lang="en-US" sz="2000" dirty="0" smtClean="0">
                <a:latin typeface="Times New Roman" pitchFamily="18" charset="0"/>
                <a:cs typeface="Times New Roman" pitchFamily="18" charset="0"/>
              </a:rPr>
              <a:t>.</a:t>
            </a:r>
          </a:p>
          <a:p>
            <a:pPr marL="731520">
              <a:buClr>
                <a:srgbClr val="7030A0"/>
              </a:buClr>
              <a:buFont typeface="Wingdings" pitchFamily="2" charset="2"/>
              <a:buChar char="q"/>
            </a:pPr>
            <a:r>
              <a:rPr lang="en-US" sz="2000" dirty="0" smtClean="0">
                <a:latin typeface="Times New Roman" pitchFamily="18" charset="0"/>
                <a:cs typeface="Times New Roman" pitchFamily="18" charset="0"/>
              </a:rPr>
              <a:t>The addition of the contents of the digit 5 and 7 registers now reads: </a:t>
            </a:r>
          </a:p>
          <a:p>
            <a:pPr marL="731520">
              <a:buClr>
                <a:srgbClr val="7030A0"/>
              </a:buClr>
              <a:buNone/>
            </a:pPr>
            <a:r>
              <a:rPr lang="en-US" sz="2000" b="1" dirty="0" smtClean="0">
                <a:solidFill>
                  <a:srgbClr val="C00000"/>
                </a:solidFill>
                <a:latin typeface="Times New Roman" pitchFamily="18" charset="0"/>
                <a:cs typeface="Times New Roman" pitchFamily="18" charset="0"/>
              </a:rPr>
              <a:t>   	0101 0111</a:t>
            </a:r>
            <a:r>
              <a:rPr lang="en-US" sz="2000" dirty="0" smtClean="0">
                <a:latin typeface="Times New Roman" pitchFamily="18" charset="0"/>
                <a:cs typeface="Times New Roman" pitchFamily="18" charset="0"/>
              </a:rPr>
              <a:t>.</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22</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228600" y="4495800"/>
            <a:ext cx="8686800" cy="1905000"/>
          </a:xfrm>
          <a:prstGeom prst="roundRect">
            <a:avLst>
              <a:gd name="adj" fmla="val 6185"/>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53340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7030A0"/>
                </a:solidFill>
                <a:latin typeface="Times New Roman" pitchFamily="18" charset="0"/>
                <a:cs typeface="Times New Roman" pitchFamily="18" charset="0"/>
              </a:rPr>
              <a:t>Excess-3 Code</a:t>
            </a:r>
          </a:p>
          <a:p>
            <a:pPr>
              <a:buFont typeface="Wingdings" pitchFamily="2" charset="2"/>
              <a:buChar char="ü"/>
            </a:pPr>
            <a:r>
              <a:rPr lang="en-US" sz="2000" dirty="0" smtClean="0">
                <a:latin typeface="Times New Roman" pitchFamily="18" charset="0"/>
                <a:cs typeface="Times New Roman" pitchFamily="18" charset="0"/>
              </a:rPr>
              <a:t>Is another important BCD code. It is particularly </a:t>
            </a:r>
            <a:r>
              <a:rPr lang="en-US" sz="2000" dirty="0" smtClean="0">
                <a:solidFill>
                  <a:srgbClr val="0070C0"/>
                </a:solidFill>
                <a:latin typeface="Times New Roman" pitchFamily="18" charset="0"/>
                <a:cs typeface="Times New Roman" pitchFamily="18" charset="0"/>
              </a:rPr>
              <a:t>significant</a:t>
            </a:r>
            <a:r>
              <a:rPr lang="en-US" sz="2000" dirty="0" smtClean="0">
                <a:latin typeface="Times New Roman" pitchFamily="18" charset="0"/>
                <a:cs typeface="Times New Roman" pitchFamily="18" charset="0"/>
              </a:rPr>
              <a:t> for </a:t>
            </a:r>
            <a:r>
              <a:rPr lang="en-US" sz="2000" dirty="0" smtClean="0">
                <a:solidFill>
                  <a:srgbClr val="7030A0"/>
                </a:solidFill>
                <a:latin typeface="Times New Roman" pitchFamily="18" charset="0"/>
                <a:cs typeface="Times New Roman" pitchFamily="18" charset="0"/>
              </a:rPr>
              <a:t>arithmetic operations </a:t>
            </a:r>
            <a:r>
              <a:rPr lang="en-US" sz="2000" dirty="0" smtClean="0">
                <a:latin typeface="Times New Roman" pitchFamily="18" charset="0"/>
                <a:cs typeface="Times New Roman" pitchFamily="18" charset="0"/>
              </a:rPr>
              <a:t>as it overcomes the shortcomings encountered while using </a:t>
            </a:r>
            <a:r>
              <a:rPr lang="en-US" sz="2000" smtClean="0">
                <a:latin typeface="Times New Roman" pitchFamily="18" charset="0"/>
                <a:cs typeface="Times New Roman" pitchFamily="18" charset="0"/>
              </a:rPr>
              <a:t>8421 BCD </a:t>
            </a:r>
            <a:r>
              <a:rPr lang="en-US" sz="2000" dirty="0" smtClean="0">
                <a:latin typeface="Times New Roman" pitchFamily="18" charset="0"/>
                <a:cs typeface="Times New Roman" pitchFamily="18" charset="0"/>
              </a:rPr>
              <a:t>code to </a:t>
            </a:r>
            <a:r>
              <a:rPr lang="en-US" sz="2000" dirty="0" smtClean="0">
                <a:solidFill>
                  <a:srgbClr val="0070C0"/>
                </a:solidFill>
                <a:latin typeface="Times New Roman" pitchFamily="18" charset="0"/>
                <a:cs typeface="Times New Roman" pitchFamily="18" charset="0"/>
              </a:rPr>
              <a:t>add two decimal digits </a:t>
            </a:r>
            <a:r>
              <a:rPr lang="en-US" sz="2000" dirty="0" smtClean="0">
                <a:latin typeface="Times New Roman" pitchFamily="18" charset="0"/>
                <a:cs typeface="Times New Roman" pitchFamily="18" charset="0"/>
              </a:rPr>
              <a:t>whose </a:t>
            </a:r>
            <a:r>
              <a:rPr lang="en-US" sz="2000" dirty="0" smtClean="0">
                <a:solidFill>
                  <a:schemeClr val="accent6">
                    <a:lumMod val="75000"/>
                  </a:schemeClr>
                </a:solidFill>
                <a:latin typeface="Times New Roman" pitchFamily="18" charset="0"/>
                <a:cs typeface="Times New Roman" pitchFamily="18" charset="0"/>
              </a:rPr>
              <a:t>sum exceeds 9</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The </a:t>
            </a:r>
            <a:r>
              <a:rPr lang="en-US" sz="2000" dirty="0" smtClean="0">
                <a:solidFill>
                  <a:srgbClr val="0070C0"/>
                </a:solidFill>
                <a:latin typeface="Times New Roman" pitchFamily="18" charset="0"/>
                <a:cs typeface="Times New Roman" pitchFamily="18" charset="0"/>
              </a:rPr>
              <a:t>excess-3 code </a:t>
            </a:r>
            <a:r>
              <a:rPr lang="en-US" sz="2000" dirty="0" smtClean="0">
                <a:latin typeface="Times New Roman" pitchFamily="18" charset="0"/>
                <a:cs typeface="Times New Roman" pitchFamily="18" charset="0"/>
              </a:rPr>
              <a:t>has </a:t>
            </a:r>
            <a:r>
              <a:rPr lang="en-US" sz="2000" dirty="0" smtClean="0">
                <a:solidFill>
                  <a:srgbClr val="7030A0"/>
                </a:solidFill>
                <a:latin typeface="Times New Roman" pitchFamily="18" charset="0"/>
                <a:cs typeface="Times New Roman" pitchFamily="18" charset="0"/>
              </a:rPr>
              <a:t>no such limitation</a:t>
            </a:r>
            <a:r>
              <a:rPr lang="en-US" sz="2000" dirty="0" smtClean="0">
                <a:latin typeface="Times New Roman" pitchFamily="18" charset="0"/>
                <a:cs typeface="Times New Roman" pitchFamily="18" charset="0"/>
              </a:rPr>
              <a:t>, and considerably simplifies arithmetic operations.</a:t>
            </a:r>
          </a:p>
          <a:p>
            <a:pPr>
              <a:buFont typeface="Wingdings" pitchFamily="2" charset="2"/>
              <a:buChar char="ü"/>
            </a:pPr>
            <a:r>
              <a:rPr lang="en-US" sz="2000" dirty="0" smtClean="0">
                <a:latin typeface="Times New Roman" pitchFamily="18" charset="0"/>
                <a:cs typeface="Times New Roman" pitchFamily="18" charset="0"/>
              </a:rPr>
              <a:t>The </a:t>
            </a:r>
            <a:r>
              <a:rPr lang="en-US" sz="2000" dirty="0" smtClean="0">
                <a:solidFill>
                  <a:srgbClr val="7030A0"/>
                </a:solidFill>
                <a:latin typeface="Times New Roman" pitchFamily="18" charset="0"/>
                <a:cs typeface="Times New Roman" pitchFamily="18" charset="0"/>
              </a:rPr>
              <a:t>excess-3 code </a:t>
            </a:r>
            <a:r>
              <a:rPr lang="en-US" sz="2000" dirty="0" smtClean="0">
                <a:latin typeface="Times New Roman" pitchFamily="18" charset="0"/>
                <a:cs typeface="Times New Roman" pitchFamily="18" charset="0"/>
              </a:rPr>
              <a:t>for a given decimal number  is determined by </a:t>
            </a:r>
            <a:r>
              <a:rPr lang="en-US" sz="2000" dirty="0" smtClean="0">
                <a:solidFill>
                  <a:srgbClr val="0070C0"/>
                </a:solidFill>
                <a:latin typeface="Times New Roman" pitchFamily="18" charset="0"/>
                <a:cs typeface="Times New Roman" pitchFamily="18" charset="0"/>
              </a:rPr>
              <a:t>adding ‘3’ to each decimal digit</a:t>
            </a:r>
            <a:r>
              <a:rPr lang="en-US" sz="2000" dirty="0" smtClean="0">
                <a:latin typeface="Times New Roman" pitchFamily="18" charset="0"/>
                <a:cs typeface="Times New Roman" pitchFamily="18" charset="0"/>
              </a:rPr>
              <a:t> in the given number and </a:t>
            </a:r>
            <a:r>
              <a:rPr lang="en-US" sz="2000" dirty="0" smtClean="0">
                <a:solidFill>
                  <a:srgbClr val="7030A0"/>
                </a:solidFill>
                <a:latin typeface="Times New Roman" pitchFamily="18" charset="0"/>
                <a:cs typeface="Times New Roman" pitchFamily="18" charset="0"/>
              </a:rPr>
              <a:t>then replacing each digit </a:t>
            </a:r>
            <a:r>
              <a:rPr lang="en-US" sz="2000" dirty="0" smtClean="0">
                <a:latin typeface="Times New Roman" pitchFamily="18" charset="0"/>
                <a:cs typeface="Times New Roman" pitchFamily="18" charset="0"/>
              </a:rPr>
              <a:t>of the newly found  decimal number by  its </a:t>
            </a:r>
            <a:r>
              <a:rPr lang="en-US" sz="2000" dirty="0" smtClean="0">
                <a:solidFill>
                  <a:srgbClr val="0070C0"/>
                </a:solidFill>
                <a:latin typeface="Times New Roman" pitchFamily="18" charset="0"/>
                <a:cs typeface="Times New Roman" pitchFamily="18" charset="0"/>
              </a:rPr>
              <a:t>four -bit binary equivalent</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solidFill>
                  <a:srgbClr val="7030A0"/>
                </a:solidFill>
                <a:latin typeface="Times New Roman" pitchFamily="18" charset="0"/>
                <a:cs typeface="Times New Roman" pitchFamily="18" charset="0"/>
              </a:rPr>
              <a:t>If the addition of ‘3’  </a:t>
            </a:r>
            <a:r>
              <a:rPr lang="en-US" sz="2000" dirty="0" smtClean="0">
                <a:latin typeface="Times New Roman" pitchFamily="18" charset="0"/>
                <a:cs typeface="Times New Roman" pitchFamily="18" charset="0"/>
              </a:rPr>
              <a:t>to a digit produces a carry , as is the case with digits 7, 8, and 9, that </a:t>
            </a:r>
            <a:r>
              <a:rPr lang="en-US" sz="2000" dirty="0" smtClean="0">
                <a:solidFill>
                  <a:srgbClr val="0070C0"/>
                </a:solidFill>
                <a:latin typeface="Times New Roman" pitchFamily="18" charset="0"/>
                <a:cs typeface="Times New Roman" pitchFamily="18" charset="0"/>
              </a:rPr>
              <a:t>carry should not be taken forward</a:t>
            </a:r>
            <a:r>
              <a:rPr lang="en-US" sz="2000" dirty="0" smtClean="0">
                <a:latin typeface="Times New Roman" pitchFamily="18" charset="0"/>
                <a:cs typeface="Times New Roman" pitchFamily="18" charset="0"/>
              </a:rPr>
              <a:t>. As </a:t>
            </a:r>
            <a:r>
              <a:rPr lang="en-US" sz="2000" dirty="0" smtClean="0">
                <a:solidFill>
                  <a:schemeClr val="accent6">
                    <a:lumMod val="75000"/>
                  </a:schemeClr>
                </a:solidFill>
                <a:latin typeface="Times New Roman" pitchFamily="18" charset="0"/>
                <a:cs typeface="Times New Roman" pitchFamily="18" charset="0"/>
              </a:rPr>
              <a:t>an example</a:t>
            </a:r>
            <a:r>
              <a:rPr lang="en-US" sz="2000" dirty="0" smtClean="0">
                <a:latin typeface="Times New Roman" pitchFamily="18" charset="0"/>
                <a:cs typeface="Times New Roman" pitchFamily="18" charset="0"/>
              </a:rPr>
              <a:t>, let us find the excess-3 code for the </a:t>
            </a:r>
            <a:r>
              <a:rPr lang="en-US" sz="2000" dirty="0" smtClean="0">
                <a:solidFill>
                  <a:srgbClr val="7030A0"/>
                </a:solidFill>
                <a:latin typeface="Times New Roman" pitchFamily="18" charset="0"/>
                <a:cs typeface="Times New Roman" pitchFamily="18" charset="0"/>
              </a:rPr>
              <a:t>decimal number 597:</a:t>
            </a:r>
          </a:p>
          <a:p>
            <a:pPr marL="731520">
              <a:buClr>
                <a:srgbClr val="0070C0"/>
              </a:buClr>
              <a:buFont typeface="Wingdings" pitchFamily="2" charset="2"/>
              <a:buChar char="q"/>
            </a:pPr>
            <a:r>
              <a:rPr lang="en-US" sz="2000" dirty="0" smtClean="0">
                <a:latin typeface="Times New Roman" pitchFamily="18" charset="0"/>
                <a:cs typeface="Times New Roman" pitchFamily="18" charset="0"/>
              </a:rPr>
              <a:t>The addition of ‘3’ to each digit yields numbers ‘</a:t>
            </a:r>
            <a:r>
              <a:rPr lang="en-US" sz="2000" dirty="0" smtClean="0">
                <a:solidFill>
                  <a:srgbClr val="0070C0"/>
                </a:solidFill>
                <a:latin typeface="Times New Roman" pitchFamily="18" charset="0"/>
                <a:cs typeface="Times New Roman" pitchFamily="18" charset="0"/>
              </a:rPr>
              <a:t>8</a:t>
            </a:r>
            <a:r>
              <a:rPr lang="en-US" sz="2000" dirty="0" smtClean="0">
                <a:latin typeface="Times New Roman" pitchFamily="18" charset="0"/>
                <a:cs typeface="Times New Roman" pitchFamily="18" charset="0"/>
              </a:rPr>
              <a:t>’, ‘</a:t>
            </a:r>
            <a:r>
              <a:rPr lang="en-US" sz="2000" dirty="0" smtClean="0">
                <a:solidFill>
                  <a:srgbClr val="7030A0"/>
                </a:solidFill>
                <a:latin typeface="Times New Roman" pitchFamily="18" charset="0"/>
                <a:cs typeface="Times New Roman" pitchFamily="18" charset="0"/>
              </a:rPr>
              <a:t>12</a:t>
            </a:r>
            <a:r>
              <a:rPr lang="en-US" sz="2000" dirty="0" smtClean="0">
                <a:latin typeface="Times New Roman" pitchFamily="18" charset="0"/>
                <a:cs typeface="Times New Roman" pitchFamily="18" charset="0"/>
              </a:rPr>
              <a:t>’ and ‘</a:t>
            </a:r>
            <a:r>
              <a:rPr lang="en-US" sz="2000" dirty="0" smtClean="0">
                <a:solidFill>
                  <a:schemeClr val="accent6">
                    <a:lumMod val="75000"/>
                  </a:schemeClr>
                </a:solidFill>
                <a:latin typeface="Times New Roman" pitchFamily="18" charset="0"/>
                <a:cs typeface="Times New Roman" pitchFamily="18" charset="0"/>
              </a:rPr>
              <a:t>10</a:t>
            </a:r>
            <a:r>
              <a:rPr lang="en-US" sz="2000" dirty="0" smtClean="0">
                <a:latin typeface="Times New Roman" pitchFamily="18" charset="0"/>
                <a:cs typeface="Times New Roman" pitchFamily="18" charset="0"/>
              </a:rPr>
              <a:t>’,</a:t>
            </a:r>
          </a:p>
          <a:p>
            <a:pPr marL="731520">
              <a:buClr>
                <a:srgbClr val="0070C0"/>
              </a:buClr>
              <a:buFont typeface="Wingdings" pitchFamily="2" charset="2"/>
              <a:buChar char="q"/>
            </a:pPr>
            <a:r>
              <a:rPr lang="en-US" sz="2000" dirty="0" smtClean="0">
                <a:latin typeface="Times New Roman" pitchFamily="18" charset="0"/>
                <a:cs typeface="Times New Roman" pitchFamily="18" charset="0"/>
              </a:rPr>
              <a:t>The corresponding four-bit binary equivalents are </a:t>
            </a:r>
            <a:r>
              <a:rPr lang="en-US" sz="2000" b="1" dirty="0" smtClean="0">
                <a:solidFill>
                  <a:srgbClr val="0070C0"/>
                </a:solidFill>
                <a:latin typeface="Times New Roman" pitchFamily="18" charset="0"/>
                <a:cs typeface="Times New Roman" pitchFamily="18" charset="0"/>
              </a:rPr>
              <a:t>1000</a:t>
            </a:r>
            <a:r>
              <a:rPr lang="en-US" sz="2000" dirty="0" smtClean="0">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1100</a:t>
            </a:r>
            <a:r>
              <a:rPr lang="en-US" sz="2000" dirty="0" smtClean="0">
                <a:latin typeface="Times New Roman" pitchFamily="18" charset="0"/>
                <a:cs typeface="Times New Roman" pitchFamily="18" charset="0"/>
              </a:rPr>
              <a:t> and </a:t>
            </a:r>
            <a:r>
              <a:rPr lang="en-US" sz="2000" b="1" dirty="0" smtClean="0">
                <a:solidFill>
                  <a:schemeClr val="accent6">
                    <a:lumMod val="75000"/>
                  </a:schemeClr>
                </a:solidFill>
                <a:latin typeface="Times New Roman" pitchFamily="18" charset="0"/>
                <a:cs typeface="Times New Roman" pitchFamily="18" charset="0"/>
              </a:rPr>
              <a:t>1010.</a:t>
            </a:r>
          </a:p>
          <a:p>
            <a:pPr marL="731520">
              <a:buClr>
                <a:srgbClr val="0070C0"/>
              </a:buClr>
              <a:buFont typeface="Wingdings" pitchFamily="2" charset="2"/>
              <a:buChar char="q"/>
            </a:pPr>
            <a:r>
              <a:rPr lang="en-US" sz="2000" dirty="0" smtClean="0">
                <a:latin typeface="Times New Roman" pitchFamily="18" charset="0"/>
                <a:cs typeface="Times New Roman" pitchFamily="18" charset="0"/>
              </a:rPr>
              <a:t>The excess-3 code for 597 is therefore, </a:t>
            </a:r>
            <a:r>
              <a:rPr lang="en-US" sz="2000" b="1" dirty="0" smtClean="0">
                <a:solidFill>
                  <a:srgbClr val="0070C0"/>
                </a:solidFill>
                <a:latin typeface="Times New Roman" pitchFamily="18" charset="0"/>
                <a:cs typeface="Times New Roman" pitchFamily="18" charset="0"/>
              </a:rPr>
              <a:t>100011001010</a:t>
            </a:r>
            <a:r>
              <a:rPr lang="en-US" sz="2000" dirty="0" smtClean="0">
                <a:latin typeface="Times New Roman" pitchFamily="18" charset="0"/>
                <a:cs typeface="Times New Roman" pitchFamily="18" charset="0"/>
              </a:rPr>
              <a:t>.</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23</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9144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7030A0"/>
                </a:solidFill>
                <a:latin typeface="Times New Roman" pitchFamily="18" charset="0"/>
                <a:cs typeface="Times New Roman" pitchFamily="18" charset="0"/>
              </a:rPr>
              <a:t>Converting Excess-3 code to decimal</a:t>
            </a:r>
          </a:p>
          <a:p>
            <a:pPr>
              <a:buFont typeface="Wingdings" pitchFamily="2" charset="2"/>
              <a:buChar char="ü"/>
            </a:pPr>
            <a:r>
              <a:rPr lang="en-US" sz="2000" dirty="0" smtClean="0">
                <a:latin typeface="Times New Roman" pitchFamily="18" charset="0"/>
                <a:cs typeface="Times New Roman" pitchFamily="18" charset="0"/>
              </a:rPr>
              <a:t>Table2 lists the excess-3 code for the decimal numbers 0-9.</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24</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35" name="Object 34"/>
          <p:cNvGraphicFramePr>
            <a:graphicFrameLocks noChangeAspect="1"/>
          </p:cNvGraphicFramePr>
          <p:nvPr/>
        </p:nvGraphicFramePr>
        <p:xfrm>
          <a:off x="1143000" y="2514600"/>
          <a:ext cx="6448821" cy="2286000"/>
        </p:xfrm>
        <a:graphic>
          <a:graphicData uri="http://schemas.openxmlformats.org/presentationml/2006/ole">
            <mc:AlternateContent xmlns:mc="http://schemas.openxmlformats.org/markup-compatibility/2006">
              <mc:Choice xmlns:v="urn:schemas-microsoft-com:vml" Requires="v">
                <p:oleObj spid="_x0000_s245817" name="Document" r:id="rId3" imgW="4178104" imgH="1480373" progId="Word.Document.12">
                  <p:embed/>
                </p:oleObj>
              </mc:Choice>
              <mc:Fallback>
                <p:oleObj name="Document" r:id="rId3" imgW="4178104" imgH="1480373" progId="Word.Document.12">
                  <p:embed/>
                  <p:pic>
                    <p:nvPicPr>
                      <p:cNvPr id="0" name="Picture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514600"/>
                        <a:ext cx="6448821" cy="228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TextBox 35"/>
          <p:cNvSpPr txBox="1"/>
          <p:nvPr/>
        </p:nvSpPr>
        <p:spPr>
          <a:xfrm>
            <a:off x="1676400" y="1981200"/>
            <a:ext cx="5486400" cy="369332"/>
          </a:xfrm>
          <a:prstGeom prst="rect">
            <a:avLst/>
          </a:prstGeom>
          <a:noFill/>
        </p:spPr>
        <p:txBody>
          <a:bodyPr wrap="square" rtlCol="0">
            <a:spAutoFit/>
          </a:bodyPr>
          <a:lstStyle/>
          <a:p>
            <a:r>
              <a:rPr lang="en-US" b="1" dirty="0" smtClean="0">
                <a:solidFill>
                  <a:srgbClr val="0070C0"/>
                </a:solidFill>
                <a:latin typeface="Times New Roman" pitchFamily="18" charset="0"/>
                <a:cs typeface="Times New Roman" pitchFamily="18" charset="0"/>
              </a:rPr>
              <a:t>Table 2    </a:t>
            </a:r>
            <a:r>
              <a:rPr lang="en-US" dirty="0" smtClean="0">
                <a:latin typeface="Times New Roman" pitchFamily="18" charset="0"/>
                <a:cs typeface="Times New Roman" pitchFamily="18" charset="0"/>
              </a:rPr>
              <a:t>Excess-3 code equivalent of decimal numbers.</a:t>
            </a:r>
            <a:endParaRPr lang="en-US" dirty="0">
              <a:latin typeface="Times New Roman" pitchFamily="18" charset="0"/>
              <a:cs typeface="Times New Roman" pitchFamily="18" charset="0"/>
            </a:endParaRPr>
          </a:p>
        </p:txBody>
      </p:sp>
      <p:sp>
        <p:nvSpPr>
          <p:cNvPr id="11" name="Content Placeholder 2"/>
          <p:cNvSpPr txBox="1">
            <a:spLocks/>
          </p:cNvSpPr>
          <p:nvPr/>
        </p:nvSpPr>
        <p:spPr>
          <a:xfrm>
            <a:off x="228600" y="4495800"/>
            <a:ext cx="8763000" cy="19812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It is </a:t>
            </a:r>
            <a:r>
              <a:rPr kumimoji="0" lang="en-US" sz="2000" b="0" i="0" u="none" strike="noStrike" kern="1200" cap="none" spc="0" normalizeH="0" baseline="0" noProof="0" dirty="0" smtClean="0">
                <a:ln>
                  <a:noFill/>
                </a:ln>
                <a:solidFill>
                  <a:srgbClr val="7030A0"/>
                </a:solidFill>
                <a:effectLst/>
                <a:uLnTx/>
                <a:uFillTx/>
                <a:latin typeface="Times New Roman" pitchFamily="18" charset="0"/>
                <a:ea typeface="+mn-ea"/>
                <a:cs typeface="Times New Roman" pitchFamily="18" charset="0"/>
              </a:rPr>
              <a:t>worth noting that</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given </a:t>
            </a:r>
            <a:r>
              <a:rPr kumimoji="0" lang="en-US" sz="2000" b="0"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excess-3 code</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the </a:t>
            </a:r>
            <a:r>
              <a:rPr kumimoji="0" lang="en-US" sz="2000" b="0" i="0" u="none" strike="noStrike" kern="1200" cap="none" spc="0" normalizeH="0" baseline="0" noProof="0" dirty="0" smtClean="0">
                <a:ln>
                  <a:noFill/>
                </a:ln>
                <a:solidFill>
                  <a:srgbClr val="7030A0"/>
                </a:solidFill>
                <a:effectLst/>
                <a:uLnTx/>
                <a:uFillTx/>
                <a:latin typeface="Times New Roman" pitchFamily="18" charset="0"/>
                <a:ea typeface="+mn-ea"/>
                <a:cs typeface="Times New Roman" pitchFamily="18" charset="0"/>
              </a:rPr>
              <a:t>equivalent decimal number</a:t>
            </a:r>
            <a:r>
              <a:rPr kumimoji="0" lang="en-US" sz="2000" b="0" i="0" u="none" strike="noStrike" kern="1200" cap="none" spc="0" normalizeH="0" noProof="0" dirty="0" smtClean="0">
                <a:ln>
                  <a:noFill/>
                </a:ln>
                <a:solidFill>
                  <a:srgbClr val="7030A0"/>
                </a:solidFill>
                <a:effectLst/>
                <a:uLnTx/>
                <a:uFillTx/>
                <a:latin typeface="Times New Roman" pitchFamily="18" charset="0"/>
                <a:ea typeface="+mn-ea"/>
                <a:cs typeface="Times New Roman" pitchFamily="18" charset="0"/>
              </a:rPr>
              <a:t> </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can be determined by </a:t>
            </a:r>
            <a:r>
              <a:rPr kumimoji="0" lang="en-US" sz="2000" b="0"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splitting</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the number into </a:t>
            </a:r>
            <a:r>
              <a:rPr kumimoji="0" lang="en-US" sz="2000" b="0" i="0" u="none" strike="noStrike" kern="1200" cap="none" spc="0" normalizeH="0" noProof="0" dirty="0" smtClean="0">
                <a:ln>
                  <a:noFill/>
                </a:ln>
                <a:solidFill>
                  <a:srgbClr val="7030A0"/>
                </a:solidFill>
                <a:effectLst/>
                <a:uLnTx/>
                <a:uFillTx/>
                <a:latin typeface="Times New Roman" pitchFamily="18" charset="0"/>
                <a:ea typeface="+mn-ea"/>
                <a:cs typeface="Times New Roman" pitchFamily="18" charset="0"/>
              </a:rPr>
              <a:t>4-bit groups</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starting from the radix point, then </a:t>
            </a:r>
            <a:r>
              <a:rPr kumimoji="0" lang="en-US" sz="2000" b="0"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subtracting</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en-US" sz="20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0011</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from </a:t>
            </a:r>
            <a:r>
              <a:rPr kumimoji="0" lang="en-US" sz="2000" b="0" i="0" u="none" strike="noStrike" kern="1200" cap="none" spc="0" normalizeH="0" noProof="0" dirty="0" smtClean="0">
                <a:ln>
                  <a:noFill/>
                </a:ln>
                <a:solidFill>
                  <a:srgbClr val="7030A0"/>
                </a:solidFill>
                <a:effectLst/>
                <a:uLnTx/>
                <a:uFillTx/>
                <a:latin typeface="Times New Roman" pitchFamily="18" charset="0"/>
                <a:ea typeface="+mn-ea"/>
                <a:cs typeface="Times New Roman" pitchFamily="18" charset="0"/>
              </a:rPr>
              <a:t>each 4-bit group</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The new number </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is the </a:t>
            </a:r>
            <a:r>
              <a:rPr kumimoji="0" lang="en-US" sz="2000" b="0" i="0" u="none" strike="noStrike" kern="1200" cap="none" spc="0" normalizeH="0" noProof="0" dirty="0" smtClean="0">
                <a:ln>
                  <a:noFill/>
                </a:ln>
                <a:solidFill>
                  <a:srgbClr val="7030A0"/>
                </a:solidFill>
                <a:effectLst/>
                <a:uLnTx/>
                <a:uFillTx/>
                <a:latin typeface="Times New Roman" pitchFamily="18" charset="0"/>
                <a:ea typeface="+mn-ea"/>
                <a:cs typeface="Times New Roman" pitchFamily="18" charset="0"/>
              </a:rPr>
              <a:t>8421 BCD equivalent </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of the given excess-3 code, which can </a:t>
            </a:r>
            <a:r>
              <a:rPr kumimoji="0" lang="en-US" sz="2000" b="0"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subsequently </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be converted into the </a:t>
            </a:r>
            <a:r>
              <a:rPr kumimoji="0" lang="en-US" sz="2000" b="0" i="0" u="none" strike="noStrike" kern="1200" cap="none" spc="0" normalizeH="0" noProof="0" dirty="0" smtClean="0">
                <a:ln>
                  <a:noFill/>
                </a:ln>
                <a:solidFill>
                  <a:srgbClr val="7030A0"/>
                </a:solidFill>
                <a:effectLst/>
                <a:uLnTx/>
                <a:uFillTx/>
                <a:latin typeface="Times New Roman" pitchFamily="18" charset="0"/>
                <a:ea typeface="+mn-ea"/>
                <a:cs typeface="Times New Roman" pitchFamily="18" charset="0"/>
              </a:rPr>
              <a:t>equivalent decimal number</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a:t>
            </a:r>
            <a:endPar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990600"/>
            <a:ext cx="8763000" cy="32004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Gray Code</a:t>
            </a:r>
          </a:p>
          <a:p>
            <a:pPr>
              <a:buFont typeface="Wingdings" pitchFamily="2" charset="2"/>
              <a:buChar char="ü"/>
            </a:pPr>
            <a:r>
              <a:rPr lang="en-US" sz="2000" dirty="0" smtClean="0">
                <a:latin typeface="Times New Roman" pitchFamily="18" charset="0"/>
                <a:cs typeface="Times New Roman" pitchFamily="18" charset="0"/>
              </a:rPr>
              <a:t>The Gray code was designed by Frank Gray at Bell Labs and patented in 1953. It is an </a:t>
            </a:r>
            <a:r>
              <a:rPr lang="en-US" sz="2000" dirty="0" err="1" smtClean="0">
                <a:solidFill>
                  <a:schemeClr val="accent6">
                    <a:lumMod val="75000"/>
                  </a:schemeClr>
                </a:solidFill>
                <a:latin typeface="Times New Roman" pitchFamily="18" charset="0"/>
                <a:cs typeface="Times New Roman" pitchFamily="18" charset="0"/>
              </a:rPr>
              <a:t>unweighted</a:t>
            </a:r>
            <a:r>
              <a:rPr lang="en-US" sz="2000" dirty="0" smtClean="0">
                <a:solidFill>
                  <a:schemeClr val="accent6">
                    <a:lumMod val="75000"/>
                  </a:schemeClr>
                </a:solidFill>
                <a:latin typeface="Times New Roman" pitchFamily="18" charset="0"/>
                <a:cs typeface="Times New Roman" pitchFamily="18" charset="0"/>
              </a:rPr>
              <a:t> binary code </a:t>
            </a:r>
            <a:r>
              <a:rPr lang="en-US" sz="2000" dirty="0" smtClean="0">
                <a:latin typeface="Times New Roman" pitchFamily="18" charset="0"/>
                <a:cs typeface="Times New Roman" pitchFamily="18" charset="0"/>
              </a:rPr>
              <a:t>in which </a:t>
            </a:r>
            <a:r>
              <a:rPr lang="en-US" sz="2000" dirty="0" smtClean="0">
                <a:solidFill>
                  <a:srgbClr val="7030A0"/>
                </a:solidFill>
                <a:latin typeface="Times New Roman" pitchFamily="18" charset="0"/>
                <a:cs typeface="Times New Roman" pitchFamily="18" charset="0"/>
              </a:rPr>
              <a:t>two successive values </a:t>
            </a:r>
            <a:r>
              <a:rPr lang="en-US" sz="2000" dirty="0" smtClean="0">
                <a:latin typeface="Times New Roman" pitchFamily="18" charset="0"/>
                <a:cs typeface="Times New Roman" pitchFamily="18" charset="0"/>
              </a:rPr>
              <a:t>differ only by </a:t>
            </a:r>
            <a:r>
              <a:rPr lang="en-US" sz="2000" dirty="0" smtClean="0">
                <a:solidFill>
                  <a:srgbClr val="0070C0"/>
                </a:solidFill>
                <a:latin typeface="Times New Roman" pitchFamily="18" charset="0"/>
                <a:cs typeface="Times New Roman" pitchFamily="18" charset="0"/>
              </a:rPr>
              <a:t>1 bit</a:t>
            </a:r>
            <a:r>
              <a:rPr lang="en-US" sz="2000" dirty="0" smtClean="0">
                <a:latin typeface="Times New Roman" pitchFamily="18" charset="0"/>
                <a:cs typeface="Times New Roman" pitchFamily="18" charset="0"/>
              </a:rPr>
              <a:t>. </a:t>
            </a:r>
          </a:p>
          <a:p>
            <a:pPr>
              <a:buFont typeface="Wingdings" pitchFamily="2" charset="2"/>
              <a:buChar char="ü"/>
            </a:pPr>
            <a:r>
              <a:rPr lang="en-US" sz="2000" dirty="0" smtClean="0">
                <a:latin typeface="Times New Roman" pitchFamily="18" charset="0"/>
                <a:cs typeface="Times New Roman" pitchFamily="18" charset="0"/>
              </a:rPr>
              <a:t>Owing to this feature, the </a:t>
            </a:r>
            <a:r>
              <a:rPr lang="en-US" sz="2000" dirty="0" smtClean="0">
                <a:solidFill>
                  <a:srgbClr val="0070C0"/>
                </a:solidFill>
                <a:latin typeface="Times New Roman" pitchFamily="18" charset="0"/>
                <a:cs typeface="Times New Roman" pitchFamily="18" charset="0"/>
              </a:rPr>
              <a:t>maximum error </a:t>
            </a:r>
            <a:r>
              <a:rPr lang="en-US" sz="2000" dirty="0" smtClean="0">
                <a:latin typeface="Times New Roman" pitchFamily="18" charset="0"/>
                <a:cs typeface="Times New Roman" pitchFamily="18" charset="0"/>
              </a:rPr>
              <a:t>that can creep into a system using </a:t>
            </a:r>
            <a:r>
              <a:rPr lang="en-US" sz="2000" dirty="0" smtClean="0">
                <a:solidFill>
                  <a:srgbClr val="7030A0"/>
                </a:solidFill>
                <a:latin typeface="Times New Roman" pitchFamily="18" charset="0"/>
                <a:cs typeface="Times New Roman" pitchFamily="18" charset="0"/>
              </a:rPr>
              <a:t>Gray code </a:t>
            </a:r>
            <a:r>
              <a:rPr lang="en-US" sz="2000" dirty="0" smtClean="0">
                <a:latin typeface="Times New Roman" pitchFamily="18" charset="0"/>
                <a:cs typeface="Times New Roman" pitchFamily="18" charset="0"/>
              </a:rPr>
              <a:t>to encode data is </a:t>
            </a:r>
            <a:r>
              <a:rPr lang="en-US" sz="2000" dirty="0" smtClean="0">
                <a:solidFill>
                  <a:schemeClr val="accent6">
                    <a:lumMod val="75000"/>
                  </a:schemeClr>
                </a:solidFill>
                <a:latin typeface="Times New Roman" pitchFamily="18" charset="0"/>
                <a:cs typeface="Times New Roman" pitchFamily="18" charset="0"/>
              </a:rPr>
              <a:t>much less </a:t>
            </a:r>
            <a:r>
              <a:rPr lang="en-US" sz="2000" dirty="0" smtClean="0">
                <a:latin typeface="Times New Roman" pitchFamily="18" charset="0"/>
                <a:cs typeface="Times New Roman" pitchFamily="18" charset="0"/>
              </a:rPr>
              <a:t>than the </a:t>
            </a:r>
            <a:r>
              <a:rPr lang="en-US" sz="2000" dirty="0" smtClean="0">
                <a:solidFill>
                  <a:srgbClr val="0070C0"/>
                </a:solidFill>
                <a:latin typeface="Times New Roman" pitchFamily="18" charset="0"/>
                <a:cs typeface="Times New Roman" pitchFamily="18" charset="0"/>
              </a:rPr>
              <a:t>worst-case error </a:t>
            </a:r>
            <a:r>
              <a:rPr lang="en-US" sz="2000" dirty="0" smtClean="0">
                <a:latin typeface="Times New Roman" pitchFamily="18" charset="0"/>
                <a:cs typeface="Times New Roman" pitchFamily="18" charset="0"/>
              </a:rPr>
              <a:t>encountered in the case of </a:t>
            </a:r>
            <a:r>
              <a:rPr lang="en-US" sz="2000" dirty="0" smtClean="0">
                <a:solidFill>
                  <a:srgbClr val="7030A0"/>
                </a:solidFill>
                <a:latin typeface="Times New Roman" pitchFamily="18" charset="0"/>
                <a:cs typeface="Times New Roman" pitchFamily="18" charset="0"/>
              </a:rPr>
              <a:t>straight binary encoding</a:t>
            </a:r>
            <a:r>
              <a:rPr lang="en-US" sz="2000" dirty="0" smtClean="0">
                <a:latin typeface="Times New Roman" pitchFamily="18" charset="0"/>
                <a:cs typeface="Times New Roman" pitchFamily="18" charset="0"/>
              </a:rPr>
              <a:t>. Table 3 list Gray code equivalents of decimal numbers 0 – 15.</a:t>
            </a:r>
          </a:p>
          <a:p>
            <a:pPr>
              <a:buNone/>
            </a:pPr>
            <a:r>
              <a:rPr lang="en-US" sz="2000" dirty="0" smtClean="0">
                <a:latin typeface="Times New Roman" pitchFamily="18" charset="0"/>
                <a:cs typeface="Times New Roman" pitchFamily="18" charset="0"/>
              </a:rPr>
              <a:t> </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25</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13" name="Object 12"/>
          <p:cNvGraphicFramePr>
            <a:graphicFrameLocks noChangeAspect="1"/>
          </p:cNvGraphicFramePr>
          <p:nvPr/>
        </p:nvGraphicFramePr>
        <p:xfrm>
          <a:off x="1143000" y="4191000"/>
          <a:ext cx="6990693" cy="2360613"/>
        </p:xfrm>
        <a:graphic>
          <a:graphicData uri="http://schemas.openxmlformats.org/presentationml/2006/ole">
            <mc:AlternateContent xmlns:mc="http://schemas.openxmlformats.org/markup-compatibility/2006">
              <mc:Choice xmlns:v="urn:schemas-microsoft-com:vml" Requires="v">
                <p:oleObj spid="_x0000_s232491" name="Document" r:id="rId3" imgW="6088539" imgH="2055906" progId="Word.Document.12">
                  <p:embed/>
                </p:oleObj>
              </mc:Choice>
              <mc:Fallback>
                <p:oleObj name="Document" r:id="rId3" imgW="6088539" imgH="2055906" progId="Word.Document.12">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4191000"/>
                        <a:ext cx="6990693" cy="2360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2209800" y="3810000"/>
            <a:ext cx="3505200" cy="369332"/>
          </a:xfrm>
          <a:prstGeom prst="rect">
            <a:avLst/>
          </a:prstGeom>
          <a:noFill/>
        </p:spPr>
        <p:txBody>
          <a:bodyPr wrap="square" rtlCol="0">
            <a:spAutoFit/>
          </a:bodyPr>
          <a:lstStyle/>
          <a:p>
            <a:r>
              <a:rPr lang="en-US" b="1" dirty="0" smtClean="0">
                <a:solidFill>
                  <a:srgbClr val="0070C0"/>
                </a:solidFill>
                <a:latin typeface="Times New Roman" pitchFamily="18" charset="0"/>
                <a:cs typeface="Times New Roman" pitchFamily="18" charset="0"/>
              </a:rPr>
              <a:t>Table 3    </a:t>
            </a:r>
            <a:r>
              <a:rPr lang="en-US" dirty="0" smtClean="0">
                <a:latin typeface="Times New Roman" pitchFamily="18" charset="0"/>
                <a:cs typeface="Times New Roman" pitchFamily="18" charset="0"/>
              </a:rPr>
              <a:t>Gray code.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990600"/>
            <a:ext cx="8763000" cy="52578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Gray Code</a:t>
            </a:r>
          </a:p>
          <a:p>
            <a:pPr>
              <a:buFont typeface="Wingdings" pitchFamily="2" charset="2"/>
              <a:buChar char="ü"/>
            </a:pPr>
            <a:r>
              <a:rPr lang="en-US" sz="2000" dirty="0" smtClean="0">
                <a:latin typeface="Times New Roman" pitchFamily="18" charset="0"/>
                <a:cs typeface="Times New Roman" pitchFamily="18" charset="0"/>
              </a:rPr>
              <a:t>There are various ways by which Gray codes with a given number of bits can be remembered. </a:t>
            </a:r>
            <a:r>
              <a:rPr lang="en-US" sz="2000" dirty="0" smtClean="0">
                <a:solidFill>
                  <a:schemeClr val="accent6">
                    <a:lumMod val="75000"/>
                  </a:schemeClr>
                </a:solidFill>
                <a:latin typeface="Times New Roman" pitchFamily="18" charset="0"/>
                <a:cs typeface="Times New Roman" pitchFamily="18" charset="0"/>
              </a:rPr>
              <a:t>One such a way </a:t>
            </a:r>
            <a:r>
              <a:rPr lang="en-US" sz="2000" dirty="0" smtClean="0">
                <a:latin typeface="Times New Roman" pitchFamily="18" charset="0"/>
                <a:cs typeface="Times New Roman" pitchFamily="18" charset="0"/>
              </a:rPr>
              <a:t>is to remember that the </a:t>
            </a:r>
            <a:r>
              <a:rPr lang="en-US" sz="2000" dirty="0" smtClean="0">
                <a:solidFill>
                  <a:srgbClr val="7030A0"/>
                </a:solidFill>
                <a:latin typeface="Times New Roman" pitchFamily="18" charset="0"/>
                <a:cs typeface="Times New Roman" pitchFamily="18" charset="0"/>
              </a:rPr>
              <a:t>least significant bit </a:t>
            </a:r>
            <a:r>
              <a:rPr lang="en-US" sz="2000" dirty="0" smtClean="0">
                <a:latin typeface="Times New Roman" pitchFamily="18" charset="0"/>
                <a:cs typeface="Times New Roman" pitchFamily="18" charset="0"/>
              </a:rPr>
              <a:t>follows a repetitive pattern of ‘2’ (11, 00, 11, …), the </a:t>
            </a:r>
            <a:r>
              <a:rPr lang="en-US" sz="2000" dirty="0" smtClean="0">
                <a:solidFill>
                  <a:srgbClr val="0070C0"/>
                </a:solidFill>
                <a:latin typeface="Times New Roman" pitchFamily="18" charset="0"/>
                <a:cs typeface="Times New Roman" pitchFamily="18" charset="0"/>
              </a:rPr>
              <a:t>next higher adjacent bit </a:t>
            </a:r>
            <a:r>
              <a:rPr lang="en-US" sz="2000" dirty="0" smtClean="0">
                <a:latin typeface="Times New Roman" pitchFamily="18" charset="0"/>
                <a:cs typeface="Times New Roman" pitchFamily="18" charset="0"/>
              </a:rPr>
              <a:t>follows a pattern of ‘4’ (1111, 0000, 1111, …) and so forth.</a:t>
            </a:r>
          </a:p>
          <a:p>
            <a:pPr>
              <a:buFont typeface="Wingdings" pitchFamily="2" charset="2"/>
              <a:buChar char="ü"/>
            </a:pPr>
            <a:r>
              <a:rPr lang="en-US" sz="2000" b="1" dirty="0" smtClean="0">
                <a:solidFill>
                  <a:srgbClr val="7030A0"/>
                </a:solidFill>
                <a:latin typeface="Times New Roman" pitchFamily="18" charset="0"/>
                <a:cs typeface="Times New Roman" pitchFamily="18" charset="0"/>
              </a:rPr>
              <a:t>Binary to Gray Code Conversion steps</a:t>
            </a:r>
          </a:p>
          <a:p>
            <a:pPr>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Step 1</a:t>
            </a:r>
            <a:r>
              <a:rPr lang="en-US" sz="2000" dirty="0" smtClean="0">
                <a:latin typeface="Times New Roman" pitchFamily="18" charset="0"/>
                <a:cs typeface="Times New Roman" pitchFamily="18" charset="0"/>
              </a:rPr>
              <a:t>. Begin with the most significant bit (MSB). The MSB of the Gray code equivalent is the same as the MSB of the given binary number.</a:t>
            </a:r>
          </a:p>
          <a:p>
            <a:pPr>
              <a:buNone/>
            </a:pP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Step 2</a:t>
            </a:r>
            <a:r>
              <a:rPr lang="en-US" sz="2000" dirty="0" smtClean="0">
                <a:latin typeface="Times New Roman" pitchFamily="18" charset="0"/>
                <a:cs typeface="Times New Roman" pitchFamily="18" charset="0"/>
              </a:rPr>
              <a:t>. The second MSB in the Gray code number is obtained by adding the MSB and the second MSB in the binary number and ignoring the carry, if any.</a:t>
            </a:r>
          </a:p>
          <a:p>
            <a:pPr>
              <a:buNone/>
            </a:pPr>
            <a:r>
              <a:rPr lang="en-US" sz="2000" dirty="0" smtClean="0">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Step 3</a:t>
            </a:r>
            <a:r>
              <a:rPr lang="en-US" sz="2000" dirty="0" smtClean="0">
                <a:latin typeface="Times New Roman" pitchFamily="18" charset="0"/>
                <a:cs typeface="Times New Roman" pitchFamily="18" charset="0"/>
              </a:rPr>
              <a:t>. The third MSB in the Gray code number is obtained by adding the second MSB and the third MSB in the binary number, ignore carry.</a:t>
            </a:r>
          </a:p>
          <a:p>
            <a:pPr>
              <a:buNone/>
            </a:pP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Step 4</a:t>
            </a:r>
            <a:r>
              <a:rPr lang="en-US" sz="2000" dirty="0" smtClean="0">
                <a:latin typeface="Times New Roman" pitchFamily="18" charset="0"/>
                <a:cs typeface="Times New Roman" pitchFamily="18" charset="0"/>
              </a:rPr>
              <a:t>.  The process continues until we obtain the LSB of Gray code number.</a:t>
            </a:r>
          </a:p>
          <a:p>
            <a:pPr>
              <a:buNone/>
            </a:pPr>
            <a:r>
              <a:rPr lang="en-US" sz="2000" dirty="0" smtClean="0">
                <a:latin typeface="Times New Roman" pitchFamily="18" charset="0"/>
                <a:cs typeface="Times New Roman" pitchFamily="18" charset="0"/>
              </a:rPr>
              <a:t> </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26</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990600"/>
            <a:ext cx="8763000" cy="46482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9906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066800"/>
            <a:ext cx="8763000" cy="46482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5</a:t>
            </a:r>
          </a:p>
          <a:p>
            <a:pPr marL="457200" indent="-457200">
              <a:buFont typeface="Wingdings" pitchFamily="2" charset="2"/>
              <a:buChar char="ü"/>
            </a:pPr>
            <a:r>
              <a:rPr lang="en-US" sz="2000" dirty="0" smtClean="0">
                <a:latin typeface="Times New Roman" pitchFamily="18" charset="0"/>
                <a:cs typeface="Times New Roman" pitchFamily="18" charset="0"/>
              </a:rPr>
              <a:t>Convert the Binary number </a:t>
            </a:r>
            <a:r>
              <a:rPr lang="en-US" sz="2000" b="1" dirty="0" smtClean="0">
                <a:solidFill>
                  <a:srgbClr val="0070C0"/>
                </a:solidFill>
                <a:latin typeface="Times New Roman" pitchFamily="18" charset="0"/>
                <a:cs typeface="Times New Roman" pitchFamily="18" charset="0"/>
              </a:rPr>
              <a:t>1011 </a:t>
            </a:r>
            <a:r>
              <a:rPr lang="en-US" sz="2000" dirty="0" smtClean="0">
                <a:latin typeface="Times New Roman" pitchFamily="18" charset="0"/>
                <a:cs typeface="Times New Roman" pitchFamily="18" charset="0"/>
              </a:rPr>
              <a:t>into its Gray code equivalent.</a:t>
            </a:r>
          </a:p>
          <a:p>
            <a:pPr marL="457200" indent="-457200">
              <a:buFont typeface="Wingdings" pitchFamily="2" charset="2"/>
              <a:buChar char="ü"/>
            </a:pPr>
            <a:r>
              <a:rPr lang="en-US" sz="2000" b="1" dirty="0" smtClean="0">
                <a:solidFill>
                  <a:srgbClr val="7030A0"/>
                </a:solidFill>
                <a:latin typeface="Times New Roman" pitchFamily="18" charset="0"/>
                <a:cs typeface="Times New Roman" pitchFamily="18" charset="0"/>
              </a:rPr>
              <a:t>Solution</a:t>
            </a:r>
          </a:p>
          <a:p>
            <a:pPr marL="457200" indent="-457200">
              <a:buNone/>
            </a:pPr>
            <a:r>
              <a:rPr lang="en-US" sz="2000" dirty="0" smtClean="0">
                <a:latin typeface="Times New Roman" pitchFamily="18" charset="0"/>
                <a:cs typeface="Times New Roman" pitchFamily="18" charset="0"/>
              </a:rPr>
              <a:t>	Binary	1011</a:t>
            </a:r>
          </a:p>
          <a:p>
            <a:pPr marL="457200" indent="-457200">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Gray code	1- - -</a:t>
            </a:r>
          </a:p>
          <a:p>
            <a:pPr marL="457200" indent="-457200">
              <a:buNone/>
            </a:pPr>
            <a:r>
              <a:rPr lang="en-US" sz="2000" dirty="0" smtClean="0">
                <a:latin typeface="Times New Roman" pitchFamily="18" charset="0"/>
                <a:cs typeface="Times New Roman" pitchFamily="18" charset="0"/>
              </a:rPr>
              <a:t>	Binary	1011</a:t>
            </a:r>
            <a:endParaRPr lang="en-US" sz="2000" b="1" dirty="0" smtClean="0">
              <a:solidFill>
                <a:srgbClr val="0070C0"/>
              </a:solidFill>
              <a:latin typeface="Times New Roman" pitchFamily="18" charset="0"/>
              <a:cs typeface="Times New Roman" pitchFamily="18" charset="0"/>
            </a:endParaRPr>
          </a:p>
          <a:p>
            <a:pPr marL="457200" indent="-457200">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Gray code	11</a:t>
            </a:r>
          </a:p>
          <a:p>
            <a:pPr marL="457200" indent="-457200">
              <a:buNone/>
            </a:pPr>
            <a:r>
              <a:rPr lang="en-US" sz="2000" dirty="0" smtClean="0">
                <a:latin typeface="Times New Roman" pitchFamily="18" charset="0"/>
                <a:cs typeface="Times New Roman" pitchFamily="18" charset="0"/>
              </a:rPr>
              <a:t>	Binary	1011</a:t>
            </a:r>
          </a:p>
          <a:p>
            <a:pPr marL="457200" indent="-457200">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Gray code	111</a:t>
            </a:r>
          </a:p>
          <a:p>
            <a:pPr marL="457200" indent="-457200">
              <a:buNone/>
            </a:pPr>
            <a:r>
              <a:rPr lang="en-US" sz="2000" dirty="0" smtClean="0">
                <a:latin typeface="Times New Roman" pitchFamily="18" charset="0"/>
                <a:cs typeface="Times New Roman" pitchFamily="18" charset="0"/>
              </a:rPr>
              <a:t>	Binary	1011</a:t>
            </a:r>
          </a:p>
          <a:p>
            <a:pPr marL="457200" indent="-457200">
              <a:buNone/>
            </a:pPr>
            <a:r>
              <a:rPr lang="en-US" sz="2000" dirty="0" smtClean="0">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Gray code	1110</a:t>
            </a:r>
          </a:p>
          <a:p>
            <a:pPr marL="457200" indent="-457200">
              <a:buNone/>
            </a:pPr>
            <a:r>
              <a:rPr lang="en-US" sz="2000" dirty="0" smtClean="0">
                <a:latin typeface="Times New Roman" pitchFamily="18" charset="0"/>
                <a:cs typeface="Times New Roman" pitchFamily="18" charset="0"/>
              </a:rPr>
              <a:t>	</a:t>
            </a:r>
            <a:endParaRPr lang="en-US" sz="2000" b="1" dirty="0" smtClean="0">
              <a:solidFill>
                <a:srgbClr val="0070C0"/>
              </a:solidFill>
              <a:latin typeface="Times New Roman" pitchFamily="18" charset="0"/>
              <a:cs typeface="Times New Roman" pitchFamily="18" charset="0"/>
            </a:endParaRP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27</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990600"/>
            <a:ext cx="8763000" cy="52578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Gray Code</a:t>
            </a:r>
          </a:p>
          <a:p>
            <a:pPr>
              <a:buFont typeface="Wingdings" pitchFamily="2" charset="2"/>
              <a:buChar char="ü"/>
            </a:pPr>
            <a:r>
              <a:rPr lang="en-US" sz="2000" b="1" dirty="0" smtClean="0">
                <a:solidFill>
                  <a:schemeClr val="accent6">
                    <a:lumMod val="50000"/>
                  </a:schemeClr>
                </a:solidFill>
                <a:latin typeface="Times New Roman" pitchFamily="18" charset="0"/>
                <a:cs typeface="Times New Roman" pitchFamily="18" charset="0"/>
              </a:rPr>
              <a:t>Gray Code to Binary Conversion steps</a:t>
            </a:r>
          </a:p>
          <a:p>
            <a:pPr>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Step 1</a:t>
            </a:r>
            <a:r>
              <a:rPr lang="en-US" sz="2000" dirty="0" smtClean="0">
                <a:latin typeface="Times New Roman" pitchFamily="18" charset="0"/>
                <a:cs typeface="Times New Roman" pitchFamily="18" charset="0"/>
              </a:rPr>
              <a:t>. Begin with the most significant bit (MSB). The MSB of the binary number is the same as the MSB of the Gray code number.</a:t>
            </a:r>
          </a:p>
          <a:p>
            <a:pPr>
              <a:buNone/>
            </a:pP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Step 2</a:t>
            </a:r>
            <a:r>
              <a:rPr lang="en-US" sz="2000" dirty="0" smtClean="0">
                <a:latin typeface="Times New Roman" pitchFamily="18" charset="0"/>
                <a:cs typeface="Times New Roman" pitchFamily="18" charset="0"/>
              </a:rPr>
              <a:t>. The bit next to the MSB (second MSB) in the binary number is obtained by adding the MSB in the binary number to the second MSB in the Gray code number and disregarding the carry, if any.</a:t>
            </a:r>
          </a:p>
          <a:p>
            <a:pPr>
              <a:buNone/>
            </a:pPr>
            <a:r>
              <a:rPr lang="en-US" sz="2000" dirty="0" smtClean="0">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Step 3</a:t>
            </a:r>
            <a:r>
              <a:rPr lang="en-US" sz="2000" dirty="0" smtClean="0">
                <a:latin typeface="Times New Roman" pitchFamily="18" charset="0"/>
                <a:cs typeface="Times New Roman" pitchFamily="18" charset="0"/>
              </a:rPr>
              <a:t>. The third MSB in the binary number is obtained by adding the second MSB in the binary number to the third MSB in the Gray code number. Ignored carry.</a:t>
            </a:r>
          </a:p>
          <a:p>
            <a:pPr>
              <a:buNone/>
            </a:pP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Step 4</a:t>
            </a:r>
            <a:r>
              <a:rPr lang="en-US" sz="2000" dirty="0" smtClean="0">
                <a:latin typeface="Times New Roman" pitchFamily="18" charset="0"/>
                <a:cs typeface="Times New Roman" pitchFamily="18" charset="0"/>
              </a:rPr>
              <a:t>.  The process continues until we obtain the LSB of binary number.</a:t>
            </a:r>
          </a:p>
          <a:p>
            <a:pPr>
              <a:buNone/>
            </a:pPr>
            <a:r>
              <a:rPr lang="en-US" sz="2000" dirty="0" smtClean="0">
                <a:latin typeface="Times New Roman" pitchFamily="18" charset="0"/>
                <a:cs typeface="Times New Roman" pitchFamily="18" charset="0"/>
              </a:rPr>
              <a:t> </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28</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990600"/>
            <a:ext cx="8763000" cy="45720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9906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066800"/>
            <a:ext cx="8763000" cy="43434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6</a:t>
            </a:r>
          </a:p>
          <a:p>
            <a:pPr marL="457200" indent="-457200">
              <a:buFont typeface="Wingdings" pitchFamily="2" charset="2"/>
              <a:buChar char="ü"/>
            </a:pPr>
            <a:r>
              <a:rPr lang="en-US" sz="2000" dirty="0" smtClean="0">
                <a:latin typeface="Times New Roman" pitchFamily="18" charset="0"/>
                <a:cs typeface="Times New Roman" pitchFamily="18" charset="0"/>
              </a:rPr>
              <a:t>Convert the Gray code number </a:t>
            </a:r>
            <a:r>
              <a:rPr lang="en-US" sz="2000" b="1" dirty="0" smtClean="0">
                <a:solidFill>
                  <a:srgbClr val="0070C0"/>
                </a:solidFill>
                <a:latin typeface="Times New Roman" pitchFamily="18" charset="0"/>
                <a:cs typeface="Times New Roman" pitchFamily="18" charset="0"/>
              </a:rPr>
              <a:t>1110 </a:t>
            </a:r>
            <a:r>
              <a:rPr lang="en-US" sz="2000" dirty="0" smtClean="0">
                <a:latin typeface="Times New Roman" pitchFamily="18" charset="0"/>
                <a:cs typeface="Times New Roman" pitchFamily="18" charset="0"/>
              </a:rPr>
              <a:t>into its binary equivalent.</a:t>
            </a:r>
          </a:p>
          <a:p>
            <a:pPr marL="457200" indent="-457200">
              <a:buFont typeface="Wingdings" pitchFamily="2" charset="2"/>
              <a:buChar char="ü"/>
            </a:pPr>
            <a:r>
              <a:rPr lang="en-US" sz="2000" b="1" dirty="0" smtClean="0">
                <a:solidFill>
                  <a:srgbClr val="7030A0"/>
                </a:solidFill>
                <a:latin typeface="Times New Roman" pitchFamily="18" charset="0"/>
                <a:cs typeface="Times New Roman" pitchFamily="18" charset="0"/>
              </a:rPr>
              <a:t>Solution</a:t>
            </a:r>
          </a:p>
          <a:p>
            <a:pPr marL="457200" indent="-457200">
              <a:buNone/>
            </a:pPr>
            <a:r>
              <a:rPr lang="en-US" sz="2000" dirty="0" smtClean="0">
                <a:latin typeface="Times New Roman" pitchFamily="18" charset="0"/>
                <a:cs typeface="Times New Roman" pitchFamily="18" charset="0"/>
              </a:rPr>
              <a:t>	Gray code	1110</a:t>
            </a:r>
          </a:p>
          <a:p>
            <a:pPr marL="457200" indent="-457200">
              <a:buNone/>
            </a:pP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Binary	1- - -</a:t>
            </a:r>
          </a:p>
          <a:p>
            <a:pPr marL="457200" indent="-457200">
              <a:buNone/>
            </a:pPr>
            <a:r>
              <a:rPr lang="en-US" sz="2000" dirty="0" smtClean="0">
                <a:latin typeface="Times New Roman" pitchFamily="18" charset="0"/>
                <a:cs typeface="Times New Roman" pitchFamily="18" charset="0"/>
              </a:rPr>
              <a:t>	Gray code	1110</a:t>
            </a:r>
          </a:p>
          <a:p>
            <a:pPr marL="457200" indent="-457200">
              <a:buNone/>
            </a:pP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Binary	10- -</a:t>
            </a:r>
          </a:p>
          <a:p>
            <a:pPr marL="457200" indent="-457200">
              <a:buNone/>
            </a:pPr>
            <a:r>
              <a:rPr lang="en-US" sz="2000" dirty="0" smtClean="0">
                <a:latin typeface="Times New Roman" pitchFamily="18" charset="0"/>
                <a:cs typeface="Times New Roman" pitchFamily="18" charset="0"/>
              </a:rPr>
              <a:t>	Gray code	1110</a:t>
            </a:r>
          </a:p>
          <a:p>
            <a:pPr marL="457200" indent="-457200">
              <a:buNone/>
            </a:pP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Binary	101</a:t>
            </a:r>
          </a:p>
          <a:p>
            <a:pPr marL="457200" indent="-457200">
              <a:buNone/>
            </a:pPr>
            <a:r>
              <a:rPr lang="en-US" sz="2000" dirty="0" smtClean="0">
                <a:latin typeface="Times New Roman" pitchFamily="18" charset="0"/>
                <a:cs typeface="Times New Roman" pitchFamily="18" charset="0"/>
              </a:rPr>
              <a:t>	Gray code	1110</a:t>
            </a:r>
          </a:p>
          <a:p>
            <a:pPr marL="457200" indent="-457200">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Binary	1011</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29</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228600" y="1066800"/>
            <a:ext cx="8610600" cy="5029200"/>
          </a:xfrm>
          <a:prstGeom prst="roundRect">
            <a:avLst>
              <a:gd name="adj" fmla="val 2360"/>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Course Requirements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219200"/>
            <a:ext cx="8610600" cy="5029200"/>
          </a:xfrm>
        </p:spPr>
        <p:txBody>
          <a:bodyPr>
            <a:normAutofit/>
          </a:bodyPr>
          <a:lstStyle/>
          <a:p>
            <a:pPr>
              <a:buFont typeface="Wingdings" pitchFamily="2" charset="2"/>
              <a:buChar char="ü"/>
            </a:pPr>
            <a:r>
              <a:rPr lang="en-US" sz="2000" dirty="0" smtClean="0">
                <a:latin typeface="Times New Roman" pitchFamily="18" charset="0"/>
                <a:cs typeface="Times New Roman" pitchFamily="18" charset="0"/>
              </a:rPr>
              <a:t>It is an </a:t>
            </a:r>
            <a:r>
              <a:rPr lang="en-US" sz="2000" b="1" dirty="0" smtClean="0">
                <a:solidFill>
                  <a:srgbClr val="0070C0"/>
                </a:solidFill>
                <a:latin typeface="Times New Roman" pitchFamily="18" charset="0"/>
                <a:cs typeface="Times New Roman" pitchFamily="18" charset="0"/>
              </a:rPr>
              <a:t>OBLIGATION</a:t>
            </a:r>
            <a:r>
              <a:rPr lang="en-US" sz="2000" dirty="0" smtClean="0">
                <a:latin typeface="Times New Roman" pitchFamily="18" charset="0"/>
                <a:cs typeface="Times New Roman" pitchFamily="18" charset="0"/>
              </a:rPr>
              <a:t> for all students taking this course to attend all </a:t>
            </a:r>
            <a:r>
              <a:rPr lang="en-US" sz="2000" dirty="0" smtClean="0">
                <a:solidFill>
                  <a:srgbClr val="0070C0"/>
                </a:solidFill>
                <a:latin typeface="Times New Roman" pitchFamily="18" charset="0"/>
                <a:cs typeface="Times New Roman" pitchFamily="18" charset="0"/>
              </a:rPr>
              <a:t>lectures</a:t>
            </a:r>
            <a:r>
              <a:rPr lang="en-US" sz="2000" dirty="0" smtClean="0">
                <a:latin typeface="Times New Roman" pitchFamily="18" charset="0"/>
                <a:cs typeface="Times New Roman" pitchFamily="18" charset="0"/>
              </a:rPr>
              <a:t> and </a:t>
            </a:r>
            <a:r>
              <a:rPr lang="en-US" sz="2000" dirty="0" smtClean="0">
                <a:solidFill>
                  <a:srgbClr val="0070C0"/>
                </a:solidFill>
                <a:latin typeface="Times New Roman" pitchFamily="18" charset="0"/>
                <a:cs typeface="Times New Roman" pitchFamily="18" charset="0"/>
              </a:rPr>
              <a:t>lab sessions</a:t>
            </a:r>
            <a:r>
              <a:rPr lang="en-US" sz="2000" dirty="0" smtClean="0">
                <a:latin typeface="Times New Roman" pitchFamily="18" charset="0"/>
                <a:cs typeface="Times New Roman" pitchFamily="18" charset="0"/>
              </a:rPr>
              <a:t>. </a:t>
            </a:r>
          </a:p>
          <a:p>
            <a:pPr>
              <a:buNone/>
            </a:pPr>
            <a:endParaRPr lang="en-US" sz="2000" b="1" dirty="0" smtClean="0">
              <a:solidFill>
                <a:srgbClr val="0070C0"/>
              </a:solidFill>
              <a:latin typeface="Times New Roman" pitchFamily="18" charset="0"/>
              <a:cs typeface="Times New Roman" pitchFamily="18" charset="0"/>
            </a:endParaRPr>
          </a:p>
          <a:p>
            <a:pPr>
              <a:buNone/>
            </a:pPr>
            <a:r>
              <a:rPr lang="en-US" sz="2000" b="1" dirty="0" smtClean="0">
                <a:latin typeface="Times New Roman" pitchFamily="18" charset="0"/>
                <a:cs typeface="Times New Roman" pitchFamily="18" charset="0"/>
              </a:rPr>
              <a:t>Prerequisite</a:t>
            </a:r>
          </a:p>
          <a:p>
            <a:pPr>
              <a:buFont typeface="Wingdings" pitchFamily="2" charset="2"/>
              <a:buChar char="ü"/>
            </a:pPr>
            <a:r>
              <a:rPr lang="en-US" sz="2000" dirty="0" smtClean="0">
                <a:latin typeface="Times New Roman" pitchFamily="18" charset="0"/>
                <a:cs typeface="Times New Roman" pitchFamily="18" charset="0"/>
              </a:rPr>
              <a:t>EEE 3571</a:t>
            </a:r>
          </a:p>
          <a:p>
            <a:pPr>
              <a:buNone/>
            </a:pPr>
            <a:r>
              <a:rPr lang="en-US" sz="2000" b="1" dirty="0" smtClean="0">
                <a:latin typeface="Times New Roman" pitchFamily="18" charset="0"/>
                <a:cs typeface="Times New Roman" pitchFamily="18" charset="0"/>
              </a:rPr>
              <a:t>Time Allocation</a:t>
            </a:r>
          </a:p>
          <a:p>
            <a:pPr>
              <a:buFont typeface="Wingdings" pitchFamily="2" charset="2"/>
              <a:buChar char="ü"/>
            </a:pPr>
            <a:r>
              <a:rPr lang="en-US" sz="2000" dirty="0" smtClean="0">
                <a:latin typeface="Times New Roman" pitchFamily="18" charset="0"/>
                <a:cs typeface="Times New Roman" pitchFamily="18" charset="0"/>
              </a:rPr>
              <a:t>Lectures		</a:t>
            </a:r>
            <a:r>
              <a:rPr lang="en-US" sz="2000" b="1" dirty="0" smtClean="0">
                <a:latin typeface="Times New Roman" pitchFamily="18" charset="0"/>
                <a:cs typeface="Times New Roman" pitchFamily="18" charset="0"/>
              </a:rPr>
              <a:t>4 hours/week</a:t>
            </a:r>
          </a:p>
          <a:p>
            <a:pPr>
              <a:buFont typeface="Wingdings" pitchFamily="2" charset="2"/>
              <a:buChar char="ü"/>
            </a:pPr>
            <a:r>
              <a:rPr lang="en-US" sz="2000" dirty="0" smtClean="0">
                <a:latin typeface="Times New Roman" pitchFamily="18" charset="0"/>
                <a:cs typeface="Times New Roman" pitchFamily="18" charset="0"/>
              </a:rPr>
              <a:t>Labs			</a:t>
            </a:r>
            <a:r>
              <a:rPr lang="en-US" sz="2000" b="1" dirty="0" smtClean="0">
                <a:latin typeface="Times New Roman" pitchFamily="18" charset="0"/>
                <a:cs typeface="Times New Roman" pitchFamily="18" charset="0"/>
              </a:rPr>
              <a:t>3 hours/week</a:t>
            </a:r>
          </a:p>
          <a:p>
            <a:pPr>
              <a:buNone/>
            </a:pPr>
            <a:r>
              <a:rPr lang="en-US" sz="2000" b="1" dirty="0" smtClean="0">
                <a:latin typeface="Times New Roman" pitchFamily="18" charset="0"/>
                <a:cs typeface="Times New Roman" pitchFamily="18" charset="0"/>
              </a:rPr>
              <a:t>Assessment</a:t>
            </a:r>
          </a:p>
          <a:p>
            <a:pPr>
              <a:buFont typeface="Wingdings" pitchFamily="2" charset="2"/>
              <a:buChar char="ü"/>
            </a:pPr>
            <a:r>
              <a:rPr lang="en-US" sz="2000" dirty="0" smtClean="0">
                <a:latin typeface="Times New Roman" pitchFamily="18" charset="0"/>
                <a:cs typeface="Times New Roman" pitchFamily="18" charset="0"/>
              </a:rPr>
              <a:t>Assignments /Quizzes	</a:t>
            </a:r>
            <a:r>
              <a:rPr lang="en-US" sz="2000" b="1" dirty="0" smtClean="0">
                <a:latin typeface="Times New Roman" pitchFamily="18" charset="0"/>
                <a:cs typeface="Times New Roman" pitchFamily="18" charset="0"/>
              </a:rPr>
              <a:t>5%</a:t>
            </a:r>
          </a:p>
          <a:p>
            <a:pPr>
              <a:buFont typeface="Wingdings" pitchFamily="2" charset="2"/>
              <a:buChar char="ü"/>
            </a:pPr>
            <a:r>
              <a:rPr lang="en-US" sz="2000" dirty="0" smtClean="0">
                <a:latin typeface="Times New Roman" pitchFamily="18" charset="0"/>
                <a:cs typeface="Times New Roman" pitchFamily="18" charset="0"/>
              </a:rPr>
              <a:t>Labs/Mini-Projects	</a:t>
            </a:r>
            <a:r>
              <a:rPr lang="en-US" sz="2000" b="1" dirty="0" smtClean="0">
                <a:latin typeface="Times New Roman" pitchFamily="18" charset="0"/>
                <a:cs typeface="Times New Roman" pitchFamily="18" charset="0"/>
              </a:rPr>
              <a:t>15%</a:t>
            </a:r>
          </a:p>
          <a:p>
            <a:pPr>
              <a:buFont typeface="Wingdings" pitchFamily="2" charset="2"/>
              <a:buChar char="ü"/>
            </a:pPr>
            <a:r>
              <a:rPr lang="en-US" sz="2000" dirty="0" smtClean="0">
                <a:latin typeface="Times New Roman" pitchFamily="18" charset="0"/>
                <a:cs typeface="Times New Roman" pitchFamily="18" charset="0"/>
              </a:rPr>
              <a:t>Tests			</a:t>
            </a:r>
            <a:r>
              <a:rPr lang="en-US" sz="2000" b="1" dirty="0" smtClean="0">
                <a:latin typeface="Times New Roman" pitchFamily="18" charset="0"/>
                <a:cs typeface="Times New Roman" pitchFamily="18" charset="0"/>
              </a:rPr>
              <a:t>20%</a:t>
            </a:r>
          </a:p>
          <a:p>
            <a:pPr>
              <a:buFont typeface="Wingdings" pitchFamily="2" charset="2"/>
              <a:buChar char="ü"/>
            </a:pPr>
            <a:r>
              <a:rPr lang="en-US" sz="2000" dirty="0" smtClean="0">
                <a:latin typeface="Times New Roman" pitchFamily="18" charset="0"/>
                <a:cs typeface="Times New Roman" pitchFamily="18" charset="0"/>
              </a:rPr>
              <a:t>Final Exam		</a:t>
            </a:r>
            <a:r>
              <a:rPr lang="en-US" sz="2000" b="1" dirty="0" smtClean="0">
                <a:latin typeface="Times New Roman" pitchFamily="18" charset="0"/>
                <a:cs typeface="Times New Roman" pitchFamily="18" charset="0"/>
              </a:rPr>
              <a:t>60%</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chemeClr val="accent6">
                    <a:lumMod val="75000"/>
                  </a:schemeClr>
                </a:solidFill>
                <a:latin typeface="Times New Roman" pitchFamily="18" charset="0"/>
                <a:cs typeface="Times New Roman" pitchFamily="18" charset="0"/>
              </a:rPr>
              <a:t>Applications of Gray codes</a:t>
            </a:r>
          </a:p>
          <a:p>
            <a:pPr>
              <a:buFont typeface="Wingdings" pitchFamily="2" charset="2"/>
              <a:buChar char="ü"/>
            </a:pPr>
            <a:r>
              <a:rPr lang="en-US" sz="2000" dirty="0" smtClean="0">
                <a:latin typeface="Times New Roman" pitchFamily="18" charset="0"/>
                <a:cs typeface="Times New Roman" pitchFamily="18" charset="0"/>
              </a:rPr>
              <a:t>The Gray code is used in </a:t>
            </a:r>
            <a:r>
              <a:rPr lang="en-US" sz="2000" dirty="0" smtClean="0">
                <a:solidFill>
                  <a:srgbClr val="0070C0"/>
                </a:solidFill>
                <a:latin typeface="Times New Roman" pitchFamily="18" charset="0"/>
                <a:cs typeface="Times New Roman" pitchFamily="18" charset="0"/>
              </a:rPr>
              <a:t>the transmission of digital signals </a:t>
            </a:r>
            <a:r>
              <a:rPr lang="en-US" sz="2000" dirty="0" smtClean="0">
                <a:latin typeface="Times New Roman" pitchFamily="18" charset="0"/>
                <a:cs typeface="Times New Roman" pitchFamily="18" charset="0"/>
              </a:rPr>
              <a:t>as it </a:t>
            </a:r>
            <a:r>
              <a:rPr lang="en-US" sz="2000" dirty="0" smtClean="0">
                <a:solidFill>
                  <a:srgbClr val="7030A0"/>
                </a:solidFill>
                <a:latin typeface="Times New Roman" pitchFamily="18" charset="0"/>
                <a:cs typeface="Times New Roman" pitchFamily="18" charset="0"/>
              </a:rPr>
              <a:t>minimizes the occurrence of errors</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The Gray code is preferred over the straight binary code in </a:t>
            </a:r>
            <a:r>
              <a:rPr lang="en-US" sz="2000" dirty="0" smtClean="0">
                <a:solidFill>
                  <a:srgbClr val="0070C0"/>
                </a:solidFill>
                <a:latin typeface="Times New Roman" pitchFamily="18" charset="0"/>
                <a:cs typeface="Times New Roman" pitchFamily="18" charset="0"/>
              </a:rPr>
              <a:t>angle-measuring devices</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The Gray code is used for </a:t>
            </a:r>
            <a:r>
              <a:rPr lang="en-US" sz="2000" dirty="0" smtClean="0">
                <a:solidFill>
                  <a:srgbClr val="7030A0"/>
                </a:solidFill>
                <a:latin typeface="Times New Roman" pitchFamily="18" charset="0"/>
                <a:cs typeface="Times New Roman" pitchFamily="18" charset="0"/>
              </a:rPr>
              <a:t>labeling </a:t>
            </a:r>
            <a:r>
              <a:rPr lang="en-US" sz="2000" dirty="0" err="1" smtClean="0">
                <a:solidFill>
                  <a:srgbClr val="7030A0"/>
                </a:solidFill>
                <a:latin typeface="Times New Roman" pitchFamily="18" charset="0"/>
                <a:cs typeface="Times New Roman" pitchFamily="18" charset="0"/>
              </a:rPr>
              <a:t>Karnaugh</a:t>
            </a:r>
            <a:r>
              <a:rPr lang="en-US" sz="2000" dirty="0" smtClean="0">
                <a:solidFill>
                  <a:srgbClr val="7030A0"/>
                </a:solidFill>
                <a:latin typeface="Times New Roman" pitchFamily="18" charset="0"/>
                <a:cs typeface="Times New Roman" pitchFamily="18" charset="0"/>
              </a:rPr>
              <a:t> maps</a:t>
            </a:r>
            <a:r>
              <a:rPr lang="en-US" sz="2000" dirty="0" smtClean="0">
                <a:latin typeface="Times New Roman" pitchFamily="18" charset="0"/>
                <a:cs typeface="Times New Roman" pitchFamily="18" charset="0"/>
              </a:rPr>
              <a:t>, a graphical technique used for minimizing of Boolean expressions. </a:t>
            </a:r>
          </a:p>
          <a:p>
            <a:pPr>
              <a:buFont typeface="Wingdings" pitchFamily="2" charset="2"/>
              <a:buChar char="ü"/>
            </a:pPr>
            <a:r>
              <a:rPr lang="en-US" sz="2000" dirty="0" smtClean="0">
                <a:latin typeface="Times New Roman" pitchFamily="18" charset="0"/>
                <a:cs typeface="Times New Roman" pitchFamily="18" charset="0"/>
              </a:rPr>
              <a:t>The use of Gray codes to </a:t>
            </a:r>
            <a:r>
              <a:rPr lang="en-US" sz="2000" dirty="0" smtClean="0">
                <a:solidFill>
                  <a:srgbClr val="0070C0"/>
                </a:solidFill>
                <a:latin typeface="Times New Roman" pitchFamily="18" charset="0"/>
                <a:cs typeface="Times New Roman" pitchFamily="18" charset="0"/>
              </a:rPr>
              <a:t>address program memory </a:t>
            </a:r>
            <a:r>
              <a:rPr lang="en-US" sz="2000" dirty="0" smtClean="0">
                <a:latin typeface="Times New Roman" pitchFamily="18" charset="0"/>
                <a:cs typeface="Times New Roman" pitchFamily="18" charset="0"/>
              </a:rPr>
              <a:t>in computers </a:t>
            </a:r>
            <a:r>
              <a:rPr lang="en-US" sz="2000" dirty="0" smtClean="0">
                <a:solidFill>
                  <a:srgbClr val="7030A0"/>
                </a:solidFill>
                <a:latin typeface="Times New Roman" pitchFamily="18" charset="0"/>
                <a:cs typeface="Times New Roman" pitchFamily="18" charset="0"/>
              </a:rPr>
              <a:t>minimizes power consumption</a:t>
            </a:r>
            <a:r>
              <a:rPr lang="en-US" sz="2000" dirty="0" smtClean="0">
                <a:latin typeface="Times New Roman" pitchFamily="18" charset="0"/>
                <a:cs typeface="Times New Roman" pitchFamily="18" charset="0"/>
              </a:rPr>
              <a:t>. This is due to fewer address lines changing state with advances in the program counter.</a:t>
            </a:r>
          </a:p>
          <a:p>
            <a:pPr>
              <a:buFont typeface="Wingdings" pitchFamily="2" charset="2"/>
              <a:buChar char="ü"/>
            </a:pPr>
            <a:r>
              <a:rPr lang="en-US" sz="2000" dirty="0" smtClean="0">
                <a:latin typeface="Times New Roman" pitchFamily="18" charset="0"/>
                <a:cs typeface="Times New Roman" pitchFamily="18" charset="0"/>
              </a:rPr>
              <a:t>Gray codes are also useful in </a:t>
            </a:r>
            <a:r>
              <a:rPr lang="en-US" sz="2000" dirty="0" smtClean="0">
                <a:solidFill>
                  <a:srgbClr val="7030A0"/>
                </a:solidFill>
                <a:latin typeface="Times New Roman" pitchFamily="18" charset="0"/>
                <a:cs typeface="Times New Roman" pitchFamily="18" charset="0"/>
              </a:rPr>
              <a:t>genetic algorithms</a:t>
            </a:r>
            <a:r>
              <a:rPr lang="en-US" sz="2000" dirty="0" smtClean="0">
                <a:latin typeface="Times New Roman" pitchFamily="18" charset="0"/>
                <a:cs typeface="Times New Roman" pitchFamily="18" charset="0"/>
              </a:rPr>
              <a:t>.</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30</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5181600"/>
          </a:xfrm>
        </p:spPr>
        <p:txBody>
          <a:bodyPr>
            <a:normAutofit/>
          </a:bodyPr>
          <a:lstStyle/>
          <a:p>
            <a:pPr>
              <a:buNone/>
            </a:pPr>
            <a:r>
              <a:rPr lang="en-US" sz="2000" dirty="0" smtClean="0">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Alphanumeric Codes</a:t>
            </a:r>
          </a:p>
          <a:p>
            <a:pPr>
              <a:buFont typeface="Wingdings" pitchFamily="2" charset="2"/>
              <a:buChar char="ü"/>
            </a:pPr>
            <a:r>
              <a:rPr lang="en-US" sz="2000" dirty="0" smtClean="0">
                <a:latin typeface="Times New Roman" pitchFamily="18" charset="0"/>
                <a:cs typeface="Times New Roman" pitchFamily="18" charset="0"/>
              </a:rPr>
              <a:t>When a computer is to handle letters as well as numbers, an alphanumeric code is used. In the </a:t>
            </a:r>
            <a:r>
              <a:rPr lang="en-US" sz="2000" dirty="0" smtClean="0">
                <a:solidFill>
                  <a:schemeClr val="accent6">
                    <a:lumMod val="75000"/>
                  </a:schemeClr>
                </a:solidFill>
                <a:latin typeface="Times New Roman" pitchFamily="18" charset="0"/>
                <a:cs typeface="Times New Roman" pitchFamily="18" charset="0"/>
              </a:rPr>
              <a:t>American Standard Code for Information Interchange </a:t>
            </a:r>
            <a:r>
              <a:rPr lang="en-US" sz="2000" dirty="0" smtClean="0">
                <a:latin typeface="Times New Roman" pitchFamily="18" charset="0"/>
                <a:cs typeface="Times New Roman" pitchFamily="18" charset="0"/>
              </a:rPr>
              <a:t>(</a:t>
            </a:r>
            <a:r>
              <a:rPr lang="en-US" sz="2000" dirty="0" smtClean="0">
                <a:solidFill>
                  <a:srgbClr val="0070C0"/>
                </a:solidFill>
                <a:latin typeface="Times New Roman" pitchFamily="18" charset="0"/>
                <a:cs typeface="Times New Roman" pitchFamily="18" charset="0"/>
              </a:rPr>
              <a:t>ASCII</a:t>
            </a:r>
            <a:r>
              <a:rPr lang="en-US" sz="2000" dirty="0" smtClean="0">
                <a:latin typeface="Times New Roman" pitchFamily="18" charset="0"/>
                <a:cs typeface="Times New Roman" pitchFamily="18" charset="0"/>
              </a:rPr>
              <a:t>), seven bits are used to represent all the characters and punctuation marks on a teletypewriter keyboard plus some control signals.</a:t>
            </a:r>
          </a:p>
          <a:p>
            <a:pPr>
              <a:buFont typeface="Wingdings" pitchFamily="2" charset="2"/>
              <a:buChar char="ü"/>
            </a:pPr>
            <a:r>
              <a:rPr lang="en-US" sz="2000" dirty="0" smtClean="0">
                <a:latin typeface="Times New Roman" pitchFamily="18" charset="0"/>
                <a:cs typeface="Times New Roman" pitchFamily="18" charset="0"/>
              </a:rPr>
              <a:t>Note that,                   combinations of </a:t>
            </a:r>
            <a:r>
              <a:rPr lang="en-US" sz="2000" dirty="0" smtClean="0">
                <a:solidFill>
                  <a:srgbClr val="7030A0"/>
                </a:solidFill>
                <a:latin typeface="Times New Roman" pitchFamily="18" charset="0"/>
                <a:cs typeface="Times New Roman" pitchFamily="18" charset="0"/>
              </a:rPr>
              <a:t>7 bits</a:t>
            </a:r>
            <a:r>
              <a:rPr lang="en-US" sz="2000" dirty="0" smtClean="0">
                <a:latin typeface="Times New Roman" pitchFamily="18" charset="0"/>
                <a:cs typeface="Times New Roman" pitchFamily="18" charset="0"/>
              </a:rPr>
              <a:t>. An eighth bit, the MSB, is a parity bit used in error detection. In even parity convention, the MSB is set so that the </a:t>
            </a:r>
            <a:r>
              <a:rPr lang="en-US" sz="2000" b="1" dirty="0" smtClean="0">
                <a:solidFill>
                  <a:srgbClr val="0070C0"/>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s in each ASCII character is even; the presence of an odd number of </a:t>
            </a:r>
            <a:r>
              <a:rPr lang="en-US" sz="2000" b="1" dirty="0" smtClean="0">
                <a:solidFill>
                  <a:schemeClr val="accent6">
                    <a:lumMod val="75000"/>
                  </a:schemeClr>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s indicates an error.</a:t>
            </a:r>
          </a:p>
          <a:p>
            <a:pPr>
              <a:buFont typeface="Wingdings" pitchFamily="2" charset="2"/>
              <a:buChar char="ü"/>
            </a:pPr>
            <a:r>
              <a:rPr lang="en-US" sz="2000" dirty="0" smtClean="0">
                <a:latin typeface="Times New Roman" pitchFamily="18" charset="0"/>
                <a:cs typeface="Times New Roman" pitchFamily="18" charset="0"/>
              </a:rPr>
              <a:t>In reference [2], the ASCII code is listed in a table starting from </a:t>
            </a:r>
            <a:r>
              <a:rPr lang="en-US" sz="2000" smtClean="0">
                <a:latin typeface="Times New Roman" pitchFamily="18" charset="0"/>
                <a:cs typeface="Times New Roman" pitchFamily="18" charset="0"/>
              </a:rPr>
              <a:t>page 28.</a:t>
            </a:r>
            <a:endParaRPr lang="en-US" sz="2000" dirty="0" smtClean="0">
              <a:latin typeface="Times New Roman" pitchFamily="18" charset="0"/>
              <a:cs typeface="Times New Roman" pitchFamily="18" charset="0"/>
            </a:endParaRPr>
          </a:p>
          <a:p>
            <a:pPr>
              <a:buFont typeface="Wingdings" pitchFamily="2" charset="2"/>
              <a:buChar char="ü"/>
            </a:pPr>
            <a:r>
              <a:rPr lang="en-US" sz="2000" dirty="0" smtClean="0">
                <a:latin typeface="Times New Roman" pitchFamily="18" charset="0"/>
                <a:cs typeface="Times New Roman" pitchFamily="18" charset="0"/>
              </a:rPr>
              <a:t>The </a:t>
            </a:r>
            <a:r>
              <a:rPr lang="en-US" sz="2000" dirty="0" smtClean="0">
                <a:solidFill>
                  <a:srgbClr val="0070C0"/>
                </a:solidFill>
                <a:latin typeface="Times New Roman" pitchFamily="18" charset="0"/>
                <a:cs typeface="Times New Roman" pitchFamily="18" charset="0"/>
              </a:rPr>
              <a:t>EBCDIC</a:t>
            </a:r>
            <a:r>
              <a:rPr lang="en-US" sz="2000" dirty="0" smtClean="0">
                <a:latin typeface="Times New Roman" pitchFamily="18" charset="0"/>
                <a:cs typeface="Times New Roman" pitchFamily="18" charset="0"/>
              </a:rPr>
              <a:t> (</a:t>
            </a:r>
            <a:r>
              <a:rPr lang="en-US" sz="2000" dirty="0" smtClean="0">
                <a:solidFill>
                  <a:srgbClr val="7030A0"/>
                </a:solidFill>
                <a:latin typeface="Times New Roman" pitchFamily="18" charset="0"/>
                <a:cs typeface="Times New Roman" pitchFamily="18" charset="0"/>
              </a:rPr>
              <a:t>Extended Binary Coded Decimal Interchange Code</a:t>
            </a:r>
            <a:r>
              <a:rPr lang="en-US" sz="2000" dirty="0" smtClean="0">
                <a:latin typeface="Times New Roman" pitchFamily="18" charset="0"/>
                <a:cs typeface="Times New Roman" pitchFamily="18" charset="0"/>
              </a:rPr>
              <a:t>) is another widely used alphanumeric code, mainly popular with large systems.</a:t>
            </a:r>
          </a:p>
          <a:p>
            <a:pPr>
              <a:buFont typeface="Wingdings" pitchFamily="2" charset="2"/>
              <a:buChar char="ü"/>
            </a:pPr>
            <a:r>
              <a:rPr lang="en-US" sz="2000" dirty="0" smtClean="0">
                <a:latin typeface="Times New Roman" pitchFamily="18" charset="0"/>
                <a:cs typeface="Times New Roman" pitchFamily="18" charset="0"/>
              </a:rPr>
              <a:t>It is an </a:t>
            </a:r>
            <a:r>
              <a:rPr lang="en-US" sz="2000" dirty="0" smtClean="0">
                <a:solidFill>
                  <a:srgbClr val="0070C0"/>
                </a:solidFill>
                <a:latin typeface="Times New Roman" pitchFamily="18" charset="0"/>
                <a:cs typeface="Times New Roman" pitchFamily="18" charset="0"/>
              </a:rPr>
              <a:t>8-bit code </a:t>
            </a:r>
            <a:r>
              <a:rPr lang="en-US" sz="2000" dirty="0" smtClean="0">
                <a:latin typeface="Times New Roman" pitchFamily="18" charset="0"/>
                <a:cs typeface="Times New Roman" pitchFamily="18" charset="0"/>
              </a:rPr>
              <a:t>and thus can accommodate up to </a:t>
            </a:r>
            <a:r>
              <a:rPr lang="en-US" sz="2000" dirty="0" smtClean="0">
                <a:solidFill>
                  <a:srgbClr val="7030A0"/>
                </a:solidFill>
                <a:latin typeface="Times New Roman" pitchFamily="18" charset="0"/>
                <a:cs typeface="Times New Roman" pitchFamily="18" charset="0"/>
              </a:rPr>
              <a:t>256 characters</a:t>
            </a:r>
            <a:r>
              <a:rPr lang="en-US" sz="2000" dirty="0" smtClean="0">
                <a:latin typeface="Times New Roman" pitchFamily="18" charset="0"/>
                <a:cs typeface="Times New Roman" pitchFamily="18" charset="0"/>
              </a:rPr>
              <a:t>. Reference [2] has the details.</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31</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32458" name="Object 6"/>
          <p:cNvGraphicFramePr>
            <a:graphicFrameLocks noChangeAspect="1"/>
          </p:cNvGraphicFramePr>
          <p:nvPr/>
        </p:nvGraphicFramePr>
        <p:xfrm>
          <a:off x="1828800" y="2895600"/>
          <a:ext cx="854075" cy="322263"/>
        </p:xfrm>
        <a:graphic>
          <a:graphicData uri="http://schemas.openxmlformats.org/presentationml/2006/ole">
            <mc:AlternateContent xmlns:mc="http://schemas.openxmlformats.org/markup-compatibility/2006">
              <mc:Choice xmlns:v="urn:schemas-microsoft-com:vml" Requires="v">
                <p:oleObj spid="_x0000_s237602" name="Equation" r:id="rId3" imgW="545760" imgH="203040" progId="Equation.DSMT4">
                  <p:embed/>
                </p:oleObj>
              </mc:Choice>
              <mc:Fallback>
                <p:oleObj name="Equation" r:id="rId3" imgW="545760" imgH="20304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895600"/>
                        <a:ext cx="854075" cy="322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Octagon 11"/>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End of Lecture 1</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3200400"/>
            <a:ext cx="8610600" cy="685800"/>
          </a:xfrm>
        </p:spPr>
        <p:txBody>
          <a:bodyPr>
            <a:normAutofit/>
          </a:bodyPr>
          <a:lstStyle/>
          <a:p>
            <a:pPr algn="ctr">
              <a:buNone/>
            </a:pPr>
            <a:r>
              <a:rPr lang="en-US" b="1" dirty="0" smtClean="0">
                <a:solidFill>
                  <a:srgbClr val="7030A0"/>
                </a:solidFill>
                <a:latin typeface="Times New Roman" pitchFamily="18" charset="0"/>
                <a:cs typeface="Times New Roman" pitchFamily="18" charset="0"/>
              </a:rPr>
              <a:t>Thank you for your attention!</a:t>
            </a: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32</a:t>
            </a:fld>
            <a:endParaRPr lang="en-US" sz="3600" dirty="0">
              <a:solidFill>
                <a:schemeClr val="tx1"/>
              </a:solidFill>
              <a:latin typeface="Times New Roman" pitchFamily="18" charset="0"/>
              <a:cs typeface="Times New Roman" pitchFamily="18" charset="0"/>
            </a:endParaRPr>
          </a:p>
        </p:txBody>
      </p:sp>
      <p:cxnSp>
        <p:nvCxnSpPr>
          <p:cNvPr id="8" name="Straight Connector 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Introduction</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219200"/>
            <a:ext cx="8610600" cy="5181600"/>
          </a:xfrm>
        </p:spPr>
        <p:txBody>
          <a:bodyPr>
            <a:normAutofit/>
          </a:bodyPr>
          <a:lstStyle/>
          <a:p>
            <a:pPr>
              <a:buFont typeface="Wingdings" pitchFamily="2" charset="2"/>
              <a:buChar char="ü"/>
            </a:pPr>
            <a:r>
              <a:rPr lang="en-US" sz="2000" dirty="0" smtClean="0">
                <a:solidFill>
                  <a:srgbClr val="0070C0"/>
                </a:solidFill>
                <a:latin typeface="Times New Roman" pitchFamily="18" charset="0"/>
                <a:cs typeface="Times New Roman" pitchFamily="18" charset="0"/>
              </a:rPr>
              <a:t>To process digital information </a:t>
            </a:r>
            <a:r>
              <a:rPr lang="en-US" sz="2000" dirty="0" smtClean="0">
                <a:latin typeface="Times New Roman" pitchFamily="18" charset="0"/>
                <a:cs typeface="Times New Roman" pitchFamily="18" charset="0"/>
              </a:rPr>
              <a:t>we use special electronic components that respond to </a:t>
            </a:r>
            <a:r>
              <a:rPr lang="en-US" sz="2000" dirty="0" smtClean="0">
                <a:solidFill>
                  <a:srgbClr val="7030A0"/>
                </a:solidFill>
                <a:latin typeface="Times New Roman" pitchFamily="18" charset="0"/>
                <a:cs typeface="Times New Roman" pitchFamily="18" charset="0"/>
              </a:rPr>
              <a:t>binary signals</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To </a:t>
            </a:r>
            <a:r>
              <a:rPr lang="en-US" sz="2000" dirty="0" smtClean="0">
                <a:solidFill>
                  <a:schemeClr val="accent6">
                    <a:lumMod val="75000"/>
                  </a:schemeClr>
                </a:solidFill>
                <a:latin typeface="Times New Roman" pitchFamily="18" charset="0"/>
                <a:cs typeface="Times New Roman" pitchFamily="18" charset="0"/>
              </a:rPr>
              <a:t>design efficient digital circuits</a:t>
            </a:r>
            <a:r>
              <a:rPr lang="en-US" sz="2000" dirty="0" smtClean="0">
                <a:latin typeface="Times New Roman" pitchFamily="18" charset="0"/>
                <a:cs typeface="Times New Roman" pitchFamily="18" charset="0"/>
              </a:rPr>
              <a:t>, we also need a </a:t>
            </a:r>
            <a:r>
              <a:rPr lang="en-US" sz="2000" dirty="0" smtClean="0">
                <a:solidFill>
                  <a:srgbClr val="0070C0"/>
                </a:solidFill>
                <a:latin typeface="Times New Roman" pitchFamily="18" charset="0"/>
                <a:cs typeface="Times New Roman" pitchFamily="18" charset="0"/>
              </a:rPr>
              <a:t>special numbering system </a:t>
            </a:r>
            <a:r>
              <a:rPr lang="en-US" sz="2000" dirty="0" smtClean="0">
                <a:latin typeface="Times New Roman" pitchFamily="18" charset="0"/>
                <a:cs typeface="Times New Roman" pitchFamily="18" charset="0"/>
              </a:rPr>
              <a:t>and a </a:t>
            </a:r>
            <a:r>
              <a:rPr lang="en-US" sz="2000" dirty="0" smtClean="0">
                <a:solidFill>
                  <a:srgbClr val="7030A0"/>
                </a:solidFill>
                <a:latin typeface="Times New Roman" pitchFamily="18" charset="0"/>
                <a:cs typeface="Times New Roman" pitchFamily="18" charset="0"/>
              </a:rPr>
              <a:t>special algebra</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solidFill>
                  <a:srgbClr val="7030A0"/>
                </a:solidFill>
                <a:latin typeface="Times New Roman" pitchFamily="18" charset="0"/>
                <a:cs typeface="Times New Roman" pitchFamily="18" charset="0"/>
              </a:rPr>
              <a:t>In this course</a:t>
            </a:r>
            <a:r>
              <a:rPr lang="en-US" sz="2000" dirty="0" smtClean="0">
                <a:latin typeface="Times New Roman" pitchFamily="18" charset="0"/>
                <a:cs typeface="Times New Roman" pitchFamily="18" charset="0"/>
              </a:rPr>
              <a:t>, first we examine the </a:t>
            </a:r>
            <a:r>
              <a:rPr lang="en-US" sz="2000" dirty="0" smtClean="0">
                <a:solidFill>
                  <a:srgbClr val="0070C0"/>
                </a:solidFill>
                <a:latin typeface="Times New Roman" pitchFamily="18" charset="0"/>
                <a:cs typeface="Times New Roman" pitchFamily="18" charset="0"/>
              </a:rPr>
              <a:t>binary number system </a:t>
            </a:r>
            <a:r>
              <a:rPr lang="en-US" sz="2000" dirty="0" smtClean="0">
                <a:latin typeface="Times New Roman" pitchFamily="18" charset="0"/>
                <a:cs typeface="Times New Roman" pitchFamily="18" charset="0"/>
              </a:rPr>
              <a:t>and learn to apply </a:t>
            </a:r>
            <a:r>
              <a:rPr lang="en-US" sz="2000" dirty="0" smtClean="0">
                <a:solidFill>
                  <a:schemeClr val="accent6">
                    <a:lumMod val="75000"/>
                  </a:schemeClr>
                </a:solidFill>
                <a:latin typeface="Times New Roman" pitchFamily="18" charset="0"/>
                <a:cs typeface="Times New Roman" pitchFamily="18" charset="0"/>
              </a:rPr>
              <a:t>logic theorems </a:t>
            </a:r>
            <a:r>
              <a:rPr lang="en-US" sz="2000" dirty="0" smtClean="0">
                <a:latin typeface="Times New Roman" pitchFamily="18" charset="0"/>
                <a:cs typeface="Times New Roman" pitchFamily="18" charset="0"/>
              </a:rPr>
              <a:t>to binary relations.</a:t>
            </a:r>
          </a:p>
          <a:p>
            <a:pPr>
              <a:buFont typeface="Wingdings" pitchFamily="2" charset="2"/>
              <a:buChar char="ü"/>
            </a:pPr>
            <a:r>
              <a:rPr lang="en-US" sz="2000" dirty="0" smtClean="0">
                <a:solidFill>
                  <a:srgbClr val="7030A0"/>
                </a:solidFill>
                <a:latin typeface="Times New Roman" pitchFamily="18" charset="0"/>
                <a:cs typeface="Times New Roman" pitchFamily="18" charset="0"/>
              </a:rPr>
              <a:t>Computers consist </a:t>
            </a:r>
            <a:r>
              <a:rPr lang="en-US" sz="2000" dirty="0" smtClean="0">
                <a:latin typeface="Times New Roman" pitchFamily="18" charset="0"/>
                <a:cs typeface="Times New Roman" pitchFamily="18" charset="0"/>
              </a:rPr>
              <a:t>of large numbers of </a:t>
            </a:r>
            <a:r>
              <a:rPr lang="en-US" sz="2000" dirty="0" smtClean="0">
                <a:solidFill>
                  <a:srgbClr val="0070C0"/>
                </a:solidFill>
                <a:latin typeface="Times New Roman" pitchFamily="18" charset="0"/>
                <a:cs typeface="Times New Roman" pitchFamily="18" charset="0"/>
              </a:rPr>
              <a:t>logic gates </a:t>
            </a:r>
            <a:r>
              <a:rPr lang="en-US" sz="2000" dirty="0" smtClean="0">
                <a:latin typeface="Times New Roman" pitchFamily="18" charset="0"/>
                <a:cs typeface="Times New Roman" pitchFamily="18" charset="0"/>
              </a:rPr>
              <a:t>and </a:t>
            </a:r>
            <a:r>
              <a:rPr lang="en-US" sz="2000" dirty="0" smtClean="0">
                <a:solidFill>
                  <a:schemeClr val="accent6">
                    <a:lumMod val="75000"/>
                  </a:schemeClr>
                </a:solidFill>
                <a:latin typeface="Times New Roman" pitchFamily="18" charset="0"/>
                <a:cs typeface="Times New Roman" pitchFamily="18" charset="0"/>
              </a:rPr>
              <a:t>memory elements </a:t>
            </a:r>
            <a:r>
              <a:rPr lang="en-US" sz="2000" dirty="0" smtClean="0">
                <a:latin typeface="Times New Roman" pitchFamily="18" charset="0"/>
                <a:cs typeface="Times New Roman" pitchFamily="18" charset="0"/>
              </a:rPr>
              <a:t>organized to process data at high speed.</a:t>
            </a:r>
          </a:p>
          <a:p>
            <a:pPr>
              <a:buFont typeface="Wingdings" pitchFamily="2" charset="2"/>
              <a:buChar char="ü"/>
            </a:pPr>
            <a:r>
              <a:rPr lang="en-US" sz="2000" dirty="0" smtClean="0">
                <a:solidFill>
                  <a:srgbClr val="0070C0"/>
                </a:solidFill>
                <a:latin typeface="Times New Roman" pitchFamily="18" charset="0"/>
                <a:cs typeface="Times New Roman" pitchFamily="18" charset="0"/>
              </a:rPr>
              <a:t>Binary data or instructions </a:t>
            </a:r>
            <a:r>
              <a:rPr lang="en-US" sz="2000" dirty="0" smtClean="0">
                <a:latin typeface="Times New Roman" pitchFamily="18" charset="0"/>
                <a:cs typeface="Times New Roman" pitchFamily="18" charset="0"/>
              </a:rPr>
              <a:t>are stored temporarily in </a:t>
            </a:r>
            <a:r>
              <a:rPr lang="en-US" sz="2000" dirty="0" smtClean="0">
                <a:solidFill>
                  <a:srgbClr val="7030A0"/>
                </a:solidFill>
                <a:latin typeface="Times New Roman" pitchFamily="18" charset="0"/>
                <a:cs typeface="Times New Roman" pitchFamily="18" charset="0"/>
              </a:rPr>
              <a:t>registers</a:t>
            </a:r>
            <a:r>
              <a:rPr lang="en-US" sz="2000" dirty="0" smtClean="0">
                <a:latin typeface="Times New Roman" pitchFamily="18" charset="0"/>
                <a:cs typeface="Times New Roman" pitchFamily="18" charset="0"/>
              </a:rPr>
              <a:t>. Binary </a:t>
            </a:r>
            <a:r>
              <a:rPr lang="en-US" sz="2000" dirty="0" smtClean="0">
                <a:solidFill>
                  <a:srgbClr val="0070C0"/>
                </a:solidFill>
                <a:latin typeface="Times New Roman" pitchFamily="18" charset="0"/>
                <a:cs typeface="Times New Roman" pitchFamily="18" charset="0"/>
              </a:rPr>
              <a:t>counters</a:t>
            </a:r>
            <a:r>
              <a:rPr lang="en-US" sz="2000" dirty="0" smtClean="0">
                <a:latin typeface="Times New Roman" pitchFamily="18" charset="0"/>
                <a:cs typeface="Times New Roman" pitchFamily="18" charset="0"/>
              </a:rPr>
              <a:t> are used in calculations and to keep track of computer operations.</a:t>
            </a:r>
          </a:p>
          <a:p>
            <a:pPr>
              <a:buFont typeface="Wingdings" pitchFamily="2" charset="2"/>
              <a:buChar char="ü"/>
            </a:pPr>
            <a:r>
              <a:rPr lang="en-US" sz="2000" dirty="0" smtClean="0">
                <a:solidFill>
                  <a:srgbClr val="7030A0"/>
                </a:solidFill>
                <a:latin typeface="Times New Roman" pitchFamily="18" charset="0"/>
                <a:cs typeface="Times New Roman" pitchFamily="18" charset="0"/>
              </a:rPr>
              <a:t>Instructions and data </a:t>
            </a:r>
            <a:r>
              <a:rPr lang="en-US" sz="2000" dirty="0" smtClean="0">
                <a:latin typeface="Times New Roman" pitchFamily="18" charset="0"/>
                <a:cs typeface="Times New Roman" pitchFamily="18" charset="0"/>
              </a:rPr>
              <a:t>are stored at specified locations in </a:t>
            </a:r>
            <a:r>
              <a:rPr lang="en-US" sz="2000" dirty="0" smtClean="0">
                <a:solidFill>
                  <a:schemeClr val="accent6">
                    <a:lumMod val="75000"/>
                  </a:schemeClr>
                </a:solidFill>
                <a:latin typeface="Times New Roman" pitchFamily="18" charset="0"/>
                <a:cs typeface="Times New Roman" pitchFamily="18" charset="0"/>
              </a:rPr>
              <a:t>memory</a:t>
            </a:r>
            <a:r>
              <a:rPr lang="en-US" sz="2000" dirty="0" smtClean="0">
                <a:latin typeface="Times New Roman" pitchFamily="18" charset="0"/>
                <a:cs typeface="Times New Roman" pitchFamily="18" charset="0"/>
              </a:rPr>
              <a:t> and can be retrieved at will.</a:t>
            </a:r>
            <a:endParaRPr lang="en-US" sz="2000" dirty="0">
              <a:latin typeface="Times New Roman" pitchFamily="18" charset="0"/>
              <a:cs typeface="Times New Roman" pitchFamily="18" charset="0"/>
            </a:endParaRP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4</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Introduction</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219200"/>
            <a:ext cx="86106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Objectives of Lectures </a:t>
            </a:r>
          </a:p>
          <a:p>
            <a:pPr>
              <a:buFont typeface="Wingdings" pitchFamily="2" charset="2"/>
              <a:buChar char="ü"/>
            </a:pPr>
            <a:r>
              <a:rPr lang="en-US" sz="2000" dirty="0" smtClean="0">
                <a:solidFill>
                  <a:schemeClr val="accent6">
                    <a:lumMod val="75000"/>
                  </a:schemeClr>
                </a:solidFill>
                <a:latin typeface="Times New Roman" pitchFamily="18" charset="0"/>
                <a:cs typeface="Times New Roman" pitchFamily="18" charset="0"/>
              </a:rPr>
              <a:t>On completion </a:t>
            </a:r>
            <a:r>
              <a:rPr lang="en-US" sz="2000" dirty="0" smtClean="0">
                <a:latin typeface="Times New Roman" pitchFamily="18" charset="0"/>
                <a:cs typeface="Times New Roman" pitchFamily="18" charset="0"/>
              </a:rPr>
              <a:t>of the </a:t>
            </a:r>
            <a:r>
              <a:rPr lang="en-US" sz="2000" dirty="0" smtClean="0">
                <a:solidFill>
                  <a:srgbClr val="0070C0"/>
                </a:solidFill>
                <a:latin typeface="Times New Roman" pitchFamily="18" charset="0"/>
                <a:cs typeface="Times New Roman" pitchFamily="18" charset="0"/>
              </a:rPr>
              <a:t>Lectures on Number systems and codes</a:t>
            </a:r>
            <a:r>
              <a:rPr lang="en-US" sz="2000" dirty="0" smtClean="0">
                <a:latin typeface="Times New Roman" pitchFamily="18" charset="0"/>
                <a:cs typeface="Times New Roman" pitchFamily="18" charset="0"/>
              </a:rPr>
              <a:t>, you should be able to work in the binary number system as well as the decimal system. In addition, you should be able to change a number from one base to another.</a:t>
            </a:r>
          </a:p>
          <a:p>
            <a:pPr>
              <a:buFont typeface="Wingdings" pitchFamily="2" charset="2"/>
              <a:buChar char="ü"/>
            </a:pPr>
            <a:r>
              <a:rPr lang="en-US" sz="2000" dirty="0" smtClean="0">
                <a:solidFill>
                  <a:srgbClr val="0070C0"/>
                </a:solidFill>
                <a:latin typeface="Times New Roman" pitchFamily="18" charset="0"/>
                <a:cs typeface="Times New Roman" pitchFamily="18" charset="0"/>
              </a:rPr>
              <a:t>On completion </a:t>
            </a:r>
            <a:r>
              <a:rPr lang="en-US" sz="2000" dirty="0" smtClean="0">
                <a:latin typeface="Times New Roman" pitchFamily="18" charset="0"/>
                <a:cs typeface="Times New Roman" pitchFamily="18" charset="0"/>
              </a:rPr>
              <a:t>of the </a:t>
            </a:r>
            <a:r>
              <a:rPr lang="en-US" sz="2000" dirty="0" smtClean="0">
                <a:solidFill>
                  <a:srgbClr val="7030A0"/>
                </a:solidFill>
                <a:latin typeface="Times New Roman" pitchFamily="18" charset="0"/>
                <a:cs typeface="Times New Roman" pitchFamily="18" charset="0"/>
              </a:rPr>
              <a:t>Lectures on Logic fundamentals</a:t>
            </a:r>
            <a:r>
              <a:rPr lang="en-US" sz="2000" dirty="0" smtClean="0">
                <a:latin typeface="Times New Roman" pitchFamily="18" charset="0"/>
                <a:cs typeface="Times New Roman" pitchFamily="18" charset="0"/>
              </a:rPr>
              <a:t>, you should be able to use </a:t>
            </a:r>
            <a:r>
              <a:rPr lang="en-US" sz="2000" dirty="0" smtClean="0">
                <a:solidFill>
                  <a:schemeClr val="accent6">
                    <a:lumMod val="75000"/>
                  </a:schemeClr>
                </a:solidFill>
                <a:latin typeface="Times New Roman" pitchFamily="18" charset="0"/>
                <a:cs typeface="Times New Roman" pitchFamily="18" charset="0"/>
              </a:rPr>
              <a:t>basic theorems </a:t>
            </a:r>
            <a:r>
              <a:rPr lang="en-US" sz="2000" dirty="0" smtClean="0">
                <a:latin typeface="Times New Roman" pitchFamily="18" charset="0"/>
                <a:cs typeface="Times New Roman" pitchFamily="18" charset="0"/>
              </a:rPr>
              <a:t>to simplify and analyse logic functions in common use. </a:t>
            </a:r>
            <a:r>
              <a:rPr lang="en-US" sz="2000" dirty="0" smtClean="0">
                <a:solidFill>
                  <a:srgbClr val="7030A0"/>
                </a:solidFill>
                <a:latin typeface="Times New Roman" pitchFamily="18" charset="0"/>
                <a:cs typeface="Times New Roman" pitchFamily="18" charset="0"/>
              </a:rPr>
              <a:t>Furthermore</a:t>
            </a:r>
            <a:r>
              <a:rPr lang="en-US" sz="2000" dirty="0" smtClean="0">
                <a:latin typeface="Times New Roman" pitchFamily="18" charset="0"/>
                <a:cs typeface="Times New Roman" pitchFamily="18" charset="0"/>
              </a:rPr>
              <a:t>, you should be able to </a:t>
            </a:r>
            <a:r>
              <a:rPr lang="en-US" sz="2000" dirty="0" smtClean="0">
                <a:solidFill>
                  <a:schemeClr val="accent6">
                    <a:lumMod val="50000"/>
                  </a:schemeClr>
                </a:solidFill>
                <a:latin typeface="Times New Roman" pitchFamily="18" charset="0"/>
                <a:cs typeface="Times New Roman" pitchFamily="18" charset="0"/>
              </a:rPr>
              <a:t>simplify logic expressions </a:t>
            </a:r>
            <a:r>
              <a:rPr lang="en-US" sz="2000" dirty="0" smtClean="0">
                <a:latin typeface="Times New Roman" pitchFamily="18" charset="0"/>
                <a:cs typeface="Times New Roman" pitchFamily="18" charset="0"/>
              </a:rPr>
              <a:t>using </a:t>
            </a:r>
            <a:r>
              <a:rPr lang="en-US" sz="2000" dirty="0" err="1" smtClean="0">
                <a:solidFill>
                  <a:srgbClr val="0070C0"/>
                </a:solidFill>
                <a:latin typeface="Times New Roman" pitchFamily="18" charset="0"/>
                <a:cs typeface="Times New Roman" pitchFamily="18" charset="0"/>
              </a:rPr>
              <a:t>Karnaugh</a:t>
            </a:r>
            <a:r>
              <a:rPr lang="en-US" sz="2000" dirty="0" smtClean="0">
                <a:solidFill>
                  <a:srgbClr val="0070C0"/>
                </a:solidFill>
                <a:latin typeface="Times New Roman" pitchFamily="18" charset="0"/>
                <a:cs typeface="Times New Roman" pitchFamily="18" charset="0"/>
              </a:rPr>
              <a:t> maps</a:t>
            </a:r>
            <a:r>
              <a:rPr lang="en-US" sz="2000" dirty="0" smtClean="0">
                <a:latin typeface="Times New Roman" pitchFamily="18" charset="0"/>
                <a:cs typeface="Times New Roman" pitchFamily="18" charset="0"/>
              </a:rPr>
              <a:t>. </a:t>
            </a:r>
          </a:p>
          <a:p>
            <a:pPr>
              <a:buFont typeface="Wingdings" pitchFamily="2" charset="2"/>
              <a:buChar char="ü"/>
            </a:pPr>
            <a:r>
              <a:rPr lang="en-US" sz="2000" dirty="0" smtClean="0">
                <a:solidFill>
                  <a:srgbClr val="0070C0"/>
                </a:solidFill>
                <a:latin typeface="Times New Roman" pitchFamily="18" charset="0"/>
                <a:cs typeface="Times New Roman" pitchFamily="18" charset="0"/>
              </a:rPr>
              <a:t>This therefore</a:t>
            </a:r>
            <a:r>
              <a:rPr lang="en-US" sz="2000" dirty="0" smtClean="0">
                <a:latin typeface="Times New Roman" pitchFamily="18" charset="0"/>
                <a:cs typeface="Times New Roman" pitchFamily="18" charset="0"/>
              </a:rPr>
              <a:t>, will set </a:t>
            </a:r>
            <a:r>
              <a:rPr lang="en-US" sz="2000" dirty="0" smtClean="0">
                <a:solidFill>
                  <a:srgbClr val="7030A0"/>
                </a:solidFill>
                <a:latin typeface="Times New Roman" pitchFamily="18" charset="0"/>
                <a:cs typeface="Times New Roman" pitchFamily="18" charset="0"/>
              </a:rPr>
              <a:t>a foundation </a:t>
            </a:r>
            <a:r>
              <a:rPr lang="en-US" sz="2000" dirty="0" smtClean="0">
                <a:latin typeface="Times New Roman" pitchFamily="18" charset="0"/>
                <a:cs typeface="Times New Roman" pitchFamily="18" charset="0"/>
              </a:rPr>
              <a:t>for the material you will study later on </a:t>
            </a:r>
            <a:r>
              <a:rPr lang="en-US" sz="2000" dirty="0" smtClean="0">
                <a:solidFill>
                  <a:schemeClr val="accent6">
                    <a:lumMod val="75000"/>
                  </a:schemeClr>
                </a:solidFill>
                <a:latin typeface="Times New Roman" pitchFamily="18" charset="0"/>
                <a:cs typeface="Times New Roman" pitchFamily="18" charset="0"/>
              </a:rPr>
              <a:t>combinational logic </a:t>
            </a:r>
            <a:r>
              <a:rPr lang="en-US" sz="2000" dirty="0" err="1" smtClean="0">
                <a:solidFill>
                  <a:schemeClr val="accent6">
                    <a:lumMod val="75000"/>
                  </a:schemeClr>
                </a:solidFill>
                <a:latin typeface="Times New Roman" pitchFamily="18" charset="0"/>
                <a:cs typeface="Times New Roman" pitchFamily="18" charset="0"/>
              </a:rPr>
              <a:t>ckts</a:t>
            </a:r>
            <a:r>
              <a:rPr lang="en-US" sz="2000" dirty="0" smtClean="0">
                <a:latin typeface="Times New Roman" pitchFamily="18" charset="0"/>
                <a:cs typeface="Times New Roman" pitchFamily="18" charset="0"/>
              </a:rPr>
              <a:t>, </a:t>
            </a:r>
            <a:r>
              <a:rPr lang="en-US" sz="2000" dirty="0" smtClean="0">
                <a:solidFill>
                  <a:srgbClr val="0070C0"/>
                </a:solidFill>
                <a:latin typeface="Times New Roman" pitchFamily="18" charset="0"/>
                <a:cs typeface="Times New Roman" pitchFamily="18" charset="0"/>
              </a:rPr>
              <a:t>sequential logic </a:t>
            </a:r>
            <a:r>
              <a:rPr lang="en-US" sz="2000" dirty="0" err="1" smtClean="0">
                <a:solidFill>
                  <a:srgbClr val="0070C0"/>
                </a:solidFill>
                <a:latin typeface="Times New Roman" pitchFamily="18" charset="0"/>
                <a:cs typeface="Times New Roman" pitchFamily="18" charset="0"/>
              </a:rPr>
              <a:t>ckts</a:t>
            </a:r>
            <a:r>
              <a:rPr lang="en-US" sz="2000" dirty="0" smtClean="0">
                <a:solidFill>
                  <a:srgbClr val="0070C0"/>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and finally </a:t>
            </a:r>
            <a:r>
              <a:rPr lang="en-US" sz="2000" dirty="0" smtClean="0">
                <a:solidFill>
                  <a:srgbClr val="7030A0"/>
                </a:solidFill>
                <a:latin typeface="Times New Roman" pitchFamily="18" charset="0"/>
                <a:cs typeface="Times New Roman" pitchFamily="18" charset="0"/>
              </a:rPr>
              <a:t>microprocessors</a:t>
            </a:r>
            <a:r>
              <a:rPr lang="en-US" sz="2000" dirty="0" smtClean="0">
                <a:latin typeface="Times New Roman" pitchFamily="18" charset="0"/>
                <a:cs typeface="Times New Roman" pitchFamily="18" charset="0"/>
              </a:rPr>
              <a:t>. </a:t>
            </a:r>
          </a:p>
          <a:p>
            <a:pPr>
              <a:buNone/>
            </a:pPr>
            <a:endParaRPr lang="en-US" sz="2000" dirty="0">
              <a:latin typeface="Times New Roman" pitchFamily="18" charset="0"/>
              <a:cs typeface="Times New Roman" pitchFamily="18" charset="0"/>
            </a:endParaRP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5</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219200"/>
            <a:ext cx="8534400" cy="762000"/>
          </a:xfrm>
        </p:spPr>
        <p:txBody>
          <a:bodyPr>
            <a:normAutofit/>
          </a:bodyPr>
          <a:lstStyle/>
          <a:p>
            <a:pPr>
              <a:buFont typeface="Wingdings" pitchFamily="2" charset="2"/>
              <a:buChar char="ü"/>
            </a:pPr>
            <a:r>
              <a:rPr lang="en-US" sz="2000" dirty="0" smtClean="0">
                <a:latin typeface="Times New Roman" pitchFamily="18" charset="0"/>
                <a:cs typeface="Times New Roman" pitchFamily="18" charset="0"/>
              </a:rPr>
              <a:t>In the </a:t>
            </a:r>
            <a:r>
              <a:rPr lang="en-US" sz="2000" dirty="0" smtClean="0">
                <a:solidFill>
                  <a:srgbClr val="0070C0"/>
                </a:solidFill>
                <a:latin typeface="Times New Roman" pitchFamily="18" charset="0"/>
                <a:cs typeface="Times New Roman" pitchFamily="18" charset="0"/>
              </a:rPr>
              <a:t>decimal number system </a:t>
            </a:r>
            <a:r>
              <a:rPr lang="en-US" sz="2000" dirty="0" smtClean="0">
                <a:latin typeface="Times New Roman" pitchFamily="18" charset="0"/>
                <a:cs typeface="Times New Roman" pitchFamily="18" charset="0"/>
              </a:rPr>
              <a:t>a quantity is represented by the </a:t>
            </a:r>
            <a:r>
              <a:rPr lang="en-US" sz="2000" dirty="0" smtClean="0">
                <a:solidFill>
                  <a:schemeClr val="accent6">
                    <a:lumMod val="75000"/>
                  </a:schemeClr>
                </a:solidFill>
                <a:latin typeface="Times New Roman" pitchFamily="18" charset="0"/>
                <a:cs typeface="Times New Roman" pitchFamily="18" charset="0"/>
              </a:rPr>
              <a:t>value</a:t>
            </a:r>
            <a:r>
              <a:rPr lang="en-US" sz="2000" dirty="0" smtClean="0">
                <a:latin typeface="Times New Roman" pitchFamily="18" charset="0"/>
                <a:cs typeface="Times New Roman" pitchFamily="18" charset="0"/>
              </a:rPr>
              <a:t> and the </a:t>
            </a:r>
            <a:r>
              <a:rPr lang="en-US" sz="2000" dirty="0" smtClean="0">
                <a:solidFill>
                  <a:srgbClr val="7030A0"/>
                </a:solidFill>
                <a:latin typeface="Times New Roman" pitchFamily="18" charset="0"/>
                <a:cs typeface="Times New Roman" pitchFamily="18" charset="0"/>
              </a:rPr>
              <a:t>position of a digit</a:t>
            </a:r>
            <a:r>
              <a:rPr lang="en-US" sz="2000" dirty="0" smtClean="0">
                <a:latin typeface="Times New Roman" pitchFamily="18" charset="0"/>
                <a:cs typeface="Times New Roman" pitchFamily="18" charset="0"/>
              </a:rPr>
              <a:t>. The number 503.14 means </a:t>
            </a:r>
          </a:p>
          <a:p>
            <a:pPr>
              <a:buFont typeface="Wingdings" pitchFamily="2" charset="2"/>
              <a:buChar char="ü"/>
            </a:pPr>
            <a:endParaRPr lang="en-US" sz="2000" dirty="0">
              <a:latin typeface="Times New Roman" pitchFamily="18" charset="0"/>
              <a:cs typeface="Times New Roman" pitchFamily="18" charset="0"/>
            </a:endParaRP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6</a:t>
            </a:fld>
            <a:endParaRPr lang="en-US" sz="3600" dirty="0">
              <a:solidFill>
                <a:schemeClr val="tx1"/>
              </a:solidFill>
              <a:latin typeface="Times New Roman" pitchFamily="18" charset="0"/>
              <a:cs typeface="Times New Roman" pitchFamily="18" charset="0"/>
            </a:endParaRPr>
          </a:p>
        </p:txBody>
      </p:sp>
      <p:graphicFrame>
        <p:nvGraphicFramePr>
          <p:cNvPr id="196614" name="Object 3"/>
          <p:cNvGraphicFramePr>
            <a:graphicFrameLocks noChangeAspect="1"/>
          </p:cNvGraphicFramePr>
          <p:nvPr/>
        </p:nvGraphicFramePr>
        <p:xfrm>
          <a:off x="2895600" y="1905000"/>
          <a:ext cx="2820988" cy="614363"/>
        </p:xfrm>
        <a:graphic>
          <a:graphicData uri="http://schemas.openxmlformats.org/presentationml/2006/ole">
            <mc:AlternateContent xmlns:mc="http://schemas.openxmlformats.org/markup-compatibility/2006">
              <mc:Choice xmlns:v="urn:schemas-microsoft-com:vml" Requires="v">
                <p:oleObj spid="_x0000_s196681" name="Equation" r:id="rId3" imgW="1803240" imgH="393480" progId="Equation.DSMT4">
                  <p:embed/>
                </p:oleObj>
              </mc:Choice>
              <mc:Fallback>
                <p:oleObj name="Equation" r:id="rId3" imgW="1803240" imgH="3934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1905000"/>
                        <a:ext cx="2820988" cy="614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Content Placeholder 2"/>
          <p:cNvSpPr txBox="1">
            <a:spLocks/>
          </p:cNvSpPr>
          <p:nvPr/>
        </p:nvSpPr>
        <p:spPr>
          <a:xfrm>
            <a:off x="304800" y="2514600"/>
            <a:ext cx="8534400" cy="4572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
                <a:schemeClr val="accent6">
                  <a:lumMod val="75000"/>
                </a:schemeClr>
              </a:buClr>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Using powers of 10, this can</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be rewritten as</a:t>
            </a: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196618" name="Object 10"/>
          <p:cNvGraphicFramePr>
            <a:graphicFrameLocks noChangeAspect="1"/>
          </p:cNvGraphicFramePr>
          <p:nvPr/>
        </p:nvGraphicFramePr>
        <p:xfrm>
          <a:off x="2514600" y="2971800"/>
          <a:ext cx="3992562" cy="357187"/>
        </p:xfrm>
        <a:graphic>
          <a:graphicData uri="http://schemas.openxmlformats.org/presentationml/2006/ole">
            <mc:AlternateContent xmlns:mc="http://schemas.openxmlformats.org/markup-compatibility/2006">
              <mc:Choice xmlns:v="urn:schemas-microsoft-com:vml" Requires="v">
                <p:oleObj spid="_x0000_s196682" name="Equation" r:id="rId5" imgW="2552400" imgH="228600" progId="Equation.DSMT4">
                  <p:embed/>
                </p:oleObj>
              </mc:Choice>
              <mc:Fallback>
                <p:oleObj name="Equation" r:id="rId5" imgW="2552400" imgH="2286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2971800"/>
                        <a:ext cx="3992562" cy="357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Content Placeholder 2"/>
          <p:cNvSpPr txBox="1">
            <a:spLocks/>
          </p:cNvSpPr>
          <p:nvPr/>
        </p:nvSpPr>
        <p:spPr>
          <a:xfrm>
            <a:off x="304800" y="3429000"/>
            <a:ext cx="8534400" cy="28956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
                <a:schemeClr val="accent6">
                  <a:lumMod val="75000"/>
                </a:schemeClr>
              </a:buClr>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In other words, 10</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is the </a:t>
            </a:r>
            <a:r>
              <a:rPr kumimoji="0" lang="en-US" sz="2000" b="0" i="0" u="none" strike="noStrike" kern="1200" cap="none" spc="0" normalizeH="0" noProof="0" dirty="0" smtClean="0">
                <a:ln>
                  <a:noFill/>
                </a:ln>
                <a:solidFill>
                  <a:srgbClr val="7030A0"/>
                </a:solidFill>
                <a:effectLst/>
                <a:uLnTx/>
                <a:uFillTx/>
                <a:latin typeface="Times New Roman" pitchFamily="18" charset="0"/>
                <a:ea typeface="+mn-ea"/>
                <a:cs typeface="Times New Roman" pitchFamily="18" charset="0"/>
              </a:rPr>
              <a:t>base</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and </a:t>
            </a:r>
            <a:r>
              <a:rPr kumimoji="0" lang="en-US" sz="2000" b="0" i="0" u="none" strike="noStrike" kern="1200" cap="none" spc="0" normalizeH="0" noProof="0" dirty="0" smtClean="0">
                <a:ln>
                  <a:noFill/>
                </a:ln>
                <a:solidFill>
                  <a:srgbClr val="C00000"/>
                </a:solidFill>
                <a:effectLst/>
                <a:uLnTx/>
                <a:uFillTx/>
                <a:latin typeface="Times New Roman" pitchFamily="18" charset="0"/>
                <a:ea typeface="+mn-ea"/>
                <a:cs typeface="Times New Roman" pitchFamily="18" charset="0"/>
              </a:rPr>
              <a:t>each position to the left or right</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of the decimal point corresponds to a </a:t>
            </a:r>
            <a:r>
              <a:rPr kumimoji="0" lang="en-US" sz="2000" b="0"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power of 10</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
                <a:schemeClr val="accent6">
                  <a:lumMod val="75000"/>
                </a:schemeClr>
              </a:buClr>
              <a:buSzTx/>
              <a:buFont typeface="Wingdings" pitchFamily="2" charset="2"/>
              <a:buChar char="ü"/>
              <a:tabLst/>
              <a:defRPr/>
            </a:pPr>
            <a:r>
              <a:rPr lang="en-US" sz="2000" noProof="0" dirty="0" smtClean="0">
                <a:latin typeface="Times New Roman" pitchFamily="18" charset="0"/>
                <a:cs typeface="Times New Roman" pitchFamily="18" charset="0"/>
              </a:rPr>
              <a:t>A </a:t>
            </a:r>
            <a:r>
              <a:rPr lang="en-US" sz="2000" noProof="0" dirty="0" smtClean="0">
                <a:solidFill>
                  <a:srgbClr val="7030A0"/>
                </a:solidFill>
                <a:latin typeface="Times New Roman" pitchFamily="18" charset="0"/>
                <a:cs typeface="Times New Roman" pitchFamily="18" charset="0"/>
              </a:rPr>
              <a:t>base 12 or duodecimal system </a:t>
            </a:r>
            <a:r>
              <a:rPr lang="en-US" sz="2000" noProof="0" dirty="0" smtClean="0">
                <a:latin typeface="Times New Roman" pitchFamily="18" charset="0"/>
                <a:cs typeface="Times New Roman" pitchFamily="18" charset="0"/>
              </a:rPr>
              <a:t>was used by the </a:t>
            </a:r>
            <a:r>
              <a:rPr lang="en-US" sz="2000" noProof="0" dirty="0" smtClean="0">
                <a:solidFill>
                  <a:schemeClr val="accent6">
                    <a:lumMod val="75000"/>
                  </a:schemeClr>
                </a:solidFill>
                <a:latin typeface="Times New Roman" pitchFamily="18" charset="0"/>
                <a:cs typeface="Times New Roman" pitchFamily="18" charset="0"/>
              </a:rPr>
              <a:t>Babylonians</a:t>
            </a:r>
            <a:r>
              <a:rPr lang="en-US" sz="2000" noProof="0" dirty="0" smtClean="0">
                <a:latin typeface="Times New Roman" pitchFamily="18" charset="0"/>
                <a:cs typeface="Times New Roman" pitchFamily="18" charset="0"/>
              </a:rPr>
              <a:t>, and we still use 12 in subdividing the foot, the year, and the clock face.</a:t>
            </a:r>
          </a:p>
          <a:p>
            <a:pPr marL="342900" marR="0" lvl="0" indent="-342900" algn="l" defTabSz="914400" rtl="0" eaLnBrk="1" fontAlgn="auto" latinLnBrk="0" hangingPunct="1">
              <a:lnSpc>
                <a:spcPct val="100000"/>
              </a:lnSpc>
              <a:spcBef>
                <a:spcPct val="20000"/>
              </a:spcBef>
              <a:spcAft>
                <a:spcPts val="0"/>
              </a:spcAft>
              <a:buClr>
                <a:schemeClr val="accent6">
                  <a:lumMod val="75000"/>
                </a:schemeClr>
              </a:buClr>
              <a:buSzTx/>
              <a:buFont typeface="Wingdings" pitchFamily="2" charset="2"/>
              <a:buChar char="ü"/>
              <a:tabLst/>
              <a:defRPr/>
            </a:pPr>
            <a:r>
              <a:rPr kumimoji="0" lang="en-US" sz="2000" b="0" i="0" u="none" strike="noStrike" kern="1200" cap="none" spc="0" normalizeH="0" baseline="0" dirty="0" smtClean="0">
                <a:ln>
                  <a:noFill/>
                </a:ln>
                <a:solidFill>
                  <a:schemeClr val="tx1"/>
                </a:solidFill>
                <a:effectLst/>
                <a:uLnTx/>
                <a:uFillTx/>
                <a:latin typeface="Times New Roman" pitchFamily="18" charset="0"/>
                <a:ea typeface="+mn-ea"/>
                <a:cs typeface="Times New Roman" pitchFamily="18" charset="0"/>
              </a:rPr>
              <a:t>In representing data by an </a:t>
            </a:r>
            <a:r>
              <a:rPr kumimoji="0" lang="en-US" sz="2000" b="1" i="0" u="none" strike="noStrike" kern="1200" cap="none" spc="0" normalizeH="0" baseline="0" dirty="0" smtClean="0">
                <a:ln>
                  <a:noFill/>
                </a:ln>
                <a:solidFill>
                  <a:srgbClr val="7030A0"/>
                </a:solidFill>
                <a:effectLst/>
                <a:uLnTx/>
                <a:uFillTx/>
                <a:latin typeface="Times New Roman" pitchFamily="18" charset="0"/>
                <a:ea typeface="+mn-ea"/>
                <a:cs typeface="Times New Roman" pitchFamily="18" charset="0"/>
              </a:rPr>
              <a:t>ON-OFF</a:t>
            </a:r>
            <a:r>
              <a:rPr kumimoji="0" lang="en-US" sz="2000" b="0" i="0" u="none" strike="noStrike" kern="1200" cap="none" spc="0" normalizeH="0" dirty="0" smtClean="0">
                <a:ln>
                  <a:noFill/>
                </a:ln>
                <a:solidFill>
                  <a:schemeClr val="tx1"/>
                </a:solidFill>
                <a:effectLst/>
                <a:uLnTx/>
                <a:uFillTx/>
                <a:latin typeface="Times New Roman" pitchFamily="18" charset="0"/>
                <a:ea typeface="+mn-ea"/>
                <a:cs typeface="Times New Roman" pitchFamily="18" charset="0"/>
              </a:rPr>
              <a:t> switch position, there are two possibilities and the corresponding numbers are </a:t>
            </a:r>
            <a:r>
              <a:rPr kumimoji="0" lang="en-US" sz="2000" b="1" i="0" u="none" strike="noStrike" kern="1200" cap="none" spc="0" normalizeH="0" dirty="0" smtClean="0">
                <a:ln>
                  <a:noFill/>
                </a:ln>
                <a:solidFill>
                  <a:schemeClr val="tx1"/>
                </a:solidFill>
                <a:effectLst/>
                <a:uLnTx/>
                <a:uFillTx/>
                <a:latin typeface="Times New Roman" pitchFamily="18" charset="0"/>
                <a:ea typeface="+mn-ea"/>
                <a:cs typeface="Times New Roman" pitchFamily="18" charset="0"/>
              </a:rPr>
              <a:t>1</a:t>
            </a:r>
            <a:r>
              <a:rPr kumimoji="0" lang="en-US" sz="2000" b="0" i="0" u="none" strike="noStrike" kern="1200" cap="none" spc="0" normalizeH="0" dirty="0" smtClean="0">
                <a:ln>
                  <a:noFill/>
                </a:ln>
                <a:solidFill>
                  <a:schemeClr val="tx1"/>
                </a:solidFill>
                <a:effectLst/>
                <a:uLnTx/>
                <a:uFillTx/>
                <a:latin typeface="Times New Roman" pitchFamily="18" charset="0"/>
                <a:ea typeface="+mn-ea"/>
                <a:cs typeface="Times New Roman" pitchFamily="18" charset="0"/>
              </a:rPr>
              <a:t> and</a:t>
            </a:r>
            <a:r>
              <a:rPr kumimoji="0" lang="en-US" sz="2000" b="1" i="0" u="none" strike="noStrike" kern="1200" cap="none" spc="0" normalizeH="0" dirty="0" smtClean="0">
                <a:ln>
                  <a:noFill/>
                </a:ln>
                <a:solidFill>
                  <a:schemeClr val="tx1"/>
                </a:solidFill>
                <a:effectLst/>
                <a:uLnTx/>
                <a:uFillTx/>
                <a:latin typeface="Times New Roman" pitchFamily="18" charset="0"/>
                <a:ea typeface="+mn-ea"/>
                <a:cs typeface="Times New Roman" pitchFamily="18" charset="0"/>
              </a:rPr>
              <a:t> 0</a:t>
            </a:r>
            <a:r>
              <a:rPr kumimoji="0" lang="en-US" sz="2000" b="0" i="0" u="none" strike="noStrike" kern="1200" cap="none" spc="0" normalizeH="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
                <a:schemeClr val="accent6">
                  <a:lumMod val="75000"/>
                </a:schemeClr>
              </a:buClr>
              <a:buSzTx/>
              <a:buFont typeface="Wingdings" pitchFamily="2" charset="2"/>
              <a:buChar char="ü"/>
              <a:tabLst/>
              <a:defRPr/>
            </a:pPr>
            <a:r>
              <a:rPr lang="en-US" sz="2000" baseline="0" noProof="0" dirty="0" smtClean="0">
                <a:latin typeface="Times New Roman" pitchFamily="18" charset="0"/>
                <a:cs typeface="Times New Roman" pitchFamily="18" charset="0"/>
              </a:rPr>
              <a:t>In such a </a:t>
            </a:r>
            <a:r>
              <a:rPr lang="en-US" sz="2000" baseline="0" noProof="0" dirty="0" smtClean="0">
                <a:solidFill>
                  <a:srgbClr val="0070C0"/>
                </a:solidFill>
                <a:latin typeface="Times New Roman" pitchFamily="18" charset="0"/>
                <a:cs typeface="Times New Roman" pitchFamily="18" charset="0"/>
              </a:rPr>
              <a:t>binary</a:t>
            </a:r>
            <a:r>
              <a:rPr lang="en-US" sz="2000" noProof="0" dirty="0" smtClean="0">
                <a:solidFill>
                  <a:srgbClr val="0070C0"/>
                </a:solidFill>
                <a:latin typeface="Times New Roman" pitchFamily="18" charset="0"/>
                <a:cs typeface="Times New Roman" pitchFamily="18" charset="0"/>
              </a:rPr>
              <a:t> system</a:t>
            </a:r>
            <a:r>
              <a:rPr lang="en-US" sz="2000" noProof="0" dirty="0" smtClean="0">
                <a:latin typeface="Times New Roman" pitchFamily="18" charset="0"/>
                <a:cs typeface="Times New Roman" pitchFamily="18" charset="0"/>
              </a:rPr>
              <a:t>, the </a:t>
            </a:r>
            <a:r>
              <a:rPr lang="en-US" sz="2000" noProof="0" dirty="0" smtClean="0">
                <a:solidFill>
                  <a:schemeClr val="accent6">
                    <a:lumMod val="75000"/>
                  </a:schemeClr>
                </a:solidFill>
                <a:latin typeface="Times New Roman" pitchFamily="18" charset="0"/>
                <a:cs typeface="Times New Roman" pitchFamily="18" charset="0"/>
              </a:rPr>
              <a:t>base is 2 </a:t>
            </a:r>
            <a:r>
              <a:rPr lang="en-US" sz="2000" noProof="0" dirty="0" smtClean="0">
                <a:latin typeface="Times New Roman" pitchFamily="18" charset="0"/>
                <a:cs typeface="Times New Roman" pitchFamily="18" charset="0"/>
              </a:rPr>
              <a:t>and the </a:t>
            </a:r>
            <a:r>
              <a:rPr lang="en-US" sz="2000" noProof="0" dirty="0" smtClean="0">
                <a:solidFill>
                  <a:srgbClr val="7030A0"/>
                </a:solidFill>
                <a:latin typeface="Times New Roman" pitchFamily="18" charset="0"/>
                <a:cs typeface="Times New Roman" pitchFamily="18" charset="0"/>
              </a:rPr>
              <a:t>decimal number 10</a:t>
            </a:r>
            <a:r>
              <a:rPr lang="en-US" sz="2000" noProof="0" dirty="0" smtClean="0">
                <a:latin typeface="Times New Roman" pitchFamily="18" charset="0"/>
                <a:cs typeface="Times New Roman" pitchFamily="18" charset="0"/>
              </a:rPr>
              <a:t> is written as </a:t>
            </a:r>
            <a:r>
              <a:rPr lang="en-US" sz="2000" b="1" noProof="0" dirty="0" smtClean="0">
                <a:latin typeface="Times New Roman" pitchFamily="18" charset="0"/>
                <a:cs typeface="Times New Roman" pitchFamily="18" charset="0"/>
              </a:rPr>
              <a:t>1010</a:t>
            </a:r>
            <a:r>
              <a:rPr lang="en-US" sz="2000" noProof="0" dirty="0" smtClean="0">
                <a:latin typeface="Times New Roman" pitchFamily="18" charset="0"/>
                <a:cs typeface="Times New Roman" pitchFamily="18" charset="0"/>
              </a:rPr>
              <a:t> since</a:t>
            </a: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752600"/>
            <a:ext cx="8534400" cy="4648200"/>
          </a:xfrm>
        </p:spPr>
        <p:txBody>
          <a:bodyPr>
            <a:normAutofit/>
          </a:bodyPr>
          <a:lstStyle/>
          <a:p>
            <a:pPr>
              <a:buFont typeface="Wingdings" pitchFamily="2" charset="2"/>
              <a:buChar char="ü"/>
            </a:pPr>
            <a:r>
              <a:rPr lang="en-US" sz="2000" dirty="0" smtClean="0">
                <a:latin typeface="Times New Roman" pitchFamily="18" charset="0"/>
                <a:cs typeface="Times New Roman" pitchFamily="18" charset="0"/>
              </a:rPr>
              <a:t>In </a:t>
            </a:r>
            <a:r>
              <a:rPr lang="en-US" sz="2000" dirty="0" smtClean="0">
                <a:solidFill>
                  <a:srgbClr val="0070C0"/>
                </a:solidFill>
                <a:latin typeface="Times New Roman" pitchFamily="18" charset="0"/>
                <a:cs typeface="Times New Roman" pitchFamily="18" charset="0"/>
              </a:rPr>
              <a:t>electronic logic circuits </a:t>
            </a:r>
            <a:r>
              <a:rPr lang="en-US" sz="2000" dirty="0" smtClean="0">
                <a:latin typeface="Times New Roman" pitchFamily="18" charset="0"/>
                <a:cs typeface="Times New Roman" pitchFamily="18" charset="0"/>
              </a:rPr>
              <a:t>the numbers </a:t>
            </a:r>
            <a:r>
              <a:rPr lang="en-US" sz="2000" b="1" dirty="0" smtClean="0">
                <a:latin typeface="Times New Roman" pitchFamily="18" charset="0"/>
                <a:cs typeface="Times New Roman" pitchFamily="18" charset="0"/>
              </a:rPr>
              <a:t>1</a:t>
            </a:r>
            <a:r>
              <a:rPr lang="en-US" sz="2000" dirty="0" smtClean="0">
                <a:latin typeface="Times New Roman" pitchFamily="18" charset="0"/>
                <a:cs typeface="Times New Roman" pitchFamily="18" charset="0"/>
              </a:rPr>
              <a:t> and </a:t>
            </a:r>
            <a:r>
              <a:rPr lang="en-US" sz="2000" b="1" dirty="0" smtClean="0">
                <a:latin typeface="Times New Roman" pitchFamily="18" charset="0"/>
                <a:cs typeface="Times New Roman" pitchFamily="18" charset="0"/>
              </a:rPr>
              <a:t>0</a:t>
            </a:r>
            <a:r>
              <a:rPr lang="en-US" sz="2000" dirty="0" smtClean="0">
                <a:latin typeface="Times New Roman" pitchFamily="18" charset="0"/>
                <a:cs typeface="Times New Roman" pitchFamily="18" charset="0"/>
              </a:rPr>
              <a:t> usually correspond to </a:t>
            </a:r>
            <a:r>
              <a:rPr lang="en-US" sz="2000" dirty="0" smtClean="0">
                <a:solidFill>
                  <a:srgbClr val="7030A0"/>
                </a:solidFill>
                <a:latin typeface="Times New Roman" pitchFamily="18" charset="0"/>
                <a:cs typeface="Times New Roman" pitchFamily="18" charset="0"/>
              </a:rPr>
              <a:t>two</a:t>
            </a:r>
            <a:r>
              <a:rPr lang="en-US" sz="2000" dirty="0" smtClean="0">
                <a:latin typeface="Times New Roman" pitchFamily="18" charset="0"/>
                <a:cs typeface="Times New Roman" pitchFamily="18" charset="0"/>
              </a:rPr>
              <a:t> easily </a:t>
            </a:r>
            <a:r>
              <a:rPr lang="en-US" sz="2000" dirty="0" smtClean="0">
                <a:solidFill>
                  <a:srgbClr val="7030A0"/>
                </a:solidFill>
                <a:latin typeface="Times New Roman" pitchFamily="18" charset="0"/>
                <a:cs typeface="Times New Roman" pitchFamily="18" charset="0"/>
              </a:rPr>
              <a:t>distinguished voltage levels </a:t>
            </a:r>
            <a:r>
              <a:rPr lang="en-US" sz="2000" dirty="0" smtClean="0">
                <a:latin typeface="Times New Roman" pitchFamily="18" charset="0"/>
                <a:cs typeface="Times New Roman" pitchFamily="18" charset="0"/>
              </a:rPr>
              <a:t>specified by the circuit designer. For instance, in TTL (Transistor </a:t>
            </a:r>
            <a:r>
              <a:rPr lang="en-US" sz="2000" dirty="0" err="1" smtClean="0">
                <a:latin typeface="Times New Roman" pitchFamily="18" charset="0"/>
                <a:cs typeface="Times New Roman" pitchFamily="18" charset="0"/>
              </a:rPr>
              <a:t>Transistor</a:t>
            </a:r>
            <a:r>
              <a:rPr lang="en-US" sz="2000" dirty="0" smtClean="0">
                <a:latin typeface="Times New Roman" pitchFamily="18" charset="0"/>
                <a:cs typeface="Times New Roman" pitchFamily="18" charset="0"/>
              </a:rPr>
              <a:t> Logic), </a:t>
            </a:r>
            <a:r>
              <a:rPr lang="en-US" sz="2000" b="1" dirty="0" smtClean="0">
                <a:latin typeface="Times New Roman" pitchFamily="18" charset="0"/>
                <a:cs typeface="Times New Roman" pitchFamily="18" charset="0"/>
              </a:rPr>
              <a:t>0</a:t>
            </a:r>
            <a:r>
              <a:rPr lang="en-US" sz="2000" dirty="0" smtClean="0">
                <a:latin typeface="Times New Roman" pitchFamily="18" charset="0"/>
                <a:cs typeface="Times New Roman" pitchFamily="18" charset="0"/>
              </a:rPr>
              <a:t> corresponds to a voltage near zero and </a:t>
            </a:r>
            <a:r>
              <a:rPr lang="en-US" sz="2000" b="1" dirty="0" smtClean="0">
                <a:latin typeface="Times New Roman" pitchFamily="18" charset="0"/>
                <a:cs typeface="Times New Roman" pitchFamily="18" charset="0"/>
              </a:rPr>
              <a:t>1</a:t>
            </a:r>
            <a:r>
              <a:rPr lang="en-US" sz="2000" dirty="0" smtClean="0">
                <a:latin typeface="Times New Roman" pitchFamily="18" charset="0"/>
                <a:cs typeface="Times New Roman" pitchFamily="18" charset="0"/>
              </a:rPr>
              <a:t> to a voltage near +5 V. </a:t>
            </a:r>
          </a:p>
          <a:p>
            <a:pPr>
              <a:buNone/>
            </a:pPr>
            <a:r>
              <a:rPr lang="en-US" sz="2000" dirty="0" smtClean="0">
                <a:latin typeface="Times New Roman" pitchFamily="18" charset="0"/>
                <a:cs typeface="Times New Roman" pitchFamily="18" charset="0"/>
              </a:rPr>
              <a:t>	</a:t>
            </a:r>
            <a:r>
              <a:rPr lang="en-US" sz="2400" b="1" dirty="0" smtClean="0">
                <a:solidFill>
                  <a:schemeClr val="accent6">
                    <a:lumMod val="50000"/>
                  </a:schemeClr>
                </a:solidFill>
                <a:latin typeface="Times New Roman" pitchFamily="18" charset="0"/>
                <a:cs typeface="Times New Roman" pitchFamily="18" charset="0"/>
              </a:rPr>
              <a:t>Number Conversion</a:t>
            </a:r>
          </a:p>
          <a:p>
            <a:pPr>
              <a:buFont typeface="Wingdings" pitchFamily="2" charset="2"/>
              <a:buChar char="ü"/>
            </a:pPr>
            <a:r>
              <a:rPr lang="en-US" sz="2000" b="1" dirty="0" smtClean="0">
                <a:solidFill>
                  <a:srgbClr val="0070C0"/>
                </a:solidFill>
                <a:latin typeface="Times New Roman" pitchFamily="18" charset="0"/>
                <a:cs typeface="Times New Roman" pitchFamily="18" charset="0"/>
              </a:rPr>
              <a:t>Binary-to-decimal conversion</a:t>
            </a:r>
            <a:r>
              <a:rPr lang="en-US" sz="2000" dirty="0" smtClean="0">
                <a:latin typeface="Times New Roman" pitchFamily="18" charset="0"/>
                <a:cs typeface="Times New Roman" pitchFamily="18" charset="0"/>
              </a:rPr>
              <a:t>. In a binary number, each position to the right or left of the “</a:t>
            </a:r>
            <a:r>
              <a:rPr lang="en-US" sz="2000" dirty="0" smtClean="0">
                <a:solidFill>
                  <a:srgbClr val="7030A0"/>
                </a:solidFill>
                <a:latin typeface="Times New Roman" pitchFamily="18" charset="0"/>
                <a:cs typeface="Times New Roman" pitchFamily="18" charset="0"/>
              </a:rPr>
              <a:t>binary point</a:t>
            </a:r>
            <a:r>
              <a:rPr lang="en-US" sz="2000" dirty="0" smtClean="0">
                <a:latin typeface="Times New Roman" pitchFamily="18" charset="0"/>
                <a:cs typeface="Times New Roman" pitchFamily="18" charset="0"/>
              </a:rPr>
              <a:t>” corresponds to a power of 2, and each power of 2 has a decimal equivalent.</a:t>
            </a:r>
          </a:p>
          <a:p>
            <a:pPr>
              <a:buFont typeface="Wingdings" pitchFamily="2" charset="2"/>
              <a:buChar char="ü"/>
            </a:pPr>
            <a:r>
              <a:rPr lang="en-US" sz="2000" dirty="0" smtClean="0">
                <a:latin typeface="Times New Roman" pitchFamily="18" charset="0"/>
                <a:cs typeface="Times New Roman" pitchFamily="18" charset="0"/>
              </a:rPr>
              <a:t>To </a:t>
            </a:r>
            <a:r>
              <a:rPr lang="en-US" sz="2000" dirty="0" smtClean="0">
                <a:solidFill>
                  <a:srgbClr val="7030A0"/>
                </a:solidFill>
                <a:latin typeface="Times New Roman" pitchFamily="18" charset="0"/>
                <a:cs typeface="Times New Roman" pitchFamily="18" charset="0"/>
              </a:rPr>
              <a:t>convert a binary number </a:t>
            </a:r>
            <a:r>
              <a:rPr lang="en-US" sz="2000" dirty="0" smtClean="0">
                <a:latin typeface="Times New Roman" pitchFamily="18" charset="0"/>
                <a:cs typeface="Times New Roman" pitchFamily="18" charset="0"/>
              </a:rPr>
              <a:t>to its </a:t>
            </a:r>
            <a:r>
              <a:rPr lang="en-US" sz="2000" dirty="0" smtClean="0">
                <a:solidFill>
                  <a:srgbClr val="0070C0"/>
                </a:solidFill>
                <a:latin typeface="Times New Roman" pitchFamily="18" charset="0"/>
                <a:cs typeface="Times New Roman" pitchFamily="18" charset="0"/>
              </a:rPr>
              <a:t>decimal equivalent</a:t>
            </a:r>
            <a:r>
              <a:rPr lang="en-US" sz="2000" dirty="0" smtClean="0">
                <a:latin typeface="Times New Roman" pitchFamily="18" charset="0"/>
                <a:cs typeface="Times New Roman" pitchFamily="18" charset="0"/>
              </a:rPr>
              <a:t>, add the decimal equivalents of each position occupied by a</a:t>
            </a:r>
            <a:r>
              <a:rPr lang="en-US" sz="2000" b="1" dirty="0" smtClean="0">
                <a:solidFill>
                  <a:srgbClr val="7030A0"/>
                </a:solidFill>
                <a:latin typeface="Times New Roman" pitchFamily="18" charset="0"/>
                <a:cs typeface="Times New Roman" pitchFamily="18" charset="0"/>
              </a:rPr>
              <a:t> 1</a:t>
            </a:r>
            <a:r>
              <a:rPr lang="en-US" sz="2000" dirty="0" smtClean="0">
                <a:latin typeface="Times New Roman" pitchFamily="18" charset="0"/>
                <a:cs typeface="Times New Roman" pitchFamily="18" charset="0"/>
              </a:rPr>
              <a:t>.</a:t>
            </a:r>
          </a:p>
          <a:p>
            <a:pPr>
              <a:buFont typeface="Wingdings" pitchFamily="2" charset="2"/>
              <a:buChar char="ü"/>
            </a:pPr>
            <a:endParaRPr lang="en-US" sz="2000" dirty="0">
              <a:latin typeface="Times New Roman" pitchFamily="18" charset="0"/>
              <a:cs typeface="Times New Roman" pitchFamily="18" charset="0"/>
            </a:endParaRP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7</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196618" name="Object 10"/>
          <p:cNvGraphicFramePr>
            <a:graphicFrameLocks noChangeAspect="1"/>
          </p:cNvGraphicFramePr>
          <p:nvPr/>
        </p:nvGraphicFramePr>
        <p:xfrm>
          <a:off x="2362200" y="1371600"/>
          <a:ext cx="4429125" cy="357188"/>
        </p:xfrm>
        <a:graphic>
          <a:graphicData uri="http://schemas.openxmlformats.org/presentationml/2006/ole">
            <mc:AlternateContent xmlns:mc="http://schemas.openxmlformats.org/markup-compatibility/2006">
              <mc:Choice xmlns:v="urn:schemas-microsoft-com:vml" Requires="v">
                <p:oleObj spid="_x0000_s216099" name="Equation" r:id="rId3" imgW="2831760" imgH="228600" progId="Equation.DSMT4">
                  <p:embed/>
                </p:oleObj>
              </mc:Choice>
              <mc:Fallback>
                <p:oleObj name="Equation" r:id="rId3" imgW="2831760" imgH="2286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1371600"/>
                        <a:ext cx="4429125"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457200"/>
          </a:xfrm>
        </p:spPr>
        <p:txBody>
          <a:bodyPr>
            <a:normAutofit/>
          </a:bodyPr>
          <a:lstStyle/>
          <a:p>
            <a:pPr>
              <a:buFont typeface="Wingdings" pitchFamily="2" charset="2"/>
              <a:buChar char="ü"/>
            </a:pPr>
            <a:r>
              <a:rPr lang="en-US" sz="2000" dirty="0" smtClean="0">
                <a:solidFill>
                  <a:schemeClr val="accent6">
                    <a:lumMod val="50000"/>
                  </a:schemeClr>
                </a:solidFill>
                <a:latin typeface="Times New Roman" pitchFamily="18" charset="0"/>
                <a:cs typeface="Times New Roman" pitchFamily="18" charset="0"/>
              </a:rPr>
              <a:t>For instance</a:t>
            </a:r>
            <a:r>
              <a:rPr lang="en-US" sz="2000" dirty="0" smtClean="0">
                <a:latin typeface="Times New Roman" pitchFamily="18" charset="0"/>
                <a:cs typeface="Times New Roman" pitchFamily="18" charset="0"/>
              </a:rPr>
              <a:t>, </a:t>
            </a:r>
          </a:p>
          <a:p>
            <a:pPr>
              <a:buNone/>
            </a:pPr>
            <a:endParaRPr lang="en-US" sz="2000" dirty="0" smtClean="0">
              <a:latin typeface="Times New Roman" pitchFamily="18" charset="0"/>
              <a:cs typeface="Times New Roman" pitchFamily="18" charset="0"/>
            </a:endParaRPr>
          </a:p>
          <a:p>
            <a:pPr>
              <a:buFont typeface="Wingdings" pitchFamily="2" charset="2"/>
              <a:buChar char="ü"/>
            </a:pPr>
            <a:endParaRPr lang="en-US" sz="2000" dirty="0">
              <a:latin typeface="Times New Roman" pitchFamily="18" charset="0"/>
              <a:cs typeface="Times New Roman" pitchFamily="18" charset="0"/>
            </a:endParaRP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8</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17091" name="Object 10"/>
          <p:cNvGraphicFramePr>
            <a:graphicFrameLocks noChangeAspect="1"/>
          </p:cNvGraphicFramePr>
          <p:nvPr/>
        </p:nvGraphicFramePr>
        <p:xfrm>
          <a:off x="2286000" y="1295400"/>
          <a:ext cx="4687887" cy="357188"/>
        </p:xfrm>
        <a:graphic>
          <a:graphicData uri="http://schemas.openxmlformats.org/presentationml/2006/ole">
            <mc:AlternateContent xmlns:mc="http://schemas.openxmlformats.org/markup-compatibility/2006">
              <mc:Choice xmlns:v="urn:schemas-microsoft-com:vml" Requires="v">
                <p:oleObj spid="_x0000_s217155" name="Equation" r:id="rId3" imgW="2997000" imgH="228600" progId="Equation.DSMT4">
                  <p:embed/>
                </p:oleObj>
              </mc:Choice>
              <mc:Fallback>
                <p:oleObj name="Equation" r:id="rId3" imgW="2997000" imgH="2286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295400"/>
                        <a:ext cx="4687887"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7092" name="Object 10"/>
          <p:cNvGraphicFramePr>
            <a:graphicFrameLocks noChangeAspect="1"/>
          </p:cNvGraphicFramePr>
          <p:nvPr/>
        </p:nvGraphicFramePr>
        <p:xfrm>
          <a:off x="2362200" y="1676400"/>
          <a:ext cx="4391025" cy="615950"/>
        </p:xfrm>
        <a:graphic>
          <a:graphicData uri="http://schemas.openxmlformats.org/presentationml/2006/ole">
            <mc:AlternateContent xmlns:mc="http://schemas.openxmlformats.org/markup-compatibility/2006">
              <mc:Choice xmlns:v="urn:schemas-microsoft-com:vml" Requires="v">
                <p:oleObj spid="_x0000_s217156" name="Equation" r:id="rId5" imgW="2806560" imgH="393480" progId="Equation.DSMT4">
                  <p:embed/>
                </p:oleObj>
              </mc:Choice>
              <mc:Fallback>
                <p:oleObj name="Equation" r:id="rId5" imgW="280656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1676400"/>
                        <a:ext cx="4391025" cy="615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Content Placeholder 2"/>
          <p:cNvSpPr txBox="1">
            <a:spLocks/>
          </p:cNvSpPr>
          <p:nvPr/>
        </p:nvSpPr>
        <p:spPr>
          <a:xfrm>
            <a:off x="228600" y="2286000"/>
            <a:ext cx="8763000" cy="39624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b="1" dirty="0" smtClean="0">
                <a:solidFill>
                  <a:srgbClr val="7030A0"/>
                </a:solidFill>
                <a:latin typeface="Times New Roman" pitchFamily="18" charset="0"/>
                <a:cs typeface="Times New Roman" pitchFamily="18" charset="0"/>
              </a:rPr>
              <a:t>Decimal-to-binary conversion</a:t>
            </a:r>
            <a:r>
              <a:rPr lang="en-US" sz="2000" dirty="0" smtClean="0">
                <a:latin typeface="Times New Roman" pitchFamily="18" charset="0"/>
                <a:cs typeface="Times New Roman" pitchFamily="18" charset="0"/>
              </a:rPr>
              <a:t>. A decimal number can be converted to its binary equivalent by the inverse process, that is, by expressing the decimal number as a sum of powers of 2.</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dirty="0" smtClean="0">
                <a:latin typeface="Times New Roman" pitchFamily="18" charset="0"/>
                <a:cs typeface="Times New Roman" pitchFamily="18" charset="0"/>
              </a:rPr>
              <a:t>An automatic and more popular method is the </a:t>
            </a:r>
            <a:r>
              <a:rPr lang="en-US" sz="2000" dirty="0" smtClean="0">
                <a:solidFill>
                  <a:schemeClr val="accent6">
                    <a:lumMod val="75000"/>
                  </a:schemeClr>
                </a:solidFill>
                <a:latin typeface="Times New Roman" pitchFamily="18" charset="0"/>
                <a:cs typeface="Times New Roman" pitchFamily="18" charset="0"/>
              </a:rPr>
              <a:t>double-dabble</a:t>
            </a:r>
            <a:r>
              <a:rPr lang="en-US" sz="2000" dirty="0" smtClean="0">
                <a:latin typeface="Times New Roman" pitchFamily="18" charset="0"/>
                <a:cs typeface="Times New Roman" pitchFamily="18" charset="0"/>
              </a:rPr>
              <a:t> in which integers and decimals are handled separately.</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To convert a decimal integer</a:t>
            </a:r>
            <a:r>
              <a:rPr kumimoji="0" lang="en-US" sz="2000" b="0"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to its equivalent, progressively divide the decimal number by 2, noting the remainders; the remainders taken in reverse order form the binary equivalent</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baseline="0" dirty="0" smtClean="0">
                <a:solidFill>
                  <a:srgbClr val="7030A0"/>
                </a:solidFill>
                <a:latin typeface="Times New Roman" pitchFamily="18" charset="0"/>
                <a:cs typeface="Times New Roman" pitchFamily="18" charset="0"/>
              </a:rPr>
              <a:t>To convert a decimal fraction to its binary equivalent,</a:t>
            </a:r>
            <a:r>
              <a:rPr lang="en-US" sz="2000" dirty="0" smtClean="0">
                <a:solidFill>
                  <a:srgbClr val="7030A0"/>
                </a:solidFill>
                <a:latin typeface="Times New Roman" pitchFamily="18" charset="0"/>
                <a:cs typeface="Times New Roman" pitchFamily="18" charset="0"/>
              </a:rPr>
              <a:t> progressively multiply the fraction by 2, removing and noting the carries; the carries taken in forward  order form the binary equivalent</a:t>
            </a:r>
            <a:r>
              <a:rPr lang="en-US" sz="2000" dirty="0" smtClean="0">
                <a:latin typeface="Times New Roman" pitchFamily="18" charset="0"/>
                <a:cs typeface="Times New Roman" pitchFamily="18" charset="0"/>
              </a:rPr>
              <a:t>.</a:t>
            </a:r>
            <a:endPar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228600" y="1143000"/>
            <a:ext cx="8763000" cy="46482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5" name="Rounded Rectangle 14"/>
          <p:cNvSpPr/>
          <p:nvPr/>
        </p:nvSpPr>
        <p:spPr>
          <a:xfrm>
            <a:off x="228600" y="1143000"/>
            <a:ext cx="8763000" cy="4572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6248400" cy="1676400"/>
          </a:xfrm>
        </p:spPr>
        <p:txBody>
          <a:bodyPr>
            <a:normAutofit/>
          </a:bodyPr>
          <a:lstStyle/>
          <a:p>
            <a:pPr>
              <a:buFont typeface="Wingdings" pitchFamily="2" charset="2"/>
              <a:buChar char="ü"/>
            </a:pPr>
            <a:r>
              <a:rPr lang="en-US" sz="2000" b="1" dirty="0" smtClean="0">
                <a:solidFill>
                  <a:schemeClr val="accent6">
                    <a:lumMod val="50000"/>
                  </a:schemeClr>
                </a:solidFill>
                <a:latin typeface="Times New Roman" pitchFamily="18" charset="0"/>
                <a:cs typeface="Times New Roman" pitchFamily="18" charset="0"/>
              </a:rPr>
              <a:t>Example 1</a:t>
            </a:r>
          </a:p>
          <a:p>
            <a:pPr>
              <a:buFont typeface="Wingdings" pitchFamily="2" charset="2"/>
              <a:buChar char="ü"/>
            </a:pPr>
            <a:r>
              <a:rPr lang="en-US" sz="2000" dirty="0" smtClean="0">
                <a:latin typeface="Times New Roman" pitchFamily="18" charset="0"/>
                <a:cs typeface="Times New Roman" pitchFamily="18" charset="0"/>
              </a:rPr>
              <a:t>Convert decimal 28.375 to its binary equivalent.</a:t>
            </a:r>
          </a:p>
          <a:p>
            <a:pPr>
              <a:buFont typeface="Wingdings" pitchFamily="2" charset="2"/>
              <a:buChar char="ü"/>
            </a:pPr>
            <a:r>
              <a:rPr lang="en-US" sz="2000" b="1" dirty="0" smtClean="0">
                <a:solidFill>
                  <a:srgbClr val="7030A0"/>
                </a:solidFill>
                <a:latin typeface="Times New Roman" pitchFamily="18" charset="0"/>
                <a:cs typeface="Times New Roman" pitchFamily="18" charset="0"/>
              </a:rPr>
              <a:t>Solution</a:t>
            </a:r>
            <a:r>
              <a:rPr lang="en-US" sz="2000" dirty="0" smtClean="0">
                <a:latin typeface="Times New Roman" pitchFamily="18" charset="0"/>
                <a:cs typeface="Times New Roman" pitchFamily="18" charset="0"/>
              </a:rPr>
              <a:t>. Using the</a:t>
            </a:r>
            <a:r>
              <a:rPr lang="en-US" sz="2000" dirty="0" smtClean="0">
                <a:solidFill>
                  <a:srgbClr val="0070C0"/>
                </a:solidFill>
                <a:latin typeface="Times New Roman" pitchFamily="18" charset="0"/>
                <a:cs typeface="Times New Roman" pitchFamily="18" charset="0"/>
              </a:rPr>
              <a:t> double-dabble</a:t>
            </a:r>
            <a:r>
              <a:rPr lang="en-US" sz="2000" dirty="0" smtClean="0">
                <a:latin typeface="Times New Roman" pitchFamily="18" charset="0"/>
                <a:cs typeface="Times New Roman" pitchFamily="18" charset="0"/>
              </a:rPr>
              <a:t> method on the integer, </a:t>
            </a:r>
          </a:p>
          <a:p>
            <a:pPr>
              <a:buNone/>
            </a:pPr>
            <a:endParaRPr lang="en-US" sz="2000" dirty="0" smtClean="0">
              <a:latin typeface="Times New Roman" pitchFamily="18" charset="0"/>
              <a:cs typeface="Times New Roman" pitchFamily="18" charset="0"/>
            </a:endParaRPr>
          </a:p>
          <a:p>
            <a:pPr>
              <a:buFont typeface="Wingdings" pitchFamily="2" charset="2"/>
              <a:buChar char="ü"/>
            </a:pPr>
            <a:endParaRPr lang="en-US" sz="2000" dirty="0">
              <a:latin typeface="Times New Roman" pitchFamily="18" charset="0"/>
              <a:cs typeface="Times New Roman" pitchFamily="18" charset="0"/>
            </a:endParaRPr>
          </a:p>
        </p:txBody>
      </p:sp>
      <p:sp>
        <p:nvSpPr>
          <p:cNvPr id="6" name="TextBox 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Jerry MUWAMBA , DEPT. of EEE, School of Engineering, UNZA</a:t>
            </a:r>
            <a:endParaRPr lang="en-US" sz="1100" b="1"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9</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17091" name="Object 10"/>
          <p:cNvGraphicFramePr>
            <a:graphicFrameLocks noChangeAspect="1"/>
          </p:cNvGraphicFramePr>
          <p:nvPr/>
        </p:nvGraphicFramePr>
        <p:xfrm>
          <a:off x="2895600" y="3657600"/>
          <a:ext cx="3236912" cy="317500"/>
        </p:xfrm>
        <a:graphic>
          <a:graphicData uri="http://schemas.openxmlformats.org/presentationml/2006/ole">
            <mc:AlternateContent xmlns:mc="http://schemas.openxmlformats.org/markup-compatibility/2006">
              <mc:Choice xmlns:v="urn:schemas-microsoft-com:vml" Requires="v">
                <p:oleObj spid="_x0000_s218214" name="Equation" r:id="rId3" imgW="2070000" imgH="203040" progId="Equation.DSMT4">
                  <p:embed/>
                </p:oleObj>
              </mc:Choice>
              <mc:Fallback>
                <p:oleObj name="Equation" r:id="rId3" imgW="2070000" imgH="20304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657600"/>
                        <a:ext cx="3236912"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Content Placeholder 2"/>
          <p:cNvSpPr txBox="1">
            <a:spLocks/>
          </p:cNvSpPr>
          <p:nvPr/>
        </p:nvSpPr>
        <p:spPr>
          <a:xfrm>
            <a:off x="228600" y="2743200"/>
            <a:ext cx="8763000" cy="9144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The binary equivalent is </a:t>
            </a:r>
            <a:r>
              <a:rPr kumimoji="0" lang="en-US" sz="2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11100</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dirty="0" smtClean="0">
                <a:latin typeface="Times New Roman" pitchFamily="18" charset="0"/>
                <a:cs typeface="Times New Roman" pitchFamily="18" charset="0"/>
              </a:rPr>
              <a:t>Then converting the fraction</a:t>
            </a: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pic>
        <p:nvPicPr>
          <p:cNvPr id="218118" name="Picture 6"/>
          <p:cNvPicPr>
            <a:picLocks noChangeAspect="1" noChangeArrowheads="1"/>
          </p:cNvPicPr>
          <p:nvPr/>
        </p:nvPicPr>
        <p:blipFill>
          <a:blip r:embed="rId5" cstate="print"/>
          <a:srcRect/>
          <a:stretch>
            <a:fillRect/>
          </a:stretch>
        </p:blipFill>
        <p:spPr bwMode="auto">
          <a:xfrm>
            <a:off x="6400800" y="1676400"/>
            <a:ext cx="1785938" cy="1666875"/>
          </a:xfrm>
          <a:prstGeom prst="rect">
            <a:avLst/>
          </a:prstGeom>
          <a:noFill/>
          <a:ln w="9525">
            <a:noFill/>
            <a:miter lim="800000"/>
            <a:headEnd/>
            <a:tailEnd/>
          </a:ln>
        </p:spPr>
      </p:pic>
      <p:graphicFrame>
        <p:nvGraphicFramePr>
          <p:cNvPr id="218119" name="Object 10"/>
          <p:cNvGraphicFramePr>
            <a:graphicFrameLocks noChangeAspect="1"/>
          </p:cNvGraphicFramePr>
          <p:nvPr/>
        </p:nvGraphicFramePr>
        <p:xfrm>
          <a:off x="3048000" y="4038600"/>
          <a:ext cx="3057525" cy="317500"/>
        </p:xfrm>
        <a:graphic>
          <a:graphicData uri="http://schemas.openxmlformats.org/presentationml/2006/ole">
            <mc:AlternateContent xmlns:mc="http://schemas.openxmlformats.org/markup-compatibility/2006">
              <mc:Choice xmlns:v="urn:schemas-microsoft-com:vml" Requires="v">
                <p:oleObj spid="_x0000_s218215" name="Equation" r:id="rId6" imgW="1955520" imgH="203040" progId="Equation.DSMT4">
                  <p:embed/>
                </p:oleObj>
              </mc:Choice>
              <mc:Fallback>
                <p:oleObj name="Equation" r:id="rId6" imgW="1955520" imgH="20304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4038600"/>
                        <a:ext cx="3057525"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8120" name="Object 10"/>
          <p:cNvGraphicFramePr>
            <a:graphicFrameLocks noChangeAspect="1"/>
          </p:cNvGraphicFramePr>
          <p:nvPr/>
        </p:nvGraphicFramePr>
        <p:xfrm>
          <a:off x="3200400" y="4419600"/>
          <a:ext cx="2938463" cy="317500"/>
        </p:xfrm>
        <a:graphic>
          <a:graphicData uri="http://schemas.openxmlformats.org/presentationml/2006/ole">
            <mc:AlternateContent xmlns:mc="http://schemas.openxmlformats.org/markup-compatibility/2006">
              <mc:Choice xmlns:v="urn:schemas-microsoft-com:vml" Requires="v">
                <p:oleObj spid="_x0000_s218216" name="Equation" r:id="rId8" imgW="1879560" imgH="203040" progId="Equation.DSMT4">
                  <p:embed/>
                </p:oleObj>
              </mc:Choice>
              <mc:Fallback>
                <p:oleObj name="Equation" r:id="rId8" imgW="1879560" imgH="20304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4419600"/>
                        <a:ext cx="2938463"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Content Placeholder 2"/>
          <p:cNvSpPr txBox="1">
            <a:spLocks/>
          </p:cNvSpPr>
          <p:nvPr/>
        </p:nvSpPr>
        <p:spPr>
          <a:xfrm>
            <a:off x="228600" y="4800600"/>
            <a:ext cx="8763000" cy="9144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The binary equivalent is .</a:t>
            </a:r>
            <a:r>
              <a:rPr kumimoji="0" lang="en-US" sz="2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011</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dirty="0" smtClean="0">
                <a:latin typeface="Times New Roman" pitchFamily="18" charset="0"/>
                <a:cs typeface="Times New Roman" pitchFamily="18" charset="0"/>
              </a:rPr>
              <a:t>Therefore, 28.375 is equivalent to binary </a:t>
            </a:r>
            <a:r>
              <a:rPr lang="en-US" sz="2000" b="1" dirty="0" smtClean="0">
                <a:latin typeface="Times New Roman" pitchFamily="18" charset="0"/>
                <a:cs typeface="Times New Roman" pitchFamily="18" charset="0"/>
              </a:rPr>
              <a:t>11100.011</a:t>
            </a:r>
            <a:r>
              <a:rPr lang="en-US" sz="2000" dirty="0" smtClean="0">
                <a:latin typeface="Times New Roman" pitchFamily="18" charset="0"/>
                <a:cs typeface="Times New Roman" pitchFamily="18" charset="0"/>
              </a:rPr>
              <a:t>.</a:t>
            </a: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42760</TotalTime>
  <Words>1407</Words>
  <Application>Microsoft Office PowerPoint</Application>
  <PresentationFormat>On-screen Show (4:3)</PresentationFormat>
  <Paragraphs>323</Paragraphs>
  <Slides>32</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32</vt:i4>
      </vt:variant>
    </vt:vector>
  </HeadingPairs>
  <TitlesOfParts>
    <vt:vector size="35" baseType="lpstr">
      <vt:lpstr>Office Theme</vt:lpstr>
      <vt:lpstr>Equation</vt:lpstr>
      <vt:lpstr>Document</vt:lpstr>
      <vt:lpstr>EEE 3131 - Digital Electronics</vt:lpstr>
      <vt:lpstr>References</vt:lpstr>
      <vt:lpstr>Course Requirements</vt:lpstr>
      <vt:lpstr>Introduction</vt:lpstr>
      <vt:lpstr>Introduction</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End of Lecture 1</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JERRY</dc:creator>
  <cp:lastModifiedBy>Windows User</cp:lastModifiedBy>
  <cp:revision>6402</cp:revision>
  <dcterms:created xsi:type="dcterms:W3CDTF">2013-09-26T15:37:31Z</dcterms:created>
  <dcterms:modified xsi:type="dcterms:W3CDTF">2015-10-13T18:40:10Z</dcterms:modified>
</cp:coreProperties>
</file>