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275" r:id="rId3"/>
    <p:sldId id="402" r:id="rId4"/>
    <p:sldId id="429" r:id="rId5"/>
    <p:sldId id="430" r:id="rId6"/>
    <p:sldId id="434" r:id="rId7"/>
    <p:sldId id="432" r:id="rId8"/>
    <p:sldId id="428" r:id="rId9"/>
    <p:sldId id="433" r:id="rId10"/>
    <p:sldId id="431" r:id="rId11"/>
    <p:sldId id="435" r:id="rId12"/>
    <p:sldId id="436" r:id="rId13"/>
    <p:sldId id="437" r:id="rId14"/>
    <p:sldId id="438" r:id="rId15"/>
    <p:sldId id="439" r:id="rId16"/>
    <p:sldId id="440" r:id="rId17"/>
    <p:sldId id="442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0" r:id="rId26"/>
    <p:sldId id="451" r:id="rId27"/>
    <p:sldId id="452" r:id="rId28"/>
    <p:sldId id="453" r:id="rId29"/>
    <p:sldId id="454" r:id="rId30"/>
    <p:sldId id="455" r:id="rId31"/>
    <p:sldId id="39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 varScale="1">
        <p:scale>
          <a:sx n="55" d="100"/>
          <a:sy n="55" d="100"/>
        </p:scale>
        <p:origin x="-102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21-Oct-15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9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9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5.wmf"/><Relationship Id="rId10" Type="http://schemas.openxmlformats.org/officeDocument/2006/relationships/image" Target="../media/image33.wmf"/><Relationship Id="rId19" Type="http://schemas.openxmlformats.org/officeDocument/2006/relationships/image" Target="../media/image37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44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oleObject" Target="../embeddings/oleObject40.bin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10" Type="http://schemas.openxmlformats.org/officeDocument/2006/relationships/oleObject" Target="../embeddings/oleObject42.bin"/><Relationship Id="rId4" Type="http://schemas.openxmlformats.org/officeDocument/2006/relationships/image" Target="../media/image47.wmf"/><Relationship Id="rId9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3.bin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55.png"/><Relationship Id="rId4" Type="http://schemas.openxmlformats.org/officeDocument/2006/relationships/image" Target="../media/image6.wmf"/><Relationship Id="rId9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6.bin"/><Relationship Id="rId7" Type="http://schemas.openxmlformats.org/officeDocument/2006/relationships/image" Target="../media/image60.png"/><Relationship Id="rId12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7.wmf"/><Relationship Id="rId11" Type="http://schemas.openxmlformats.org/officeDocument/2006/relationships/image" Target="../media/image58.wmf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48.bin"/><Relationship Id="rId4" Type="http://schemas.openxmlformats.org/officeDocument/2006/relationships/image" Target="../media/image56.wmf"/><Relationship Id="rId9" Type="http://schemas.openxmlformats.org/officeDocument/2006/relationships/image" Target="../media/image62.png"/><Relationship Id="rId14" Type="http://schemas.openxmlformats.org/officeDocument/2006/relationships/image" Target="../media/image5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6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8.png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6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7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7.png"/><Relationship Id="rId5" Type="http://schemas.openxmlformats.org/officeDocument/2006/relationships/image" Target="../media/image75.wmf"/><Relationship Id="rId4" Type="http://schemas.openxmlformats.org/officeDocument/2006/relationships/oleObject" Target="../embeddings/oleObject5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7" Type="http://schemas.openxmlformats.org/officeDocument/2006/relationships/image" Target="../media/image8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6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oleObject" Target="../embeddings/oleObject62.bin"/><Relationship Id="rId7" Type="http://schemas.openxmlformats.org/officeDocument/2006/relationships/image" Target="../media/image91.png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89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64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package" Target="../embeddings/Microsoft_Word_Document1.docx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 3132 -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3 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Fundamentals:</a:t>
            </a:r>
          </a:p>
          <a:p>
            <a:pPr algn="r"/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Maps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28800" y="4114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Jerry MUWAMBA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October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2015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jerry.muwamba@unza.zm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jerrymuwamba@yahoo.com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886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Consider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in table 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Obtain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Hence, show that it equals its sum-of-products dual.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term in this case 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literals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implemented using an OR operation.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an OR gate produces a logic ‘0’ only when all its inputs are in the logic ‘0’ state.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first term corresponding to the first row of the table will be </a:t>
            </a:r>
          </a:p>
          <a:p>
            <a:pPr marL="457200" indent="-457200">
              <a:buClr>
                <a:srgbClr val="0070C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 All the other terms are obtained in a similar manner.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the expression is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1857375" y="4856163"/>
          <a:ext cx="50879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6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856163"/>
                        <a:ext cx="50879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4"/>
          <p:cNvGraphicFramePr>
            <a:graphicFrameLocks noChangeAspect="1"/>
          </p:cNvGraphicFramePr>
          <p:nvPr/>
        </p:nvGraphicFramePr>
        <p:xfrm>
          <a:off x="914400" y="4038600"/>
          <a:ext cx="9906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Equation" r:id="rId5" imgW="634680" imgH="177480" progId="Equation.DSMT4">
                  <p:embed/>
                </p:oleObj>
              </mc:Choice>
              <mc:Fallback>
                <p:oleObj name="Equation" r:id="rId5" imgW="6346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990600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352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2 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Transforming the given product-of-sums expression into an equivalent sum-of-products is a straightforward process.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simply find the dual of the expression.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Dual of a Boolean Expression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dual of a Boolean expression is obtained by replacing all ‘    ’ operations with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operations, all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 with ‘    ’ operations, all 0s with 1s and all 1s with 0s and leaving all literals unchanged.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dual of                                                                                     is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2362200" y="3962400"/>
          <a:ext cx="50863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62400"/>
                        <a:ext cx="5086350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5334000" y="34290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0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7239000" y="31242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1" name="Equation" r:id="rId7" imgW="75960" imgH="101520" progId="Equation.DSMT4">
                  <p:embed/>
                </p:oleObj>
              </mc:Choice>
              <mc:Fallback>
                <p:oleObj name="Equation" r:id="rId7" imgW="75960" imgH="101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1242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4"/>
          <p:cNvGraphicFramePr>
            <a:graphicFrameLocks noChangeAspect="1"/>
          </p:cNvGraphicFramePr>
          <p:nvPr/>
        </p:nvGraphicFramePr>
        <p:xfrm>
          <a:off x="2065338" y="4724400"/>
          <a:ext cx="4611687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2" name="Equation" r:id="rId8" imgW="2958840" imgH="241200" progId="Equation.DSMT4">
                  <p:embed/>
                </p:oleObj>
              </mc:Choice>
              <mc:Fallback>
                <p:oleObj name="Equation" r:id="rId8" imgW="295884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4724400"/>
                        <a:ext cx="4611687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Expanded Forms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useful not 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analyzing Boolean expressions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but in the application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minimizing techniques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such as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mapping method for simplifying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sum-of-products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(SOP)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product-of-sums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(POS)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including all possible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combinations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missing variables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illustrate this, consider the following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sum-of-products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995613" y="3829050"/>
          <a:ext cx="27511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3" imgW="1765080" imgH="215640" progId="Equation.DSMT4">
                  <p:embed/>
                </p:oleObj>
              </mc:Choice>
              <mc:Fallback>
                <p:oleObj name="Equation" r:id="rId3" imgW="176508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829050"/>
                        <a:ext cx="275113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42672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 a three-variable expression. Expanded versions of different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miniterms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written as follows: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a complete term and has no missing variable .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9635" name="Object 4"/>
          <p:cNvGraphicFramePr>
            <a:graphicFrameLocks noChangeAspect="1"/>
          </p:cNvGraphicFramePr>
          <p:nvPr/>
        </p:nvGraphicFramePr>
        <p:xfrm>
          <a:off x="1219200" y="4953000"/>
          <a:ext cx="38782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5" imgW="2489040" imgH="241200" progId="Equation.DSMT4">
                  <p:embed/>
                </p:oleObj>
              </mc:Choice>
              <mc:Fallback>
                <p:oleObj name="Equation" r:id="rId5" imgW="24890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38782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219200" y="53340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7" imgW="2489040" imgH="241200" progId="Equation.DSMT4">
                  <p:embed/>
                </p:oleObj>
              </mc:Choice>
              <mc:Fallback>
                <p:oleObj name="Equation" r:id="rId7" imgW="248904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4"/>
          <p:cNvGraphicFramePr>
            <a:graphicFrameLocks noChangeAspect="1"/>
          </p:cNvGraphicFramePr>
          <p:nvPr/>
        </p:nvGraphicFramePr>
        <p:xfrm>
          <a:off x="1219200" y="5638800"/>
          <a:ext cx="7905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9" imgW="507960" imgH="215640" progId="Equation.DSMT4">
                  <p:embed/>
                </p:oleObj>
              </mc:Choice>
              <mc:Fallback>
                <p:oleObj name="Equation" r:id="rId9" imgW="50796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79057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219200" y="60198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Equation" r:id="rId11" imgW="2489040" imgH="241200" progId="Equation.DSMT4">
                  <p:embed/>
                </p:oleObj>
              </mc:Choice>
              <mc:Fallback>
                <p:oleObj name="Equation" r:id="rId11" imgW="248904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0198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sum-of-products expression is therefore given by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1524000" y="1676400"/>
          <a:ext cx="63547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Equation" r:id="rId3" imgW="4076640" imgH="507960" progId="Equation.DSMT4">
                  <p:embed/>
                </p:oleObj>
              </mc:Choice>
              <mc:Fallback>
                <p:oleObj name="Equation" r:id="rId3" imgW="407664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676400"/>
                        <a:ext cx="6354763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2667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another illustration, consider the product-of-sums expression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3" name="Object 4"/>
          <p:cNvGraphicFramePr>
            <a:graphicFrameLocks noChangeAspect="1"/>
          </p:cNvGraphicFramePr>
          <p:nvPr/>
        </p:nvGraphicFramePr>
        <p:xfrm>
          <a:off x="3124200" y="3048000"/>
          <a:ext cx="23574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Equation" r:id="rId5" imgW="1511280" imgH="241200" progId="Equation.DSMT4">
                  <p:embed/>
                </p:oleObj>
              </mc:Choice>
              <mc:Fallback>
                <p:oleObj name="Equation" r:id="rId5" imgW="15112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3574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3429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four-variable expression.              in this case expands to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886200" y="3429000"/>
          <a:ext cx="61436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quation" r:id="rId7" imgW="393480" imgH="203040" progId="Equation.DSMT4">
                  <p:embed/>
                </p:oleObj>
              </mc:Choice>
              <mc:Fallback>
                <p:oleObj name="Equation" r:id="rId7" imgW="3934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29000"/>
                        <a:ext cx="614362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1066800" y="3886200"/>
          <a:ext cx="6299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Equation" r:id="rId9" imgW="4038480" imgH="241200" progId="Equation.DSMT4">
                  <p:embed/>
                </p:oleObj>
              </mc:Choice>
              <mc:Fallback>
                <p:oleObj name="Equation" r:id="rId9" imgW="4038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62992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4343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product-of-sums expression is therefore given by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685800" y="4800600"/>
          <a:ext cx="78835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6" name="Equation" r:id="rId11" imgW="5054400" imgH="507960" progId="Equation.DSMT4">
                  <p:embed/>
                </p:oleObj>
              </mc:Choice>
              <mc:Fallback>
                <p:oleObj name="Equation" r:id="rId11" imgW="50544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00600"/>
                        <a:ext cx="7883525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Boolean expression,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where each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their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true or complemented 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orm, is also known as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canonical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expression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instance,                                                                 is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three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after simplification reduces to                                              and loses its canonical form. 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and        Nomenclature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 us consider the Boolean function: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notation it is                                  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Similarly, for the function: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 the sum terms denote binary numbers, 111, 110, and 000, this yields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  notation it is                                     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133600" y="2590800"/>
          <a:ext cx="39195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5" name="Equation" r:id="rId3" imgW="2514600" imgH="266400" progId="Equation.DSMT4">
                  <p:embed/>
                </p:oleObj>
              </mc:Choice>
              <mc:Fallback>
                <p:oleObj name="Equation" r:id="rId3" imgW="251460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0"/>
                        <a:ext cx="39195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4"/>
          <p:cNvGraphicFramePr>
            <a:graphicFrameLocks noChangeAspect="1"/>
          </p:cNvGraphicFramePr>
          <p:nvPr/>
        </p:nvGraphicFramePr>
        <p:xfrm>
          <a:off x="5257800" y="3276600"/>
          <a:ext cx="27114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Equation" r:id="rId5" imgW="1739880" imgH="266400" progId="Equation.DSMT4">
                  <p:embed/>
                </p:oleObj>
              </mc:Choice>
              <mc:Fallback>
                <p:oleObj name="Equation" r:id="rId5" imgW="173988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600"/>
                        <a:ext cx="27114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762000" y="3962400"/>
          <a:ext cx="368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7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368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/>
        </p:nvGraphicFramePr>
        <p:xfrm>
          <a:off x="1828800" y="3962400"/>
          <a:ext cx="3952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8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3952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4"/>
          <p:cNvGraphicFramePr>
            <a:graphicFrameLocks noChangeAspect="1"/>
          </p:cNvGraphicFramePr>
          <p:nvPr/>
        </p:nvGraphicFramePr>
        <p:xfrm>
          <a:off x="4648200" y="4419600"/>
          <a:ext cx="39195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9" name="Equation" r:id="rId11" imgW="2514600" imgH="266400" progId="Equation.DSMT4">
                  <p:embed/>
                </p:oleObj>
              </mc:Choice>
              <mc:Fallback>
                <p:oleObj name="Equation" r:id="rId11" imgW="2514600" imgH="266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19600"/>
                        <a:ext cx="39195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3429000" y="4800600"/>
          <a:ext cx="2117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0"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00600"/>
                        <a:ext cx="21177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1828800" y="4800600"/>
          <a:ext cx="272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1" name="Equation" r:id="rId14" imgW="139680" imgH="152280" progId="Equation.DSMT4">
                  <p:embed/>
                </p:oleObj>
              </mc:Choice>
              <mc:Fallback>
                <p:oleObj name="Equation" r:id="rId14" imgW="139680" imgH="152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00600"/>
                        <a:ext cx="27292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4" name="Object 14"/>
          <p:cNvGraphicFramePr>
            <a:graphicFrameLocks noChangeAspect="1"/>
          </p:cNvGraphicFramePr>
          <p:nvPr/>
        </p:nvGraphicFramePr>
        <p:xfrm>
          <a:off x="3581400" y="5181600"/>
          <a:ext cx="47910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2" name="Equation" r:id="rId16" imgW="3073320" imgH="266400" progId="Equation.DSMT4">
                  <p:embed/>
                </p:oleObj>
              </mc:Choice>
              <mc:Fallback>
                <p:oleObj name="Equation" r:id="rId16" imgW="30733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81600"/>
                        <a:ext cx="47910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3733800" y="5867400"/>
          <a:ext cx="21764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3" name="Equation" r:id="rId18" imgW="1396800" imgH="253800" progId="Equation.DSMT4">
                  <p:embed/>
                </p:oleObj>
              </mc:Choice>
              <mc:Fallback>
                <p:oleObj name="Equation" r:id="rId18" imgW="139680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867400"/>
                        <a:ext cx="21764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graphical representation 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system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It 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drawn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either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(sum-of-products)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(product-of-sums)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Drawing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involves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additional step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writing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expression depending upon whether it is desired to have a minimized sum-of-products or a minimized product-of-sums expression.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has        squares, and each possible input is allotted a square.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‘1’, and ‘0’ is placed in all those squares for which the output is ‘0’.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cares’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conditions. 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191000" y="3962400"/>
          <a:ext cx="2778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0" name="Equation" r:id="rId3" imgW="177480" imgH="190440" progId="Equation.DSMT4">
                  <p:embed/>
                </p:oleObj>
              </mc:Choice>
              <mc:Fallback>
                <p:oleObj name="Equation" r:id="rId3" imgW="17748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962400"/>
                        <a:ext cx="2778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a ‘0’ is placed for input entries corresponding to a ‘1’ output. Again,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conditions.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that,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rows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columns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ordered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according to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Gray 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only one variable changes between adjacent squares.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commonly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designation styles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two-, three- and four-variable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given in Figure 2.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Having drawn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next step is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groups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per the following guidelines: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Each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containing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must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considered at least once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it can be considered as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often as desired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account for all marked squares in the minimum number of groups.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38600"/>
            <a:ext cx="8610600" cy="2362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number of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must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always be a power of 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groups can have 1, 2, 4, 8, 16, … squares.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Each group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 large as possible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which means 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accounted for by itself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it can be accounted for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group of two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so forth.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entries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 be used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accounting for all of 1-squares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make optimum groups. Not all ‘don’t cares’ need to be accounted for though.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1905000" cy="1665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1371600"/>
            <a:ext cx="216386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4025" y="1295400"/>
            <a:ext cx="22446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057400" y="34290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057400"/>
            <a:ext cx="8763000" cy="42672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2057400"/>
            <a:ext cx="8763000" cy="5334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838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accounted for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all 1s, the minimum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or ‘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written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3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Given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two-input 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Write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Boolean expressions, hence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962400"/>
            <a:ext cx="1447800" cy="180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858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4038600"/>
            <a:ext cx="18784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038600"/>
            <a:ext cx="186660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ontent Placeholder 2"/>
          <p:cNvSpPr txBox="1">
            <a:spLocks/>
          </p:cNvSpPr>
          <p:nvPr/>
        </p:nvSpPr>
        <p:spPr>
          <a:xfrm>
            <a:off x="3581400" y="3581400"/>
            <a:ext cx="5486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693738" y="5867400"/>
          <a:ext cx="411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2" name="Equation" r:id="rId6" imgW="2641320" imgH="266400" progId="Equation.DSMT4">
                  <p:embed/>
                </p:oleObj>
              </mc:Choice>
              <mc:Fallback>
                <p:oleObj name="Equation" r:id="rId6" imgW="264132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5867400"/>
                        <a:ext cx="411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5486400" y="5867400"/>
          <a:ext cx="30083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3" name="Equation" r:id="rId8" imgW="1930320" imgH="253800" progId="Equation.DSMT4">
                  <p:embed/>
                </p:oleObj>
              </mc:Choice>
              <mc:Fallback>
                <p:oleObj name="Equation" r:id="rId8" imgW="193032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867400"/>
                        <a:ext cx="30083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1336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three-variable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repectively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given by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                                                  </a:t>
            </a:r>
            <a:endParaRPr lang="en-US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3048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971800" y="3048000"/>
            <a:ext cx="6172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4495800" y="1905000"/>
          <a:ext cx="39592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3" name="Equation" r:id="rId3" imgW="2539800" imgH="215640" progId="Equation.DSMT4">
                  <p:embed/>
                </p:oleObj>
              </mc:Choice>
              <mc:Fallback>
                <p:oleObj name="Equation" r:id="rId3" imgW="253980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39592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1371600" y="2286000"/>
          <a:ext cx="5087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4" name="Equation" r:id="rId5" imgW="3263760" imgH="241200" progId="Equation.DSMT4">
                  <p:embed/>
                </p:oleObj>
              </mc:Choice>
              <mc:Fallback>
                <p:oleObj name="Equation" r:id="rId5" imgW="326376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50879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6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3429000"/>
            <a:ext cx="1676400" cy="281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7600" y="3505200"/>
            <a:ext cx="199598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3600" y="3505200"/>
            <a:ext cx="2133600" cy="14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Content Placeholder 2"/>
          <p:cNvSpPr txBox="1">
            <a:spLocks/>
          </p:cNvSpPr>
          <p:nvPr/>
        </p:nvSpPr>
        <p:spPr>
          <a:xfrm>
            <a:off x="2971800" y="4876800"/>
            <a:ext cx="6172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simplified SOP and  POS expressions are both given by             .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6269" name="Object 4"/>
          <p:cNvGraphicFramePr>
            <a:graphicFrameLocks noChangeAspect="1"/>
          </p:cNvGraphicFramePr>
          <p:nvPr/>
        </p:nvGraphicFramePr>
        <p:xfrm>
          <a:off x="5029200" y="5181600"/>
          <a:ext cx="6334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5" name="Equation" r:id="rId10" imgW="406080" imgH="215640" progId="Equation.DSMT4">
                  <p:embed/>
                </p:oleObj>
              </mc:Choice>
              <mc:Fallback>
                <p:oleObj name="Equation" r:id="rId10" imgW="4060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181600"/>
                        <a:ext cx="63341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[1]   Smith R. J.,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Dorf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R. C.,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Circuits Devices and Systems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5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Ed., 2004, John   Wiley and Sons Ltd, ISBN 9971-51-172-X.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[2]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Anil K.,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2007, John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Wiley and Sons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Ltd, ISBN 978-0-470-03214-5.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However, feel free to use some additional text which you might find relevant to our course.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5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three-variable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was found for the truth table of example 1. Simplify this expression using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method.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04800" y="30480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Cover all 1s with maximum grouping.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simplified Boolean equation is  one that sums all the terms corresponding to each of the group: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85" name="Object 4"/>
          <p:cNvGraphicFramePr>
            <a:graphicFrameLocks noChangeAspect="1"/>
          </p:cNvGraphicFramePr>
          <p:nvPr/>
        </p:nvGraphicFramePr>
        <p:xfrm>
          <a:off x="4724400" y="1600200"/>
          <a:ext cx="300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4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600200"/>
                        <a:ext cx="300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728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667000"/>
            <a:ext cx="245545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1524000" y="4495800"/>
          <a:ext cx="1862137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5" name="Equation" r:id="rId6" imgW="1193760" imgH="177480" progId="Equation.DSMT4">
                  <p:embed/>
                </p:oleObj>
              </mc:Choice>
              <mc:Fallback>
                <p:oleObj name="Equation" r:id="rId6" imgW="11937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1862137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4953000"/>
            <a:ext cx="8610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no simpler expression for this function.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DeMorgan’s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law, the simplified expression can be converted to a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NANDed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product of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746625" y="5665788"/>
          <a:ext cx="1663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6" name="Equation" r:id="rId8" imgW="1066680" imgH="241200" progId="Equation.DSMT4">
                  <p:embed/>
                </p:oleObj>
              </mc:Choice>
              <mc:Fallback>
                <p:oleObj name="Equation" r:id="rId8" imgW="10666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5" y="5665788"/>
                        <a:ext cx="166370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609600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Further Examples of grouping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Curved Right Arrow 11"/>
          <p:cNvSpPr/>
          <p:nvPr/>
        </p:nvSpPr>
        <p:spPr>
          <a:xfrm>
            <a:off x="685800" y="25908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4572000" y="26670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1828800" y="3429000"/>
          <a:ext cx="1327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1" name="Equation" r:id="rId3" imgW="850680" imgH="215640" progId="Equation.DSMT4">
                  <p:embed/>
                </p:oleObj>
              </mc:Choice>
              <mc:Fallback>
                <p:oleObj name="Equation" r:id="rId3" imgW="8506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1327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638800" y="3505200"/>
          <a:ext cx="6143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2" name="Equation" r:id="rId5" imgW="393480" imgH="203040" progId="Equation.DSMT4">
                  <p:embed/>
                </p:oleObj>
              </mc:Choice>
              <mc:Fallback>
                <p:oleObj name="Equation" r:id="rId5" imgW="3934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05200"/>
                        <a:ext cx="6143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0" y="15240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Curved Right Arrow 18"/>
          <p:cNvSpPr/>
          <p:nvPr/>
        </p:nvSpPr>
        <p:spPr>
          <a:xfrm>
            <a:off x="838200" y="49530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831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1524000"/>
            <a:ext cx="1933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urved Right Arrow 20"/>
          <p:cNvSpPr/>
          <p:nvPr/>
        </p:nvSpPr>
        <p:spPr>
          <a:xfrm>
            <a:off x="4648200" y="5029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1752600" y="5867400"/>
          <a:ext cx="23780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3" name="Equation" r:id="rId10" imgW="1523880" imgH="215640" progId="Equation.DSMT4">
                  <p:embed/>
                </p:oleObj>
              </mc:Choice>
              <mc:Fallback>
                <p:oleObj name="Equation" r:id="rId10" imgW="152388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867400"/>
                        <a:ext cx="23780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5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86400" y="39624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5749925" y="5867400"/>
          <a:ext cx="20018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4" name="Equation" r:id="rId13" imgW="1282680" imgH="215640" progId="Equation.DSMT4">
                  <p:embed/>
                </p:oleObj>
              </mc:Choice>
              <mc:Fallback>
                <p:oleObj name="Equation" r:id="rId13" imgW="12826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5867400"/>
                        <a:ext cx="2001838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Draw 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maps. Hence deduce the minimized expressions from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 the two cases.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 together with their corresponding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as shown below.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914400" y="1981200"/>
          <a:ext cx="71104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6" name="Equation" r:id="rId3" imgW="4559040" imgH="203040" progId="Equation.DSMT4">
                  <p:embed/>
                </p:oleObj>
              </mc:Choice>
              <mc:Fallback>
                <p:oleObj name="Equation" r:id="rId3" imgW="455904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7110413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9"/>
          <p:cNvGraphicFramePr>
            <a:graphicFrameLocks noChangeAspect="1"/>
          </p:cNvGraphicFramePr>
          <p:nvPr/>
        </p:nvGraphicFramePr>
        <p:xfrm>
          <a:off x="1447800" y="2514600"/>
          <a:ext cx="6873875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7" name="Equation" r:id="rId5" imgW="4406760" imgH="863280" progId="Equation.DSMT4">
                  <p:embed/>
                </p:oleObj>
              </mc:Choice>
              <mc:Fallback>
                <p:oleObj name="Equation" r:id="rId5" imgW="44067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6873875" cy="1370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2514600" cy="267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057400"/>
            <a:ext cx="2438400" cy="264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>
            <a:off x="533400" y="42672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648200" y="4267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02407" name="Object 7"/>
          <p:cNvGraphicFramePr>
            <a:graphicFrameLocks noChangeAspect="1"/>
          </p:cNvGraphicFramePr>
          <p:nvPr/>
        </p:nvGraphicFramePr>
        <p:xfrm>
          <a:off x="1600200" y="5181600"/>
          <a:ext cx="13271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1" name="Equation" r:id="rId5" imgW="850680" imgH="190440" progId="Equation.DSMT4">
                  <p:embed/>
                </p:oleObj>
              </mc:Choice>
              <mc:Fallback>
                <p:oleObj name="Equation" r:id="rId5" imgW="85068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81600"/>
                        <a:ext cx="13271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8" name="Object 8"/>
          <p:cNvGraphicFramePr>
            <a:graphicFrameLocks noChangeAspect="1"/>
          </p:cNvGraphicFramePr>
          <p:nvPr/>
        </p:nvGraphicFramePr>
        <p:xfrm>
          <a:off x="5940425" y="5035550"/>
          <a:ext cx="148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2"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035550"/>
                        <a:ext cx="1485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05000"/>
          </a:xfrm>
        </p:spPr>
        <p:txBody>
          <a:bodyPr>
            <a:normAutofit/>
          </a:bodyPr>
          <a:lstStyle/>
          <a:p>
            <a:pPr marL="457200" lvl="0" indent="-457200"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K-Map for Boolean Expressions with a Large Number of Variables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construction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K-maps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large number of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cumbersome exercise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manageable up to six variables.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Five-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six-variable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representation of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shown in Figure 3(a) and (b). 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0"/>
            <a:ext cx="34004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819400"/>
            <a:ext cx="34480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447800" y="5791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 forming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involving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four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erms equidistant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 horizontal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central vertical lines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These lines are shown thicker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Figures 3(a) and (b). Squares marked ‘X’ in  the Figures above 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adjacent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grouped.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general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 can be represented by            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four-variable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multiple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groups are made as before,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except that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in addition to adjacencies discussed earlier,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adjacent maps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also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considered adjacent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can therefore be grouped.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7772400" y="2895600"/>
          <a:ext cx="43497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Equation" r:id="rId3" imgW="279360" imgH="190440" progId="Equation.DSMT4">
                  <p:embed/>
                </p:oleObj>
              </mc:Choice>
              <mc:Fallback>
                <p:oleObj name="Equation" r:id="rId3" imgW="279360" imgH="190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895600"/>
                        <a:ext cx="43497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 Conditions (Optional)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certain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some of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may never occur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may not matter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what happens if they do.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such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fill in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meaning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minimizing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can be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whatever helps best with the minimization.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Simplifies to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if X is assumed 1, i.e.,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657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6324600" y="49530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2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530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15574454">
            <a:off x="5697682" y="5209424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667000"/>
            <a:ext cx="2895600" cy="3263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37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 conditions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changed to either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produce K-map looping that yields the simplest expression.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5334000" y="60198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4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0198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21050340">
            <a:off x="4206994" y="3710483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752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514600"/>
            <a:ext cx="222355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4267200"/>
            <a:ext cx="21224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urved Right Arrow 13"/>
          <p:cNvSpPr/>
          <p:nvPr/>
        </p:nvSpPr>
        <p:spPr>
          <a:xfrm>
            <a:off x="4267200" y="5105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352800" y="2895600"/>
            <a:ext cx="15240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38200" y="5943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Don’t care treatment.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Elevator circuit.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1905000" y="5867400"/>
          <a:ext cx="26876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Equation" r:id="rId3" imgW="1726920" imgH="253800" progId="Equation.DSMT4">
                  <p:embed/>
                </p:oleObj>
              </mc:Choice>
              <mc:Fallback>
                <p:oleObj name="Equation" r:id="rId3" imgW="1726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867400"/>
                        <a:ext cx="2687637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85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676400"/>
            <a:ext cx="20383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1981200"/>
            <a:ext cx="1066800" cy="1660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ight Arrow 17"/>
          <p:cNvSpPr/>
          <p:nvPr/>
        </p:nvSpPr>
        <p:spPr>
          <a:xfrm>
            <a:off x="4038600" y="2667000"/>
            <a:ext cx="12954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854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526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Right Arrow 19"/>
          <p:cNvSpPr/>
          <p:nvPr/>
        </p:nvSpPr>
        <p:spPr>
          <a:xfrm rot="21302799">
            <a:off x="737013" y="49836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4114800" y="4648200"/>
            <a:ext cx="1295400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638800" y="1295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Minimize the Boolean function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using the mapping method in both minimized sum-of-products and product-of-sums forms. Note that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denotes the don’t cares conditions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given Boolean functions above, we can write SOP and POS Boolean expressions as follows: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2819400" y="2057400"/>
          <a:ext cx="31099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9" name="Equation" r:id="rId3" imgW="1993680" imgH="342720" progId="Equation.DSMT4">
                  <p:embed/>
                </p:oleObj>
              </mc:Choice>
              <mc:Fallback>
                <p:oleObj name="Equation" r:id="rId3" imgW="1993680" imgH="342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310991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9"/>
          <p:cNvGraphicFramePr>
            <a:graphicFrameLocks noChangeAspect="1"/>
          </p:cNvGraphicFramePr>
          <p:nvPr/>
        </p:nvGraphicFramePr>
        <p:xfrm>
          <a:off x="914400" y="3657600"/>
          <a:ext cx="48323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0" name="Equation" r:id="rId5" imgW="3098520" imgH="342720" progId="Equation.DSMT4">
                  <p:embed/>
                </p:oleObj>
              </mc:Choice>
              <mc:Fallback>
                <p:oleObj name="Equation" r:id="rId5" imgW="309852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48323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676400" y="4800600"/>
          <a:ext cx="48529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1" name="Equation" r:id="rId7" imgW="3111480" imgH="266400" progId="Equation.DSMT4">
                  <p:embed/>
                </p:oleObj>
              </mc:Choice>
              <mc:Fallback>
                <p:oleObj name="Equation" r:id="rId7" imgW="31114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00600"/>
                        <a:ext cx="48529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1981200" y="5562600"/>
          <a:ext cx="36449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2" name="Equation" r:id="rId9" imgW="2336760" imgH="304560" progId="Equation.DSMT4">
                  <p:embed/>
                </p:oleObj>
              </mc:Choice>
              <mc:Fallback>
                <p:oleObj name="Equation" r:id="rId9" imgW="23367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562600"/>
                        <a:ext cx="3644900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this lecture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will discuss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technique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than the application of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laws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theorems of Boolean algebra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discussed in the preceding lectures for minimizing a given complex Boolean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primary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simplification procedures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obtain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has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minimum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Obtaining 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minimum number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usually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secondary 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there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than one possible solution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same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one having the minimum number of literals is the choice.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circuit Analysis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ckts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consists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writing a logic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expressing the overall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operation performed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operation.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can be done 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straightforward manner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starting 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and tracing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through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noting function realized at each output.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438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SOP Boolean expression are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POS Boolean expression 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                                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as shown below.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838200" y="2667000"/>
          <a:ext cx="23764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7" name="Equation" r:id="rId3" imgW="1523880" imgH="304560" progId="Equation.DSMT4">
                  <p:embed/>
                </p:oleObj>
              </mc:Choice>
              <mc:Fallback>
                <p:oleObj name="Equation" r:id="rId3" imgW="152388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237648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8" name="Object 5"/>
          <p:cNvGraphicFramePr>
            <a:graphicFrameLocks noChangeAspect="1"/>
          </p:cNvGraphicFramePr>
          <p:nvPr/>
        </p:nvGraphicFramePr>
        <p:xfrm>
          <a:off x="838200" y="1905000"/>
          <a:ext cx="21796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8" name="Equation" r:id="rId5" imgW="1396800" imgH="241200" progId="Equation.DSMT4">
                  <p:embed/>
                </p:oleObj>
              </mc:Choice>
              <mc:Fallback>
                <p:oleObj name="Equation" r:id="rId5" imgW="139680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21796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59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3999" y="3505200"/>
            <a:ext cx="237765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56028" y="3505200"/>
            <a:ext cx="24511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 rot="21302799">
            <a:off x="584613" y="46788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572000" y="4724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10601" name="Object 9"/>
          <p:cNvGraphicFramePr>
            <a:graphicFrameLocks noChangeAspect="1"/>
          </p:cNvGraphicFramePr>
          <p:nvPr/>
        </p:nvGraphicFramePr>
        <p:xfrm>
          <a:off x="1749425" y="546735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9" name="Equation" r:id="rId9" imgW="1206360" imgH="266400" progId="Equation.DSMT4">
                  <p:embed/>
                </p:oleObj>
              </mc:Choice>
              <mc:Fallback>
                <p:oleObj name="Equation" r:id="rId9" imgW="120636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546735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5715000" y="556260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0" name="Equation" r:id="rId11" imgW="1206360" imgH="266400" progId="Equation.DSMT4">
                  <p:embed/>
                </p:oleObj>
              </mc:Choice>
              <mc:Fallback>
                <p:oleObj name="Equation" r:id="rId11" imgW="120636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56260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</a:t>
            </a:r>
            <a:r>
              <a:rPr lang="en-US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Lecture 3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resulting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or written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 alternative form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using Boolean algebra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then be constructed.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Circuit Synthesis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fascinating aspects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circuits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can perform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simple mental processes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superhuman speeds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typical digital computer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perform thousands of additions of 10-numbers per second.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designer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starts with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logical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converts the logic function into a convenient form, and then realizes the desired function by means of standard or special logic elements.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Before we move on to discuss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technique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it would be relevant briefly to describe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sum-of-products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given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will be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either of the two forms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to find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minimized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same or the other form.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Sum-of-Products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sum-of-products (SOP)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being either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can be obtained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directly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considering those input combinations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produce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such input combination produces a term.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given by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all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gives the expression.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52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Consider the truth table in table 1. Obtain the Boolean expression and show the circuit realization.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use the Boolean laws and theorems to minimize this expression and show the circuit realization after simplification. 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33400" y="3048000"/>
          <a:ext cx="4168306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Document" r:id="rId3" imgW="2769811" imgH="2026153" progId="Word.Document.12">
                  <p:embed/>
                </p:oleObj>
              </mc:Choice>
              <mc:Fallback>
                <p:oleObj name="Document" r:id="rId3" imgW="2769811" imgH="2026153" progId="Word.Document.1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4168306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62000" y="2590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1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648200" y="2590800"/>
            <a:ext cx="42672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Considering the first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term, the output is ‘1’ when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0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only possible when      ,       and         are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Also, for the second term, the output is ‘1’ only when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     and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are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</a:t>
            </a:r>
          </a:p>
        </p:txBody>
      </p:sp>
      <p:graphicFrame>
        <p:nvGraphicFramePr>
          <p:cNvPr id="46088" name="Object 4"/>
          <p:cNvGraphicFramePr>
            <a:graphicFrameLocks noChangeAspect="1"/>
          </p:cNvGraphicFramePr>
          <p:nvPr/>
        </p:nvGraphicFramePr>
        <p:xfrm>
          <a:off x="8001000" y="3962400"/>
          <a:ext cx="2381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7" name="Equation" r:id="rId5" imgW="152280" imgH="203040" progId="Equation.DSMT4">
                  <p:embed/>
                </p:oleObj>
              </mc:Choice>
              <mc:Fallback>
                <p:oleObj name="Equation" r:id="rId5" imgW="1522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962400"/>
                        <a:ext cx="2381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4"/>
          <p:cNvGraphicFramePr>
            <a:graphicFrameLocks noChangeAspect="1"/>
          </p:cNvGraphicFramePr>
          <p:nvPr/>
        </p:nvGraphicFramePr>
        <p:xfrm>
          <a:off x="8458200" y="4038600"/>
          <a:ext cx="2365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8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4038600"/>
                        <a:ext cx="236537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/>
        </p:nvGraphicFramePr>
        <p:xfrm>
          <a:off x="5715000" y="4267200"/>
          <a:ext cx="2381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9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3812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8001000" y="4922838"/>
          <a:ext cx="2365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0" name="Equation" r:id="rId11" imgW="152280" imgH="203040" progId="Equation.DSMT4">
                  <p:embed/>
                </p:oleObj>
              </mc:Choice>
              <mc:Fallback>
                <p:oleObj name="Equation" r:id="rId11" imgW="15228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922838"/>
                        <a:ext cx="2365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304800" y="5715000"/>
            <a:ext cx="8610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terms can be explained similarly.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Boolean expression is thus, 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362200" y="2057400"/>
          <a:ext cx="300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300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Assuming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that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complement of each variable is available, as is true in most computers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the straight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forward ckt realization is as shown in Figure 1 (a).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352800"/>
            <a:ext cx="285881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3276600"/>
            <a:ext cx="32861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41148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05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simplify the Boolean expression, we first expand it, i.e., 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590800" y="2057400"/>
          <a:ext cx="3702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Equation" r:id="rId3" imgW="2374560" imgH="215640" progId="Equation.DSMT4">
                  <p:embed/>
                </p:oleObj>
              </mc:Choice>
              <mc:Fallback>
                <p:oleObj name="Equation" r:id="rId3" imgW="237456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370205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since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the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Idempotent theorem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sz="20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distributive theorem</a:t>
            </a: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, we factor the above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yield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18" name="Object 4"/>
          <p:cNvGraphicFramePr>
            <a:graphicFrameLocks noChangeAspect="1"/>
          </p:cNvGraphicFramePr>
          <p:nvPr/>
        </p:nvGraphicFramePr>
        <p:xfrm>
          <a:off x="1524000" y="2590800"/>
          <a:ext cx="197961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0" name="Equation" r:id="rId5" imgW="1269720" imgH="177480" progId="Equation.DSMT4">
                  <p:embed/>
                </p:oleObj>
              </mc:Choice>
              <mc:Fallback>
                <p:oleObj name="Equation" r:id="rId5" imgW="12697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1979613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4"/>
          <p:cNvGraphicFramePr>
            <a:graphicFrameLocks noChangeAspect="1"/>
          </p:cNvGraphicFramePr>
          <p:nvPr/>
        </p:nvGraphicFramePr>
        <p:xfrm>
          <a:off x="2667000" y="3352800"/>
          <a:ext cx="3484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1" name="Equation" r:id="rId7" imgW="2234880" imgH="304560" progId="Equation.DSMT4">
                  <p:embed/>
                </p:oleObj>
              </mc:Choice>
              <mc:Fallback>
                <p:oleObj name="Equation" r:id="rId7" imgW="22348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3484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04800" y="38100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Recall that                    , and                                     , the function becomes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2057400" y="3810000"/>
          <a:ext cx="93186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2" name="Equation" r:id="rId9" imgW="596880" imgH="215640" progId="Equation.DSMT4">
                  <p:embed/>
                </p:oleObj>
              </mc:Choice>
              <mc:Fallback>
                <p:oleObj name="Equation" r:id="rId9" imgW="5968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10000"/>
                        <a:ext cx="931863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3478213" y="4348163"/>
          <a:ext cx="18621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11" imgW="1193760" imgH="203040" progId="Equation.DSMT4">
                  <p:embed/>
                </p:oleObj>
              </mc:Choice>
              <mc:Fallback>
                <p:oleObj name="Equation" r:id="rId11" imgW="119376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4348163"/>
                        <a:ext cx="18621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810000" y="3810000"/>
          <a:ext cx="22177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Equation" r:id="rId13" imgW="1422360" imgH="203040" progId="Equation.DSMT4">
                  <p:embed/>
                </p:oleObj>
              </mc:Choice>
              <mc:Fallback>
                <p:oleObj name="Equation" r:id="rId13" imgW="14223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10000"/>
                        <a:ext cx="22177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47244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requires only four logic elements as shown in Figure 1 (b).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product-of-sums (POS)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being either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can be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considering those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combinations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produce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Each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 combination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such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terms gives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obtained by taking the sum of the corresponding literals.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respectively mean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unlike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sum-of-products expressions where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respectively mean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illustrate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this, consider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in Table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example 1.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47238</TotalTime>
  <Words>1890</Words>
  <Application>Microsoft Office PowerPoint</Application>
  <PresentationFormat>On-screen Show (4:3)</PresentationFormat>
  <Paragraphs>300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Office Theme</vt:lpstr>
      <vt:lpstr>Document</vt:lpstr>
      <vt:lpstr>Equation</vt:lpstr>
      <vt:lpstr>EEE 3132 - Digital Electronics</vt:lpstr>
      <vt:lpstr>References</vt:lpstr>
      <vt:lpstr>Introduction</vt:lpstr>
      <vt:lpstr>Introduction</vt:lpstr>
      <vt:lpstr>Simplification Techniques</vt:lpstr>
      <vt:lpstr>Boolean Algebra</vt:lpstr>
      <vt:lpstr>Boolean Algebra</vt:lpstr>
      <vt:lpstr>Boolean Algebra</vt:lpstr>
      <vt:lpstr>Simplification Techniques</vt:lpstr>
      <vt:lpstr>Boolean Algebra</vt:lpstr>
      <vt:lpstr>Boolean Algebra</vt:lpstr>
      <vt:lpstr>Simplification Techniques</vt:lpstr>
      <vt:lpstr>Simplification Techniques</vt:lpstr>
      <vt:lpstr>Simplification Techniques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End of Lecture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Windows User</cp:lastModifiedBy>
  <cp:revision>7243</cp:revision>
  <dcterms:created xsi:type="dcterms:W3CDTF">2013-09-26T15:37:31Z</dcterms:created>
  <dcterms:modified xsi:type="dcterms:W3CDTF">2015-10-21T20:54:29Z</dcterms:modified>
</cp:coreProperties>
</file>