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256" r:id="rId2"/>
    <p:sldId id="275" r:id="rId3"/>
    <p:sldId id="402" r:id="rId4"/>
    <p:sldId id="403" r:id="rId5"/>
    <p:sldId id="405" r:id="rId6"/>
    <p:sldId id="406" r:id="rId7"/>
    <p:sldId id="404" r:id="rId8"/>
    <p:sldId id="407" r:id="rId9"/>
    <p:sldId id="408" r:id="rId10"/>
    <p:sldId id="418" r:id="rId11"/>
    <p:sldId id="419" r:id="rId12"/>
    <p:sldId id="420" r:id="rId13"/>
    <p:sldId id="421" r:id="rId14"/>
    <p:sldId id="409" r:id="rId15"/>
    <p:sldId id="410" r:id="rId16"/>
    <p:sldId id="411" r:id="rId17"/>
    <p:sldId id="412" r:id="rId18"/>
    <p:sldId id="413" r:id="rId19"/>
    <p:sldId id="414" r:id="rId20"/>
    <p:sldId id="422" r:id="rId21"/>
    <p:sldId id="415" r:id="rId22"/>
    <p:sldId id="423" r:id="rId23"/>
    <p:sldId id="416" r:id="rId24"/>
    <p:sldId id="417" r:id="rId25"/>
    <p:sldId id="39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1" autoAdjust="0"/>
    <p:restoredTop sz="88732" autoAdjust="0"/>
  </p:normalViewPr>
  <p:slideViewPr>
    <p:cSldViewPr>
      <p:cViewPr>
        <p:scale>
          <a:sx n="60" d="100"/>
          <a:sy n="60" d="100"/>
        </p:scale>
        <p:origin x="-1650" y="-1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18616-83D4-4CCD-92DB-77EE9C964B2C}" type="datetimeFigureOut">
              <a:rPr lang="en-US" smtClean="0"/>
              <a:pPr/>
              <a:t>26-Nov-15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B357-B5A6-4343-B9C2-350395847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91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C456-9A01-48E3-BAC7-F2BBE10CAF77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61A3-C6C2-46E5-9742-5928D6BB8000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E917-53E6-40B2-BDA2-EFC128F38238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51DE-2D49-4B31-BAE2-20877C049150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D384-0B03-4470-B34D-5D8329BF78D1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3528-4F1D-4097-926E-3BA824F2C93D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249A-126A-4391-9C43-C548B6A06F53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F207-F29E-4264-A425-479F8BD88447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49B6-F254-4F54-862B-D954832FC88B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D9A0-3F5F-4F92-92BF-8E89953B07C2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12B0-8A8A-4DAF-A84C-090F0AD5755C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196F-6ECF-4FAD-9F89-7E46FCAB8165}" type="datetime1">
              <a:rPr lang="en-US" smtClean="0"/>
              <a:pPr/>
              <a:t>26-Nov-15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1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EEE 3131 - Digital Electronics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67600" cy="990600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5 :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Combinational Logic Circuits and Logic functions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905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28800" y="41148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Instructor:  Jerry MUWAMBA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7000" y="54864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November 2015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762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90800" y="44958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jerry.muwamba@unza.zm</a:t>
            </a: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jerrymuwamba@yahoo.com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Multiplexer Cont’d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1223963"/>
            <a:ext cx="8753475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828800" y="5879068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6-3: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Logic diagram for a four-line 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inary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Multiplexer.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08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Multiplexer Cont’d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6" y="1066800"/>
            <a:ext cx="8681544" cy="533400"/>
          </a:xfrm>
        </p:spPr>
        <p:txBody>
          <a:bodyPr>
            <a:normAutofit/>
          </a:bodyPr>
          <a:lstStyle/>
          <a:p>
            <a:pPr marL="0" indent="0">
              <a:buClr>
                <a:srgbClr val="7030A0"/>
              </a:buClr>
              <a:buNone/>
            </a:pPr>
            <a:r>
              <a:rPr lang="en-US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Truth Table</a:t>
            </a:r>
            <a:endParaRPr lang="en-US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407" y="1752600"/>
            <a:ext cx="5241572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514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190500" y="1752600"/>
            <a:ext cx="8763000" cy="19050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Demultiplexer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610600" cy="22860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Demultiplexing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opposite procedure from multiplexing. We can think of a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demultiplexer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distributor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takes a single input data value and routes it to one of the several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ouputs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98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ultiplexer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Cont’d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2900" y="5909129"/>
            <a:ext cx="8506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6-4: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74139 dual 4-line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demultiplexer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(a) logic symbol; (b) logic diagram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410" y="1545021"/>
            <a:ext cx="58293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1066799"/>
            <a:ext cx="27051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17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190500" y="1447800"/>
            <a:ext cx="8763000" cy="29718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 </a:t>
            </a:r>
            <a:endParaRPr lang="en-US" dirty="0"/>
          </a:p>
        </p:txBody>
      </p: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pPr marL="0" indent="0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Binary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Adder Circuit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6" y="1676400"/>
            <a:ext cx="8610600" cy="29980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Recall binary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0+0 = 0 carry 0, </a:t>
            </a:r>
          </a:p>
          <a:p>
            <a:pPr marL="457200" indent="-457200">
              <a:buAutoNum type="arabicPeriod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0+1 = 1 carry 0, </a:t>
            </a:r>
          </a:p>
          <a:p>
            <a:pPr marL="457200" indent="-457200">
              <a:buAutoNum type="arabicPeriod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1+0 = 1 carry 0, </a:t>
            </a:r>
          </a:p>
          <a:p>
            <a:pPr marL="457200" indent="-457200">
              <a:buAutoNum type="arabicPeriod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1+1 = 0 carry 1,  </a:t>
            </a:r>
          </a:p>
          <a:p>
            <a:pPr marL="457200" indent="-457200">
              <a:buAutoNum type="arabicPeriod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1+1+1 = 1 carry 1.</a:t>
            </a: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43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90500" y="1066800"/>
            <a:ext cx="8763000" cy="15240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Adders Cont’d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59" y="990601"/>
            <a:ext cx="8805041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Half 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Adder</a:t>
            </a:r>
          </a:p>
          <a:p>
            <a:pPr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 circuit that adds two bits. From the rules of binary addition, there will always be a SUM and a CARRY digit. Below is a truth table obtained when adding two numbers A and B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026968"/>
              </p:ext>
            </p:extLst>
          </p:nvPr>
        </p:nvGraphicFramePr>
        <p:xfrm>
          <a:off x="2057400" y="2743200"/>
          <a:ext cx="5029200" cy="2286002"/>
        </p:xfrm>
        <a:graphic>
          <a:graphicData uri="http://schemas.openxmlformats.org/drawingml/2006/table">
            <a:tbl>
              <a:tblPr/>
              <a:tblGrid>
                <a:gridCol w="1257300"/>
                <a:gridCol w="1257300"/>
                <a:gridCol w="1257300"/>
                <a:gridCol w="1257300"/>
              </a:tblGrid>
              <a:tr h="4535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5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5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5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7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7200" y="51816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can we implement the half-adder whose truth table is shown above?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49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90500" y="914400"/>
            <a:ext cx="8763000" cy="1676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Half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Adder Cont’d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59" y="990601"/>
            <a:ext cx="8805041" cy="1600199"/>
          </a:xfrm>
        </p:spPr>
        <p:txBody>
          <a:bodyPr>
            <a:normAutofit/>
          </a:bodyPr>
          <a:lstStyle/>
          <a:p>
            <a:pPr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Notice that the results in the CARRY column are simply obtained from    A 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operation.</a:t>
            </a:r>
          </a:p>
          <a:p>
            <a:pPr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Similarly the SUM column is merely A</a:t>
            </a:r>
            <a:r>
              <a:rPr lang="en-US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XOR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operation.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 descr="http://opticalengineering.spiedigitallibrary.org/data/Journals/OPTICE/22134/043201_1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906321"/>
            <a:ext cx="4419600" cy="3153701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15310" y="6060022"/>
            <a:ext cx="4713890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6-5: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a Half Adder.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79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90500" y="1066800"/>
            <a:ext cx="8763000" cy="15240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Adders Cont’d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59" y="990601"/>
            <a:ext cx="8805041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 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Adder</a:t>
            </a:r>
          </a:p>
          <a:p>
            <a:pPr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full adder is a circuit that adds 3 bits. It has two outputs, Sum (S) and Carry (C): It is possible to have variants in logic implementation but basically it is a combination of two half-adders.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990029"/>
              </p:ext>
            </p:extLst>
          </p:nvPr>
        </p:nvGraphicFramePr>
        <p:xfrm>
          <a:off x="3048000" y="2895600"/>
          <a:ext cx="3581400" cy="3385930"/>
        </p:xfrm>
        <a:graphic>
          <a:graphicData uri="http://schemas.openxmlformats.org/drawingml/2006/table">
            <a:tbl>
              <a:tblPr/>
              <a:tblGrid>
                <a:gridCol w="716280"/>
                <a:gridCol w="716280"/>
                <a:gridCol w="716280"/>
                <a:gridCol w="716280"/>
                <a:gridCol w="716280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</a:t>
                      </a:r>
                      <a:r>
                        <a:rPr lang="en-US" sz="2400" b="1" i="0" u="none" strike="noStrike" baseline="-250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400" b="1" i="0" u="none" strike="noStrike" baseline="-25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</a:t>
                      </a:r>
                      <a:r>
                        <a:rPr lang="en-US" sz="2400" b="1" i="0" u="none" strike="noStrike" baseline="-250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 b="1" i="0" u="none" strike="noStrike" baseline="-25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8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8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8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04800" y="2895600"/>
            <a:ext cx="2590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Truth table for a full-adder</a:t>
            </a:r>
            <a:endParaRPr lang="en-US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61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Full-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Adder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2" y="4033345"/>
            <a:ext cx="8805041" cy="22098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is a binary adder for binary words implemented?</a:t>
            </a:r>
          </a:p>
          <a:p>
            <a:pPr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uses a half-adder for the LSB coupled with a series of full adders depending on the word length that it deals with...</a:t>
            </a:r>
          </a:p>
          <a:p>
            <a:pPr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to add two 8-bit words, 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complete binary adder will have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full adders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one 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half adder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28800" y="3322114"/>
            <a:ext cx="4713890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6-6: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a Full-Adder.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5900" y="1143000"/>
            <a:ext cx="5829300" cy="197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0281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Implementation of a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Adder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479" y="4196255"/>
            <a:ext cx="8805041" cy="20521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is subtraction implemented?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400" b="1" baseline="-25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baseline="-25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… </a:t>
            </a:r>
            <a:r>
              <a:rPr lang="en-US" sz="2800" b="1" baseline="-25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Controlled Inverter!</a:t>
            </a:r>
            <a:endParaRPr lang="en-US" sz="28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00925" y="3543581"/>
            <a:ext cx="574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6-8(a):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a 4-bit Binary Adder.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990601"/>
            <a:ext cx="589454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61389" y="4066312"/>
            <a:ext cx="1371598" cy="218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634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90500" y="1676400"/>
            <a:ext cx="8763000" cy="7620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Our main reference text books in this course are </a:t>
            </a: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[1]  William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Kleitz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Electronics: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Practical Approach with  VHDL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9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Ed., 2012, Prentice Hall ISBN-100131714902 </a:t>
            </a: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[2]  Thomas L. Floyd,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Fundamentals with PLD Programming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9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Ed., </a:t>
            </a: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2006,  Prentice Hall ISBN-10:0-13-197255-3. 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[4]  Maini Anil K., 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Electronics: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Principles, Devices and Applications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   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2007, John Wiley and Sons Ltd, ISBN 978-0-470-03214-5.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[5]  Smith R. J., Dorf R. C.,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Circuits Devices and Systems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5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Ed., 2004, John     </a:t>
            </a:r>
          </a:p>
          <a:p>
            <a:pPr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     Wiley and Sons Ltd, ISBN 9971-51-172-X.</a:t>
            </a: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However, feel free to use some additional text which you might find relevant to our course.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Implementation of a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Adder Cont’d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479" y="990601"/>
            <a:ext cx="8805041" cy="609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Block diagram of a 4-bit binary adder.</a:t>
            </a:r>
            <a:endParaRPr lang="en-US" sz="28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71600" y="5105400"/>
            <a:ext cx="574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6-8(b):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a 4-bit Binary Adder.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87" y="1752600"/>
            <a:ext cx="7587659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890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Two’s-Complement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Adder/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Subtracter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479" y="4724400"/>
            <a:ext cx="8805041" cy="1752600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7030A0"/>
              </a:buClr>
              <a:buFont typeface="Wingdings" panose="05000000000000000000" pitchFamily="2" charset="2"/>
              <a:buChar char="q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SUB = 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controlled inverter produces the 1’s complement and then adding the high SUB to the LSB full adder produces the 2’s compliment of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binary word.</a:t>
            </a:r>
          </a:p>
          <a:p>
            <a:pPr>
              <a:buClr>
                <a:srgbClr val="7030A0"/>
              </a:buClr>
              <a:buFont typeface="Wingdings" panose="05000000000000000000" pitchFamily="2" charset="2"/>
              <a:buChar char="q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SUB = 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bits in the word B pass through the controlled inverter without inversion.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05000" y="4311134"/>
            <a:ext cx="574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6-9(a):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2’s Compliment Binary Adder-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Subtracter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914400"/>
            <a:ext cx="7288303" cy="3355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666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Two’s-Complement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Adder/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Subtracter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58884" y="5879068"/>
            <a:ext cx="574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6-9(b):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2’s Compliment Binary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Adder/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Subtracter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40233"/>
            <a:ext cx="7961955" cy="4822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45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TTL IC for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4-bit Binary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Adder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91862" y="5715000"/>
            <a:ext cx="574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6-10: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TTL 7483 Binary Adder.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1057" y="1293922"/>
            <a:ext cx="5838825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34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TTL IC for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4-bit Controlled Inverter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91862" y="5715000"/>
            <a:ext cx="574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6-11: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TTL 7486 Controlled Inverter.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219200"/>
            <a:ext cx="6705600" cy="4231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976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Octagon 11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End of Lecture 6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00400"/>
            <a:ext cx="8610600" cy="68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190500" y="1066800"/>
            <a:ext cx="8763000" cy="3962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Learning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Objectives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component, the student should: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aware of basic implementation of logic gates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transistors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diodes.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commonly used families of digital IC logic.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basics of combinational logic circuits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describe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operation of some useful configurations.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able to identify commonly used TTL ICs and use them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combinational logic circuits like Binary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Adders and so forth.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190500" y="1066800"/>
            <a:ext cx="8763000" cy="3962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Encoder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105400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several inputs, only one input is in the HIGH state and an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-bit binary code is generated at the output, depending on which of the inputs is HIGH.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ü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good example is a keyboard where a binary code should be transmitted for every key stroke. E.g. my laptop keyboard has about 84 keys, how many bits do I need?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1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Encoder cont’d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3262" y="1047750"/>
            <a:ext cx="566737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990600"/>
            <a:ext cx="86106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606237" y="59436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6-1: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Decimal-to-binary encoder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34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Decimal to Binary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Encoder Truth table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461944"/>
              </p:ext>
            </p:extLst>
          </p:nvPr>
        </p:nvGraphicFramePr>
        <p:xfrm>
          <a:off x="1524000" y="1066800"/>
          <a:ext cx="6096000" cy="5029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14600"/>
                <a:gridCol w="3581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SWITCH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OUTPUT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0110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0111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56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806616"/>
            <a:ext cx="4343400" cy="567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Decoder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976672"/>
            <a:ext cx="3962399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converts a binary input to a decimal output. Called a </a:t>
            </a:r>
            <a:r>
              <a:rPr lang="en-US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binary-to-decimal 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decoder</a:t>
            </a:r>
            <a:r>
              <a:rPr lang="en-US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Figure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6-2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is: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3-line-to-8-line 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decoder</a:t>
            </a:r>
          </a:p>
          <a:p>
            <a:pPr marL="0" indent="0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1-of-8 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Decoder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105400" y="56388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6-2: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Binary Decoder.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96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1-of-8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Decoder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Truth table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593204"/>
              </p:ext>
            </p:extLst>
          </p:nvPr>
        </p:nvGraphicFramePr>
        <p:xfrm>
          <a:off x="1524000" y="1371600"/>
          <a:ext cx="6096000" cy="4114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24000"/>
                <a:gridCol w="457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OUTPUT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00000001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00000010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00000100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00001000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00010000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00100000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81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52401" y="1689538"/>
            <a:ext cx="8763000" cy="1968062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Multiplexer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59" y="1828799"/>
            <a:ext cx="8652641" cy="2057401"/>
          </a:xfrm>
        </p:spPr>
        <p:txBody>
          <a:bodyPr>
            <a:normAutofit/>
          </a:bodyPr>
          <a:lstStyle/>
          <a:p>
            <a:pPr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multiplexer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 device capable of funneling several data lines into a single line for transmission to another point.</a:t>
            </a:r>
          </a:p>
          <a:p>
            <a:pPr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Many-into-One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By applying control signals, we can steer any input to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 for transmission.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called a 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selector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3099630" y="3543300"/>
            <a:ext cx="353943" cy="6248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Engineering,, University of  Zambia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79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49355</TotalTime>
  <Words>1439</Words>
  <Application>Microsoft Office PowerPoint</Application>
  <PresentationFormat>On-screen Show (4:3)</PresentationFormat>
  <Paragraphs>264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EEE 3131 - Digital Electronics</vt:lpstr>
      <vt:lpstr>References</vt:lpstr>
      <vt:lpstr>Learning Objectives</vt:lpstr>
      <vt:lpstr>Binary Encoder</vt:lpstr>
      <vt:lpstr>Binary Encoder cont’d</vt:lpstr>
      <vt:lpstr>Decimal to Binary Encoder Truth table</vt:lpstr>
      <vt:lpstr>Binary Decoder</vt:lpstr>
      <vt:lpstr>1-of-8 Decoder Truth table</vt:lpstr>
      <vt:lpstr>Binary Multiplexer</vt:lpstr>
      <vt:lpstr>Binary Multiplexer Cont’d</vt:lpstr>
      <vt:lpstr>Binary Multiplexer Cont’d</vt:lpstr>
      <vt:lpstr>Binary Demultiplexer</vt:lpstr>
      <vt:lpstr>Binary Demultiplexer Cont’d</vt:lpstr>
      <vt:lpstr>Binary Adder Circuit</vt:lpstr>
      <vt:lpstr>Binary Adders Cont’d</vt:lpstr>
      <vt:lpstr>Half Adder Cont’d</vt:lpstr>
      <vt:lpstr>Binary Adders Cont’d</vt:lpstr>
      <vt:lpstr>Full-Adder</vt:lpstr>
      <vt:lpstr>Implementation of a Binary Adder</vt:lpstr>
      <vt:lpstr>Implementation of a Binary Adder Cont’d</vt:lpstr>
      <vt:lpstr>Two’s-Complement Binary Adder/Subtracter</vt:lpstr>
      <vt:lpstr>Two’s-Complement Binary Adder/Subtracter</vt:lpstr>
      <vt:lpstr>TTL IC for 4-bit Binary Adder</vt:lpstr>
      <vt:lpstr>TTL IC for 4-bit Controlled Inverter</vt:lpstr>
      <vt:lpstr>End of Lecture 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Windows User</cp:lastModifiedBy>
  <cp:revision>7585</cp:revision>
  <dcterms:created xsi:type="dcterms:W3CDTF">2013-09-26T15:37:31Z</dcterms:created>
  <dcterms:modified xsi:type="dcterms:W3CDTF">2015-11-27T07:27:42Z</dcterms:modified>
</cp:coreProperties>
</file>