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sldIdLst>
    <p:sldId id="256" r:id="rId2"/>
    <p:sldId id="275" r:id="rId3"/>
    <p:sldId id="402" r:id="rId4"/>
    <p:sldId id="403" r:id="rId5"/>
    <p:sldId id="404" r:id="rId6"/>
    <p:sldId id="405" r:id="rId7"/>
    <p:sldId id="406" r:id="rId8"/>
    <p:sldId id="407" r:id="rId9"/>
    <p:sldId id="408" r:id="rId10"/>
    <p:sldId id="409" r:id="rId11"/>
    <p:sldId id="410" r:id="rId12"/>
    <p:sldId id="411" r:id="rId13"/>
    <p:sldId id="412" r:id="rId14"/>
    <p:sldId id="413" r:id="rId15"/>
    <p:sldId id="414" r:id="rId16"/>
    <p:sldId id="418" r:id="rId17"/>
    <p:sldId id="416" r:id="rId18"/>
    <p:sldId id="417" r:id="rId19"/>
    <p:sldId id="415" r:id="rId20"/>
    <p:sldId id="419" r:id="rId21"/>
    <p:sldId id="420" r:id="rId22"/>
    <p:sldId id="421" r:id="rId23"/>
    <p:sldId id="422" r:id="rId24"/>
    <p:sldId id="423" r:id="rId25"/>
    <p:sldId id="424" r:id="rId26"/>
    <p:sldId id="425" r:id="rId27"/>
    <p:sldId id="426" r:id="rId28"/>
    <p:sldId id="427" r:id="rId29"/>
    <p:sldId id="429" r:id="rId30"/>
    <p:sldId id="428" r:id="rId31"/>
    <p:sldId id="430" r:id="rId32"/>
    <p:sldId id="431" r:id="rId33"/>
    <p:sldId id="39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1" autoAdjust="0"/>
    <p:restoredTop sz="88732" autoAdjust="0"/>
  </p:normalViewPr>
  <p:slideViewPr>
    <p:cSldViewPr>
      <p:cViewPr varScale="1">
        <p:scale>
          <a:sx n="55" d="100"/>
          <a:sy n="55" d="100"/>
        </p:scale>
        <p:origin x="-102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emf"/><Relationship Id="rId1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Relationship Id="rId9" Type="http://schemas.openxmlformats.org/officeDocument/2006/relationships/image" Target="../media/image83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4" Type="http://schemas.openxmlformats.org/officeDocument/2006/relationships/image" Target="../media/image87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8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9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4" Type="http://schemas.openxmlformats.org/officeDocument/2006/relationships/image" Target="../media/image94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21-Oct-15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92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21-Oct-15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5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7" Type="http://schemas.openxmlformats.org/officeDocument/2006/relationships/image" Target="../media/image5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package" Target="../embeddings/Microsoft_Word_Document1.docx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6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2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7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7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82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20" Type="http://schemas.openxmlformats.org/officeDocument/2006/relationships/image" Target="../media/image83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80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5.wmf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7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88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90.png"/><Relationship Id="rId4" Type="http://schemas.openxmlformats.org/officeDocument/2006/relationships/image" Target="../media/image8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92.wmf"/><Relationship Id="rId5" Type="http://schemas.openxmlformats.org/officeDocument/2006/relationships/oleObject" Target="../embeddings/oleObject83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85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89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 3131 -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2 : 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Fundamentals</a:t>
            </a:r>
          </a:p>
          <a:p>
            <a:pPr algn="r"/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28800" y="41148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Jerry MUWAMBA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October 2015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jerry.muwamba@unza.zm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jerrymuwamba@yahoo.com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67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NOR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NOR stands for  NOT OR. An OR gate followed by a NOT ckt makes  it a NOR gate. The output of  a two-input NOR gate is logically expressed as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4000" y="41910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6: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 NOR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724400"/>
            <a:ext cx="8610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 6 shows the circuit symbol and the truth table of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NOR gate.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62000" y="2362200"/>
          <a:ext cx="9906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634680" imgH="203040" progId="Equation.DSMT4">
                  <p:embed/>
                </p:oleObj>
              </mc:Choice>
              <mc:Fallback>
                <p:oleObj name="Equation" r:id="rId3" imgW="6346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62200"/>
                        <a:ext cx="9906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5999" y="2819400"/>
            <a:ext cx="477827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67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Exclusive-NOR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EX-NOR means NOT of EX-OR, i.e., the logic gate that we get by complementing the output of an EX-OR gate. Logically the output is given by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4000" y="41910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7: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  EX-NOR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724400"/>
            <a:ext cx="8610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 7 shows the circuit symbol and the truth table of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EX-NOR gate.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aseline="0" dirty="0" smtClean="0">
                <a:latin typeface="Times New Roman" pitchFamily="18" charset="0"/>
                <a:cs typeface="Times New Roman" pitchFamily="18" charset="0"/>
              </a:rPr>
              <a:t>The output of a two-input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EX-NOR gate is a logic ‘1’ when the inputs are like and logic ‘0’ when they are unlike.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42950" y="2352675"/>
          <a:ext cx="10302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660240" imgH="215640" progId="Equation.DSMT4">
                  <p:embed/>
                </p:oleObj>
              </mc:Choice>
              <mc:Fallback>
                <p:oleObj name="Equation" r:id="rId3" imgW="66024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2352675"/>
                        <a:ext cx="1030288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2743200"/>
            <a:ext cx="5223163" cy="133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algebra is mathematics of logic. It is one of the most basic tools available to the logic designer and thus can be effectively used for simplification of complex logic.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algebra, quite interestingly, is simpler than  ordinary algebra. It is also composed of a set of symbols and a set of rules to manipulate these symbols. Nevertheless, the differences between Boolean and ordinary algebra are as follows: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ordinary algebra, the letter symbols can take on any number of values including infinity. In Boolean algebra, they can take on either of two values, that is, 0 and 1.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values  assigned to a variable have a numerical significance in ordinary algebra, whereas in its Boolean counterpart they have a logical significance.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While  ‘   ’  and  ‘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’  are respectively the signs of multiplication and addition in ordinary algebra,  in Boolean algebra ‘   ’  means AND operation and ‘+’ means an OR operation.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5602" name="Object 3"/>
          <p:cNvGraphicFramePr>
            <a:graphicFrameLocks noChangeAspect="1"/>
          </p:cNvGraphicFramePr>
          <p:nvPr/>
        </p:nvGraphicFramePr>
        <p:xfrm>
          <a:off x="1676400" y="52578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3" imgW="75960" imgH="101520" progId="Equation.DSMT4">
                  <p:embed/>
                </p:oleObj>
              </mc:Choice>
              <mc:Fallback>
                <p:oleObj name="Equation" r:id="rId3" imgW="75960" imgH="101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2578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029200" y="55626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5" imgW="75960" imgH="101520" progId="Equation.DSMT4">
                  <p:embed/>
                </p:oleObj>
              </mc:Choice>
              <mc:Fallback>
                <p:oleObj name="Equation" r:id="rId5" imgW="75960" imgH="101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5626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257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algebra captures the essential properties of both logic operations such as AND, OR and NOT and set operations such as intersection, union and complement.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algebra may also be defined to be a set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supplied with two operations of logical AND          , logical OR         , a unitary operation NOT    </a:t>
            </a:r>
          </a:p>
          <a:p>
            <a:pPr marL="457200" indent="-457200"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, and  two elements, namely logical FALSE        and logical TRUE       . This set is such that, for all elements of this set, the postulates or axioms relating to the associative, commutative, distributive , absorption and complementation properties of these elements hold good.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Postulates of Boolean Algebra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6628" name="Object 3"/>
          <p:cNvGraphicFramePr>
            <a:graphicFrameLocks noChangeAspect="1"/>
          </p:cNvGraphicFramePr>
          <p:nvPr/>
        </p:nvGraphicFramePr>
        <p:xfrm>
          <a:off x="3657600" y="2514600"/>
          <a:ext cx="4365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4" name="Equation" r:id="rId3" imgW="279360" imgH="253800" progId="Equation.DSMT4">
                  <p:embed/>
                </p:oleObj>
              </mc:Choice>
              <mc:Fallback>
                <p:oleObj name="Equation" r:id="rId3" imgW="27936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514600"/>
                        <a:ext cx="4365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3"/>
          <p:cNvGraphicFramePr>
            <a:graphicFrameLocks noChangeAspect="1"/>
          </p:cNvGraphicFramePr>
          <p:nvPr/>
        </p:nvGraphicFramePr>
        <p:xfrm>
          <a:off x="5486400" y="2514600"/>
          <a:ext cx="4365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5" name="Equation" r:id="rId5" imgW="279360" imgH="253800" progId="Equation.DSMT4">
                  <p:embed/>
                </p:oleObj>
              </mc:Choice>
              <mc:Fallback>
                <p:oleObj name="Equation" r:id="rId5" imgW="27936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514600"/>
                        <a:ext cx="4365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838200" y="2895600"/>
          <a:ext cx="3968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6" name="Equation" r:id="rId7" imgW="253800" imgH="253800" progId="Equation.DSMT4">
                  <p:embed/>
                </p:oleObj>
              </mc:Choice>
              <mc:Fallback>
                <p:oleObj name="Equation" r:id="rId7" imgW="25380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95600"/>
                        <a:ext cx="3968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5715000" y="2895600"/>
          <a:ext cx="3762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7" name="Equation" r:id="rId9" imgW="241200" imgH="253800" progId="Equation.DSMT4">
                  <p:embed/>
                </p:oleObj>
              </mc:Choice>
              <mc:Fallback>
                <p:oleObj name="Equation" r:id="rId9" imgW="24120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895600"/>
                        <a:ext cx="37623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8153400" y="2895600"/>
          <a:ext cx="3365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8" name="Equation" r:id="rId11" imgW="215640" imgH="253800" progId="Equation.DSMT4">
                  <p:embed/>
                </p:oleObj>
              </mc:Choice>
              <mc:Fallback>
                <p:oleObj name="Equation" r:id="rId11" imgW="215640" imgH="253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2895600"/>
                        <a:ext cx="3365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990600" y="4724400"/>
          <a:ext cx="20605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9" name="Equation" r:id="rId13" imgW="1320480" imgH="203040" progId="Equation.DSMT4">
                  <p:embed/>
                </p:oleObj>
              </mc:Choice>
              <mc:Fallback>
                <p:oleObj name="Equation" r:id="rId13" imgW="132048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724400"/>
                        <a:ext cx="206057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990600" y="5181600"/>
          <a:ext cx="36655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0" name="Equation" r:id="rId15" imgW="2349360" imgH="203040" progId="Equation.DSMT4">
                  <p:embed/>
                </p:oleObj>
              </mc:Choice>
              <mc:Fallback>
                <p:oleObj name="Equation" r:id="rId15" imgW="2349360" imgH="203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181600"/>
                        <a:ext cx="36655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990600" y="5562600"/>
          <a:ext cx="18224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1" name="Equation" r:id="rId17" imgW="1168200" imgH="203040" progId="Equation.DSMT4">
                  <p:embed/>
                </p:oleObj>
              </mc:Choice>
              <mc:Fallback>
                <p:oleObj name="Equation" r:id="rId17" imgW="116820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562600"/>
                        <a:ext cx="18224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990600" y="6019800"/>
          <a:ext cx="150653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2" name="Equation" r:id="rId19" imgW="965160" imgH="228600" progId="Equation.DSMT4">
                  <p:embed/>
                </p:oleObj>
              </mc:Choice>
              <mc:Fallback>
                <p:oleObj name="Equation" r:id="rId19" imgW="96516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6019800"/>
                        <a:ext cx="1506538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752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Many theorems of Boolean algebra are based on these postulates, which can be used to simplify Boolean expressions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Theorems of Boolean Algebra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(Operations with ‘0’ and  ‘1’)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2362200" y="2819400"/>
          <a:ext cx="38036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8" name="Equation" r:id="rId3" imgW="2438280" imgH="253800" progId="Equation.DSMT4">
                  <p:embed/>
                </p:oleObj>
              </mc:Choice>
              <mc:Fallback>
                <p:oleObj name="Equation" r:id="rId3" imgW="243828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19400"/>
                        <a:ext cx="38036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>
          <a:xfrm>
            <a:off x="304800" y="3200400"/>
            <a:ext cx="8610600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where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is not necessarily a single variable – it could be a term or even a large expression.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Proof of theorem 1(a):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substitute all possible values of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that is, 0 and 1, into the give expression and check if the LHS equals the RHS.</a:t>
            </a:r>
          </a:p>
          <a:p>
            <a:pPr marL="82296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                                                             .</a:t>
            </a:r>
          </a:p>
          <a:p>
            <a:pPr marL="82296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                                               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Thus ,                 irrespective of the value of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and hence the proof.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Proof of theorem 1(b)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similar: In general, according to theorem 1,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                                                                                                  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7659" name="Object 9"/>
          <p:cNvGraphicFramePr>
            <a:graphicFrameLocks noChangeAspect="1"/>
          </p:cNvGraphicFramePr>
          <p:nvPr/>
        </p:nvGraphicFramePr>
        <p:xfrm>
          <a:off x="1676400" y="4572000"/>
          <a:ext cx="35845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Equation" r:id="rId5" imgW="2298600" imgH="203040" progId="Equation.DSMT4">
                  <p:embed/>
                </p:oleObj>
              </mc:Choice>
              <mc:Fallback>
                <p:oleObj name="Equation" r:id="rId5" imgW="229860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358457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9"/>
          <p:cNvGraphicFramePr>
            <a:graphicFrameLocks noChangeAspect="1"/>
          </p:cNvGraphicFramePr>
          <p:nvPr/>
        </p:nvGraphicFramePr>
        <p:xfrm>
          <a:off x="1676400" y="4953000"/>
          <a:ext cx="28321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0" name="Equation" r:id="rId7" imgW="1815840" imgH="203040" progId="Equation.DSMT4">
                  <p:embed/>
                </p:oleObj>
              </mc:Choice>
              <mc:Fallback>
                <p:oleObj name="Equation" r:id="rId7" imgW="181584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953000"/>
                        <a:ext cx="28321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13"/>
          <p:cNvGraphicFramePr>
            <a:graphicFrameLocks noChangeAspect="1"/>
          </p:cNvGraphicFramePr>
          <p:nvPr/>
        </p:nvGraphicFramePr>
        <p:xfrm>
          <a:off x="1524000" y="5334000"/>
          <a:ext cx="9112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name="Equation" r:id="rId9" imgW="583920" imgH="203040" progId="Equation.DSMT4">
                  <p:embed/>
                </p:oleObj>
              </mc:Choice>
              <mc:Fallback>
                <p:oleObj name="Equation" r:id="rId9" imgW="5839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334000"/>
                        <a:ext cx="9112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2" name="Object 14"/>
          <p:cNvGraphicFramePr>
            <a:graphicFrameLocks noChangeAspect="1"/>
          </p:cNvGraphicFramePr>
          <p:nvPr/>
        </p:nvGraphicFramePr>
        <p:xfrm>
          <a:off x="868363" y="6019800"/>
          <a:ext cx="60007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2" name="Equation" r:id="rId11" imgW="3848040" imgH="253800" progId="Equation.DSMT4">
                  <p:embed/>
                </p:oleObj>
              </mc:Choice>
              <mc:Fallback>
                <p:oleObj name="Equation" r:id="rId11" imgW="3848040" imgH="253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363" y="6019800"/>
                        <a:ext cx="60007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8229600" y="2819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219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example,                                             and                                              , where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Boolean variables.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Theorem 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(operations with ‘0’ and  ‘1’)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79" name="Object 14"/>
          <p:cNvGraphicFramePr>
            <a:graphicFrameLocks noChangeAspect="1"/>
          </p:cNvGraphicFramePr>
          <p:nvPr/>
        </p:nvGraphicFramePr>
        <p:xfrm>
          <a:off x="2286000" y="1219200"/>
          <a:ext cx="261461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1" name="Equation" r:id="rId3" imgW="1676160" imgH="253800" progId="Equation.DSMT4">
                  <p:embed/>
                </p:oleObj>
              </mc:Choice>
              <mc:Fallback>
                <p:oleObj name="Equation" r:id="rId3" imgW="167616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19200"/>
                        <a:ext cx="2614612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5562600" y="1219200"/>
          <a:ext cx="26146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2" name="Equation" r:id="rId5" imgW="1676160" imgH="253800" progId="Equation.DSMT4">
                  <p:embed/>
                </p:oleObj>
              </mc:Choice>
              <mc:Fallback>
                <p:oleObj name="Equation" r:id="rId5" imgW="1676160" imgH="253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219200"/>
                        <a:ext cx="261461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178050" y="2362200"/>
          <a:ext cx="40211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3" name="Equation" r:id="rId7" imgW="2577960" imgH="253800" progId="Equation.DSMT4">
                  <p:embed/>
                </p:oleObj>
              </mc:Choice>
              <mc:Fallback>
                <p:oleObj name="Equation" r:id="rId7" imgW="257796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362200"/>
                        <a:ext cx="402113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2743200"/>
            <a:ext cx="86106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where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could be a variable, a term or even a large expression.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Proof of theorem 2(a):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                                               .</a:t>
            </a:r>
          </a:p>
          <a:p>
            <a:pPr marL="82296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                                               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Proof of theorem 2(b)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similar: In general, according to theorem 2,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                                                                         and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example,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1676400" y="3505200"/>
          <a:ext cx="287178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4" name="Equation" r:id="rId9" imgW="1841400" imgH="203040" progId="Equation.DSMT4">
                  <p:embed/>
                </p:oleObj>
              </mc:Choice>
              <mc:Fallback>
                <p:oleObj name="Equation" r:id="rId9" imgW="1841400" imgH="203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287178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1735138" y="3886200"/>
          <a:ext cx="27527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5" name="Equation" r:id="rId11" imgW="1765080" imgH="203040" progId="Equation.DSMT4">
                  <p:embed/>
                </p:oleObj>
              </mc:Choice>
              <mc:Fallback>
                <p:oleObj name="Equation" r:id="rId11" imgW="17650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3886200"/>
                        <a:ext cx="27527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914400" y="4572000"/>
          <a:ext cx="44164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6" name="Equation" r:id="rId13" imgW="2831760" imgH="253800" progId="Equation.DSMT4">
                  <p:embed/>
                </p:oleObj>
              </mc:Choice>
              <mc:Fallback>
                <p:oleObj name="Equation" r:id="rId13" imgW="283176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72000"/>
                        <a:ext cx="44164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914400" y="4953000"/>
          <a:ext cx="45561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7" name="Equation" r:id="rId15" imgW="2920680" imgH="253800" progId="Equation.DSMT4">
                  <p:embed/>
                </p:oleObj>
              </mc:Choice>
              <mc:Fallback>
                <p:oleObj name="Equation" r:id="rId15" imgW="292068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53000"/>
                        <a:ext cx="45561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1066800" y="5791200"/>
          <a:ext cx="6734176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8" name="Equation" r:id="rId17" imgW="4317840" imgH="253800" progId="Equation.DSMT4">
                  <p:embed/>
                </p:oleObj>
              </mc:Choice>
              <mc:Fallback>
                <p:oleObj name="Equation" r:id="rId17" imgW="4317840" imgH="253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791200"/>
                        <a:ext cx="6734176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8229600" y="2362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[2]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28600" y="3962400"/>
            <a:ext cx="8763000" cy="2438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228600" y="3962400"/>
            <a:ext cx="8763000" cy="3810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(Idempotent or Identity Laws)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295400" y="1752600"/>
          <a:ext cx="62595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name="Equation" r:id="rId3" imgW="4012920" imgH="253800" progId="Equation.DSMT4">
                  <p:embed/>
                </p:oleObj>
              </mc:Choice>
              <mc:Fallback>
                <p:oleObj name="Equation" r:id="rId3" imgW="401292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52600"/>
                        <a:ext cx="625951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2286000"/>
            <a:ext cx="8610600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3(a)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direct consequence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AND gate operation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whereas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 3(b)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represents an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gate operation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all inputs of the gate have been tied together.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scope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of the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idempotent laws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can be expanded further by considering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to be a term or an expression.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="1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Apply idempotent laws to simplify 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noProof="0" dirty="0" err="1" smtClean="0">
                <a:latin typeface="Times New Roman" pitchFamily="18" charset="0"/>
                <a:cs typeface="Times New Roman" pitchFamily="18" charset="0"/>
              </a:rPr>
              <a:t>oolean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expression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="1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828675" y="4648200"/>
          <a:ext cx="39814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Equation" r:id="rId5" imgW="2552400" imgH="279360" progId="Equation.DSMT4">
                  <p:embed/>
                </p:oleObj>
              </mc:Choice>
              <mc:Fallback>
                <p:oleObj name="Equation" r:id="rId5" imgW="2552400" imgH="2793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4648200"/>
                        <a:ext cx="398145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229600" y="1752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[3]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06" name="Object 14"/>
          <p:cNvGraphicFramePr>
            <a:graphicFrameLocks noChangeAspect="1"/>
          </p:cNvGraphicFramePr>
          <p:nvPr/>
        </p:nvGraphicFramePr>
        <p:xfrm>
          <a:off x="838200" y="5410200"/>
          <a:ext cx="73501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Equation" r:id="rId7" imgW="4711680" imgH="558720" progId="Equation.DSMT4">
                  <p:embed/>
                </p:oleObj>
              </mc:Choice>
              <mc:Fallback>
                <p:oleObj name="Equation" r:id="rId7" imgW="4711680" imgH="5587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10200"/>
                        <a:ext cx="7350125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(Complementation Law)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422525" y="1743075"/>
          <a:ext cx="40020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3" imgW="2565360" imgH="266400" progId="Equation.DSMT4">
                  <p:embed/>
                </p:oleObj>
              </mc:Choice>
              <mc:Fallback>
                <p:oleObj name="Equation" r:id="rId3" imgW="2565360" imgH="266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5" y="1743075"/>
                        <a:ext cx="400208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2133600"/>
            <a:ext cx="86106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this theorem, in general, any Boolean expression when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ANDed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its complement yields a ‘0’ and when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its complement yields a ‘1’, irrespective of the complexity of the expression.</a:t>
            </a:r>
            <a:endParaRPr lang="en-US" sz="2000" noProof="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Proof of theorem 4(a):</a:t>
            </a:r>
          </a:p>
          <a:p>
            <a:pPr marL="9144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                                                                        .</a:t>
            </a:r>
          </a:p>
          <a:p>
            <a:pPr marL="9144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                                                                        .</a:t>
            </a:r>
          </a:p>
          <a:p>
            <a:pPr marL="457200" lvl="0" indent="-457200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Hence, theorem 4(a) is proved. Since theorem 4(b) is the dual of theorem 4(a), its proof is implied.</a:t>
            </a:r>
          </a:p>
          <a:p>
            <a:pPr marL="457200" lvl="0" indent="-457200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further illustrate the application of theorem 4, consider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1752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[4]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828800" y="3429000"/>
          <a:ext cx="43767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5" imgW="2806560" imgH="241200" progId="Equation.DSMT4">
                  <p:embed/>
                </p:oleObj>
              </mc:Choice>
              <mc:Fallback>
                <p:oleObj name="Equation" r:id="rId5" imgW="280656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29000"/>
                        <a:ext cx="4376737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1828800" y="3810000"/>
          <a:ext cx="43767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Equation" r:id="rId7" imgW="2806560" imgH="241200" progId="Equation.DSMT4">
                  <p:embed/>
                </p:oleObj>
              </mc:Choice>
              <mc:Fallback>
                <p:oleObj name="Equation" r:id="rId7" imgW="280656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10000"/>
                        <a:ext cx="4376738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9"/>
          <p:cNvGraphicFramePr>
            <a:graphicFrameLocks noChangeAspect="1"/>
          </p:cNvGraphicFramePr>
          <p:nvPr/>
        </p:nvGraphicFramePr>
        <p:xfrm>
          <a:off x="1373188" y="5400675"/>
          <a:ext cx="59832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3" name="Equation" r:id="rId9" imgW="3835080" imgH="279360" progId="Equation.DSMT4">
                  <p:embed/>
                </p:oleObj>
              </mc:Choice>
              <mc:Fallback>
                <p:oleObj name="Equation" r:id="rId9" imgW="383508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188" y="5400675"/>
                        <a:ext cx="5983287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228600" y="1143000"/>
            <a:ext cx="8763000" cy="34290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33528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2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Simplify the following:</a:t>
            </a:r>
          </a:p>
          <a:p>
            <a:pPr marL="457200" indent="-457200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know that                                               .</a:t>
            </a: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Also,              is the complement of                  and                is the complement of                  .</a:t>
            </a: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Therefore,  the given expression reduces to                                 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524000" y="2057400"/>
          <a:ext cx="62007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1" name="Equation" r:id="rId3" imgW="3974760" imgH="330120" progId="Equation.DSMT4">
                  <p:embed/>
                </p:oleObj>
              </mc:Choice>
              <mc:Fallback>
                <p:oleObj name="Equation" r:id="rId3" imgW="3974760" imgH="3301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57400"/>
                        <a:ext cx="6200775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2438400" y="3048000"/>
          <a:ext cx="27320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2" name="Equation" r:id="rId5" imgW="1752480" imgH="253800" progId="Equation.DSMT4">
                  <p:embed/>
                </p:oleObj>
              </mc:Choice>
              <mc:Fallback>
                <p:oleObj name="Equation" r:id="rId5" imgW="175248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048000"/>
                        <a:ext cx="273208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9"/>
          <p:cNvGraphicFramePr>
            <a:graphicFrameLocks noChangeAspect="1"/>
          </p:cNvGraphicFramePr>
          <p:nvPr/>
        </p:nvGraphicFramePr>
        <p:xfrm>
          <a:off x="1447800" y="3352800"/>
          <a:ext cx="752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3" name="Equation" r:id="rId7" imgW="482400" imgH="304560" progId="Equation.DSMT4">
                  <p:embed/>
                </p:oleObj>
              </mc:Choice>
              <mc:Fallback>
                <p:oleObj name="Equation" r:id="rId7" imgW="4824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7524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9"/>
          <p:cNvGraphicFramePr>
            <a:graphicFrameLocks noChangeAspect="1"/>
          </p:cNvGraphicFramePr>
          <p:nvPr/>
        </p:nvGraphicFramePr>
        <p:xfrm>
          <a:off x="4572000" y="3352800"/>
          <a:ext cx="8524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4" name="Equation" r:id="rId9" imgW="545760" imgH="304560" progId="Equation.DSMT4">
                  <p:embed/>
                </p:oleObj>
              </mc:Choice>
              <mc:Fallback>
                <p:oleObj name="Equation" r:id="rId9" imgW="54576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52800"/>
                        <a:ext cx="85248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6096000" y="3352800"/>
          <a:ext cx="7540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5" name="Equation" r:id="rId11" imgW="482400" imgH="304560" progId="Equation.DSMT4">
                  <p:embed/>
                </p:oleObj>
              </mc:Choice>
              <mc:Fallback>
                <p:oleObj name="Equation" r:id="rId11" imgW="4824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52800"/>
                        <a:ext cx="754062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9"/>
          <p:cNvGraphicFramePr>
            <a:graphicFrameLocks noChangeAspect="1"/>
          </p:cNvGraphicFramePr>
          <p:nvPr/>
        </p:nvGraphicFramePr>
        <p:xfrm>
          <a:off x="1219200" y="3733800"/>
          <a:ext cx="8524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6" name="Equation" r:id="rId13" imgW="545760" imgH="253800" progId="Equation.DSMT4">
                  <p:embed/>
                </p:oleObj>
              </mc:Choice>
              <mc:Fallback>
                <p:oleObj name="Equation" r:id="rId13" imgW="545760" imgH="253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33800"/>
                        <a:ext cx="85248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9"/>
          <p:cNvGraphicFramePr>
            <a:graphicFrameLocks noChangeAspect="1"/>
          </p:cNvGraphicFramePr>
          <p:nvPr/>
        </p:nvGraphicFramePr>
        <p:xfrm>
          <a:off x="5486400" y="4114800"/>
          <a:ext cx="174466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7" name="Equation" r:id="rId15" imgW="1117440" imgH="253800" progId="Equation.DSMT4">
                  <p:embed/>
                </p:oleObj>
              </mc:Choice>
              <mc:Fallback>
                <p:oleObj name="Equation" r:id="rId15" imgW="111744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114800"/>
                        <a:ext cx="1744662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2"/>
          <p:cNvSpPr txBox="1">
            <a:spLocks/>
          </p:cNvSpPr>
          <p:nvPr/>
        </p:nvSpPr>
        <p:spPr>
          <a:xfrm>
            <a:off x="228600" y="4648200"/>
            <a:ext cx="8610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5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(Commutative Laws)</a:t>
            </a:r>
          </a:p>
        </p:txBody>
      </p:sp>
      <p:graphicFrame>
        <p:nvGraphicFramePr>
          <p:cNvPr id="31756" name="Object 9"/>
          <p:cNvGraphicFramePr>
            <a:graphicFrameLocks noChangeAspect="1"/>
          </p:cNvGraphicFramePr>
          <p:nvPr/>
        </p:nvGraphicFramePr>
        <p:xfrm>
          <a:off x="1905000" y="5105400"/>
          <a:ext cx="47339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8" name="Equation" r:id="rId17" imgW="3035160" imgH="253800" progId="Equation.DSMT4">
                  <p:embed/>
                </p:oleObj>
              </mc:Choice>
              <mc:Fallback>
                <p:oleObj name="Equation" r:id="rId17" imgW="303516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47339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5029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[5]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228600" y="5486400"/>
            <a:ext cx="8610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5(a)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implies that the order in which variables are add or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immaterial. Theorem 5(b) implies that the order in which variables  are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ANDed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also immaterial.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 6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(Associative Laws)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676400" y="1676400"/>
          <a:ext cx="54276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Equation" r:id="rId3" imgW="3479760" imgH="507960" progId="Equation.DSMT4">
                  <p:embed/>
                </p:oleObj>
              </mc:Choice>
              <mc:Fallback>
                <p:oleObj name="Equation" r:id="rId3" imgW="3479760" imgH="507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676400"/>
                        <a:ext cx="542766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229600" y="1981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[6]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304800" y="2514600"/>
            <a:ext cx="8610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Theorems 6(a) and (b) are further illustrated by the logic diagrams in Figures 8 (a) and (b).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</a:t>
            </a:r>
          </a:p>
        </p:txBody>
      </p:sp>
      <p:pic>
        <p:nvPicPr>
          <p:cNvPr id="29707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3429000"/>
            <a:ext cx="69627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8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3000" y="4648200"/>
            <a:ext cx="6905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2971800" y="59436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8: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Associative laws.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Our main reference text books in this course are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[1]   Smith R. J.,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Dorf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R. C.,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Circuits Devices and Systems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5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Ed., 2004, John   Wiley and Sons Ltd, ISBN 9971-51-172-X.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[2]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Anil K.,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Electronics: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Principles, Devices and Applications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2007, John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Wiley and Sons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Ltd, ISBN 978-0-470-03214-5.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However, feel free to use some additional text which you might find relevant to our course.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Theorem 7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(Distributive Laws)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877888" y="1676400"/>
          <a:ext cx="70310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4" name="Equation" r:id="rId3" imgW="4508280" imgH="253800" progId="Equation.DSMT4">
                  <p:embed/>
                </p:oleObj>
              </mc:Choice>
              <mc:Fallback>
                <p:oleObj name="Equation" r:id="rId3" imgW="450828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88" y="1676400"/>
                        <a:ext cx="703103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229600" y="1676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[7]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304800" y="2133600"/>
            <a:ext cx="86106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Theorem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7(b) is the dual of theorem 7(a).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proof of theorem 7(a)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done by means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perfect induction method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see table 1.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 7(b)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theorem 7(a) and therefore its proof is implied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88" name="Object 87"/>
          <p:cNvGraphicFramePr>
            <a:graphicFrameLocks noChangeAspect="1"/>
          </p:cNvGraphicFramePr>
          <p:nvPr/>
        </p:nvGraphicFramePr>
        <p:xfrm>
          <a:off x="990600" y="4038600"/>
          <a:ext cx="7082820" cy="256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5" name="Document" r:id="rId6" imgW="5818889" imgH="2103425" progId="Word.Document.12">
                  <p:embed/>
                </p:oleObj>
              </mc:Choice>
              <mc:Fallback>
                <p:oleObj name="Document" r:id="rId6" imgW="5818889" imgH="2103425" progId="Word.Document.12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38600"/>
                        <a:ext cx="7082820" cy="256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Box 88"/>
          <p:cNvSpPr txBox="1"/>
          <p:nvPr/>
        </p:nvSpPr>
        <p:spPr>
          <a:xfrm>
            <a:off x="1905000" y="35814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1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Proof of distributive law.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3276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6764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Illustration of Distributive Laws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Simplify the expressions                                        and  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 Using the theorem 7(a) and (b) we have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2743200"/>
          <a:ext cx="70929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0" name="Equation" r:id="rId3" imgW="4546440" imgH="304560" progId="Equation.DSMT4">
                  <p:embed/>
                </p:oleObj>
              </mc:Choice>
              <mc:Fallback>
                <p:oleObj name="Equation" r:id="rId3" imgW="454644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43200"/>
                        <a:ext cx="70929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3352800" y="1600200"/>
          <a:ext cx="24558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1" name="Equation" r:id="rId5" imgW="1574640" imgH="203040" progId="Equation.DSMT4">
                  <p:embed/>
                </p:oleObj>
              </mc:Choice>
              <mc:Fallback>
                <p:oleObj name="Equation" r:id="rId5" imgW="157464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600200"/>
                        <a:ext cx="24558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838200" y="1905000"/>
          <a:ext cx="32686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2" name="Equation" r:id="rId7" imgW="2095200" imgH="304560" progId="Equation.DSMT4">
                  <p:embed/>
                </p:oleObj>
              </mc:Choice>
              <mc:Fallback>
                <p:oleObj name="Equation" r:id="rId7" imgW="2095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32686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914400" y="3429000"/>
          <a:ext cx="7289800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3" name="Equation" r:id="rId9" imgW="4673520" imgH="558720" progId="Equation.DSMT4">
                  <p:embed/>
                </p:oleObj>
              </mc:Choice>
              <mc:Fallback>
                <p:oleObj name="Equation" r:id="rId9" imgW="4673520" imgH="558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7289800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/>
          <p:cNvSpPr txBox="1">
            <a:spLocks/>
          </p:cNvSpPr>
          <p:nvPr/>
        </p:nvSpPr>
        <p:spPr>
          <a:xfrm>
            <a:off x="228600" y="4495800"/>
            <a:ext cx="8610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8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This is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 special case of theorem 7. Theorem 8 can be usefully employed to simplify many complex Boolean expressions.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4824" name="Object 9"/>
          <p:cNvGraphicFramePr>
            <a:graphicFrameLocks noChangeAspect="1"/>
          </p:cNvGraphicFramePr>
          <p:nvPr/>
        </p:nvGraphicFramePr>
        <p:xfrm>
          <a:off x="1600200" y="4800600"/>
          <a:ext cx="56054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4" name="Equation" r:id="rId11" imgW="3593880" imgH="304560" progId="Equation.DSMT4">
                  <p:embed/>
                </p:oleObj>
              </mc:Choice>
              <mc:Fallback>
                <p:oleObj name="Equation" r:id="rId11" imgW="359388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00600"/>
                        <a:ext cx="560546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8229600" y="4800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[8]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05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8768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Illustration of theorem 8.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Simplify the expressions                                        </a:t>
            </a:r>
          </a:p>
          <a:p>
            <a:pPr marL="457200" indent="-457200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above expression, variables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present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all eight possible combinations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variable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common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 all eight product terms. By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8(a),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expression reduces to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theorem 8(b)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second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reduces to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 the variables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present in all four possible combinations in sum terms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variable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common factor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all the terms.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524000" y="1981200"/>
          <a:ext cx="6021388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2" name="Equation" r:id="rId3" imgW="3860640" imgH="507960" progId="Equation.DSMT4">
                  <p:embed/>
                </p:oleObj>
              </mc:Choice>
              <mc:Fallback>
                <p:oleObj name="Equation" r:id="rId3" imgW="386064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81200"/>
                        <a:ext cx="6021388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1447800" y="2971800"/>
          <a:ext cx="47736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3" name="Equation" r:id="rId5" imgW="3060360" imgH="304560" progId="Equation.DSMT4">
                  <p:embed/>
                </p:oleObj>
              </mc:Choice>
              <mc:Fallback>
                <p:oleObj name="Equation" r:id="rId5" imgW="3060360" imgH="304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477361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334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9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6868" name="Object 9"/>
          <p:cNvGraphicFramePr>
            <a:graphicFrameLocks noChangeAspect="1"/>
          </p:cNvGraphicFramePr>
          <p:nvPr/>
        </p:nvGraphicFramePr>
        <p:xfrm>
          <a:off x="1981200" y="1600200"/>
          <a:ext cx="53086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4" name="Equation" r:id="rId3" imgW="3403440" imgH="304560" progId="Equation.DSMT4">
                  <p:embed/>
                </p:oleObj>
              </mc:Choice>
              <mc:Fallback>
                <p:oleObj name="Equation" r:id="rId3" imgW="340344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600200"/>
                        <a:ext cx="53086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304800" y="20574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theorem 9(a) 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quite trivial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6869" name="Object 9"/>
          <p:cNvGraphicFramePr>
            <a:graphicFrameLocks noChangeAspect="1"/>
          </p:cNvGraphicFramePr>
          <p:nvPr/>
        </p:nvGraphicFramePr>
        <p:xfrm>
          <a:off x="2819400" y="2438400"/>
          <a:ext cx="31289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5" name="Equation" r:id="rId5" imgW="2006280" imgH="304560" progId="Equation.DSMT4">
                  <p:embed/>
                </p:oleObj>
              </mc:Choice>
              <mc:Fallback>
                <p:oleObj name="Equation" r:id="rId5" imgW="20062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38400"/>
                        <a:ext cx="31289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304800" y="28194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9(b) is the dual of theorem 9(a) and hence stands proved.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228600" y="3581400"/>
            <a:ext cx="86106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10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(Absorption Law or Redundancy Law)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b="0" baseline="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absorption law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trivial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b="0" baseline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10(b)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 the dual of theorem 10(a) and is thus implied.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b="0" baseline="0" dirty="0" smtClean="0">
                <a:latin typeface="Times New Roman" pitchFamily="18" charset="0"/>
                <a:cs typeface="Times New Roman" pitchFamily="18" charset="0"/>
              </a:rPr>
              <a:t>Theorem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10 implies that, if a smaller term appears in a larger term, then the larger term is redundant.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6870" name="Object 9"/>
          <p:cNvGraphicFramePr>
            <a:graphicFrameLocks noChangeAspect="1"/>
          </p:cNvGraphicFramePr>
          <p:nvPr/>
        </p:nvGraphicFramePr>
        <p:xfrm>
          <a:off x="2057400" y="3962400"/>
          <a:ext cx="47942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6" name="Equation" r:id="rId7" imgW="3073320" imgH="253800" progId="Equation.DSMT4">
                  <p:embed/>
                </p:oleObj>
              </mc:Choice>
              <mc:Fallback>
                <p:oleObj name="Equation" r:id="rId7" imgW="307332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47942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8229600" y="3962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[10]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29600" y="160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[9]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3276600" y="4724400"/>
          <a:ext cx="2516187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9" imgW="1612800" imgH="253800" progId="Equation.DSMT4">
                  <p:embed/>
                </p:oleObj>
              </mc:Choice>
              <mc:Fallback>
                <p:oleObj name="Equation" r:id="rId9" imgW="161280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724400"/>
                        <a:ext cx="2516187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228600" y="1600200"/>
            <a:ext cx="8763000" cy="22098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228600" y="16002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illustrate the underlying concept of theorem 10 consider an example.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1676400"/>
            <a:ext cx="8610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Example 5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By the absorption theorem,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have the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expression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simplified as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and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</a:t>
            </a: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2354263" y="2508250"/>
          <a:ext cx="40608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6" name="Equation" r:id="rId3" imgW="2603160" imgH="215640" progId="Equation.DSMT4">
                  <p:embed/>
                </p:oleObj>
              </mc:Choice>
              <mc:Fallback>
                <p:oleObj name="Equation" r:id="rId3" imgW="260316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263" y="2508250"/>
                        <a:ext cx="4060825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411413" y="3130550"/>
          <a:ext cx="39624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7" name="Equation" r:id="rId5" imgW="2539800" imgH="304560" progId="Equation.DSMT4">
                  <p:embed/>
                </p:oleObj>
              </mc:Choice>
              <mc:Fallback>
                <p:oleObj name="Equation" r:id="rId5" imgW="25398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130550"/>
                        <a:ext cx="39624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/>
          <p:cNvSpPr txBox="1">
            <a:spLocks/>
          </p:cNvSpPr>
          <p:nvPr/>
        </p:nvSpPr>
        <p:spPr>
          <a:xfrm>
            <a:off x="228600" y="3962400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11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b="0" baseline="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theorem 11(a)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done using the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method of perfect induction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Theorem 11(b)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 the dual of theorem 11(a) and is thus implied.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2286000" y="4419600"/>
          <a:ext cx="431958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8" name="Equation" r:id="rId7" imgW="2768400" imgH="583920" progId="Equation.DSMT4">
                  <p:embed/>
                </p:oleObj>
              </mc:Choice>
              <mc:Fallback>
                <p:oleObj name="Equation" r:id="rId7" imgW="2768400" imgH="583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19600"/>
                        <a:ext cx="4319587" cy="931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4648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[11]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Theorem 12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(Consensus Theorem)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2590800"/>
            <a:ext cx="86106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theorem 12(a)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done using the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method of perfect induction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Theorem 12(b)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 the dual of theorem 12(a) and thus proof is implied.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By theorem 12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, if in a </a:t>
            </a:r>
            <a:r>
              <a:rPr lang="en-US" sz="2000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given Boolean expression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we can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identify two terms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 having </a:t>
            </a:r>
            <a:r>
              <a:rPr lang="en-US" sz="2000" noProof="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variable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2000" noProof="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other having its complement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, then the term that is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formed by the product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remaining variables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 in the two terms, in the case of a </a:t>
            </a:r>
            <a:r>
              <a:rPr lang="en-US" sz="2000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sum-of-products expression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or by the sum of the remaining variables in the case of a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product-of-sums expression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will be </a:t>
            </a:r>
            <a:r>
              <a:rPr lang="en-US" sz="2000" b="1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redundant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1885950" y="1676400"/>
          <a:ext cx="4814888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0" name="Equation" r:id="rId3" imgW="3085920" imgH="583920" progId="Equation.DSMT4">
                  <p:embed/>
                </p:oleObj>
              </mc:Choice>
              <mc:Fallback>
                <p:oleObj name="Equation" r:id="rId3" imgW="3085920" imgH="5839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1676400"/>
                        <a:ext cx="4814888" cy="931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1828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[12]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2578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6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Illustration of theorem 12.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Prove that</a:t>
            </a:r>
          </a:p>
          <a:p>
            <a:pPr marL="457200" indent="-457200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can be simplified to          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appears in                        ,                      appears in                     and                     appears in                        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a result, all three five-variable terms are redundant.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Also, variables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appear in all possible combinations, thus redundant.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908175" y="1905000"/>
          <a:ext cx="564515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4" name="Equation" r:id="rId3" imgW="3619440" imgH="507960" progId="Equation.DSMT4">
                  <p:embed/>
                </p:oleObj>
              </mc:Choice>
              <mc:Fallback>
                <p:oleObj name="Equation" r:id="rId3" imgW="361944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905000"/>
                        <a:ext cx="5645150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971800" y="2743200"/>
          <a:ext cx="51593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5" name="Equation" r:id="rId5" imgW="330120" imgH="164880" progId="Equation.DSMT4">
                  <p:embed/>
                </p:oleObj>
              </mc:Choice>
              <mc:Fallback>
                <p:oleObj name="Equation" r:id="rId5" imgW="33012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743200"/>
                        <a:ext cx="515937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1905000" y="3124200"/>
          <a:ext cx="6872288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6" name="Equation" r:id="rId7" imgW="4406760" imgH="1066680" progId="Equation.DSMT4">
                  <p:embed/>
                </p:oleObj>
              </mc:Choice>
              <mc:Fallback>
                <p:oleObj name="Equation" r:id="rId7" imgW="440676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124200"/>
                        <a:ext cx="6872288" cy="170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914400" y="4953000"/>
          <a:ext cx="108902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7" name="Equation" r:id="rId9" imgW="698400" imgH="177480" progId="Equation.DSMT4">
                  <p:embed/>
                </p:oleObj>
              </mc:Choice>
              <mc:Fallback>
                <p:oleObj name="Equation" r:id="rId9" imgW="69840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53000"/>
                        <a:ext cx="1089025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5"/>
          <p:cNvGraphicFramePr>
            <a:graphicFrameLocks noChangeAspect="1"/>
          </p:cNvGraphicFramePr>
          <p:nvPr/>
        </p:nvGraphicFramePr>
        <p:xfrm>
          <a:off x="3200400" y="4953000"/>
          <a:ext cx="1385888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8" name="Equation" r:id="rId11" imgW="888840" imgH="203040" progId="Equation.DSMT4">
                  <p:embed/>
                </p:oleObj>
              </mc:Choice>
              <mc:Fallback>
                <p:oleObj name="Equation" r:id="rId11" imgW="88884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53000"/>
                        <a:ext cx="1385888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5"/>
          <p:cNvGraphicFramePr>
            <a:graphicFrameLocks noChangeAspect="1"/>
          </p:cNvGraphicFramePr>
          <p:nvPr/>
        </p:nvGraphicFramePr>
        <p:xfrm>
          <a:off x="4876800" y="4876800"/>
          <a:ext cx="10890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9" name="Equation" r:id="rId13" imgW="698400" imgH="215640" progId="Equation.DSMT4">
                  <p:embed/>
                </p:oleObj>
              </mc:Choice>
              <mc:Fallback>
                <p:oleObj name="Equation" r:id="rId13" imgW="69840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76800"/>
                        <a:ext cx="108902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5"/>
          <p:cNvGraphicFramePr>
            <a:graphicFrameLocks noChangeAspect="1"/>
          </p:cNvGraphicFramePr>
          <p:nvPr/>
        </p:nvGraphicFramePr>
        <p:xfrm>
          <a:off x="7239000" y="4876800"/>
          <a:ext cx="13858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0" name="Equation" r:id="rId15" imgW="888840" imgH="241200" progId="Equation.DSMT4">
                  <p:embed/>
                </p:oleObj>
              </mc:Choice>
              <mc:Fallback>
                <p:oleObj name="Equation" r:id="rId15" imgW="88884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876800"/>
                        <a:ext cx="1385888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5"/>
          <p:cNvGraphicFramePr>
            <a:graphicFrameLocks noChangeAspect="1"/>
          </p:cNvGraphicFramePr>
          <p:nvPr/>
        </p:nvGraphicFramePr>
        <p:xfrm>
          <a:off x="1295400" y="5181600"/>
          <a:ext cx="10890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1" name="Equation" r:id="rId17" imgW="698400" imgH="215640" progId="Equation.DSMT4">
                  <p:embed/>
                </p:oleObj>
              </mc:Choice>
              <mc:Fallback>
                <p:oleObj name="Equation" r:id="rId17" imgW="69840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10890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5"/>
          <p:cNvGraphicFramePr>
            <a:graphicFrameLocks noChangeAspect="1"/>
          </p:cNvGraphicFramePr>
          <p:nvPr/>
        </p:nvGraphicFramePr>
        <p:xfrm>
          <a:off x="3657600" y="5181600"/>
          <a:ext cx="136683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2" name="Equation" r:id="rId19" imgW="876240" imgH="215640" progId="Equation.DSMT4">
                  <p:embed/>
                </p:oleObj>
              </mc:Choice>
              <mc:Fallback>
                <p:oleObj name="Equation" r:id="rId19" imgW="87624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81600"/>
                        <a:ext cx="1366838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Theorem 13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Theorem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2590800"/>
            <a:ext cx="8610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Proof of 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DeMorgan’s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theorem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. Firstly, let us assume that all variables are in a logic ‘0’ state. In that case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noProof="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Therefore, </a:t>
            </a:r>
            <a:r>
              <a:rPr lang="en-US" sz="200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LHS = RHS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Secondly, let us assume that any one of the n variables, say       , is a logic HIGH state: </a:t>
            </a:r>
            <a:endParaRPr kumimoji="0" lang="en-US" sz="2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1360488" y="1676400"/>
          <a:ext cx="5867400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9" name="Equation" r:id="rId3" imgW="3759120" imgH="583920" progId="Equation.DSMT4">
                  <p:embed/>
                </p:oleObj>
              </mc:Choice>
              <mc:Fallback>
                <p:oleObj name="Equation" r:id="rId3" imgW="3759120" imgH="5839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1676400"/>
                        <a:ext cx="5867400" cy="931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1828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[13]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63" name="Object 8"/>
          <p:cNvGraphicFramePr>
            <a:graphicFrameLocks noChangeAspect="1"/>
          </p:cNvGraphicFramePr>
          <p:nvPr/>
        </p:nvGraphicFramePr>
        <p:xfrm>
          <a:off x="1524000" y="3352800"/>
          <a:ext cx="56102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0" name="Equation" r:id="rId5" imgW="3593880" imgH="533160" progId="Equation.DSMT4">
                  <p:embed/>
                </p:oleObj>
              </mc:Choice>
              <mc:Fallback>
                <p:oleObj name="Equation" r:id="rId5" imgW="35938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52800"/>
                        <a:ext cx="5610225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1752600" y="5410200"/>
          <a:ext cx="55514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1" name="Equation" r:id="rId7" imgW="3555720" imgH="533160" progId="Equation.DSMT4">
                  <p:embed/>
                </p:oleObj>
              </mc:Choice>
              <mc:Fallback>
                <p:oleObj name="Equation" r:id="rId7" imgW="35557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410200"/>
                        <a:ext cx="555148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6934200" y="4724400"/>
          <a:ext cx="3175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2" name="Equation" r:id="rId9" imgW="203040" imgH="228600" progId="Equation.DSMT4">
                  <p:embed/>
                </p:oleObj>
              </mc:Choice>
              <mc:Fallback>
                <p:oleObj name="Equation" r:id="rId9" imgW="20304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724400"/>
                        <a:ext cx="31750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8194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Once again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LHS = RHS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Therefore, theorem 13(a) stands proved. Since theorem 13(b) is the dual of theorem 13(a), the proof is implied.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theorems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thus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interpreted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 follows: the first theorem says that a multi-input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NOR gate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be implemented as a multi-input bubbled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second theorem,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which is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dual of the first, says that a multi-input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NAND gate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be implemented as a multi-input bubbled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228600" y="4191000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Theorem 14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Involution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Law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Involution law says that the complement of the complement of an expression leaves the expression unchanged. Also the dual of the dual of an expression is the original expression.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1989" name="Object 8"/>
          <p:cNvGraphicFramePr>
            <a:graphicFrameLocks noChangeAspect="1"/>
          </p:cNvGraphicFramePr>
          <p:nvPr/>
        </p:nvGraphicFramePr>
        <p:xfrm>
          <a:off x="4038600" y="4572000"/>
          <a:ext cx="75406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3" name="Equation" r:id="rId3" imgW="482400" imgH="266400" progId="Equation.DSMT4">
                  <p:embed/>
                </p:oleObj>
              </mc:Choice>
              <mc:Fallback>
                <p:oleObj name="Equation" r:id="rId3" imgW="482400" imgH="266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572000"/>
                        <a:ext cx="754063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8229600" y="4572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[14]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Theorem 15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(Transposition Theorem)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2590800"/>
            <a:ext cx="8610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This theorem can be applied to any sum-of-products or product-of-sums expression having two terms, provided that a given variable in one term has its complement in the other.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The proof of theorem 15(a) can be done using the method of perfect induction.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2003425" y="1657350"/>
          <a:ext cx="457993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8" name="Equation" r:id="rId3" imgW="2933640" imgH="609480" progId="Equation.DSMT4">
                  <p:embed/>
                </p:oleObj>
              </mc:Choice>
              <mc:Fallback>
                <p:oleObj name="Equation" r:id="rId3" imgW="2933640" imgH="609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1657350"/>
                        <a:ext cx="4579938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229600" y="1828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[15]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67000" y="59436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9: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 7.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4191000"/>
            <a:ext cx="4218039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have seen that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binary arithmetic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decimal arithmetic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similar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many respects. To work with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relations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form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we need a set 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symbolic manipulation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will enable us to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simplify complex expressions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solve for unknowns.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Simply 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we need a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algebra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Nearly 100 years before the first digital computer,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George Boole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 English mathematician (1815-1864), formulated a basic set of rules governing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true-false statements of logic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Eighty-five years later (1938),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Claude Shannon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at that time a graduate student a MIT,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pointed out the usefulness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Boolean algebra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solving telephone switching problems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established the analysis of such problems on a firm mathematical basis.</a:t>
            </a:r>
          </a:p>
          <a:p>
            <a:pPr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algebra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valuable in manipulating binary variables in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OR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or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relations and in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analysis and design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all types of digital systems.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4724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648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7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Starting with the Boolean expression for a two-input OR gate, apply Boolean laws and theorems to modify it in such a way as to facilitate the implementation of a two-input OR gate by using two-input NAND gates only.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two-input OR gate has the Boolean equation                      ,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where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the input logic variables and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the output.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Now,                               	Involution law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	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theorem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	Idempotent law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9 shows the NAND gate implementation of a two-input OR gate. 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5715000" y="2971800"/>
          <a:ext cx="11684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0" name="Equation" r:id="rId3" imgW="749160" imgH="253800" progId="Equation.DSMT4">
                  <p:embed/>
                </p:oleObj>
              </mc:Choice>
              <mc:Fallback>
                <p:oleObj name="Equation" r:id="rId3" imgW="74916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971800"/>
                        <a:ext cx="11684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2209800" y="4038600"/>
          <a:ext cx="85248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1" name="Equation" r:id="rId5" imgW="545760" imgH="266400" progId="Equation.DSMT4">
                  <p:embed/>
                </p:oleObj>
              </mc:Choice>
              <mc:Fallback>
                <p:oleObj name="Equation" r:id="rId5" imgW="54576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38600"/>
                        <a:ext cx="852488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5"/>
          <p:cNvGraphicFramePr>
            <a:graphicFrameLocks noChangeAspect="1"/>
          </p:cNvGraphicFramePr>
          <p:nvPr/>
        </p:nvGraphicFramePr>
        <p:xfrm>
          <a:off x="2209800" y="4419600"/>
          <a:ext cx="17018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2" name="Equation" r:id="rId7" imgW="1091880" imgH="266400" progId="Equation.DSMT4">
                  <p:embed/>
                </p:oleObj>
              </mc:Choice>
              <mc:Fallback>
                <p:oleObj name="Equation" r:id="rId7" imgW="1091880" imgH="266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19600"/>
                        <a:ext cx="170180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5"/>
          <p:cNvGraphicFramePr>
            <a:graphicFrameLocks noChangeAspect="1"/>
          </p:cNvGraphicFramePr>
          <p:nvPr/>
        </p:nvGraphicFramePr>
        <p:xfrm>
          <a:off x="1447800" y="3657600"/>
          <a:ext cx="17224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3" name="Equation" r:id="rId9" imgW="1104840" imgH="291960" progId="Equation.DSMT4">
                  <p:embed/>
                </p:oleObj>
              </mc:Choice>
              <mc:Fallback>
                <p:oleObj name="Equation" r:id="rId9" imgW="110484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1722437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2578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8</a:t>
            </a:r>
            <a:endParaRPr lang="en-US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Apply suitable Boolean laws and theorems to modify the expression for a two-input EX-OR gate in such a way as to implement a two-input EX-OR gate by using the minimum number of two-input NAND gates only.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two-input EX-OR gate has the Boolean equation                             ,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Now,                               		Involution law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		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theorem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		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		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10 shows the NAND gate implementation of a two-input EX-OR gate. </a:t>
            </a:r>
          </a:p>
          <a:p>
            <a:pPr marL="457200" indent="-457200">
              <a:buClr>
                <a:schemeClr val="accent6">
                  <a:lumMod val="75000"/>
                </a:schemeClr>
              </a:buCl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6061075" y="2935288"/>
          <a:ext cx="15446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0" name="Equation" r:id="rId3" imgW="990360" imgH="203040" progId="Equation.DSMT4">
                  <p:embed/>
                </p:oleObj>
              </mc:Choice>
              <mc:Fallback>
                <p:oleObj name="Equation" r:id="rId3" imgW="99036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5" y="2935288"/>
                        <a:ext cx="15446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2590800" y="3733800"/>
          <a:ext cx="120967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1" name="Equation" r:id="rId5" imgW="774360" imgH="253800" progId="Equation.DSMT4">
                  <p:embed/>
                </p:oleObj>
              </mc:Choice>
              <mc:Fallback>
                <p:oleObj name="Equation" r:id="rId5" imgW="77436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33800"/>
                        <a:ext cx="1209675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5"/>
          <p:cNvGraphicFramePr>
            <a:graphicFrameLocks noChangeAspect="1"/>
          </p:cNvGraphicFramePr>
          <p:nvPr/>
        </p:nvGraphicFramePr>
        <p:xfrm>
          <a:off x="2590800" y="4267200"/>
          <a:ext cx="2592388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2" name="Equation" r:id="rId7" imgW="1663560" imgH="291960" progId="Equation.DSMT4">
                  <p:embed/>
                </p:oleObj>
              </mc:Choice>
              <mc:Fallback>
                <p:oleObj name="Equation" r:id="rId7" imgW="166356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67200"/>
                        <a:ext cx="2592388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4"/>
          <p:cNvGraphicFramePr>
            <a:graphicFrameLocks noChangeAspect="1"/>
          </p:cNvGraphicFramePr>
          <p:nvPr/>
        </p:nvGraphicFramePr>
        <p:xfrm>
          <a:off x="1447800" y="3276600"/>
          <a:ext cx="24765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3" name="Equation" r:id="rId9" imgW="1587240" imgH="253800" progId="Equation.DSMT4">
                  <p:embed/>
                </p:oleObj>
              </mc:Choice>
              <mc:Fallback>
                <p:oleObj name="Equation" r:id="rId9" imgW="158724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76600"/>
                        <a:ext cx="24765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6"/>
          <p:cNvGraphicFramePr>
            <a:graphicFrameLocks noChangeAspect="1"/>
          </p:cNvGraphicFramePr>
          <p:nvPr/>
        </p:nvGraphicFramePr>
        <p:xfrm>
          <a:off x="2827338" y="4876800"/>
          <a:ext cx="211772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4" name="Equation" r:id="rId11" imgW="1358640" imgH="291960" progId="Equation.DSMT4">
                  <p:embed/>
                </p:oleObj>
              </mc:Choice>
              <mc:Fallback>
                <p:oleObj name="Equation" r:id="rId11" imgW="1358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4876800"/>
                        <a:ext cx="211772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57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EX-OR gate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95600" y="36576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10: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 8.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828800"/>
            <a:ext cx="582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Octagon 11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Lecture 2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00400"/>
            <a:ext cx="8610600" cy="68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gates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electronic circuits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can be used to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implement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most elementary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expressions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also known as 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gate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most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basic building block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combinational logic. There are three basic logic gates, namely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gate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NOT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logic gates that are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derived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these basic gates are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NAND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EXCLUSIVE-OR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EXCLUSIVE-NOR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truth table lists all possible combinations of input binary variables and the corresponding outputs of a logic system.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the number of input binary variables is only one, then there are only two possible inputs, i.e., ‘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and ‘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the number of inputs is two, there can be four possible input combinations, i.e.,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51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OR gate performs an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ORing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operation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 two or more logic variables. The OR operation on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two independent logic variables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written as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and reads as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equals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OR gate is a logic circuit with two or more inputs and one output.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of an OR gate 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only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all of its inputs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otherwise, it is HIGH for all other possible input combinations.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62000" y="2362200"/>
          <a:ext cx="99060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634680" imgH="164880" progId="Equation.DSMT4">
                  <p:embed/>
                </p:oleObj>
              </mc:Choice>
              <mc:Fallback>
                <p:oleObj name="Equation" r:id="rId3" imgW="634680" imgH="164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62200"/>
                        <a:ext cx="99060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971800" y="5181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1: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Two-input OR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5562600"/>
            <a:ext cx="8610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 1 shows the logic circuit symbol and truth table of 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OR gate.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3886200"/>
            <a:ext cx="447963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8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AND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AND gate is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ckt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having two or more inputs and one output. Its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only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all of its inputs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in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HIGH state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all other cases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 is LOW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The logic symbol and truth table of a two input AND gate are shown in Figure 2.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62000" y="5410200"/>
          <a:ext cx="892175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571320" imgH="164880" progId="Equation.DSMT4">
                  <p:embed/>
                </p:oleObj>
              </mc:Choice>
              <mc:Fallback>
                <p:oleObj name="Equation" r:id="rId3" imgW="57132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410200"/>
                        <a:ext cx="892175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971800" y="4495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2: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Two-input AND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953000"/>
            <a:ext cx="8610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AND operation on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two independent logic variables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and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is written as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and reads as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equals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AND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3048000"/>
            <a:ext cx="513291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8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Not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 NOT gate  is a one-input, one-output logic ckt whose output is always the complement of the input. That is, a LOW input produces a HIGH output, and vice versa.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3 shows the circuit symbol and the truth table for a NOT gate.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400800" y="5029200"/>
          <a:ext cx="2968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190440" imgH="228600" progId="Equation.DSMT4">
                  <p:embed/>
                </p:oleObj>
              </mc:Choice>
              <mc:Fallback>
                <p:oleObj name="Equation" r:id="rId3" imgW="19044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029200"/>
                        <a:ext cx="29686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981200" y="44958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3: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 NOT ckt.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953000"/>
            <a:ext cx="8610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NOT operation on a logic variable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is denoted as         or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That is, if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the input to a NOT ckt, then its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given by                        and reads as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equals NOT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867400" y="5334000"/>
          <a:ext cx="122713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787320" imgH="228600" progId="Equation.DSMT4">
                  <p:embed/>
                </p:oleObj>
              </mc:Choice>
              <mc:Fallback>
                <p:oleObj name="Equation" r:id="rId5" imgW="78732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334000"/>
                        <a:ext cx="122713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3"/>
          <p:cNvGraphicFramePr>
            <a:graphicFrameLocks noChangeAspect="1"/>
          </p:cNvGraphicFramePr>
          <p:nvPr/>
        </p:nvGraphicFramePr>
        <p:xfrm>
          <a:off x="7162800" y="5029200"/>
          <a:ext cx="33655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215640" imgH="164880" progId="Equation.DSMT4">
                  <p:embed/>
                </p:oleObj>
              </mc:Choice>
              <mc:Fallback>
                <p:oleObj name="Equation" r:id="rId7" imgW="21564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5029200"/>
                        <a:ext cx="33655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38400" y="3276600"/>
            <a:ext cx="444246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Exclusive-OR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Commonly written as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EX-OR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two-input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Its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inputs are unlike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logic ‘0’ when the inputs are like.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multiple-input EX-OR logic function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a logic ‘1’ when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number of 1s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input sequence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odd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logic ‘0’ when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number of 1s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input sequence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even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including zero.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is an all 0s input sequence also produces a logic ‘0’ at the output.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47800" y="53340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4: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an EX-OR ckt.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5715000"/>
            <a:ext cx="8610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output of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EX-OR gate is expressed by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553200" y="5791200"/>
          <a:ext cx="10287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660240" imgH="177480" progId="Equation.DSMT4">
                  <p:embed/>
                </p:oleObj>
              </mc:Choice>
              <mc:Fallback>
                <p:oleObj name="Equation" r:id="rId3" imgW="66024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791200"/>
                        <a:ext cx="1028700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400" y="3886200"/>
            <a:ext cx="5076921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21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NAND Gate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NAND stands for NOT AND. An AND gate followed by a NOT circuit makes it a NAND gate. NAND gate operation  is logically expressed as                  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00200" y="39624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 5: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Circuit symbol and truth table of a NAND gate.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4572000"/>
            <a:ext cx="8610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 5 shows the circuit symbol and the truth table of a two-input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NAND gate.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467600" y="1981200"/>
          <a:ext cx="89058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571320" imgH="203040" progId="Equation.DSMT4">
                  <p:embed/>
                </p:oleObj>
              </mc:Choice>
              <mc:Fallback>
                <p:oleObj name="Equation" r:id="rId3" imgW="57132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981200"/>
                        <a:ext cx="89058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2514600"/>
            <a:ext cx="5076921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42851</TotalTime>
  <Words>2290</Words>
  <Application>Microsoft Office PowerPoint</Application>
  <PresentationFormat>On-screen Show (4:3)</PresentationFormat>
  <Paragraphs>346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Office Theme</vt:lpstr>
      <vt:lpstr>Equation</vt:lpstr>
      <vt:lpstr>Document</vt:lpstr>
      <vt:lpstr>EEE 3131 - Digital Electronics</vt:lpstr>
      <vt:lpstr>References</vt:lpstr>
      <vt:lpstr>Introduction</vt:lpstr>
      <vt:lpstr>Introduction</vt:lpstr>
      <vt:lpstr>Logic Gates</vt:lpstr>
      <vt:lpstr>Logic Gates</vt:lpstr>
      <vt:lpstr>Logic Gates</vt:lpstr>
      <vt:lpstr>Logic Gates</vt:lpstr>
      <vt:lpstr>Logic Gates</vt:lpstr>
      <vt:lpstr>Logic Gates</vt:lpstr>
      <vt:lpstr>Logic Gates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Boolean Algebra</vt:lpstr>
      <vt:lpstr>End of Lecture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Windows User</cp:lastModifiedBy>
  <cp:revision>6687</cp:revision>
  <dcterms:created xsi:type="dcterms:W3CDTF">2013-09-26T15:37:31Z</dcterms:created>
  <dcterms:modified xsi:type="dcterms:W3CDTF">2015-10-21T20:56:16Z</dcterms:modified>
</cp:coreProperties>
</file>