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75" r:id="rId3"/>
    <p:sldId id="402" r:id="rId4"/>
    <p:sldId id="456" r:id="rId5"/>
    <p:sldId id="457" r:id="rId6"/>
    <p:sldId id="458" r:id="rId7"/>
    <p:sldId id="459" r:id="rId8"/>
    <p:sldId id="460" r:id="rId9"/>
    <p:sldId id="461" r:id="rId10"/>
    <p:sldId id="462" r:id="rId11"/>
    <p:sldId id="463" r:id="rId12"/>
    <p:sldId id="464" r:id="rId13"/>
    <p:sldId id="465" r:id="rId14"/>
    <p:sldId id="466" r:id="rId15"/>
    <p:sldId id="467" r:id="rId16"/>
    <p:sldId id="468" r:id="rId17"/>
    <p:sldId id="469" r:id="rId18"/>
    <p:sldId id="470" r:id="rId19"/>
    <p:sldId id="471" r:id="rId20"/>
    <p:sldId id="39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1" autoAdjust="0"/>
    <p:restoredTop sz="88732" autoAdjust="0"/>
  </p:normalViewPr>
  <p:slideViewPr>
    <p:cSldViewPr>
      <p:cViewPr>
        <p:scale>
          <a:sx n="60" d="100"/>
          <a:sy n="60" d="100"/>
        </p:scale>
        <p:origin x="-72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18616-83D4-4CCD-92DB-77EE9C964B2C}" type="datetimeFigureOut">
              <a:rPr lang="en-US" smtClean="0"/>
              <a:pPr/>
              <a:t>16-Nov-15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EB357-B5A6-4343-B9C2-350395847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591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EC456-9A01-48E3-BAC7-F2BBE10CAF77}" type="datetime1">
              <a:rPr lang="en-US" smtClean="0"/>
              <a:pPr/>
              <a:t>16-Nov-15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61A3-C6C2-46E5-9742-5928D6BB8000}" type="datetime1">
              <a:rPr lang="en-US" smtClean="0"/>
              <a:pPr/>
              <a:t>16-Nov-15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E917-53E6-40B2-BDA2-EFC128F38238}" type="datetime1">
              <a:rPr lang="en-US" smtClean="0"/>
              <a:pPr/>
              <a:t>16-Nov-15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51DE-2D49-4B31-BAE2-20877C049150}" type="datetime1">
              <a:rPr lang="en-US" smtClean="0"/>
              <a:pPr/>
              <a:t>16-Nov-15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D384-0B03-4470-B34D-5D8329BF78D1}" type="datetime1">
              <a:rPr lang="en-US" smtClean="0"/>
              <a:pPr/>
              <a:t>16-Nov-15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93528-4F1D-4097-926E-3BA824F2C93D}" type="datetime1">
              <a:rPr lang="en-US" smtClean="0"/>
              <a:pPr/>
              <a:t>16-Nov-15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249A-126A-4391-9C43-C548B6A06F53}" type="datetime1">
              <a:rPr lang="en-US" smtClean="0"/>
              <a:pPr/>
              <a:t>16-Nov-15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F207-F29E-4264-A425-479F8BD88447}" type="datetime1">
              <a:rPr lang="en-US" smtClean="0"/>
              <a:pPr/>
              <a:t>16-Nov-15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49B6-F254-4F54-862B-D954832FC88B}" type="datetime1">
              <a:rPr lang="en-US" smtClean="0"/>
              <a:pPr/>
              <a:t>16-Nov-15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D9A0-3F5F-4F92-92BF-8E89953B07C2}" type="datetime1">
              <a:rPr lang="en-US" smtClean="0"/>
              <a:pPr/>
              <a:t>16-Nov-15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12B0-8A8A-4DAF-A84C-090F0AD5755C}" type="datetime1">
              <a:rPr lang="en-US" smtClean="0"/>
              <a:pPr/>
              <a:t>16-Nov-15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D196F-6ECF-4FAD-9F89-7E46FCAB8165}" type="datetime1">
              <a:rPr lang="en-US" smtClean="0"/>
              <a:pPr/>
              <a:t>16-Nov-15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17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4.wmf"/><Relationship Id="rId10" Type="http://schemas.openxmlformats.org/officeDocument/2006/relationships/image" Target="../media/image18.png"/><Relationship Id="rId4" Type="http://schemas.openxmlformats.org/officeDocument/2006/relationships/oleObject" Target="../embeddings/oleObject7.bin"/><Relationship Id="rId9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oleObject" Target="../embeddings/oleObject10.bin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29.png"/><Relationship Id="rId10" Type="http://schemas.openxmlformats.org/officeDocument/2006/relationships/image" Target="../media/image28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1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3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11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62001"/>
            <a:ext cx="85344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EEE 3132 - Digital Electronics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743200"/>
            <a:ext cx="7467600" cy="990600"/>
          </a:xfrm>
        </p:spPr>
        <p:txBody>
          <a:bodyPr>
            <a:normAutofit/>
          </a:bodyPr>
          <a:lstStyle/>
          <a:p>
            <a:pPr algn="r"/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Lecture 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Digital Electronic Signals and Switches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0" y="1905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28800" y="41148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Instructor:  Jerry MUWAMBA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7000" y="5486400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October 2015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" y="762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800" y="4495800"/>
            <a:ext cx="624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Email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 jerry.muwamba@unza.zm</a:t>
            </a:r>
          </a:p>
          <a:p>
            <a:pPr algn="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jerrymuwamba@yahoo.com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Parallel Representation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8374" y="2726911"/>
            <a:ext cx="6251582" cy="3294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29337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parallel format uses a separate electrical conductor for each bit to be transmitted (and a common ground).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If the digital system is using 8-bit numbers, eight lines are required.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This tends to be expensive, but the entire 8-bit number can be transmitted in one clock period, rendering it faster.</a:t>
            </a:r>
          </a:p>
          <a:p>
            <a:pPr>
              <a:buFont typeface="Wingdings" pitchFamily="2" charset="2"/>
              <a:buChar char="ü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429407" y="6021481"/>
            <a:ext cx="5829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4-5: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Parallel communication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btn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PC and printer 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08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Parallel Representation cont’d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28575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Figure 4-6 illustrates the parallel representation of the binary number 01101100.</a:t>
            </a:r>
          </a:p>
          <a:p>
            <a:pPr>
              <a:buFont typeface="Wingdings" pitchFamily="2" charset="2"/>
              <a:buChar char="ü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790700" y="5929304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4-6: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Parallel representation of the binary number.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831578"/>
            <a:ext cx="3657600" cy="4097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377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81200"/>
            <a:ext cx="4370988" cy="405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ounded Rectangle 15"/>
          <p:cNvSpPr/>
          <p:nvPr/>
        </p:nvSpPr>
        <p:spPr>
          <a:xfrm>
            <a:off x="190500" y="433552"/>
            <a:ext cx="8763000" cy="5814848"/>
          </a:xfrm>
          <a:prstGeom prst="roundRect">
            <a:avLst>
              <a:gd name="adj" fmla="val 2437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4-4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1600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Sketch the serial and parallel representations of the 4-bit number 0111. If the clock frequency is 5 MHz, find the time to transmit using each method.</a:t>
            </a:r>
          </a:p>
          <a:p>
            <a:pPr>
              <a:buFont typeface="Wingdings" pitchFamily="2" charset="2"/>
              <a:buChar char="ü"/>
            </a:pPr>
            <a:r>
              <a:rPr lang="en-US" sz="2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Solution:</a:t>
            </a:r>
          </a:p>
          <a:p>
            <a:pPr>
              <a:buFont typeface="Wingdings" pitchFamily="2" charset="2"/>
              <a:buChar char="ü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72578"/>
              </p:ext>
            </p:extLst>
          </p:nvPr>
        </p:nvGraphicFramePr>
        <p:xfrm>
          <a:off x="685800" y="2743200"/>
          <a:ext cx="2935288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1" name="Equation" r:id="rId4" imgW="1600200" imgH="431640" progId="Equation.DSMT4">
                  <p:embed/>
                </p:oleObj>
              </mc:Choice>
              <mc:Fallback>
                <p:oleObj name="Equation" r:id="rId4" imgW="1600200" imgH="431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743200"/>
                        <a:ext cx="2935288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627266"/>
              </p:ext>
            </p:extLst>
          </p:nvPr>
        </p:nvGraphicFramePr>
        <p:xfrm>
          <a:off x="685800" y="3799174"/>
          <a:ext cx="27495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2" name="Equation" r:id="rId6" imgW="1498320" imgH="228600" progId="Equation.DSMT4">
                  <p:embed/>
                </p:oleObj>
              </mc:Choice>
              <mc:Fallback>
                <p:oleObj name="Equation" r:id="rId6" imgW="149832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799174"/>
                        <a:ext cx="2749550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777365"/>
              </p:ext>
            </p:extLst>
          </p:nvPr>
        </p:nvGraphicFramePr>
        <p:xfrm>
          <a:off x="639763" y="4484688"/>
          <a:ext cx="28416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3" name="Equation" r:id="rId8" imgW="1549080" imgH="241200" progId="Equation.DSMT4">
                  <p:embed/>
                </p:oleObj>
              </mc:Choice>
              <mc:Fallback>
                <p:oleObj name="Equation" r:id="rId8" imgW="154908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763" y="4484688"/>
                        <a:ext cx="284162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99" name="Picture 3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0999" y="1828799"/>
            <a:ext cx="3975201" cy="420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653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6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057400"/>
            <a:ext cx="7473568" cy="3962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Serial Transmission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Simulation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1600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Figure 4-7 shows a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MultiSIM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simulation of the transmission of three ASCII characters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MP3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a transmitting device (Word Generator) to a receiving device (the Logic Analyzer).</a:t>
            </a:r>
            <a:endParaRPr lang="en-US" sz="20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790700" y="5929304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4-7: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MultiSIM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simulation of serial transmission.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35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264" y="1983154"/>
            <a:ext cx="7331472" cy="3948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Serial Transmission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Simulation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1600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Figure 4-8 shows a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MultiSIM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simulation of the transmission of three parallel ASCII characters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Y2K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a transmitting device (Word Generator) to a receiving device (the Logic Analyzer).</a:t>
            </a:r>
            <a:endParaRPr lang="en-US" sz="20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447800" y="5929304"/>
            <a:ext cx="5905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4-8: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MultiSIM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simulation of parallel transmission.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3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Switches in Electronic Circuits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2667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transitions between 0 and 1 digital levels are caused by switching for one voltage level to another (usually 0 V to +5 V).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One  way that this is accomplished is to make and break a connection between two electrical conductors by way of a manual switch or an electromechanical relay.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Another way to switch digital levels is by use of semiconductor devices such as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diodes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transistors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112908" y="5397062"/>
            <a:ext cx="4933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4-9: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1-Level output and 0-Level output.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63" y="3444765"/>
            <a:ext cx="4204138" cy="175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617" y="3384331"/>
            <a:ext cx="3735457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563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Relay as a Switch 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2667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electromechanical relay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has contacts like a manual switch, but it is controlled by external voltage instead of being operated manually.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They are often used to deliver HIGH/LOW digital levels to a high power load like a motor or a high-wattage lamp. </a:t>
            </a:r>
          </a:p>
          <a:p>
            <a:pPr>
              <a:buFont typeface="Wingdings" pitchFamily="2" charset="2"/>
              <a:buChar char="ü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257302" y="5397062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4-10: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representation of an electromechanical relay.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599" y="2476500"/>
            <a:ext cx="6191591" cy="292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633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06480"/>
            <a:ext cx="5920106" cy="243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Relay as a Switch cont’d 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2667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Circuit involving a Normally Open (NO) relay.</a:t>
            </a:r>
          </a:p>
          <a:p>
            <a:pPr>
              <a:buFont typeface="Wingdings" pitchFamily="2" charset="2"/>
              <a:buChar char="ü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257302" y="5879068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4-11: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Relay used in a digital circuit and Timing diagram.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675128"/>
            <a:ext cx="5761199" cy="2144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226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190500" y="433552"/>
            <a:ext cx="8763000" cy="5814848"/>
          </a:xfrm>
          <a:prstGeom prst="roundRect">
            <a:avLst>
              <a:gd name="adj" fmla="val 2437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4-5: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Transistor as a Switch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610600" cy="121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Bipolar Junction Transistor is a commonly used switch in digital electronic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ckts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Sketch the waveform at             in the circuit shown in Figure Ex. 4-5, given that the input signal           is +5 V when HIGH and 0 V when LOW.</a:t>
            </a:r>
          </a:p>
          <a:p>
            <a:pPr>
              <a:buFont typeface="Wingdings" pitchFamily="2" charset="2"/>
              <a:buChar char="ü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14401" y="5410200"/>
            <a:ext cx="209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Ex. 4-5-1: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895405"/>
              </p:ext>
            </p:extLst>
          </p:nvPr>
        </p:nvGraphicFramePr>
        <p:xfrm>
          <a:off x="3927475" y="1154113"/>
          <a:ext cx="4413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5" name="Equation" r:id="rId3" imgW="241200" imgH="228600" progId="Equation.DSMT4">
                  <p:embed/>
                </p:oleObj>
              </mc:Choice>
              <mc:Fallback>
                <p:oleObj name="Equation" r:id="rId3" imgW="24120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7475" y="1154113"/>
                        <a:ext cx="44132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543" y="1920766"/>
            <a:ext cx="2841734" cy="3194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9384499"/>
              </p:ext>
            </p:extLst>
          </p:nvPr>
        </p:nvGraphicFramePr>
        <p:xfrm>
          <a:off x="3548063" y="1487488"/>
          <a:ext cx="37306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6" name="Equation" r:id="rId6" imgW="203040" imgH="241200" progId="Equation.DSMT4">
                  <p:embed/>
                </p:oleObj>
              </mc:Choice>
              <mc:Fallback>
                <p:oleObj name="Equation" r:id="rId6" imgW="20304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8063" y="1487488"/>
                        <a:ext cx="373062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4288" y="2971800"/>
            <a:ext cx="4506312" cy="3114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Content Placeholder 2"/>
          <p:cNvSpPr txBox="1">
            <a:spLocks/>
          </p:cNvSpPr>
          <p:nvPr/>
        </p:nvSpPr>
        <p:spPr>
          <a:xfrm>
            <a:off x="3657601" y="1920765"/>
            <a:ext cx="5414140" cy="1597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Solution: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When                  , the transistor is OFF and the equivalent circuit is shown in Fig. Ex. 4-5-3.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154483"/>
              </p:ext>
            </p:extLst>
          </p:nvPr>
        </p:nvGraphicFramePr>
        <p:xfrm>
          <a:off x="4800600" y="2276509"/>
          <a:ext cx="1071563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7" name="Equation" r:id="rId9" imgW="583920" imgH="241200" progId="Equation.DSMT4">
                  <p:embed/>
                </p:oleObj>
              </mc:Choice>
              <mc:Fallback>
                <p:oleObj name="Equation" r:id="rId9" imgW="58392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276509"/>
                        <a:ext cx="1071563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334611" y="5931932"/>
            <a:ext cx="209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Ex. 4-5-2: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98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190500" y="433552"/>
            <a:ext cx="8763000" cy="5662448"/>
          </a:xfrm>
          <a:prstGeom prst="roundRect">
            <a:avLst>
              <a:gd name="adj" fmla="val 2437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4-5: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Transistor as a Switch cont’d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9906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Thus,</a:t>
            </a:r>
          </a:p>
          <a:p>
            <a:pPr>
              <a:buFont typeface="Wingdings" pitchFamily="2" charset="2"/>
              <a:buChar char="ü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 that ,  </a:t>
            </a:r>
          </a:p>
          <a:p>
            <a:pPr>
              <a:buFont typeface="Wingdings" pitchFamily="2" charset="2"/>
              <a:buChar char="ü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449811"/>
              </p:ext>
            </p:extLst>
          </p:nvPr>
        </p:nvGraphicFramePr>
        <p:xfrm>
          <a:off x="2499342" y="1524000"/>
          <a:ext cx="392588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3" imgW="2145960" imgH="253800" progId="Equation.DSMT4">
                  <p:embed/>
                </p:oleObj>
              </mc:Choice>
              <mc:Fallback>
                <p:oleObj name="Equation" r:id="rId3" imgW="21459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9342" y="1524000"/>
                        <a:ext cx="3925887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583827"/>
              </p:ext>
            </p:extLst>
          </p:nvPr>
        </p:nvGraphicFramePr>
        <p:xfrm>
          <a:off x="1823245" y="990600"/>
          <a:ext cx="100171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5" imgW="545760" imgH="228600" progId="Equation.DSMT4">
                  <p:embed/>
                </p:oleObj>
              </mc:Choice>
              <mc:Fallback>
                <p:oleObj name="Equation" r:id="rId5" imgW="545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3245" y="990600"/>
                        <a:ext cx="1001712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200400" y="5562600"/>
            <a:ext cx="209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Ex. 4-5-3: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47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99" y="2286000"/>
            <a:ext cx="66385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796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Our main reference text books in this course are </a:t>
            </a: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[1]  William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Kleitz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Digital Electronics: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Practical Approach with  VHDL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9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Ed., 2012, Prentice Hall ISBN-100131714902 </a:t>
            </a: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[2]  Thomas L. Floyd,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Digital Fundamentals with PLD Programming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9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Ed., </a:t>
            </a: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2006,  Prentice Hall ISBN-10:0-13-197255-3. 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[4]  Maini Anil K., </a:t>
            </a: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Digital Electronics: 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Principles, Devices and Applications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   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2007, John Wiley and Sons Ltd, ISBN 978-0-470-03214-5.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[5]  Smith R. J., Dorf R. C., 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Circuits Devices and Systems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5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Ed., 2004, John     </a:t>
            </a:r>
          </a:p>
          <a:p>
            <a:pPr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      Wiley and Sons Ltd, ISBN 9971-51-172-X.</a:t>
            </a: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However, feel free to use some additional text which you might find relevant to our course.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Octagon 11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End of Lecture 4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200400"/>
            <a:ext cx="8610600" cy="685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Thank you for your attention!</a:t>
            </a: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As mentioned in our previous lectures, digital electronics deals with 1s and 0s. These logic states are typically represented by a high and a low voltage level (Usually 1 = 5V and 0 = 0V).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this lecture we focus on how these logic states are represented by means of a timing diagram and how electronic switches are used to generate meaningful digital signals.</a:t>
            </a: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Digital Signals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digital signal is made up of a series of 1s and 0s that represent numbers, letters, symbols, or control signals.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Figure 4-1 shows the timing diagram of a typical digital signal.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Timing diagram is a plot of voltage versus time.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Digital Signals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0"/>
            <a:ext cx="8610600" cy="1828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Figure 4-1(a) is a timing diagram showing the bit configuration 1010 as it would appear on an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oscilloscope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Notice that the LSB comes first in time. Thus the LSB is transmitted first.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Nevertheless, the MSB could be transmitted first as long as the system on the receiving end knows which method is used.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116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066800"/>
            <a:ext cx="6348248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28800" y="3810000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 4-1: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(a) Typical digital signal; (b) An oscilloscope displaying the digital waveform.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3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Clock Waveform Timing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31242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Most digital signals require precise timing. 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Special clock and timing circuits are used to produce clock waveforms to trigger the digital signals at precise intervals.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Figure 4-2 shows a typical </a:t>
            </a:r>
            <a:r>
              <a:rPr lang="en-US" sz="2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periodic clock waveform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as it would appear on an oscilloscope.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period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of the clock waveform is defined as the length of time from the falling edge of one pulse to the falling edge of the next  pulse.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frequency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is thus the reciprocal of the clock period.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981200" y="5462649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4-2: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Periodic clock waveform as seen on the oscilloscope.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602" y="4007423"/>
            <a:ext cx="7262112" cy="1457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271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52401" y="2743200"/>
            <a:ext cx="8763000" cy="30480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152401" y="2737945"/>
            <a:ext cx="8763000" cy="609600"/>
          </a:xfrm>
          <a:prstGeom prst="roundRect">
            <a:avLst>
              <a:gd name="adj" fmla="val 21405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Clock Waveform Timing Cont’d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105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It follows that frequency and period are respectively given by</a:t>
            </a:r>
          </a:p>
          <a:p>
            <a:pPr>
              <a:buFont typeface="Wingdings" pitchFamily="2" charset="2"/>
              <a:buChar char="ü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4-2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 PC manufacturer specifies a microprocessor speed of 4 GHz (Gigahertz). What is the period of the microprocessor’s waveform?</a:t>
            </a:r>
          </a:p>
          <a:p>
            <a:pPr>
              <a:buFont typeface="Wingdings" pitchFamily="2" charset="2"/>
              <a:buChar char="ü"/>
            </a:pPr>
            <a:r>
              <a:rPr lang="en-US" sz="2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Solution:</a:t>
            </a:r>
          </a:p>
          <a:p>
            <a:pPr>
              <a:buFont typeface="Wingdings" pitchFamily="2" charset="2"/>
              <a:buChar char="ü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1555030"/>
              </p:ext>
            </p:extLst>
          </p:nvPr>
        </p:nvGraphicFramePr>
        <p:xfrm>
          <a:off x="2754313" y="1676400"/>
          <a:ext cx="2492375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4" name="Equation" r:id="rId3" imgW="1358640" imgH="444240" progId="Equation.DSMT4">
                  <p:embed/>
                </p:oleObj>
              </mc:Choice>
              <mc:Fallback>
                <p:oleObj name="Equation" r:id="rId3" imgW="135864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54313" y="1676400"/>
                        <a:ext cx="2492375" cy="815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029079"/>
              </p:ext>
            </p:extLst>
          </p:nvPr>
        </p:nvGraphicFramePr>
        <p:xfrm>
          <a:off x="2936875" y="4506913"/>
          <a:ext cx="2865438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5" name="Equation" r:id="rId5" imgW="1562040" imgH="431640" progId="Equation.DSMT4">
                  <p:embed/>
                </p:oleObj>
              </mc:Choice>
              <mc:Fallback>
                <p:oleObj name="Equation" r:id="rId5" imgW="156204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4506913"/>
                        <a:ext cx="2865438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826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190500" y="1066800"/>
            <a:ext cx="8763000" cy="4876800"/>
          </a:xfrm>
          <a:prstGeom prst="roundRect">
            <a:avLst>
              <a:gd name="adj" fmla="val 2006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190500" y="1077310"/>
            <a:ext cx="8763000" cy="609600"/>
          </a:xfrm>
          <a:prstGeom prst="roundRect">
            <a:avLst>
              <a:gd name="adj" fmla="val 21405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Clock Waveform Timing Cont’d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4-3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Sketch and label the time,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and voltage,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axis representing a 56 kbps (kilobits per second) clock waveform transmitted between a PC and a peripheral device. (Assume that the voltage levels were measured on an oscilloscope at  LOW = 0.2 V and HIGH = 4.5 V.)</a:t>
            </a:r>
          </a:p>
          <a:p>
            <a:pPr>
              <a:buFont typeface="Wingdings" pitchFamily="2" charset="2"/>
              <a:buChar char="ü"/>
            </a:pPr>
            <a:r>
              <a:rPr lang="en-US" sz="2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Solution:</a:t>
            </a:r>
          </a:p>
          <a:p>
            <a:pPr>
              <a:buFont typeface="Wingdings" pitchFamily="2" charset="2"/>
              <a:buChar char="ü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735522"/>
              </p:ext>
            </p:extLst>
          </p:nvPr>
        </p:nvGraphicFramePr>
        <p:xfrm>
          <a:off x="2982913" y="3352800"/>
          <a:ext cx="302895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8" name="Equation" r:id="rId3" imgW="1650960" imgH="431640" progId="Equation.DSMT4">
                  <p:embed/>
                </p:oleObj>
              </mc:Choice>
              <mc:Fallback>
                <p:oleObj name="Equation" r:id="rId3" imgW="16509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2913" y="3352800"/>
                        <a:ext cx="3028950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048" y="4353910"/>
            <a:ext cx="655015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232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114800"/>
            <a:ext cx="560534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Serial Representation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105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Binary information to be transmitted from one location to another will be either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serial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parallel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form.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serial format uses a single electrical conductor (and a common ground) for the data to travel on. The serial format is inexpensive but slow because it can only transmit 1 bit for each clock period.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Serial communication can be sped up by using extremely high-speed clock signals.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Several standards have been developed for high-speed serial communications, the most notable which are V.90, ISDN, T1, T2, T3, Universal Serial Bus (USB), Ethernet, 10baseT, 100baseT, 1000base T, cable, and DSL.</a:t>
            </a: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324101" y="6063734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4-3: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Serial communication between computers.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41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Serial Representation Cont’d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28575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Figure 4-4 illustrates the serial representation of the binary number 01101100.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Serial representation          is shown with respect to some clock waveform             , and it LSB is drawn first.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Each bit from the original binary number occupies a separate clock period, with the change from one bit to the next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ocuring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at each falling edge of            .</a:t>
            </a:r>
          </a:p>
          <a:p>
            <a:pPr>
              <a:buFont typeface="Wingdings" pitchFamily="2" charset="2"/>
              <a:buChar char="ü"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Jerry MUWAMBA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714502" y="5559972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4-4: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Serial representation of the binary number.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48100"/>
            <a:ext cx="5808518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5017555"/>
              </p:ext>
            </p:extLst>
          </p:nvPr>
        </p:nvGraphicFramePr>
        <p:xfrm>
          <a:off x="3113088" y="1752600"/>
          <a:ext cx="55721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2" name="Equation" r:id="rId4" imgW="304560" imgH="253800" progId="Equation.DSMT4">
                  <p:embed/>
                </p:oleObj>
              </mc:Choice>
              <mc:Fallback>
                <p:oleObj name="Equation" r:id="rId4" imgW="304560" imgH="253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088" y="1752600"/>
                        <a:ext cx="557212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916412"/>
              </p:ext>
            </p:extLst>
          </p:nvPr>
        </p:nvGraphicFramePr>
        <p:xfrm>
          <a:off x="2022475" y="2035175"/>
          <a:ext cx="60642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" name="Equation" r:id="rId6" imgW="330120" imgH="279360" progId="Equation.DSMT4">
                  <p:embed/>
                </p:oleObj>
              </mc:Choice>
              <mc:Fallback>
                <p:oleObj name="Equation" r:id="rId6" imgW="330120" imgH="279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75" y="2035175"/>
                        <a:ext cx="606425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93484"/>
              </p:ext>
            </p:extLst>
          </p:nvPr>
        </p:nvGraphicFramePr>
        <p:xfrm>
          <a:off x="1800225" y="3159125"/>
          <a:ext cx="3714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" name="Equation" r:id="rId8" imgW="203040" imgH="241200" progId="Equation.DSMT4">
                  <p:embed/>
                </p:oleObj>
              </mc:Choice>
              <mc:Fallback>
                <p:oleObj name="Equation" r:id="rId8" imgW="203040" imgH="241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225" y="3159125"/>
                        <a:ext cx="37147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100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47633</TotalTime>
  <Words>1554</Words>
  <Application>Microsoft Office PowerPoint</Application>
  <PresentationFormat>On-screen Show (4:3)</PresentationFormat>
  <Paragraphs>159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Equation</vt:lpstr>
      <vt:lpstr>EEE 3132 - Digital Electronics</vt:lpstr>
      <vt:lpstr>References</vt:lpstr>
      <vt:lpstr>Introduction</vt:lpstr>
      <vt:lpstr>Digital Signals</vt:lpstr>
      <vt:lpstr>Clock Waveform Timing</vt:lpstr>
      <vt:lpstr>Clock Waveform Timing Cont’d</vt:lpstr>
      <vt:lpstr>Clock Waveform Timing Cont’d</vt:lpstr>
      <vt:lpstr>Serial Representation</vt:lpstr>
      <vt:lpstr>Serial Representation Cont’d</vt:lpstr>
      <vt:lpstr>Parallel Representation</vt:lpstr>
      <vt:lpstr>Parallel Representation cont’d</vt:lpstr>
      <vt:lpstr>Example 4-4</vt:lpstr>
      <vt:lpstr>Serial Transmission Simulation</vt:lpstr>
      <vt:lpstr>Serial Transmission Simulation</vt:lpstr>
      <vt:lpstr>Switches in Electronic Circuits</vt:lpstr>
      <vt:lpstr>A Relay as a Switch </vt:lpstr>
      <vt:lpstr>A Relay as a Switch cont’d </vt:lpstr>
      <vt:lpstr>Example 4-5: A Transistor as a Switch</vt:lpstr>
      <vt:lpstr>Example 4-5: A Transistor as a Switch cont’d</vt:lpstr>
      <vt:lpstr>End of Lecture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Windows User</cp:lastModifiedBy>
  <cp:revision>7409</cp:revision>
  <dcterms:created xsi:type="dcterms:W3CDTF">2013-09-26T15:37:31Z</dcterms:created>
  <dcterms:modified xsi:type="dcterms:W3CDTF">2015-11-16T20:40:54Z</dcterms:modified>
</cp:coreProperties>
</file>