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94" r:id="rId12"/>
    <p:sldId id="268" r:id="rId13"/>
    <p:sldId id="269" r:id="rId14"/>
    <p:sldId id="270" r:id="rId15"/>
    <p:sldId id="295" r:id="rId16"/>
    <p:sldId id="296" r:id="rId17"/>
    <p:sldId id="271" r:id="rId18"/>
    <p:sldId id="272" r:id="rId19"/>
    <p:sldId id="297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98" r:id="rId34"/>
    <p:sldId id="299" r:id="rId35"/>
    <p:sldId id="304" r:id="rId36"/>
    <p:sldId id="300" r:id="rId37"/>
    <p:sldId id="286" r:id="rId38"/>
    <p:sldId id="287" r:id="rId39"/>
    <p:sldId id="288" r:id="rId40"/>
    <p:sldId id="289" r:id="rId41"/>
    <p:sldId id="301" r:id="rId42"/>
    <p:sldId id="302" r:id="rId43"/>
    <p:sldId id="303" r:id="rId44"/>
    <p:sldId id="290" r:id="rId45"/>
    <p:sldId id="291" r:id="rId46"/>
    <p:sldId id="292" r:id="rId47"/>
    <p:sldId id="293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88732" autoAdjust="0"/>
  </p:normalViewPr>
  <p:slideViewPr>
    <p:cSldViewPr>
      <p:cViewPr varScale="1">
        <p:scale>
          <a:sx n="71" d="100"/>
          <a:sy n="71" d="100"/>
        </p:scale>
        <p:origin x="15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orge.ziba@unza.z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8 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Flip Flops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07859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April 2021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george.ziba@unza.zm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0976854627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4228" y="1828927"/>
            <a:ext cx="181863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6.3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NOR</a:t>
            </a:r>
            <a:r>
              <a:rPr sz="1800" b="1" spc="-5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Lucida Sans Unicode"/>
                <a:cs typeface="Lucida Sans Unicode"/>
              </a:rPr>
              <a:t>Timing</a:t>
            </a:r>
            <a:r>
              <a:rPr sz="1800" b="1" spc="-8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Diagram</a:t>
            </a:r>
            <a:endParaRPr sz="1800">
              <a:latin typeface="Lucida Sans Unicode"/>
              <a:cs typeface="Lucida Sans Unicod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60034" y="643469"/>
            <a:ext cx="4058285" cy="3010535"/>
            <a:chOff x="1160034" y="643469"/>
            <a:chExt cx="4058285" cy="3010535"/>
          </a:xfrm>
        </p:grpSpPr>
        <p:sp>
          <p:nvSpPr>
            <p:cNvPr id="4" name="object 4"/>
            <p:cNvSpPr/>
            <p:nvPr/>
          </p:nvSpPr>
          <p:spPr>
            <a:xfrm>
              <a:off x="1317698" y="651407"/>
              <a:ext cx="0" cy="2994660"/>
            </a:xfrm>
            <a:custGeom>
              <a:avLst/>
              <a:gdLst/>
              <a:ahLst/>
              <a:cxnLst/>
              <a:rect l="l" t="t" r="r" b="b"/>
              <a:pathLst>
                <a:path h="2994660">
                  <a:moveTo>
                    <a:pt x="0" y="0"/>
                  </a:moveTo>
                  <a:lnTo>
                    <a:pt x="0" y="2994172"/>
                  </a:lnTo>
                </a:path>
              </a:pathLst>
            </a:custGeom>
            <a:ln w="158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40691" y="643484"/>
              <a:ext cx="154014" cy="15400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17698" y="1100546"/>
              <a:ext cx="2994660" cy="449580"/>
            </a:xfrm>
            <a:custGeom>
              <a:avLst/>
              <a:gdLst/>
              <a:ahLst/>
              <a:cxnLst/>
              <a:rect l="l" t="t" r="r" b="b"/>
              <a:pathLst>
                <a:path w="2994660" h="449580">
                  <a:moveTo>
                    <a:pt x="0" y="0"/>
                  </a:moveTo>
                  <a:lnTo>
                    <a:pt x="449158" y="0"/>
                  </a:lnTo>
                  <a:lnTo>
                    <a:pt x="449158" y="449139"/>
                  </a:lnTo>
                  <a:lnTo>
                    <a:pt x="1946402" y="449139"/>
                  </a:lnTo>
                  <a:lnTo>
                    <a:pt x="1946402" y="0"/>
                  </a:lnTo>
                  <a:lnTo>
                    <a:pt x="2245771" y="0"/>
                  </a:lnTo>
                  <a:lnTo>
                    <a:pt x="2245771" y="449139"/>
                  </a:lnTo>
                  <a:lnTo>
                    <a:pt x="2994298" y="449139"/>
                  </a:lnTo>
                </a:path>
              </a:pathLst>
            </a:custGeom>
            <a:ln w="158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17698" y="1998762"/>
              <a:ext cx="3294379" cy="449580"/>
            </a:xfrm>
            <a:custGeom>
              <a:avLst/>
              <a:gdLst/>
              <a:ahLst/>
              <a:cxnLst/>
              <a:rect l="l" t="t" r="r" b="b"/>
              <a:pathLst>
                <a:path w="3294379" h="449580">
                  <a:moveTo>
                    <a:pt x="0" y="449118"/>
                  </a:moveTo>
                  <a:lnTo>
                    <a:pt x="898295" y="449118"/>
                  </a:lnTo>
                  <a:lnTo>
                    <a:pt x="898295" y="0"/>
                  </a:lnTo>
                  <a:lnTo>
                    <a:pt x="1197749" y="0"/>
                  </a:lnTo>
                  <a:lnTo>
                    <a:pt x="1197749" y="449118"/>
                  </a:lnTo>
                  <a:lnTo>
                    <a:pt x="2694929" y="449118"/>
                  </a:lnTo>
                  <a:lnTo>
                    <a:pt x="2694929" y="0"/>
                  </a:lnTo>
                  <a:lnTo>
                    <a:pt x="2994298" y="0"/>
                  </a:lnTo>
                  <a:lnTo>
                    <a:pt x="2994298" y="449118"/>
                  </a:lnTo>
                  <a:lnTo>
                    <a:pt x="3293878" y="449118"/>
                  </a:lnTo>
                </a:path>
              </a:pathLst>
            </a:custGeom>
            <a:ln w="158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11997" y="1549686"/>
              <a:ext cx="299720" cy="0"/>
            </a:xfrm>
            <a:custGeom>
              <a:avLst/>
              <a:gdLst/>
              <a:ahLst/>
              <a:cxnLst/>
              <a:rect l="l" t="t" r="r" b="b"/>
              <a:pathLst>
                <a:path w="299720">
                  <a:moveTo>
                    <a:pt x="0" y="0"/>
                  </a:moveTo>
                  <a:lnTo>
                    <a:pt x="299579" y="0"/>
                  </a:lnTo>
                </a:path>
              </a:pathLst>
            </a:custGeom>
            <a:ln w="158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17698" y="2897020"/>
              <a:ext cx="3294379" cy="449580"/>
            </a:xfrm>
            <a:custGeom>
              <a:avLst/>
              <a:gdLst/>
              <a:ahLst/>
              <a:cxnLst/>
              <a:rect l="l" t="t" r="r" b="b"/>
              <a:pathLst>
                <a:path w="3294379" h="449579">
                  <a:moveTo>
                    <a:pt x="0" y="449139"/>
                  </a:moveTo>
                  <a:lnTo>
                    <a:pt x="898295" y="449139"/>
                  </a:lnTo>
                  <a:lnTo>
                    <a:pt x="898295" y="0"/>
                  </a:lnTo>
                  <a:lnTo>
                    <a:pt x="1946402" y="0"/>
                  </a:lnTo>
                  <a:lnTo>
                    <a:pt x="1946402" y="449139"/>
                  </a:lnTo>
                  <a:lnTo>
                    <a:pt x="2694929" y="449139"/>
                  </a:lnTo>
                  <a:lnTo>
                    <a:pt x="2694929" y="0"/>
                  </a:lnTo>
                  <a:lnTo>
                    <a:pt x="3293878" y="0"/>
                  </a:lnTo>
                </a:path>
              </a:pathLst>
            </a:custGeom>
            <a:ln w="15844">
              <a:solidFill>
                <a:srgbClr val="EA6F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67972" y="3495880"/>
              <a:ext cx="4042410" cy="0"/>
            </a:xfrm>
            <a:custGeom>
              <a:avLst/>
              <a:gdLst/>
              <a:ahLst/>
              <a:cxnLst/>
              <a:rect l="l" t="t" r="r" b="b"/>
              <a:pathLst>
                <a:path w="4042410">
                  <a:moveTo>
                    <a:pt x="0" y="0"/>
                  </a:moveTo>
                  <a:lnTo>
                    <a:pt x="4042342" y="0"/>
                  </a:lnTo>
                </a:path>
              </a:pathLst>
            </a:custGeom>
            <a:ln w="158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64222" y="3418876"/>
              <a:ext cx="154014" cy="15400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349707" y="3458823"/>
            <a:ext cx="8384540" cy="300228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003300" algn="ctr">
              <a:lnSpc>
                <a:spcPct val="100000"/>
              </a:lnSpc>
              <a:spcBef>
                <a:spcPts val="1005"/>
              </a:spcBef>
            </a:pPr>
            <a:r>
              <a:rPr sz="2000" i="1" spc="-5" dirty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930"/>
              </a:spcBef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2000" dirty="0">
                <a:latin typeface="Lucida Sans Unicode"/>
                <a:cs typeface="Lucida Sans Unicode"/>
              </a:rPr>
              <a:t>From the </a:t>
            </a:r>
            <a:r>
              <a:rPr sz="2000" spc="-5" dirty="0">
                <a:latin typeface="Lucida Sans Unicode"/>
                <a:cs typeface="Lucida Sans Unicode"/>
              </a:rPr>
              <a:t>timing diagram, </a:t>
            </a:r>
            <a:r>
              <a:rPr sz="2000" dirty="0">
                <a:latin typeface="Lucida Sans Unicode"/>
                <a:cs typeface="Lucida Sans Unicode"/>
              </a:rPr>
              <a:t>a combo of high S </a:t>
            </a:r>
            <a:r>
              <a:rPr sz="2000" spc="5" dirty="0">
                <a:latin typeface="Lucida Sans Unicode"/>
                <a:cs typeface="Lucida Sans Unicode"/>
              </a:rPr>
              <a:t>= </a:t>
            </a:r>
            <a:r>
              <a:rPr sz="2000" dirty="0">
                <a:latin typeface="Lucida Sans Unicode"/>
                <a:cs typeface="Lucida Sans Unicode"/>
              </a:rPr>
              <a:t>1 and R </a:t>
            </a:r>
            <a:r>
              <a:rPr sz="2000" spc="5" dirty="0">
                <a:latin typeface="Lucida Sans Unicode"/>
                <a:cs typeface="Lucida Sans Unicode"/>
              </a:rPr>
              <a:t>= </a:t>
            </a:r>
            <a:r>
              <a:rPr sz="2000" dirty="0">
                <a:latin typeface="Lucida Sans Unicode"/>
                <a:cs typeface="Lucida Sans Unicode"/>
              </a:rPr>
              <a:t>0 sets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latch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to high; and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does </a:t>
            </a:r>
            <a:r>
              <a:rPr sz="2000" dirty="0">
                <a:latin typeface="Lucida Sans Unicode"/>
                <a:cs typeface="Lucida Sans Unicode"/>
              </a:rPr>
              <a:t>not </a:t>
            </a:r>
            <a:r>
              <a:rPr sz="2000" spc="-5" dirty="0">
                <a:latin typeface="Lucida Sans Unicode"/>
                <a:cs typeface="Lucida Sans Unicode"/>
              </a:rPr>
              <a:t>return to low </a:t>
            </a:r>
            <a:r>
              <a:rPr sz="2000" dirty="0">
                <a:latin typeface="Lucida Sans Unicode"/>
                <a:cs typeface="Lucida Sans Unicode"/>
              </a:rPr>
              <a:t>when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goes </a:t>
            </a:r>
            <a:r>
              <a:rPr sz="2000" spc="-5" dirty="0">
                <a:latin typeface="Lucida Sans Unicode"/>
                <a:cs typeface="Lucida Sans Unicode"/>
              </a:rPr>
              <a:t>back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low.</a:t>
            </a:r>
            <a:endParaRPr sz="2000">
              <a:latin typeface="Lucida Sans Unicode"/>
              <a:cs typeface="Lucida Sans Unicode"/>
            </a:endParaRPr>
          </a:p>
          <a:p>
            <a:pPr marL="355600" marR="167640" indent="-342900">
              <a:lnSpc>
                <a:spcPct val="100000"/>
              </a:lnSpc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It is only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combination of high value of </a:t>
            </a:r>
            <a:r>
              <a:rPr sz="2000" dirty="0">
                <a:latin typeface="Lucida Sans Unicode"/>
                <a:cs typeface="Lucida Sans Unicode"/>
              </a:rPr>
              <a:t>R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low value of </a:t>
            </a:r>
            <a:r>
              <a:rPr sz="2000" dirty="0">
                <a:latin typeface="Lucida Sans Unicode"/>
                <a:cs typeface="Lucida Sans Unicode"/>
              </a:rPr>
              <a:t>S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 </a:t>
            </a:r>
            <a:r>
              <a:rPr sz="2000" spc="-5" dirty="0">
                <a:latin typeface="Lucida Sans Unicode"/>
                <a:cs typeface="Lucida Sans Unicode"/>
              </a:rPr>
              <a:t>resets </a:t>
            </a:r>
            <a:r>
              <a:rPr sz="2000" dirty="0">
                <a:latin typeface="Lucida Sans Unicode"/>
                <a:cs typeface="Lucida Sans Unicode"/>
              </a:rPr>
              <a:t>the output </a:t>
            </a:r>
            <a:r>
              <a:rPr sz="2000" spc="-5" dirty="0">
                <a:latin typeface="Lucida Sans Unicode"/>
                <a:cs typeface="Lucida Sans Unicode"/>
              </a:rPr>
              <a:t>to low </a:t>
            </a:r>
            <a:r>
              <a:rPr sz="2000" dirty="0">
                <a:latin typeface="Lucida Sans Unicode"/>
                <a:cs typeface="Lucida Sans Unicode"/>
              </a:rPr>
              <a:t>and </a:t>
            </a:r>
            <a:r>
              <a:rPr sz="2000" spc="-5" dirty="0">
                <a:latin typeface="Lucida Sans Unicode"/>
                <a:cs typeface="Lucida Sans Unicode"/>
              </a:rPr>
              <a:t>likewise </a:t>
            </a:r>
            <a:r>
              <a:rPr sz="2000" dirty="0">
                <a:latin typeface="Lucida Sans Unicode"/>
                <a:cs typeface="Lucida Sans Unicode"/>
              </a:rPr>
              <a:t>the output </a:t>
            </a:r>
            <a:r>
              <a:rPr sz="2000" spc="-5" dirty="0">
                <a:latin typeface="Lucida Sans Unicode"/>
                <a:cs typeface="Lucida Sans Unicode"/>
              </a:rPr>
              <a:t>does </a:t>
            </a:r>
            <a:r>
              <a:rPr sz="2000" dirty="0">
                <a:latin typeface="Lucida Sans Unicode"/>
                <a:cs typeface="Lucida Sans Unicode"/>
              </a:rPr>
              <a:t>not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return to high state </a:t>
            </a:r>
            <a:r>
              <a:rPr sz="2000" dirty="0">
                <a:latin typeface="Lucida Sans Unicode"/>
                <a:cs typeface="Lucida Sans Unicode"/>
              </a:rPr>
              <a:t>once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high R that </a:t>
            </a:r>
            <a:r>
              <a:rPr sz="2000" spc="-5" dirty="0">
                <a:latin typeface="Lucida Sans Unicode"/>
                <a:cs typeface="Lucida Sans Unicode"/>
              </a:rPr>
              <a:t>cleared it </a:t>
            </a:r>
            <a:r>
              <a:rPr sz="2000" dirty="0">
                <a:latin typeface="Lucida Sans Unicode"/>
                <a:cs typeface="Lucida Sans Unicode"/>
              </a:rPr>
              <a:t>goes </a:t>
            </a:r>
            <a:r>
              <a:rPr sz="2000" spc="-5" dirty="0">
                <a:latin typeface="Lucida Sans Unicode"/>
                <a:cs typeface="Lucida Sans Unicode"/>
              </a:rPr>
              <a:t>back to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low.</a:t>
            </a:r>
            <a:endParaRPr sz="2000">
              <a:latin typeface="Lucida Sans Unicode"/>
              <a:cs typeface="Lucida Sans Unicode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2000" dirty="0">
                <a:latin typeface="Lucida Sans Unicode"/>
                <a:cs typeface="Lucida Sans Unicode"/>
              </a:rPr>
              <a:t>Once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again,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S = 1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1</a:t>
            </a:r>
            <a:r>
              <a:rPr sz="2000" spc="-5" dirty="0">
                <a:latin typeface="Lucida Sans Unicode"/>
                <a:cs typeface="Lucida Sans Unicode"/>
              </a:rPr>
              <a:t> situation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avoided.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2724" y="1211863"/>
            <a:ext cx="169545" cy="226441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1385"/>
              </a:spcBef>
            </a:pPr>
            <a:r>
              <a:rPr sz="1950" i="1" spc="15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250"/>
              </a:spcBef>
            </a:pPr>
            <a:r>
              <a:rPr sz="2000" i="1" spc="-1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1050"/>
              </a:spcBef>
            </a:pPr>
            <a:r>
              <a:rPr sz="1950" i="1" spc="15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1385"/>
              </a:spcBef>
            </a:pPr>
            <a:r>
              <a:rPr sz="2000" i="1" spc="-1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950" i="1" spc="15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66857" y="1549686"/>
            <a:ext cx="2545715" cy="1797050"/>
          </a:xfrm>
          <a:custGeom>
            <a:avLst/>
            <a:gdLst/>
            <a:ahLst/>
            <a:cxnLst/>
            <a:rect l="l" t="t" r="r" b="b"/>
            <a:pathLst>
              <a:path w="2545715" h="1797050">
                <a:moveTo>
                  <a:pt x="449137" y="1347334"/>
                </a:moveTo>
                <a:lnTo>
                  <a:pt x="449137" y="898194"/>
                </a:lnTo>
              </a:path>
              <a:path w="2545715" h="1797050">
                <a:moveTo>
                  <a:pt x="1497244" y="1347334"/>
                </a:moveTo>
                <a:lnTo>
                  <a:pt x="1497244" y="0"/>
                </a:lnTo>
              </a:path>
              <a:path w="2545715" h="1797050">
                <a:moveTo>
                  <a:pt x="2245771" y="1347334"/>
                </a:moveTo>
                <a:lnTo>
                  <a:pt x="2245771" y="898194"/>
                </a:lnTo>
              </a:path>
              <a:path w="2545715" h="1797050">
                <a:moveTo>
                  <a:pt x="1796612" y="1796474"/>
                </a:moveTo>
                <a:lnTo>
                  <a:pt x="1796612" y="0"/>
                </a:lnTo>
              </a:path>
              <a:path w="2545715" h="1797050">
                <a:moveTo>
                  <a:pt x="0" y="1796474"/>
                </a:moveTo>
                <a:lnTo>
                  <a:pt x="0" y="0"/>
                </a:lnTo>
              </a:path>
              <a:path w="2545715" h="1797050">
                <a:moveTo>
                  <a:pt x="748590" y="1347334"/>
                </a:moveTo>
                <a:lnTo>
                  <a:pt x="748590" y="898194"/>
                </a:lnTo>
              </a:path>
              <a:path w="2545715" h="1797050">
                <a:moveTo>
                  <a:pt x="2545140" y="1347334"/>
                </a:moveTo>
                <a:lnTo>
                  <a:pt x="2545140" y="898194"/>
                </a:lnTo>
              </a:path>
            </a:pathLst>
          </a:custGeom>
          <a:ln w="15844">
            <a:solidFill>
              <a:srgbClr val="006FC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88999" y="391532"/>
            <a:ext cx="483234" cy="867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530" marR="29209" indent="-37465">
              <a:lnSpc>
                <a:spcPct val="100000"/>
              </a:lnSpc>
              <a:spcBef>
                <a:spcPts val="95"/>
              </a:spcBef>
            </a:pPr>
            <a:r>
              <a:rPr sz="1500" i="1" spc="-5" dirty="0">
                <a:latin typeface="Times New Roman"/>
                <a:cs typeface="Times New Roman"/>
              </a:rPr>
              <a:t>Logic  level</a:t>
            </a:r>
            <a:endParaRPr sz="15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30"/>
              </a:spcBef>
            </a:pPr>
            <a:r>
              <a:rPr sz="2000" i="1" spc="-1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1944" y="1233616"/>
            <a:ext cx="152400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b="1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2482" y="2086665"/>
            <a:ext cx="13144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b="1" i="1" spc="-5" dirty="0">
                <a:solidFill>
                  <a:srgbClr val="00AF50"/>
                </a:solidFill>
                <a:latin typeface="Times New Roman"/>
                <a:cs typeface="Times New Roman"/>
              </a:rPr>
              <a:t>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6698" y="2910622"/>
            <a:ext cx="16319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b="1" i="1" spc="-5" dirty="0">
                <a:solidFill>
                  <a:srgbClr val="EA6F0D"/>
                </a:solidFill>
                <a:latin typeface="Times New Roman"/>
                <a:cs typeface="Times New Roman"/>
              </a:rPr>
              <a:t>Q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9" name="Octagon 18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36" y="457200"/>
            <a:ext cx="8010525" cy="304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3859213"/>
            <a:ext cx="6343650" cy="2633662"/>
          </a:xfrm>
          <a:prstGeom prst="rect">
            <a:avLst/>
          </a:prstGeom>
        </p:spPr>
      </p:pic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258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987297"/>
            <a:ext cx="790765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Lucida Sans Unicode"/>
                <a:cs typeface="Lucida Sans Unicode"/>
              </a:rPr>
              <a:t>NAND </a:t>
            </a:r>
            <a:r>
              <a:rPr sz="2000" spc="-5" dirty="0">
                <a:latin typeface="Lucida Sans Unicode"/>
                <a:cs typeface="Lucida Sans Unicode"/>
              </a:rPr>
              <a:t>RS Latches </a:t>
            </a:r>
            <a:r>
              <a:rPr sz="2000" dirty="0">
                <a:latin typeface="Lucida Sans Unicode"/>
                <a:cs typeface="Lucida Sans Unicode"/>
              </a:rPr>
              <a:t>use NAND gates </a:t>
            </a:r>
            <a:r>
              <a:rPr sz="2000" spc="-5" dirty="0">
                <a:latin typeface="Lucida Sans Unicode"/>
                <a:cs typeface="Lucida Sans Unicode"/>
              </a:rPr>
              <a:t>as the two inverters. Below is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gate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SR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latch</a:t>
            </a:r>
            <a:r>
              <a:rPr sz="2000" dirty="0">
                <a:latin typeface="Lucida Sans Unicode"/>
                <a:cs typeface="Lucida Sans Unicode"/>
              </a:rPr>
              <a:t> with</a:t>
            </a:r>
            <a:r>
              <a:rPr sz="2000" spc="-5" dirty="0">
                <a:latin typeface="Lucida Sans Unicode"/>
                <a:cs typeface="Lucida Sans Unicode"/>
              </a:rPr>
              <a:t> its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associated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truth table.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Notice that </a:t>
            </a:r>
            <a:r>
              <a:rPr sz="2000" spc="-6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here </a:t>
            </a:r>
            <a:r>
              <a:rPr sz="2000" spc="-5" dirty="0">
                <a:latin typeface="Lucida Sans Unicode"/>
                <a:cs typeface="Lucida Sans Unicode"/>
              </a:rPr>
              <a:t>the inactive </a:t>
            </a:r>
            <a:r>
              <a:rPr sz="2000" dirty="0">
                <a:latin typeface="Lucida Sans Unicode"/>
                <a:cs typeface="Lucida Sans Unicode"/>
              </a:rPr>
              <a:t>condition </a:t>
            </a:r>
            <a:r>
              <a:rPr sz="2000" spc="-5" dirty="0">
                <a:latin typeface="Lucida Sans Unicode"/>
                <a:cs typeface="Lucida Sans Unicode"/>
              </a:rPr>
              <a:t>(NC) and the race </a:t>
            </a:r>
            <a:r>
              <a:rPr sz="2000" dirty="0">
                <a:latin typeface="Lucida Sans Unicode"/>
                <a:cs typeface="Lucida Sans Unicode"/>
              </a:rPr>
              <a:t>conditions </a:t>
            </a:r>
            <a:r>
              <a:rPr sz="2000" spc="-5" dirty="0">
                <a:latin typeface="Lucida Sans Unicode"/>
                <a:cs typeface="Lucida Sans Unicode"/>
              </a:rPr>
              <a:t>are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reversed.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5575198"/>
            <a:ext cx="261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6.4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NAND</a:t>
            </a:r>
            <a:r>
              <a:rPr sz="1800" b="1" spc="-4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Latch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19019" y="3049535"/>
            <a:ext cx="4290050" cy="2435318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489450" y="3219450"/>
          <a:ext cx="4190364" cy="23367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8805"/>
                <a:gridCol w="798195"/>
                <a:gridCol w="731519"/>
                <a:gridCol w="2061845"/>
              </a:tblGrid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R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Q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Comments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**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5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Race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Conditions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" dirty="0">
                          <a:latin typeface="Lucida Sans Unicode"/>
                          <a:cs typeface="Lucida Sans Unicode"/>
                        </a:rPr>
                        <a:t>Reset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sz="1800" b="1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Change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</a:tbl>
          </a:graphicData>
        </a:graphic>
      </p:graphicFrame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7083" y="2983551"/>
            <a:ext cx="2910101" cy="2426648"/>
          </a:xfrm>
          <a:prstGeom prst="rect">
            <a:avLst/>
          </a:prstGeom>
        </p:spPr>
      </p:pic>
      <p:sp>
        <p:nvSpPr>
          <p:cNvPr id="12" name="object 2"/>
          <p:cNvSpPr txBox="1">
            <a:spLocks/>
          </p:cNvSpPr>
          <p:nvPr/>
        </p:nvSpPr>
        <p:spPr>
          <a:xfrm>
            <a:off x="535940" y="377697"/>
            <a:ext cx="2608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6.1.2</a:t>
            </a:r>
            <a:r>
              <a:rPr kumimoji="0" lang="en-US" sz="2000" b="1" i="0" u="none" strike="noStrike" kern="0" cap="none" spc="-6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NAND</a:t>
            </a:r>
            <a:r>
              <a:rPr kumimoji="0" lang="en-US" sz="2000" b="1" i="0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RS</a:t>
            </a:r>
            <a:r>
              <a:rPr kumimoji="0" lang="en-US" sz="20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8" name="Octagon 7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70828" y="2438527"/>
            <a:ext cx="27952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6.5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NAND</a:t>
            </a:r>
            <a:r>
              <a:rPr sz="1800" b="1" spc="-5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Timing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Lucida Sans Unicode"/>
                <a:cs typeface="Lucida Sans Unicode"/>
              </a:rPr>
              <a:t>Diagram</a:t>
            </a:r>
            <a:endParaRPr sz="1800">
              <a:latin typeface="Lucida Sans Unicode"/>
              <a:cs typeface="Lucida Sans Unicod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90761" y="496989"/>
            <a:ext cx="3696335" cy="2962275"/>
            <a:chOff x="1090761" y="496989"/>
            <a:chExt cx="3696335" cy="2962275"/>
          </a:xfrm>
        </p:grpSpPr>
        <p:sp>
          <p:nvSpPr>
            <p:cNvPr id="4" name="object 4"/>
            <p:cNvSpPr/>
            <p:nvPr/>
          </p:nvSpPr>
          <p:spPr>
            <a:xfrm>
              <a:off x="1245922" y="504926"/>
              <a:ext cx="0" cy="2946400"/>
            </a:xfrm>
            <a:custGeom>
              <a:avLst/>
              <a:gdLst/>
              <a:ahLst/>
              <a:cxnLst/>
              <a:rect l="l" t="t" r="r" b="b"/>
              <a:pathLst>
                <a:path h="2946400">
                  <a:moveTo>
                    <a:pt x="0" y="0"/>
                  </a:moveTo>
                  <a:lnTo>
                    <a:pt x="0" y="2945829"/>
                  </a:lnTo>
                </a:path>
              </a:pathLst>
            </a:custGeom>
            <a:ln w="155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0200" y="497134"/>
              <a:ext cx="151445" cy="15151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45922" y="946814"/>
              <a:ext cx="441959" cy="441959"/>
            </a:xfrm>
            <a:custGeom>
              <a:avLst/>
              <a:gdLst/>
              <a:ahLst/>
              <a:cxnLst/>
              <a:rect l="l" t="t" r="r" b="b"/>
              <a:pathLst>
                <a:path w="441960" h="441959">
                  <a:moveTo>
                    <a:pt x="0" y="0"/>
                  </a:moveTo>
                  <a:lnTo>
                    <a:pt x="441651" y="0"/>
                  </a:lnTo>
                  <a:lnTo>
                    <a:pt x="441651" y="441887"/>
                  </a:lnTo>
                </a:path>
              </a:pathLst>
            </a:custGeom>
            <a:ln w="155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45922" y="1830527"/>
              <a:ext cx="2208530" cy="441959"/>
            </a:xfrm>
            <a:custGeom>
              <a:avLst/>
              <a:gdLst/>
              <a:ahLst/>
              <a:cxnLst/>
              <a:rect l="l" t="t" r="r" b="b"/>
              <a:pathLst>
                <a:path w="2208529" h="441960">
                  <a:moveTo>
                    <a:pt x="0" y="0"/>
                  </a:moveTo>
                  <a:lnTo>
                    <a:pt x="1913870" y="0"/>
                  </a:lnTo>
                  <a:lnTo>
                    <a:pt x="1913870" y="441867"/>
                  </a:lnTo>
                  <a:lnTo>
                    <a:pt x="2208235" y="441867"/>
                  </a:lnTo>
                </a:path>
              </a:pathLst>
            </a:custGeom>
            <a:ln w="15588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87574" y="936837"/>
              <a:ext cx="2797175" cy="441959"/>
            </a:xfrm>
            <a:custGeom>
              <a:avLst/>
              <a:gdLst/>
              <a:ahLst/>
              <a:cxnLst/>
              <a:rect l="l" t="t" r="r" b="b"/>
              <a:pathLst>
                <a:path w="2797175" h="441959">
                  <a:moveTo>
                    <a:pt x="294427" y="0"/>
                  </a:moveTo>
                  <a:lnTo>
                    <a:pt x="294427" y="441887"/>
                  </a:lnTo>
                </a:path>
                <a:path w="2797175" h="441959">
                  <a:moveTo>
                    <a:pt x="294427" y="0"/>
                  </a:moveTo>
                  <a:lnTo>
                    <a:pt x="2797173" y="0"/>
                  </a:lnTo>
                </a:path>
                <a:path w="2797175" h="441959">
                  <a:moveTo>
                    <a:pt x="0" y="441887"/>
                  </a:moveTo>
                  <a:lnTo>
                    <a:pt x="294427" y="441887"/>
                  </a:lnTo>
                </a:path>
              </a:pathLst>
            </a:custGeom>
            <a:ln w="155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87574" y="2714283"/>
              <a:ext cx="2797175" cy="441959"/>
            </a:xfrm>
            <a:custGeom>
              <a:avLst/>
              <a:gdLst/>
              <a:ahLst/>
              <a:cxnLst/>
              <a:rect l="l" t="t" r="r" b="b"/>
              <a:pathLst>
                <a:path w="2797175" h="441960">
                  <a:moveTo>
                    <a:pt x="0" y="0"/>
                  </a:moveTo>
                  <a:lnTo>
                    <a:pt x="0" y="441887"/>
                  </a:lnTo>
                </a:path>
                <a:path w="2797175" h="441960">
                  <a:moveTo>
                    <a:pt x="1472219" y="441887"/>
                  </a:moveTo>
                  <a:lnTo>
                    <a:pt x="2797173" y="441887"/>
                  </a:lnTo>
                </a:path>
                <a:path w="2797175" h="441960">
                  <a:moveTo>
                    <a:pt x="1472219" y="441887"/>
                  </a:moveTo>
                  <a:lnTo>
                    <a:pt x="1472219" y="0"/>
                  </a:lnTo>
                </a:path>
                <a:path w="2797175" h="441960">
                  <a:moveTo>
                    <a:pt x="0" y="0"/>
                  </a:moveTo>
                  <a:lnTo>
                    <a:pt x="1472219" y="0"/>
                  </a:lnTo>
                </a:path>
              </a:pathLst>
            </a:custGeom>
            <a:ln w="15584">
              <a:solidFill>
                <a:srgbClr val="EA6F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98698" y="3303473"/>
              <a:ext cx="3680460" cy="0"/>
            </a:xfrm>
            <a:custGeom>
              <a:avLst/>
              <a:gdLst/>
              <a:ahLst/>
              <a:cxnLst/>
              <a:rect l="l" t="t" r="r" b="b"/>
              <a:pathLst>
                <a:path w="3680460">
                  <a:moveTo>
                    <a:pt x="0" y="0"/>
                  </a:moveTo>
                  <a:lnTo>
                    <a:pt x="3680414" y="0"/>
                  </a:lnTo>
                </a:path>
              </a:pathLst>
            </a:custGeom>
            <a:ln w="15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35459" y="3227714"/>
              <a:ext cx="151445" cy="151518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85699" y="3213927"/>
            <a:ext cx="8500110" cy="3101975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746760" algn="ctr">
              <a:lnSpc>
                <a:spcPct val="100000"/>
              </a:lnSpc>
              <a:spcBef>
                <a:spcPts val="1425"/>
              </a:spcBef>
            </a:pPr>
            <a:r>
              <a:rPr sz="1950" i="1" dirty="0">
                <a:latin typeface="Times New Roman"/>
                <a:cs typeface="Times New Roman"/>
              </a:rPr>
              <a:t>t</a:t>
            </a:r>
            <a:endParaRPr sz="195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1355"/>
              </a:spcBef>
              <a:buFont typeface="Wingdings"/>
              <a:buChar char=""/>
              <a:tabLst>
                <a:tab pos="355600" algn="l"/>
              </a:tabLst>
            </a:pPr>
            <a:r>
              <a:rPr sz="2000" dirty="0">
                <a:latin typeface="Lucida Sans Unicode"/>
                <a:cs typeface="Lucida Sans Unicode"/>
              </a:rPr>
              <a:t>From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timing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diagram,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we</a:t>
            </a:r>
            <a:r>
              <a:rPr sz="2000" spc="-5" dirty="0">
                <a:latin typeface="Lucida Sans Unicode"/>
                <a:cs typeface="Lucida Sans Unicode"/>
              </a:rPr>
              <a:t> can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see 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combo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 </a:t>
            </a:r>
            <a:r>
              <a:rPr sz="2000" dirty="0">
                <a:latin typeface="Lucida Sans Unicode"/>
                <a:cs typeface="Lucida Sans Unicode"/>
              </a:rPr>
              <a:t>S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 1</a:t>
            </a:r>
            <a:r>
              <a:rPr sz="2000" spc="-5" dirty="0">
                <a:latin typeface="Lucida Sans Unicode"/>
                <a:cs typeface="Lucida Sans Unicode"/>
              </a:rPr>
              <a:t> 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endParaRPr sz="2000">
              <a:latin typeface="Lucida Sans Unicode"/>
              <a:cs typeface="Lucida Sans Unicode"/>
            </a:endParaRPr>
          </a:p>
          <a:p>
            <a:pPr marL="355600" marR="257810" algn="just">
              <a:lnSpc>
                <a:spcPct val="100000"/>
              </a:lnSpc>
            </a:pPr>
            <a:r>
              <a:rPr sz="2000" dirty="0">
                <a:latin typeface="Lucida Sans Unicode"/>
                <a:cs typeface="Lucida Sans Unicode"/>
              </a:rPr>
              <a:t>= 0 </a:t>
            </a:r>
            <a:r>
              <a:rPr sz="2000" spc="-5" dirty="0">
                <a:latin typeface="Lucida Sans Unicode"/>
                <a:cs typeface="Lucida Sans Unicode"/>
              </a:rPr>
              <a:t>sets the latch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to high; and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does </a:t>
            </a:r>
            <a:r>
              <a:rPr sz="2000" dirty="0">
                <a:latin typeface="Lucida Sans Unicode"/>
                <a:cs typeface="Lucida Sans Unicode"/>
              </a:rPr>
              <a:t>not </a:t>
            </a:r>
            <a:r>
              <a:rPr sz="2000" spc="-5" dirty="0">
                <a:latin typeface="Lucida Sans Unicode"/>
                <a:cs typeface="Lucida Sans Unicode"/>
              </a:rPr>
              <a:t>return to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low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when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goes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back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high.</a:t>
            </a:r>
            <a:endParaRPr sz="2000">
              <a:latin typeface="Lucida Sans Unicode"/>
              <a:cs typeface="Lucida Sans Unicode"/>
            </a:endParaRPr>
          </a:p>
          <a:p>
            <a:pPr marL="355600" marR="431165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It </a:t>
            </a:r>
            <a:r>
              <a:rPr sz="2000" dirty="0">
                <a:latin typeface="Lucida Sans Unicode"/>
                <a:cs typeface="Lucida Sans Unicode"/>
              </a:rPr>
              <a:t>is only a </a:t>
            </a:r>
            <a:r>
              <a:rPr sz="2000" spc="-5" dirty="0">
                <a:latin typeface="Lucida Sans Unicode"/>
                <a:cs typeface="Lucida Sans Unicode"/>
              </a:rPr>
              <a:t>combination </a:t>
            </a:r>
            <a:r>
              <a:rPr sz="2000" dirty="0">
                <a:latin typeface="Lucida Sans Unicode"/>
                <a:cs typeface="Lucida Sans Unicode"/>
              </a:rPr>
              <a:t>of low </a:t>
            </a:r>
            <a:r>
              <a:rPr sz="2000" spc="-5" dirty="0">
                <a:latin typeface="Lucida Sans Unicode"/>
                <a:cs typeface="Lucida Sans Unicode"/>
              </a:rPr>
              <a:t>value </a:t>
            </a:r>
            <a:r>
              <a:rPr sz="2000" dirty="0">
                <a:latin typeface="Lucida Sans Unicode"/>
                <a:cs typeface="Lucida Sans Unicode"/>
              </a:rPr>
              <a:t>of S and a high </a:t>
            </a:r>
            <a:r>
              <a:rPr sz="2000" spc="-5" dirty="0">
                <a:latin typeface="Lucida Sans Unicode"/>
                <a:cs typeface="Lucida Sans Unicode"/>
              </a:rPr>
              <a:t>value </a:t>
            </a:r>
            <a:r>
              <a:rPr sz="2000" dirty="0">
                <a:latin typeface="Lucida Sans Unicode"/>
                <a:cs typeface="Lucida Sans Unicode"/>
              </a:rPr>
              <a:t>of R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 </a:t>
            </a:r>
            <a:r>
              <a:rPr sz="2000" spc="-5" dirty="0">
                <a:latin typeface="Lucida Sans Unicode"/>
                <a:cs typeface="Lucida Sans Unicode"/>
              </a:rPr>
              <a:t>resets the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to low and likewise the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does </a:t>
            </a:r>
            <a:r>
              <a:rPr sz="2000" dirty="0">
                <a:latin typeface="Lucida Sans Unicode"/>
                <a:cs typeface="Lucida Sans Unicode"/>
              </a:rPr>
              <a:t>not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return to high state </a:t>
            </a:r>
            <a:r>
              <a:rPr sz="2000" dirty="0">
                <a:latin typeface="Lucida Sans Unicode"/>
                <a:cs typeface="Lucida Sans Unicode"/>
              </a:rPr>
              <a:t>once </a:t>
            </a:r>
            <a:r>
              <a:rPr sz="2000" spc="-5" dirty="0">
                <a:latin typeface="Lucida Sans Unicode"/>
                <a:cs typeface="Lucida Sans Unicode"/>
              </a:rPr>
              <a:t>the low </a:t>
            </a:r>
            <a:r>
              <a:rPr sz="2000" dirty="0">
                <a:latin typeface="Lucida Sans Unicode"/>
                <a:cs typeface="Lucida Sans Unicode"/>
              </a:rPr>
              <a:t>S that </a:t>
            </a:r>
            <a:r>
              <a:rPr sz="2000" spc="-5" dirty="0">
                <a:latin typeface="Lucida Sans Unicode"/>
                <a:cs typeface="Lucida Sans Unicode"/>
              </a:rPr>
              <a:t>cleared it </a:t>
            </a:r>
            <a:r>
              <a:rPr sz="2000" dirty="0">
                <a:latin typeface="Lucida Sans Unicode"/>
                <a:cs typeface="Lucida Sans Unicode"/>
              </a:rPr>
              <a:t>goes </a:t>
            </a:r>
            <a:r>
              <a:rPr sz="2000" spc="-5" dirty="0">
                <a:latin typeface="Lucida Sans Unicode"/>
                <a:cs typeface="Lucida Sans Unicode"/>
              </a:rPr>
              <a:t>back to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high.</a:t>
            </a:r>
            <a:endParaRPr sz="2000">
              <a:latin typeface="Lucida Sans Unicode"/>
              <a:cs typeface="Lucida Sans Unicode"/>
            </a:endParaRP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 </a:t>
            </a:r>
            <a:r>
              <a:rPr sz="2000" spc="5" dirty="0">
                <a:latin typeface="Lucida Sans Unicode"/>
                <a:cs typeface="Lucida Sans Unicode"/>
              </a:rPr>
              <a:t>=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0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and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5" dirty="0">
                <a:latin typeface="Lucida Sans Unicode"/>
                <a:cs typeface="Lucida Sans Unicode"/>
              </a:rPr>
              <a:t>=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0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situation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avoided.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4329" y="1056129"/>
            <a:ext cx="167640" cy="2228215"/>
          </a:xfrm>
          <a:prstGeom prst="rect">
            <a:avLst/>
          </a:prstGeom>
        </p:spPr>
        <p:txBody>
          <a:bodyPr vert="horz" wrap="square" lIns="0" tIns="16954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335"/>
              </a:spcBef>
            </a:pPr>
            <a:r>
              <a:rPr sz="1950" i="1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235"/>
              </a:spcBef>
            </a:pPr>
            <a:r>
              <a:rPr sz="1950" i="1" dirty="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010"/>
              </a:spcBef>
            </a:pPr>
            <a:r>
              <a:rPr sz="1950" i="1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1375"/>
              </a:spcBef>
            </a:pPr>
            <a:r>
              <a:rPr sz="1950" i="1" dirty="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1950" i="1" dirty="0">
                <a:latin typeface="Times New Roman"/>
                <a:cs typeface="Times New Roman"/>
              </a:rPr>
              <a:t>0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245922" y="936837"/>
            <a:ext cx="3239135" cy="2366645"/>
            <a:chOff x="1245922" y="936837"/>
            <a:chExt cx="3239135" cy="2366645"/>
          </a:xfrm>
        </p:grpSpPr>
        <p:sp>
          <p:nvSpPr>
            <p:cNvPr id="15" name="object 15"/>
            <p:cNvSpPr/>
            <p:nvPr/>
          </p:nvSpPr>
          <p:spPr>
            <a:xfrm>
              <a:off x="1687574" y="936837"/>
              <a:ext cx="1767205" cy="2366645"/>
            </a:xfrm>
            <a:custGeom>
              <a:avLst/>
              <a:gdLst/>
              <a:ahLst/>
              <a:cxnLst/>
              <a:rect l="l" t="t" r="r" b="b"/>
              <a:pathLst>
                <a:path w="1767204" h="2366645">
                  <a:moveTo>
                    <a:pt x="294427" y="2366636"/>
                  </a:moveTo>
                  <a:lnTo>
                    <a:pt x="294427" y="441887"/>
                  </a:lnTo>
                </a:path>
                <a:path w="1767204" h="2366645">
                  <a:moveTo>
                    <a:pt x="1472219" y="2366636"/>
                  </a:moveTo>
                  <a:lnTo>
                    <a:pt x="1472219" y="0"/>
                  </a:lnTo>
                </a:path>
                <a:path w="1767204" h="2366645">
                  <a:moveTo>
                    <a:pt x="1766584" y="2366636"/>
                  </a:moveTo>
                  <a:lnTo>
                    <a:pt x="1766584" y="0"/>
                  </a:lnTo>
                </a:path>
                <a:path w="1767204" h="2366645">
                  <a:moveTo>
                    <a:pt x="0" y="2366636"/>
                  </a:moveTo>
                  <a:lnTo>
                    <a:pt x="0" y="451864"/>
                  </a:lnTo>
                </a:path>
              </a:pathLst>
            </a:custGeom>
            <a:ln w="15584">
              <a:solidFill>
                <a:srgbClr val="006FC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54158" y="1830527"/>
              <a:ext cx="1030605" cy="441959"/>
            </a:xfrm>
            <a:custGeom>
              <a:avLst/>
              <a:gdLst/>
              <a:ahLst/>
              <a:cxnLst/>
              <a:rect l="l" t="t" r="r" b="b"/>
              <a:pathLst>
                <a:path w="1030604" h="441960">
                  <a:moveTo>
                    <a:pt x="0" y="0"/>
                  </a:moveTo>
                  <a:lnTo>
                    <a:pt x="0" y="441867"/>
                  </a:lnTo>
                </a:path>
                <a:path w="1030604" h="441960">
                  <a:moveTo>
                    <a:pt x="0" y="0"/>
                  </a:moveTo>
                  <a:lnTo>
                    <a:pt x="1030589" y="0"/>
                  </a:lnTo>
                </a:path>
              </a:pathLst>
            </a:custGeom>
            <a:ln w="1558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45922" y="3156170"/>
              <a:ext cx="441959" cy="0"/>
            </a:xfrm>
            <a:custGeom>
              <a:avLst/>
              <a:gdLst/>
              <a:ahLst/>
              <a:cxnLst/>
              <a:rect l="l" t="t" r="r" b="b"/>
              <a:pathLst>
                <a:path w="441960">
                  <a:moveTo>
                    <a:pt x="0" y="0"/>
                  </a:moveTo>
                  <a:lnTo>
                    <a:pt x="441651" y="0"/>
                  </a:lnTo>
                </a:path>
              </a:pathLst>
            </a:custGeom>
            <a:ln w="15588">
              <a:solidFill>
                <a:srgbClr val="EA6F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25847" y="249042"/>
            <a:ext cx="475615" cy="853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895" marR="29209" indent="-36830">
              <a:lnSpc>
                <a:spcPct val="101600"/>
              </a:lnSpc>
              <a:spcBef>
                <a:spcPts val="95"/>
              </a:spcBef>
            </a:pPr>
            <a:r>
              <a:rPr sz="1450" i="1" spc="10" dirty="0">
                <a:latin typeface="Times New Roman"/>
                <a:cs typeface="Times New Roman"/>
              </a:rPr>
              <a:t>L</a:t>
            </a:r>
            <a:r>
              <a:rPr sz="1450" i="1" spc="5" dirty="0">
                <a:latin typeface="Times New Roman"/>
                <a:cs typeface="Times New Roman"/>
              </a:rPr>
              <a:t>ogic  level</a:t>
            </a:r>
            <a:endParaRPr sz="14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45"/>
              </a:spcBef>
            </a:pPr>
            <a:r>
              <a:rPr sz="1950" i="1" dirty="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8910" y="1077530"/>
            <a:ext cx="150495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b="1" i="1" spc="1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9272" y="1916805"/>
            <a:ext cx="129539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b="1" i="1" spc="10" dirty="0">
                <a:solidFill>
                  <a:srgbClr val="00AF50"/>
                </a:solidFill>
                <a:latin typeface="Times New Roman"/>
                <a:cs typeface="Times New Roman"/>
              </a:rPr>
              <a:t>S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3752" y="2727460"/>
            <a:ext cx="160655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b="1" i="1" spc="15" dirty="0">
                <a:solidFill>
                  <a:srgbClr val="EA6F0D"/>
                </a:solidFill>
                <a:latin typeface="Times New Roman"/>
                <a:cs typeface="Times New Roman"/>
              </a:rPr>
              <a:t>Q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ctagon 21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288794" y="5639816"/>
            <a:ext cx="34328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6.6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Symbol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for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an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r>
              <a:rPr sz="1800" b="1" spc="-1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latch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8794" y="2286000"/>
            <a:ext cx="3624072" cy="2979420"/>
          </a:xfrm>
          <a:prstGeom prst="rect">
            <a:avLst/>
          </a:prstGeom>
        </p:spPr>
      </p:pic>
      <p:sp>
        <p:nvSpPr>
          <p:cNvPr id="13" name="object 7"/>
          <p:cNvSpPr txBox="1">
            <a:spLocks/>
          </p:cNvSpPr>
          <p:nvPr/>
        </p:nvSpPr>
        <p:spPr>
          <a:xfrm>
            <a:off x="535940" y="530097"/>
            <a:ext cx="8072119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At a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higher level,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we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will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not go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into details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showing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NOR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or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NAND gates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inside the RS latch but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will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represent it by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 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general</a:t>
            </a:r>
            <a:r>
              <a:rPr kumimoji="0" lang="en-US" sz="2000" b="0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symbol showing</a:t>
            </a:r>
            <a:r>
              <a:rPr kumimoji="0" lang="en-US" sz="2000" b="0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and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outputs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as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shown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below:</a:t>
            </a:r>
            <a:endParaRPr kumimoji="0" lang="en-US" sz="2000" b="0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Active Low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66800"/>
            <a:ext cx="4095750" cy="2247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900112"/>
            <a:ext cx="4038600" cy="2581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9500" y="4032250"/>
            <a:ext cx="1905000" cy="2324100"/>
          </a:xfrm>
          <a:prstGeom prst="rect">
            <a:avLst/>
          </a:prstGeom>
        </p:spPr>
      </p:pic>
      <p:sp>
        <p:nvSpPr>
          <p:cNvPr id="7" name="Octagon 6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592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12"/>
            <a:ext cx="8229600" cy="434788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85" y="466165"/>
            <a:ext cx="8058150" cy="3400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941" y="4005262"/>
            <a:ext cx="6172200" cy="2533650"/>
          </a:xfrm>
          <a:prstGeom prst="rect">
            <a:avLst/>
          </a:prstGeom>
        </p:spPr>
      </p:pic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068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4116781"/>
            <a:ext cx="3297936" cy="213055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83540" y="987297"/>
            <a:ext cx="8268334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Lucida Sans Unicode"/>
                <a:cs typeface="Lucida Sans Unicode"/>
              </a:rPr>
              <a:t>The SR </a:t>
            </a:r>
            <a:r>
              <a:rPr sz="2000" spc="-5" dirty="0">
                <a:latin typeface="Lucida Sans Unicode"/>
                <a:cs typeface="Lucida Sans Unicode"/>
              </a:rPr>
              <a:t>latch finds an application as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switch </a:t>
            </a:r>
            <a:r>
              <a:rPr sz="2000" dirty="0">
                <a:latin typeface="Lucida Sans Unicode"/>
                <a:cs typeface="Lucida Sans Unicode"/>
              </a:rPr>
              <a:t>debouncer </a:t>
            </a:r>
            <a:r>
              <a:rPr sz="2000" spc="-5" dirty="0">
                <a:latin typeface="Lucida Sans Unicode"/>
                <a:cs typeface="Lucida Sans Unicode"/>
              </a:rPr>
              <a:t>as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illustrated below. Whenever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switch is </a:t>
            </a:r>
            <a:r>
              <a:rPr sz="2000" dirty="0">
                <a:latin typeface="Lucida Sans Unicode"/>
                <a:cs typeface="Lucida Sans Unicode"/>
              </a:rPr>
              <a:t>moved </a:t>
            </a:r>
            <a:r>
              <a:rPr sz="2000" spc="-5" dirty="0">
                <a:latin typeface="Lucida Sans Unicode"/>
                <a:cs typeface="Lucida Sans Unicode"/>
              </a:rPr>
              <a:t>from open to closed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position, the switch </a:t>
            </a:r>
            <a:r>
              <a:rPr sz="2000" dirty="0">
                <a:latin typeface="Lucida Sans Unicode"/>
                <a:cs typeface="Lucida Sans Unicode"/>
              </a:rPr>
              <a:t>makes </a:t>
            </a:r>
            <a:r>
              <a:rPr sz="2000" spc="-5" dirty="0">
                <a:latin typeface="Lucida Sans Unicode"/>
                <a:cs typeface="Lucida Sans Unicode"/>
              </a:rPr>
              <a:t>and breaks alternately </a:t>
            </a:r>
            <a:r>
              <a:rPr sz="2000" dirty="0">
                <a:latin typeface="Lucida Sans Unicode"/>
                <a:cs typeface="Lucida Sans Unicode"/>
              </a:rPr>
              <a:t>for a few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seconds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before finally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settling.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This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called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bouncing.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RS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latch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below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can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</a:t>
            </a:r>
            <a:r>
              <a:rPr sz="2000" dirty="0">
                <a:latin typeface="Lucida Sans Unicode"/>
                <a:cs typeface="Lucida Sans Unicode"/>
              </a:rPr>
              <a:t> used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as</a:t>
            </a:r>
            <a:r>
              <a:rPr sz="2000" dirty="0">
                <a:latin typeface="Lucida Sans Unicode"/>
                <a:cs typeface="Lucida Sans Unicode"/>
              </a:rPr>
              <a:t> one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way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of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debouncing.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85028" y="5182057"/>
            <a:ext cx="3272790" cy="1062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6.7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RS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Switch</a:t>
            </a:r>
            <a:r>
              <a:rPr sz="1800" b="1" spc="-5" dirty="0">
                <a:latin typeface="Lucida Sans Unicode"/>
                <a:cs typeface="Lucida Sans Unicode"/>
              </a:rPr>
              <a:t> Debouncer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2500">
              <a:latin typeface="Lucida Sans Unicode"/>
              <a:cs typeface="Lucida Sans Unicode"/>
            </a:endParaRPr>
          </a:p>
          <a:p>
            <a:pPr marL="3810" algn="ctr">
              <a:lnSpc>
                <a:spcPct val="100000"/>
              </a:lnSpc>
            </a:pPr>
            <a:r>
              <a:rPr sz="1800" b="1" dirty="0">
                <a:solidFill>
                  <a:srgbClr val="DA1F28"/>
                </a:solidFill>
                <a:latin typeface="Lucida Sans Unicode"/>
                <a:cs typeface="Lucida Sans Unicode"/>
              </a:rPr>
              <a:t>EXPLAIN</a:t>
            </a:r>
            <a:r>
              <a:rPr sz="1800" b="1" spc="-45" dirty="0">
                <a:solidFill>
                  <a:srgbClr val="DA1F28"/>
                </a:solidFill>
                <a:latin typeface="Lucida Sans Unicode"/>
                <a:cs typeface="Lucida Sans Unicode"/>
              </a:rPr>
              <a:t> </a:t>
            </a:r>
            <a:r>
              <a:rPr sz="1800" b="1" spc="-5" dirty="0">
                <a:solidFill>
                  <a:srgbClr val="DA1F28"/>
                </a:solidFill>
                <a:latin typeface="Lucida Sans Unicode"/>
                <a:cs typeface="Lucida Sans Unicode"/>
              </a:rPr>
              <a:t>OPERATION...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3540" y="446278"/>
            <a:ext cx="2446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APPLICATIONS...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4572000"/>
            <a:ext cx="5105400" cy="163068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12140" y="380746"/>
            <a:ext cx="8115300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16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Lucida Sans Unicode"/>
                <a:cs typeface="Lucida Sans Unicode"/>
              </a:rPr>
              <a:t>When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 switch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initially</a:t>
            </a:r>
            <a:r>
              <a:rPr sz="1800" spc="4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connected to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pin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as shown,</a:t>
            </a:r>
            <a:r>
              <a:rPr sz="1800" dirty="0">
                <a:latin typeface="Lucida Sans Unicode"/>
                <a:cs typeface="Lucida Sans Unicode"/>
              </a:rPr>
              <a:t> the </a:t>
            </a:r>
            <a:r>
              <a:rPr sz="1800" spc="-5" dirty="0">
                <a:latin typeface="Lucida Sans Unicode"/>
                <a:cs typeface="Lucida Sans Unicode"/>
              </a:rPr>
              <a:t>other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input, </a:t>
            </a:r>
            <a:r>
              <a:rPr sz="1800" spc="-55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pin</a:t>
            </a:r>
            <a:r>
              <a:rPr sz="1800" spc="4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2,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floating</a:t>
            </a:r>
            <a:r>
              <a:rPr sz="1800" spc="6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(remember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TTL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floating</a:t>
            </a:r>
            <a:r>
              <a:rPr sz="1800" spc="6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input</a:t>
            </a:r>
            <a:r>
              <a:rPr sz="1800" spc="4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HIGH).</a:t>
            </a:r>
            <a:r>
              <a:rPr sz="1800" spc="5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This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</a:t>
            </a:r>
            <a:r>
              <a:rPr sz="1800" spc="4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create </a:t>
            </a:r>
            <a:r>
              <a:rPr sz="1800" dirty="0">
                <a:latin typeface="Lucida Sans Unicode"/>
                <a:cs typeface="Lucida Sans Unicode"/>
              </a:rPr>
              <a:t> a </a:t>
            </a:r>
            <a:r>
              <a:rPr sz="1800" spc="-5" dirty="0">
                <a:latin typeface="Lucida Sans Unicode"/>
                <a:cs typeface="Lucida Sans Unicode"/>
              </a:rPr>
              <a:t>high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output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i.e.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Q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because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S=1 </a:t>
            </a:r>
            <a:r>
              <a:rPr sz="1800" spc="-5" dirty="0">
                <a:latin typeface="Lucida Sans Unicode"/>
                <a:cs typeface="Lucida Sans Unicode"/>
              </a:rPr>
              <a:t>and </a:t>
            </a:r>
            <a:r>
              <a:rPr sz="1800" dirty="0">
                <a:latin typeface="Lucida Sans Unicode"/>
                <a:cs typeface="Lucida Sans Unicode"/>
              </a:rPr>
              <a:t>R=0.</a:t>
            </a:r>
            <a:endParaRPr sz="1800">
              <a:latin typeface="Lucida Sans Unicode"/>
              <a:cs typeface="Lucida Sans Unicode"/>
            </a:endParaRPr>
          </a:p>
          <a:p>
            <a:pPr marL="12700" marR="73660">
              <a:lnSpc>
                <a:spcPct val="100000"/>
              </a:lnSpc>
              <a:spcBef>
                <a:spcPts val="2160"/>
              </a:spcBef>
            </a:pPr>
            <a:r>
              <a:rPr sz="1800" spc="-5" dirty="0">
                <a:latin typeface="Lucida Sans Unicode"/>
                <a:cs typeface="Lucida Sans Unicode"/>
              </a:rPr>
              <a:t>When 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switch is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thrown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pin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2,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pin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 </a:t>
            </a:r>
            <a:r>
              <a:rPr sz="1800" spc="-5" dirty="0">
                <a:latin typeface="Lucida Sans Unicode"/>
                <a:cs typeface="Lucida Sans Unicode"/>
              </a:rPr>
              <a:t>will</a:t>
            </a:r>
            <a:r>
              <a:rPr sz="1800" spc="2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left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floating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while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pin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2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grounded but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 grounding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bounce</a:t>
            </a:r>
            <a:r>
              <a:rPr sz="1800" dirty="0">
                <a:latin typeface="Lucida Sans Unicode"/>
                <a:cs typeface="Lucida Sans Unicode"/>
              </a:rPr>
              <a:t> for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while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before 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permanently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closing.</a:t>
            </a:r>
            <a:endParaRPr sz="1800">
              <a:latin typeface="Lucida Sans Unicode"/>
              <a:cs typeface="Lucida Sans Unicode"/>
            </a:endParaRPr>
          </a:p>
          <a:p>
            <a:pPr marL="12700" marR="93345" algn="just">
              <a:lnSpc>
                <a:spcPct val="100000"/>
              </a:lnSpc>
              <a:spcBef>
                <a:spcPts val="2160"/>
              </a:spcBef>
            </a:pPr>
            <a:r>
              <a:rPr sz="18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Recall that the output of an RS latch once set (or reset) does </a:t>
            </a:r>
            <a:r>
              <a:rPr sz="1800" dirty="0">
                <a:solidFill>
                  <a:srgbClr val="C00000"/>
                </a:solidFill>
                <a:latin typeface="Lucida Sans Unicode"/>
                <a:cs typeface="Lucida Sans Unicode"/>
              </a:rPr>
              <a:t>not change </a:t>
            </a:r>
            <a:r>
              <a:rPr sz="1800" spc="-55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once the set (or reset) signal </a:t>
            </a:r>
            <a:r>
              <a:rPr sz="1800" dirty="0">
                <a:solidFill>
                  <a:srgbClr val="C00000"/>
                </a:solidFill>
                <a:latin typeface="Lucida Sans Unicode"/>
                <a:cs typeface="Lucida Sans Unicode"/>
              </a:rPr>
              <a:t>goes </a:t>
            </a:r>
            <a:r>
              <a:rPr sz="18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back to initial value without the other </a:t>
            </a:r>
            <a:r>
              <a:rPr sz="1800" spc="-55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input</a:t>
            </a:r>
            <a:r>
              <a:rPr sz="1800" spc="1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changing</a:t>
            </a:r>
            <a:r>
              <a:rPr sz="1800" spc="-5" dirty="0"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  <a:p>
            <a:pPr marL="12700" algn="just">
              <a:lnSpc>
                <a:spcPct val="100000"/>
              </a:lnSpc>
              <a:spcBef>
                <a:spcPts val="2165"/>
              </a:spcBef>
            </a:pP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This</a:t>
            </a:r>
            <a:r>
              <a:rPr sz="1800" spc="-1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means</a:t>
            </a:r>
            <a:r>
              <a:rPr sz="1800" spc="-1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that</a:t>
            </a:r>
            <a:r>
              <a:rPr sz="1800" spc="15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even</a:t>
            </a:r>
            <a:r>
              <a:rPr sz="1800" spc="-2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with the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switch</a:t>
            </a:r>
            <a:r>
              <a:rPr sz="1800" spc="15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bouncing,</a:t>
            </a:r>
            <a:r>
              <a:rPr sz="1800" spc="15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the output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will</a:t>
            </a:r>
            <a:r>
              <a:rPr sz="1800" spc="2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latch</a:t>
            </a:r>
            <a:r>
              <a:rPr sz="1800" spc="10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to 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a</a:t>
            </a:r>
            <a:endParaRPr sz="1800">
              <a:latin typeface="Lucida Sans Unicode"/>
              <a:cs typeface="Lucida Sans Unicode"/>
            </a:endParaRPr>
          </a:p>
          <a:p>
            <a:pPr marL="12700" algn="just">
              <a:lnSpc>
                <a:spcPct val="100000"/>
              </a:lnSpc>
            </a:pPr>
            <a:r>
              <a:rPr sz="1800" spc="-5" dirty="0">
                <a:solidFill>
                  <a:srgbClr val="00AF50"/>
                </a:solidFill>
                <a:latin typeface="Lucida Sans Unicode"/>
                <a:cs typeface="Lucida Sans Unicode"/>
              </a:rPr>
              <a:t>constant</a:t>
            </a:r>
            <a:r>
              <a:rPr sz="1800" spc="-25" dirty="0">
                <a:solidFill>
                  <a:srgbClr val="00AF50"/>
                </a:solidFill>
                <a:latin typeface="Lucida Sans Unicode"/>
                <a:cs typeface="Lucida Sans Unicode"/>
              </a:rPr>
              <a:t> </a:t>
            </a:r>
            <a:r>
              <a:rPr sz="1800" dirty="0">
                <a:solidFill>
                  <a:srgbClr val="00AF50"/>
                </a:solidFill>
                <a:latin typeface="Lucida Sans Unicode"/>
                <a:cs typeface="Lucida Sans Unicode"/>
              </a:rPr>
              <a:t>value.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412" y="1962150"/>
            <a:ext cx="6353175" cy="29337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/>
              <a:t>Active Low</a:t>
            </a:r>
            <a:endParaRPr lang="en-US" sz="3600" dirty="0"/>
          </a:p>
        </p:txBody>
      </p:sp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27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3060" y="287781"/>
            <a:ext cx="42799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00B050"/>
                </a:solidFill>
                <a:latin typeface="Lucida Sans Unicode"/>
                <a:cs typeface="Lucida Sans Unicode"/>
              </a:rPr>
              <a:t>Sequential</a:t>
            </a:r>
            <a:r>
              <a:rPr sz="2800" b="1" spc="-50" dirty="0">
                <a:solidFill>
                  <a:srgbClr val="00B050"/>
                </a:solidFill>
                <a:latin typeface="Lucida Sans Unicode"/>
                <a:cs typeface="Lucida Sans Unicode"/>
              </a:rPr>
              <a:t> </a:t>
            </a:r>
            <a:r>
              <a:rPr sz="2800" b="1" spc="-5" dirty="0">
                <a:solidFill>
                  <a:srgbClr val="00B050"/>
                </a:solidFill>
                <a:latin typeface="Lucida Sans Unicode"/>
                <a:cs typeface="Lucida Sans Unicode"/>
              </a:rPr>
              <a:t>Logic</a:t>
            </a:r>
            <a:r>
              <a:rPr sz="2800" b="1" spc="-15" dirty="0">
                <a:solidFill>
                  <a:srgbClr val="00B050"/>
                </a:solidFill>
                <a:latin typeface="Lucida Sans Unicode"/>
                <a:cs typeface="Lucida Sans Unicode"/>
              </a:rPr>
              <a:t> </a:t>
            </a:r>
            <a:r>
              <a:rPr sz="2800" b="1" dirty="0">
                <a:solidFill>
                  <a:srgbClr val="00B050"/>
                </a:solidFill>
                <a:latin typeface="Lucida Sans Unicode"/>
                <a:cs typeface="Lucida Sans Unicode"/>
              </a:rPr>
              <a:t>Circuits</a:t>
            </a:r>
            <a:endParaRPr sz="2800" dirty="0">
              <a:solidFill>
                <a:srgbClr val="00B050"/>
              </a:solidFill>
              <a:latin typeface="Lucida Sans Unicode"/>
              <a:cs typeface="Lucida Sans Unicod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53568" y="1272032"/>
            <a:ext cx="8589645" cy="5080000"/>
            <a:chOff x="353568" y="1272032"/>
            <a:chExt cx="8589645" cy="5080000"/>
          </a:xfrm>
        </p:grpSpPr>
        <p:sp>
          <p:nvSpPr>
            <p:cNvPr id="4" name="object 4"/>
            <p:cNvSpPr/>
            <p:nvPr/>
          </p:nvSpPr>
          <p:spPr>
            <a:xfrm>
              <a:off x="381000" y="1295400"/>
              <a:ext cx="8534400" cy="5029200"/>
            </a:xfrm>
            <a:custGeom>
              <a:avLst/>
              <a:gdLst/>
              <a:ahLst/>
              <a:cxnLst/>
              <a:rect l="l" t="t" r="r" b="b"/>
              <a:pathLst>
                <a:path w="8534400" h="5029200">
                  <a:moveTo>
                    <a:pt x="8246999" y="0"/>
                  </a:moveTo>
                  <a:lnTo>
                    <a:pt x="287362" y="0"/>
                  </a:lnTo>
                  <a:lnTo>
                    <a:pt x="240749" y="3760"/>
                  </a:lnTo>
                  <a:lnTo>
                    <a:pt x="196531" y="14649"/>
                  </a:lnTo>
                  <a:lnTo>
                    <a:pt x="155300" y="32074"/>
                  </a:lnTo>
                  <a:lnTo>
                    <a:pt x="117647" y="55445"/>
                  </a:lnTo>
                  <a:lnTo>
                    <a:pt x="84164" y="84169"/>
                  </a:lnTo>
                  <a:lnTo>
                    <a:pt x="55442" y="117655"/>
                  </a:lnTo>
                  <a:lnTo>
                    <a:pt x="32073" y="155313"/>
                  </a:lnTo>
                  <a:lnTo>
                    <a:pt x="14649" y="196551"/>
                  </a:lnTo>
                  <a:lnTo>
                    <a:pt x="3760" y="240777"/>
                  </a:lnTo>
                  <a:lnTo>
                    <a:pt x="0" y="287400"/>
                  </a:lnTo>
                  <a:lnTo>
                    <a:pt x="0" y="4741837"/>
                  </a:lnTo>
                  <a:lnTo>
                    <a:pt x="3760" y="4788447"/>
                  </a:lnTo>
                  <a:lnTo>
                    <a:pt x="14649" y="4832663"/>
                  </a:lnTo>
                  <a:lnTo>
                    <a:pt x="32073" y="4873893"/>
                  </a:lnTo>
                  <a:lnTo>
                    <a:pt x="55442" y="4911546"/>
                  </a:lnTo>
                  <a:lnTo>
                    <a:pt x="84164" y="4945030"/>
                  </a:lnTo>
                  <a:lnTo>
                    <a:pt x="117647" y="4973753"/>
                  </a:lnTo>
                  <a:lnTo>
                    <a:pt x="155300" y="4997123"/>
                  </a:lnTo>
                  <a:lnTo>
                    <a:pt x="196531" y="5014549"/>
                  </a:lnTo>
                  <a:lnTo>
                    <a:pt x="240749" y="5025438"/>
                  </a:lnTo>
                  <a:lnTo>
                    <a:pt x="287362" y="5029200"/>
                  </a:lnTo>
                  <a:lnTo>
                    <a:pt x="8246999" y="5029200"/>
                  </a:lnTo>
                  <a:lnTo>
                    <a:pt x="8293622" y="5025438"/>
                  </a:lnTo>
                  <a:lnTo>
                    <a:pt x="8337848" y="5014549"/>
                  </a:lnTo>
                  <a:lnTo>
                    <a:pt x="8379086" y="4997123"/>
                  </a:lnTo>
                  <a:lnTo>
                    <a:pt x="8416744" y="4973753"/>
                  </a:lnTo>
                  <a:lnTo>
                    <a:pt x="8450230" y="4945030"/>
                  </a:lnTo>
                  <a:lnTo>
                    <a:pt x="8478954" y="4911546"/>
                  </a:lnTo>
                  <a:lnTo>
                    <a:pt x="8502325" y="4873893"/>
                  </a:lnTo>
                  <a:lnTo>
                    <a:pt x="8519750" y="4832663"/>
                  </a:lnTo>
                  <a:lnTo>
                    <a:pt x="8530639" y="4788447"/>
                  </a:lnTo>
                  <a:lnTo>
                    <a:pt x="8534400" y="4741837"/>
                  </a:lnTo>
                  <a:lnTo>
                    <a:pt x="8534400" y="287400"/>
                  </a:lnTo>
                  <a:lnTo>
                    <a:pt x="8530639" y="240777"/>
                  </a:lnTo>
                  <a:lnTo>
                    <a:pt x="8519750" y="196551"/>
                  </a:lnTo>
                  <a:lnTo>
                    <a:pt x="8502325" y="155313"/>
                  </a:lnTo>
                  <a:lnTo>
                    <a:pt x="8478954" y="117655"/>
                  </a:lnTo>
                  <a:lnTo>
                    <a:pt x="8450230" y="84169"/>
                  </a:lnTo>
                  <a:lnTo>
                    <a:pt x="8416744" y="55445"/>
                  </a:lnTo>
                  <a:lnTo>
                    <a:pt x="8379086" y="32074"/>
                  </a:lnTo>
                  <a:lnTo>
                    <a:pt x="8337848" y="14649"/>
                  </a:lnTo>
                  <a:lnTo>
                    <a:pt x="8293622" y="3760"/>
                  </a:lnTo>
                  <a:lnTo>
                    <a:pt x="8246999" y="0"/>
                  </a:lnTo>
                  <a:close/>
                </a:path>
              </a:pathLst>
            </a:custGeom>
            <a:solidFill>
              <a:srgbClr val="D2E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3568" y="1272032"/>
              <a:ext cx="8589645" cy="5080000"/>
            </a:xfrm>
            <a:custGeom>
              <a:avLst/>
              <a:gdLst/>
              <a:ahLst/>
              <a:cxnLst/>
              <a:rect l="l" t="t" r="r" b="b"/>
              <a:pathLst>
                <a:path w="8589645" h="5080000">
                  <a:moveTo>
                    <a:pt x="8368664" y="5067300"/>
                  </a:moveTo>
                  <a:lnTo>
                    <a:pt x="221805" y="5067300"/>
                  </a:lnTo>
                  <a:lnTo>
                    <a:pt x="236766" y="5080000"/>
                  </a:lnTo>
                  <a:lnTo>
                    <a:pt x="8353933" y="5080000"/>
                  </a:lnTo>
                  <a:lnTo>
                    <a:pt x="8368664" y="5067300"/>
                  </a:lnTo>
                  <a:close/>
                </a:path>
                <a:path w="8589645" h="5080000">
                  <a:moveTo>
                    <a:pt x="8425307" y="5041900"/>
                  </a:moveTo>
                  <a:lnTo>
                    <a:pt x="8331200" y="5041900"/>
                  </a:lnTo>
                  <a:lnTo>
                    <a:pt x="8317357" y="5054600"/>
                  </a:lnTo>
                  <a:lnTo>
                    <a:pt x="179006" y="5054600"/>
                  </a:lnTo>
                  <a:lnTo>
                    <a:pt x="192913" y="5067300"/>
                  </a:lnTo>
                  <a:lnTo>
                    <a:pt x="8397621" y="5067300"/>
                  </a:lnTo>
                  <a:lnTo>
                    <a:pt x="8411717" y="5054600"/>
                  </a:lnTo>
                  <a:lnTo>
                    <a:pt x="8425307" y="5041900"/>
                  </a:lnTo>
                  <a:close/>
                </a:path>
                <a:path w="8589645" h="5080000">
                  <a:moveTo>
                    <a:pt x="218033" y="50800"/>
                  </a:moveTo>
                  <a:lnTo>
                    <a:pt x="137655" y="50800"/>
                  </a:lnTo>
                  <a:lnTo>
                    <a:pt x="113538" y="76200"/>
                  </a:lnTo>
                  <a:lnTo>
                    <a:pt x="91351" y="101600"/>
                  </a:lnTo>
                  <a:lnTo>
                    <a:pt x="71107" y="114300"/>
                  </a:lnTo>
                  <a:lnTo>
                    <a:pt x="45326" y="152400"/>
                  </a:lnTo>
                  <a:lnTo>
                    <a:pt x="24485" y="190500"/>
                  </a:lnTo>
                  <a:lnTo>
                    <a:pt x="14020" y="228600"/>
                  </a:lnTo>
                  <a:lnTo>
                    <a:pt x="9766" y="241300"/>
                  </a:lnTo>
                  <a:lnTo>
                    <a:pt x="1612" y="279400"/>
                  </a:lnTo>
                  <a:lnTo>
                    <a:pt x="0" y="317500"/>
                  </a:lnTo>
                  <a:lnTo>
                    <a:pt x="12" y="4775200"/>
                  </a:lnTo>
                  <a:lnTo>
                    <a:pt x="469" y="4787900"/>
                  </a:lnTo>
                  <a:lnTo>
                    <a:pt x="1739" y="4800600"/>
                  </a:lnTo>
                  <a:lnTo>
                    <a:pt x="3746" y="4826000"/>
                  </a:lnTo>
                  <a:lnTo>
                    <a:pt x="14376" y="4864100"/>
                  </a:lnTo>
                  <a:lnTo>
                    <a:pt x="25044" y="4889500"/>
                  </a:lnTo>
                  <a:lnTo>
                    <a:pt x="31356" y="4914900"/>
                  </a:lnTo>
                  <a:lnTo>
                    <a:pt x="54508" y="4953000"/>
                  </a:lnTo>
                  <a:lnTo>
                    <a:pt x="93205" y="4991100"/>
                  </a:lnTo>
                  <a:lnTo>
                    <a:pt x="115557" y="5016500"/>
                  </a:lnTo>
                  <a:lnTo>
                    <a:pt x="139420" y="5029200"/>
                  </a:lnTo>
                  <a:lnTo>
                    <a:pt x="152082" y="5041900"/>
                  </a:lnTo>
                  <a:lnTo>
                    <a:pt x="165265" y="5054600"/>
                  </a:lnTo>
                  <a:lnTo>
                    <a:pt x="271767" y="5054600"/>
                  </a:lnTo>
                  <a:lnTo>
                    <a:pt x="257835" y="5041900"/>
                  </a:lnTo>
                  <a:lnTo>
                    <a:pt x="217766" y="5041900"/>
                  </a:lnTo>
                  <a:lnTo>
                    <a:pt x="204990" y="5029200"/>
                  </a:lnTo>
                  <a:lnTo>
                    <a:pt x="192455" y="5029200"/>
                  </a:lnTo>
                  <a:lnTo>
                    <a:pt x="180340" y="5016500"/>
                  </a:lnTo>
                  <a:lnTo>
                    <a:pt x="168579" y="5016500"/>
                  </a:lnTo>
                  <a:lnTo>
                    <a:pt x="157048" y="5003800"/>
                  </a:lnTo>
                  <a:lnTo>
                    <a:pt x="135305" y="4991100"/>
                  </a:lnTo>
                  <a:lnTo>
                    <a:pt x="115316" y="4965700"/>
                  </a:lnTo>
                  <a:lnTo>
                    <a:pt x="80886" y="4927600"/>
                  </a:lnTo>
                  <a:lnTo>
                    <a:pt x="60705" y="4889500"/>
                  </a:lnTo>
                  <a:lnTo>
                    <a:pt x="45593" y="4851400"/>
                  </a:lnTo>
                  <a:lnTo>
                    <a:pt x="36169" y="4813300"/>
                  </a:lnTo>
                  <a:lnTo>
                    <a:pt x="32918" y="4775200"/>
                  </a:lnTo>
                  <a:lnTo>
                    <a:pt x="32918" y="317500"/>
                  </a:lnTo>
                  <a:lnTo>
                    <a:pt x="33299" y="304800"/>
                  </a:lnTo>
                  <a:lnTo>
                    <a:pt x="34429" y="292100"/>
                  </a:lnTo>
                  <a:lnTo>
                    <a:pt x="36207" y="279400"/>
                  </a:lnTo>
                  <a:lnTo>
                    <a:pt x="38646" y="254000"/>
                  </a:lnTo>
                  <a:lnTo>
                    <a:pt x="50063" y="215900"/>
                  </a:lnTo>
                  <a:lnTo>
                    <a:pt x="66992" y="177800"/>
                  </a:lnTo>
                  <a:lnTo>
                    <a:pt x="73799" y="165100"/>
                  </a:lnTo>
                  <a:lnTo>
                    <a:pt x="81114" y="165100"/>
                  </a:lnTo>
                  <a:lnTo>
                    <a:pt x="97447" y="139700"/>
                  </a:lnTo>
                  <a:lnTo>
                    <a:pt x="115684" y="114300"/>
                  </a:lnTo>
                  <a:lnTo>
                    <a:pt x="135712" y="101600"/>
                  </a:lnTo>
                  <a:lnTo>
                    <a:pt x="157403" y="88900"/>
                  </a:lnTo>
                  <a:lnTo>
                    <a:pt x="168770" y="76200"/>
                  </a:lnTo>
                  <a:lnTo>
                    <a:pt x="180581" y="63500"/>
                  </a:lnTo>
                  <a:lnTo>
                    <a:pt x="205244" y="63500"/>
                  </a:lnTo>
                  <a:lnTo>
                    <a:pt x="218033" y="50800"/>
                  </a:lnTo>
                  <a:close/>
                </a:path>
                <a:path w="8589645" h="5080000">
                  <a:moveTo>
                    <a:pt x="8341867" y="5029200"/>
                  </a:moveTo>
                  <a:lnTo>
                    <a:pt x="246710" y="5029200"/>
                  </a:lnTo>
                  <a:lnTo>
                    <a:pt x="259715" y="5041900"/>
                  </a:lnTo>
                  <a:lnTo>
                    <a:pt x="8328786" y="5041900"/>
                  </a:lnTo>
                  <a:lnTo>
                    <a:pt x="8341867" y="5029200"/>
                  </a:lnTo>
                  <a:close/>
                </a:path>
                <a:path w="8589645" h="5080000">
                  <a:moveTo>
                    <a:pt x="8449945" y="50800"/>
                  </a:moveTo>
                  <a:lnTo>
                    <a:pt x="8371585" y="50800"/>
                  </a:lnTo>
                  <a:lnTo>
                    <a:pt x="8384412" y="63500"/>
                  </a:lnTo>
                  <a:lnTo>
                    <a:pt x="8409051" y="63500"/>
                  </a:lnTo>
                  <a:lnTo>
                    <a:pt x="8420735" y="76200"/>
                  </a:lnTo>
                  <a:lnTo>
                    <a:pt x="8432165" y="88900"/>
                  </a:lnTo>
                  <a:lnTo>
                    <a:pt x="8454009" y="101600"/>
                  </a:lnTo>
                  <a:lnTo>
                    <a:pt x="8474075" y="114300"/>
                  </a:lnTo>
                  <a:lnTo>
                    <a:pt x="8492109" y="139700"/>
                  </a:lnTo>
                  <a:lnTo>
                    <a:pt x="8508365" y="165100"/>
                  </a:lnTo>
                  <a:lnTo>
                    <a:pt x="8515604" y="165100"/>
                  </a:lnTo>
                  <a:lnTo>
                    <a:pt x="8534273" y="203200"/>
                  </a:lnTo>
                  <a:lnTo>
                    <a:pt x="8547481" y="241300"/>
                  </a:lnTo>
                  <a:lnTo>
                    <a:pt x="8550656" y="266700"/>
                  </a:lnTo>
                  <a:lnTo>
                    <a:pt x="8553068" y="279400"/>
                  </a:lnTo>
                  <a:lnTo>
                    <a:pt x="8554847" y="292100"/>
                  </a:lnTo>
                  <a:lnTo>
                    <a:pt x="8555990" y="304800"/>
                  </a:lnTo>
                  <a:lnTo>
                    <a:pt x="8556371" y="317500"/>
                  </a:lnTo>
                  <a:lnTo>
                    <a:pt x="8556371" y="4775200"/>
                  </a:lnTo>
                  <a:lnTo>
                    <a:pt x="8553068" y="4813300"/>
                  </a:lnTo>
                  <a:lnTo>
                    <a:pt x="8543543" y="4851400"/>
                  </a:lnTo>
                  <a:lnTo>
                    <a:pt x="8528558" y="4889500"/>
                  </a:lnTo>
                  <a:lnTo>
                    <a:pt x="8508111" y="4927600"/>
                  </a:lnTo>
                  <a:lnTo>
                    <a:pt x="8473693" y="4965700"/>
                  </a:lnTo>
                  <a:lnTo>
                    <a:pt x="8453628" y="4991100"/>
                  </a:lnTo>
                  <a:lnTo>
                    <a:pt x="8431911" y="5003800"/>
                  </a:lnTo>
                  <a:lnTo>
                    <a:pt x="8420608" y="5016500"/>
                  </a:lnTo>
                  <a:lnTo>
                    <a:pt x="8408797" y="5016500"/>
                  </a:lnTo>
                  <a:lnTo>
                    <a:pt x="8396605" y="5029200"/>
                  </a:lnTo>
                  <a:lnTo>
                    <a:pt x="8384158" y="5029200"/>
                  </a:lnTo>
                  <a:lnTo>
                    <a:pt x="8371332" y="5041900"/>
                  </a:lnTo>
                  <a:lnTo>
                    <a:pt x="8438261" y="5041900"/>
                  </a:lnTo>
                  <a:lnTo>
                    <a:pt x="8451596" y="5029200"/>
                  </a:lnTo>
                  <a:lnTo>
                    <a:pt x="8475726" y="5016500"/>
                  </a:lnTo>
                  <a:lnTo>
                    <a:pt x="8498078" y="4991100"/>
                  </a:lnTo>
                  <a:lnTo>
                    <a:pt x="8518143" y="4965700"/>
                  </a:lnTo>
                  <a:lnTo>
                    <a:pt x="8535924" y="4953000"/>
                  </a:lnTo>
                  <a:lnTo>
                    <a:pt x="8543925" y="4940300"/>
                  </a:lnTo>
                  <a:lnTo>
                    <a:pt x="8551545" y="4914900"/>
                  </a:lnTo>
                  <a:lnTo>
                    <a:pt x="8558530" y="4902200"/>
                  </a:lnTo>
                  <a:lnTo>
                    <a:pt x="8575293" y="4864100"/>
                  </a:lnTo>
                  <a:lnTo>
                    <a:pt x="8585708" y="4813300"/>
                  </a:lnTo>
                  <a:lnTo>
                    <a:pt x="8587613" y="4800600"/>
                  </a:lnTo>
                  <a:lnTo>
                    <a:pt x="8588883" y="4787900"/>
                  </a:lnTo>
                  <a:lnTo>
                    <a:pt x="8589264" y="4775200"/>
                  </a:lnTo>
                  <a:lnTo>
                    <a:pt x="8589264" y="317500"/>
                  </a:lnTo>
                  <a:lnTo>
                    <a:pt x="8587486" y="279400"/>
                  </a:lnTo>
                  <a:lnTo>
                    <a:pt x="8579104" y="241300"/>
                  </a:lnTo>
                  <a:lnTo>
                    <a:pt x="8574913" y="228600"/>
                  </a:lnTo>
                  <a:lnTo>
                    <a:pt x="8569960" y="203200"/>
                  </a:lnTo>
                  <a:lnTo>
                    <a:pt x="8550910" y="165100"/>
                  </a:lnTo>
                  <a:lnTo>
                    <a:pt x="8516492" y="114300"/>
                  </a:lnTo>
                  <a:lnTo>
                    <a:pt x="8473693" y="76200"/>
                  </a:lnTo>
                  <a:lnTo>
                    <a:pt x="8449945" y="50800"/>
                  </a:lnTo>
                  <a:close/>
                </a:path>
                <a:path w="8589645" h="5080000">
                  <a:moveTo>
                    <a:pt x="236918" y="5016500"/>
                  </a:moveTo>
                  <a:lnTo>
                    <a:pt x="209016" y="5016500"/>
                  </a:lnTo>
                  <a:lnTo>
                    <a:pt x="221259" y="5029200"/>
                  </a:lnTo>
                  <a:lnTo>
                    <a:pt x="249199" y="5029200"/>
                  </a:lnTo>
                  <a:lnTo>
                    <a:pt x="236918" y="5016500"/>
                  </a:lnTo>
                  <a:close/>
                </a:path>
                <a:path w="8589645" h="5080000">
                  <a:moveTo>
                    <a:pt x="8379713" y="5016500"/>
                  </a:moveTo>
                  <a:lnTo>
                    <a:pt x="8351265" y="5016500"/>
                  </a:lnTo>
                  <a:lnTo>
                    <a:pt x="8338820" y="5029200"/>
                  </a:lnTo>
                  <a:lnTo>
                    <a:pt x="8367267" y="5029200"/>
                  </a:lnTo>
                  <a:lnTo>
                    <a:pt x="8379713" y="5016500"/>
                  </a:lnTo>
                  <a:close/>
                </a:path>
                <a:path w="8589645" h="5080000">
                  <a:moveTo>
                    <a:pt x="201422" y="5003800"/>
                  </a:moveTo>
                  <a:lnTo>
                    <a:pt x="185369" y="5003800"/>
                  </a:lnTo>
                  <a:lnTo>
                    <a:pt x="196938" y="5016500"/>
                  </a:lnTo>
                  <a:lnTo>
                    <a:pt x="213042" y="5016500"/>
                  </a:lnTo>
                  <a:lnTo>
                    <a:pt x="201422" y="5003800"/>
                  </a:lnTo>
                  <a:close/>
                </a:path>
                <a:path w="8589645" h="5080000">
                  <a:moveTo>
                    <a:pt x="8403336" y="5003800"/>
                  </a:moveTo>
                  <a:lnTo>
                    <a:pt x="8386572" y="5003800"/>
                  </a:lnTo>
                  <a:lnTo>
                    <a:pt x="8375141" y="5016500"/>
                  </a:lnTo>
                  <a:lnTo>
                    <a:pt x="8391652" y="5016500"/>
                  </a:lnTo>
                  <a:lnTo>
                    <a:pt x="8403336" y="5003800"/>
                  </a:lnTo>
                  <a:close/>
                </a:path>
                <a:path w="8589645" h="5080000">
                  <a:moveTo>
                    <a:pt x="180517" y="88900"/>
                  </a:moveTo>
                  <a:lnTo>
                    <a:pt x="163995" y="88900"/>
                  </a:lnTo>
                  <a:lnTo>
                    <a:pt x="143103" y="101600"/>
                  </a:lnTo>
                  <a:lnTo>
                    <a:pt x="123799" y="127000"/>
                  </a:lnTo>
                  <a:lnTo>
                    <a:pt x="106222" y="139700"/>
                  </a:lnTo>
                  <a:lnTo>
                    <a:pt x="83299" y="177800"/>
                  </a:lnTo>
                  <a:lnTo>
                    <a:pt x="65316" y="215900"/>
                  </a:lnTo>
                  <a:lnTo>
                    <a:pt x="52514" y="254000"/>
                  </a:lnTo>
                  <a:lnTo>
                    <a:pt x="45364" y="292100"/>
                  </a:lnTo>
                  <a:lnTo>
                    <a:pt x="43891" y="317500"/>
                  </a:lnTo>
                  <a:lnTo>
                    <a:pt x="43891" y="4775200"/>
                  </a:lnTo>
                  <a:lnTo>
                    <a:pt x="46977" y="4813300"/>
                  </a:lnTo>
                  <a:lnTo>
                    <a:pt x="55994" y="4851400"/>
                  </a:lnTo>
                  <a:lnTo>
                    <a:pt x="70497" y="4889500"/>
                  </a:lnTo>
                  <a:lnTo>
                    <a:pt x="89674" y="4927600"/>
                  </a:lnTo>
                  <a:lnTo>
                    <a:pt x="105219" y="4940300"/>
                  </a:lnTo>
                  <a:lnTo>
                    <a:pt x="122682" y="4965700"/>
                  </a:lnTo>
                  <a:lnTo>
                    <a:pt x="141897" y="4978400"/>
                  </a:lnTo>
                  <a:lnTo>
                    <a:pt x="162928" y="4991100"/>
                  </a:lnTo>
                  <a:lnTo>
                    <a:pt x="174078" y="5003800"/>
                  </a:lnTo>
                  <a:lnTo>
                    <a:pt x="190398" y="5003800"/>
                  </a:lnTo>
                  <a:lnTo>
                    <a:pt x="179577" y="4991100"/>
                  </a:lnTo>
                  <a:lnTo>
                    <a:pt x="168808" y="4991100"/>
                  </a:lnTo>
                  <a:lnTo>
                    <a:pt x="148475" y="4965700"/>
                  </a:lnTo>
                  <a:lnTo>
                    <a:pt x="130060" y="4953000"/>
                  </a:lnTo>
                  <a:lnTo>
                    <a:pt x="113334" y="4940300"/>
                  </a:lnTo>
                  <a:lnTo>
                    <a:pt x="98463" y="4914900"/>
                  </a:lnTo>
                  <a:lnTo>
                    <a:pt x="85839" y="4889500"/>
                  </a:lnTo>
                  <a:lnTo>
                    <a:pt x="80276" y="4889500"/>
                  </a:lnTo>
                  <a:lnTo>
                    <a:pt x="66395" y="4851400"/>
                  </a:lnTo>
                  <a:lnTo>
                    <a:pt x="57785" y="4813300"/>
                  </a:lnTo>
                  <a:lnTo>
                    <a:pt x="54851" y="4775200"/>
                  </a:lnTo>
                  <a:lnTo>
                    <a:pt x="54863" y="317500"/>
                  </a:lnTo>
                  <a:lnTo>
                    <a:pt x="57988" y="279400"/>
                  </a:lnTo>
                  <a:lnTo>
                    <a:pt x="66751" y="241300"/>
                  </a:lnTo>
                  <a:lnTo>
                    <a:pt x="80784" y="203200"/>
                  </a:lnTo>
                  <a:lnTo>
                    <a:pt x="99656" y="165100"/>
                  </a:lnTo>
                  <a:lnTo>
                    <a:pt x="114998" y="152400"/>
                  </a:lnTo>
                  <a:lnTo>
                    <a:pt x="131914" y="127000"/>
                  </a:lnTo>
                  <a:lnTo>
                    <a:pt x="150494" y="114300"/>
                  </a:lnTo>
                  <a:lnTo>
                    <a:pt x="170573" y="101600"/>
                  </a:lnTo>
                  <a:lnTo>
                    <a:pt x="180517" y="88900"/>
                  </a:lnTo>
                  <a:close/>
                </a:path>
                <a:path w="8589645" h="5080000">
                  <a:moveTo>
                    <a:pt x="8426323" y="88900"/>
                  </a:moveTo>
                  <a:lnTo>
                    <a:pt x="8409813" y="88900"/>
                  </a:lnTo>
                  <a:lnTo>
                    <a:pt x="8420354" y="101600"/>
                  </a:lnTo>
                  <a:lnTo>
                    <a:pt x="8440928" y="114300"/>
                  </a:lnTo>
                  <a:lnTo>
                    <a:pt x="8459216" y="139700"/>
                  </a:lnTo>
                  <a:lnTo>
                    <a:pt x="8475853" y="152400"/>
                  </a:lnTo>
                  <a:lnTo>
                    <a:pt x="8490839" y="177800"/>
                  </a:lnTo>
                  <a:lnTo>
                    <a:pt x="8497062" y="177800"/>
                  </a:lnTo>
                  <a:lnTo>
                    <a:pt x="8514207" y="215900"/>
                  </a:lnTo>
                  <a:lnTo>
                    <a:pt x="8526399" y="254000"/>
                  </a:lnTo>
                  <a:lnTo>
                    <a:pt x="8533130" y="292100"/>
                  </a:lnTo>
                  <a:lnTo>
                    <a:pt x="8534400" y="317500"/>
                  </a:lnTo>
                  <a:lnTo>
                    <a:pt x="8534400" y="4775200"/>
                  </a:lnTo>
                  <a:lnTo>
                    <a:pt x="8531225" y="4813300"/>
                  </a:lnTo>
                  <a:lnTo>
                    <a:pt x="8522462" y="4851400"/>
                  </a:lnTo>
                  <a:lnTo>
                    <a:pt x="8508491" y="4889500"/>
                  </a:lnTo>
                  <a:lnTo>
                    <a:pt x="8502777" y="4902200"/>
                  </a:lnTo>
                  <a:lnTo>
                    <a:pt x="8496427" y="4902200"/>
                  </a:lnTo>
                  <a:lnTo>
                    <a:pt x="8489696" y="4914900"/>
                  </a:lnTo>
                  <a:lnTo>
                    <a:pt x="8474202" y="4940300"/>
                  </a:lnTo>
                  <a:lnTo>
                    <a:pt x="8457438" y="4953000"/>
                  </a:lnTo>
                  <a:lnTo>
                    <a:pt x="8438896" y="4978400"/>
                  </a:lnTo>
                  <a:lnTo>
                    <a:pt x="8418703" y="4991100"/>
                  </a:lnTo>
                  <a:lnTo>
                    <a:pt x="8408797" y="4991100"/>
                  </a:lnTo>
                  <a:lnTo>
                    <a:pt x="8397748" y="5003800"/>
                  </a:lnTo>
                  <a:lnTo>
                    <a:pt x="8414639" y="5003800"/>
                  </a:lnTo>
                  <a:lnTo>
                    <a:pt x="8425307" y="4991100"/>
                  </a:lnTo>
                  <a:lnTo>
                    <a:pt x="8446262" y="4978400"/>
                  </a:lnTo>
                  <a:lnTo>
                    <a:pt x="8465566" y="4965700"/>
                  </a:lnTo>
                  <a:lnTo>
                    <a:pt x="8482965" y="4940300"/>
                  </a:lnTo>
                  <a:lnTo>
                    <a:pt x="8498966" y="4927600"/>
                  </a:lnTo>
                  <a:lnTo>
                    <a:pt x="8518525" y="4889500"/>
                  </a:lnTo>
                  <a:lnTo>
                    <a:pt x="8533003" y="4851400"/>
                  </a:lnTo>
                  <a:lnTo>
                    <a:pt x="8542147" y="4813300"/>
                  </a:lnTo>
                  <a:lnTo>
                    <a:pt x="8545322" y="4775200"/>
                  </a:lnTo>
                  <a:lnTo>
                    <a:pt x="8545322" y="317500"/>
                  </a:lnTo>
                  <a:lnTo>
                    <a:pt x="8542274" y="279400"/>
                  </a:lnTo>
                  <a:lnTo>
                    <a:pt x="8533257" y="241300"/>
                  </a:lnTo>
                  <a:lnTo>
                    <a:pt x="8518906" y="203200"/>
                  </a:lnTo>
                  <a:lnTo>
                    <a:pt x="8499602" y="165100"/>
                  </a:lnTo>
                  <a:lnTo>
                    <a:pt x="8466582" y="127000"/>
                  </a:lnTo>
                  <a:lnTo>
                    <a:pt x="8447532" y="114300"/>
                  </a:lnTo>
                  <a:lnTo>
                    <a:pt x="8426323" y="88900"/>
                  </a:lnTo>
                  <a:close/>
                </a:path>
                <a:path w="8589645" h="5080000">
                  <a:moveTo>
                    <a:pt x="202628" y="76200"/>
                  </a:moveTo>
                  <a:lnTo>
                    <a:pt x="186080" y="76200"/>
                  </a:lnTo>
                  <a:lnTo>
                    <a:pt x="174650" y="88900"/>
                  </a:lnTo>
                  <a:lnTo>
                    <a:pt x="191579" y="88900"/>
                  </a:lnTo>
                  <a:lnTo>
                    <a:pt x="202628" y="76200"/>
                  </a:lnTo>
                  <a:close/>
                </a:path>
                <a:path w="8589645" h="5080000">
                  <a:moveTo>
                    <a:pt x="8404098" y="76200"/>
                  </a:moveTo>
                  <a:lnTo>
                    <a:pt x="8376284" y="76200"/>
                  </a:lnTo>
                  <a:lnTo>
                    <a:pt x="8387714" y="88900"/>
                  </a:lnTo>
                  <a:lnTo>
                    <a:pt x="8415274" y="88900"/>
                  </a:lnTo>
                  <a:lnTo>
                    <a:pt x="8404098" y="76200"/>
                  </a:lnTo>
                  <a:close/>
                </a:path>
                <a:path w="8589645" h="5080000">
                  <a:moveTo>
                    <a:pt x="238086" y="63500"/>
                  </a:moveTo>
                  <a:lnTo>
                    <a:pt x="209791" y="63500"/>
                  </a:lnTo>
                  <a:lnTo>
                    <a:pt x="197662" y="76200"/>
                  </a:lnTo>
                  <a:lnTo>
                    <a:pt x="226085" y="76200"/>
                  </a:lnTo>
                  <a:lnTo>
                    <a:pt x="238086" y="63500"/>
                  </a:lnTo>
                  <a:close/>
                </a:path>
                <a:path w="8589645" h="5080000">
                  <a:moveTo>
                    <a:pt x="8380349" y="63500"/>
                  </a:moveTo>
                  <a:lnTo>
                    <a:pt x="8352408" y="63500"/>
                  </a:lnTo>
                  <a:lnTo>
                    <a:pt x="8364601" y="76200"/>
                  </a:lnTo>
                  <a:lnTo>
                    <a:pt x="8392287" y="76200"/>
                  </a:lnTo>
                  <a:lnTo>
                    <a:pt x="8380349" y="63500"/>
                  </a:lnTo>
                  <a:close/>
                </a:path>
                <a:path w="8589645" h="5080000">
                  <a:moveTo>
                    <a:pt x="315506" y="50800"/>
                  </a:moveTo>
                  <a:lnTo>
                    <a:pt x="247522" y="50800"/>
                  </a:lnTo>
                  <a:lnTo>
                    <a:pt x="234594" y="63500"/>
                  </a:lnTo>
                  <a:lnTo>
                    <a:pt x="302183" y="63500"/>
                  </a:lnTo>
                  <a:lnTo>
                    <a:pt x="315506" y="50800"/>
                  </a:lnTo>
                  <a:close/>
                </a:path>
                <a:path w="8589645" h="5080000">
                  <a:moveTo>
                    <a:pt x="8342630" y="50800"/>
                  </a:moveTo>
                  <a:lnTo>
                    <a:pt x="8274558" y="50800"/>
                  </a:lnTo>
                  <a:lnTo>
                    <a:pt x="8288655" y="63500"/>
                  </a:lnTo>
                  <a:lnTo>
                    <a:pt x="8355457" y="63500"/>
                  </a:lnTo>
                  <a:lnTo>
                    <a:pt x="8342630" y="50800"/>
                  </a:lnTo>
                  <a:close/>
                </a:path>
                <a:path w="8589645" h="5080000">
                  <a:moveTo>
                    <a:pt x="244500" y="38100"/>
                  </a:moveTo>
                  <a:lnTo>
                    <a:pt x="164083" y="38100"/>
                  </a:lnTo>
                  <a:lnTo>
                    <a:pt x="151142" y="50800"/>
                  </a:lnTo>
                  <a:lnTo>
                    <a:pt x="231101" y="50800"/>
                  </a:lnTo>
                  <a:lnTo>
                    <a:pt x="244500" y="38100"/>
                  </a:lnTo>
                  <a:close/>
                </a:path>
                <a:path w="8589645" h="5080000">
                  <a:moveTo>
                    <a:pt x="8423910" y="38100"/>
                  </a:moveTo>
                  <a:lnTo>
                    <a:pt x="8345170" y="38100"/>
                  </a:lnTo>
                  <a:lnTo>
                    <a:pt x="8358505" y="50800"/>
                  </a:lnTo>
                  <a:lnTo>
                    <a:pt x="8437245" y="50800"/>
                  </a:lnTo>
                  <a:lnTo>
                    <a:pt x="8423910" y="38100"/>
                  </a:lnTo>
                  <a:close/>
                </a:path>
                <a:path w="8589645" h="5080000">
                  <a:moveTo>
                    <a:pt x="8396478" y="25400"/>
                  </a:moveTo>
                  <a:lnTo>
                    <a:pt x="191617" y="25400"/>
                  </a:lnTo>
                  <a:lnTo>
                    <a:pt x="177800" y="38100"/>
                  </a:lnTo>
                  <a:lnTo>
                    <a:pt x="8410448" y="38100"/>
                  </a:lnTo>
                  <a:lnTo>
                    <a:pt x="8396478" y="25400"/>
                  </a:lnTo>
                  <a:close/>
                </a:path>
                <a:path w="8589645" h="5080000">
                  <a:moveTo>
                    <a:pt x="8367522" y="12700"/>
                  </a:moveTo>
                  <a:lnTo>
                    <a:pt x="220637" y="12700"/>
                  </a:lnTo>
                  <a:lnTo>
                    <a:pt x="205968" y="25400"/>
                  </a:lnTo>
                  <a:lnTo>
                    <a:pt x="8382000" y="25400"/>
                  </a:lnTo>
                  <a:lnTo>
                    <a:pt x="8367522" y="12700"/>
                  </a:lnTo>
                  <a:close/>
                </a:path>
                <a:path w="8589645" h="5080000">
                  <a:moveTo>
                    <a:pt x="8321675" y="0"/>
                  </a:moveTo>
                  <a:lnTo>
                    <a:pt x="266369" y="0"/>
                  </a:lnTo>
                  <a:lnTo>
                    <a:pt x="250672" y="12700"/>
                  </a:lnTo>
                  <a:lnTo>
                    <a:pt x="8337168" y="12700"/>
                  </a:lnTo>
                  <a:lnTo>
                    <a:pt x="8321675" y="0"/>
                  </a:lnTo>
                  <a:close/>
                </a:path>
              </a:pathLst>
            </a:custGeom>
            <a:solidFill>
              <a:srgbClr val="DE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At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the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end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of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this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component,</a:t>
            </a:r>
            <a:r>
              <a:rPr sz="2000" b="0" spc="-3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the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student</a:t>
            </a:r>
            <a:r>
              <a:rPr sz="20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should:</a:t>
            </a:r>
            <a:endParaRPr sz="2000">
              <a:latin typeface="Lucida Sans Unicode"/>
              <a:cs typeface="Lucida Sans Unicode"/>
            </a:endParaRPr>
          </a:p>
          <a:p>
            <a:pPr marL="444500" indent="-4241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445134" algn="l"/>
                <a:tab pos="445770" algn="l"/>
              </a:tabLst>
            </a:pP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be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 able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to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contrast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sequential</a:t>
            </a:r>
            <a:r>
              <a:rPr sz="2000" b="0" spc="-3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logic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from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combinational</a:t>
            </a:r>
            <a:r>
              <a:rPr sz="2000" b="0" spc="-4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logic.</a:t>
            </a:r>
            <a:endParaRPr sz="2000">
              <a:latin typeface="Lucida Sans Unicode"/>
              <a:cs typeface="Lucida Sans Unicode"/>
            </a:endParaRPr>
          </a:p>
          <a:p>
            <a:pPr marL="363855" marR="1010285" indent="-343535">
              <a:lnSpc>
                <a:spcPct val="100000"/>
              </a:lnSpc>
              <a:buFont typeface="Wingdings"/>
              <a:buChar char=""/>
              <a:tabLst>
                <a:tab pos="445134" algn="l"/>
                <a:tab pos="445770" algn="l"/>
              </a:tabLst>
            </a:pPr>
            <a:r>
              <a:rPr b="0" dirty="0">
                <a:solidFill>
                  <a:srgbClr val="000000"/>
                </a:solidFill>
              </a:rPr>
              <a:t>	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understand latching in logic circuits by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using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discrete </a:t>
            </a:r>
            <a:r>
              <a:rPr sz="2000" b="0" spc="-62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transistor</a:t>
            </a:r>
            <a:r>
              <a:rPr sz="20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circuits.</a:t>
            </a:r>
            <a:endParaRPr sz="2000">
              <a:latin typeface="Lucida Sans Unicode"/>
              <a:cs typeface="Lucida Sans Unicode"/>
            </a:endParaRPr>
          </a:p>
          <a:p>
            <a:pPr marL="444500" indent="-4241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445134" algn="l"/>
                <a:tab pos="445770" algn="l"/>
              </a:tabLst>
            </a:pP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be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 able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to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construct</a:t>
            </a:r>
            <a:r>
              <a:rPr sz="2000" b="0" spc="-2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a simple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RS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flip-flop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using</a:t>
            </a:r>
            <a:r>
              <a:rPr sz="20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NOR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or</a:t>
            </a:r>
            <a:r>
              <a:rPr sz="2000" b="0" spc="-2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NAND</a:t>
            </a:r>
            <a:endParaRPr sz="2000">
              <a:latin typeface="Lucida Sans Unicode"/>
              <a:cs typeface="Lucida Sans Unicode"/>
            </a:endParaRPr>
          </a:p>
          <a:p>
            <a:pPr marL="363855">
              <a:lnSpc>
                <a:spcPct val="100000"/>
              </a:lnSpc>
              <a:spcBef>
                <a:spcPts val="5"/>
              </a:spcBef>
            </a:pP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gates.</a:t>
            </a:r>
            <a:endParaRPr sz="2000">
              <a:latin typeface="Lucida Sans Unicode"/>
              <a:cs typeface="Lucida Sans Unicode"/>
            </a:endParaRPr>
          </a:p>
          <a:p>
            <a:pPr marL="432434" marR="174625" indent="-432434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432434" algn="l"/>
                <a:tab pos="445770" algn="l"/>
              </a:tabLst>
            </a:pP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understand</a:t>
            </a:r>
            <a:r>
              <a:rPr sz="2000" b="0" spc="-2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the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various</a:t>
            </a:r>
            <a:r>
              <a:rPr sz="2000" b="0" spc="-2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improvements</a:t>
            </a:r>
            <a:r>
              <a:rPr sz="2000" b="0" spc="-2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of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RS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 latch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i.e.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D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flip-</a:t>
            </a:r>
            <a:endParaRPr sz="2000">
              <a:latin typeface="Lucida Sans Unicode"/>
              <a:cs typeface="Lucida Sans Unicode"/>
            </a:endParaRPr>
          </a:p>
          <a:p>
            <a:pPr marL="8255" marR="116839" algn="ctr">
              <a:lnSpc>
                <a:spcPct val="100000"/>
              </a:lnSpc>
            </a:pP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flops,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J-K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flip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flops,</a:t>
            </a:r>
            <a:r>
              <a:rPr sz="2000" b="0" spc="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T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 flip-flops,</a:t>
            </a:r>
            <a:r>
              <a:rPr sz="2000" b="0" spc="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JK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Master-Slave</a:t>
            </a:r>
            <a:r>
              <a:rPr sz="20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2000" b="0" spc="-5" dirty="0">
                <a:solidFill>
                  <a:srgbClr val="000000"/>
                </a:solidFill>
                <a:latin typeface="Lucida Sans Unicode"/>
                <a:cs typeface="Lucida Sans Unicode"/>
              </a:rPr>
              <a:t>Flip-flop.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0" name="Octagon 9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lide Number Placeholder 6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4802" y="6477000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Octagon 14"/>
          <p:cNvSpPr/>
          <p:nvPr/>
        </p:nvSpPr>
        <p:spPr>
          <a:xfrm>
            <a:off x="8077200" y="6240018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6"/>
          <p:cNvSpPr txBox="1">
            <a:spLocks/>
          </p:cNvSpPr>
          <p:nvPr/>
        </p:nvSpPr>
        <p:spPr>
          <a:xfrm>
            <a:off x="6553200" y="63479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40841"/>
            <a:ext cx="39985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6.2</a:t>
            </a:r>
            <a:r>
              <a:rPr sz="2400" b="1" spc="-10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D Latches</a:t>
            </a:r>
            <a:r>
              <a:rPr sz="2400" b="1" spc="-35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(Data/Delay)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311402"/>
            <a:ext cx="8009255" cy="3753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735" indent="-28067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Also</a:t>
            </a:r>
            <a:r>
              <a:rPr sz="2000" spc="-5" dirty="0">
                <a:latin typeface="Lucida Sans Unicode"/>
                <a:cs typeface="Lucida Sans Unicode"/>
              </a:rPr>
              <a:t> called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D</a:t>
            </a:r>
            <a:r>
              <a:rPr sz="2000" dirty="0">
                <a:latin typeface="Lucida Sans Unicode"/>
                <a:cs typeface="Lucida Sans Unicode"/>
              </a:rPr>
              <a:t>ata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or </a:t>
            </a:r>
            <a:r>
              <a:rPr sz="2400" b="1" dirty="0">
                <a:latin typeface="Lucida Sans Unicode"/>
                <a:cs typeface="Lucida Sans Unicode"/>
              </a:rPr>
              <a:t>D</a:t>
            </a:r>
            <a:r>
              <a:rPr sz="2000" dirty="0">
                <a:latin typeface="Lucida Sans Unicode"/>
                <a:cs typeface="Lucida Sans Unicode"/>
              </a:rPr>
              <a:t>elay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65"/>
              </a:spcBef>
              <a:buClr>
                <a:srgbClr val="000000"/>
              </a:buClr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solidFill>
                  <a:srgbClr val="C00000"/>
                </a:solidFill>
                <a:latin typeface="Lucida Sans Unicode"/>
                <a:cs typeface="Lucida Sans Unicode"/>
              </a:rPr>
              <a:t>This overcomes </a:t>
            </a:r>
            <a:r>
              <a:rPr sz="20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the </a:t>
            </a:r>
            <a:r>
              <a:rPr sz="2000" dirty="0">
                <a:solidFill>
                  <a:srgbClr val="C00000"/>
                </a:solidFill>
                <a:latin typeface="Lucida Sans Unicode"/>
                <a:cs typeface="Lucida Sans Unicode"/>
              </a:rPr>
              <a:t>S=R input combination </a:t>
            </a:r>
            <a:r>
              <a:rPr sz="20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that is undesirable </a:t>
            </a:r>
            <a:r>
              <a:rPr sz="2000" spc="-62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srgbClr val="C00000"/>
                </a:solidFill>
                <a:latin typeface="Lucida Sans Unicode"/>
                <a:cs typeface="Lucida Sans Unicode"/>
              </a:rPr>
              <a:t>for</a:t>
            </a:r>
            <a:r>
              <a:rPr sz="2000" spc="-2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the</a:t>
            </a:r>
            <a:r>
              <a:rPr sz="200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RS latch</a:t>
            </a:r>
            <a:r>
              <a:rPr sz="2000" spc="-5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  <a:p>
            <a:pPr marL="12700" marR="412115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constructed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by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modifying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RS</a:t>
            </a:r>
            <a:r>
              <a:rPr sz="2000" spc="-5" dirty="0">
                <a:latin typeface="Lucida Sans Unicode"/>
                <a:cs typeface="Lucida Sans Unicode"/>
              </a:rPr>
              <a:t> latch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by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adding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inverter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reset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then tying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together.</a:t>
            </a:r>
            <a:endParaRPr sz="2000">
              <a:latin typeface="Lucida Sans Unicode"/>
              <a:cs typeface="Lucida Sans Unicode"/>
            </a:endParaRPr>
          </a:p>
          <a:p>
            <a:pPr marL="12700" marR="4699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 means </a:t>
            </a:r>
            <a:r>
              <a:rPr sz="2000" spc="-5" dirty="0">
                <a:latin typeface="Lucida Sans Unicode"/>
                <a:cs typeface="Lucida Sans Unicode"/>
              </a:rPr>
              <a:t>that the </a:t>
            </a:r>
            <a:r>
              <a:rPr sz="2000" dirty="0">
                <a:latin typeface="Lucida Sans Unicode"/>
                <a:cs typeface="Lucida Sans Unicode"/>
              </a:rPr>
              <a:t>input will </a:t>
            </a:r>
            <a:r>
              <a:rPr sz="2000" spc="-5" dirty="0">
                <a:latin typeface="Lucida Sans Unicode"/>
                <a:cs typeface="Lucida Sans Unicode"/>
              </a:rPr>
              <a:t>be </a:t>
            </a:r>
            <a:r>
              <a:rPr sz="2000" dirty="0">
                <a:latin typeface="Lucida Sans Unicode"/>
                <a:cs typeface="Lucida Sans Unicode"/>
              </a:rPr>
              <a:t>equal </a:t>
            </a:r>
            <a:r>
              <a:rPr sz="2000" spc="-5" dirty="0">
                <a:latin typeface="Lucida Sans Unicode"/>
                <a:cs typeface="Lucida Sans Unicode"/>
              </a:rPr>
              <a:t>to </a:t>
            </a:r>
            <a:r>
              <a:rPr sz="2000" dirty="0">
                <a:latin typeface="Lucida Sans Unicode"/>
                <a:cs typeface="Lucida Sans Unicode"/>
              </a:rPr>
              <a:t>the output. </a:t>
            </a:r>
            <a:r>
              <a:rPr sz="2000" spc="-5" dirty="0">
                <a:latin typeface="Lucida Sans Unicode"/>
                <a:cs typeface="Lucida Sans Unicode"/>
              </a:rPr>
              <a:t>If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5" dirty="0">
                <a:latin typeface="Lucida Sans Unicode"/>
                <a:cs typeface="Lucida Sans Unicode"/>
              </a:rPr>
              <a:t>is added as </a:t>
            </a:r>
            <a:r>
              <a:rPr sz="2000" dirty="0">
                <a:latin typeface="Lucida Sans Unicode"/>
                <a:cs typeface="Lucida Sans Unicode"/>
              </a:rPr>
              <a:t>will </a:t>
            </a:r>
            <a:r>
              <a:rPr sz="2000" spc="-5" dirty="0">
                <a:latin typeface="Lucida Sans Unicode"/>
                <a:cs typeface="Lucida Sans Unicode"/>
              </a:rPr>
              <a:t>be explained later, the data input is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b="1" spc="-5" dirty="0">
                <a:latin typeface="Lucida Sans Unicode"/>
                <a:cs typeface="Lucida Sans Unicode"/>
              </a:rPr>
              <a:t>delayed </a:t>
            </a:r>
            <a:r>
              <a:rPr sz="2000" spc="-5" dirty="0">
                <a:latin typeface="Lucida Sans Unicode"/>
                <a:cs typeface="Lucida Sans Unicode"/>
              </a:rPr>
              <a:t>or </a:t>
            </a:r>
            <a:r>
              <a:rPr sz="2000" dirty="0">
                <a:latin typeface="Lucida Sans Unicode"/>
                <a:cs typeface="Lucida Sans Unicode"/>
              </a:rPr>
              <a:t>held </a:t>
            </a:r>
            <a:r>
              <a:rPr sz="2000" spc="-5" dirty="0">
                <a:latin typeface="Lucida Sans Unicode"/>
                <a:cs typeface="Lucida Sans Unicode"/>
              </a:rPr>
              <a:t>and does </a:t>
            </a:r>
            <a:r>
              <a:rPr sz="2000" dirty="0">
                <a:latin typeface="Lucida Sans Unicode"/>
                <a:cs typeface="Lucida Sans Unicode"/>
              </a:rPr>
              <a:t>not </a:t>
            </a:r>
            <a:r>
              <a:rPr sz="2000" spc="-5" dirty="0">
                <a:latin typeface="Lucida Sans Unicode"/>
                <a:cs typeface="Lucida Sans Unicode"/>
              </a:rPr>
              <a:t>change except at designated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times.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4540" y="4648961"/>
            <a:ext cx="1784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5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6.8</a:t>
            </a:r>
            <a:r>
              <a:rPr sz="1800" b="1" spc="-6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D-latch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012" y="1819655"/>
            <a:ext cx="4507992" cy="22951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75927" y="2170176"/>
            <a:ext cx="2528381" cy="1499615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937250" y="2339975"/>
          <a:ext cx="2438400" cy="1402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/>
                <a:gridCol w="1143000"/>
              </a:tblGrid>
              <a:tr h="467360">
                <a:tc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D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Q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5003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</a:tbl>
          </a:graphicData>
        </a:graphic>
      </p:graphicFrame>
      <p:sp>
        <p:nvSpPr>
          <p:cNvPr id="10" name="object 2"/>
          <p:cNvSpPr txBox="1">
            <a:spLocks/>
          </p:cNvSpPr>
          <p:nvPr/>
        </p:nvSpPr>
        <p:spPr>
          <a:xfrm>
            <a:off x="535940" y="377697"/>
            <a:ext cx="27158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D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latches</a:t>
            </a:r>
            <a:r>
              <a:rPr kumimoji="0" lang="en-US" sz="20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continued...</a:t>
            </a:r>
            <a:endParaRPr kumimoji="0" lang="en-US" sz="2000" b="1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7" name="Octagon 6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3981"/>
            <a:ext cx="804925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Lucida Sans Unicode"/>
                <a:cs typeface="Lucida Sans Unicode"/>
              </a:rPr>
              <a:t>BEFORE</a:t>
            </a:r>
            <a:r>
              <a:rPr sz="2800" b="1" spc="-30" dirty="0">
                <a:latin typeface="Lucida Sans Unicode"/>
                <a:cs typeface="Lucida Sans Unicode"/>
              </a:rPr>
              <a:t> </a:t>
            </a:r>
            <a:r>
              <a:rPr sz="2800" b="1" spc="-5" dirty="0">
                <a:latin typeface="Lucida Sans Unicode"/>
                <a:cs typeface="Lucida Sans Unicode"/>
              </a:rPr>
              <a:t>WE</a:t>
            </a:r>
            <a:r>
              <a:rPr sz="2800" b="1" spc="-10" dirty="0">
                <a:latin typeface="Lucida Sans Unicode"/>
                <a:cs typeface="Lucida Sans Unicode"/>
              </a:rPr>
              <a:t> </a:t>
            </a:r>
            <a:r>
              <a:rPr sz="2800" b="1" dirty="0">
                <a:latin typeface="Lucida Sans Unicode"/>
                <a:cs typeface="Lucida Sans Unicode"/>
              </a:rPr>
              <a:t>PROCEED</a:t>
            </a:r>
            <a:r>
              <a:rPr sz="2800" b="1" spc="-30" dirty="0">
                <a:latin typeface="Lucida Sans Unicode"/>
                <a:cs typeface="Lucida Sans Unicode"/>
              </a:rPr>
              <a:t> </a:t>
            </a:r>
            <a:r>
              <a:rPr sz="2800" b="1" spc="-5" dirty="0">
                <a:latin typeface="Lucida Sans Unicode"/>
                <a:cs typeface="Lucida Sans Unicode"/>
              </a:rPr>
              <a:t>TO THE </a:t>
            </a:r>
            <a:r>
              <a:rPr sz="2800" b="1" dirty="0">
                <a:latin typeface="Lucida Sans Unicode"/>
                <a:cs typeface="Lucida Sans Unicode"/>
              </a:rPr>
              <a:t>OTHER</a:t>
            </a:r>
            <a:r>
              <a:rPr sz="2800" b="1" spc="-10" dirty="0">
                <a:latin typeface="Lucida Sans Unicode"/>
                <a:cs typeface="Lucida Sans Unicode"/>
              </a:rPr>
              <a:t> </a:t>
            </a:r>
            <a:r>
              <a:rPr sz="2800" b="1" spc="-5" dirty="0">
                <a:latin typeface="Lucida Sans Unicode"/>
                <a:cs typeface="Lucida Sans Unicode"/>
              </a:rPr>
              <a:t>TYPES</a:t>
            </a:r>
            <a:r>
              <a:rPr sz="2800" b="1" spc="-10" dirty="0">
                <a:latin typeface="Lucida Sans Unicode"/>
                <a:cs typeface="Lucida Sans Unicode"/>
              </a:rPr>
              <a:t> </a:t>
            </a:r>
            <a:r>
              <a:rPr sz="2800" b="1" spc="-5" dirty="0">
                <a:latin typeface="Lucida Sans Unicode"/>
                <a:cs typeface="Lucida Sans Unicode"/>
              </a:rPr>
              <a:t>OF </a:t>
            </a:r>
            <a:r>
              <a:rPr sz="2800" b="1" spc="-875" dirty="0">
                <a:latin typeface="Lucida Sans Unicode"/>
                <a:cs typeface="Lucida Sans Unicode"/>
              </a:rPr>
              <a:t> </a:t>
            </a:r>
            <a:r>
              <a:rPr sz="2800" b="1" dirty="0">
                <a:latin typeface="Lucida Sans Unicode"/>
                <a:cs typeface="Lucida Sans Unicode"/>
              </a:rPr>
              <a:t>LATCHES...</a:t>
            </a:r>
            <a:endParaRPr sz="28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05152"/>
            <a:ext cx="8040370" cy="4599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3462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Lucida Sans Unicode"/>
                <a:cs typeface="Lucida Sans Unicode"/>
              </a:rPr>
              <a:t>Now </a:t>
            </a:r>
            <a:r>
              <a:rPr sz="2000" dirty="0">
                <a:latin typeface="Lucida Sans Unicode"/>
                <a:cs typeface="Lucida Sans Unicode"/>
              </a:rPr>
              <a:t>that we have a </a:t>
            </a:r>
            <a:r>
              <a:rPr sz="2000" spc="-5" dirty="0">
                <a:latin typeface="Lucida Sans Unicode"/>
                <a:cs typeface="Lucida Sans Unicode"/>
              </a:rPr>
              <a:t>basic </a:t>
            </a:r>
            <a:r>
              <a:rPr sz="2000" dirty="0">
                <a:latin typeface="Lucida Sans Unicode"/>
                <a:cs typeface="Lucida Sans Unicode"/>
              </a:rPr>
              <a:t>understanding of </a:t>
            </a:r>
            <a:r>
              <a:rPr sz="2000" spc="-5" dirty="0">
                <a:latin typeface="Lucida Sans Unicode"/>
                <a:cs typeface="Lucida Sans Unicode"/>
              </a:rPr>
              <a:t>latches, it </a:t>
            </a:r>
            <a:r>
              <a:rPr sz="2000" dirty="0">
                <a:latin typeface="Lucida Sans Unicode"/>
                <a:cs typeface="Lucida Sans Unicode"/>
              </a:rPr>
              <a:t>will </a:t>
            </a:r>
            <a:r>
              <a:rPr sz="2000" spc="-5" dirty="0">
                <a:latin typeface="Lucida Sans Unicode"/>
                <a:cs typeface="Lucida Sans Unicode"/>
              </a:rPr>
              <a:t>be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important to </a:t>
            </a:r>
            <a:r>
              <a:rPr sz="2000" spc="5" dirty="0">
                <a:latin typeface="Lucida Sans Unicode"/>
                <a:cs typeface="Lucida Sans Unicode"/>
              </a:rPr>
              <a:t>know </a:t>
            </a:r>
            <a:r>
              <a:rPr sz="2000" dirty="0">
                <a:latin typeface="Lucida Sans Unicode"/>
                <a:cs typeface="Lucida Sans Unicode"/>
              </a:rPr>
              <a:t>that we </a:t>
            </a:r>
            <a:r>
              <a:rPr sz="2000" spc="-5" dirty="0">
                <a:latin typeface="Lucida Sans Unicode"/>
                <a:cs typeface="Lucida Sans Unicode"/>
              </a:rPr>
              <a:t>can further divide all latches into 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following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categories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with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respect</a:t>
            </a:r>
            <a:r>
              <a:rPr sz="2000" b="1" spc="-3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to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clock</a:t>
            </a:r>
            <a:r>
              <a:rPr sz="2000" b="1" spc="-2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synchronization</a:t>
            </a:r>
            <a:r>
              <a:rPr sz="2000" spc="-5" dirty="0">
                <a:latin typeface="Lucida Sans Unicode"/>
                <a:cs typeface="Lucida Sans Unicode"/>
              </a:rPr>
              <a:t>:</a:t>
            </a:r>
            <a:endParaRPr sz="2000">
              <a:latin typeface="Lucida Sans Unicode"/>
              <a:cs typeface="Lucida Sans Unicode"/>
            </a:endParaRPr>
          </a:p>
          <a:p>
            <a:pPr marL="292735" indent="-280670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Unclocked</a:t>
            </a:r>
            <a:r>
              <a:rPr sz="2000" b="1" spc="-30" dirty="0">
                <a:latin typeface="Lucida Sans Unicode"/>
                <a:cs typeface="Lucida Sans Unicode"/>
              </a:rPr>
              <a:t> </a:t>
            </a:r>
            <a:r>
              <a:rPr sz="2000" b="1" spc="-5" dirty="0">
                <a:latin typeface="Lucida Sans Unicode"/>
                <a:cs typeface="Lucida Sans Unicode"/>
              </a:rPr>
              <a:t>latches</a:t>
            </a:r>
            <a:r>
              <a:rPr sz="2000" b="1" spc="-20" dirty="0">
                <a:latin typeface="Lucida Sans Unicode"/>
                <a:cs typeface="Lucida Sans Unicode"/>
              </a:rPr>
              <a:t> </a:t>
            </a:r>
            <a:r>
              <a:rPr sz="2000" b="1" spc="-5" dirty="0">
                <a:latin typeface="Lucida Sans Unicode"/>
                <a:cs typeface="Lucida Sans Unicode"/>
              </a:rPr>
              <a:t>(Asynchronous)</a:t>
            </a:r>
            <a:r>
              <a:rPr sz="2000" spc="-5" dirty="0">
                <a:latin typeface="Lucida Sans Unicode"/>
                <a:cs typeface="Lucida Sans Unicode"/>
              </a:rPr>
              <a:t>: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kind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we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have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dealt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Lucida Sans Unicode"/>
                <a:cs typeface="Lucida Sans Unicode"/>
              </a:rPr>
              <a:t>with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up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now.</a:t>
            </a:r>
            <a:endParaRPr sz="2000">
              <a:latin typeface="Lucida Sans Unicode"/>
              <a:cs typeface="Lucida Sans Unicode"/>
            </a:endParaRPr>
          </a:p>
          <a:p>
            <a:pPr marL="12700" marR="304165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Clocked Latches </a:t>
            </a:r>
            <a:r>
              <a:rPr sz="2000" b="1" spc="-5" dirty="0">
                <a:latin typeface="Lucida Sans Unicode"/>
                <a:cs typeface="Lucida Sans Unicode"/>
              </a:rPr>
              <a:t>(Synchronous)</a:t>
            </a:r>
            <a:r>
              <a:rPr sz="2000" spc="-5" dirty="0">
                <a:latin typeface="Lucida Sans Unicode"/>
                <a:cs typeface="Lucida Sans Unicode"/>
              </a:rPr>
              <a:t>: Because of the millions of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flip-flops present </a:t>
            </a:r>
            <a:r>
              <a:rPr sz="2000" dirty="0">
                <a:latin typeface="Lucida Sans Unicode"/>
                <a:cs typeface="Lucida Sans Unicode"/>
              </a:rPr>
              <a:t>in computer </a:t>
            </a:r>
            <a:r>
              <a:rPr sz="2000" spc="-5" dirty="0">
                <a:latin typeface="Lucida Sans Unicode"/>
                <a:cs typeface="Lucida Sans Unicode"/>
              </a:rPr>
              <a:t>systems, it </a:t>
            </a:r>
            <a:r>
              <a:rPr sz="2000" dirty="0">
                <a:latin typeface="Lucida Sans Unicode"/>
                <a:cs typeface="Lucida Sans Unicode"/>
              </a:rPr>
              <a:t>is </a:t>
            </a:r>
            <a:r>
              <a:rPr sz="2000" spc="-5" dirty="0">
                <a:latin typeface="Lucida Sans Unicode"/>
                <a:cs typeface="Lucida Sans Unicode"/>
              </a:rPr>
              <a:t>important to </a:t>
            </a:r>
            <a:r>
              <a:rPr sz="2000" dirty="0">
                <a:latin typeface="Lucida Sans Unicode"/>
                <a:cs typeface="Lucida Sans Unicode"/>
              </a:rPr>
              <a:t>have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all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of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them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coordinated.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5"/>
              </a:spcBef>
            </a:pPr>
            <a:r>
              <a:rPr sz="2000" dirty="0">
                <a:latin typeface="Lucida Sans Unicode"/>
                <a:cs typeface="Lucida Sans Unicode"/>
              </a:rPr>
              <a:t>We can </a:t>
            </a:r>
            <a:r>
              <a:rPr sz="2000" spc="-5" dirty="0">
                <a:latin typeface="Lucida Sans Unicode"/>
                <a:cs typeface="Lucida Sans Unicode"/>
              </a:rPr>
              <a:t>further </a:t>
            </a:r>
            <a:r>
              <a:rPr sz="2000" dirty="0">
                <a:latin typeface="Lucida Sans Unicode"/>
                <a:cs typeface="Lucida Sans Unicode"/>
              </a:rPr>
              <a:t>configure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clocked </a:t>
            </a:r>
            <a:r>
              <a:rPr sz="2000" spc="-5" dirty="0">
                <a:latin typeface="Lucida Sans Unicode"/>
                <a:cs typeface="Lucida Sans Unicode"/>
              </a:rPr>
              <a:t>flip-flops to respond to 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 at </a:t>
            </a:r>
            <a:r>
              <a:rPr sz="2000" spc="-5" dirty="0">
                <a:latin typeface="Lucida Sans Unicode"/>
                <a:cs typeface="Lucida Sans Unicode"/>
              </a:rPr>
              <a:t>either </a:t>
            </a:r>
            <a:r>
              <a:rPr sz="2000" dirty="0">
                <a:latin typeface="Lucida Sans Unicode"/>
                <a:cs typeface="Lucida Sans Unicode"/>
              </a:rPr>
              <a:t>the </a:t>
            </a:r>
            <a:r>
              <a:rPr sz="2000" spc="-5" dirty="0">
                <a:latin typeface="Lucida Sans Unicode"/>
                <a:cs typeface="Lucida Sans Unicode"/>
              </a:rPr>
              <a:t>“FLATS” i.e.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LEVEL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TRIGGERED </a:t>
            </a:r>
            <a:r>
              <a:rPr sz="2000" dirty="0">
                <a:latin typeface="Lucida Sans Unicode"/>
                <a:cs typeface="Lucida Sans Unicode"/>
              </a:rPr>
              <a:t>or we can have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respond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during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transition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moment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i.e.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EDGE</a:t>
            </a:r>
            <a:r>
              <a:rPr sz="2000" b="1" spc="-4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TRIGGERED</a:t>
            </a:r>
            <a:r>
              <a:rPr sz="2000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4540" y="5651398"/>
            <a:ext cx="3908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6.9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Level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Triggered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D </a:t>
            </a:r>
            <a:r>
              <a:rPr sz="1800" b="1" spc="5" dirty="0">
                <a:latin typeface="Lucida Sans Unicode"/>
                <a:cs typeface="Lucida Sans Unicode"/>
              </a:rPr>
              <a:t>flip-flop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8809" y="2727987"/>
            <a:ext cx="2156479" cy="1959808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699250" y="2889250"/>
          <a:ext cx="2057400" cy="18694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609600"/>
                <a:gridCol w="685800"/>
              </a:tblGrid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Clk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D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Q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XX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5940" y="1044016"/>
            <a:ext cx="8277859" cy="124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Lucida Sans Unicode"/>
                <a:cs typeface="Lucida Sans Unicode"/>
              </a:rPr>
              <a:t>Level-Clocked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Flip-flop</a:t>
            </a:r>
            <a:endParaRPr sz="2000" dirty="0"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is </a:t>
            </a:r>
            <a:r>
              <a:rPr sz="2000" dirty="0">
                <a:latin typeface="Lucida Sans Unicode"/>
                <a:cs typeface="Lucida Sans Unicode"/>
              </a:rPr>
              <a:t>where a “HIGH” clock signal </a:t>
            </a:r>
            <a:r>
              <a:rPr sz="2000" spc="-5" dirty="0">
                <a:latin typeface="Lucida Sans Unicode"/>
                <a:cs typeface="Lucida Sans Unicode"/>
              </a:rPr>
              <a:t>is </a:t>
            </a:r>
            <a:r>
              <a:rPr sz="2000" dirty="0">
                <a:latin typeface="Lucida Sans Unicode"/>
                <a:cs typeface="Lucida Sans Unicode"/>
              </a:rPr>
              <a:t>used </a:t>
            </a:r>
            <a:r>
              <a:rPr sz="2000" spc="-5" dirty="0">
                <a:latin typeface="Lucida Sans Unicode"/>
                <a:cs typeface="Lucida Sans Unicode"/>
              </a:rPr>
              <a:t>to control the response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 the flip-flop to inputs. </a:t>
            </a:r>
            <a:r>
              <a:rPr sz="2000" dirty="0">
                <a:latin typeface="Lucida Sans Unicode"/>
                <a:cs typeface="Lucida Sans Unicode"/>
              </a:rPr>
              <a:t>One </a:t>
            </a:r>
            <a:r>
              <a:rPr sz="2000" spc="-5" dirty="0">
                <a:latin typeface="Lucida Sans Unicode"/>
                <a:cs typeface="Lucida Sans Unicode"/>
              </a:rPr>
              <a:t>of the various </a:t>
            </a:r>
            <a:r>
              <a:rPr sz="2000" dirty="0">
                <a:latin typeface="Lucida Sans Unicode"/>
                <a:cs typeface="Lucida Sans Unicode"/>
              </a:rPr>
              <a:t>ways </a:t>
            </a:r>
            <a:r>
              <a:rPr sz="2000" spc="-5" dirty="0">
                <a:latin typeface="Lucida Sans Unicode"/>
                <a:cs typeface="Lucida Sans Unicode"/>
              </a:rPr>
              <a:t>of implementing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it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dirty="0">
                <a:latin typeface="Lucida Sans Unicode"/>
                <a:cs typeface="Lucida Sans Unicode"/>
              </a:rPr>
              <a:t> using</a:t>
            </a:r>
            <a:r>
              <a:rPr sz="2000" spc="-5" dirty="0">
                <a:latin typeface="Lucida Sans Unicode"/>
                <a:cs typeface="Lucida Sans Unicode"/>
              </a:rPr>
              <a:t> AND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gates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dirty="0">
                <a:latin typeface="Lucida Sans Unicode"/>
                <a:cs typeface="Lucida Sans Unicode"/>
              </a:rPr>
              <a:t> AND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 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actual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D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signal.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5423" y="2784524"/>
            <a:ext cx="4988245" cy="2374215"/>
          </a:xfrm>
          <a:prstGeom prst="rect">
            <a:avLst/>
          </a:prstGeom>
        </p:spPr>
      </p:pic>
      <p:sp>
        <p:nvSpPr>
          <p:cNvPr id="11" name="object 2"/>
          <p:cNvSpPr txBox="1">
            <a:spLocks/>
          </p:cNvSpPr>
          <p:nvPr/>
        </p:nvSpPr>
        <p:spPr>
          <a:xfrm>
            <a:off x="535940" y="377697"/>
            <a:ext cx="24745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Clocked</a:t>
            </a:r>
            <a:r>
              <a:rPr kumimoji="0" lang="en-US" sz="20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D</a:t>
            </a:r>
            <a:r>
              <a:rPr kumimoji="0" lang="en-US" sz="2000" b="1" i="0" u="none" strike="noStrike" kern="0" cap="none" spc="-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latches...</a:t>
            </a:r>
            <a:endParaRPr kumimoji="0" lang="en-US" sz="2000" b="1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8" name="Octagon 7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834897"/>
            <a:ext cx="8292465" cy="5513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In order to </a:t>
            </a:r>
            <a:r>
              <a:rPr sz="2000" dirty="0">
                <a:latin typeface="Lucida Sans Unicode"/>
                <a:cs typeface="Lucida Sans Unicode"/>
              </a:rPr>
              <a:t>even make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system respond </a:t>
            </a:r>
            <a:r>
              <a:rPr sz="2000" spc="-5" dirty="0">
                <a:latin typeface="Lucida Sans Unicode"/>
                <a:cs typeface="Lucida Sans Unicode"/>
              </a:rPr>
              <a:t>at </a:t>
            </a:r>
            <a:r>
              <a:rPr sz="2000" dirty="0">
                <a:latin typeface="Lucida Sans Unicode"/>
                <a:cs typeface="Lucida Sans Unicode"/>
              </a:rPr>
              <a:t>very specific times,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there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dirty="0">
                <a:latin typeface="Lucida Sans Unicode"/>
                <a:cs typeface="Lucida Sans Unicode"/>
              </a:rPr>
              <a:t> 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concept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called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Edge-Triggering</a:t>
            </a:r>
            <a:r>
              <a:rPr sz="2000" spc="-5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  <a:p>
            <a:pPr marL="12700" marR="19685" algn="just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In the previous level-triggered flip-flops, the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can change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at any </a:t>
            </a:r>
            <a:r>
              <a:rPr sz="2000" dirty="0">
                <a:latin typeface="Lucida Sans Unicode"/>
                <a:cs typeface="Lucida Sans Unicode"/>
              </a:rPr>
              <a:t>point </a:t>
            </a:r>
            <a:r>
              <a:rPr sz="2000" spc="-5" dirty="0">
                <a:latin typeface="Lucida Sans Unicode"/>
                <a:cs typeface="Lucida Sans Unicode"/>
              </a:rPr>
              <a:t>during the </a:t>
            </a:r>
            <a:r>
              <a:rPr sz="2000" dirty="0">
                <a:latin typeface="Lucida Sans Unicode"/>
                <a:cs typeface="Lucida Sans Unicode"/>
              </a:rPr>
              <a:t>half </a:t>
            </a:r>
            <a:r>
              <a:rPr sz="2000" spc="-5" dirty="0">
                <a:latin typeface="Lucida Sans Unicode"/>
                <a:cs typeface="Lucida Sans Unicode"/>
              </a:rPr>
              <a:t>cycle of the </a:t>
            </a:r>
            <a:r>
              <a:rPr sz="2000" dirty="0">
                <a:latin typeface="Lucida Sans Unicode"/>
                <a:cs typeface="Lucida Sans Unicode"/>
              </a:rPr>
              <a:t>clock; with </a:t>
            </a:r>
            <a:r>
              <a:rPr sz="2000" spc="-5" dirty="0">
                <a:latin typeface="Lucida Sans Unicode"/>
                <a:cs typeface="Lucida Sans Unicode"/>
              </a:rPr>
              <a:t>edge triggered,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output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only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changes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one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instant.</a:t>
            </a:r>
            <a:endParaRPr sz="2000">
              <a:latin typeface="Lucida Sans Unicode"/>
              <a:cs typeface="Lucida Sans Unicode"/>
            </a:endParaRPr>
          </a:p>
          <a:p>
            <a:pPr marL="12700" marR="22860" algn="just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1336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is achieved by </a:t>
            </a:r>
            <a:r>
              <a:rPr sz="2000" dirty="0">
                <a:latin typeface="Lucida Sans Unicode"/>
                <a:cs typeface="Lucida Sans Unicode"/>
              </a:rPr>
              <a:t>using </a:t>
            </a:r>
            <a:r>
              <a:rPr sz="2000" spc="-5" dirty="0">
                <a:latin typeface="Lucida Sans Unicode"/>
                <a:cs typeface="Lucida Sans Unicode"/>
              </a:rPr>
              <a:t>an </a:t>
            </a:r>
            <a:r>
              <a:rPr sz="2000" dirty="0">
                <a:latin typeface="Lucida Sans Unicode"/>
                <a:cs typeface="Lucida Sans Unicode"/>
              </a:rPr>
              <a:t>RC </a:t>
            </a:r>
            <a:r>
              <a:rPr sz="2000" spc="-5" dirty="0">
                <a:latin typeface="Lucida Sans Unicode"/>
                <a:cs typeface="Lucida Sans Unicode"/>
              </a:rPr>
              <a:t>circuit between the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5" dirty="0">
                <a:latin typeface="Lucida Sans Unicode"/>
                <a:cs typeface="Lucida Sans Unicode"/>
              </a:rPr>
              <a:t>and 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input.</a:t>
            </a:r>
            <a:endParaRPr sz="2000">
              <a:latin typeface="Lucida Sans Unicode"/>
              <a:cs typeface="Lucida Sans Unicode"/>
            </a:endParaRPr>
          </a:p>
          <a:p>
            <a:pPr marL="12700" marR="36830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The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RC time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constant </a:t>
            </a:r>
            <a:r>
              <a:rPr sz="2000" dirty="0">
                <a:latin typeface="Lucida Sans Unicode"/>
                <a:cs typeface="Lucida Sans Unicode"/>
              </a:rPr>
              <a:t>is much </a:t>
            </a:r>
            <a:r>
              <a:rPr sz="2000" spc="-5" dirty="0">
                <a:latin typeface="Lucida Sans Unicode"/>
                <a:cs typeface="Lucida Sans Unicode"/>
              </a:rPr>
              <a:t>smaller </a:t>
            </a:r>
            <a:r>
              <a:rPr sz="2000" dirty="0">
                <a:latin typeface="Lucida Sans Unicode"/>
                <a:cs typeface="Lucida Sans Unicode"/>
              </a:rPr>
              <a:t>than clock’s </a:t>
            </a:r>
            <a:r>
              <a:rPr sz="2000" spc="-5" dirty="0">
                <a:latin typeface="Lucida Sans Unicode"/>
                <a:cs typeface="Lucida Sans Unicode"/>
              </a:rPr>
              <a:t>pulse </a:t>
            </a:r>
            <a:r>
              <a:rPr sz="2000" dirty="0">
                <a:latin typeface="Lucida Sans Unicode"/>
                <a:cs typeface="Lucida Sans Unicode"/>
              </a:rPr>
              <a:t>width.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At</a:t>
            </a:r>
            <a:r>
              <a:rPr sz="2000" spc="-5" dirty="0">
                <a:latin typeface="Lucida Sans Unicode"/>
                <a:cs typeface="Lucida Sans Unicode"/>
              </a:rPr>
              <a:t> 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start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rising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edge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input, the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capacitor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 short</a:t>
            </a:r>
            <a:r>
              <a:rPr sz="2000" spc="-5" dirty="0">
                <a:latin typeface="Lucida Sans Unicode"/>
                <a:cs typeface="Lucida Sans Unicode"/>
              </a:rPr>
              <a:t> and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then</a:t>
            </a:r>
            <a:r>
              <a:rPr sz="2000" spc="5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starts</a:t>
            </a:r>
            <a:r>
              <a:rPr sz="2000" spc="8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charging.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When</a:t>
            </a:r>
            <a:r>
              <a:rPr sz="2000" spc="4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</a:t>
            </a:r>
            <a:r>
              <a:rPr sz="2000" spc="5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falls</a:t>
            </a:r>
            <a:r>
              <a:rPr sz="2000" spc="8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5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zero,</a:t>
            </a:r>
            <a:r>
              <a:rPr sz="2000" spc="6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capacitor</a:t>
            </a:r>
            <a:r>
              <a:rPr sz="2000" spc="4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becomes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‘negative’ </a:t>
            </a:r>
            <a:r>
              <a:rPr sz="2000" dirty="0">
                <a:latin typeface="Lucida Sans Unicode"/>
                <a:cs typeface="Lucida Sans Unicode"/>
              </a:rPr>
              <a:t>supply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discharges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according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time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constant.</a:t>
            </a:r>
            <a:endParaRPr sz="2000">
              <a:latin typeface="Lucida Sans Unicode"/>
              <a:cs typeface="Lucida Sans Unicode"/>
            </a:endParaRPr>
          </a:p>
          <a:p>
            <a:pPr marL="12700" marR="476884" algn="just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We have </a:t>
            </a:r>
            <a:r>
              <a:rPr sz="2000" spc="-5" dirty="0">
                <a:latin typeface="Lucida Sans Unicode"/>
                <a:cs typeface="Lucida Sans Unicode"/>
              </a:rPr>
              <a:t>positive </a:t>
            </a:r>
            <a:r>
              <a:rPr sz="2000" dirty="0">
                <a:latin typeface="Lucida Sans Unicode"/>
                <a:cs typeface="Lucida Sans Unicode"/>
              </a:rPr>
              <a:t>edge </a:t>
            </a:r>
            <a:r>
              <a:rPr sz="2000" spc="-5" dirty="0">
                <a:latin typeface="Lucida Sans Unicode"/>
                <a:cs typeface="Lucida Sans Unicode"/>
              </a:rPr>
              <a:t>triggered </a:t>
            </a:r>
            <a:r>
              <a:rPr sz="2000" dirty="0">
                <a:latin typeface="Lucida Sans Unicode"/>
                <a:cs typeface="Lucida Sans Unicode"/>
              </a:rPr>
              <a:t>and negative </a:t>
            </a:r>
            <a:r>
              <a:rPr sz="2000" spc="-5" dirty="0">
                <a:latin typeface="Lucida Sans Unicode"/>
                <a:cs typeface="Lucida Sans Unicode"/>
              </a:rPr>
              <a:t>edge triggered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flip-flops. </a:t>
            </a:r>
            <a:r>
              <a:rPr sz="2000" dirty="0">
                <a:latin typeface="Lucida Sans Unicode"/>
                <a:cs typeface="Lucida Sans Unicode"/>
              </a:rPr>
              <a:t>We will use </a:t>
            </a:r>
            <a:r>
              <a:rPr sz="2000" spc="-5" dirty="0">
                <a:latin typeface="Lucida Sans Unicode"/>
                <a:cs typeface="Lucida Sans Unicode"/>
              </a:rPr>
              <a:t>the positive edge triggered flip-flops </a:t>
            </a:r>
            <a:r>
              <a:rPr sz="2000" dirty="0">
                <a:latin typeface="Lucida Sans Unicode"/>
                <a:cs typeface="Lucida Sans Unicode"/>
              </a:rPr>
              <a:t>for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most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 </a:t>
            </a:r>
            <a:r>
              <a:rPr sz="2000" dirty="0">
                <a:latin typeface="Lucida Sans Unicode"/>
                <a:cs typeface="Lucida Sans Unicode"/>
              </a:rPr>
              <a:t>our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illustrations.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535940" y="224739"/>
            <a:ext cx="3134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Edge-Triggered</a:t>
            </a:r>
            <a:r>
              <a:rPr kumimoji="0" lang="en-US" sz="2000" b="1" i="0" u="none" strike="noStrike" kern="0" cap="none" spc="-9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0" y="6019800"/>
            <a:ext cx="5010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6.10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Positive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Edge-Triggered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D </a:t>
            </a:r>
            <a:r>
              <a:rPr sz="1800" b="1" spc="5" dirty="0">
                <a:latin typeface="Lucida Sans Unicode"/>
                <a:cs typeface="Lucida Sans Unicode"/>
              </a:rPr>
              <a:t>flip-flop</a:t>
            </a:r>
            <a:endParaRPr sz="1800" dirty="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685800"/>
            <a:ext cx="6963539" cy="2821756"/>
          </a:xfrm>
          <a:prstGeom prst="rect">
            <a:avLst/>
          </a:prstGeom>
        </p:spPr>
      </p:pic>
      <p:sp>
        <p:nvSpPr>
          <p:cNvPr id="9" name="object 3"/>
          <p:cNvSpPr txBox="1">
            <a:spLocks/>
          </p:cNvSpPr>
          <p:nvPr/>
        </p:nvSpPr>
        <p:spPr>
          <a:xfrm>
            <a:off x="609600" y="152400"/>
            <a:ext cx="46837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Edge-Triggered</a:t>
            </a:r>
            <a:r>
              <a:rPr kumimoji="0" lang="en-US" sz="2000" b="1" i="0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</a:t>
            </a:r>
            <a:r>
              <a:rPr kumimoji="0" lang="en-US" sz="20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continued...</a:t>
            </a:r>
            <a:endParaRPr kumimoji="0" lang="en-US" sz="2000" b="1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8197"/>
          <a:stretch/>
        </p:blipFill>
        <p:spPr>
          <a:xfrm>
            <a:off x="1986344" y="3962400"/>
            <a:ext cx="4667250" cy="1066800"/>
          </a:xfrm>
          <a:prstGeom prst="rect">
            <a:avLst/>
          </a:prstGeom>
        </p:spPr>
      </p:pic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3" y="103094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6394" y="5563616"/>
            <a:ext cx="4676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2.11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Positive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Edge-Triggered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D-latch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" y="2386901"/>
            <a:ext cx="6812157" cy="2741358"/>
          </a:xfrm>
          <a:prstGeom prst="rect">
            <a:avLst/>
          </a:prstGeom>
        </p:spPr>
      </p:pic>
      <p:sp>
        <p:nvSpPr>
          <p:cNvPr id="9" name="object 3"/>
          <p:cNvSpPr txBox="1">
            <a:spLocks/>
          </p:cNvSpPr>
          <p:nvPr/>
        </p:nvSpPr>
        <p:spPr>
          <a:xfrm>
            <a:off x="535940" y="453897"/>
            <a:ext cx="7954009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</a:t>
            </a:r>
            <a:r>
              <a:rPr kumimoji="0" lang="en-US" sz="2000" b="1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alternative</a:t>
            </a:r>
            <a:r>
              <a:rPr kumimoji="0" lang="en-US" sz="2000" b="1" i="0" u="none" strike="noStrike" kern="0" cap="none" spc="-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implementation</a:t>
            </a:r>
            <a:r>
              <a:rPr kumimoji="0" lang="en-US" sz="2000" b="1" i="0" u="none" strike="noStrike" kern="0" cap="none" spc="-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of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</a:t>
            </a:r>
            <a:r>
              <a:rPr kumimoji="0" lang="en-US" sz="2000" b="1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Edge-Triggered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D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flip-flop.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Here,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we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use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NAND</a:t>
            </a:r>
            <a:r>
              <a:rPr kumimoji="0" lang="en-US" sz="2000" b="1" i="0" u="none" strike="noStrike" kern="0" cap="none" spc="-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gates</a:t>
            </a:r>
            <a:r>
              <a:rPr kumimoji="0" lang="en-US" sz="2000" b="1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for</a:t>
            </a:r>
            <a:r>
              <a:rPr kumimoji="0" lang="en-US" sz="2000" b="1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clocking</a:t>
            </a:r>
            <a:r>
              <a:rPr kumimoji="0" lang="en-US" sz="2000" b="1" i="0" u="none" strike="noStrike" kern="0" cap="none" spc="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and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therefore</a:t>
            </a:r>
            <a:r>
              <a:rPr kumimoji="0" lang="en-US" sz="2000" b="0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inverter</a:t>
            </a:r>
            <a:r>
              <a:rPr kumimoji="0" lang="en-US" sz="2000" b="0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is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moved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from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Reset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line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to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Set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line.</a:t>
            </a:r>
            <a:endParaRPr kumimoji="0" lang="en-US" sz="2000" b="0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21532"/>
            <a:ext cx="8230234" cy="3127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7495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Lucida Sans Unicode"/>
                <a:cs typeface="Lucida Sans Unicode"/>
              </a:rPr>
              <a:t>When </a:t>
            </a:r>
            <a:r>
              <a:rPr sz="2000" spc="-5" dirty="0">
                <a:latin typeface="Lucida Sans Unicode"/>
                <a:cs typeface="Lucida Sans Unicode"/>
              </a:rPr>
              <a:t>the system is powered </a:t>
            </a:r>
            <a:r>
              <a:rPr sz="2000" dirty="0">
                <a:latin typeface="Lucida Sans Unicode"/>
                <a:cs typeface="Lucida Sans Unicode"/>
              </a:rPr>
              <a:t>up, some </a:t>
            </a:r>
            <a:r>
              <a:rPr sz="2000" spc="-5" dirty="0">
                <a:latin typeface="Lucida Sans Unicode"/>
                <a:cs typeface="Lucida Sans Unicode"/>
              </a:rPr>
              <a:t>flip-flops will </a:t>
            </a:r>
            <a:r>
              <a:rPr sz="2000" dirty="0">
                <a:latin typeface="Lucida Sans Unicode"/>
                <a:cs typeface="Lucida Sans Unicode"/>
              </a:rPr>
              <a:t>come up </a:t>
            </a:r>
            <a:r>
              <a:rPr sz="2000" spc="-5" dirty="0">
                <a:latin typeface="Lucida Sans Unicode"/>
                <a:cs typeface="Lucida Sans Unicode"/>
              </a:rPr>
              <a:t>in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random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states.</a:t>
            </a:r>
            <a:r>
              <a:rPr sz="2000" spc="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This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sometimes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requires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flip-flops</a:t>
            </a:r>
            <a:r>
              <a:rPr sz="2000" spc="-5" dirty="0">
                <a:latin typeface="Lucida Sans Unicode"/>
                <a:cs typeface="Lucida Sans Unicode"/>
              </a:rPr>
              <a:t> are</a:t>
            </a:r>
            <a:endParaRPr sz="2000">
              <a:latin typeface="Lucida Sans Unicode"/>
              <a:cs typeface="Lucida Sans Unicode"/>
            </a:endParaRPr>
          </a:p>
          <a:p>
            <a:pPr marL="1413510" marR="603885" indent="-1400810">
              <a:lnSpc>
                <a:spcPct val="100000"/>
              </a:lnSpc>
              <a:spcBef>
                <a:spcPts val="2400"/>
              </a:spcBef>
            </a:pPr>
            <a:r>
              <a:rPr sz="2000" b="1" dirty="0">
                <a:latin typeface="Lucida Sans Unicode"/>
                <a:cs typeface="Lucida Sans Unicode"/>
              </a:rPr>
              <a:t>CLEARED </a:t>
            </a:r>
            <a:r>
              <a:rPr sz="2000" dirty="0">
                <a:latin typeface="Lucida Sans Unicode"/>
                <a:cs typeface="Lucida Sans Unicode"/>
              </a:rPr>
              <a:t>: </a:t>
            </a:r>
            <a:r>
              <a:rPr sz="2000" spc="-5" dirty="0">
                <a:latin typeface="Lucida Sans Unicode"/>
                <a:cs typeface="Lucida Sans Unicode"/>
              </a:rPr>
              <a:t>Resetting the </a:t>
            </a:r>
            <a:r>
              <a:rPr sz="2000" dirty="0">
                <a:latin typeface="Lucida Sans Unicode"/>
                <a:cs typeface="Lucida Sans Unicode"/>
              </a:rPr>
              <a:t>outputs </a:t>
            </a:r>
            <a:r>
              <a:rPr sz="2000" spc="-5" dirty="0">
                <a:latin typeface="Lucida Sans Unicode"/>
                <a:cs typeface="Lucida Sans Unicode"/>
              </a:rPr>
              <a:t>of the flip-flops </a:t>
            </a:r>
            <a:r>
              <a:rPr sz="2000" dirty="0">
                <a:latin typeface="Lucida Sans Unicode"/>
                <a:cs typeface="Lucida Sans Unicode"/>
              </a:rPr>
              <a:t>so that they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start in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zero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output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state.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b="1" spc="5" dirty="0">
                <a:latin typeface="Lucida Sans Unicode"/>
                <a:cs typeface="Lucida Sans Unicode"/>
              </a:rPr>
              <a:t>PRESET</a:t>
            </a:r>
            <a:r>
              <a:rPr sz="2000" b="1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: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Setting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outputs </a:t>
            </a:r>
            <a:r>
              <a:rPr sz="2000" spc="-5" dirty="0">
                <a:latin typeface="Lucida Sans Unicode"/>
                <a:cs typeface="Lucida Sans Unicode"/>
              </a:rPr>
              <a:t>of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flip-flops</a:t>
            </a:r>
            <a:r>
              <a:rPr sz="2000" dirty="0">
                <a:latin typeface="Lucida Sans Unicode"/>
                <a:cs typeface="Lucida Sans Unicode"/>
              </a:rPr>
              <a:t> so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they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start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</a:t>
            </a:r>
            <a:endParaRPr sz="2000">
              <a:latin typeface="Lucida Sans Unicode"/>
              <a:cs typeface="Lucida Sans Unicode"/>
            </a:endParaRPr>
          </a:p>
          <a:p>
            <a:pPr marL="1146810">
              <a:lnSpc>
                <a:spcPct val="100000"/>
              </a:lnSpc>
            </a:pPr>
            <a:r>
              <a:rPr sz="2000" dirty="0">
                <a:latin typeface="Lucida Sans Unicode"/>
                <a:cs typeface="Lucida Sans Unicode"/>
              </a:rPr>
              <a:t>HIGH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state.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340"/>
              </a:spcBef>
            </a:pP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The</a:t>
            </a:r>
            <a:r>
              <a:rPr sz="2400" b="1" spc="-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above</a:t>
            </a:r>
            <a:r>
              <a:rPr sz="2400" b="1" spc="-3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signals</a:t>
            </a:r>
            <a:r>
              <a:rPr sz="24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have</a:t>
            </a:r>
            <a:r>
              <a:rPr sz="24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first</a:t>
            </a:r>
            <a:r>
              <a:rPr sz="2400" b="1" spc="-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priority</a:t>
            </a:r>
            <a:r>
              <a:rPr sz="24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and</a:t>
            </a:r>
            <a:r>
              <a:rPr sz="2400" b="1" spc="-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are</a:t>
            </a:r>
            <a:r>
              <a:rPr sz="2400" b="1" spc="5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unclocked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0331" y="380491"/>
            <a:ext cx="8404860" cy="2451100"/>
            <a:chOff x="370331" y="380491"/>
            <a:chExt cx="8404860" cy="2451100"/>
          </a:xfrm>
        </p:grpSpPr>
        <p:sp>
          <p:nvSpPr>
            <p:cNvPr id="4" name="object 4"/>
            <p:cNvSpPr/>
            <p:nvPr/>
          </p:nvSpPr>
          <p:spPr>
            <a:xfrm>
              <a:off x="381761" y="381761"/>
              <a:ext cx="8382000" cy="2438400"/>
            </a:xfrm>
            <a:custGeom>
              <a:avLst/>
              <a:gdLst/>
              <a:ahLst/>
              <a:cxnLst/>
              <a:rect l="l" t="t" r="r" b="b"/>
              <a:pathLst>
                <a:path w="8382000" h="2438400">
                  <a:moveTo>
                    <a:pt x="7975600" y="0"/>
                  </a:moveTo>
                  <a:lnTo>
                    <a:pt x="406400" y="0"/>
                  </a:lnTo>
                  <a:lnTo>
                    <a:pt x="359005" y="2734"/>
                  </a:lnTo>
                  <a:lnTo>
                    <a:pt x="313216" y="10735"/>
                  </a:lnTo>
                  <a:lnTo>
                    <a:pt x="269338" y="23696"/>
                  </a:lnTo>
                  <a:lnTo>
                    <a:pt x="227676" y="41313"/>
                  </a:lnTo>
                  <a:lnTo>
                    <a:pt x="188534" y="63281"/>
                  </a:lnTo>
                  <a:lnTo>
                    <a:pt x="152218" y="89293"/>
                  </a:lnTo>
                  <a:lnTo>
                    <a:pt x="119032" y="119046"/>
                  </a:lnTo>
                  <a:lnTo>
                    <a:pt x="89281" y="152234"/>
                  </a:lnTo>
                  <a:lnTo>
                    <a:pt x="63271" y="188551"/>
                  </a:lnTo>
                  <a:lnTo>
                    <a:pt x="41307" y="227692"/>
                  </a:lnTo>
                  <a:lnTo>
                    <a:pt x="23692" y="269353"/>
                  </a:lnTo>
                  <a:lnTo>
                    <a:pt x="10733" y="313228"/>
                  </a:lnTo>
                  <a:lnTo>
                    <a:pt x="2734" y="359012"/>
                  </a:lnTo>
                  <a:lnTo>
                    <a:pt x="0" y="406400"/>
                  </a:lnTo>
                  <a:lnTo>
                    <a:pt x="0" y="2032000"/>
                  </a:lnTo>
                  <a:lnTo>
                    <a:pt x="2734" y="2079387"/>
                  </a:lnTo>
                  <a:lnTo>
                    <a:pt x="10733" y="2125171"/>
                  </a:lnTo>
                  <a:lnTo>
                    <a:pt x="23692" y="2169046"/>
                  </a:lnTo>
                  <a:lnTo>
                    <a:pt x="41307" y="2210707"/>
                  </a:lnTo>
                  <a:lnTo>
                    <a:pt x="63271" y="2249848"/>
                  </a:lnTo>
                  <a:lnTo>
                    <a:pt x="89281" y="2286165"/>
                  </a:lnTo>
                  <a:lnTo>
                    <a:pt x="119032" y="2319353"/>
                  </a:lnTo>
                  <a:lnTo>
                    <a:pt x="152218" y="2349106"/>
                  </a:lnTo>
                  <a:lnTo>
                    <a:pt x="188534" y="2375118"/>
                  </a:lnTo>
                  <a:lnTo>
                    <a:pt x="227676" y="2397086"/>
                  </a:lnTo>
                  <a:lnTo>
                    <a:pt x="269338" y="2414703"/>
                  </a:lnTo>
                  <a:lnTo>
                    <a:pt x="313216" y="2427664"/>
                  </a:lnTo>
                  <a:lnTo>
                    <a:pt x="359005" y="2435665"/>
                  </a:lnTo>
                  <a:lnTo>
                    <a:pt x="406400" y="2438400"/>
                  </a:lnTo>
                  <a:lnTo>
                    <a:pt x="7975600" y="2438400"/>
                  </a:lnTo>
                  <a:lnTo>
                    <a:pt x="8022987" y="2435665"/>
                  </a:lnTo>
                  <a:lnTo>
                    <a:pt x="8068771" y="2427664"/>
                  </a:lnTo>
                  <a:lnTo>
                    <a:pt x="8112646" y="2414703"/>
                  </a:lnTo>
                  <a:lnTo>
                    <a:pt x="8154307" y="2397086"/>
                  </a:lnTo>
                  <a:lnTo>
                    <a:pt x="8193448" y="2375118"/>
                  </a:lnTo>
                  <a:lnTo>
                    <a:pt x="8229765" y="2349106"/>
                  </a:lnTo>
                  <a:lnTo>
                    <a:pt x="8262953" y="2319353"/>
                  </a:lnTo>
                  <a:lnTo>
                    <a:pt x="8292706" y="2286165"/>
                  </a:lnTo>
                  <a:lnTo>
                    <a:pt x="8318718" y="2249848"/>
                  </a:lnTo>
                  <a:lnTo>
                    <a:pt x="8340686" y="2210707"/>
                  </a:lnTo>
                  <a:lnTo>
                    <a:pt x="8358303" y="2169046"/>
                  </a:lnTo>
                  <a:lnTo>
                    <a:pt x="8371264" y="2125171"/>
                  </a:lnTo>
                  <a:lnTo>
                    <a:pt x="8379265" y="2079387"/>
                  </a:lnTo>
                  <a:lnTo>
                    <a:pt x="8382000" y="2032000"/>
                  </a:lnTo>
                  <a:lnTo>
                    <a:pt x="8382000" y="406400"/>
                  </a:lnTo>
                  <a:lnTo>
                    <a:pt x="8379265" y="359012"/>
                  </a:lnTo>
                  <a:lnTo>
                    <a:pt x="8371264" y="313228"/>
                  </a:lnTo>
                  <a:lnTo>
                    <a:pt x="8358303" y="269353"/>
                  </a:lnTo>
                  <a:lnTo>
                    <a:pt x="8340686" y="227692"/>
                  </a:lnTo>
                  <a:lnTo>
                    <a:pt x="8318718" y="188551"/>
                  </a:lnTo>
                  <a:lnTo>
                    <a:pt x="8292706" y="152234"/>
                  </a:lnTo>
                  <a:lnTo>
                    <a:pt x="8262953" y="119046"/>
                  </a:lnTo>
                  <a:lnTo>
                    <a:pt x="8229765" y="89293"/>
                  </a:lnTo>
                  <a:lnTo>
                    <a:pt x="8193448" y="63281"/>
                  </a:lnTo>
                  <a:lnTo>
                    <a:pt x="8154307" y="41313"/>
                  </a:lnTo>
                  <a:lnTo>
                    <a:pt x="8112646" y="23696"/>
                  </a:lnTo>
                  <a:lnTo>
                    <a:pt x="8068771" y="10735"/>
                  </a:lnTo>
                  <a:lnTo>
                    <a:pt x="8022987" y="2734"/>
                  </a:lnTo>
                  <a:lnTo>
                    <a:pt x="7975600" y="0"/>
                  </a:lnTo>
                  <a:close/>
                </a:path>
              </a:pathLst>
            </a:custGeom>
            <a:solidFill>
              <a:srgbClr val="D3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70331" y="380491"/>
              <a:ext cx="8404860" cy="2451100"/>
            </a:xfrm>
            <a:custGeom>
              <a:avLst/>
              <a:gdLst/>
              <a:ahLst/>
              <a:cxnLst/>
              <a:rect l="l" t="t" r="r" b="b"/>
              <a:pathLst>
                <a:path w="8404860" h="2451100">
                  <a:moveTo>
                    <a:pt x="8091805" y="2438400"/>
                  </a:moveTo>
                  <a:lnTo>
                    <a:pt x="313778" y="2438400"/>
                  </a:lnTo>
                  <a:lnTo>
                    <a:pt x="333908" y="2451100"/>
                  </a:lnTo>
                  <a:lnTo>
                    <a:pt x="8071612" y="2451100"/>
                  </a:lnTo>
                  <a:lnTo>
                    <a:pt x="8091805" y="2438400"/>
                  </a:lnTo>
                  <a:close/>
                </a:path>
                <a:path w="8404860" h="2451100">
                  <a:moveTo>
                    <a:pt x="278866" y="2413000"/>
                  </a:moveTo>
                  <a:lnTo>
                    <a:pt x="236918" y="2413000"/>
                  </a:lnTo>
                  <a:lnTo>
                    <a:pt x="255485" y="2425700"/>
                  </a:lnTo>
                  <a:lnTo>
                    <a:pt x="274472" y="2438400"/>
                  </a:lnTo>
                  <a:lnTo>
                    <a:pt x="336359" y="2438400"/>
                  </a:lnTo>
                  <a:lnTo>
                    <a:pt x="316839" y="2425700"/>
                  </a:lnTo>
                  <a:lnTo>
                    <a:pt x="297611" y="2425700"/>
                  </a:lnTo>
                  <a:lnTo>
                    <a:pt x="278866" y="2413000"/>
                  </a:lnTo>
                  <a:close/>
                </a:path>
                <a:path w="8404860" h="2451100">
                  <a:moveTo>
                    <a:pt x="357377" y="2425700"/>
                  </a:moveTo>
                  <a:lnTo>
                    <a:pt x="337172" y="2425700"/>
                  </a:lnTo>
                  <a:lnTo>
                    <a:pt x="356806" y="2438400"/>
                  </a:lnTo>
                  <a:lnTo>
                    <a:pt x="377177" y="2438400"/>
                  </a:lnTo>
                  <a:lnTo>
                    <a:pt x="357377" y="2425700"/>
                  </a:lnTo>
                  <a:close/>
                </a:path>
                <a:path w="8404860" h="2451100">
                  <a:moveTo>
                    <a:pt x="8067421" y="2425700"/>
                  </a:moveTo>
                  <a:lnTo>
                    <a:pt x="8046974" y="2425700"/>
                  </a:lnTo>
                  <a:lnTo>
                    <a:pt x="8027162" y="2438400"/>
                  </a:lnTo>
                  <a:lnTo>
                    <a:pt x="8047736" y="2438400"/>
                  </a:lnTo>
                  <a:lnTo>
                    <a:pt x="8067421" y="2425700"/>
                  </a:lnTo>
                  <a:close/>
                </a:path>
                <a:path w="8404860" h="2451100">
                  <a:moveTo>
                    <a:pt x="8131048" y="2425700"/>
                  </a:moveTo>
                  <a:lnTo>
                    <a:pt x="8087995" y="2425700"/>
                  </a:lnTo>
                  <a:lnTo>
                    <a:pt x="8068437" y="2438400"/>
                  </a:lnTo>
                  <a:lnTo>
                    <a:pt x="8111617" y="2438400"/>
                  </a:lnTo>
                  <a:lnTo>
                    <a:pt x="8131048" y="2425700"/>
                  </a:lnTo>
                  <a:close/>
                </a:path>
                <a:path w="8404860" h="2451100">
                  <a:moveTo>
                    <a:pt x="300126" y="2413000"/>
                  </a:moveTo>
                  <a:lnTo>
                    <a:pt x="280327" y="2413000"/>
                  </a:lnTo>
                  <a:lnTo>
                    <a:pt x="298869" y="2425700"/>
                  </a:lnTo>
                  <a:lnTo>
                    <a:pt x="318871" y="2425700"/>
                  </a:lnTo>
                  <a:lnTo>
                    <a:pt x="300126" y="2413000"/>
                  </a:lnTo>
                  <a:close/>
                </a:path>
                <a:path w="8404860" h="2451100">
                  <a:moveTo>
                    <a:pt x="8124317" y="2413000"/>
                  </a:moveTo>
                  <a:lnTo>
                    <a:pt x="8104251" y="2413000"/>
                  </a:lnTo>
                  <a:lnTo>
                    <a:pt x="8085455" y="2425700"/>
                  </a:lnTo>
                  <a:lnTo>
                    <a:pt x="8105775" y="2425700"/>
                  </a:lnTo>
                  <a:lnTo>
                    <a:pt x="8124317" y="2413000"/>
                  </a:lnTo>
                  <a:close/>
                </a:path>
                <a:path w="8404860" h="2451100">
                  <a:moveTo>
                    <a:pt x="8168386" y="2413000"/>
                  </a:moveTo>
                  <a:lnTo>
                    <a:pt x="8125968" y="2413000"/>
                  </a:lnTo>
                  <a:lnTo>
                    <a:pt x="8107172" y="2425700"/>
                  </a:lnTo>
                  <a:lnTo>
                    <a:pt x="8150098" y="2425700"/>
                  </a:lnTo>
                  <a:lnTo>
                    <a:pt x="8168386" y="2413000"/>
                  </a:lnTo>
                  <a:close/>
                </a:path>
                <a:path w="8404860" h="2451100">
                  <a:moveTo>
                    <a:pt x="297726" y="25400"/>
                  </a:moveTo>
                  <a:lnTo>
                    <a:pt x="254914" y="25400"/>
                  </a:lnTo>
                  <a:lnTo>
                    <a:pt x="236448" y="38100"/>
                  </a:lnTo>
                  <a:lnTo>
                    <a:pt x="218401" y="50800"/>
                  </a:lnTo>
                  <a:lnTo>
                    <a:pt x="200990" y="50800"/>
                  </a:lnTo>
                  <a:lnTo>
                    <a:pt x="167614" y="76200"/>
                  </a:lnTo>
                  <a:lnTo>
                    <a:pt x="136702" y="101600"/>
                  </a:lnTo>
                  <a:lnTo>
                    <a:pt x="95326" y="152400"/>
                  </a:lnTo>
                  <a:lnTo>
                    <a:pt x="82880" y="165100"/>
                  </a:lnTo>
                  <a:lnTo>
                    <a:pt x="71247" y="177800"/>
                  </a:lnTo>
                  <a:lnTo>
                    <a:pt x="60401" y="203200"/>
                  </a:lnTo>
                  <a:lnTo>
                    <a:pt x="50304" y="215900"/>
                  </a:lnTo>
                  <a:lnTo>
                    <a:pt x="41122" y="228600"/>
                  </a:lnTo>
                  <a:lnTo>
                    <a:pt x="32702" y="254000"/>
                  </a:lnTo>
                  <a:lnTo>
                    <a:pt x="25272" y="266700"/>
                  </a:lnTo>
                  <a:lnTo>
                    <a:pt x="18732" y="292100"/>
                  </a:lnTo>
                  <a:lnTo>
                    <a:pt x="13055" y="304800"/>
                  </a:lnTo>
                  <a:lnTo>
                    <a:pt x="8470" y="330200"/>
                  </a:lnTo>
                  <a:lnTo>
                    <a:pt x="4762" y="355600"/>
                  </a:lnTo>
                  <a:lnTo>
                    <a:pt x="2120" y="368300"/>
                  </a:lnTo>
                  <a:lnTo>
                    <a:pt x="571" y="393700"/>
                  </a:lnTo>
                  <a:lnTo>
                    <a:pt x="0" y="419100"/>
                  </a:lnTo>
                  <a:lnTo>
                    <a:pt x="0" y="2044700"/>
                  </a:lnTo>
                  <a:lnTo>
                    <a:pt x="596" y="2057400"/>
                  </a:lnTo>
                  <a:lnTo>
                    <a:pt x="2184" y="2082800"/>
                  </a:lnTo>
                  <a:lnTo>
                    <a:pt x="4851" y="2108200"/>
                  </a:lnTo>
                  <a:lnTo>
                    <a:pt x="8572" y="2120900"/>
                  </a:lnTo>
                  <a:lnTo>
                    <a:pt x="13207" y="2146300"/>
                  </a:lnTo>
                  <a:lnTo>
                    <a:pt x="18884" y="2159000"/>
                  </a:lnTo>
                  <a:lnTo>
                    <a:pt x="25463" y="2184400"/>
                  </a:lnTo>
                  <a:lnTo>
                    <a:pt x="32943" y="2197100"/>
                  </a:lnTo>
                  <a:lnTo>
                    <a:pt x="41351" y="2222500"/>
                  </a:lnTo>
                  <a:lnTo>
                    <a:pt x="50571" y="2235200"/>
                  </a:lnTo>
                  <a:lnTo>
                    <a:pt x="60680" y="2260600"/>
                  </a:lnTo>
                  <a:lnTo>
                    <a:pt x="71564" y="2273300"/>
                  </a:lnTo>
                  <a:lnTo>
                    <a:pt x="83210" y="2286000"/>
                  </a:lnTo>
                  <a:lnTo>
                    <a:pt x="95681" y="2311400"/>
                  </a:lnTo>
                  <a:lnTo>
                    <a:pt x="137109" y="2349500"/>
                  </a:lnTo>
                  <a:lnTo>
                    <a:pt x="168084" y="2374900"/>
                  </a:lnTo>
                  <a:lnTo>
                    <a:pt x="201447" y="2400300"/>
                  </a:lnTo>
                  <a:lnTo>
                    <a:pt x="218922" y="2413000"/>
                  </a:lnTo>
                  <a:lnTo>
                    <a:pt x="260489" y="2413000"/>
                  </a:lnTo>
                  <a:lnTo>
                    <a:pt x="242595" y="2400300"/>
                  </a:lnTo>
                  <a:lnTo>
                    <a:pt x="225158" y="2400300"/>
                  </a:lnTo>
                  <a:lnTo>
                    <a:pt x="208318" y="2387600"/>
                  </a:lnTo>
                  <a:lnTo>
                    <a:pt x="176009" y="2362200"/>
                  </a:lnTo>
                  <a:lnTo>
                    <a:pt x="146088" y="2336800"/>
                  </a:lnTo>
                  <a:lnTo>
                    <a:pt x="106019" y="2298700"/>
                  </a:lnTo>
                  <a:lnTo>
                    <a:pt x="82727" y="2260600"/>
                  </a:lnTo>
                  <a:lnTo>
                    <a:pt x="72212" y="2247900"/>
                  </a:lnTo>
                  <a:lnTo>
                    <a:pt x="62471" y="2235200"/>
                  </a:lnTo>
                  <a:lnTo>
                    <a:pt x="53568" y="2209800"/>
                  </a:lnTo>
                  <a:lnTo>
                    <a:pt x="45415" y="2197100"/>
                  </a:lnTo>
                  <a:lnTo>
                    <a:pt x="38227" y="2184400"/>
                  </a:lnTo>
                  <a:lnTo>
                    <a:pt x="31877" y="2159000"/>
                  </a:lnTo>
                  <a:lnTo>
                    <a:pt x="26390" y="2146300"/>
                  </a:lnTo>
                  <a:lnTo>
                    <a:pt x="21945" y="2120900"/>
                  </a:lnTo>
                  <a:lnTo>
                    <a:pt x="18351" y="2095500"/>
                  </a:lnTo>
                  <a:lnTo>
                    <a:pt x="15798" y="2082800"/>
                  </a:lnTo>
                  <a:lnTo>
                    <a:pt x="14287" y="2057400"/>
                  </a:lnTo>
                  <a:lnTo>
                    <a:pt x="13715" y="2044700"/>
                  </a:lnTo>
                  <a:lnTo>
                    <a:pt x="13715" y="419100"/>
                  </a:lnTo>
                  <a:lnTo>
                    <a:pt x="14287" y="393700"/>
                  </a:lnTo>
                  <a:lnTo>
                    <a:pt x="15811" y="368300"/>
                  </a:lnTo>
                  <a:lnTo>
                    <a:pt x="18364" y="355600"/>
                  </a:lnTo>
                  <a:lnTo>
                    <a:pt x="21971" y="330200"/>
                  </a:lnTo>
                  <a:lnTo>
                    <a:pt x="26415" y="317500"/>
                  </a:lnTo>
                  <a:lnTo>
                    <a:pt x="31915" y="292100"/>
                  </a:lnTo>
                  <a:lnTo>
                    <a:pt x="38265" y="279400"/>
                  </a:lnTo>
                  <a:lnTo>
                    <a:pt x="45466" y="254000"/>
                  </a:lnTo>
                  <a:lnTo>
                    <a:pt x="53606" y="241300"/>
                  </a:lnTo>
                  <a:lnTo>
                    <a:pt x="62522" y="215900"/>
                  </a:lnTo>
                  <a:lnTo>
                    <a:pt x="72275" y="203200"/>
                  </a:lnTo>
                  <a:lnTo>
                    <a:pt x="82791" y="190500"/>
                  </a:lnTo>
                  <a:lnTo>
                    <a:pt x="94068" y="177800"/>
                  </a:lnTo>
                  <a:lnTo>
                    <a:pt x="106095" y="152400"/>
                  </a:lnTo>
                  <a:lnTo>
                    <a:pt x="146164" y="114300"/>
                  </a:lnTo>
                  <a:lnTo>
                    <a:pt x="176098" y="88900"/>
                  </a:lnTo>
                  <a:lnTo>
                    <a:pt x="208407" y="63500"/>
                  </a:lnTo>
                  <a:lnTo>
                    <a:pt x="225272" y="63500"/>
                  </a:lnTo>
                  <a:lnTo>
                    <a:pt x="242684" y="50800"/>
                  </a:lnTo>
                  <a:lnTo>
                    <a:pt x="260604" y="38100"/>
                  </a:lnTo>
                  <a:lnTo>
                    <a:pt x="278968" y="38100"/>
                  </a:lnTo>
                  <a:lnTo>
                    <a:pt x="297726" y="25400"/>
                  </a:lnTo>
                  <a:close/>
                </a:path>
                <a:path w="8404860" h="2451100">
                  <a:moveTo>
                    <a:pt x="282295" y="38100"/>
                  </a:moveTo>
                  <a:lnTo>
                    <a:pt x="280631" y="38100"/>
                  </a:lnTo>
                  <a:lnTo>
                    <a:pt x="262496" y="50800"/>
                  </a:lnTo>
                  <a:lnTo>
                    <a:pt x="244767" y="50800"/>
                  </a:lnTo>
                  <a:lnTo>
                    <a:pt x="227558" y="63500"/>
                  </a:lnTo>
                  <a:lnTo>
                    <a:pt x="210870" y="76200"/>
                  </a:lnTo>
                  <a:lnTo>
                    <a:pt x="194652" y="88900"/>
                  </a:lnTo>
                  <a:lnTo>
                    <a:pt x="178930" y="88900"/>
                  </a:lnTo>
                  <a:lnTo>
                    <a:pt x="149313" y="114300"/>
                  </a:lnTo>
                  <a:lnTo>
                    <a:pt x="109677" y="165100"/>
                  </a:lnTo>
                  <a:lnTo>
                    <a:pt x="97802" y="177800"/>
                  </a:lnTo>
                  <a:lnTo>
                    <a:pt x="86639" y="190500"/>
                  </a:lnTo>
                  <a:lnTo>
                    <a:pt x="76225" y="203200"/>
                  </a:lnTo>
                  <a:lnTo>
                    <a:pt x="66586" y="228600"/>
                  </a:lnTo>
                  <a:lnTo>
                    <a:pt x="57772" y="241300"/>
                  </a:lnTo>
                  <a:lnTo>
                    <a:pt x="49720" y="254000"/>
                  </a:lnTo>
                  <a:lnTo>
                    <a:pt x="42595" y="279400"/>
                  </a:lnTo>
                  <a:lnTo>
                    <a:pt x="36309" y="292100"/>
                  </a:lnTo>
                  <a:lnTo>
                    <a:pt x="30873" y="317500"/>
                  </a:lnTo>
                  <a:lnTo>
                    <a:pt x="26466" y="330200"/>
                  </a:lnTo>
                  <a:lnTo>
                    <a:pt x="22898" y="355600"/>
                  </a:lnTo>
                  <a:lnTo>
                    <a:pt x="20370" y="368300"/>
                  </a:lnTo>
                  <a:lnTo>
                    <a:pt x="18859" y="393700"/>
                  </a:lnTo>
                  <a:lnTo>
                    <a:pt x="18288" y="419100"/>
                  </a:lnTo>
                  <a:lnTo>
                    <a:pt x="18288" y="2044700"/>
                  </a:lnTo>
                  <a:lnTo>
                    <a:pt x="18846" y="2057400"/>
                  </a:lnTo>
                  <a:lnTo>
                    <a:pt x="20332" y="2082800"/>
                  </a:lnTo>
                  <a:lnTo>
                    <a:pt x="22847" y="2095500"/>
                  </a:lnTo>
                  <a:lnTo>
                    <a:pt x="26403" y="2120900"/>
                  </a:lnTo>
                  <a:lnTo>
                    <a:pt x="30784" y="2133600"/>
                  </a:lnTo>
                  <a:lnTo>
                    <a:pt x="36220" y="2159000"/>
                  </a:lnTo>
                  <a:lnTo>
                    <a:pt x="42481" y="2171700"/>
                  </a:lnTo>
                  <a:lnTo>
                    <a:pt x="49580" y="2197100"/>
                  </a:lnTo>
                  <a:lnTo>
                    <a:pt x="57632" y="2209800"/>
                  </a:lnTo>
                  <a:lnTo>
                    <a:pt x="66433" y="2235200"/>
                  </a:lnTo>
                  <a:lnTo>
                    <a:pt x="76060" y="2247900"/>
                  </a:lnTo>
                  <a:lnTo>
                    <a:pt x="86448" y="2260600"/>
                  </a:lnTo>
                  <a:lnTo>
                    <a:pt x="97599" y="2273300"/>
                  </a:lnTo>
                  <a:lnTo>
                    <a:pt x="109474" y="2298700"/>
                  </a:lnTo>
                  <a:lnTo>
                    <a:pt x="149072" y="2336800"/>
                  </a:lnTo>
                  <a:lnTo>
                    <a:pt x="178650" y="2362200"/>
                  </a:lnTo>
                  <a:lnTo>
                    <a:pt x="194398" y="2374900"/>
                  </a:lnTo>
                  <a:lnTo>
                    <a:pt x="210604" y="2374900"/>
                  </a:lnTo>
                  <a:lnTo>
                    <a:pt x="227241" y="2387600"/>
                  </a:lnTo>
                  <a:lnTo>
                    <a:pt x="244487" y="2400300"/>
                  </a:lnTo>
                  <a:lnTo>
                    <a:pt x="262153" y="2413000"/>
                  </a:lnTo>
                  <a:lnTo>
                    <a:pt x="281787" y="2413000"/>
                  </a:lnTo>
                  <a:lnTo>
                    <a:pt x="263817" y="2400300"/>
                  </a:lnTo>
                  <a:lnTo>
                    <a:pt x="246380" y="2400300"/>
                  </a:lnTo>
                  <a:lnTo>
                    <a:pt x="229323" y="2387600"/>
                  </a:lnTo>
                  <a:lnTo>
                    <a:pt x="212890" y="2374900"/>
                  </a:lnTo>
                  <a:lnTo>
                    <a:pt x="196862" y="2362200"/>
                  </a:lnTo>
                  <a:lnTo>
                    <a:pt x="181292" y="2362200"/>
                  </a:lnTo>
                  <a:lnTo>
                    <a:pt x="166395" y="2349500"/>
                  </a:lnTo>
                  <a:lnTo>
                    <a:pt x="152069" y="2336800"/>
                  </a:lnTo>
                  <a:lnTo>
                    <a:pt x="138379" y="2324100"/>
                  </a:lnTo>
                  <a:lnTo>
                    <a:pt x="125361" y="2298700"/>
                  </a:lnTo>
                  <a:lnTo>
                    <a:pt x="112915" y="2286000"/>
                  </a:lnTo>
                  <a:lnTo>
                    <a:pt x="101193" y="2273300"/>
                  </a:lnTo>
                  <a:lnTo>
                    <a:pt x="90169" y="2260600"/>
                  </a:lnTo>
                  <a:lnTo>
                    <a:pt x="79908" y="2247900"/>
                  </a:lnTo>
                  <a:lnTo>
                    <a:pt x="70396" y="2222500"/>
                  </a:lnTo>
                  <a:lnTo>
                    <a:pt x="61709" y="2209800"/>
                  </a:lnTo>
                  <a:lnTo>
                    <a:pt x="53733" y="2197100"/>
                  </a:lnTo>
                  <a:lnTo>
                    <a:pt x="46736" y="2171700"/>
                  </a:lnTo>
                  <a:lnTo>
                    <a:pt x="40551" y="2159000"/>
                  </a:lnTo>
                  <a:lnTo>
                    <a:pt x="35178" y="2133600"/>
                  </a:lnTo>
                  <a:lnTo>
                    <a:pt x="30860" y="2120900"/>
                  </a:lnTo>
                  <a:lnTo>
                    <a:pt x="27343" y="2095500"/>
                  </a:lnTo>
                  <a:lnTo>
                    <a:pt x="24866" y="2082800"/>
                  </a:lnTo>
                  <a:lnTo>
                    <a:pt x="23406" y="2057400"/>
                  </a:lnTo>
                  <a:lnTo>
                    <a:pt x="22860" y="2044700"/>
                  </a:lnTo>
                  <a:lnTo>
                    <a:pt x="22860" y="419100"/>
                  </a:lnTo>
                  <a:lnTo>
                    <a:pt x="23431" y="393700"/>
                  </a:lnTo>
                  <a:lnTo>
                    <a:pt x="24930" y="368300"/>
                  </a:lnTo>
                  <a:lnTo>
                    <a:pt x="27432" y="355600"/>
                  </a:lnTo>
                  <a:lnTo>
                    <a:pt x="30962" y="330200"/>
                  </a:lnTo>
                  <a:lnTo>
                    <a:pt x="35331" y="317500"/>
                  </a:lnTo>
                  <a:lnTo>
                    <a:pt x="40703" y="292100"/>
                  </a:lnTo>
                  <a:lnTo>
                    <a:pt x="46926" y="279400"/>
                  </a:lnTo>
                  <a:lnTo>
                    <a:pt x="53974" y="254000"/>
                  </a:lnTo>
                  <a:lnTo>
                    <a:pt x="61937" y="241300"/>
                  </a:lnTo>
                  <a:lnTo>
                    <a:pt x="70662" y="228600"/>
                  </a:lnTo>
                  <a:lnTo>
                    <a:pt x="80187" y="203200"/>
                  </a:lnTo>
                  <a:lnTo>
                    <a:pt x="113271" y="165100"/>
                  </a:lnTo>
                  <a:lnTo>
                    <a:pt x="152476" y="127000"/>
                  </a:lnTo>
                  <a:lnTo>
                    <a:pt x="181762" y="101600"/>
                  </a:lnTo>
                  <a:lnTo>
                    <a:pt x="213347" y="76200"/>
                  </a:lnTo>
                  <a:lnTo>
                    <a:pt x="229844" y="63500"/>
                  </a:lnTo>
                  <a:lnTo>
                    <a:pt x="246849" y="63500"/>
                  </a:lnTo>
                  <a:lnTo>
                    <a:pt x="264388" y="50800"/>
                  </a:lnTo>
                  <a:lnTo>
                    <a:pt x="282295" y="38100"/>
                  </a:lnTo>
                  <a:close/>
                </a:path>
                <a:path w="8404860" h="2451100">
                  <a:moveTo>
                    <a:pt x="8124571" y="38100"/>
                  </a:moveTo>
                  <a:lnTo>
                    <a:pt x="8123174" y="38100"/>
                  </a:lnTo>
                  <a:lnTo>
                    <a:pt x="8141081" y="50800"/>
                  </a:lnTo>
                  <a:lnTo>
                    <a:pt x="8158480" y="63500"/>
                  </a:lnTo>
                  <a:lnTo>
                    <a:pt x="8175498" y="63500"/>
                  </a:lnTo>
                  <a:lnTo>
                    <a:pt x="8192135" y="76200"/>
                  </a:lnTo>
                  <a:lnTo>
                    <a:pt x="8223504" y="101600"/>
                  </a:lnTo>
                  <a:lnTo>
                    <a:pt x="8252714" y="127000"/>
                  </a:lnTo>
                  <a:lnTo>
                    <a:pt x="8291957" y="165100"/>
                  </a:lnTo>
                  <a:lnTo>
                    <a:pt x="8324977" y="203200"/>
                  </a:lnTo>
                  <a:lnTo>
                    <a:pt x="8334502" y="228600"/>
                  </a:lnTo>
                  <a:lnTo>
                    <a:pt x="8343138" y="241300"/>
                  </a:lnTo>
                  <a:lnTo>
                    <a:pt x="8351139" y="266700"/>
                  </a:lnTo>
                  <a:lnTo>
                    <a:pt x="8358124" y="279400"/>
                  </a:lnTo>
                  <a:lnTo>
                    <a:pt x="8364347" y="292100"/>
                  </a:lnTo>
                  <a:lnTo>
                    <a:pt x="8369681" y="317500"/>
                  </a:lnTo>
                  <a:lnTo>
                    <a:pt x="8373999" y="330200"/>
                  </a:lnTo>
                  <a:lnTo>
                    <a:pt x="8377555" y="355600"/>
                  </a:lnTo>
                  <a:lnTo>
                    <a:pt x="8379968" y="368300"/>
                  </a:lnTo>
                  <a:lnTo>
                    <a:pt x="8381492" y="393700"/>
                  </a:lnTo>
                  <a:lnTo>
                    <a:pt x="8382000" y="419100"/>
                  </a:lnTo>
                  <a:lnTo>
                    <a:pt x="8382000" y="2044700"/>
                  </a:lnTo>
                  <a:lnTo>
                    <a:pt x="8381492" y="2057400"/>
                  </a:lnTo>
                  <a:lnTo>
                    <a:pt x="8379968" y="2082800"/>
                  </a:lnTo>
                  <a:lnTo>
                    <a:pt x="8377428" y="2095500"/>
                  </a:lnTo>
                  <a:lnTo>
                    <a:pt x="8373872" y="2120900"/>
                  </a:lnTo>
                  <a:lnTo>
                    <a:pt x="8369554" y="2133600"/>
                  </a:lnTo>
                  <a:lnTo>
                    <a:pt x="8364093" y="2159000"/>
                  </a:lnTo>
                  <a:lnTo>
                    <a:pt x="8357870" y="2171700"/>
                  </a:lnTo>
                  <a:lnTo>
                    <a:pt x="8350885" y="2197100"/>
                  </a:lnTo>
                  <a:lnTo>
                    <a:pt x="8342884" y="2209800"/>
                  </a:lnTo>
                  <a:lnTo>
                    <a:pt x="8334248" y="2222500"/>
                  </a:lnTo>
                  <a:lnTo>
                    <a:pt x="8324596" y="2247900"/>
                  </a:lnTo>
                  <a:lnTo>
                    <a:pt x="8314309" y="2260600"/>
                  </a:lnTo>
                  <a:lnTo>
                    <a:pt x="8303387" y="2273300"/>
                  </a:lnTo>
                  <a:lnTo>
                    <a:pt x="8291576" y="2286000"/>
                  </a:lnTo>
                  <a:lnTo>
                    <a:pt x="8279257" y="2311400"/>
                  </a:lnTo>
                  <a:lnTo>
                    <a:pt x="8266176" y="2324100"/>
                  </a:lnTo>
                  <a:lnTo>
                    <a:pt x="8252333" y="2336800"/>
                  </a:lnTo>
                  <a:lnTo>
                    <a:pt x="8238109" y="2349500"/>
                  </a:lnTo>
                  <a:lnTo>
                    <a:pt x="8223123" y="2362200"/>
                  </a:lnTo>
                  <a:lnTo>
                    <a:pt x="8207629" y="2362200"/>
                  </a:lnTo>
                  <a:lnTo>
                    <a:pt x="8191627" y="2374900"/>
                  </a:lnTo>
                  <a:lnTo>
                    <a:pt x="8174990" y="2387600"/>
                  </a:lnTo>
                  <a:lnTo>
                    <a:pt x="8157972" y="2400300"/>
                  </a:lnTo>
                  <a:lnTo>
                    <a:pt x="8140573" y="2400300"/>
                  </a:lnTo>
                  <a:lnTo>
                    <a:pt x="8122666" y="2413000"/>
                  </a:lnTo>
                  <a:lnTo>
                    <a:pt x="8142478" y="2413000"/>
                  </a:lnTo>
                  <a:lnTo>
                    <a:pt x="8160131" y="2400300"/>
                  </a:lnTo>
                  <a:lnTo>
                    <a:pt x="8177276" y="2387600"/>
                  </a:lnTo>
                  <a:lnTo>
                    <a:pt x="8194040" y="2387600"/>
                  </a:lnTo>
                  <a:lnTo>
                    <a:pt x="8225917" y="2362200"/>
                  </a:lnTo>
                  <a:lnTo>
                    <a:pt x="8255508" y="2336800"/>
                  </a:lnTo>
                  <a:lnTo>
                    <a:pt x="8295259" y="2298700"/>
                  </a:lnTo>
                  <a:lnTo>
                    <a:pt x="8307070" y="2273300"/>
                  </a:lnTo>
                  <a:lnTo>
                    <a:pt x="8318246" y="2260600"/>
                  </a:lnTo>
                  <a:lnTo>
                    <a:pt x="8328660" y="2247900"/>
                  </a:lnTo>
                  <a:lnTo>
                    <a:pt x="8338312" y="2235200"/>
                  </a:lnTo>
                  <a:lnTo>
                    <a:pt x="8347075" y="2209800"/>
                  </a:lnTo>
                  <a:lnTo>
                    <a:pt x="8355076" y="2197100"/>
                  </a:lnTo>
                  <a:lnTo>
                    <a:pt x="8362315" y="2171700"/>
                  </a:lnTo>
                  <a:lnTo>
                    <a:pt x="8368538" y="2159000"/>
                  </a:lnTo>
                  <a:lnTo>
                    <a:pt x="8373999" y="2133600"/>
                  </a:lnTo>
                  <a:lnTo>
                    <a:pt x="8378444" y="2120900"/>
                  </a:lnTo>
                  <a:lnTo>
                    <a:pt x="8382000" y="2095500"/>
                  </a:lnTo>
                  <a:lnTo>
                    <a:pt x="8384540" y="2082800"/>
                  </a:lnTo>
                  <a:lnTo>
                    <a:pt x="8386064" y="2057400"/>
                  </a:lnTo>
                  <a:lnTo>
                    <a:pt x="8386572" y="2044700"/>
                  </a:lnTo>
                  <a:lnTo>
                    <a:pt x="8386572" y="419100"/>
                  </a:lnTo>
                  <a:lnTo>
                    <a:pt x="8386064" y="393700"/>
                  </a:lnTo>
                  <a:lnTo>
                    <a:pt x="8384540" y="368300"/>
                  </a:lnTo>
                  <a:lnTo>
                    <a:pt x="8382000" y="355600"/>
                  </a:lnTo>
                  <a:lnTo>
                    <a:pt x="8378444" y="330200"/>
                  </a:lnTo>
                  <a:lnTo>
                    <a:pt x="8374126" y="317500"/>
                  </a:lnTo>
                  <a:lnTo>
                    <a:pt x="8368665" y="292100"/>
                  </a:lnTo>
                  <a:lnTo>
                    <a:pt x="8362315" y="279400"/>
                  </a:lnTo>
                  <a:lnTo>
                    <a:pt x="8355330" y="254000"/>
                  </a:lnTo>
                  <a:lnTo>
                    <a:pt x="8347202" y="241300"/>
                  </a:lnTo>
                  <a:lnTo>
                    <a:pt x="8338439" y="228600"/>
                  </a:lnTo>
                  <a:lnTo>
                    <a:pt x="8328787" y="203200"/>
                  </a:lnTo>
                  <a:lnTo>
                    <a:pt x="8318373" y="190500"/>
                  </a:lnTo>
                  <a:lnTo>
                    <a:pt x="8307197" y="177800"/>
                  </a:lnTo>
                  <a:lnTo>
                    <a:pt x="8295513" y="165100"/>
                  </a:lnTo>
                  <a:lnTo>
                    <a:pt x="8282940" y="139700"/>
                  </a:lnTo>
                  <a:lnTo>
                    <a:pt x="8269605" y="127000"/>
                  </a:lnTo>
                  <a:lnTo>
                    <a:pt x="8255762" y="114300"/>
                  </a:lnTo>
                  <a:lnTo>
                    <a:pt x="8241411" y="101600"/>
                  </a:lnTo>
                  <a:lnTo>
                    <a:pt x="8226171" y="88900"/>
                  </a:lnTo>
                  <a:lnTo>
                    <a:pt x="8210550" y="88900"/>
                  </a:lnTo>
                  <a:lnTo>
                    <a:pt x="8194421" y="76200"/>
                  </a:lnTo>
                  <a:lnTo>
                    <a:pt x="8177657" y="63500"/>
                  </a:lnTo>
                  <a:lnTo>
                    <a:pt x="8160385" y="50800"/>
                  </a:lnTo>
                  <a:lnTo>
                    <a:pt x="8142732" y="50800"/>
                  </a:lnTo>
                  <a:lnTo>
                    <a:pt x="8124571" y="38100"/>
                  </a:lnTo>
                  <a:close/>
                </a:path>
                <a:path w="8404860" h="2451100">
                  <a:moveTo>
                    <a:pt x="8149336" y="25400"/>
                  </a:moveTo>
                  <a:lnTo>
                    <a:pt x="8107299" y="25400"/>
                  </a:lnTo>
                  <a:lnTo>
                    <a:pt x="8126095" y="38100"/>
                  </a:lnTo>
                  <a:lnTo>
                    <a:pt x="8144383" y="38100"/>
                  </a:lnTo>
                  <a:lnTo>
                    <a:pt x="8162290" y="50800"/>
                  </a:lnTo>
                  <a:lnTo>
                    <a:pt x="8179689" y="63500"/>
                  </a:lnTo>
                  <a:lnTo>
                    <a:pt x="8196707" y="63500"/>
                  </a:lnTo>
                  <a:lnTo>
                    <a:pt x="8213090" y="76200"/>
                  </a:lnTo>
                  <a:lnTo>
                    <a:pt x="8244205" y="101600"/>
                  </a:lnTo>
                  <a:lnTo>
                    <a:pt x="8272780" y="127000"/>
                  </a:lnTo>
                  <a:lnTo>
                    <a:pt x="8310880" y="177800"/>
                  </a:lnTo>
                  <a:lnTo>
                    <a:pt x="8322183" y="190500"/>
                  </a:lnTo>
                  <a:lnTo>
                    <a:pt x="8332597" y="203200"/>
                  </a:lnTo>
                  <a:lnTo>
                    <a:pt x="8342376" y="215900"/>
                  </a:lnTo>
                  <a:lnTo>
                    <a:pt x="8351266" y="241300"/>
                  </a:lnTo>
                  <a:lnTo>
                    <a:pt x="8359394" y="254000"/>
                  </a:lnTo>
                  <a:lnTo>
                    <a:pt x="8366633" y="279400"/>
                  </a:lnTo>
                  <a:lnTo>
                    <a:pt x="8372983" y="292100"/>
                  </a:lnTo>
                  <a:lnTo>
                    <a:pt x="8378444" y="317500"/>
                  </a:lnTo>
                  <a:lnTo>
                    <a:pt x="8382889" y="330200"/>
                  </a:lnTo>
                  <a:lnTo>
                    <a:pt x="8386572" y="355600"/>
                  </a:lnTo>
                  <a:lnTo>
                    <a:pt x="8389112" y="368300"/>
                  </a:lnTo>
                  <a:lnTo>
                    <a:pt x="8390636" y="393700"/>
                  </a:lnTo>
                  <a:lnTo>
                    <a:pt x="8391144" y="419100"/>
                  </a:lnTo>
                  <a:lnTo>
                    <a:pt x="8391144" y="2044700"/>
                  </a:lnTo>
                  <a:lnTo>
                    <a:pt x="8390509" y="2057400"/>
                  </a:lnTo>
                  <a:lnTo>
                    <a:pt x="8389112" y="2082800"/>
                  </a:lnTo>
                  <a:lnTo>
                    <a:pt x="8386445" y="2095500"/>
                  </a:lnTo>
                  <a:lnTo>
                    <a:pt x="8382889" y="2120900"/>
                  </a:lnTo>
                  <a:lnTo>
                    <a:pt x="8378444" y="2146300"/>
                  </a:lnTo>
                  <a:lnTo>
                    <a:pt x="8372983" y="2159000"/>
                  </a:lnTo>
                  <a:lnTo>
                    <a:pt x="8366633" y="2184400"/>
                  </a:lnTo>
                  <a:lnTo>
                    <a:pt x="8359394" y="2197100"/>
                  </a:lnTo>
                  <a:lnTo>
                    <a:pt x="8351266" y="2209800"/>
                  </a:lnTo>
                  <a:lnTo>
                    <a:pt x="8342376" y="2235200"/>
                  </a:lnTo>
                  <a:lnTo>
                    <a:pt x="8332597" y="2247900"/>
                  </a:lnTo>
                  <a:lnTo>
                    <a:pt x="8322056" y="2260600"/>
                  </a:lnTo>
                  <a:lnTo>
                    <a:pt x="8310753" y="2286000"/>
                  </a:lnTo>
                  <a:lnTo>
                    <a:pt x="8272780" y="2324100"/>
                  </a:lnTo>
                  <a:lnTo>
                    <a:pt x="8244078" y="2349500"/>
                  </a:lnTo>
                  <a:lnTo>
                    <a:pt x="8212963" y="2374900"/>
                  </a:lnTo>
                  <a:lnTo>
                    <a:pt x="8179562" y="2400300"/>
                  </a:lnTo>
                  <a:lnTo>
                    <a:pt x="8162163" y="2400300"/>
                  </a:lnTo>
                  <a:lnTo>
                    <a:pt x="8144383" y="2413000"/>
                  </a:lnTo>
                  <a:lnTo>
                    <a:pt x="8186420" y="2413000"/>
                  </a:lnTo>
                  <a:lnTo>
                    <a:pt x="8203946" y="2400300"/>
                  </a:lnTo>
                  <a:lnTo>
                    <a:pt x="8237220" y="2374900"/>
                  </a:lnTo>
                  <a:lnTo>
                    <a:pt x="8268208" y="2349500"/>
                  </a:lnTo>
                  <a:lnTo>
                    <a:pt x="8309737" y="2311400"/>
                  </a:lnTo>
                  <a:lnTo>
                    <a:pt x="8321929" y="2286000"/>
                  </a:lnTo>
                  <a:lnTo>
                    <a:pt x="8333613" y="2273300"/>
                  </a:lnTo>
                  <a:lnTo>
                    <a:pt x="8344408" y="2260600"/>
                  </a:lnTo>
                  <a:lnTo>
                    <a:pt x="8354568" y="2235200"/>
                  </a:lnTo>
                  <a:lnTo>
                    <a:pt x="8363712" y="2222500"/>
                  </a:lnTo>
                  <a:lnTo>
                    <a:pt x="8372094" y="2197100"/>
                  </a:lnTo>
                  <a:lnTo>
                    <a:pt x="8379587" y="2184400"/>
                  </a:lnTo>
                  <a:lnTo>
                    <a:pt x="8386191" y="2159000"/>
                  </a:lnTo>
                  <a:lnTo>
                    <a:pt x="8391779" y="2146300"/>
                  </a:lnTo>
                  <a:lnTo>
                    <a:pt x="8396351" y="2120900"/>
                  </a:lnTo>
                  <a:lnTo>
                    <a:pt x="8400161" y="2108200"/>
                  </a:lnTo>
                  <a:lnTo>
                    <a:pt x="8402701" y="2082800"/>
                  </a:lnTo>
                  <a:lnTo>
                    <a:pt x="8404225" y="2057400"/>
                  </a:lnTo>
                  <a:lnTo>
                    <a:pt x="8404860" y="2044700"/>
                  </a:lnTo>
                  <a:lnTo>
                    <a:pt x="8404860" y="419100"/>
                  </a:lnTo>
                  <a:lnTo>
                    <a:pt x="8404225" y="393700"/>
                  </a:lnTo>
                  <a:lnTo>
                    <a:pt x="8402701" y="368300"/>
                  </a:lnTo>
                  <a:lnTo>
                    <a:pt x="8400034" y="355600"/>
                  </a:lnTo>
                  <a:lnTo>
                    <a:pt x="8396224" y="330200"/>
                  </a:lnTo>
                  <a:lnTo>
                    <a:pt x="8391652" y="304800"/>
                  </a:lnTo>
                  <a:lnTo>
                    <a:pt x="8385937" y="292100"/>
                  </a:lnTo>
                  <a:lnTo>
                    <a:pt x="8379460" y="266700"/>
                  </a:lnTo>
                  <a:lnTo>
                    <a:pt x="8371967" y="254000"/>
                  </a:lnTo>
                  <a:lnTo>
                    <a:pt x="8363458" y="228600"/>
                  </a:lnTo>
                  <a:lnTo>
                    <a:pt x="8354314" y="215900"/>
                  </a:lnTo>
                  <a:lnTo>
                    <a:pt x="8344154" y="203200"/>
                  </a:lnTo>
                  <a:lnTo>
                    <a:pt x="8333359" y="177800"/>
                  </a:lnTo>
                  <a:lnTo>
                    <a:pt x="8321675" y="165100"/>
                  </a:lnTo>
                  <a:lnTo>
                    <a:pt x="8309356" y="152400"/>
                  </a:lnTo>
                  <a:lnTo>
                    <a:pt x="8296148" y="127000"/>
                  </a:lnTo>
                  <a:lnTo>
                    <a:pt x="8282305" y="114300"/>
                  </a:lnTo>
                  <a:lnTo>
                    <a:pt x="8252714" y="88900"/>
                  </a:lnTo>
                  <a:lnTo>
                    <a:pt x="8220456" y="63500"/>
                  </a:lnTo>
                  <a:lnTo>
                    <a:pt x="8203438" y="50800"/>
                  </a:lnTo>
                  <a:lnTo>
                    <a:pt x="8185912" y="50800"/>
                  </a:lnTo>
                  <a:lnTo>
                    <a:pt x="8168005" y="38100"/>
                  </a:lnTo>
                  <a:lnTo>
                    <a:pt x="8149336" y="25400"/>
                  </a:lnTo>
                  <a:close/>
                </a:path>
                <a:path w="8404860" h="2451100">
                  <a:moveTo>
                    <a:pt x="319468" y="25400"/>
                  </a:moveTo>
                  <a:lnTo>
                    <a:pt x="318211" y="25400"/>
                  </a:lnTo>
                  <a:lnTo>
                    <a:pt x="299186" y="38100"/>
                  </a:lnTo>
                  <a:lnTo>
                    <a:pt x="300647" y="38100"/>
                  </a:lnTo>
                  <a:lnTo>
                    <a:pt x="319468" y="25400"/>
                  </a:lnTo>
                  <a:close/>
                </a:path>
                <a:path w="8404860" h="2451100">
                  <a:moveTo>
                    <a:pt x="8087106" y="25400"/>
                  </a:moveTo>
                  <a:lnTo>
                    <a:pt x="8086090" y="25400"/>
                  </a:lnTo>
                  <a:lnTo>
                    <a:pt x="8104886" y="38100"/>
                  </a:lnTo>
                  <a:lnTo>
                    <a:pt x="8106029" y="38100"/>
                  </a:lnTo>
                  <a:lnTo>
                    <a:pt x="8087106" y="25400"/>
                  </a:lnTo>
                  <a:close/>
                </a:path>
                <a:path w="8404860" h="2451100">
                  <a:moveTo>
                    <a:pt x="336461" y="12700"/>
                  </a:moveTo>
                  <a:lnTo>
                    <a:pt x="293331" y="12700"/>
                  </a:lnTo>
                  <a:lnTo>
                    <a:pt x="273964" y="25400"/>
                  </a:lnTo>
                  <a:lnTo>
                    <a:pt x="316953" y="25400"/>
                  </a:lnTo>
                  <a:lnTo>
                    <a:pt x="336461" y="12700"/>
                  </a:lnTo>
                  <a:close/>
                </a:path>
                <a:path w="8404860" h="2451100">
                  <a:moveTo>
                    <a:pt x="418172" y="12700"/>
                  </a:moveTo>
                  <a:lnTo>
                    <a:pt x="357174" y="12700"/>
                  </a:lnTo>
                  <a:lnTo>
                    <a:pt x="337477" y="25400"/>
                  </a:lnTo>
                  <a:lnTo>
                    <a:pt x="397751" y="25400"/>
                  </a:lnTo>
                  <a:lnTo>
                    <a:pt x="418172" y="12700"/>
                  </a:lnTo>
                  <a:close/>
                </a:path>
                <a:path w="8404860" h="2451100">
                  <a:moveTo>
                    <a:pt x="8048117" y="12700"/>
                  </a:moveTo>
                  <a:lnTo>
                    <a:pt x="7987030" y="12700"/>
                  </a:lnTo>
                  <a:lnTo>
                    <a:pt x="8007731" y="25400"/>
                  </a:lnTo>
                  <a:lnTo>
                    <a:pt x="8067802" y="25400"/>
                  </a:lnTo>
                  <a:lnTo>
                    <a:pt x="8048117" y="12700"/>
                  </a:lnTo>
                  <a:close/>
                </a:path>
                <a:path w="8404860" h="2451100">
                  <a:moveTo>
                    <a:pt x="8111109" y="12700"/>
                  </a:moveTo>
                  <a:lnTo>
                    <a:pt x="8068564" y="12700"/>
                  </a:lnTo>
                  <a:lnTo>
                    <a:pt x="8088122" y="25400"/>
                  </a:lnTo>
                  <a:lnTo>
                    <a:pt x="8130540" y="25400"/>
                  </a:lnTo>
                  <a:lnTo>
                    <a:pt x="8111109" y="12700"/>
                  </a:lnTo>
                  <a:close/>
                </a:path>
                <a:path w="8404860" h="2451100">
                  <a:moveTo>
                    <a:pt x="8071104" y="0"/>
                  </a:moveTo>
                  <a:lnTo>
                    <a:pt x="333400" y="0"/>
                  </a:lnTo>
                  <a:lnTo>
                    <a:pt x="313182" y="12700"/>
                  </a:lnTo>
                  <a:lnTo>
                    <a:pt x="8091170" y="12700"/>
                  </a:lnTo>
                  <a:lnTo>
                    <a:pt x="8071104" y="0"/>
                  </a:lnTo>
                  <a:close/>
                </a:path>
              </a:pathLst>
            </a:custGeom>
            <a:solidFill>
              <a:srgbClr val="1E76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78916" y="629158"/>
            <a:ext cx="69405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5" dirty="0">
                <a:latin typeface="Lucida Sans Unicode"/>
                <a:cs typeface="Lucida Sans Unicode"/>
              </a:rPr>
              <a:t>Still </a:t>
            </a:r>
            <a:r>
              <a:rPr sz="2400" b="1" dirty="0">
                <a:latin typeface="Lucida Sans Unicode"/>
                <a:cs typeface="Lucida Sans Unicode"/>
              </a:rPr>
              <a:t>under </a:t>
            </a:r>
            <a:r>
              <a:rPr sz="2400" b="1" spc="-5" dirty="0">
                <a:latin typeface="Lucida Sans Unicode"/>
                <a:cs typeface="Lucida Sans Unicode"/>
              </a:rPr>
              <a:t>D </a:t>
            </a:r>
            <a:r>
              <a:rPr sz="2400" b="1" dirty="0">
                <a:latin typeface="Lucida Sans Unicode"/>
                <a:cs typeface="Lucida Sans Unicode"/>
              </a:rPr>
              <a:t>latches</a:t>
            </a:r>
            <a:r>
              <a:rPr sz="2400" dirty="0"/>
              <a:t>, we will </a:t>
            </a:r>
            <a:r>
              <a:rPr sz="2400" spc="-5" dirty="0"/>
              <a:t>introduce </a:t>
            </a:r>
            <a:r>
              <a:rPr sz="2400" spc="-10" dirty="0"/>
              <a:t>another </a:t>
            </a:r>
            <a:r>
              <a:rPr sz="2400" spc="-745" dirty="0"/>
              <a:t> </a:t>
            </a:r>
            <a:r>
              <a:rPr sz="2400" dirty="0"/>
              <a:t>variant </a:t>
            </a:r>
            <a:r>
              <a:rPr sz="2400" spc="-5" dirty="0"/>
              <a:t>that </a:t>
            </a:r>
            <a:r>
              <a:rPr sz="2400" dirty="0"/>
              <a:t>finds</a:t>
            </a:r>
            <a:r>
              <a:rPr sz="2400" spc="5" dirty="0"/>
              <a:t> </a:t>
            </a:r>
            <a:r>
              <a:rPr sz="2400" spc="-5" dirty="0"/>
              <a:t>greater</a:t>
            </a:r>
            <a:r>
              <a:rPr sz="2400" spc="10" dirty="0"/>
              <a:t> </a:t>
            </a:r>
            <a:r>
              <a:rPr sz="2400" spc="-5" dirty="0"/>
              <a:t>application...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8916" y="1726819"/>
            <a:ext cx="7136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Edge-Triggered</a:t>
            </a:r>
            <a:r>
              <a:rPr sz="2400" spc="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solidFill>
                  <a:srgbClr val="FF0000"/>
                </a:solidFill>
                <a:latin typeface="Lucida Sans Unicode"/>
                <a:cs typeface="Lucida Sans Unicode"/>
              </a:rPr>
              <a:t>D</a:t>
            </a:r>
            <a:r>
              <a:rPr sz="2400" spc="-1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Latch</a:t>
            </a:r>
            <a:r>
              <a:rPr sz="2400" spc="-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solidFill>
                  <a:srgbClr val="FF0000"/>
                </a:solidFill>
                <a:latin typeface="Lucida Sans Unicode"/>
                <a:cs typeface="Lucida Sans Unicode"/>
              </a:rPr>
              <a:t>with</a:t>
            </a:r>
            <a:r>
              <a:rPr sz="2400" spc="2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PRESET</a:t>
            </a:r>
            <a:r>
              <a:rPr sz="2400" b="1" spc="-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and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CLEAR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8" name="Octagon 7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1809" y="3962476"/>
            <a:ext cx="17462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Lucida Sans Unicode"/>
                <a:cs typeface="Lucida Sans Unicode"/>
              </a:rPr>
              <a:t>Fig.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6.12</a:t>
            </a:r>
            <a:endParaRPr sz="18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Lucida Sans Unicode"/>
                <a:cs typeface="Lucida Sans Unicode"/>
              </a:rPr>
              <a:t>D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flip-flop</a:t>
            </a:r>
            <a:r>
              <a:rPr sz="1800" b="1" spc="-5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with </a:t>
            </a:r>
            <a:r>
              <a:rPr sz="1800" b="1" spc="-56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PRESET and </a:t>
            </a:r>
            <a:r>
              <a:rPr sz="1800" b="1" spc="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CLEAR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063497"/>
            <a:ext cx="783717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2735" indent="-28067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In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D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below,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PRESET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dirty="0">
                <a:latin typeface="Lucida Sans Unicode"/>
                <a:cs typeface="Lucida Sans Unicode"/>
              </a:rPr>
              <a:t>CLEAR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are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both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kept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high</a:t>
            </a:r>
            <a:r>
              <a:rPr sz="2000" b="1" spc="-5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when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inactive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avoid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RACE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condition.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low</a:t>
            </a:r>
            <a:r>
              <a:rPr sz="2000" b="1" spc="-3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PRESET</a:t>
            </a:r>
            <a:r>
              <a:rPr sz="2000" b="1" spc="-4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forces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Q=1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low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CLEAR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reset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flop.</a:t>
            </a:r>
            <a:r>
              <a:rPr sz="2000" dirty="0">
                <a:latin typeface="Lucida Sans Unicode"/>
                <a:cs typeface="Lucida Sans Unicode"/>
              </a:rPr>
              <a:t> This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called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Active-Low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spc="5" dirty="0">
                <a:latin typeface="Lucida Sans Unicode"/>
                <a:cs typeface="Lucida Sans Unicode"/>
              </a:rPr>
              <a:t>Preset</a:t>
            </a:r>
            <a:r>
              <a:rPr sz="2000" spc="5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5940" y="2892932"/>
            <a:ext cx="6217733" cy="3580372"/>
          </a:xfrm>
          <a:prstGeom prst="rect">
            <a:avLst/>
          </a:prstGeom>
        </p:spPr>
      </p:pic>
      <p:sp>
        <p:nvSpPr>
          <p:cNvPr id="9" name="object 3"/>
          <p:cNvSpPr txBox="1">
            <a:spLocks/>
          </p:cNvSpPr>
          <p:nvPr/>
        </p:nvSpPr>
        <p:spPr>
          <a:xfrm>
            <a:off x="535940" y="453897"/>
            <a:ext cx="64020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Edge-Triggered</a:t>
            </a:r>
            <a:r>
              <a:rPr kumimoji="0" lang="en-US" sz="20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D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with</a:t>
            </a:r>
            <a:r>
              <a:rPr kumimoji="0" lang="en-US" sz="20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PRESET</a:t>
            </a:r>
            <a:r>
              <a:rPr kumimoji="0" lang="en-US" sz="20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and</a:t>
            </a:r>
            <a:r>
              <a:rPr kumimoji="0" lang="en-US" sz="2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CLEAR.</a:t>
            </a:r>
            <a:endParaRPr kumimoji="0" lang="en-US" sz="2000" b="1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983994" y="5792216"/>
            <a:ext cx="5362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6.13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Symbol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for</a:t>
            </a:r>
            <a:r>
              <a:rPr sz="1800" b="1" spc="-1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Edge-Triggered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D</a:t>
            </a:r>
            <a:r>
              <a:rPr sz="1800" b="1" spc="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flip-flop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5737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30" dirty="0"/>
              <a:t> </a:t>
            </a:r>
            <a:r>
              <a:rPr dirty="0"/>
              <a:t>triangle</a:t>
            </a:r>
            <a:r>
              <a:rPr spc="-50" dirty="0"/>
              <a:t> </a:t>
            </a:r>
            <a:r>
              <a:rPr dirty="0"/>
              <a:t>on</a:t>
            </a:r>
            <a:r>
              <a:rPr spc="-2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clock </a:t>
            </a:r>
            <a:r>
              <a:rPr spc="-745" dirty="0"/>
              <a:t> </a:t>
            </a:r>
            <a:r>
              <a:rPr dirty="0"/>
              <a:t>signal implies that the </a:t>
            </a:r>
            <a:r>
              <a:rPr spc="5" dirty="0"/>
              <a:t> </a:t>
            </a:r>
            <a:r>
              <a:rPr spc="-5" dirty="0"/>
              <a:t>element </a:t>
            </a:r>
            <a:r>
              <a:rPr dirty="0"/>
              <a:t>is edge </a:t>
            </a:r>
            <a:r>
              <a:rPr spc="5" dirty="0"/>
              <a:t> </a:t>
            </a:r>
            <a:r>
              <a:rPr dirty="0"/>
              <a:t>triggered.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0145" y="2262103"/>
            <a:ext cx="3261398" cy="2729855"/>
          </a:xfrm>
          <a:prstGeom prst="rect">
            <a:avLst/>
          </a:prstGeom>
        </p:spPr>
      </p:pic>
      <p:sp>
        <p:nvSpPr>
          <p:cNvPr id="14" name="object 7"/>
          <p:cNvSpPr txBox="1">
            <a:spLocks/>
          </p:cNvSpPr>
          <p:nvPr/>
        </p:nvSpPr>
        <p:spPr>
          <a:xfrm>
            <a:off x="535940" y="530097"/>
            <a:ext cx="8072119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At a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higher level,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we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will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not go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into details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showing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NOR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or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NAND gates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inside the RS latch but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will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represent it by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 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general</a:t>
            </a:r>
            <a:r>
              <a:rPr kumimoji="0" lang="en-US" sz="2000" b="0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symbol showing</a:t>
            </a:r>
            <a:r>
              <a:rPr kumimoji="0" lang="en-US" sz="2000" b="0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and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outputs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as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shown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below:</a:t>
            </a:r>
            <a:endParaRPr kumimoji="0" lang="en-US" sz="2000" b="0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9"/>
          <p:cNvSpPr txBox="1"/>
          <p:nvPr/>
        </p:nvSpPr>
        <p:spPr>
          <a:xfrm>
            <a:off x="645668" y="453897"/>
            <a:ext cx="729742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spcBef>
                <a:spcPts val="105"/>
              </a:spcBef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All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digital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circuits convert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digital inputs into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one or more </a:t>
            </a:r>
            <a:r>
              <a:rPr sz="2000" spc="-6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digital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outputs.</a:t>
            </a:r>
          </a:p>
        </p:txBody>
      </p:sp>
      <p:sp>
        <p:nvSpPr>
          <p:cNvPr id="18" name="object 10"/>
          <p:cNvSpPr txBox="1">
            <a:spLocks/>
          </p:cNvSpPr>
          <p:nvPr/>
        </p:nvSpPr>
        <p:spPr>
          <a:xfrm>
            <a:off x="645668" y="1468577"/>
            <a:ext cx="7524750" cy="124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268605" marR="5080" lvl="0" indent="-25654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>
                <a:tab pos="268605" algn="l"/>
              </a:tabLst>
              <a:defRPr/>
            </a:pPr>
            <a:r>
              <a: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srgbClr val="2CA1BE"/>
                </a:solidFill>
                <a:effectLst/>
                <a:uLnTx/>
                <a:uFillTx/>
                <a:latin typeface="Wingdings"/>
                <a:ea typeface="+mj-ea"/>
                <a:cs typeface="Wingdings"/>
              </a:rPr>
              <a:t></a:t>
            </a:r>
            <a:r>
              <a: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srgbClr val="2CA1BE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	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 the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previous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component, the outputs of our circuits at a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given instant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of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time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depend only 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upon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values of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inputs at the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same moment. This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characteristic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of 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Combinational</a:t>
            </a:r>
            <a:r>
              <a:rPr kumimoji="0" lang="en-US" sz="2000" b="1" i="0" u="none" strike="noStrike" kern="0" cap="none" spc="-45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-5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Logic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.</a:t>
            </a: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19" name="object 11"/>
          <p:cNvSpPr txBox="1"/>
          <p:nvPr/>
        </p:nvSpPr>
        <p:spPr>
          <a:xfrm>
            <a:off x="645668" y="3095625"/>
            <a:ext cx="7854315" cy="3001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spcBef>
                <a:spcPts val="105"/>
              </a:spcBef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Sequential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Logic circuits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on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the other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hand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have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some sort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of </a:t>
            </a:r>
            <a:r>
              <a:rPr sz="2000" spc="-6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memory.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i.e.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The outputs of sequential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logic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circuits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are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 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function of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the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current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external inputs as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well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as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some 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information</a:t>
            </a:r>
            <a:r>
              <a:rPr sz="2000" spc="-4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from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its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memory.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>
              <a:spcBef>
                <a:spcPts val="55"/>
              </a:spcBef>
            </a:pPr>
            <a:endParaRPr sz="205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 marL="268605" marR="415290" indent="-256540"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Decision making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elements like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the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Binary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Adder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are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not 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enough</a:t>
            </a:r>
            <a:r>
              <a:rPr sz="2000" spc="-3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in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digital</a:t>
            </a:r>
            <a:r>
              <a:rPr sz="2000" spc="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computer</a:t>
            </a:r>
            <a:r>
              <a:rPr sz="2000" spc="-3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system;</a:t>
            </a:r>
            <a:r>
              <a:rPr sz="2000" spc="-1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computer</a:t>
            </a:r>
            <a:r>
              <a:rPr sz="2000" b="1" spc="-3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will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also </a:t>
            </a:r>
            <a:r>
              <a:rPr sz="2000" b="1" spc="-6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need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memory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elements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called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 marL="4847590">
              <a:spcBef>
                <a:spcPts val="535"/>
              </a:spcBef>
            </a:pPr>
            <a:r>
              <a:rPr sz="2400" b="1" dirty="0">
                <a:solidFill>
                  <a:prstClr val="black"/>
                </a:solidFill>
                <a:latin typeface="Lucida Sans Unicode"/>
                <a:cs typeface="Lucida Sans Unicode"/>
              </a:rPr>
              <a:t>...</a:t>
            </a:r>
            <a:r>
              <a:rPr sz="2400" b="1" spc="-3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400" b="1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FLIP-FLOPS</a:t>
            </a:r>
            <a:endParaRPr sz="2400">
              <a:solidFill>
                <a:prstClr val="black"/>
              </a:solidFill>
              <a:latin typeface="Lucida Sans Unicode"/>
              <a:cs typeface="Lucida Sans Unicode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2147132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Octagon 22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5940" y="522478"/>
            <a:ext cx="79927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Take </a:t>
            </a:r>
            <a:r>
              <a:rPr sz="2400" dirty="0"/>
              <a:t>note </a:t>
            </a:r>
            <a:r>
              <a:rPr sz="2400" spc="-5" dirty="0"/>
              <a:t>of the </a:t>
            </a:r>
            <a:r>
              <a:rPr sz="2400" dirty="0"/>
              <a:t>symbols for </a:t>
            </a:r>
            <a:r>
              <a:rPr sz="2400" spc="-5" dirty="0"/>
              <a:t>level triggered and </a:t>
            </a:r>
            <a:r>
              <a:rPr sz="2400" dirty="0"/>
              <a:t>Edge </a:t>
            </a:r>
            <a:r>
              <a:rPr sz="2400" spc="-745" dirty="0"/>
              <a:t> </a:t>
            </a:r>
            <a:r>
              <a:rPr sz="2400" spc="-5" dirty="0"/>
              <a:t>Triggered </a:t>
            </a:r>
            <a:r>
              <a:rPr sz="2400" dirty="0"/>
              <a:t>flip-flop. </a:t>
            </a:r>
            <a:r>
              <a:rPr sz="2400" spc="-5" dirty="0"/>
              <a:t>This applies to other </a:t>
            </a:r>
            <a:r>
              <a:rPr sz="2400" dirty="0"/>
              <a:t>flip-flops </a:t>
            </a:r>
            <a:r>
              <a:rPr sz="2400" spc="-5" dirty="0"/>
              <a:t>as </a:t>
            </a:r>
            <a:r>
              <a:rPr sz="2400" spc="-745" dirty="0"/>
              <a:t> </a:t>
            </a:r>
            <a:r>
              <a:rPr sz="2400" spc="-5" dirty="0"/>
              <a:t>well.</a:t>
            </a:r>
            <a:endParaRPr sz="2400"/>
          </a:p>
        </p:txBody>
      </p:sp>
      <p:sp>
        <p:nvSpPr>
          <p:cNvPr id="8" name="object 8"/>
          <p:cNvSpPr txBox="1"/>
          <p:nvPr/>
        </p:nvSpPr>
        <p:spPr>
          <a:xfrm>
            <a:off x="840739" y="5041772"/>
            <a:ext cx="7600950" cy="897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8135" algn="l"/>
              </a:tabLst>
            </a:pPr>
            <a:r>
              <a:rPr sz="1800" dirty="0">
                <a:latin typeface="Lucida Sans Unicode"/>
                <a:cs typeface="Lucida Sans Unicode"/>
              </a:rPr>
              <a:t>(a)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Level-Triggered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Active</a:t>
            </a:r>
            <a:r>
              <a:rPr sz="1800" b="1" spc="-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18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High	</a:t>
            </a:r>
            <a:r>
              <a:rPr sz="1800" spc="-5" dirty="0">
                <a:latin typeface="Lucida Sans Unicode"/>
                <a:cs typeface="Lucida Sans Unicode"/>
              </a:rPr>
              <a:t>(b)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Edge-Triggered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Active</a:t>
            </a:r>
            <a:r>
              <a:rPr sz="1800" b="1" spc="-4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18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High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50">
              <a:latin typeface="Lucida Sans Unicode"/>
              <a:cs typeface="Lucida Sans Unicode"/>
            </a:endParaRPr>
          </a:p>
          <a:p>
            <a:pPr marL="469900">
              <a:lnSpc>
                <a:spcPct val="100000"/>
              </a:lnSpc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6.14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Level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triggered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and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Edge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Triggered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10" dirty="0">
                <a:latin typeface="Lucida Sans Unicode"/>
                <a:cs typeface="Lucida Sans Unicode"/>
              </a:rPr>
              <a:t>flip-flop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symbols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5894" y="2208276"/>
            <a:ext cx="6279942" cy="2453640"/>
          </a:xfrm>
          <a:prstGeom prst="rect">
            <a:avLst/>
          </a:prstGeom>
        </p:spPr>
      </p:pic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8340" y="446278"/>
            <a:ext cx="76180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Take </a:t>
            </a:r>
            <a:r>
              <a:rPr sz="2400" b="1" spc="5" dirty="0">
                <a:latin typeface="Lucida Sans Unicode"/>
                <a:cs typeface="Lucida Sans Unicode"/>
              </a:rPr>
              <a:t>time </a:t>
            </a:r>
            <a:r>
              <a:rPr sz="2400" b="1" dirty="0">
                <a:latin typeface="Lucida Sans Unicode"/>
                <a:cs typeface="Lucida Sans Unicode"/>
              </a:rPr>
              <a:t>to </a:t>
            </a:r>
            <a:r>
              <a:rPr sz="2400" b="1" spc="5" dirty="0">
                <a:latin typeface="Lucida Sans Unicode"/>
                <a:cs typeface="Lucida Sans Unicode"/>
              </a:rPr>
              <a:t>know </a:t>
            </a:r>
            <a:r>
              <a:rPr sz="2400" b="1" dirty="0">
                <a:latin typeface="Lucida Sans Unicode"/>
                <a:cs typeface="Lucida Sans Unicode"/>
              </a:rPr>
              <a:t>the difference between </a:t>
            </a:r>
            <a:r>
              <a:rPr sz="24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Low </a:t>
            </a:r>
            <a:r>
              <a:rPr sz="2400" b="1" spc="1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enable</a:t>
            </a:r>
            <a:r>
              <a:rPr sz="2400" b="1" spc="-2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(active</a:t>
            </a:r>
            <a:r>
              <a:rPr sz="2400" b="1" spc="-30" dirty="0">
                <a:latin typeface="Lucida Sans Unicode"/>
                <a:cs typeface="Lucida Sans Unicode"/>
              </a:rPr>
              <a:t> </a:t>
            </a:r>
            <a:r>
              <a:rPr sz="2400" b="1" spc="5" dirty="0">
                <a:latin typeface="Lucida Sans Unicode"/>
                <a:cs typeface="Lucida Sans Unicode"/>
              </a:rPr>
              <a:t>low)</a:t>
            </a:r>
            <a:r>
              <a:rPr sz="2400" b="1" spc="-3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inputs</a:t>
            </a:r>
            <a:r>
              <a:rPr sz="2400" b="1" spc="-4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and</a:t>
            </a:r>
            <a:r>
              <a:rPr sz="2400" b="1" spc="-20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a</a:t>
            </a:r>
            <a:r>
              <a:rPr sz="2400" b="1" spc="40" dirty="0">
                <a:latin typeface="Lucida Sans Unicode"/>
                <a:cs typeface="Lucida Sans Unicode"/>
              </a:rPr>
              <a:t> </a:t>
            </a:r>
            <a:r>
              <a:rPr sz="24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High</a:t>
            </a:r>
            <a:r>
              <a:rPr sz="24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enable</a:t>
            </a:r>
            <a:r>
              <a:rPr sz="2400" b="1" spc="-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(active </a:t>
            </a:r>
            <a:r>
              <a:rPr sz="2400" b="1" spc="-74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high)</a:t>
            </a:r>
            <a:r>
              <a:rPr sz="2400" b="1" spc="-4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inputs</a:t>
            </a:r>
            <a:r>
              <a:rPr sz="2400" b="1" spc="-4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representation.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0739" y="5041772"/>
            <a:ext cx="6692265" cy="897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8135" algn="l"/>
              </a:tabLst>
            </a:pPr>
            <a:r>
              <a:rPr sz="1800" dirty="0">
                <a:latin typeface="Lucida Sans Unicode"/>
                <a:cs typeface="Lucida Sans Unicode"/>
              </a:rPr>
              <a:t>(a)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Active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low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clocked	(b) Active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High clocked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50">
              <a:latin typeface="Lucida Sans Unicode"/>
              <a:cs typeface="Lucida Sans Unicode"/>
            </a:endParaRPr>
          </a:p>
          <a:p>
            <a:pPr marL="469900">
              <a:lnSpc>
                <a:spcPct val="100000"/>
              </a:lnSpc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6.15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Active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High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and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Active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Low</a:t>
            </a:r>
            <a:r>
              <a:rPr sz="1800" b="1" spc="-1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inputs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5535" y="2074164"/>
            <a:ext cx="5170504" cy="2695956"/>
          </a:xfrm>
          <a:prstGeom prst="rect">
            <a:avLst/>
          </a:prstGeom>
        </p:spPr>
      </p:pic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40841"/>
            <a:ext cx="36626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6.3</a:t>
            </a:r>
            <a:r>
              <a:rPr sz="2400" b="1" spc="-10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T </a:t>
            </a:r>
            <a:r>
              <a:rPr sz="2400" b="1" dirty="0">
                <a:latin typeface="Lucida Sans Unicode"/>
                <a:cs typeface="Lucida Sans Unicode"/>
              </a:rPr>
              <a:t>Flip-flops</a:t>
            </a:r>
            <a:r>
              <a:rPr sz="2400" b="1" spc="-4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(Toggle)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319021"/>
            <a:ext cx="797877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3304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is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kind of flip-flop </a:t>
            </a:r>
            <a:r>
              <a:rPr sz="2000" dirty="0">
                <a:latin typeface="Lucida Sans Unicode"/>
                <a:cs typeface="Lucida Sans Unicode"/>
              </a:rPr>
              <a:t>with </a:t>
            </a:r>
            <a:r>
              <a:rPr sz="2000" spc="-5" dirty="0">
                <a:latin typeface="Lucida Sans Unicode"/>
                <a:cs typeface="Lucida Sans Unicode"/>
              </a:rPr>
              <a:t>two inputs: </a:t>
            </a:r>
            <a:r>
              <a:rPr sz="2000" dirty="0">
                <a:latin typeface="Lucida Sans Unicode"/>
                <a:cs typeface="Lucida Sans Unicode"/>
              </a:rPr>
              <a:t>T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5" dirty="0">
                <a:latin typeface="Lucida Sans Unicode"/>
                <a:cs typeface="Lucida Sans Unicode"/>
              </a:rPr>
              <a:t>input as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shown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implementation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below.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Lucida Sans Unicode"/>
                <a:cs typeface="Lucida Sans Unicode"/>
              </a:rPr>
              <a:t>We </a:t>
            </a:r>
            <a:r>
              <a:rPr sz="2000" spc="-5" dirty="0">
                <a:latin typeface="Lucida Sans Unicode"/>
                <a:cs typeface="Lucida Sans Unicode"/>
              </a:rPr>
              <a:t>will talk </a:t>
            </a:r>
            <a:r>
              <a:rPr sz="2000" dirty="0">
                <a:latin typeface="Lucida Sans Unicode"/>
                <a:cs typeface="Lucida Sans Unicode"/>
              </a:rPr>
              <a:t>about one way of </a:t>
            </a:r>
            <a:r>
              <a:rPr sz="2000" spc="-5" dirty="0">
                <a:latin typeface="Lucida Sans Unicode"/>
                <a:cs typeface="Lucida Sans Unicode"/>
              </a:rPr>
              <a:t>implementing it </a:t>
            </a:r>
            <a:r>
              <a:rPr sz="2000" dirty="0">
                <a:latin typeface="Lucida Sans Unicode"/>
                <a:cs typeface="Lucida Sans Unicode"/>
              </a:rPr>
              <a:t>using </a:t>
            </a:r>
            <a:r>
              <a:rPr sz="2000" spc="-5" dirty="0">
                <a:latin typeface="Lucida Sans Unicode"/>
                <a:cs typeface="Lucida Sans Unicode"/>
              </a:rPr>
              <a:t>JK flip-flops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later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on.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9515" y="3378024"/>
            <a:ext cx="2210358" cy="198107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55394" y="5639816"/>
            <a:ext cx="37103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6.16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Symbol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for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a</a:t>
            </a:r>
            <a:r>
              <a:rPr sz="1800" b="1" spc="10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T</a:t>
            </a:r>
            <a:r>
              <a:rPr sz="1800" b="1" spc="5" dirty="0">
                <a:latin typeface="Lucida Sans Unicode"/>
                <a:cs typeface="Lucida Sans Unicode"/>
              </a:rPr>
              <a:t> flip-flop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Setup and Hold Times in Clocked Flip-Flops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7874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there are two timing requirements that must be met if a clocked flip-flop is </a:t>
            </a:r>
            <a:r>
              <a:rPr lang="en-US" sz="2400" dirty="0" smtClean="0"/>
              <a:t>to respond </a:t>
            </a:r>
            <a:r>
              <a:rPr lang="en-US" sz="2400" dirty="0" err="1"/>
              <a:t>relialably</a:t>
            </a:r>
            <a:r>
              <a:rPr lang="en-US" sz="2400" dirty="0"/>
              <a:t> to its control inputs when the active </a:t>
            </a:r>
            <a:r>
              <a:rPr lang="en-US" sz="2400" dirty="0" err="1"/>
              <a:t>CLK</a:t>
            </a:r>
            <a:r>
              <a:rPr lang="en-US" sz="2400" dirty="0"/>
              <a:t> edge occurs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Set </a:t>
            </a:r>
            <a:r>
              <a:rPr lang="en-US" sz="2400" b="1" dirty="0"/>
              <a:t>up time, </a:t>
            </a:r>
            <a:r>
              <a:rPr lang="en-US" sz="2400" b="1" dirty="0" err="1" smtClean="0"/>
              <a:t>t</a:t>
            </a:r>
            <a:r>
              <a:rPr lang="en-US" sz="2400" b="1" baseline="-25000" dirty="0" err="1"/>
              <a:t>s</a:t>
            </a:r>
            <a:r>
              <a:rPr lang="en-US" sz="2400" b="1" dirty="0" smtClean="0"/>
              <a:t> </a:t>
            </a:r>
            <a:r>
              <a:rPr lang="en-US" sz="2400" dirty="0"/>
              <a:t>It is the time interval immediately </a:t>
            </a:r>
            <a:r>
              <a:rPr lang="en-US" sz="2400" dirty="0" smtClean="0"/>
              <a:t>preceding </a:t>
            </a:r>
            <a:r>
              <a:rPr lang="en-US" sz="2400" dirty="0"/>
              <a:t>the active edge of the </a:t>
            </a:r>
            <a:r>
              <a:rPr lang="en-US" sz="2400" dirty="0" err="1"/>
              <a:t>CLK</a:t>
            </a:r>
            <a:r>
              <a:rPr lang="en-US" sz="2400" dirty="0"/>
              <a:t> </a:t>
            </a:r>
            <a:r>
              <a:rPr lang="en-US" sz="2400" dirty="0" smtClean="0"/>
              <a:t>signal during </a:t>
            </a:r>
            <a:r>
              <a:rPr lang="en-US" sz="2400" dirty="0"/>
              <a:t>which the control input must be maintained at the proper level</a:t>
            </a:r>
            <a:r>
              <a:rPr lang="en-US" sz="2400" dirty="0" smtClean="0"/>
              <a:t>.</a:t>
            </a:r>
          </a:p>
          <a:p>
            <a:r>
              <a:rPr lang="en-US" sz="2400" b="1" dirty="0"/>
              <a:t>Hold time, </a:t>
            </a:r>
            <a:r>
              <a:rPr lang="en-US" sz="2400" b="1" dirty="0" err="1"/>
              <a:t>t</a:t>
            </a:r>
            <a:r>
              <a:rPr lang="en-US" sz="2400" b="1" baseline="-25000" dirty="0" err="1"/>
              <a:t>H</a:t>
            </a:r>
            <a:r>
              <a:rPr lang="en-US" sz="2400" b="1" dirty="0"/>
              <a:t> </a:t>
            </a:r>
            <a:r>
              <a:rPr lang="en-US" sz="2400" dirty="0"/>
              <a:t>It is the time interval immediately following the active edge of the </a:t>
            </a:r>
            <a:r>
              <a:rPr lang="en-US" sz="2400" dirty="0" err="1"/>
              <a:t>CLK</a:t>
            </a:r>
            <a:r>
              <a:rPr lang="en-US" sz="2400" dirty="0"/>
              <a:t> </a:t>
            </a:r>
            <a:r>
              <a:rPr lang="en-US" sz="2400" dirty="0" smtClean="0"/>
              <a:t>signal during </a:t>
            </a:r>
            <a:r>
              <a:rPr lang="en-US" sz="2400" dirty="0"/>
              <a:t>which the synchronous control input must be maintained at the proper level</a:t>
            </a:r>
            <a:r>
              <a:rPr lang="en-US" sz="2400" dirty="0" smtClean="0"/>
              <a:t>.</a:t>
            </a:r>
          </a:p>
          <a:p>
            <a:r>
              <a:rPr lang="en-US" sz="2400" b="1" dirty="0"/>
              <a:t>Maximum Clock Frequency ( </a:t>
            </a:r>
            <a:r>
              <a:rPr lang="en-US" sz="2400" dirty="0" err="1"/>
              <a:t>f</a:t>
            </a:r>
            <a:r>
              <a:rPr lang="en-US" sz="2400" baseline="-25000" dirty="0" err="1"/>
              <a:t>max</a:t>
            </a:r>
            <a:r>
              <a:rPr lang="en-US" sz="2400" dirty="0"/>
              <a:t> </a:t>
            </a:r>
            <a:r>
              <a:rPr lang="en-US" sz="2400" b="1" dirty="0"/>
              <a:t>). </a:t>
            </a:r>
            <a:r>
              <a:rPr lang="en-US" sz="2400" dirty="0"/>
              <a:t>This is the highest frequency that may be </a:t>
            </a:r>
            <a:r>
              <a:rPr lang="en-US" sz="2400" dirty="0" smtClean="0"/>
              <a:t>applied to </a:t>
            </a:r>
            <a:r>
              <a:rPr lang="en-US" sz="2400" dirty="0"/>
              <a:t>the </a:t>
            </a:r>
            <a:r>
              <a:rPr lang="en-US" sz="2400" dirty="0" err="1"/>
              <a:t>CLK</a:t>
            </a:r>
            <a:r>
              <a:rPr lang="en-US" sz="2400" dirty="0"/>
              <a:t> input of a flip-flop and still have it triggered reliably. The value of </a:t>
            </a:r>
            <a:r>
              <a:rPr lang="en-US" sz="2400" dirty="0" err="1"/>
              <a:t>f</a:t>
            </a:r>
            <a:r>
              <a:rPr lang="en-US" sz="2400" baseline="-25000" dirty="0" err="1"/>
              <a:t>max</a:t>
            </a:r>
            <a:r>
              <a:rPr lang="en-US" sz="2400" dirty="0"/>
              <a:t> limit </a:t>
            </a:r>
            <a:r>
              <a:rPr lang="en-US" sz="2400" dirty="0" smtClean="0"/>
              <a:t>will vary </a:t>
            </a:r>
            <a:r>
              <a:rPr lang="en-US" sz="2400" dirty="0"/>
              <a:t>from flip-flop to flip-flop even with flip-flops having the same device 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7100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37" y="1952625"/>
            <a:ext cx="7248525" cy="2952750"/>
          </a:xfrm>
          <a:prstGeom prst="rect">
            <a:avLst/>
          </a:prstGeom>
        </p:spPr>
      </p:pic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38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718" y="914400"/>
            <a:ext cx="8229600" cy="1676400"/>
          </a:xfrm>
        </p:spPr>
        <p:txBody>
          <a:bodyPr>
            <a:normAutofit/>
          </a:bodyPr>
          <a:lstStyle/>
          <a:p>
            <a:r>
              <a:rPr lang="en-US" sz="2400" i="1" dirty="0"/>
              <a:t>The data sheet of a certain flip-flop specifies that the minimum HIGH time </a:t>
            </a:r>
            <a:r>
              <a:rPr lang="en-US" sz="2400" i="1" dirty="0" err="1" smtClean="0"/>
              <a:t>t</a:t>
            </a:r>
            <a:r>
              <a:rPr lang="en-US" sz="2400" i="1" baseline="-25000" dirty="0" err="1" smtClean="0"/>
              <a:t>W</a:t>
            </a:r>
            <a:r>
              <a:rPr lang="en-US" sz="2400" dirty="0" smtClean="0"/>
              <a:t>(</a:t>
            </a:r>
            <a:r>
              <a:rPr lang="en-US" sz="2400" i="1" dirty="0" smtClean="0"/>
              <a:t>H</a:t>
            </a:r>
            <a:r>
              <a:rPr lang="en-US" sz="2400" dirty="0" smtClean="0"/>
              <a:t>)</a:t>
            </a:r>
            <a:r>
              <a:rPr lang="en-US" sz="2400" i="1" dirty="0" smtClean="0"/>
              <a:t>for </a:t>
            </a:r>
            <a:r>
              <a:rPr lang="en-US" sz="2400" i="1" dirty="0"/>
              <a:t>the clock pulse is </a:t>
            </a:r>
            <a:r>
              <a:rPr lang="en-US" sz="2400" dirty="0" smtClean="0"/>
              <a:t>30 micro seconds</a:t>
            </a:r>
            <a:r>
              <a:rPr lang="en-US" sz="2400" i="1" dirty="0" smtClean="0"/>
              <a:t> </a:t>
            </a:r>
            <a:r>
              <a:rPr lang="en-US" sz="2400" i="1" dirty="0"/>
              <a:t>and the minimum LOW time </a:t>
            </a:r>
            <a:r>
              <a:rPr lang="en-US" sz="2400" i="1" dirty="0" err="1" smtClean="0"/>
              <a:t>t</a:t>
            </a:r>
            <a:r>
              <a:rPr lang="en-US" sz="2400" i="1" baseline="-25000" dirty="0" err="1" smtClean="0"/>
              <a:t>W</a:t>
            </a:r>
            <a:r>
              <a:rPr lang="en-US" sz="2400" dirty="0" smtClean="0"/>
              <a:t>(</a:t>
            </a:r>
            <a:r>
              <a:rPr lang="en-US" sz="2400" i="1" dirty="0" smtClean="0"/>
              <a:t>L</a:t>
            </a:r>
            <a:r>
              <a:rPr lang="en-US" sz="2400" dirty="0"/>
              <a:t>) </a:t>
            </a:r>
            <a:r>
              <a:rPr lang="en-US" sz="2400" i="1" dirty="0"/>
              <a:t>is 37 </a:t>
            </a:r>
            <a:r>
              <a:rPr lang="en-US" sz="2400" i="1" dirty="0" smtClean="0"/>
              <a:t>micro seconds. </a:t>
            </a:r>
            <a:r>
              <a:rPr lang="en-US" sz="2400" i="1" dirty="0"/>
              <a:t>What is the maximum </a:t>
            </a:r>
            <a:r>
              <a:rPr lang="en-US" sz="2400" i="1" dirty="0" smtClean="0"/>
              <a:t>operating frequency</a:t>
            </a:r>
            <a:r>
              <a:rPr lang="en-US" sz="24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5859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543" y="3155296"/>
            <a:ext cx="7219950" cy="2419350"/>
          </a:xfrm>
          <a:prstGeom prst="rect">
            <a:avLst/>
          </a:prstGeom>
        </p:spPr>
      </p:pic>
      <p:sp>
        <p:nvSpPr>
          <p:cNvPr id="7" name="Octagon 6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147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59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612868"/>
            <a:ext cx="7981950" cy="240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3139328"/>
            <a:ext cx="7658100" cy="3090862"/>
          </a:xfrm>
          <a:prstGeom prst="rect">
            <a:avLst/>
          </a:prstGeom>
        </p:spPr>
      </p:pic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5407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22478"/>
            <a:ext cx="2447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6.3</a:t>
            </a:r>
            <a:r>
              <a:rPr sz="2400" b="1" spc="-25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JK</a:t>
            </a:r>
            <a:r>
              <a:rPr sz="2400" b="1" spc="-3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Flip-flops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00657"/>
            <a:ext cx="8013700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2735" indent="-28067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improvement</a:t>
            </a:r>
            <a:r>
              <a:rPr sz="2000" b="1" spc="-2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over</a:t>
            </a:r>
            <a:r>
              <a:rPr sz="2000" b="1" spc="-2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the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SR</a:t>
            </a:r>
            <a:r>
              <a:rPr sz="2000" b="1" spc="-1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flip-flop</a:t>
            </a:r>
            <a:r>
              <a:rPr sz="2000" dirty="0">
                <a:latin typeface="Lucida Sans Unicode"/>
                <a:cs typeface="Lucida Sans Unicode"/>
              </a:rPr>
              <a:t>: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unaffected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by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Lucida Sans Unicode"/>
                <a:cs typeface="Lucida Sans Unicode"/>
              </a:rPr>
              <a:t>S=R=0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condition.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The two </a:t>
            </a:r>
            <a:r>
              <a:rPr sz="2000" spc="-5" dirty="0">
                <a:latin typeface="Lucida Sans Unicode"/>
                <a:cs typeface="Lucida Sans Unicode"/>
              </a:rPr>
              <a:t>inputs </a:t>
            </a:r>
            <a:r>
              <a:rPr sz="2000" b="1" dirty="0">
                <a:latin typeface="Lucida Sans Unicode"/>
                <a:cs typeface="Lucida Sans Unicode"/>
              </a:rPr>
              <a:t>J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b="1" dirty="0">
                <a:latin typeface="Lucida Sans Unicode"/>
                <a:cs typeface="Lucida Sans Unicode"/>
              </a:rPr>
              <a:t>K </a:t>
            </a:r>
            <a:r>
              <a:rPr sz="2000" spc="-5" dirty="0">
                <a:latin typeface="Lucida Sans Unicode"/>
                <a:cs typeface="Lucida Sans Unicode"/>
              </a:rPr>
              <a:t>(after Jack Kilby) are </a:t>
            </a:r>
            <a:r>
              <a:rPr sz="2000" b="1" spc="-5" dirty="0">
                <a:latin typeface="Lucida Sans Unicode"/>
                <a:cs typeface="Lucida Sans Unicode"/>
              </a:rPr>
              <a:t>analogous </a:t>
            </a:r>
            <a:r>
              <a:rPr sz="2000" b="1" dirty="0">
                <a:latin typeface="Lucida Sans Unicode"/>
                <a:cs typeface="Lucida Sans Unicode"/>
              </a:rPr>
              <a:t>to the S </a:t>
            </a:r>
            <a:r>
              <a:rPr sz="2000" b="1" spc="-620" dirty="0">
                <a:latin typeface="Lucida Sans Unicode"/>
                <a:cs typeface="Lucida Sans Unicode"/>
              </a:rPr>
              <a:t> </a:t>
            </a:r>
            <a:r>
              <a:rPr sz="2000" b="1" spc="5" dirty="0">
                <a:latin typeface="Lucida Sans Unicode"/>
                <a:cs typeface="Lucida Sans Unicode"/>
              </a:rPr>
              <a:t>and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R</a:t>
            </a:r>
            <a:r>
              <a:rPr sz="2000" b="1" spc="-1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respectively</a:t>
            </a:r>
            <a:r>
              <a:rPr sz="2000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  <a:p>
            <a:pPr marL="12700" marR="220345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dirty="0">
                <a:latin typeface="Lucida Sans Unicode"/>
                <a:cs typeface="Lucida Sans Unicode"/>
              </a:rPr>
              <a:t> a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UNIVERSAL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FLIP-FLOP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can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 </a:t>
            </a:r>
            <a:r>
              <a:rPr sz="2000" dirty="0">
                <a:latin typeface="Lucida Sans Unicode"/>
                <a:cs typeface="Lucida Sans Unicode"/>
              </a:rPr>
              <a:t>configured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as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</a:t>
            </a:r>
            <a:r>
              <a:rPr sz="2000" spc="-5" dirty="0">
                <a:latin typeface="Lucida Sans Unicode"/>
                <a:cs typeface="Lucida Sans Unicode"/>
              </a:rPr>
              <a:t> flip-flop.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commonly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used.</a:t>
            </a:r>
            <a:endParaRPr sz="2000">
              <a:latin typeface="Lucida Sans Unicode"/>
              <a:cs typeface="Lucida Sans Unicode"/>
            </a:endParaRPr>
          </a:p>
          <a:p>
            <a:pPr marL="12700" marR="309245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The </a:t>
            </a:r>
            <a:r>
              <a:rPr sz="2000" spc="-5" dirty="0">
                <a:latin typeface="Lucida Sans Unicode"/>
                <a:cs typeface="Lucida Sans Unicode"/>
              </a:rPr>
              <a:t>2-input AND gates </a:t>
            </a:r>
            <a:r>
              <a:rPr sz="2000" dirty="0">
                <a:latin typeface="Lucida Sans Unicode"/>
                <a:cs typeface="Lucida Sans Unicode"/>
              </a:rPr>
              <a:t>of the </a:t>
            </a:r>
            <a:r>
              <a:rPr sz="2000" spc="-5" dirty="0">
                <a:latin typeface="Lucida Sans Unicode"/>
                <a:cs typeface="Lucida Sans Unicode"/>
              </a:rPr>
              <a:t>gated </a:t>
            </a:r>
            <a:r>
              <a:rPr sz="2000" dirty="0">
                <a:latin typeface="Lucida Sans Unicode"/>
                <a:cs typeface="Lucida Sans Unicode"/>
              </a:rPr>
              <a:t>SR </a:t>
            </a:r>
            <a:r>
              <a:rPr sz="2000" spc="-5" dirty="0">
                <a:latin typeface="Lucida Sans Unicode"/>
                <a:cs typeface="Lucida Sans Unicode"/>
              </a:rPr>
              <a:t>latch </a:t>
            </a:r>
            <a:r>
              <a:rPr sz="2000" dirty="0">
                <a:latin typeface="Lucida Sans Unicode"/>
                <a:cs typeface="Lucida Sans Unicode"/>
              </a:rPr>
              <a:t>have </a:t>
            </a:r>
            <a:r>
              <a:rPr sz="2000" spc="-5" dirty="0">
                <a:latin typeface="Lucida Sans Unicode"/>
                <a:cs typeface="Lucida Sans Unicode"/>
              </a:rPr>
              <a:t>been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replaced by two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3-input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NAND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gates </a:t>
            </a:r>
            <a:r>
              <a:rPr sz="2000" spc="-5" dirty="0">
                <a:latin typeface="Lucida Sans Unicode"/>
                <a:cs typeface="Lucida Sans Unicode"/>
              </a:rPr>
              <a:t>and the </a:t>
            </a:r>
            <a:r>
              <a:rPr sz="2000" dirty="0">
                <a:latin typeface="Lucida Sans Unicode"/>
                <a:cs typeface="Lucida Sans Unicode"/>
              </a:rPr>
              <a:t>outputs </a:t>
            </a:r>
            <a:r>
              <a:rPr sz="2000" spc="-5" dirty="0">
                <a:latin typeface="Lucida Sans Unicode"/>
                <a:cs typeface="Lucida Sans Unicode"/>
              </a:rPr>
              <a:t>are </a:t>
            </a:r>
            <a:r>
              <a:rPr sz="2000" dirty="0">
                <a:latin typeface="Lucida Sans Unicode"/>
                <a:cs typeface="Lucida Sans Unicode"/>
              </a:rPr>
              <a:t>fed-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back to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NAND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gates.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(Still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has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two inputs,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Compare </a:t>
            </a:r>
            <a:r>
              <a:rPr sz="2000" dirty="0">
                <a:latin typeface="Lucida Sans Unicode"/>
                <a:cs typeface="Lucida Sans Unicode"/>
              </a:rPr>
              <a:t> with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D-flip-flop–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mere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delay)</a:t>
            </a:r>
            <a:endParaRPr sz="2000">
              <a:latin typeface="Lucida Sans Unicode"/>
              <a:cs typeface="Lucida Sans Unicode"/>
            </a:endParaRPr>
          </a:p>
          <a:p>
            <a:pPr marL="292735" indent="-280670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JK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flip-flop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ideal for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circuits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count…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COUNTERS</a:t>
            </a:r>
            <a:r>
              <a:rPr sz="2000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5394" y="5639816"/>
            <a:ext cx="41370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6.17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spc="-5" dirty="0">
                <a:latin typeface="Lucida Sans Unicode"/>
                <a:cs typeface="Lucida Sans Unicode"/>
              </a:rPr>
              <a:t>Edge-Triggered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JK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flip-flop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318" y="1219200"/>
            <a:ext cx="5060286" cy="2624328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937250" y="1395857"/>
          <a:ext cx="2591435" cy="3291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610"/>
                <a:gridCol w="492125"/>
                <a:gridCol w="492125"/>
                <a:gridCol w="1044575"/>
              </a:tblGrid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Clk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K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Q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" dirty="0">
                          <a:latin typeface="Lucida Sans Unicode"/>
                          <a:cs typeface="Lucida Sans Unicode"/>
                        </a:rPr>
                        <a:t>Toggle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</a:tbl>
          </a:graphicData>
        </a:graphic>
      </p:graphicFrame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793494" y="5232019"/>
            <a:ext cx="5411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6.18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Symbol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for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Edge-Triggered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JK flip-flop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9665" y="2209800"/>
            <a:ext cx="2634522" cy="2583180"/>
          </a:xfrm>
          <a:prstGeom prst="rect">
            <a:avLst/>
          </a:prstGeom>
        </p:spPr>
      </p:pic>
      <p:sp>
        <p:nvSpPr>
          <p:cNvPr id="13" name="object 7"/>
          <p:cNvSpPr txBox="1">
            <a:spLocks/>
          </p:cNvSpPr>
          <p:nvPr/>
        </p:nvSpPr>
        <p:spPr>
          <a:xfrm>
            <a:off x="535940" y="530097"/>
            <a:ext cx="8072119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At a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higher level,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we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will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not go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into details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showing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inside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configuration</a:t>
            </a:r>
            <a:r>
              <a:rPr kumimoji="0" lang="en-US" sz="2000" b="0" i="0" u="none" strike="noStrike" kern="0" cap="none" spc="-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of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JK</a:t>
            </a:r>
            <a:r>
              <a:rPr kumimoji="0" lang="en-US" sz="2000" b="0" i="0" u="none" strike="noStrike" kern="0" cap="none" spc="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</a:t>
            </a:r>
            <a:r>
              <a:rPr kumimoji="0" lang="en-US" sz="2000" b="0" i="0" u="none" strike="noStrike" kern="0" cap="none" spc="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but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will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represent it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by</a:t>
            </a:r>
            <a:r>
              <a:rPr kumimoji="0" lang="en-US" sz="2000" b="0" i="0" u="none" strike="noStrike" kern="0" cap="none" spc="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general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symbol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showing</a:t>
            </a:r>
            <a:r>
              <a:rPr kumimoji="0" lang="en-US" sz="2000" b="0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and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outputs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shown</a:t>
            </a:r>
            <a:r>
              <a:rPr kumimoji="0" lang="en-US" sz="2000" b="0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below:</a:t>
            </a:r>
            <a:endParaRPr kumimoji="0" lang="en-US" sz="2000" b="0" i="0" u="none" strike="noStrike" kern="0" cap="none" spc="-5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2147132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Octagon 1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bject 7"/>
          <p:cNvSpPr txBox="1">
            <a:spLocks/>
          </p:cNvSpPr>
          <p:nvPr/>
        </p:nvSpPr>
        <p:spPr>
          <a:xfrm>
            <a:off x="645668" y="453897"/>
            <a:ext cx="7905115" cy="94361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268605" marR="5080" lvl="0" indent="-256540" defTabSz="914400" eaLnBrk="1" fontAlgn="auto" latinLnBrk="0" hangingPunct="1">
              <a:lnSpc>
                <a:spcPts val="2400"/>
              </a:lnSpc>
              <a:spcBef>
                <a:spcPts val="185"/>
              </a:spcBef>
              <a:spcAft>
                <a:spcPts val="0"/>
              </a:spcAft>
              <a:buClrTx/>
              <a:buSzTx/>
              <a:buFontTx/>
              <a:buNone/>
              <a:tabLst>
                <a:tab pos="268605" algn="l"/>
                <a:tab pos="3809365" algn="l"/>
              </a:tabLst>
              <a:defRPr/>
            </a:pPr>
            <a:r>
              <a: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srgbClr val="2CA1BE"/>
                </a:solidFill>
                <a:effectLst/>
                <a:uLnTx/>
                <a:uFillTx/>
                <a:latin typeface="Wingdings"/>
                <a:ea typeface="+mj-ea"/>
                <a:cs typeface="Wingdings"/>
              </a:rPr>
              <a:t></a:t>
            </a:r>
            <a:r>
              <a: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srgbClr val="2CA1BE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	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</a:t>
            </a:r>
            <a:r>
              <a:rPr kumimoji="0" lang="en-US" sz="2000" b="0" i="0" u="none" strike="noStrike" kern="0" cap="none" spc="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Flip-Flop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(FF)</a:t>
            </a:r>
            <a:r>
              <a:rPr kumimoji="0" lang="en-US" sz="2000" b="0" i="0" u="none" strike="noStrike" kern="0" cap="none" spc="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is</a:t>
            </a:r>
            <a:r>
              <a:rPr kumimoji="0" lang="en-US" sz="2000" b="0" i="0" u="none" strike="noStrike" kern="0" cap="none" spc="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capable</a:t>
            </a:r>
            <a:r>
              <a:rPr kumimoji="0" lang="en-US" sz="2000" b="0" i="0" u="none" strike="noStrike" kern="0" cap="none" spc="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of</a:t>
            </a:r>
            <a:r>
              <a:rPr kumimoji="0" lang="en-US" sz="2000" b="0" i="0" u="none" strike="noStrike" kern="0" cap="none" spc="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storing</a:t>
            </a:r>
            <a:r>
              <a:rPr kumimoji="0" lang="en-US" sz="2000" b="0" i="0" u="none" strike="noStrike" kern="0" cap="none" spc="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or</a:t>
            </a:r>
            <a:r>
              <a:rPr kumimoji="0" lang="en-US" sz="2000" b="0" i="0" u="none" strike="noStrike" kern="0" cap="none" spc="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latching</a:t>
            </a:r>
            <a:r>
              <a:rPr kumimoji="0" lang="en-US" sz="2000" b="0" i="0" u="none" strike="noStrike" kern="0" cap="none" spc="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into</a:t>
            </a:r>
            <a:r>
              <a:rPr kumimoji="0" lang="en-US" sz="2000" b="0" i="0" u="none" strike="noStrike" kern="0" cap="none" spc="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</a:t>
            </a:r>
            <a:r>
              <a:rPr kumimoji="0" lang="en-US" sz="2000" b="0" i="0" u="none" strike="noStrike" kern="0" cap="none" spc="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state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of 1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or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0 and</a:t>
            </a:r>
            <a:r>
              <a:rPr kumimoji="0" lang="en-US" sz="2000" b="0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therefore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has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two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stable</a:t>
            </a:r>
            <a:r>
              <a:rPr kumimoji="0" lang="en-US" sz="2000" b="0" i="0" u="none" strike="noStrike" kern="0" cap="none" spc="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states.</a:t>
            </a:r>
            <a:r>
              <a:rPr kumimoji="0" lang="en-US" sz="2000" b="0" i="0" u="none" strike="noStrike" kern="0" cap="none" spc="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This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gives</a:t>
            </a:r>
            <a:r>
              <a:rPr kumimoji="0" lang="en-US" sz="2000" b="0" i="0" u="none" strike="noStrike" kern="0" cap="none" spc="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it</a:t>
            </a:r>
            <a:r>
              <a:rPr kumimoji="0" lang="en-US" sz="2000" b="0" i="0" u="none" strike="noStrike" kern="0" cap="none" spc="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the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name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100" b="1" i="1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Bistable</a:t>
            </a:r>
            <a:r>
              <a:rPr kumimoji="0" lang="en-US" sz="2100" b="1" i="1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100" b="1" i="1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Multivibrator	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or</a:t>
            </a:r>
            <a:r>
              <a:rPr kumimoji="0" lang="en-US" sz="2000" b="0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100" b="1" i="1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</a:t>
            </a:r>
            <a:r>
              <a:rPr kumimoji="0" lang="en-US" sz="2000" b="0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.</a:t>
            </a:r>
            <a:endParaRPr kumimoji="0" lang="en-US" sz="2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18" name="object 8"/>
          <p:cNvSpPr txBox="1"/>
          <p:nvPr/>
        </p:nvSpPr>
        <p:spPr>
          <a:xfrm>
            <a:off x="645668" y="1774063"/>
            <a:ext cx="7948930" cy="4000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11430" indent="-256540">
              <a:spcBef>
                <a:spcPts val="105"/>
              </a:spcBef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The</a:t>
            </a:r>
            <a:r>
              <a:rPr sz="2000" spc="3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term</a:t>
            </a:r>
            <a:r>
              <a:rPr sz="2000" spc="3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prstClr val="black"/>
                </a:solidFill>
                <a:latin typeface="Lucida Sans Unicode"/>
                <a:cs typeface="Lucida Sans Unicode"/>
              </a:rPr>
              <a:t>LATCH</a:t>
            </a:r>
            <a:r>
              <a:rPr sz="2000" b="1" spc="2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is</a:t>
            </a:r>
            <a:r>
              <a:rPr sz="2000" spc="5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commonly</a:t>
            </a:r>
            <a:r>
              <a:rPr sz="2000" spc="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used</a:t>
            </a:r>
            <a:r>
              <a:rPr sz="2000" spc="4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with</a:t>
            </a:r>
            <a:r>
              <a:rPr sz="2000" spc="4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flip-flops</a:t>
            </a:r>
            <a:r>
              <a:rPr sz="2000" spc="6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that</a:t>
            </a:r>
            <a:r>
              <a:rPr sz="2000" spc="3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are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not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clocked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(</a:t>
            </a:r>
            <a:r>
              <a:rPr sz="2000" b="1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asynchronous </a:t>
            </a:r>
            <a:r>
              <a:rPr sz="2000" b="1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or </a:t>
            </a:r>
            <a:r>
              <a:rPr sz="2000" b="1" dirty="0">
                <a:solidFill>
                  <a:prstClr val="black"/>
                </a:solidFill>
                <a:latin typeface="Lucida Sans Unicode"/>
                <a:cs typeface="Lucida Sans Unicode"/>
              </a:rPr>
              <a:t>transparent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)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and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while just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 </a:t>
            </a:r>
            <a:r>
              <a:rPr sz="2000" spc="-62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flop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is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commonly</a:t>
            </a:r>
            <a:r>
              <a:rPr sz="2000" spc="-2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used for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the</a:t>
            </a:r>
            <a:r>
              <a:rPr sz="2000" spc="-1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clocked</a:t>
            </a:r>
            <a:r>
              <a:rPr sz="2000" spc="-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(</a:t>
            </a:r>
            <a:r>
              <a:rPr sz="2000" b="1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synchronous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)</a:t>
            </a:r>
            <a:r>
              <a:rPr sz="2000" spc="-2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type.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>
              <a:spcBef>
                <a:spcPts val="50"/>
              </a:spcBef>
            </a:pPr>
            <a:endParaRPr sz="205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 marL="268605" marR="5080" indent="-256540">
              <a:spcBef>
                <a:spcPts val="5"/>
              </a:spcBef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There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are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 number of forms of 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flip-flops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but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we will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limit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our </a:t>
            </a:r>
            <a:r>
              <a:rPr sz="2000" spc="-6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discussion</a:t>
            </a:r>
            <a:r>
              <a:rPr sz="2000" spc="-1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to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SR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flip-flop,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D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flip-flop,</a:t>
            </a:r>
            <a:r>
              <a:rPr sz="2000" spc="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and JK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flop.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>
              <a:spcBef>
                <a:spcPts val="5"/>
              </a:spcBef>
            </a:pPr>
            <a:endParaRPr sz="21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 marL="268605" marR="282575" indent="-256540">
              <a:lnSpc>
                <a:spcPct val="96900"/>
              </a:lnSpc>
              <a:tabLst>
                <a:tab pos="268605" algn="l"/>
              </a:tabLst>
            </a:pPr>
            <a:r>
              <a:rPr sz="1600" spc="15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600" spc="15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400" b="1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FYI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: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Flip-flops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were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invented in </a:t>
            </a:r>
            <a:r>
              <a:rPr sz="2400" b="1" dirty="0">
                <a:solidFill>
                  <a:prstClr val="black"/>
                </a:solidFill>
                <a:latin typeface="Lucida Sans Unicode"/>
                <a:cs typeface="Lucida Sans Unicode"/>
              </a:rPr>
              <a:t>1918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by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Eccles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and Jordan </a:t>
            </a:r>
            <a:r>
              <a:rPr sz="2000" spc="-62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using vacuum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tubes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and were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called </a:t>
            </a:r>
            <a:r>
              <a:rPr sz="2100" i="1" spc="-55" dirty="0">
                <a:solidFill>
                  <a:srgbClr val="FF0000"/>
                </a:solidFill>
                <a:latin typeface="Lucida Sans Unicode"/>
                <a:cs typeface="Lucida Sans Unicode"/>
              </a:rPr>
              <a:t>Eccles-Jordan trigger </a:t>
            </a:r>
            <a:r>
              <a:rPr sz="2100" i="1" spc="-5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100" i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circuit</a:t>
            </a:r>
            <a:r>
              <a:rPr sz="2000" spc="-40" dirty="0">
                <a:solidFill>
                  <a:prstClr val="black"/>
                </a:solidFill>
                <a:latin typeface="Lucida Sans Unicode"/>
                <a:cs typeface="Lucida Sans Unicode"/>
              </a:rPr>
              <a:t>.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  <a:p>
            <a:pPr marL="12700">
              <a:spcBef>
                <a:spcPts val="375"/>
              </a:spcBef>
              <a:tabLst>
                <a:tab pos="268605" algn="l"/>
              </a:tabLst>
            </a:pPr>
            <a:r>
              <a:rPr sz="1350" dirty="0">
                <a:solidFill>
                  <a:srgbClr val="2CA1BE"/>
                </a:solidFill>
                <a:latin typeface="Wingdings"/>
                <a:cs typeface="Wingdings"/>
              </a:rPr>
              <a:t></a:t>
            </a:r>
            <a:r>
              <a:rPr sz="135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The</a:t>
            </a:r>
            <a:r>
              <a:rPr sz="2000" spc="-1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SR,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D,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T</a:t>
            </a:r>
            <a:r>
              <a:rPr sz="2000" spc="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and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JK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were</a:t>
            </a:r>
            <a:r>
              <a:rPr sz="2000" spc="-1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first</a:t>
            </a:r>
            <a:r>
              <a:rPr sz="2000" dirty="0">
                <a:solidFill>
                  <a:prstClr val="black"/>
                </a:solidFill>
                <a:latin typeface="Lucida Sans Unicode"/>
                <a:cs typeface="Lucida Sans Unicode"/>
              </a:rPr>
              <a:t> discussed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in </a:t>
            </a:r>
            <a:r>
              <a:rPr sz="2000" spc="5" dirty="0">
                <a:solidFill>
                  <a:prstClr val="black"/>
                </a:solidFill>
                <a:latin typeface="Lucida Sans Unicode"/>
                <a:cs typeface="Lucida Sans Unicode"/>
              </a:rPr>
              <a:t>1954</a:t>
            </a:r>
            <a:r>
              <a:rPr sz="2000" spc="-30" dirty="0">
                <a:solidFill>
                  <a:prstClr val="black"/>
                </a:solidFill>
                <a:latin typeface="Lucida Sans Unicode"/>
                <a:cs typeface="Lucida Sans Unicode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Lucida Sans Unicode"/>
                <a:cs typeface="Lucida Sans Unicode"/>
              </a:rPr>
              <a:t>(UCLA).</a:t>
            </a:r>
            <a:endParaRPr sz="2000">
              <a:solidFill>
                <a:prstClr val="black"/>
              </a:solidFill>
              <a:latin typeface="Lucida Sans Unicode"/>
              <a:cs typeface="Lucida Sans Unicode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1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2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83565"/>
            <a:ext cx="825309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The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behavior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of</a:t>
            </a:r>
            <a:r>
              <a:rPr sz="1800" b="1" spc="-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the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JK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flip-flop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is</a:t>
            </a:r>
            <a:r>
              <a:rPr sz="1800" b="1" spc="-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as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below</a:t>
            </a:r>
            <a:r>
              <a:rPr sz="1800" spc="5" dirty="0">
                <a:latin typeface="Lucida Sans Unicode"/>
                <a:cs typeface="Lucida Sans Unicode"/>
              </a:rPr>
              <a:t>:</a:t>
            </a:r>
            <a:endParaRPr sz="1800">
              <a:latin typeface="Lucida Sans Unicode"/>
              <a:cs typeface="Lucida Sans Unicode"/>
            </a:endParaRPr>
          </a:p>
          <a:p>
            <a:pPr marL="12700" marR="116205">
              <a:lnSpc>
                <a:spcPct val="100000"/>
              </a:lnSpc>
              <a:spcBef>
                <a:spcPts val="2165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When both </a:t>
            </a:r>
            <a:r>
              <a:rPr sz="1800" dirty="0">
                <a:latin typeface="Lucida Sans Unicode"/>
                <a:cs typeface="Lucida Sans Unicode"/>
              </a:rPr>
              <a:t>J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K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are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low,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both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input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gates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produce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high </a:t>
            </a:r>
            <a:r>
              <a:rPr sz="1800" spc="-5" dirty="0">
                <a:latin typeface="Lucida Sans Unicode"/>
                <a:cs typeface="Lucida Sans Unicode"/>
              </a:rPr>
              <a:t>outputs and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these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cause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</a:t>
            </a:r>
            <a:r>
              <a:rPr sz="1800" dirty="0">
                <a:latin typeface="Lucida Sans Unicode"/>
                <a:cs typeface="Lucida Sans Unicode"/>
              </a:rPr>
              <a:t> “RS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latch”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 be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 the </a:t>
            </a:r>
            <a:r>
              <a:rPr sz="1800" dirty="0">
                <a:latin typeface="Lucida Sans Unicode"/>
                <a:cs typeface="Lucida Sans Unicode"/>
              </a:rPr>
              <a:t>NO </a:t>
            </a:r>
            <a:r>
              <a:rPr sz="1800" spc="-5" dirty="0">
                <a:latin typeface="Lucida Sans Unicode"/>
                <a:cs typeface="Lucida Sans Unicode"/>
              </a:rPr>
              <a:t>CHANGE(NC)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status.</a:t>
            </a:r>
            <a:endParaRPr sz="18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When</a:t>
            </a:r>
            <a:r>
              <a:rPr sz="1800" dirty="0">
                <a:latin typeface="Lucida Sans Unicode"/>
                <a:cs typeface="Lucida Sans Unicode"/>
              </a:rPr>
              <a:t> J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K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1,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upper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input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gate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high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therefore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this is </a:t>
            </a:r>
            <a:r>
              <a:rPr sz="1800" spc="-55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equivalent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5" dirty="0">
                <a:latin typeface="Lucida Sans Unicode"/>
                <a:cs typeface="Lucida Sans Unicode"/>
              </a:rPr>
              <a:t> RESET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condition.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 likewise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J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dirty="0">
                <a:latin typeface="Lucida Sans Unicode"/>
                <a:cs typeface="Lucida Sans Unicode"/>
              </a:rPr>
              <a:t> K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 </a:t>
            </a:r>
            <a:r>
              <a:rPr sz="1800" spc="-5" dirty="0">
                <a:latin typeface="Lucida Sans Unicode"/>
                <a:cs typeface="Lucida Sans Unicode"/>
              </a:rPr>
              <a:t>is 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equivalent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 </a:t>
            </a:r>
            <a:r>
              <a:rPr sz="1800" dirty="0">
                <a:latin typeface="Lucida Sans Unicode"/>
                <a:cs typeface="Lucida Sans Unicode"/>
              </a:rPr>
              <a:t>SET </a:t>
            </a:r>
            <a:r>
              <a:rPr sz="1800" spc="-10" dirty="0">
                <a:latin typeface="Lucida Sans Unicode"/>
                <a:cs typeface="Lucida Sans Unicode"/>
              </a:rPr>
              <a:t>condition.</a:t>
            </a:r>
            <a:endParaRPr sz="1800">
              <a:latin typeface="Lucida Sans Unicode"/>
              <a:cs typeface="Lucida Sans Unicode"/>
            </a:endParaRPr>
          </a:p>
          <a:p>
            <a:pPr marL="12700" marR="107950">
              <a:lnSpc>
                <a:spcPct val="100000"/>
              </a:lnSpc>
              <a:spcBef>
                <a:spcPts val="2160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When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J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 K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 1</a:t>
            </a:r>
            <a:r>
              <a:rPr sz="1800" spc="-5" dirty="0">
                <a:latin typeface="Lucida Sans Unicode"/>
                <a:cs typeface="Lucida Sans Unicode"/>
              </a:rPr>
              <a:t> causes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5" dirty="0">
                <a:latin typeface="Lucida Sans Unicode"/>
                <a:cs typeface="Lucida Sans Unicode"/>
              </a:rPr>
              <a:t> flip-flop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output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TOGGLE</a:t>
            </a:r>
            <a:r>
              <a:rPr sz="18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at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each</a:t>
            </a:r>
            <a:r>
              <a:rPr sz="1800" spc="-5" dirty="0">
                <a:latin typeface="Lucida Sans Unicode"/>
                <a:cs typeface="Lucida Sans Unicode"/>
              </a:rPr>
              <a:t> clock 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pulse.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i.e.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if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initially</a:t>
            </a:r>
            <a:r>
              <a:rPr sz="1800" spc="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Q=1,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next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clock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pulse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make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it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Q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 </a:t>
            </a:r>
            <a:r>
              <a:rPr sz="1800" spc="-55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next</a:t>
            </a:r>
            <a:r>
              <a:rPr sz="1800" spc="-5" dirty="0">
                <a:latin typeface="Lucida Sans Unicode"/>
                <a:cs typeface="Lucida Sans Unicode"/>
              </a:rPr>
              <a:t> clock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pulse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again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make Q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1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 </a:t>
            </a:r>
            <a:r>
              <a:rPr sz="1800" dirty="0">
                <a:latin typeface="Lucida Sans Unicode"/>
                <a:cs typeface="Lucida Sans Unicode"/>
              </a:rPr>
              <a:t>so </a:t>
            </a:r>
            <a:r>
              <a:rPr sz="1800" spc="-5" dirty="0">
                <a:latin typeface="Lucida Sans Unicode"/>
                <a:cs typeface="Lucida Sans Unicode"/>
              </a:rPr>
              <a:t>on.</a:t>
            </a:r>
            <a:endParaRPr sz="1800">
              <a:latin typeface="Lucida Sans Unicode"/>
              <a:cs typeface="Lucida Sans Unicode"/>
            </a:endParaRPr>
          </a:p>
          <a:p>
            <a:pPr marL="12700" marR="870585">
              <a:lnSpc>
                <a:spcPct val="100000"/>
              </a:lnSpc>
              <a:spcBef>
                <a:spcPts val="2165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The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above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feature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makes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JK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flip-flop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useful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as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</a:t>
            </a:r>
            <a:r>
              <a:rPr sz="1800" spc="-5" dirty="0">
                <a:latin typeface="Lucida Sans Unicode"/>
                <a:cs typeface="Lucida Sans Unicode"/>
              </a:rPr>
              <a:t> flip-flop</a:t>
            </a:r>
            <a:r>
              <a:rPr sz="1800" spc="4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by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connecting </a:t>
            </a:r>
            <a:r>
              <a:rPr sz="1800" dirty="0">
                <a:latin typeface="Lucida Sans Unicode"/>
                <a:cs typeface="Lucida Sans Unicode"/>
              </a:rPr>
              <a:t>J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K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the same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HIGH input.</a:t>
            </a:r>
            <a:endParaRPr sz="1800">
              <a:latin typeface="Lucida Sans Unicode"/>
              <a:cs typeface="Lucida Sans Unicode"/>
            </a:endParaRPr>
          </a:p>
          <a:p>
            <a:pPr marL="265430" indent="-253365">
              <a:lnSpc>
                <a:spcPct val="100000"/>
              </a:lnSpc>
              <a:spcBef>
                <a:spcPts val="2160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JK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flip-flop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has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edge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triggered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avoid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racing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(has feedback)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3" name="Octagon 2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224" b="-3890"/>
          <a:stretch/>
        </p:blipFill>
        <p:spPr>
          <a:xfrm>
            <a:off x="1600198" y="4038600"/>
            <a:ext cx="5857875" cy="27925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5" y="734732"/>
            <a:ext cx="8039100" cy="317182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52574"/>
            <a:ext cx="8229600" cy="5635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7" name="Octagon 6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7061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2574"/>
            <a:ext cx="8229600" cy="5635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Example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524000"/>
            <a:ext cx="8343900" cy="4243387"/>
          </a:xfrm>
          <a:prstGeom prst="rect">
            <a:avLst/>
          </a:prstGeom>
        </p:spPr>
      </p:pic>
      <p:sp>
        <p:nvSpPr>
          <p:cNvPr id="5" name="Octagon 4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8015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37" y="1157287"/>
            <a:ext cx="5648325" cy="4543425"/>
          </a:xfrm>
          <a:prstGeom prst="rect">
            <a:avLst/>
          </a:prstGeom>
        </p:spPr>
      </p:pic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4959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22478"/>
            <a:ext cx="4465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6.4</a:t>
            </a:r>
            <a:r>
              <a:rPr sz="2400" b="1" spc="-15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JK</a:t>
            </a:r>
            <a:r>
              <a:rPr sz="2400" b="1" spc="-3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Master-Slave</a:t>
            </a:r>
            <a:r>
              <a:rPr sz="2400" b="1" spc="-5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Flip-flops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00657"/>
            <a:ext cx="806005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2735" indent="-28067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In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JK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FFs,</a:t>
            </a:r>
            <a:r>
              <a:rPr sz="2000" spc="5" dirty="0">
                <a:latin typeface="Lucida Sans Unicode"/>
                <a:cs typeface="Lucida Sans Unicode"/>
              </a:rPr>
              <a:t> we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have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used </a:t>
            </a:r>
            <a:r>
              <a:rPr sz="2000" spc="-5" dirty="0">
                <a:latin typeface="Lucida Sans Unicode"/>
                <a:cs typeface="Lucida Sans Unicode"/>
              </a:rPr>
              <a:t>feedback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eliminate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race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Lucida Sans Unicode"/>
                <a:cs typeface="Lucida Sans Unicode"/>
              </a:rPr>
              <a:t>condition.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This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an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improvement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over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simple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RS</a:t>
            </a:r>
            <a:r>
              <a:rPr sz="2000" spc="-5" dirty="0">
                <a:latin typeface="Lucida Sans Unicode"/>
                <a:cs typeface="Lucida Sans Unicode"/>
              </a:rPr>
              <a:t> flip-flop.</a:t>
            </a:r>
            <a:endParaRPr sz="2000">
              <a:latin typeface="Lucida Sans Unicode"/>
              <a:cs typeface="Lucida Sans Unicode"/>
            </a:endParaRPr>
          </a:p>
          <a:p>
            <a:pPr marL="12700" marR="177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 feedback has </a:t>
            </a:r>
            <a:r>
              <a:rPr sz="2000" spc="-5" dirty="0">
                <a:latin typeface="Lucida Sans Unicode"/>
                <a:cs typeface="Lucida Sans Unicode"/>
              </a:rPr>
              <a:t>also </a:t>
            </a:r>
            <a:r>
              <a:rPr sz="2000" dirty="0">
                <a:latin typeface="Lucida Sans Unicode"/>
                <a:cs typeface="Lucida Sans Unicode"/>
              </a:rPr>
              <a:t>brought about </a:t>
            </a:r>
            <a:r>
              <a:rPr sz="2000" spc="-5" dirty="0">
                <a:latin typeface="Lucida Sans Unicode"/>
                <a:cs typeface="Lucida Sans Unicode"/>
              </a:rPr>
              <a:t>an interesting </a:t>
            </a:r>
            <a:r>
              <a:rPr sz="2000" dirty="0">
                <a:latin typeface="Lucida Sans Unicode"/>
                <a:cs typeface="Lucida Sans Unicode"/>
              </a:rPr>
              <a:t>feature </a:t>
            </a:r>
            <a:r>
              <a:rPr sz="2000" spc="-5" dirty="0">
                <a:latin typeface="Lucida Sans Unicode"/>
                <a:cs typeface="Lucida Sans Unicode"/>
              </a:rPr>
              <a:t>of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toggling at every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5" dirty="0">
                <a:latin typeface="Lucida Sans Unicode"/>
                <a:cs typeface="Lucida Sans Unicode"/>
              </a:rPr>
              <a:t>cycle </a:t>
            </a:r>
            <a:r>
              <a:rPr sz="2000" dirty="0">
                <a:latin typeface="Lucida Sans Unicode"/>
                <a:cs typeface="Lucida Sans Unicode"/>
              </a:rPr>
              <a:t>when J = K = </a:t>
            </a:r>
            <a:r>
              <a:rPr sz="2000" spc="-5" dirty="0">
                <a:latin typeface="Lucida Sans Unicode"/>
                <a:cs typeface="Lucida Sans Unicode"/>
              </a:rPr>
              <a:t>1. </a:t>
            </a: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is an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improvement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over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 D </a:t>
            </a:r>
            <a:r>
              <a:rPr sz="2000" spc="-5" dirty="0">
                <a:latin typeface="Lucida Sans Unicode"/>
                <a:cs typeface="Lucida Sans Unicode"/>
              </a:rPr>
              <a:t>flip-flop.</a:t>
            </a:r>
            <a:endParaRPr sz="2000">
              <a:latin typeface="Lucida Sans Unicode"/>
              <a:cs typeface="Lucida Sans Unicode"/>
            </a:endParaRPr>
          </a:p>
          <a:p>
            <a:pPr marL="12700" marR="281305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But </a:t>
            </a:r>
            <a:r>
              <a:rPr sz="2000" spc="-5" dirty="0">
                <a:latin typeface="Lucida Sans Unicode"/>
                <a:cs typeface="Lucida Sans Unicode"/>
              </a:rPr>
              <a:t>this </a:t>
            </a:r>
            <a:r>
              <a:rPr sz="2000" dirty="0">
                <a:latin typeface="Lucida Sans Unicode"/>
                <a:cs typeface="Lucida Sans Unicode"/>
              </a:rPr>
              <a:t>feedback has </a:t>
            </a:r>
            <a:r>
              <a:rPr sz="2000" spc="-5" dirty="0">
                <a:latin typeface="Lucida Sans Unicode"/>
                <a:cs typeface="Lucida Sans Unicode"/>
              </a:rPr>
              <a:t>also </a:t>
            </a:r>
            <a:r>
              <a:rPr sz="2000" dirty="0">
                <a:latin typeface="Lucida Sans Unicode"/>
                <a:cs typeface="Lucida Sans Unicode"/>
              </a:rPr>
              <a:t>brought up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possibility of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feeding back the </a:t>
            </a:r>
            <a:r>
              <a:rPr sz="2000" dirty="0">
                <a:latin typeface="Lucida Sans Unicode"/>
                <a:cs typeface="Lucida Sans Unicode"/>
              </a:rPr>
              <a:t>new outputs </a:t>
            </a:r>
            <a:r>
              <a:rPr sz="2000" spc="-5" dirty="0">
                <a:latin typeface="Lucida Sans Unicode"/>
                <a:cs typeface="Lucida Sans Unicode"/>
              </a:rPr>
              <a:t>to the input in case the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propagation delay </a:t>
            </a:r>
            <a:r>
              <a:rPr sz="2000" dirty="0">
                <a:latin typeface="Lucida Sans Unicode"/>
                <a:cs typeface="Lucida Sans Unicode"/>
              </a:rPr>
              <a:t>is shorter than the clock </a:t>
            </a:r>
            <a:r>
              <a:rPr sz="2000" spc="-5" dirty="0">
                <a:latin typeface="Lucida Sans Unicode"/>
                <a:cs typeface="Lucida Sans Unicode"/>
              </a:rPr>
              <a:t>cycle. This </a:t>
            </a:r>
            <a:r>
              <a:rPr sz="2000" dirty="0">
                <a:latin typeface="Lucida Sans Unicode"/>
                <a:cs typeface="Lucida Sans Unicode"/>
              </a:rPr>
              <a:t>is </a:t>
            </a:r>
            <a:r>
              <a:rPr sz="2000" spc="-5" dirty="0">
                <a:latin typeface="Lucida Sans Unicode"/>
                <a:cs typeface="Lucida Sans Unicode"/>
              </a:rPr>
              <a:t>called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RACE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AROUND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CONDITION</a:t>
            </a:r>
            <a:r>
              <a:rPr sz="2000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This </a:t>
            </a:r>
            <a:r>
              <a:rPr sz="2000" spc="-5" dirty="0">
                <a:latin typeface="Lucida Sans Unicode"/>
                <a:cs typeface="Lucida Sans Unicode"/>
              </a:rPr>
              <a:t>brings in the </a:t>
            </a:r>
            <a:r>
              <a:rPr sz="2000" dirty="0">
                <a:latin typeface="Lucida Sans Unicode"/>
                <a:cs typeface="Lucida Sans Unicode"/>
              </a:rPr>
              <a:t>concept of </a:t>
            </a:r>
            <a:r>
              <a:rPr sz="2000" spc="-5" dirty="0">
                <a:latin typeface="Lucida Sans Unicode"/>
                <a:cs typeface="Lucida Sans Unicode"/>
              </a:rPr>
              <a:t>JK Master Slave Flip-flop </a:t>
            </a:r>
            <a:r>
              <a:rPr sz="2000" dirty="0">
                <a:latin typeface="Lucida Sans Unicode"/>
                <a:cs typeface="Lucida Sans Unicode"/>
              </a:rPr>
              <a:t>which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uses two </a:t>
            </a:r>
            <a:r>
              <a:rPr sz="2000" spc="-5" dirty="0">
                <a:latin typeface="Lucida Sans Unicode"/>
                <a:cs typeface="Lucida Sans Unicode"/>
              </a:rPr>
              <a:t>cascaded flip-flops </a:t>
            </a:r>
            <a:r>
              <a:rPr sz="2000" dirty="0">
                <a:latin typeface="Lucida Sans Unicode"/>
                <a:cs typeface="Lucida Sans Unicode"/>
              </a:rPr>
              <a:t>that have </a:t>
            </a:r>
            <a:r>
              <a:rPr sz="2000" spc="-5" dirty="0">
                <a:latin typeface="Lucida Sans Unicode"/>
                <a:cs typeface="Lucida Sans Unicode"/>
              </a:rPr>
              <a:t>opposite clocking, i.e. 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5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4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slave</a:t>
            </a:r>
            <a:r>
              <a:rPr sz="2000" spc="4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6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inverse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(complement)</a:t>
            </a:r>
            <a:r>
              <a:rPr sz="2000" spc="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of</a:t>
            </a:r>
            <a:r>
              <a:rPr sz="2000" spc="4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master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30097"/>
            <a:ext cx="8048625" cy="5208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6322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On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positive</a:t>
            </a:r>
            <a:r>
              <a:rPr sz="2000" dirty="0">
                <a:latin typeface="Lucida Sans Unicode"/>
                <a:cs typeface="Lucida Sans Unicode"/>
              </a:rPr>
              <a:t> clock,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master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take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 inputs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and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process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produce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output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 input to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slave.</a:t>
            </a:r>
            <a:endParaRPr sz="2000">
              <a:latin typeface="Lucida Sans Unicode"/>
              <a:cs typeface="Lucida Sans Unicode"/>
            </a:endParaRPr>
          </a:p>
          <a:p>
            <a:pPr marL="12700" marR="12065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At </a:t>
            </a:r>
            <a:r>
              <a:rPr sz="2000" spc="-5" dirty="0">
                <a:latin typeface="Lucida Sans Unicode"/>
                <a:cs typeface="Lucida Sans Unicode"/>
              </a:rPr>
              <a:t>this </a:t>
            </a:r>
            <a:r>
              <a:rPr sz="2000" dirty="0">
                <a:latin typeface="Lucida Sans Unicode"/>
                <a:cs typeface="Lucida Sans Unicode"/>
              </a:rPr>
              <a:t>moment, the </a:t>
            </a:r>
            <a:r>
              <a:rPr sz="2000" spc="-5" dirty="0">
                <a:latin typeface="Lucida Sans Unicode"/>
                <a:cs typeface="Lucida Sans Unicode"/>
              </a:rPr>
              <a:t>master </a:t>
            </a:r>
            <a:r>
              <a:rPr sz="2000" dirty="0">
                <a:latin typeface="Lucida Sans Unicode"/>
                <a:cs typeface="Lucida Sans Unicode"/>
              </a:rPr>
              <a:t>has </a:t>
            </a:r>
            <a:r>
              <a:rPr sz="2000" spc="-5" dirty="0">
                <a:latin typeface="Lucida Sans Unicode"/>
                <a:cs typeface="Lucida Sans Unicode"/>
              </a:rPr>
              <a:t>received </a:t>
            </a:r>
            <a:r>
              <a:rPr sz="2000" dirty="0">
                <a:latin typeface="Lucida Sans Unicode"/>
                <a:cs typeface="Lucida Sans Unicode"/>
              </a:rPr>
              <a:t>an </a:t>
            </a:r>
            <a:r>
              <a:rPr sz="2000" spc="-5" dirty="0">
                <a:latin typeface="Lucida Sans Unicode"/>
                <a:cs typeface="Lucida Sans Unicode"/>
              </a:rPr>
              <a:t>inverted </a:t>
            </a:r>
            <a:r>
              <a:rPr sz="2000" dirty="0">
                <a:latin typeface="Lucida Sans Unicode"/>
                <a:cs typeface="Lucida Sans Unicode"/>
              </a:rPr>
              <a:t>clock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 therefore not </a:t>
            </a:r>
            <a:r>
              <a:rPr sz="2000" spc="-5" dirty="0">
                <a:latin typeface="Lucida Sans Unicode"/>
                <a:cs typeface="Lucida Sans Unicode"/>
              </a:rPr>
              <a:t>accept the input presented to it; </a:t>
            </a:r>
            <a:r>
              <a:rPr sz="2000" dirty="0">
                <a:latin typeface="Lucida Sans Unicode"/>
                <a:cs typeface="Lucida Sans Unicode"/>
              </a:rPr>
              <a:t>so </a:t>
            </a:r>
            <a:r>
              <a:rPr sz="2000" spc="-5" dirty="0">
                <a:latin typeface="Lucida Sans Unicode"/>
                <a:cs typeface="Lucida Sans Unicode"/>
              </a:rPr>
              <a:t>the final </a:t>
            </a:r>
            <a:r>
              <a:rPr sz="2000" dirty="0">
                <a:latin typeface="Lucida Sans Unicode"/>
                <a:cs typeface="Lucida Sans Unicode"/>
              </a:rPr>
              <a:t> outputs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not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change.</a:t>
            </a:r>
            <a:endParaRPr sz="20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Then when the clock goes low, </a:t>
            </a:r>
            <a:r>
              <a:rPr sz="2000" spc="-5" dirty="0">
                <a:latin typeface="Lucida Sans Unicode"/>
                <a:cs typeface="Lucida Sans Unicode"/>
              </a:rPr>
              <a:t>the master </a:t>
            </a:r>
            <a:r>
              <a:rPr sz="2000" dirty="0">
                <a:latin typeface="Lucida Sans Unicode"/>
                <a:cs typeface="Lucida Sans Unicode"/>
              </a:rPr>
              <a:t>will be locked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dirty="0">
                <a:latin typeface="Lucida Sans Unicode"/>
                <a:cs typeface="Lucida Sans Unicode"/>
              </a:rPr>
              <a:t> will</a:t>
            </a:r>
            <a:r>
              <a:rPr sz="2000" spc="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not</a:t>
            </a:r>
            <a:r>
              <a:rPr sz="2000" spc="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accept</a:t>
            </a:r>
            <a:r>
              <a:rPr sz="2000" spc="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new</a:t>
            </a:r>
            <a:r>
              <a:rPr sz="2000" spc="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inputs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but</a:t>
            </a:r>
            <a:r>
              <a:rPr sz="2000" spc="4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spc="4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low</a:t>
            </a:r>
            <a:r>
              <a:rPr sz="2000" spc="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3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pass</a:t>
            </a:r>
            <a:r>
              <a:rPr sz="2000" spc="5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through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invertor and trigger the </a:t>
            </a:r>
            <a:r>
              <a:rPr sz="2000" spc="-10" dirty="0">
                <a:latin typeface="Lucida Sans Unicode"/>
                <a:cs typeface="Lucida Sans Unicode"/>
              </a:rPr>
              <a:t>slave </a:t>
            </a:r>
            <a:r>
              <a:rPr sz="2000" spc="-5" dirty="0">
                <a:latin typeface="Lucida Sans Unicode"/>
                <a:cs typeface="Lucida Sans Unicode"/>
              </a:rPr>
              <a:t>to accept the </a:t>
            </a:r>
            <a:r>
              <a:rPr sz="2000" dirty="0">
                <a:latin typeface="Lucida Sans Unicode"/>
                <a:cs typeface="Lucida Sans Unicode"/>
              </a:rPr>
              <a:t>output </a:t>
            </a:r>
            <a:r>
              <a:rPr sz="2000" spc="-5" dirty="0">
                <a:latin typeface="Lucida Sans Unicode"/>
                <a:cs typeface="Lucida Sans Unicode"/>
              </a:rPr>
              <a:t>of the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master and thus </a:t>
            </a:r>
            <a:r>
              <a:rPr sz="2000" dirty="0">
                <a:latin typeface="Lucida Sans Unicode"/>
                <a:cs typeface="Lucida Sans Unicode"/>
              </a:rPr>
              <a:t>change </a:t>
            </a:r>
            <a:r>
              <a:rPr sz="2000" spc="-5" dirty="0">
                <a:latin typeface="Lucida Sans Unicode"/>
                <a:cs typeface="Lucida Sans Unicode"/>
              </a:rPr>
              <a:t>the final </a:t>
            </a:r>
            <a:r>
              <a:rPr sz="2000" dirty="0">
                <a:latin typeface="Lucida Sans Unicode"/>
                <a:cs typeface="Lucida Sans Unicode"/>
              </a:rPr>
              <a:t>output. </a:t>
            </a:r>
            <a:r>
              <a:rPr sz="2000" spc="-5" dirty="0">
                <a:latin typeface="Lucida Sans Unicode"/>
                <a:cs typeface="Lucida Sans Unicode"/>
              </a:rPr>
              <a:t>Recall </a:t>
            </a:r>
            <a:r>
              <a:rPr sz="2000" dirty="0">
                <a:latin typeface="Lucida Sans Unicode"/>
                <a:cs typeface="Lucida Sans Unicode"/>
              </a:rPr>
              <a:t>that this </a:t>
            </a:r>
            <a:r>
              <a:rPr sz="2000" spc="-5" dirty="0">
                <a:latin typeface="Lucida Sans Unicode"/>
                <a:cs typeface="Lucida Sans Unicode"/>
              </a:rPr>
              <a:t>final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output cannot </a:t>
            </a:r>
            <a:r>
              <a:rPr sz="2000" dirty="0">
                <a:latin typeface="Lucida Sans Unicode"/>
                <a:cs typeface="Lucida Sans Unicode"/>
              </a:rPr>
              <a:t>be </a:t>
            </a:r>
            <a:r>
              <a:rPr sz="2000" spc="-5" dirty="0">
                <a:latin typeface="Lucida Sans Unicode"/>
                <a:cs typeface="Lucida Sans Unicode"/>
              </a:rPr>
              <a:t>fed back </a:t>
            </a:r>
            <a:r>
              <a:rPr sz="2000" dirty="0">
                <a:latin typeface="Lucida Sans Unicode"/>
                <a:cs typeface="Lucida Sans Unicode"/>
              </a:rPr>
              <a:t>to the </a:t>
            </a:r>
            <a:r>
              <a:rPr sz="2000" spc="-5" dirty="0">
                <a:latin typeface="Lucida Sans Unicode"/>
                <a:cs typeface="Lucida Sans Unicode"/>
              </a:rPr>
              <a:t>master </a:t>
            </a:r>
            <a:r>
              <a:rPr sz="2000" dirty="0">
                <a:latin typeface="Lucida Sans Unicode"/>
                <a:cs typeface="Lucida Sans Unicode"/>
              </a:rPr>
              <a:t>at this </a:t>
            </a:r>
            <a:r>
              <a:rPr sz="2000" spc="-5" dirty="0">
                <a:latin typeface="Lucida Sans Unicode"/>
                <a:cs typeface="Lucida Sans Unicode"/>
              </a:rPr>
              <a:t>time because </a:t>
            </a:r>
            <a:r>
              <a:rPr sz="2000" dirty="0">
                <a:latin typeface="Lucida Sans Unicode"/>
                <a:cs typeface="Lucida Sans Unicode"/>
              </a:rPr>
              <a:t>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master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clock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low.</a:t>
            </a:r>
            <a:endParaRPr sz="2000">
              <a:latin typeface="Lucida Sans Unicode"/>
              <a:cs typeface="Lucida Sans Unicode"/>
            </a:endParaRPr>
          </a:p>
          <a:p>
            <a:pPr marL="12700" marR="298450">
              <a:lnSpc>
                <a:spcPct val="100000"/>
              </a:lnSpc>
              <a:spcBef>
                <a:spcPts val="2405"/>
              </a:spcBef>
              <a:buFont typeface="Wingdings"/>
              <a:buChar char=""/>
              <a:tabLst>
                <a:tab pos="293370" algn="l"/>
              </a:tabLst>
            </a:pPr>
            <a:r>
              <a:rPr sz="2000" dirty="0">
                <a:latin typeface="Lucida Sans Unicode"/>
                <a:cs typeface="Lucida Sans Unicode"/>
              </a:rPr>
              <a:t>So</a:t>
            </a:r>
            <a:r>
              <a:rPr sz="2000" spc="-5" dirty="0">
                <a:latin typeface="Lucida Sans Unicode"/>
                <a:cs typeface="Lucida Sans Unicode"/>
              </a:rPr>
              <a:t> the JK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Master </a:t>
            </a:r>
            <a:r>
              <a:rPr sz="2000" dirty="0">
                <a:latin typeface="Lucida Sans Unicode"/>
                <a:cs typeface="Lucida Sans Unicode"/>
              </a:rPr>
              <a:t>Slave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spc="-10" dirty="0">
                <a:latin typeface="Lucida Sans Unicode"/>
                <a:cs typeface="Lucida Sans Unicode"/>
              </a:rPr>
              <a:t>flip-flop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an improvement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over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ordinary </a:t>
            </a:r>
            <a:r>
              <a:rPr sz="2000" dirty="0">
                <a:latin typeface="Lucida Sans Unicode"/>
                <a:cs typeface="Lucida Sans Unicode"/>
              </a:rPr>
              <a:t>JK </a:t>
            </a:r>
            <a:r>
              <a:rPr sz="2000" spc="-5" dirty="0">
                <a:latin typeface="Lucida Sans Unicode"/>
                <a:cs typeface="Lucida Sans Unicode"/>
              </a:rPr>
              <a:t>flip-flop </a:t>
            </a:r>
            <a:r>
              <a:rPr sz="2000" dirty="0">
                <a:latin typeface="Lucida Sans Unicode"/>
                <a:cs typeface="Lucida Sans Unicode"/>
              </a:rPr>
              <a:t>in that </a:t>
            </a:r>
            <a:r>
              <a:rPr sz="2000" spc="-5" dirty="0">
                <a:latin typeface="Lucida Sans Unicode"/>
                <a:cs typeface="Lucida Sans Unicode"/>
              </a:rPr>
              <a:t>it avoids the race </a:t>
            </a:r>
            <a:r>
              <a:rPr sz="2000" dirty="0">
                <a:latin typeface="Lucida Sans Unicode"/>
                <a:cs typeface="Lucida Sans Unicode"/>
              </a:rPr>
              <a:t>around condition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but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still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maintains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the</a:t>
            </a:r>
            <a:r>
              <a:rPr sz="2000" b="1" spc="-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great</a:t>
            </a:r>
            <a:r>
              <a:rPr sz="2000" b="1" spc="-3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features</a:t>
            </a:r>
            <a:r>
              <a:rPr sz="2000" b="1" spc="-4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of</a:t>
            </a:r>
            <a:r>
              <a:rPr sz="2000" b="1" spc="-20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the</a:t>
            </a:r>
            <a:r>
              <a:rPr sz="2000" b="1" spc="-3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JK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sz="2000" b="1" spc="5" dirty="0">
                <a:solidFill>
                  <a:srgbClr val="FF0000"/>
                </a:solidFill>
                <a:latin typeface="Lucida Sans Unicode"/>
                <a:cs typeface="Lucida Sans Unicode"/>
              </a:rPr>
              <a:t>flip-flop</a:t>
            </a:r>
            <a:r>
              <a:rPr sz="2000" spc="5" dirty="0">
                <a:latin typeface="Lucida Sans Unicode"/>
                <a:cs typeface="Lucida Sans Unicode"/>
              </a:rPr>
              <a:t>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3" name="Octagon 2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7401" y="1158676"/>
            <a:ext cx="6796480" cy="395070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793494" y="5232019"/>
            <a:ext cx="5340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6.19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JK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Master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Slave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Flip-flop</a:t>
            </a:r>
            <a:r>
              <a:rPr sz="1800" b="1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using</a:t>
            </a:r>
            <a:r>
              <a:rPr sz="1800" b="1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NANDs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870E9BA-92E5-4D52-8834-4CFBC0680828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9445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8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3200400"/>
            <a:ext cx="86106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6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0972" y="370078"/>
            <a:ext cx="8094345" cy="1755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6.0 Transistor</a:t>
            </a:r>
            <a:r>
              <a:rPr sz="2400" b="1" spc="-3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Latch</a:t>
            </a:r>
            <a:r>
              <a:rPr sz="2400" b="1" spc="-5" dirty="0">
                <a:latin typeface="Lucida Sans Unicode"/>
                <a:cs typeface="Lucida Sans Unicode"/>
              </a:rPr>
              <a:t> – </a:t>
            </a:r>
            <a:r>
              <a:rPr sz="2400" b="1" dirty="0">
                <a:latin typeface="Lucida Sans Unicode"/>
                <a:cs typeface="Lucida Sans Unicode"/>
              </a:rPr>
              <a:t>Two</a:t>
            </a:r>
            <a:r>
              <a:rPr sz="2400" b="1" spc="-10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inverting</a:t>
            </a:r>
            <a:r>
              <a:rPr sz="2400" b="1" spc="-25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amplifiers</a:t>
            </a:r>
            <a:endParaRPr sz="2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23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Lucida Sans Unicode"/>
                <a:cs typeface="Lucida Sans Unicode"/>
              </a:rPr>
              <a:t>We </a:t>
            </a:r>
            <a:r>
              <a:rPr sz="2000" spc="-5" dirty="0">
                <a:latin typeface="Lucida Sans Unicode"/>
                <a:cs typeface="Lucida Sans Unicode"/>
              </a:rPr>
              <a:t>begin </a:t>
            </a:r>
            <a:r>
              <a:rPr sz="2000" dirty="0">
                <a:latin typeface="Lucida Sans Unicode"/>
                <a:cs typeface="Lucida Sans Unicode"/>
              </a:rPr>
              <a:t>our </a:t>
            </a:r>
            <a:r>
              <a:rPr sz="2000" spc="-5" dirty="0">
                <a:latin typeface="Lucida Sans Unicode"/>
                <a:cs typeface="Lucida Sans Unicode"/>
              </a:rPr>
              <a:t>discussion </a:t>
            </a:r>
            <a:r>
              <a:rPr sz="2000" dirty="0">
                <a:latin typeface="Lucida Sans Unicode"/>
                <a:cs typeface="Lucida Sans Unicode"/>
              </a:rPr>
              <a:t>with </a:t>
            </a:r>
            <a:r>
              <a:rPr sz="2000" spc="-5" dirty="0">
                <a:latin typeface="Lucida Sans Unicode"/>
                <a:cs typeface="Lucida Sans Unicode"/>
              </a:rPr>
              <a:t>the simplest latch,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5" dirty="0">
                <a:latin typeface="Lucida Sans Unicode"/>
                <a:cs typeface="Lucida Sans Unicode"/>
              </a:rPr>
              <a:t>discrete 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implementation </a:t>
            </a:r>
            <a:r>
              <a:rPr sz="2000" dirty="0">
                <a:latin typeface="Lucida Sans Unicode"/>
                <a:cs typeface="Lucida Sans Unicode"/>
              </a:rPr>
              <a:t>using </a:t>
            </a:r>
            <a:r>
              <a:rPr sz="2000" spc="-5" dirty="0">
                <a:latin typeface="Lucida Sans Unicode"/>
                <a:cs typeface="Lucida Sans Unicode"/>
              </a:rPr>
              <a:t>transistors. </a:t>
            </a:r>
            <a:r>
              <a:rPr sz="2000" dirty="0">
                <a:latin typeface="Lucida Sans Unicode"/>
                <a:cs typeface="Lucida Sans Unicode"/>
              </a:rPr>
              <a:t>Y is the </a:t>
            </a:r>
            <a:r>
              <a:rPr sz="2000" spc="-5" dirty="0">
                <a:latin typeface="Lucida Sans Unicode"/>
                <a:cs typeface="Lucida Sans Unicode"/>
              </a:rPr>
              <a:t>output </a:t>
            </a:r>
            <a:r>
              <a:rPr sz="2000" dirty="0">
                <a:latin typeface="Lucida Sans Unicode"/>
                <a:cs typeface="Lucida Sans Unicode"/>
              </a:rPr>
              <a:t>and S and R </a:t>
            </a:r>
            <a:r>
              <a:rPr sz="2000" spc="-5" dirty="0">
                <a:latin typeface="Lucida Sans Unicode"/>
                <a:cs typeface="Lucida Sans Unicode"/>
              </a:rPr>
              <a:t>are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inputs.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8375" y="5821171"/>
            <a:ext cx="2731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6.1</a:t>
            </a:r>
            <a:r>
              <a:rPr sz="1800" b="1" spc="-4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Transistor</a:t>
            </a:r>
            <a:r>
              <a:rPr sz="1800" b="1" spc="-6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Latch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96715" y="4528905"/>
            <a:ext cx="400685" cy="0"/>
          </a:xfrm>
          <a:custGeom>
            <a:avLst/>
            <a:gdLst/>
            <a:ahLst/>
            <a:cxnLst/>
            <a:rect l="l" t="t" r="r" b="b"/>
            <a:pathLst>
              <a:path w="400685">
                <a:moveTo>
                  <a:pt x="0" y="0"/>
                </a:moveTo>
                <a:lnTo>
                  <a:pt x="400562" y="0"/>
                </a:lnTo>
              </a:path>
            </a:pathLst>
          </a:custGeom>
          <a:ln w="2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00492" y="4677179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393" y="0"/>
                </a:lnTo>
              </a:path>
            </a:pathLst>
          </a:custGeom>
          <a:ln w="2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28640" y="4528905"/>
            <a:ext cx="400685" cy="0"/>
          </a:xfrm>
          <a:custGeom>
            <a:avLst/>
            <a:gdLst/>
            <a:ahLst/>
            <a:cxnLst/>
            <a:rect l="l" t="t" r="r" b="b"/>
            <a:pathLst>
              <a:path w="400685">
                <a:moveTo>
                  <a:pt x="400590" y="0"/>
                </a:moveTo>
                <a:lnTo>
                  <a:pt x="0" y="0"/>
                </a:lnTo>
              </a:path>
            </a:pathLst>
          </a:custGeom>
          <a:ln w="2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77005" y="4677179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148364" y="0"/>
                </a:moveTo>
                <a:lnTo>
                  <a:pt x="0" y="0"/>
                </a:lnTo>
              </a:path>
            </a:pathLst>
          </a:custGeom>
          <a:ln w="2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043662" y="1959098"/>
            <a:ext cx="4238625" cy="3442970"/>
            <a:chOff x="2043662" y="1959098"/>
            <a:chExt cx="4238625" cy="3442970"/>
          </a:xfrm>
        </p:grpSpPr>
        <p:sp>
          <p:nvSpPr>
            <p:cNvPr id="9" name="object 9"/>
            <p:cNvSpPr/>
            <p:nvPr/>
          </p:nvSpPr>
          <p:spPr>
            <a:xfrm>
              <a:off x="5840626" y="2484297"/>
              <a:ext cx="267335" cy="667385"/>
            </a:xfrm>
            <a:custGeom>
              <a:avLst/>
              <a:gdLst/>
              <a:ahLst/>
              <a:cxnLst/>
              <a:rect l="l" t="t" r="r" b="b"/>
              <a:pathLst>
                <a:path w="267335" h="667385">
                  <a:moveTo>
                    <a:pt x="133567" y="0"/>
                  </a:moveTo>
                  <a:lnTo>
                    <a:pt x="266994" y="55595"/>
                  </a:lnTo>
                  <a:lnTo>
                    <a:pt x="0" y="166928"/>
                  </a:lnTo>
                  <a:lnTo>
                    <a:pt x="266994" y="278119"/>
                  </a:lnTo>
                  <a:lnTo>
                    <a:pt x="0" y="389310"/>
                  </a:lnTo>
                  <a:lnTo>
                    <a:pt x="266994" y="500502"/>
                  </a:lnTo>
                  <a:lnTo>
                    <a:pt x="0" y="611693"/>
                  </a:lnTo>
                  <a:lnTo>
                    <a:pt x="133567" y="667288"/>
                  </a:lnTo>
                </a:path>
              </a:pathLst>
            </a:custGeom>
            <a:ln w="21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60678" y="3494896"/>
              <a:ext cx="617855" cy="617220"/>
            </a:xfrm>
            <a:custGeom>
              <a:avLst/>
              <a:gdLst/>
              <a:ahLst/>
              <a:cxnLst/>
              <a:rect l="l" t="t" r="r" b="b"/>
              <a:pathLst>
                <a:path w="617854" h="617220">
                  <a:moveTo>
                    <a:pt x="308787" y="0"/>
                  </a:moveTo>
                  <a:lnTo>
                    <a:pt x="263152" y="3345"/>
                  </a:lnTo>
                  <a:lnTo>
                    <a:pt x="219597" y="13063"/>
                  </a:lnTo>
                  <a:lnTo>
                    <a:pt x="178601" y="28678"/>
                  </a:lnTo>
                  <a:lnTo>
                    <a:pt x="140639" y="49711"/>
                  </a:lnTo>
                  <a:lnTo>
                    <a:pt x="106191" y="75686"/>
                  </a:lnTo>
                  <a:lnTo>
                    <a:pt x="75733" y="106126"/>
                  </a:lnTo>
                  <a:lnTo>
                    <a:pt x="49742" y="140553"/>
                  </a:lnTo>
                  <a:lnTo>
                    <a:pt x="28695" y="178491"/>
                  </a:lnTo>
                  <a:lnTo>
                    <a:pt x="13072" y="219463"/>
                  </a:lnTo>
                  <a:lnTo>
                    <a:pt x="3347" y="262990"/>
                  </a:lnTo>
                  <a:lnTo>
                    <a:pt x="0" y="308598"/>
                  </a:lnTo>
                  <a:lnTo>
                    <a:pt x="3347" y="354205"/>
                  </a:lnTo>
                  <a:lnTo>
                    <a:pt x="13072" y="397733"/>
                  </a:lnTo>
                  <a:lnTo>
                    <a:pt x="28695" y="438704"/>
                  </a:lnTo>
                  <a:lnTo>
                    <a:pt x="49742" y="476642"/>
                  </a:lnTo>
                  <a:lnTo>
                    <a:pt x="75733" y="511070"/>
                  </a:lnTo>
                  <a:lnTo>
                    <a:pt x="106191" y="541509"/>
                  </a:lnTo>
                  <a:lnTo>
                    <a:pt x="140639" y="567484"/>
                  </a:lnTo>
                  <a:lnTo>
                    <a:pt x="178601" y="588518"/>
                  </a:lnTo>
                  <a:lnTo>
                    <a:pt x="219597" y="604132"/>
                  </a:lnTo>
                  <a:lnTo>
                    <a:pt x="263152" y="613850"/>
                  </a:lnTo>
                  <a:lnTo>
                    <a:pt x="308787" y="617196"/>
                  </a:lnTo>
                  <a:lnTo>
                    <a:pt x="354422" y="613850"/>
                  </a:lnTo>
                  <a:lnTo>
                    <a:pt x="397977" y="604132"/>
                  </a:lnTo>
                  <a:lnTo>
                    <a:pt x="438973" y="588518"/>
                  </a:lnTo>
                  <a:lnTo>
                    <a:pt x="476935" y="567484"/>
                  </a:lnTo>
                  <a:lnTo>
                    <a:pt x="511383" y="541509"/>
                  </a:lnTo>
                  <a:lnTo>
                    <a:pt x="541841" y="511070"/>
                  </a:lnTo>
                  <a:lnTo>
                    <a:pt x="567832" y="476642"/>
                  </a:lnTo>
                  <a:lnTo>
                    <a:pt x="588878" y="438704"/>
                  </a:lnTo>
                  <a:lnTo>
                    <a:pt x="604502" y="397733"/>
                  </a:lnTo>
                  <a:lnTo>
                    <a:pt x="614227" y="354205"/>
                  </a:lnTo>
                  <a:lnTo>
                    <a:pt x="617574" y="308598"/>
                  </a:lnTo>
                  <a:lnTo>
                    <a:pt x="614227" y="262990"/>
                  </a:lnTo>
                  <a:lnTo>
                    <a:pt x="604502" y="219463"/>
                  </a:lnTo>
                  <a:lnTo>
                    <a:pt x="588878" y="178491"/>
                  </a:lnTo>
                  <a:lnTo>
                    <a:pt x="567832" y="140553"/>
                  </a:lnTo>
                  <a:lnTo>
                    <a:pt x="541841" y="106126"/>
                  </a:lnTo>
                  <a:lnTo>
                    <a:pt x="511383" y="75686"/>
                  </a:lnTo>
                  <a:lnTo>
                    <a:pt x="476935" y="49711"/>
                  </a:lnTo>
                  <a:lnTo>
                    <a:pt x="438973" y="28678"/>
                  </a:lnTo>
                  <a:lnTo>
                    <a:pt x="397977" y="13063"/>
                  </a:lnTo>
                  <a:lnTo>
                    <a:pt x="354422" y="3345"/>
                  </a:lnTo>
                  <a:lnTo>
                    <a:pt x="308787" y="0"/>
                  </a:lnTo>
                  <a:close/>
                </a:path>
              </a:pathLst>
            </a:custGeom>
            <a:solidFill>
              <a:srgbClr val="C4D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57749" y="3392030"/>
              <a:ext cx="720725" cy="822960"/>
            </a:xfrm>
            <a:custGeom>
              <a:avLst/>
              <a:gdLst/>
              <a:ahLst/>
              <a:cxnLst/>
              <a:rect l="l" t="t" r="r" b="b"/>
              <a:pathLst>
                <a:path w="720725" h="822960">
                  <a:moveTo>
                    <a:pt x="102929" y="411464"/>
                  </a:moveTo>
                  <a:lnTo>
                    <a:pt x="106276" y="365857"/>
                  </a:lnTo>
                  <a:lnTo>
                    <a:pt x="116001" y="322329"/>
                  </a:lnTo>
                  <a:lnTo>
                    <a:pt x="131625" y="281357"/>
                  </a:lnTo>
                  <a:lnTo>
                    <a:pt x="152671" y="243419"/>
                  </a:lnTo>
                  <a:lnTo>
                    <a:pt x="178662" y="208992"/>
                  </a:lnTo>
                  <a:lnTo>
                    <a:pt x="209120" y="178552"/>
                  </a:lnTo>
                  <a:lnTo>
                    <a:pt x="243569" y="152577"/>
                  </a:lnTo>
                  <a:lnTo>
                    <a:pt x="281530" y="131544"/>
                  </a:lnTo>
                  <a:lnTo>
                    <a:pt x="322526" y="115930"/>
                  </a:lnTo>
                  <a:lnTo>
                    <a:pt x="366081" y="106211"/>
                  </a:lnTo>
                  <a:lnTo>
                    <a:pt x="411716" y="102866"/>
                  </a:lnTo>
                  <a:lnTo>
                    <a:pt x="457351" y="106211"/>
                  </a:lnTo>
                  <a:lnTo>
                    <a:pt x="500906" y="115930"/>
                  </a:lnTo>
                  <a:lnTo>
                    <a:pt x="541902" y="131544"/>
                  </a:lnTo>
                  <a:lnTo>
                    <a:pt x="579864" y="152577"/>
                  </a:lnTo>
                  <a:lnTo>
                    <a:pt x="614312" y="178552"/>
                  </a:lnTo>
                  <a:lnTo>
                    <a:pt x="644771" y="208992"/>
                  </a:lnTo>
                  <a:lnTo>
                    <a:pt x="670761" y="243419"/>
                  </a:lnTo>
                  <a:lnTo>
                    <a:pt x="691808" y="281357"/>
                  </a:lnTo>
                  <a:lnTo>
                    <a:pt x="707432" y="322329"/>
                  </a:lnTo>
                  <a:lnTo>
                    <a:pt x="717156" y="365857"/>
                  </a:lnTo>
                  <a:lnTo>
                    <a:pt x="720504" y="411464"/>
                  </a:lnTo>
                  <a:lnTo>
                    <a:pt x="717156" y="457071"/>
                  </a:lnTo>
                  <a:lnTo>
                    <a:pt x="707432" y="500599"/>
                  </a:lnTo>
                  <a:lnTo>
                    <a:pt x="691808" y="541570"/>
                  </a:lnTo>
                  <a:lnTo>
                    <a:pt x="670761" y="579508"/>
                  </a:lnTo>
                  <a:lnTo>
                    <a:pt x="644771" y="613936"/>
                  </a:lnTo>
                  <a:lnTo>
                    <a:pt x="614312" y="644375"/>
                  </a:lnTo>
                  <a:lnTo>
                    <a:pt x="579864" y="670350"/>
                  </a:lnTo>
                  <a:lnTo>
                    <a:pt x="541902" y="691384"/>
                  </a:lnTo>
                  <a:lnTo>
                    <a:pt x="500906" y="706998"/>
                  </a:lnTo>
                  <a:lnTo>
                    <a:pt x="457351" y="716717"/>
                  </a:lnTo>
                  <a:lnTo>
                    <a:pt x="411716" y="720062"/>
                  </a:lnTo>
                  <a:lnTo>
                    <a:pt x="366081" y="716717"/>
                  </a:lnTo>
                  <a:lnTo>
                    <a:pt x="322526" y="706998"/>
                  </a:lnTo>
                  <a:lnTo>
                    <a:pt x="281530" y="691384"/>
                  </a:lnTo>
                  <a:lnTo>
                    <a:pt x="243569" y="670350"/>
                  </a:lnTo>
                  <a:lnTo>
                    <a:pt x="209120" y="644375"/>
                  </a:lnTo>
                  <a:lnTo>
                    <a:pt x="178662" y="613936"/>
                  </a:lnTo>
                  <a:lnTo>
                    <a:pt x="152671" y="579508"/>
                  </a:lnTo>
                  <a:lnTo>
                    <a:pt x="131625" y="541570"/>
                  </a:lnTo>
                  <a:lnTo>
                    <a:pt x="116001" y="500599"/>
                  </a:lnTo>
                  <a:lnTo>
                    <a:pt x="106276" y="457071"/>
                  </a:lnTo>
                  <a:lnTo>
                    <a:pt x="102929" y="411464"/>
                  </a:lnTo>
                </a:path>
                <a:path w="720725" h="822960">
                  <a:moveTo>
                    <a:pt x="0" y="411464"/>
                  </a:moveTo>
                  <a:lnTo>
                    <a:pt x="308787" y="411464"/>
                  </a:lnTo>
                </a:path>
                <a:path w="720725" h="822960">
                  <a:moveTo>
                    <a:pt x="308787" y="617196"/>
                  </a:moveTo>
                  <a:lnTo>
                    <a:pt x="308787" y="205732"/>
                  </a:lnTo>
                </a:path>
                <a:path w="720725" h="822960">
                  <a:moveTo>
                    <a:pt x="308787" y="308598"/>
                  </a:moveTo>
                  <a:lnTo>
                    <a:pt x="617574" y="183155"/>
                  </a:lnTo>
                  <a:lnTo>
                    <a:pt x="617574" y="0"/>
                  </a:lnTo>
                </a:path>
                <a:path w="720725" h="822960">
                  <a:moveTo>
                    <a:pt x="308787" y="514330"/>
                  </a:moveTo>
                  <a:lnTo>
                    <a:pt x="617574" y="642877"/>
                  </a:lnTo>
                  <a:lnTo>
                    <a:pt x="617574" y="822928"/>
                  </a:lnTo>
                </a:path>
              </a:pathLst>
            </a:custGeom>
            <a:ln w="211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79317" y="3959696"/>
              <a:ext cx="106592" cy="91865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974194" y="3151586"/>
              <a:ext cx="1270" cy="240665"/>
            </a:xfrm>
            <a:custGeom>
              <a:avLst/>
              <a:gdLst/>
              <a:ahLst/>
              <a:cxnLst/>
              <a:rect l="l" t="t" r="r" b="b"/>
              <a:pathLst>
                <a:path w="1270" h="240664">
                  <a:moveTo>
                    <a:pt x="1129" y="240444"/>
                  </a:moveTo>
                  <a:lnTo>
                    <a:pt x="0" y="0"/>
                  </a:lnTo>
                </a:path>
              </a:pathLst>
            </a:custGeom>
            <a:ln w="211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36782" y="3259529"/>
              <a:ext cx="72001" cy="7197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677973" y="4380631"/>
              <a:ext cx="593725" cy="0"/>
            </a:xfrm>
            <a:custGeom>
              <a:avLst/>
              <a:gdLst/>
              <a:ahLst/>
              <a:cxnLst/>
              <a:rect l="l" t="t" r="r" b="b"/>
              <a:pathLst>
                <a:path w="593725">
                  <a:moveTo>
                    <a:pt x="0" y="0"/>
                  </a:moveTo>
                  <a:lnTo>
                    <a:pt x="593431" y="0"/>
                  </a:lnTo>
                </a:path>
              </a:pathLst>
            </a:custGeom>
            <a:ln w="2116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9747" y="4173894"/>
              <a:ext cx="72001" cy="204677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3988890" y="1995084"/>
              <a:ext cx="297180" cy="279400"/>
            </a:xfrm>
            <a:custGeom>
              <a:avLst/>
              <a:gdLst/>
              <a:ahLst/>
              <a:cxnLst/>
              <a:rect l="l" t="t" r="r" b="b"/>
              <a:pathLst>
                <a:path w="297179" h="279400">
                  <a:moveTo>
                    <a:pt x="150369" y="279389"/>
                  </a:moveTo>
                  <a:lnTo>
                    <a:pt x="148393" y="0"/>
                  </a:lnTo>
                </a:path>
                <a:path w="297179" h="279400">
                  <a:moveTo>
                    <a:pt x="0" y="0"/>
                  </a:moveTo>
                  <a:lnTo>
                    <a:pt x="296644" y="0"/>
                  </a:lnTo>
                </a:path>
              </a:pathLst>
            </a:custGeom>
            <a:ln w="211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03259" y="2238488"/>
              <a:ext cx="72001" cy="7197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01282" y="1959098"/>
              <a:ext cx="72001" cy="7197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218198" y="2484297"/>
              <a:ext cx="267335" cy="667385"/>
            </a:xfrm>
            <a:custGeom>
              <a:avLst/>
              <a:gdLst/>
              <a:ahLst/>
              <a:cxnLst/>
              <a:rect l="l" t="t" r="r" b="b"/>
              <a:pathLst>
                <a:path w="267335" h="667385">
                  <a:moveTo>
                    <a:pt x="133539" y="0"/>
                  </a:moveTo>
                  <a:lnTo>
                    <a:pt x="0" y="55595"/>
                  </a:lnTo>
                  <a:lnTo>
                    <a:pt x="267065" y="166928"/>
                  </a:lnTo>
                  <a:lnTo>
                    <a:pt x="0" y="278119"/>
                  </a:lnTo>
                  <a:lnTo>
                    <a:pt x="267065" y="389310"/>
                  </a:lnTo>
                  <a:lnTo>
                    <a:pt x="0" y="500502"/>
                  </a:lnTo>
                  <a:lnTo>
                    <a:pt x="267065" y="611693"/>
                  </a:lnTo>
                  <a:lnTo>
                    <a:pt x="133539" y="667288"/>
                  </a:lnTo>
                </a:path>
              </a:pathLst>
            </a:custGeom>
            <a:ln w="21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47637" y="3494896"/>
              <a:ext cx="617855" cy="617220"/>
            </a:xfrm>
            <a:custGeom>
              <a:avLst/>
              <a:gdLst/>
              <a:ahLst/>
              <a:cxnLst/>
              <a:rect l="l" t="t" r="r" b="b"/>
              <a:pathLst>
                <a:path w="617855" h="617220">
                  <a:moveTo>
                    <a:pt x="308787" y="0"/>
                  </a:moveTo>
                  <a:lnTo>
                    <a:pt x="263158" y="3345"/>
                  </a:lnTo>
                  <a:lnTo>
                    <a:pt x="219607" y="13063"/>
                  </a:lnTo>
                  <a:lnTo>
                    <a:pt x="178613" y="28678"/>
                  </a:lnTo>
                  <a:lnTo>
                    <a:pt x="140652" y="49711"/>
                  </a:lnTo>
                  <a:lnTo>
                    <a:pt x="106202" y="75686"/>
                  </a:lnTo>
                  <a:lnTo>
                    <a:pt x="75742" y="106126"/>
                  </a:lnTo>
                  <a:lnTo>
                    <a:pt x="49749" y="140553"/>
                  </a:lnTo>
                  <a:lnTo>
                    <a:pt x="28700" y="178491"/>
                  </a:lnTo>
                  <a:lnTo>
                    <a:pt x="13074" y="219463"/>
                  </a:lnTo>
                  <a:lnTo>
                    <a:pt x="3348" y="262990"/>
                  </a:lnTo>
                  <a:lnTo>
                    <a:pt x="0" y="308598"/>
                  </a:lnTo>
                  <a:lnTo>
                    <a:pt x="3348" y="354205"/>
                  </a:lnTo>
                  <a:lnTo>
                    <a:pt x="13074" y="397733"/>
                  </a:lnTo>
                  <a:lnTo>
                    <a:pt x="28700" y="438704"/>
                  </a:lnTo>
                  <a:lnTo>
                    <a:pt x="49749" y="476642"/>
                  </a:lnTo>
                  <a:lnTo>
                    <a:pt x="75742" y="511070"/>
                  </a:lnTo>
                  <a:lnTo>
                    <a:pt x="106202" y="541509"/>
                  </a:lnTo>
                  <a:lnTo>
                    <a:pt x="140652" y="567484"/>
                  </a:lnTo>
                  <a:lnTo>
                    <a:pt x="178613" y="588518"/>
                  </a:lnTo>
                  <a:lnTo>
                    <a:pt x="219607" y="604132"/>
                  </a:lnTo>
                  <a:lnTo>
                    <a:pt x="263158" y="613850"/>
                  </a:lnTo>
                  <a:lnTo>
                    <a:pt x="308787" y="617196"/>
                  </a:lnTo>
                  <a:lnTo>
                    <a:pt x="354416" y="613850"/>
                  </a:lnTo>
                  <a:lnTo>
                    <a:pt x="397966" y="604132"/>
                  </a:lnTo>
                  <a:lnTo>
                    <a:pt x="438961" y="588518"/>
                  </a:lnTo>
                  <a:lnTo>
                    <a:pt x="476922" y="567484"/>
                  </a:lnTo>
                  <a:lnTo>
                    <a:pt x="511372" y="541509"/>
                  </a:lnTo>
                  <a:lnTo>
                    <a:pt x="541832" y="511070"/>
                  </a:lnTo>
                  <a:lnTo>
                    <a:pt x="567825" y="476642"/>
                  </a:lnTo>
                  <a:lnTo>
                    <a:pt x="588874" y="438704"/>
                  </a:lnTo>
                  <a:lnTo>
                    <a:pt x="604500" y="397733"/>
                  </a:lnTo>
                  <a:lnTo>
                    <a:pt x="614226" y="354205"/>
                  </a:lnTo>
                  <a:lnTo>
                    <a:pt x="617574" y="308598"/>
                  </a:lnTo>
                  <a:lnTo>
                    <a:pt x="614226" y="262990"/>
                  </a:lnTo>
                  <a:lnTo>
                    <a:pt x="604500" y="219463"/>
                  </a:lnTo>
                  <a:lnTo>
                    <a:pt x="588874" y="178491"/>
                  </a:lnTo>
                  <a:lnTo>
                    <a:pt x="567825" y="140553"/>
                  </a:lnTo>
                  <a:lnTo>
                    <a:pt x="541832" y="106126"/>
                  </a:lnTo>
                  <a:lnTo>
                    <a:pt x="511372" y="75686"/>
                  </a:lnTo>
                  <a:lnTo>
                    <a:pt x="476922" y="49711"/>
                  </a:lnTo>
                  <a:lnTo>
                    <a:pt x="438961" y="28678"/>
                  </a:lnTo>
                  <a:lnTo>
                    <a:pt x="397966" y="13063"/>
                  </a:lnTo>
                  <a:lnTo>
                    <a:pt x="354416" y="3345"/>
                  </a:lnTo>
                  <a:lnTo>
                    <a:pt x="308787" y="0"/>
                  </a:lnTo>
                  <a:close/>
                </a:path>
              </a:pathLst>
            </a:custGeom>
            <a:solidFill>
              <a:srgbClr val="C4D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47637" y="3392030"/>
              <a:ext cx="720725" cy="822960"/>
            </a:xfrm>
            <a:custGeom>
              <a:avLst/>
              <a:gdLst/>
              <a:ahLst/>
              <a:cxnLst/>
              <a:rect l="l" t="t" r="r" b="b"/>
              <a:pathLst>
                <a:path w="720725" h="822960">
                  <a:moveTo>
                    <a:pt x="617574" y="411464"/>
                  </a:moveTo>
                  <a:lnTo>
                    <a:pt x="614226" y="365857"/>
                  </a:lnTo>
                  <a:lnTo>
                    <a:pt x="604500" y="322329"/>
                  </a:lnTo>
                  <a:lnTo>
                    <a:pt x="588874" y="281357"/>
                  </a:lnTo>
                  <a:lnTo>
                    <a:pt x="567825" y="243419"/>
                  </a:lnTo>
                  <a:lnTo>
                    <a:pt x="541832" y="208992"/>
                  </a:lnTo>
                  <a:lnTo>
                    <a:pt x="511372" y="178552"/>
                  </a:lnTo>
                  <a:lnTo>
                    <a:pt x="476922" y="152577"/>
                  </a:lnTo>
                  <a:lnTo>
                    <a:pt x="438961" y="131544"/>
                  </a:lnTo>
                  <a:lnTo>
                    <a:pt x="397966" y="115930"/>
                  </a:lnTo>
                  <a:lnTo>
                    <a:pt x="354416" y="106211"/>
                  </a:lnTo>
                  <a:lnTo>
                    <a:pt x="308787" y="102866"/>
                  </a:lnTo>
                  <a:lnTo>
                    <a:pt x="263158" y="106211"/>
                  </a:lnTo>
                  <a:lnTo>
                    <a:pt x="219607" y="115930"/>
                  </a:lnTo>
                  <a:lnTo>
                    <a:pt x="178613" y="131544"/>
                  </a:lnTo>
                  <a:lnTo>
                    <a:pt x="140652" y="152577"/>
                  </a:lnTo>
                  <a:lnTo>
                    <a:pt x="106202" y="178552"/>
                  </a:lnTo>
                  <a:lnTo>
                    <a:pt x="75742" y="208992"/>
                  </a:lnTo>
                  <a:lnTo>
                    <a:pt x="49749" y="243419"/>
                  </a:lnTo>
                  <a:lnTo>
                    <a:pt x="28700" y="281357"/>
                  </a:lnTo>
                  <a:lnTo>
                    <a:pt x="13074" y="322329"/>
                  </a:lnTo>
                  <a:lnTo>
                    <a:pt x="3348" y="365857"/>
                  </a:lnTo>
                  <a:lnTo>
                    <a:pt x="0" y="411464"/>
                  </a:lnTo>
                  <a:lnTo>
                    <a:pt x="3348" y="457071"/>
                  </a:lnTo>
                  <a:lnTo>
                    <a:pt x="13074" y="500599"/>
                  </a:lnTo>
                  <a:lnTo>
                    <a:pt x="28700" y="541570"/>
                  </a:lnTo>
                  <a:lnTo>
                    <a:pt x="49749" y="579508"/>
                  </a:lnTo>
                  <a:lnTo>
                    <a:pt x="75742" y="613936"/>
                  </a:lnTo>
                  <a:lnTo>
                    <a:pt x="106202" y="644375"/>
                  </a:lnTo>
                  <a:lnTo>
                    <a:pt x="140652" y="670350"/>
                  </a:lnTo>
                  <a:lnTo>
                    <a:pt x="178613" y="691384"/>
                  </a:lnTo>
                  <a:lnTo>
                    <a:pt x="219607" y="706998"/>
                  </a:lnTo>
                  <a:lnTo>
                    <a:pt x="263158" y="716717"/>
                  </a:lnTo>
                  <a:lnTo>
                    <a:pt x="308787" y="720062"/>
                  </a:lnTo>
                  <a:lnTo>
                    <a:pt x="354416" y="716717"/>
                  </a:lnTo>
                  <a:lnTo>
                    <a:pt x="397966" y="706998"/>
                  </a:lnTo>
                  <a:lnTo>
                    <a:pt x="438961" y="691384"/>
                  </a:lnTo>
                  <a:lnTo>
                    <a:pt x="476922" y="670350"/>
                  </a:lnTo>
                  <a:lnTo>
                    <a:pt x="511372" y="644375"/>
                  </a:lnTo>
                  <a:lnTo>
                    <a:pt x="541832" y="613936"/>
                  </a:lnTo>
                  <a:lnTo>
                    <a:pt x="567825" y="579508"/>
                  </a:lnTo>
                  <a:lnTo>
                    <a:pt x="588874" y="541570"/>
                  </a:lnTo>
                  <a:lnTo>
                    <a:pt x="604500" y="500599"/>
                  </a:lnTo>
                  <a:lnTo>
                    <a:pt x="614226" y="457071"/>
                  </a:lnTo>
                  <a:lnTo>
                    <a:pt x="617574" y="411464"/>
                  </a:lnTo>
                </a:path>
                <a:path w="720725" h="822960">
                  <a:moveTo>
                    <a:pt x="720504" y="411464"/>
                  </a:moveTo>
                  <a:lnTo>
                    <a:pt x="411716" y="411464"/>
                  </a:lnTo>
                </a:path>
                <a:path w="720725" h="822960">
                  <a:moveTo>
                    <a:pt x="411716" y="617196"/>
                  </a:moveTo>
                  <a:lnTo>
                    <a:pt x="411716" y="205732"/>
                  </a:lnTo>
                </a:path>
                <a:path w="720725" h="822960">
                  <a:moveTo>
                    <a:pt x="411716" y="308598"/>
                  </a:moveTo>
                  <a:lnTo>
                    <a:pt x="102929" y="183155"/>
                  </a:lnTo>
                  <a:lnTo>
                    <a:pt x="102929" y="0"/>
                  </a:lnTo>
                </a:path>
                <a:path w="720725" h="822960">
                  <a:moveTo>
                    <a:pt x="411716" y="514330"/>
                  </a:moveTo>
                  <a:lnTo>
                    <a:pt x="102929" y="642877"/>
                  </a:lnTo>
                  <a:lnTo>
                    <a:pt x="102929" y="822928"/>
                  </a:lnTo>
                </a:path>
              </a:pathLst>
            </a:custGeom>
            <a:ln w="211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39980" y="3959696"/>
              <a:ext cx="106578" cy="91865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350566" y="3151586"/>
              <a:ext cx="1270" cy="281305"/>
            </a:xfrm>
            <a:custGeom>
              <a:avLst/>
              <a:gdLst/>
              <a:ahLst/>
              <a:cxnLst/>
              <a:rect l="l" t="t" r="r" b="b"/>
              <a:pathLst>
                <a:path w="1269" h="281304">
                  <a:moveTo>
                    <a:pt x="0" y="281082"/>
                  </a:moveTo>
                  <a:lnTo>
                    <a:pt x="1171" y="0"/>
                  </a:lnTo>
                </a:path>
              </a:pathLst>
            </a:custGeom>
            <a:ln w="211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13266" y="3259529"/>
              <a:ext cx="72001" cy="71970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2054457" y="4380631"/>
              <a:ext cx="593725" cy="0"/>
            </a:xfrm>
            <a:custGeom>
              <a:avLst/>
              <a:gdLst/>
              <a:ahLst/>
              <a:cxnLst/>
              <a:rect l="l" t="t" r="r" b="b"/>
              <a:pathLst>
                <a:path w="593725">
                  <a:moveTo>
                    <a:pt x="593459" y="0"/>
                  </a:moveTo>
                  <a:lnTo>
                    <a:pt x="0" y="0"/>
                  </a:lnTo>
                </a:path>
              </a:pathLst>
            </a:custGeom>
            <a:ln w="2116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14085" y="4173894"/>
              <a:ext cx="72001" cy="204677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349267" y="2274473"/>
              <a:ext cx="3625215" cy="2727960"/>
            </a:xfrm>
            <a:custGeom>
              <a:avLst/>
              <a:gdLst/>
              <a:ahLst/>
              <a:cxnLst/>
              <a:rect l="l" t="t" r="r" b="b"/>
              <a:pathLst>
                <a:path w="3625215" h="2727960">
                  <a:moveTo>
                    <a:pt x="2470" y="209824"/>
                  </a:moveTo>
                  <a:lnTo>
                    <a:pt x="2470" y="0"/>
                  </a:lnTo>
                  <a:lnTo>
                    <a:pt x="3624927" y="0"/>
                  </a:lnTo>
                  <a:lnTo>
                    <a:pt x="3624927" y="209824"/>
                  </a:lnTo>
                </a:path>
                <a:path w="3625215" h="2727960">
                  <a:moveTo>
                    <a:pt x="1410185" y="1529021"/>
                  </a:moveTo>
                  <a:lnTo>
                    <a:pt x="1354556" y="1395535"/>
                  </a:lnTo>
                  <a:lnTo>
                    <a:pt x="1243296" y="1662366"/>
                  </a:lnTo>
                  <a:lnTo>
                    <a:pt x="1131895" y="1395535"/>
                  </a:lnTo>
                  <a:lnTo>
                    <a:pt x="1020636" y="1662366"/>
                  </a:lnTo>
                  <a:lnTo>
                    <a:pt x="909376" y="1395535"/>
                  </a:lnTo>
                  <a:lnTo>
                    <a:pt x="798117" y="1662366"/>
                  </a:lnTo>
                  <a:lnTo>
                    <a:pt x="742487" y="1529021"/>
                  </a:lnTo>
                </a:path>
                <a:path w="3625215" h="2727960">
                  <a:moveTo>
                    <a:pt x="2753630" y="1529021"/>
                  </a:moveTo>
                  <a:lnTo>
                    <a:pt x="2698000" y="1395535"/>
                  </a:lnTo>
                  <a:lnTo>
                    <a:pt x="2586740" y="1662366"/>
                  </a:lnTo>
                  <a:lnTo>
                    <a:pt x="2475481" y="1395535"/>
                  </a:lnTo>
                  <a:lnTo>
                    <a:pt x="2364221" y="1662366"/>
                  </a:lnTo>
                  <a:lnTo>
                    <a:pt x="2252962" y="1395535"/>
                  </a:lnTo>
                  <a:lnTo>
                    <a:pt x="2141702" y="1662366"/>
                  </a:lnTo>
                  <a:lnTo>
                    <a:pt x="2086073" y="1529021"/>
                  </a:lnTo>
                </a:path>
                <a:path w="3625215" h="2727960">
                  <a:moveTo>
                    <a:pt x="742487" y="1529021"/>
                  </a:moveTo>
                  <a:lnTo>
                    <a:pt x="618873" y="1529021"/>
                  </a:lnTo>
                </a:path>
                <a:path w="3625215" h="2727960">
                  <a:moveTo>
                    <a:pt x="2753630" y="1529021"/>
                  </a:moveTo>
                  <a:lnTo>
                    <a:pt x="3008482" y="1529021"/>
                  </a:lnTo>
                </a:path>
                <a:path w="3625215" h="2727960">
                  <a:moveTo>
                    <a:pt x="1410185" y="1529021"/>
                  </a:moveTo>
                  <a:lnTo>
                    <a:pt x="1584699" y="1529021"/>
                  </a:lnTo>
                </a:path>
                <a:path w="3625215" h="2727960">
                  <a:moveTo>
                    <a:pt x="2086073" y="1529021"/>
                  </a:moveTo>
                  <a:lnTo>
                    <a:pt x="1889533" y="1529021"/>
                  </a:lnTo>
                </a:path>
                <a:path w="3625215" h="2727960">
                  <a:moveTo>
                    <a:pt x="0" y="1021041"/>
                  </a:moveTo>
                  <a:lnTo>
                    <a:pt x="1381241" y="1021041"/>
                  </a:lnTo>
                </a:path>
                <a:path w="3625215" h="2727960">
                  <a:moveTo>
                    <a:pt x="3623515" y="1021041"/>
                  </a:moveTo>
                  <a:lnTo>
                    <a:pt x="2092991" y="1021041"/>
                  </a:lnTo>
                </a:path>
                <a:path w="3625215" h="2727960">
                  <a:moveTo>
                    <a:pt x="1381241" y="1021041"/>
                  </a:moveTo>
                  <a:lnTo>
                    <a:pt x="1889533" y="1529021"/>
                  </a:lnTo>
                </a:path>
                <a:path w="3625215" h="2727960">
                  <a:moveTo>
                    <a:pt x="1584699" y="1529021"/>
                  </a:moveTo>
                  <a:lnTo>
                    <a:pt x="2093838" y="1020194"/>
                  </a:lnTo>
                </a:path>
                <a:path w="3625215" h="2727960">
                  <a:moveTo>
                    <a:pt x="617504" y="2060566"/>
                  </a:moveTo>
                  <a:lnTo>
                    <a:pt x="483964" y="2116176"/>
                  </a:lnTo>
                  <a:lnTo>
                    <a:pt x="751100" y="2227382"/>
                  </a:lnTo>
                  <a:lnTo>
                    <a:pt x="483964" y="2338615"/>
                  </a:lnTo>
                  <a:lnTo>
                    <a:pt x="751100" y="2449792"/>
                  </a:lnTo>
                  <a:lnTo>
                    <a:pt x="483964" y="2560998"/>
                  </a:lnTo>
                  <a:lnTo>
                    <a:pt x="751100" y="2672203"/>
                  </a:lnTo>
                  <a:lnTo>
                    <a:pt x="617504" y="2727813"/>
                  </a:lnTo>
                </a:path>
                <a:path w="3625215" h="2727960">
                  <a:moveTo>
                    <a:pt x="3007776" y="2058930"/>
                  </a:moveTo>
                  <a:lnTo>
                    <a:pt x="2874349" y="2114525"/>
                  </a:lnTo>
                  <a:lnTo>
                    <a:pt x="3141344" y="2225731"/>
                  </a:lnTo>
                  <a:lnTo>
                    <a:pt x="2874349" y="2336964"/>
                  </a:lnTo>
                  <a:lnTo>
                    <a:pt x="3141344" y="2448142"/>
                  </a:lnTo>
                  <a:lnTo>
                    <a:pt x="2874349" y="2559347"/>
                  </a:lnTo>
                  <a:lnTo>
                    <a:pt x="3141344" y="2670567"/>
                  </a:lnTo>
                  <a:lnTo>
                    <a:pt x="3007776" y="2726162"/>
                  </a:lnTo>
                </a:path>
              </a:pathLst>
            </a:custGeom>
            <a:ln w="211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32140" y="3767509"/>
              <a:ext cx="72001" cy="7197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21183" y="3767509"/>
              <a:ext cx="72001" cy="7197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24417" y="5316808"/>
              <a:ext cx="84708" cy="8466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14689" y="5316808"/>
              <a:ext cx="84708" cy="84669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3150217" y="4478338"/>
            <a:ext cx="809625" cy="3657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00" spc="15" dirty="0">
                <a:latin typeface="Times New Roman"/>
                <a:cs typeface="Times New Roman"/>
              </a:rPr>
              <a:t>10</a:t>
            </a:r>
            <a:r>
              <a:rPr sz="2200" spc="45" dirty="0">
                <a:latin typeface="Times New Roman"/>
                <a:cs typeface="Times New Roman"/>
              </a:rPr>
              <a:t>0</a:t>
            </a:r>
            <a:r>
              <a:rPr sz="2200" spc="20" dirty="0">
                <a:latin typeface="Times New Roman"/>
                <a:cs typeface="Times New Roman"/>
              </a:rPr>
              <a:t>kΩ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370118" y="4475262"/>
            <a:ext cx="809625" cy="3657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00" spc="15" dirty="0">
                <a:latin typeface="Times New Roman"/>
                <a:cs typeface="Times New Roman"/>
              </a:rPr>
              <a:t>10</a:t>
            </a:r>
            <a:r>
              <a:rPr sz="2200" spc="45" dirty="0">
                <a:latin typeface="Times New Roman"/>
                <a:cs typeface="Times New Roman"/>
              </a:rPr>
              <a:t>0</a:t>
            </a:r>
            <a:r>
              <a:rPr sz="2200" spc="20" dirty="0">
                <a:latin typeface="Times New Roman"/>
                <a:cs typeface="Times New Roman"/>
              </a:rPr>
              <a:t>kΩ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636259" y="2729471"/>
            <a:ext cx="504825" cy="3556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150" spc="5" dirty="0">
                <a:latin typeface="Times New Roman"/>
                <a:cs typeface="Times New Roman"/>
              </a:rPr>
              <a:t>5k</a:t>
            </a:r>
            <a:r>
              <a:rPr sz="2150" spc="10" dirty="0">
                <a:latin typeface="Times New Roman"/>
                <a:cs typeface="Times New Roman"/>
              </a:rPr>
              <a:t>Ω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211983" y="2649417"/>
            <a:ext cx="521970" cy="367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10" dirty="0">
                <a:latin typeface="Times New Roman"/>
                <a:cs typeface="Times New Roman"/>
              </a:rPr>
              <a:t>5k</a:t>
            </a:r>
            <a:r>
              <a:rPr sz="2250" spc="-5" dirty="0">
                <a:latin typeface="Times New Roman"/>
                <a:cs typeface="Times New Roman"/>
              </a:rPr>
              <a:t>Ω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33239" y="3336448"/>
            <a:ext cx="805180" cy="3632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200" spc="10" dirty="0">
                <a:latin typeface="Times New Roman"/>
                <a:cs typeface="Times New Roman"/>
              </a:rPr>
              <a:t>10</a:t>
            </a:r>
            <a:r>
              <a:rPr sz="2200" spc="40" dirty="0">
                <a:latin typeface="Times New Roman"/>
                <a:cs typeface="Times New Roman"/>
              </a:rPr>
              <a:t>0</a:t>
            </a:r>
            <a:r>
              <a:rPr sz="2200" spc="15" dirty="0">
                <a:latin typeface="Times New Roman"/>
                <a:cs typeface="Times New Roman"/>
              </a:rPr>
              <a:t>kΩ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441208" y="3297926"/>
            <a:ext cx="805180" cy="3632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200" spc="10" dirty="0">
                <a:latin typeface="Times New Roman"/>
                <a:cs typeface="Times New Roman"/>
              </a:rPr>
              <a:t>10</a:t>
            </a:r>
            <a:r>
              <a:rPr sz="2200" spc="40" dirty="0">
                <a:latin typeface="Times New Roman"/>
                <a:cs typeface="Times New Roman"/>
              </a:rPr>
              <a:t>0</a:t>
            </a:r>
            <a:r>
              <a:rPr sz="2200" spc="15" dirty="0">
                <a:latin typeface="Times New Roman"/>
                <a:cs typeface="Times New Roman"/>
              </a:rPr>
              <a:t>kΩ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799707" y="3547340"/>
            <a:ext cx="372110" cy="414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550" i="1" spc="-125" dirty="0">
                <a:latin typeface="Times New Roman"/>
                <a:cs typeface="Times New Roman"/>
              </a:rPr>
              <a:t>Q</a:t>
            </a:r>
            <a:r>
              <a:rPr sz="2175" spc="-187" baseline="-24904" dirty="0">
                <a:latin typeface="Times New Roman"/>
                <a:cs typeface="Times New Roman"/>
              </a:rPr>
              <a:t>1</a:t>
            </a:r>
            <a:endParaRPr sz="2175" baseline="-24904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218346" y="3544309"/>
            <a:ext cx="397510" cy="41973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550" i="1" spc="-35" dirty="0">
                <a:latin typeface="Times New Roman"/>
                <a:cs typeface="Times New Roman"/>
              </a:rPr>
              <a:t>Q</a:t>
            </a:r>
            <a:r>
              <a:rPr sz="2250" spc="-52" baseline="-24074" dirty="0">
                <a:latin typeface="Times New Roman"/>
                <a:cs typeface="Times New Roman"/>
              </a:rPr>
              <a:t>2</a:t>
            </a:r>
            <a:endParaRPr sz="2250" baseline="-24074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956182" y="3253179"/>
            <a:ext cx="3898900" cy="2074545"/>
            <a:chOff x="2956182" y="3253179"/>
            <a:chExt cx="3898900" cy="2074545"/>
          </a:xfrm>
        </p:grpSpPr>
        <p:sp>
          <p:nvSpPr>
            <p:cNvPr id="42" name="object 42"/>
            <p:cNvSpPr/>
            <p:nvPr/>
          </p:nvSpPr>
          <p:spPr>
            <a:xfrm>
              <a:off x="5972782" y="3295514"/>
              <a:ext cx="807720" cy="0"/>
            </a:xfrm>
            <a:custGeom>
              <a:avLst/>
              <a:gdLst/>
              <a:ahLst/>
              <a:cxnLst/>
              <a:rect l="l" t="t" r="r" b="b"/>
              <a:pathLst>
                <a:path w="807720">
                  <a:moveTo>
                    <a:pt x="0" y="0"/>
                  </a:moveTo>
                  <a:lnTo>
                    <a:pt x="807619" y="0"/>
                  </a:lnTo>
                </a:path>
              </a:pathLst>
            </a:custGeom>
            <a:ln w="2116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769816" y="3253179"/>
              <a:ext cx="84708" cy="84669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2966771" y="3803494"/>
              <a:ext cx="2390775" cy="1524000"/>
            </a:xfrm>
            <a:custGeom>
              <a:avLst/>
              <a:gdLst/>
              <a:ahLst/>
              <a:cxnLst/>
              <a:rect l="l" t="t" r="r" b="b"/>
              <a:pathLst>
                <a:path w="2390775" h="1524000">
                  <a:moveTo>
                    <a:pt x="1369" y="0"/>
                  </a:moveTo>
                  <a:lnTo>
                    <a:pt x="0" y="531545"/>
                  </a:lnTo>
                </a:path>
                <a:path w="2390775" h="1524000">
                  <a:moveTo>
                    <a:pt x="2390271" y="0"/>
                  </a:moveTo>
                  <a:lnTo>
                    <a:pt x="2390271" y="529908"/>
                  </a:lnTo>
                </a:path>
                <a:path w="2390775" h="1524000">
                  <a:moveTo>
                    <a:pt x="0" y="1198791"/>
                  </a:moveTo>
                  <a:lnTo>
                    <a:pt x="0" y="1523899"/>
                  </a:lnTo>
                </a:path>
                <a:path w="2390775" h="1524000">
                  <a:moveTo>
                    <a:pt x="2390271" y="1197140"/>
                  </a:moveTo>
                  <a:lnTo>
                    <a:pt x="2390271" y="1523899"/>
                  </a:lnTo>
                </a:path>
              </a:pathLst>
            </a:custGeom>
            <a:ln w="211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6985372" y="3077424"/>
            <a:ext cx="220345" cy="4451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750" i="1" dirty="0">
                <a:latin typeface="Times New Roman"/>
                <a:cs typeface="Times New Roman"/>
              </a:rPr>
              <a:t>Y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00086" y="5187332"/>
            <a:ext cx="198120" cy="4400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700" i="1" spc="5" dirty="0">
                <a:latin typeface="Times New Roman"/>
                <a:cs typeface="Times New Roman"/>
              </a:rPr>
              <a:t>S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02623" y="5204879"/>
            <a:ext cx="2425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5" dirty="0">
                <a:latin typeface="Times New Roman"/>
                <a:cs typeface="Times New Roman"/>
              </a:rPr>
              <a:t>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8" name="Octagon 47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70078"/>
            <a:ext cx="2418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Lucida Sans Unicode"/>
                <a:cs typeface="Lucida Sans Unicode"/>
              </a:rPr>
              <a:t>Transistor</a:t>
            </a:r>
            <a:r>
              <a:rPr sz="2400" b="1" spc="-70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Latch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51305"/>
            <a:ext cx="8032115" cy="308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775" marR="82550" indent="-21971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66065" algn="l"/>
              </a:tabLst>
            </a:pPr>
            <a:r>
              <a:rPr dirty="0"/>
              <a:t>	</a:t>
            </a:r>
            <a:r>
              <a:rPr sz="1800" spc="-5" dirty="0">
                <a:latin typeface="Lucida Sans Unicode"/>
                <a:cs typeface="Lucida Sans Unicode"/>
              </a:rPr>
              <a:t>If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transistor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Q2</a:t>
            </a:r>
            <a:r>
              <a:rPr sz="1800" spc="-5" dirty="0">
                <a:latin typeface="Lucida Sans Unicode"/>
                <a:cs typeface="Lucida Sans Unicode"/>
              </a:rPr>
              <a:t> is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saturated,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its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collector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voltage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approximately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0V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latch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output </a:t>
            </a:r>
            <a:r>
              <a:rPr sz="1800" dirty="0">
                <a:latin typeface="Lucida Sans Unicode"/>
                <a:cs typeface="Lucida Sans Unicode"/>
              </a:rPr>
              <a:t>Y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also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0V.</a:t>
            </a:r>
            <a:endParaRPr sz="1800">
              <a:latin typeface="Lucida Sans Unicode"/>
              <a:cs typeface="Lucida Sans Unicode"/>
            </a:endParaRPr>
          </a:p>
          <a:p>
            <a:pPr marL="266065" marR="5080" indent="-266065">
              <a:lnSpc>
                <a:spcPct val="100000"/>
              </a:lnSpc>
              <a:spcBef>
                <a:spcPts val="2160"/>
              </a:spcBef>
              <a:buFont typeface="Wingdings"/>
              <a:buChar char=""/>
              <a:tabLst>
                <a:tab pos="266065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This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will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cut-off</a:t>
            </a:r>
            <a:r>
              <a:rPr sz="1800" spc="-10" dirty="0">
                <a:latin typeface="Lucida Sans Unicode"/>
                <a:cs typeface="Lucida Sans Unicode"/>
              </a:rPr>
              <a:t> transistor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Q1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 therefore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its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collector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voltage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will 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approx.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equal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5V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and </a:t>
            </a:r>
            <a:r>
              <a:rPr sz="1800" dirty="0">
                <a:latin typeface="Lucida Sans Unicode"/>
                <a:cs typeface="Lucida Sans Unicode"/>
              </a:rPr>
              <a:t>this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will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sustain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saturation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of</a:t>
            </a:r>
            <a:r>
              <a:rPr sz="1800" dirty="0">
                <a:latin typeface="Lucida Sans Unicode"/>
                <a:cs typeface="Lucida Sans Unicode"/>
              </a:rPr>
              <a:t> Q2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(and </a:t>
            </a:r>
            <a:r>
              <a:rPr sz="1800" spc="-55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5" dirty="0">
                <a:latin typeface="Lucida Sans Unicode"/>
                <a:cs typeface="Lucida Sans Unicode"/>
              </a:rPr>
              <a:t> output).</a:t>
            </a:r>
            <a:endParaRPr sz="1800">
              <a:latin typeface="Lucida Sans Unicode"/>
              <a:cs typeface="Lucida Sans Unicode"/>
            </a:endParaRPr>
          </a:p>
          <a:p>
            <a:pPr marL="12700" marR="669925">
              <a:lnSpc>
                <a:spcPct val="100000"/>
              </a:lnSpc>
              <a:spcBef>
                <a:spcPts val="1545"/>
              </a:spcBef>
            </a:pPr>
            <a:r>
              <a:rPr sz="2000" spc="-5" dirty="0">
                <a:latin typeface="Lucida Sans Unicode"/>
                <a:cs typeface="Lucida Sans Unicode"/>
              </a:rPr>
              <a:t>Let </a:t>
            </a:r>
            <a:r>
              <a:rPr sz="2000" dirty="0">
                <a:latin typeface="Lucida Sans Unicode"/>
                <a:cs typeface="Lucida Sans Unicode"/>
              </a:rPr>
              <a:t>us now use </a:t>
            </a:r>
            <a:r>
              <a:rPr sz="2000" spc="-5" dirty="0">
                <a:latin typeface="Lucida Sans Unicode"/>
                <a:cs typeface="Lucida Sans Unicode"/>
              </a:rPr>
              <a:t>the control inputs </a:t>
            </a:r>
            <a:r>
              <a:rPr sz="2000" b="1" dirty="0">
                <a:latin typeface="Lucida Sans Unicode"/>
                <a:cs typeface="Lucida Sans Unicode"/>
              </a:rPr>
              <a:t>S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b="1" dirty="0">
                <a:latin typeface="Lucida Sans Unicode"/>
                <a:cs typeface="Lucida Sans Unicode"/>
              </a:rPr>
              <a:t>R </a:t>
            </a:r>
            <a:r>
              <a:rPr sz="2000" dirty="0">
                <a:latin typeface="Lucida Sans Unicode"/>
                <a:cs typeface="Lucida Sans Unicode"/>
              </a:rPr>
              <a:t>so that we </a:t>
            </a:r>
            <a:r>
              <a:rPr sz="2000" spc="-5" dirty="0">
                <a:latin typeface="Lucida Sans Unicode"/>
                <a:cs typeface="Lucida Sans Unicode"/>
              </a:rPr>
              <a:t>have </a:t>
            </a:r>
            <a:r>
              <a:rPr sz="2000" dirty="0">
                <a:latin typeface="Lucida Sans Unicode"/>
                <a:cs typeface="Lucida Sans Unicode"/>
              </a:rPr>
              <a:t>a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desired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value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latched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on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output.</a:t>
            </a: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Lucida Sans Unicode"/>
                <a:cs typeface="Lucida Sans Unicode"/>
              </a:rPr>
              <a:t>Check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truth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table </a:t>
            </a:r>
            <a:r>
              <a:rPr sz="2000" dirty="0">
                <a:latin typeface="Lucida Sans Unicode"/>
                <a:cs typeface="Lucida Sans Unicode"/>
              </a:rPr>
              <a:t>on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next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page.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ctagon 3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4112514"/>
            <a:ext cx="7939405" cy="2160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00"/>
                </a:solidFill>
                <a:latin typeface="Lucida Sans Unicode"/>
                <a:cs typeface="Lucida Sans Unicode"/>
              </a:rPr>
              <a:t>Race </a:t>
            </a:r>
            <a:r>
              <a:rPr sz="2000" b="1" spc="-5" dirty="0">
                <a:solidFill>
                  <a:srgbClr val="FF0000"/>
                </a:solidFill>
                <a:latin typeface="Lucida Sans Unicode"/>
                <a:cs typeface="Lucida Sans Unicode"/>
              </a:rPr>
              <a:t>Condition</a:t>
            </a:r>
            <a:r>
              <a:rPr sz="2000" spc="-5" dirty="0">
                <a:latin typeface="Lucida Sans Unicode"/>
                <a:cs typeface="Lucida Sans Unicode"/>
              </a:rPr>
              <a:t>: </a:t>
            </a:r>
            <a:r>
              <a:rPr sz="2000" dirty="0">
                <a:latin typeface="Lucida Sans Unicode"/>
                <a:cs typeface="Lucida Sans Unicode"/>
              </a:rPr>
              <a:t>When </a:t>
            </a:r>
            <a:r>
              <a:rPr sz="2000" spc="-5" dirty="0">
                <a:latin typeface="Lucida Sans Unicode"/>
                <a:cs typeface="Lucida Sans Unicode"/>
              </a:rPr>
              <a:t>both </a:t>
            </a:r>
            <a:r>
              <a:rPr sz="2000" dirty="0">
                <a:latin typeface="Lucida Sans Unicode"/>
                <a:cs typeface="Lucida Sans Unicode"/>
              </a:rPr>
              <a:t>R </a:t>
            </a:r>
            <a:r>
              <a:rPr sz="2000" spc="-5" dirty="0">
                <a:latin typeface="Lucida Sans Unicode"/>
                <a:cs typeface="Lucida Sans Unicode"/>
              </a:rPr>
              <a:t>and </a:t>
            </a:r>
            <a:r>
              <a:rPr sz="2000" dirty="0">
                <a:latin typeface="Lucida Sans Unicode"/>
                <a:cs typeface="Lucida Sans Unicode"/>
              </a:rPr>
              <a:t>S </a:t>
            </a:r>
            <a:r>
              <a:rPr sz="2000" spc="-5" dirty="0">
                <a:latin typeface="Lucida Sans Unicode"/>
                <a:cs typeface="Lucida Sans Unicode"/>
              </a:rPr>
              <a:t>are </a:t>
            </a:r>
            <a:r>
              <a:rPr sz="2000" dirty="0">
                <a:latin typeface="Lucida Sans Unicode"/>
                <a:cs typeface="Lucida Sans Unicode"/>
              </a:rPr>
              <a:t>high, </a:t>
            </a:r>
            <a:r>
              <a:rPr sz="2000" spc="-5" dirty="0">
                <a:latin typeface="Lucida Sans Unicode"/>
                <a:cs typeface="Lucida Sans Unicode"/>
              </a:rPr>
              <a:t>both transistors </a:t>
            </a:r>
            <a:r>
              <a:rPr sz="2000" dirty="0">
                <a:latin typeface="Lucida Sans Unicode"/>
                <a:cs typeface="Lucida Sans Unicode"/>
              </a:rPr>
              <a:t> will </a:t>
            </a:r>
            <a:r>
              <a:rPr sz="2000" spc="-5" dirty="0">
                <a:latin typeface="Lucida Sans Unicode"/>
                <a:cs typeface="Lucida Sans Unicode"/>
              </a:rPr>
              <a:t>saturate and then </a:t>
            </a:r>
            <a:r>
              <a:rPr sz="2000" dirty="0">
                <a:latin typeface="Lucida Sans Unicode"/>
                <a:cs typeface="Lucida Sans Unicode"/>
              </a:rPr>
              <a:t>when </a:t>
            </a:r>
            <a:r>
              <a:rPr sz="2000" spc="-5" dirty="0">
                <a:latin typeface="Lucida Sans Unicode"/>
                <a:cs typeface="Lucida Sans Unicode"/>
              </a:rPr>
              <a:t>the inputs return to low (S=0, R=0),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 transistors </a:t>
            </a:r>
            <a:r>
              <a:rPr sz="2000" dirty="0">
                <a:latin typeface="Lucida Sans Unicode"/>
                <a:cs typeface="Lucida Sans Unicode"/>
              </a:rPr>
              <a:t>will </a:t>
            </a:r>
            <a:r>
              <a:rPr sz="2000" spc="-5" dirty="0">
                <a:latin typeface="Lucida Sans Unicode"/>
                <a:cs typeface="Lucida Sans Unicode"/>
              </a:rPr>
              <a:t>start </a:t>
            </a:r>
            <a:r>
              <a:rPr sz="2000" b="1" dirty="0">
                <a:latin typeface="Lucida Sans Unicode"/>
                <a:cs typeface="Lucida Sans Unicode"/>
              </a:rPr>
              <a:t>racing towards de-saturation</a:t>
            </a:r>
            <a:r>
              <a:rPr sz="2000" dirty="0">
                <a:latin typeface="Lucida Sans Unicode"/>
                <a:cs typeface="Lucida Sans Unicode"/>
              </a:rPr>
              <a:t>. The 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transistor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that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cuts </a:t>
            </a:r>
            <a:r>
              <a:rPr sz="2000" spc="-5" dirty="0">
                <a:latin typeface="Lucida Sans Unicode"/>
                <a:cs typeface="Lucida Sans Unicode"/>
              </a:rPr>
              <a:t>off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earlier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determine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</a:t>
            </a:r>
            <a:r>
              <a:rPr sz="2000" dirty="0">
                <a:latin typeface="Lucida Sans Unicode"/>
                <a:cs typeface="Lucida Sans Unicode"/>
              </a:rPr>
              <a:t> output.</a:t>
            </a:r>
          </a:p>
          <a:p>
            <a:pPr marL="12700" marR="328930">
              <a:lnSpc>
                <a:spcPct val="100000"/>
              </a:lnSpc>
              <a:spcBef>
                <a:spcPts val="2405"/>
              </a:spcBef>
            </a:pPr>
            <a:r>
              <a:rPr sz="2000" dirty="0">
                <a:latin typeface="Lucida Sans Unicode"/>
                <a:cs typeface="Lucida Sans Unicode"/>
              </a:rPr>
              <a:t>Since </a:t>
            </a:r>
            <a:r>
              <a:rPr sz="2000" spc="-5" dirty="0">
                <a:latin typeface="Lucida Sans Unicode"/>
                <a:cs typeface="Lucida Sans Unicode"/>
              </a:rPr>
              <a:t>the transistors are produced </a:t>
            </a:r>
            <a:r>
              <a:rPr sz="2000" dirty="0">
                <a:latin typeface="Lucida Sans Unicode"/>
                <a:cs typeface="Lucida Sans Unicode"/>
              </a:rPr>
              <a:t>with </a:t>
            </a:r>
            <a:r>
              <a:rPr sz="2000" spc="-5" dirty="0">
                <a:latin typeface="Lucida Sans Unicode"/>
                <a:cs typeface="Lucida Sans Unicode"/>
              </a:rPr>
              <a:t>factory variations, the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output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will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 unpredictable.</a:t>
            </a:r>
            <a:endParaRPr sz="2000" dirty="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5807" y="1296935"/>
            <a:ext cx="4823485" cy="2435318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46250" y="1466850"/>
          <a:ext cx="4724398" cy="2336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005"/>
                <a:gridCol w="899794"/>
                <a:gridCol w="824864"/>
                <a:gridCol w="2324735"/>
              </a:tblGrid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R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Y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5613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Comments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sz="18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dirty="0">
                          <a:latin typeface="Lucida Sans Unicode"/>
                          <a:cs typeface="Lucida Sans Unicode"/>
                        </a:rPr>
                        <a:t>Change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" dirty="0">
                          <a:latin typeface="Lucida Sans Unicode"/>
                          <a:cs typeface="Lucida Sans Unicode"/>
                        </a:rPr>
                        <a:t>Reset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**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5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Race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Condition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</a:tbl>
          </a:graphicData>
        </a:graphic>
      </p:graphicFrame>
      <p:sp>
        <p:nvSpPr>
          <p:cNvPr id="10" name="object 2"/>
          <p:cNvSpPr txBox="1">
            <a:spLocks/>
          </p:cNvSpPr>
          <p:nvPr/>
        </p:nvSpPr>
        <p:spPr>
          <a:xfrm>
            <a:off x="535940" y="370078"/>
            <a:ext cx="7715250" cy="1009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...transistor</a:t>
            </a:r>
            <a:r>
              <a:rPr kumimoji="0" lang="en-US" sz="2400" b="1" i="0" u="none" strike="noStrike" kern="0" cap="none" spc="-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latch</a:t>
            </a:r>
            <a:r>
              <a:rPr kumimoji="0" lang="en-US" sz="2400" b="1" i="0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4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continued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Below is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truth table of the behavior of the latch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with Y </a:t>
            </a:r>
            <a:r>
              <a:rPr kumimoji="0" lang="en-US" sz="2000" b="0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as the </a:t>
            </a:r>
            <a:r>
              <a:rPr kumimoji="0" lang="en-US" sz="2000" b="0" i="0" u="none" strike="noStrike" kern="0" cap="none" spc="-6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output: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j-ea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8808" y="978916"/>
            <a:ext cx="8658225" cy="4749800"/>
            <a:chOff x="368808" y="978916"/>
            <a:chExt cx="8658225" cy="4749800"/>
          </a:xfrm>
        </p:grpSpPr>
        <p:sp>
          <p:nvSpPr>
            <p:cNvPr id="3" name="object 3"/>
            <p:cNvSpPr/>
            <p:nvPr/>
          </p:nvSpPr>
          <p:spPr>
            <a:xfrm>
              <a:off x="381762" y="991362"/>
              <a:ext cx="8632190" cy="4724400"/>
            </a:xfrm>
            <a:custGeom>
              <a:avLst/>
              <a:gdLst/>
              <a:ahLst/>
              <a:cxnLst/>
              <a:rect l="l" t="t" r="r" b="b"/>
              <a:pathLst>
                <a:path w="8632190" h="4724400">
                  <a:moveTo>
                    <a:pt x="8499602" y="0"/>
                  </a:moveTo>
                  <a:lnTo>
                    <a:pt x="132333" y="0"/>
                  </a:lnTo>
                  <a:lnTo>
                    <a:pt x="90505" y="6752"/>
                  </a:lnTo>
                  <a:lnTo>
                    <a:pt x="54178" y="25550"/>
                  </a:lnTo>
                  <a:lnTo>
                    <a:pt x="25532" y="54205"/>
                  </a:lnTo>
                  <a:lnTo>
                    <a:pt x="6746" y="90529"/>
                  </a:lnTo>
                  <a:lnTo>
                    <a:pt x="0" y="132334"/>
                  </a:lnTo>
                  <a:lnTo>
                    <a:pt x="0" y="4592066"/>
                  </a:lnTo>
                  <a:lnTo>
                    <a:pt x="6746" y="4633894"/>
                  </a:lnTo>
                  <a:lnTo>
                    <a:pt x="25532" y="4670221"/>
                  </a:lnTo>
                  <a:lnTo>
                    <a:pt x="54178" y="4698867"/>
                  </a:lnTo>
                  <a:lnTo>
                    <a:pt x="90505" y="4717653"/>
                  </a:lnTo>
                  <a:lnTo>
                    <a:pt x="132333" y="4724400"/>
                  </a:lnTo>
                  <a:lnTo>
                    <a:pt x="8499602" y="4724400"/>
                  </a:lnTo>
                  <a:lnTo>
                    <a:pt x="8541406" y="4717653"/>
                  </a:lnTo>
                  <a:lnTo>
                    <a:pt x="8577730" y="4698867"/>
                  </a:lnTo>
                  <a:lnTo>
                    <a:pt x="8606385" y="4670221"/>
                  </a:lnTo>
                  <a:lnTo>
                    <a:pt x="8625183" y="4633894"/>
                  </a:lnTo>
                  <a:lnTo>
                    <a:pt x="8631936" y="4592066"/>
                  </a:lnTo>
                  <a:lnTo>
                    <a:pt x="8631936" y="132334"/>
                  </a:lnTo>
                  <a:lnTo>
                    <a:pt x="8625183" y="90529"/>
                  </a:lnTo>
                  <a:lnTo>
                    <a:pt x="8606385" y="54205"/>
                  </a:lnTo>
                  <a:lnTo>
                    <a:pt x="8577730" y="25550"/>
                  </a:lnTo>
                  <a:lnTo>
                    <a:pt x="8541406" y="6752"/>
                  </a:lnTo>
                  <a:lnTo>
                    <a:pt x="8499602" y="0"/>
                  </a:lnTo>
                  <a:close/>
                </a:path>
              </a:pathLst>
            </a:custGeom>
            <a:solidFill>
              <a:srgbClr val="D2E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68808" y="978916"/>
              <a:ext cx="8658225" cy="4749800"/>
            </a:xfrm>
            <a:custGeom>
              <a:avLst/>
              <a:gdLst/>
              <a:ahLst/>
              <a:cxnLst/>
              <a:rect l="l" t="t" r="r" b="b"/>
              <a:pathLst>
                <a:path w="8658225" h="4749800">
                  <a:moveTo>
                    <a:pt x="8582279" y="4737100"/>
                  </a:moveTo>
                  <a:lnTo>
                    <a:pt x="76555" y="4737100"/>
                  </a:lnTo>
                  <a:lnTo>
                    <a:pt x="89357" y="4749800"/>
                  </a:lnTo>
                  <a:lnTo>
                    <a:pt x="8569833" y="4749800"/>
                  </a:lnTo>
                  <a:lnTo>
                    <a:pt x="8582279" y="4737100"/>
                  </a:lnTo>
                  <a:close/>
                </a:path>
                <a:path w="8658225" h="4749800">
                  <a:moveTo>
                    <a:pt x="53467" y="4699000"/>
                  </a:moveTo>
                  <a:lnTo>
                    <a:pt x="33566" y="4699000"/>
                  </a:lnTo>
                  <a:lnTo>
                    <a:pt x="43002" y="4711700"/>
                  </a:lnTo>
                  <a:lnTo>
                    <a:pt x="53390" y="4724400"/>
                  </a:lnTo>
                  <a:lnTo>
                    <a:pt x="64630" y="4737100"/>
                  </a:lnTo>
                  <a:lnTo>
                    <a:pt x="106654" y="4737100"/>
                  </a:lnTo>
                  <a:lnTo>
                    <a:pt x="94716" y="4724400"/>
                  </a:lnTo>
                  <a:lnTo>
                    <a:pt x="72682" y="4724400"/>
                  </a:lnTo>
                  <a:lnTo>
                    <a:pt x="62699" y="4711700"/>
                  </a:lnTo>
                  <a:lnTo>
                    <a:pt x="53467" y="4699000"/>
                  </a:lnTo>
                  <a:close/>
                </a:path>
                <a:path w="8658225" h="4749800">
                  <a:moveTo>
                    <a:pt x="8549259" y="4724400"/>
                  </a:moveTo>
                  <a:lnTo>
                    <a:pt x="107937" y="4724400"/>
                  </a:lnTo>
                  <a:lnTo>
                    <a:pt x="119849" y="4737100"/>
                  </a:lnTo>
                  <a:lnTo>
                    <a:pt x="8537321" y="4737100"/>
                  </a:lnTo>
                  <a:lnTo>
                    <a:pt x="8549259" y="4724400"/>
                  </a:lnTo>
                  <a:close/>
                </a:path>
                <a:path w="8658225" h="4749800">
                  <a:moveTo>
                    <a:pt x="8632698" y="63500"/>
                  </a:moveTo>
                  <a:lnTo>
                    <a:pt x="8612759" y="63500"/>
                  </a:lnTo>
                  <a:lnTo>
                    <a:pt x="8620252" y="76200"/>
                  </a:lnTo>
                  <a:lnTo>
                    <a:pt x="8626729" y="88900"/>
                  </a:lnTo>
                  <a:lnTo>
                    <a:pt x="8639683" y="127000"/>
                  </a:lnTo>
                  <a:lnTo>
                    <a:pt x="8642350" y="152400"/>
                  </a:lnTo>
                  <a:lnTo>
                    <a:pt x="8642350" y="4610100"/>
                  </a:lnTo>
                  <a:lnTo>
                    <a:pt x="8636508" y="4648200"/>
                  </a:lnTo>
                  <a:lnTo>
                    <a:pt x="8620125" y="4686300"/>
                  </a:lnTo>
                  <a:lnTo>
                    <a:pt x="8612632" y="4699000"/>
                  </a:lnTo>
                  <a:lnTo>
                    <a:pt x="8604250" y="4699000"/>
                  </a:lnTo>
                  <a:lnTo>
                    <a:pt x="8594979" y="4711700"/>
                  </a:lnTo>
                  <a:lnTo>
                    <a:pt x="8585073" y="4724400"/>
                  </a:lnTo>
                  <a:lnTo>
                    <a:pt x="8562975" y="4724400"/>
                  </a:lnTo>
                  <a:lnTo>
                    <a:pt x="8551037" y="4737100"/>
                  </a:lnTo>
                  <a:lnTo>
                    <a:pt x="8594344" y="4737100"/>
                  </a:lnTo>
                  <a:lnTo>
                    <a:pt x="8605393" y="4724400"/>
                  </a:lnTo>
                  <a:lnTo>
                    <a:pt x="8633460" y="4686300"/>
                  </a:lnTo>
                  <a:lnTo>
                    <a:pt x="8651494" y="4648200"/>
                  </a:lnTo>
                  <a:lnTo>
                    <a:pt x="8657844" y="4610100"/>
                  </a:lnTo>
                  <a:lnTo>
                    <a:pt x="8657844" y="152400"/>
                  </a:lnTo>
                  <a:lnTo>
                    <a:pt x="8657082" y="139700"/>
                  </a:lnTo>
                  <a:lnTo>
                    <a:pt x="8654796" y="127000"/>
                  </a:lnTo>
                  <a:lnTo>
                    <a:pt x="8651113" y="101600"/>
                  </a:lnTo>
                  <a:lnTo>
                    <a:pt x="8646160" y="88900"/>
                  </a:lnTo>
                  <a:lnTo>
                    <a:pt x="8639937" y="76200"/>
                  </a:lnTo>
                  <a:lnTo>
                    <a:pt x="8632698" y="63500"/>
                  </a:lnTo>
                  <a:close/>
                </a:path>
                <a:path w="8658225" h="4749800">
                  <a:moveTo>
                    <a:pt x="87845" y="4711700"/>
                  </a:moveTo>
                  <a:lnTo>
                    <a:pt x="75361" y="4711700"/>
                  </a:lnTo>
                  <a:lnTo>
                    <a:pt x="85585" y="4724400"/>
                  </a:lnTo>
                  <a:lnTo>
                    <a:pt x="98285" y="4724400"/>
                  </a:lnTo>
                  <a:lnTo>
                    <a:pt x="87845" y="4711700"/>
                  </a:lnTo>
                  <a:close/>
                </a:path>
                <a:path w="8658225" h="4749800">
                  <a:moveTo>
                    <a:pt x="8581898" y="4711700"/>
                  </a:moveTo>
                  <a:lnTo>
                    <a:pt x="8568944" y="4711700"/>
                  </a:lnTo>
                  <a:lnTo>
                    <a:pt x="8558403" y="4724400"/>
                  </a:lnTo>
                  <a:lnTo>
                    <a:pt x="8571611" y="4724400"/>
                  </a:lnTo>
                  <a:lnTo>
                    <a:pt x="8581898" y="4711700"/>
                  </a:lnTo>
                  <a:close/>
                </a:path>
                <a:path w="8658225" h="4749800">
                  <a:moveTo>
                    <a:pt x="79095" y="50800"/>
                  </a:moveTo>
                  <a:lnTo>
                    <a:pt x="66382" y="50800"/>
                  </a:lnTo>
                  <a:lnTo>
                    <a:pt x="57467" y="63500"/>
                  </a:lnTo>
                  <a:lnTo>
                    <a:pt x="49377" y="76200"/>
                  </a:lnTo>
                  <a:lnTo>
                    <a:pt x="42176" y="76200"/>
                  </a:lnTo>
                  <a:lnTo>
                    <a:pt x="26390" y="114300"/>
                  </a:lnTo>
                  <a:lnTo>
                    <a:pt x="20726" y="152400"/>
                  </a:lnTo>
                  <a:lnTo>
                    <a:pt x="20713" y="4610100"/>
                  </a:lnTo>
                  <a:lnTo>
                    <a:pt x="21310" y="4622800"/>
                  </a:lnTo>
                  <a:lnTo>
                    <a:pt x="30327" y="4660900"/>
                  </a:lnTo>
                  <a:lnTo>
                    <a:pt x="41732" y="4686300"/>
                  </a:lnTo>
                  <a:lnTo>
                    <a:pt x="48895" y="4686300"/>
                  </a:lnTo>
                  <a:lnTo>
                    <a:pt x="56946" y="4699000"/>
                  </a:lnTo>
                  <a:lnTo>
                    <a:pt x="65798" y="4711700"/>
                  </a:lnTo>
                  <a:lnTo>
                    <a:pt x="78054" y="4711700"/>
                  </a:lnTo>
                  <a:lnTo>
                    <a:pt x="68910" y="4699000"/>
                  </a:lnTo>
                  <a:lnTo>
                    <a:pt x="60439" y="4699000"/>
                  </a:lnTo>
                  <a:lnTo>
                    <a:pt x="52730" y="4686300"/>
                  </a:lnTo>
                  <a:lnTo>
                    <a:pt x="45872" y="4673600"/>
                  </a:lnTo>
                  <a:lnTo>
                    <a:pt x="40068" y="4673600"/>
                  </a:lnTo>
                  <a:lnTo>
                    <a:pt x="34975" y="4660900"/>
                  </a:lnTo>
                  <a:lnTo>
                    <a:pt x="31013" y="4648200"/>
                  </a:lnTo>
                  <a:lnTo>
                    <a:pt x="28168" y="4635500"/>
                  </a:lnTo>
                  <a:lnTo>
                    <a:pt x="26428" y="4622800"/>
                  </a:lnTo>
                  <a:lnTo>
                    <a:pt x="25895" y="4610100"/>
                  </a:lnTo>
                  <a:lnTo>
                    <a:pt x="25907" y="152400"/>
                  </a:lnTo>
                  <a:lnTo>
                    <a:pt x="31407" y="114300"/>
                  </a:lnTo>
                  <a:lnTo>
                    <a:pt x="40614" y="88900"/>
                  </a:lnTo>
                  <a:lnTo>
                    <a:pt x="46609" y="88900"/>
                  </a:lnTo>
                  <a:lnTo>
                    <a:pt x="53517" y="76200"/>
                  </a:lnTo>
                  <a:lnTo>
                    <a:pt x="61302" y="63500"/>
                  </a:lnTo>
                  <a:lnTo>
                    <a:pt x="69862" y="63500"/>
                  </a:lnTo>
                  <a:lnTo>
                    <a:pt x="79095" y="50800"/>
                  </a:lnTo>
                  <a:close/>
                </a:path>
                <a:path w="8658225" h="4749800">
                  <a:moveTo>
                    <a:pt x="8592058" y="50800"/>
                  </a:moveTo>
                  <a:lnTo>
                    <a:pt x="8579993" y="50800"/>
                  </a:lnTo>
                  <a:lnTo>
                    <a:pt x="8588883" y="63500"/>
                  </a:lnTo>
                  <a:lnTo>
                    <a:pt x="8597392" y="63500"/>
                  </a:lnTo>
                  <a:lnTo>
                    <a:pt x="8605139" y="76200"/>
                  </a:lnTo>
                  <a:lnTo>
                    <a:pt x="8611997" y="88900"/>
                  </a:lnTo>
                  <a:lnTo>
                    <a:pt x="8617839" y="88900"/>
                  </a:lnTo>
                  <a:lnTo>
                    <a:pt x="8622792" y="101600"/>
                  </a:lnTo>
                  <a:lnTo>
                    <a:pt x="8626856" y="114300"/>
                  </a:lnTo>
                  <a:lnTo>
                    <a:pt x="8629650" y="127000"/>
                  </a:lnTo>
                  <a:lnTo>
                    <a:pt x="8631428" y="139700"/>
                  </a:lnTo>
                  <a:lnTo>
                    <a:pt x="8631936" y="152400"/>
                  </a:lnTo>
                  <a:lnTo>
                    <a:pt x="8631936" y="4610100"/>
                  </a:lnTo>
                  <a:lnTo>
                    <a:pt x="8626475" y="4648200"/>
                  </a:lnTo>
                  <a:lnTo>
                    <a:pt x="8617204" y="4673600"/>
                  </a:lnTo>
                  <a:lnTo>
                    <a:pt x="8611235" y="4673600"/>
                  </a:lnTo>
                  <a:lnTo>
                    <a:pt x="8604377" y="4686300"/>
                  </a:lnTo>
                  <a:lnTo>
                    <a:pt x="8596503" y="4699000"/>
                  </a:lnTo>
                  <a:lnTo>
                    <a:pt x="8587994" y="4699000"/>
                  </a:lnTo>
                  <a:lnTo>
                    <a:pt x="8578850" y="4711700"/>
                  </a:lnTo>
                  <a:lnTo>
                    <a:pt x="8591423" y="4711700"/>
                  </a:lnTo>
                  <a:lnTo>
                    <a:pt x="8600313" y="4699000"/>
                  </a:lnTo>
                  <a:lnTo>
                    <a:pt x="8608441" y="4686300"/>
                  </a:lnTo>
                  <a:lnTo>
                    <a:pt x="8615680" y="4686300"/>
                  </a:lnTo>
                  <a:lnTo>
                    <a:pt x="8631428" y="4648200"/>
                  </a:lnTo>
                  <a:lnTo>
                    <a:pt x="8637143" y="4610100"/>
                  </a:lnTo>
                  <a:lnTo>
                    <a:pt x="8637143" y="152400"/>
                  </a:lnTo>
                  <a:lnTo>
                    <a:pt x="8631682" y="114300"/>
                  </a:lnTo>
                  <a:lnTo>
                    <a:pt x="8616061" y="76200"/>
                  </a:lnTo>
                  <a:lnTo>
                    <a:pt x="8608949" y="76200"/>
                  </a:lnTo>
                  <a:lnTo>
                    <a:pt x="8600948" y="63500"/>
                  </a:lnTo>
                  <a:lnTo>
                    <a:pt x="8592058" y="50800"/>
                  </a:lnTo>
                  <a:close/>
                </a:path>
                <a:path w="8658225" h="4749800">
                  <a:moveTo>
                    <a:pt x="94945" y="25400"/>
                  </a:moveTo>
                  <a:lnTo>
                    <a:pt x="63588" y="25400"/>
                  </a:lnTo>
                  <a:lnTo>
                    <a:pt x="52438" y="38100"/>
                  </a:lnTo>
                  <a:lnTo>
                    <a:pt x="42138" y="50800"/>
                  </a:lnTo>
                  <a:lnTo>
                    <a:pt x="32778" y="63500"/>
                  </a:lnTo>
                  <a:lnTo>
                    <a:pt x="24447" y="76200"/>
                  </a:lnTo>
                  <a:lnTo>
                    <a:pt x="17297" y="76200"/>
                  </a:lnTo>
                  <a:lnTo>
                    <a:pt x="11176" y="88900"/>
                  </a:lnTo>
                  <a:lnTo>
                    <a:pt x="6311" y="114300"/>
                  </a:lnTo>
                  <a:lnTo>
                    <a:pt x="2819" y="127000"/>
                  </a:lnTo>
                  <a:lnTo>
                    <a:pt x="685" y="139700"/>
                  </a:lnTo>
                  <a:lnTo>
                    <a:pt x="0" y="152400"/>
                  </a:lnTo>
                  <a:lnTo>
                    <a:pt x="12" y="4610100"/>
                  </a:lnTo>
                  <a:lnTo>
                    <a:pt x="812" y="4622800"/>
                  </a:lnTo>
                  <a:lnTo>
                    <a:pt x="3073" y="4635500"/>
                  </a:lnTo>
                  <a:lnTo>
                    <a:pt x="6705" y="4660900"/>
                  </a:lnTo>
                  <a:lnTo>
                    <a:pt x="11696" y="4673600"/>
                  </a:lnTo>
                  <a:lnTo>
                    <a:pt x="17843" y="4686300"/>
                  </a:lnTo>
                  <a:lnTo>
                    <a:pt x="25184" y="4699000"/>
                  </a:lnTo>
                  <a:lnTo>
                    <a:pt x="45059" y="4699000"/>
                  </a:lnTo>
                  <a:lnTo>
                    <a:pt x="37592" y="4686300"/>
                  </a:lnTo>
                  <a:lnTo>
                    <a:pt x="31178" y="4673600"/>
                  </a:lnTo>
                  <a:lnTo>
                    <a:pt x="18135" y="4635500"/>
                  </a:lnTo>
                  <a:lnTo>
                    <a:pt x="15544" y="4610100"/>
                  </a:lnTo>
                  <a:lnTo>
                    <a:pt x="15544" y="152400"/>
                  </a:lnTo>
                  <a:lnTo>
                    <a:pt x="21374" y="114300"/>
                  </a:lnTo>
                  <a:lnTo>
                    <a:pt x="37744" y="76200"/>
                  </a:lnTo>
                  <a:lnTo>
                    <a:pt x="45224" y="63500"/>
                  </a:lnTo>
                  <a:lnTo>
                    <a:pt x="53632" y="63500"/>
                  </a:lnTo>
                  <a:lnTo>
                    <a:pt x="62890" y="50800"/>
                  </a:lnTo>
                  <a:lnTo>
                    <a:pt x="72898" y="38100"/>
                  </a:lnTo>
                  <a:lnTo>
                    <a:pt x="83540" y="38100"/>
                  </a:lnTo>
                  <a:lnTo>
                    <a:pt x="94945" y="25400"/>
                  </a:lnTo>
                  <a:close/>
                </a:path>
                <a:path w="8658225" h="4749800">
                  <a:moveTo>
                    <a:pt x="8593201" y="25400"/>
                  </a:moveTo>
                  <a:lnTo>
                    <a:pt x="8563229" y="25400"/>
                  </a:lnTo>
                  <a:lnTo>
                    <a:pt x="8574532" y="38100"/>
                  </a:lnTo>
                  <a:lnTo>
                    <a:pt x="8585200" y="38100"/>
                  </a:lnTo>
                  <a:lnTo>
                    <a:pt x="8595106" y="50800"/>
                  </a:lnTo>
                  <a:lnTo>
                    <a:pt x="8604377" y="63500"/>
                  </a:lnTo>
                  <a:lnTo>
                    <a:pt x="8624316" y="63500"/>
                  </a:lnTo>
                  <a:lnTo>
                    <a:pt x="8614791" y="50800"/>
                  </a:lnTo>
                  <a:lnTo>
                    <a:pt x="8604504" y="38100"/>
                  </a:lnTo>
                  <a:lnTo>
                    <a:pt x="8593201" y="25400"/>
                  </a:lnTo>
                  <a:close/>
                </a:path>
                <a:path w="8658225" h="4749800">
                  <a:moveTo>
                    <a:pt x="99466" y="38100"/>
                  </a:moveTo>
                  <a:lnTo>
                    <a:pt x="86220" y="38100"/>
                  </a:lnTo>
                  <a:lnTo>
                    <a:pt x="75996" y="50800"/>
                  </a:lnTo>
                  <a:lnTo>
                    <a:pt x="88912" y="50800"/>
                  </a:lnTo>
                  <a:lnTo>
                    <a:pt x="99466" y="38100"/>
                  </a:lnTo>
                  <a:close/>
                </a:path>
                <a:path w="8658225" h="4749800">
                  <a:moveTo>
                    <a:pt x="8572246" y="38100"/>
                  </a:moveTo>
                  <a:lnTo>
                    <a:pt x="8559673" y="38100"/>
                  </a:lnTo>
                  <a:lnTo>
                    <a:pt x="8569960" y="50800"/>
                  </a:lnTo>
                  <a:lnTo>
                    <a:pt x="8582533" y="50800"/>
                  </a:lnTo>
                  <a:lnTo>
                    <a:pt x="8572246" y="38100"/>
                  </a:lnTo>
                  <a:close/>
                </a:path>
                <a:path w="8658225" h="4749800">
                  <a:moveTo>
                    <a:pt x="145986" y="25400"/>
                  </a:moveTo>
                  <a:lnTo>
                    <a:pt x="120611" y="25400"/>
                  </a:lnTo>
                  <a:lnTo>
                    <a:pt x="108686" y="38100"/>
                  </a:lnTo>
                  <a:lnTo>
                    <a:pt x="133769" y="38100"/>
                  </a:lnTo>
                  <a:lnTo>
                    <a:pt x="145986" y="25400"/>
                  </a:lnTo>
                  <a:close/>
                </a:path>
                <a:path w="8658225" h="4749800">
                  <a:moveTo>
                    <a:pt x="8538083" y="25400"/>
                  </a:moveTo>
                  <a:lnTo>
                    <a:pt x="8512556" y="25400"/>
                  </a:lnTo>
                  <a:lnTo>
                    <a:pt x="8525510" y="38100"/>
                  </a:lnTo>
                  <a:lnTo>
                    <a:pt x="8550021" y="38100"/>
                  </a:lnTo>
                  <a:lnTo>
                    <a:pt x="8538083" y="25400"/>
                  </a:lnTo>
                  <a:close/>
                </a:path>
                <a:path w="8658225" h="4749800">
                  <a:moveTo>
                    <a:pt x="8568563" y="12700"/>
                  </a:moveTo>
                  <a:lnTo>
                    <a:pt x="88176" y="12700"/>
                  </a:lnTo>
                  <a:lnTo>
                    <a:pt x="75488" y="25400"/>
                  </a:lnTo>
                  <a:lnTo>
                    <a:pt x="8581263" y="25400"/>
                  </a:lnTo>
                  <a:lnTo>
                    <a:pt x="8568563" y="12700"/>
                  </a:lnTo>
                  <a:close/>
                </a:path>
                <a:path w="8658225" h="4749800">
                  <a:moveTo>
                    <a:pt x="8512556" y="0"/>
                  </a:moveTo>
                  <a:lnTo>
                    <a:pt x="144716" y="0"/>
                  </a:lnTo>
                  <a:lnTo>
                    <a:pt x="129882" y="12700"/>
                  </a:lnTo>
                  <a:lnTo>
                    <a:pt x="8526780" y="12700"/>
                  </a:lnTo>
                  <a:lnTo>
                    <a:pt x="8512556" y="0"/>
                  </a:lnTo>
                  <a:close/>
                </a:path>
              </a:pathLst>
            </a:custGeom>
            <a:solidFill>
              <a:srgbClr val="B5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98449" y="1384553"/>
            <a:ext cx="8011159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Lucida Sans Unicode"/>
                <a:cs typeface="Lucida Sans Unicode"/>
              </a:rPr>
              <a:t>In</a:t>
            </a:r>
            <a:r>
              <a:rPr sz="2400" spc="-10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our</a:t>
            </a:r>
            <a:r>
              <a:rPr sz="2400" spc="-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first</a:t>
            </a:r>
            <a:r>
              <a:rPr sz="2400" spc="2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part,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we </a:t>
            </a:r>
            <a:r>
              <a:rPr sz="2400" spc="-5" dirty="0">
                <a:latin typeface="Lucida Sans Unicode"/>
                <a:cs typeface="Lucida Sans Unicode"/>
              </a:rPr>
              <a:t>stated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how</a:t>
            </a:r>
            <a:r>
              <a:rPr sz="2400" spc="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RTL</a:t>
            </a:r>
            <a:r>
              <a:rPr sz="2400" spc="-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became</a:t>
            </a:r>
            <a:r>
              <a:rPr sz="240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obsolete </a:t>
            </a:r>
            <a:r>
              <a:rPr sz="240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and</a:t>
            </a:r>
            <a:r>
              <a:rPr sz="2400" dirty="0">
                <a:latin typeface="Lucida Sans Unicode"/>
                <a:cs typeface="Lucida Sans Unicode"/>
              </a:rPr>
              <a:t> how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the</a:t>
            </a:r>
            <a:r>
              <a:rPr sz="2400" dirty="0">
                <a:latin typeface="Lucida Sans Unicode"/>
                <a:cs typeface="Lucida Sans Unicode"/>
              </a:rPr>
              <a:t> move</a:t>
            </a:r>
            <a:r>
              <a:rPr sz="2400" spc="-2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is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towards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integrated</a:t>
            </a:r>
            <a:r>
              <a:rPr sz="2400" spc="3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circuits</a:t>
            </a:r>
            <a:r>
              <a:rPr sz="2400" spc="1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(high </a:t>
            </a:r>
            <a:r>
              <a:rPr sz="2400" spc="-74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speed,</a:t>
            </a:r>
            <a:r>
              <a:rPr sz="2400" spc="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reduced</a:t>
            </a:r>
            <a:r>
              <a:rPr sz="2400" spc="20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power</a:t>
            </a:r>
            <a:r>
              <a:rPr sz="2400" spc="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consumption).</a:t>
            </a:r>
            <a:endParaRPr sz="2400">
              <a:latin typeface="Lucida Sans Unicode"/>
              <a:cs typeface="Lucida Sans Unicode"/>
            </a:endParaRPr>
          </a:p>
          <a:p>
            <a:pPr marL="12700" marR="37465">
              <a:lnSpc>
                <a:spcPct val="100000"/>
              </a:lnSpc>
              <a:spcBef>
                <a:spcPts val="2880"/>
              </a:spcBef>
            </a:pPr>
            <a:r>
              <a:rPr sz="2400" spc="-5" dirty="0">
                <a:latin typeface="Lucida Sans Unicode"/>
                <a:cs typeface="Lucida Sans Unicode"/>
              </a:rPr>
              <a:t>Due</a:t>
            </a:r>
            <a:r>
              <a:rPr sz="240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to </a:t>
            </a:r>
            <a:r>
              <a:rPr sz="2400" dirty="0">
                <a:latin typeface="Lucida Sans Unicode"/>
                <a:cs typeface="Lucida Sans Unicode"/>
              </a:rPr>
              <a:t>this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reason,</a:t>
            </a:r>
            <a:r>
              <a:rPr sz="2400" spc="2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the</a:t>
            </a:r>
            <a:r>
              <a:rPr sz="240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flip-flops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are</a:t>
            </a:r>
            <a:r>
              <a:rPr sz="2400" spc="-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implemented</a:t>
            </a:r>
            <a:r>
              <a:rPr sz="2400" spc="1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on </a:t>
            </a:r>
            <a:r>
              <a:rPr sz="2400" spc="-74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ICs</a:t>
            </a:r>
            <a:r>
              <a:rPr sz="2400" spc="-1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and</a:t>
            </a:r>
            <a:r>
              <a:rPr sz="2400" dirty="0">
                <a:latin typeface="Lucida Sans Unicode"/>
                <a:cs typeface="Lucida Sans Unicode"/>
              </a:rPr>
              <a:t> usually</a:t>
            </a:r>
            <a:r>
              <a:rPr sz="2400" spc="1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use</a:t>
            </a:r>
            <a:r>
              <a:rPr sz="2400" spc="-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NOR gates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or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NAND</a:t>
            </a:r>
            <a:r>
              <a:rPr sz="2400" spc="-1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gates...our 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basic building</a:t>
            </a:r>
            <a:r>
              <a:rPr sz="2400" spc="2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blocks.</a:t>
            </a:r>
            <a:endParaRPr sz="2400">
              <a:latin typeface="Lucida Sans Unicode"/>
              <a:cs typeface="Lucida Sans Unicode"/>
            </a:endParaRPr>
          </a:p>
          <a:p>
            <a:pPr marL="12700" marR="416559">
              <a:lnSpc>
                <a:spcPct val="100000"/>
              </a:lnSpc>
              <a:spcBef>
                <a:spcPts val="2885"/>
              </a:spcBef>
            </a:pPr>
            <a:r>
              <a:rPr sz="2400" spc="-5" dirty="0">
                <a:latin typeface="Lucida Sans Unicode"/>
                <a:cs typeface="Lucida Sans Unicode"/>
              </a:rPr>
              <a:t>We</a:t>
            </a:r>
            <a:r>
              <a:rPr sz="240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therefore</a:t>
            </a:r>
            <a:r>
              <a:rPr sz="2400" spc="1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reformulate</a:t>
            </a:r>
            <a:r>
              <a:rPr sz="2400" spc="2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the</a:t>
            </a:r>
            <a:r>
              <a:rPr sz="2400" spc="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previous</a:t>
            </a:r>
            <a:r>
              <a:rPr sz="2400" spc="1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latch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and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its </a:t>
            </a:r>
            <a:r>
              <a:rPr sz="2400" spc="-740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variants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using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NOR</a:t>
            </a:r>
            <a:r>
              <a:rPr sz="2400" spc="5" dirty="0">
                <a:latin typeface="Lucida Sans Unicode"/>
                <a:cs typeface="Lucida Sans Unicode"/>
              </a:rPr>
              <a:t> </a:t>
            </a:r>
            <a:r>
              <a:rPr sz="2400" spc="-5" dirty="0">
                <a:latin typeface="Lucida Sans Unicode"/>
                <a:cs typeface="Lucida Sans Unicode"/>
              </a:rPr>
              <a:t>and</a:t>
            </a:r>
            <a:r>
              <a:rPr sz="2400" dirty="0">
                <a:latin typeface="Lucida Sans Unicode"/>
                <a:cs typeface="Lucida Sans Unicode"/>
              </a:rPr>
              <a:t> NAND</a:t>
            </a:r>
            <a:r>
              <a:rPr sz="2400" spc="-5" dirty="0">
                <a:latin typeface="Lucida Sans Unicode"/>
                <a:cs typeface="Lucida Sans Unicode"/>
              </a:rPr>
              <a:t> </a:t>
            </a:r>
            <a:r>
              <a:rPr sz="2400" dirty="0">
                <a:latin typeface="Lucida Sans Unicode"/>
                <a:cs typeface="Lucida Sans Unicode"/>
              </a:rPr>
              <a:t>gates...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6" name="Octagon 5"/>
          <p:cNvSpPr/>
          <p:nvPr/>
        </p:nvSpPr>
        <p:spPr>
          <a:xfrm>
            <a:off x="8077202" y="6355977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70078"/>
            <a:ext cx="4123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Lucida Sans Unicode"/>
                <a:cs typeface="Lucida Sans Unicode"/>
              </a:rPr>
              <a:t>6.1</a:t>
            </a:r>
            <a:r>
              <a:rPr sz="2400" b="1" spc="-15" dirty="0">
                <a:latin typeface="Lucida Sans Unicode"/>
                <a:cs typeface="Lucida Sans Unicode"/>
              </a:rPr>
              <a:t> </a:t>
            </a:r>
            <a:r>
              <a:rPr sz="2400" b="1" spc="-5" dirty="0">
                <a:latin typeface="Lucida Sans Unicode"/>
                <a:cs typeface="Lucida Sans Unicode"/>
              </a:rPr>
              <a:t>RS</a:t>
            </a:r>
            <a:r>
              <a:rPr sz="2400" b="1" dirty="0">
                <a:latin typeface="Lucida Sans Unicode"/>
                <a:cs typeface="Lucida Sans Unicode"/>
              </a:rPr>
              <a:t> LATCHES</a:t>
            </a:r>
            <a:r>
              <a:rPr sz="2400" b="1" spc="-45" dirty="0">
                <a:latin typeface="Lucida Sans Unicode"/>
                <a:cs typeface="Lucida Sans Unicode"/>
              </a:rPr>
              <a:t> </a:t>
            </a:r>
            <a:r>
              <a:rPr sz="2400" b="1" dirty="0">
                <a:latin typeface="Lucida Sans Unicode"/>
                <a:cs typeface="Lucida Sans Unicode"/>
              </a:rPr>
              <a:t>(Reset-Set)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51305"/>
            <a:ext cx="752348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Lucida Sans Unicode"/>
                <a:cs typeface="Lucida Sans Unicode"/>
              </a:rPr>
              <a:t>6.1.1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NOR</a:t>
            </a:r>
            <a:r>
              <a:rPr sz="1800" b="1" spc="-4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r>
              <a:rPr sz="1800" b="1" spc="-1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Latch</a:t>
            </a:r>
            <a:endParaRPr sz="18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Lucida Sans Unicode"/>
                <a:cs typeface="Lucida Sans Unicode"/>
              </a:rPr>
              <a:t>NOR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RS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Latches use</a:t>
            </a:r>
            <a:r>
              <a:rPr sz="1800" dirty="0">
                <a:latin typeface="Lucida Sans Unicode"/>
                <a:cs typeface="Lucida Sans Unicode"/>
              </a:rPr>
              <a:t> NOR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gates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as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two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inverters.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Below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NOR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gate SR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latch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with</a:t>
            </a:r>
            <a:r>
              <a:rPr sz="1800" spc="-5" dirty="0">
                <a:latin typeface="Lucida Sans Unicode"/>
                <a:cs typeface="Lucida Sans Unicode"/>
              </a:rPr>
              <a:t> its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associated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truth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table: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5346572"/>
            <a:ext cx="2440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Lucida Sans Unicode"/>
                <a:cs typeface="Lucida Sans Unicode"/>
              </a:rPr>
              <a:t>Fig.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6.2</a:t>
            </a:r>
            <a:r>
              <a:rPr sz="1800" b="1" spc="-35" dirty="0">
                <a:latin typeface="Lucida Sans Unicode"/>
                <a:cs typeface="Lucida Sans Unicode"/>
              </a:rPr>
              <a:t> </a:t>
            </a:r>
            <a:r>
              <a:rPr sz="1800" b="1" spc="5" dirty="0">
                <a:latin typeface="Lucida Sans Unicode"/>
                <a:cs typeface="Lucida Sans Unicode"/>
              </a:rPr>
              <a:t>NOR</a:t>
            </a:r>
            <a:r>
              <a:rPr sz="1800" b="1" spc="-4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RS</a:t>
            </a:r>
            <a:r>
              <a:rPr sz="1800" b="1" spc="-2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latin typeface="Lucida Sans Unicode"/>
                <a:cs typeface="Lucida Sans Unicode"/>
              </a:rPr>
              <a:t>Latch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654" y="2626396"/>
            <a:ext cx="3063814" cy="255520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9019" y="2744735"/>
            <a:ext cx="4290050" cy="2435318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489450" y="2914650"/>
          <a:ext cx="4190364" cy="23367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8805"/>
                <a:gridCol w="798195"/>
                <a:gridCol w="731519"/>
                <a:gridCol w="2061845"/>
              </a:tblGrid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R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Q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Comments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NC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sz="1800" b="1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Change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" dirty="0">
                          <a:latin typeface="Lucida Sans Unicode"/>
                          <a:cs typeface="Lucida Sans Unicode"/>
                        </a:rPr>
                        <a:t>Reset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800" b="1" spc="5" dirty="0">
                          <a:latin typeface="Lucida Sans Unicode"/>
                          <a:cs typeface="Lucida Sans Unicode"/>
                        </a:rPr>
                        <a:t>**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spc="5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Race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Lucida Sans Unicode"/>
                          <a:cs typeface="Lucida Sans Unicode"/>
                        </a:rPr>
                        <a:t>Condition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</a:tr>
            </a:tbl>
          </a:graphicData>
        </a:graphic>
      </p:graphicFrame>
      <p:sp>
        <p:nvSpPr>
          <p:cNvPr id="8" name="Octagon 7"/>
          <p:cNvSpPr/>
          <p:nvPr/>
        </p:nvSpPr>
        <p:spPr>
          <a:xfrm>
            <a:off x="8077201" y="6347595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6"/>
          <p:cNvSpPr txBox="1">
            <a:spLocks/>
          </p:cNvSpPr>
          <p:nvPr/>
        </p:nvSpPr>
        <p:spPr>
          <a:xfrm>
            <a:off x="6553201" y="64555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3" y="4616905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4802" y="152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3" y="6584577"/>
            <a:ext cx="7772399" cy="27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41197</TotalTime>
  <Words>3235</Words>
  <Application>Microsoft Office PowerPoint</Application>
  <PresentationFormat>On-screen Show (4:3)</PresentationFormat>
  <Paragraphs>430</Paragraphs>
  <Slides>47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Calibri</vt:lpstr>
      <vt:lpstr>Lucida Sans Unicode</vt:lpstr>
      <vt:lpstr>Times New Roman</vt:lpstr>
      <vt:lpstr>Wingdings</vt:lpstr>
      <vt:lpstr>Office Theme</vt:lpstr>
      <vt:lpstr>EEE3131 Digital Electronics</vt:lpstr>
      <vt:lpstr>Sequential Logic Circuits</vt:lpstr>
      <vt:lpstr>PowerPoint Presentation</vt:lpstr>
      <vt:lpstr>PowerPoint Presentation</vt:lpstr>
      <vt:lpstr>PowerPoint Presentation</vt:lpstr>
      <vt:lpstr>Transistor Latch</vt:lpstr>
      <vt:lpstr>PowerPoint Presentation</vt:lpstr>
      <vt:lpstr>PowerPoint Presentation</vt:lpstr>
      <vt:lpstr>6.1 RS LATCHES (Reset-Set)</vt:lpstr>
      <vt:lpstr>PowerPoint Presentation</vt:lpstr>
      <vt:lpstr>Example</vt:lpstr>
      <vt:lpstr>PowerPoint Presentation</vt:lpstr>
      <vt:lpstr>PowerPoint Presentation</vt:lpstr>
      <vt:lpstr>PowerPoint Presentation</vt:lpstr>
      <vt:lpstr>Active Low</vt:lpstr>
      <vt:lpstr>Example</vt:lpstr>
      <vt:lpstr>APPLICATIONS...</vt:lpstr>
      <vt:lpstr>PowerPoint Presentation</vt:lpstr>
      <vt:lpstr>PowerPoint Presentation</vt:lpstr>
      <vt:lpstr>6.2 D Latches (Data/Delay)</vt:lpstr>
      <vt:lpstr>PowerPoint Presentation</vt:lpstr>
      <vt:lpstr>BEFORE WE PROCEED TO THE OTHER TYPES OF  LATCHES...</vt:lpstr>
      <vt:lpstr>PowerPoint Presentation</vt:lpstr>
      <vt:lpstr>PowerPoint Presentation</vt:lpstr>
      <vt:lpstr>PowerPoint Presentation</vt:lpstr>
      <vt:lpstr>PowerPoint Presentation</vt:lpstr>
      <vt:lpstr>Still under D latches, we will introduce another  variant that finds greater application...</vt:lpstr>
      <vt:lpstr>PowerPoint Presentation</vt:lpstr>
      <vt:lpstr>PowerPoint Presentation</vt:lpstr>
      <vt:lpstr>Take note of the symbols for level triggered and Edge  Triggered flip-flop. This applies to other flip-flops as  well.</vt:lpstr>
      <vt:lpstr>Take time to know the difference between Low  enable (active low) inputs and a High enable (active  high) inputs representation.</vt:lpstr>
      <vt:lpstr>6.3 T Flip-flops (Toggle)</vt:lpstr>
      <vt:lpstr>Setup and Hold Times in Clocked Flip-Flops</vt:lpstr>
      <vt:lpstr>PowerPoint Presentation</vt:lpstr>
      <vt:lpstr>Example</vt:lpstr>
      <vt:lpstr>Example</vt:lpstr>
      <vt:lpstr>6.3 JK Flip-flops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6.4 JK Master-Slave Flip-flops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6319</cp:revision>
  <dcterms:created xsi:type="dcterms:W3CDTF">2013-09-26T15:37:31Z</dcterms:created>
  <dcterms:modified xsi:type="dcterms:W3CDTF">2021-04-22T15:02:06Z</dcterms:modified>
</cp:coreProperties>
</file>