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1"/>
  </p:notesMasterIdLst>
  <p:sldIdLst>
    <p:sldId id="256" r:id="rId2"/>
    <p:sldId id="433" r:id="rId3"/>
    <p:sldId id="454" r:id="rId4"/>
    <p:sldId id="455" r:id="rId5"/>
    <p:sldId id="434" r:id="rId6"/>
    <p:sldId id="464" r:id="rId7"/>
    <p:sldId id="456" r:id="rId8"/>
    <p:sldId id="457" r:id="rId9"/>
    <p:sldId id="458" r:id="rId10"/>
    <p:sldId id="459" r:id="rId11"/>
    <p:sldId id="460" r:id="rId12"/>
    <p:sldId id="461" r:id="rId13"/>
    <p:sldId id="435" r:id="rId14"/>
    <p:sldId id="436" r:id="rId15"/>
    <p:sldId id="437" r:id="rId16"/>
    <p:sldId id="462" r:id="rId17"/>
    <p:sldId id="438" r:id="rId18"/>
    <p:sldId id="439" r:id="rId19"/>
    <p:sldId id="440" r:id="rId20"/>
    <p:sldId id="441" r:id="rId21"/>
    <p:sldId id="442" r:id="rId22"/>
    <p:sldId id="443" r:id="rId23"/>
    <p:sldId id="444" r:id="rId24"/>
    <p:sldId id="445" r:id="rId25"/>
    <p:sldId id="446" r:id="rId26"/>
    <p:sldId id="447" r:id="rId27"/>
    <p:sldId id="448" r:id="rId28"/>
    <p:sldId id="449" r:id="rId29"/>
    <p:sldId id="450" r:id="rId30"/>
    <p:sldId id="463" r:id="rId31"/>
    <p:sldId id="465" r:id="rId32"/>
    <p:sldId id="451" r:id="rId33"/>
    <p:sldId id="452" r:id="rId34"/>
    <p:sldId id="453" r:id="rId35"/>
    <p:sldId id="467" r:id="rId36"/>
    <p:sldId id="468" r:id="rId37"/>
    <p:sldId id="466" r:id="rId38"/>
    <p:sldId id="469" r:id="rId39"/>
    <p:sldId id="431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71" autoAdjust="0"/>
    <p:restoredTop sz="88732" autoAdjust="0"/>
  </p:normalViewPr>
  <p:slideViewPr>
    <p:cSldViewPr>
      <p:cViewPr varScale="1">
        <p:scale>
          <a:sx n="71" d="100"/>
          <a:sy n="71" d="100"/>
        </p:scale>
        <p:origin x="159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E18616-83D4-4CCD-92DB-77EE9C964B2C}" type="datetimeFigureOut">
              <a:rPr lang="en-US" smtClean="0"/>
              <a:pPr/>
              <a:t>5/13/2021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6EB357-B5A6-4343-B9C2-350395847C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93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EB357-B5A6-4343-B9C2-350395847C2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9367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34FE-C490-433B-AA08-827E1CB529EF}" type="datetime1">
              <a:rPr lang="en-US" smtClean="0"/>
              <a:t>5/13/2021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George ZIBA , DEPT. of EEE, School of Engineering, UNZA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F4A78-F755-432A-A59E-D6C0CA045F33}" type="datetime1">
              <a:rPr lang="en-US" smtClean="0"/>
              <a:t>5/13/2021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George ZIBA , DEPT. of EEE, School of Engineering, UNZA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E4A02-8E58-4C7B-8C0B-BBD220427E77}" type="datetime1">
              <a:rPr lang="en-US" smtClean="0"/>
              <a:t>5/13/2021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George ZIBA , DEPT. of EEE, School of Engineering, UNZA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5FDE4-0526-4C6D-BA4B-3FBD2F47E7FA}" type="datetime1">
              <a:rPr lang="en-US" smtClean="0"/>
              <a:t>5/13/2021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George ZIBA , DEPT. of EEE, School of Engineering, UNZA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DC92C-3DB6-4144-A96D-3A560E1DC4FF}" type="datetime1">
              <a:rPr lang="en-US" smtClean="0"/>
              <a:t>5/13/2021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George ZIBA , DEPT. of EEE, School of Engineering, UNZA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9D956-25E3-4E45-BFC3-3FFA99423DF1}" type="datetime1">
              <a:rPr lang="en-US" smtClean="0"/>
              <a:t>5/13/2021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George ZIBA , DEPT. of EEE, School of Engineering, UNZA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A89E2-29C9-465B-BB8D-BA167F456C5D}" type="datetime1">
              <a:rPr lang="en-US" smtClean="0"/>
              <a:t>5/13/2021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George ZIBA , DEPT. of EEE, School of Engineering, UNZA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38F4B-29E0-4536-B200-C509A6BB41B4}" type="datetime1">
              <a:rPr lang="en-US" smtClean="0"/>
              <a:t>5/13/2021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George ZIBA , DEPT. of EEE, School of Engineering, UNZA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7E270-6E44-4345-B474-77BEE1BFD088}" type="datetime1">
              <a:rPr lang="en-US" smtClean="0"/>
              <a:t>5/13/2021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George ZIBA , DEPT. of EEE, School of Engineering, UNZA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50D6B-4F30-45C3-820E-58E9DBC74943}" type="datetime1">
              <a:rPr lang="en-US" smtClean="0"/>
              <a:t>5/13/2021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George ZIBA , DEPT. of EEE, School of Engineering, UNZA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E0628-4563-4C2C-B66E-74C3CFA51B75}" type="datetime1">
              <a:rPr lang="en-US" smtClean="0"/>
              <a:t>5/13/2021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George ZIBA , DEPT. of EEE, School of Engineering, UNZA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1F8F51-CD15-42E6-BAF4-7C20310ED415}" type="datetime1">
              <a:rPr lang="en-US" smtClean="0"/>
              <a:t>5/13/2021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George ZIBA , DEPT. of EEE, School of Engineering, UNZA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george.ziba@unza.z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7.wmf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0.wm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762001"/>
            <a:ext cx="85344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EEE3131 Digital Electronics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743200"/>
            <a:ext cx="7467600" cy="990600"/>
          </a:xfrm>
        </p:spPr>
        <p:txBody>
          <a:bodyPr>
            <a:normAutofit/>
          </a:bodyPr>
          <a:lstStyle/>
          <a:p>
            <a:pPr algn="r"/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Lecture 12: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PLDs</a:t>
            </a:r>
            <a:endParaRPr lang="en-US" sz="2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304800" y="1905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600200" y="4107859"/>
            <a:ext cx="701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Instructor:  George ZIBA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67000" y="5486400"/>
            <a:ext cx="617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May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2021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228600" y="762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90800" y="4495800"/>
            <a:ext cx="6248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Email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  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george.ziba@unza.zm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b="1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0976854627</a:t>
            </a:r>
          </a:p>
          <a:p>
            <a:pPr algn="r"/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endParaRPr lang="en-US" sz="20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George ZIBA , DEPT. of EEE, School of Engineering, UNZA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533400"/>
            <a:ext cx="7401742" cy="122302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99083" y="26894"/>
            <a:ext cx="11070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Question 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990600" y="2141346"/>
            <a:ext cx="1032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Solution </a:t>
            </a:r>
            <a:endParaRPr lang="en-US" b="1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352" y="2895600"/>
            <a:ext cx="8348377" cy="1201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392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George ZIBA , DEPT. of EEE, School of Engineering, UNZA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4221" b="-1"/>
          <a:stretch/>
        </p:blipFill>
        <p:spPr>
          <a:xfrm>
            <a:off x="326651" y="685800"/>
            <a:ext cx="8391525" cy="3457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477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George ZIBA , DEPT. of EEE, School of Engineering, UNZA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6825" y="304800"/>
            <a:ext cx="6353175" cy="5724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081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George ZIBA , DEPT. of EEE, School of Engineering, UNZA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07944"/>
            <a:ext cx="554832" cy="365125"/>
          </a:xfrm>
        </p:spPr>
        <p:txBody>
          <a:bodyPr/>
          <a:lstStyle/>
          <a:p>
            <a:fld id="{6BBCC4E9-A793-4F66-A1D0-4C07DFDB5FFE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381000"/>
            <a:ext cx="80010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2. Programmable Logic Array (PLA)</a:t>
            </a:r>
          </a:p>
          <a:p>
            <a:pPr>
              <a:buFont typeface="Wingdings" pitchFamily="2" charset="2"/>
              <a:buChar char="q"/>
            </a:pPr>
            <a:r>
              <a:rPr lang="en-US" sz="2000" dirty="0" smtClean="0"/>
              <a:t> Developed on the basis of the sum-of-product of the logic function to be implemented. Any digital circuit can be made using AND </a:t>
            </a:r>
            <a:r>
              <a:rPr lang="en-US" sz="2000" dirty="0" err="1" smtClean="0"/>
              <a:t>and</a:t>
            </a:r>
            <a:r>
              <a:rPr lang="en-US" sz="2000" dirty="0" smtClean="0"/>
              <a:t> OR gates.</a:t>
            </a:r>
          </a:p>
          <a:p>
            <a:pPr>
              <a:buFont typeface="Wingdings" pitchFamily="2" charset="2"/>
              <a:buChar char="q"/>
            </a:pPr>
            <a:endParaRPr lang="en-US" sz="2000" dirty="0" smtClean="0"/>
          </a:p>
          <a:p>
            <a:pPr>
              <a:buFont typeface="Wingdings" pitchFamily="2" charset="2"/>
              <a:buChar char="q"/>
            </a:pPr>
            <a:r>
              <a:rPr lang="en-US" sz="2000" dirty="0" smtClean="0"/>
              <a:t> PLAs have a circuit block called an AND-plane (also called AND-Array) followed by an OR-plane (OR-Array).</a:t>
            </a:r>
          </a:p>
          <a:p>
            <a:pPr>
              <a:buFont typeface="Wingdings" pitchFamily="2" charset="2"/>
              <a:buChar char="q"/>
            </a:pPr>
            <a:endParaRPr lang="en-US" sz="2000" dirty="0" smtClean="0"/>
          </a:p>
          <a:p>
            <a:pPr>
              <a:buFont typeface="Wingdings" pitchFamily="2" charset="2"/>
              <a:buChar char="q"/>
            </a:pPr>
            <a:r>
              <a:rPr lang="en-US" sz="2000" dirty="0" smtClean="0"/>
              <a:t> At the input, there are input buffers and inverters for each input.</a:t>
            </a:r>
          </a:p>
          <a:p>
            <a:endParaRPr lang="en-US" sz="2000" dirty="0" smtClean="0"/>
          </a:p>
          <a:p>
            <a:pPr>
              <a:buFont typeface="Wingdings" pitchFamily="2" charset="2"/>
              <a:buChar char="q"/>
            </a:pPr>
            <a:r>
              <a:rPr lang="en-US" sz="2000" dirty="0"/>
              <a:t>The size of the PLA is specified by the number of inputs (n), the number of product terms (K</a:t>
            </a:r>
            <a:r>
              <a:rPr lang="en-US" sz="2000" dirty="0" smtClean="0"/>
              <a:t>), and </a:t>
            </a:r>
            <a:r>
              <a:rPr lang="en-US" sz="2000" dirty="0"/>
              <a:t>the number of outputs (m</a:t>
            </a:r>
            <a:r>
              <a:rPr lang="en-US" sz="2000" dirty="0" smtClean="0"/>
              <a:t>).</a:t>
            </a:r>
          </a:p>
          <a:p>
            <a:endParaRPr lang="en-US" sz="2000" dirty="0" smtClean="0"/>
          </a:p>
          <a:p>
            <a:pPr>
              <a:buFont typeface="Wingdings" pitchFamily="2" charset="2"/>
              <a:buChar char="q"/>
            </a:pPr>
            <a:r>
              <a:rPr lang="en-US" sz="2000" dirty="0" smtClean="0"/>
              <a:t> The AND-plane is programmable because it has fuses between the and gates and the buffers/inverters. Number of programmable AND gates usually less or more than 2</a:t>
            </a:r>
            <a:r>
              <a:rPr lang="en-US" sz="2000" baseline="30000" dirty="0" smtClean="0"/>
              <a:t>n</a:t>
            </a:r>
            <a:r>
              <a:rPr lang="en-US" sz="2000" dirty="0" smtClean="0"/>
              <a:t> .</a:t>
            </a:r>
          </a:p>
          <a:p>
            <a:pPr>
              <a:buFont typeface="Wingdings" pitchFamily="2" charset="2"/>
              <a:buChar char="q"/>
            </a:pPr>
            <a:endParaRPr lang="en-US" sz="2000" dirty="0" smtClean="0"/>
          </a:p>
          <a:p>
            <a:pPr>
              <a:buFont typeface="Wingdings" pitchFamily="2" charset="2"/>
              <a:buChar char="q"/>
            </a:pPr>
            <a:r>
              <a:rPr lang="en-US" sz="2000" dirty="0" smtClean="0"/>
              <a:t> the OR-plane is programmable because of the fuses between each of its inputs and the AND gates.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George ZIBA , DEPT. of EEE, School of Engineering, UNZA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82000" y="6407944"/>
            <a:ext cx="631032" cy="365125"/>
          </a:xfrm>
        </p:spPr>
        <p:txBody>
          <a:bodyPr/>
          <a:lstStyle/>
          <a:p>
            <a:fld id="{6BBCC4E9-A793-4F66-A1D0-4C07DFDB5FFE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6000690"/>
            <a:ext cx="548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Fig. 12.3 Gate Level PLA (</a:t>
            </a:r>
            <a:r>
              <a:rPr lang="en-US" sz="2000" b="1" dirty="0" err="1" smtClean="0"/>
              <a:t>Unprogrammed</a:t>
            </a:r>
            <a:r>
              <a:rPr lang="en-US" sz="2000" b="1" dirty="0" smtClean="0"/>
              <a:t>)</a:t>
            </a:r>
            <a:endParaRPr lang="en-US" sz="20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457200"/>
            <a:ext cx="6753225" cy="49815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George ZIBA , DEPT. of EEE, School of Engineering, UNZA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07944"/>
            <a:ext cx="554832" cy="365125"/>
          </a:xfrm>
        </p:spPr>
        <p:txBody>
          <a:bodyPr/>
          <a:lstStyle/>
          <a:p>
            <a:fld id="{6BBCC4E9-A793-4F66-A1D0-4C07DFDB5FFE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09550" y="5911820"/>
            <a:ext cx="5943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Fig. 12.4 Gate level PLA (Programmed with 3 x 11 x 2)</a:t>
            </a:r>
            <a:endParaRPr lang="en-US" sz="20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8553" y="457199"/>
            <a:ext cx="2876550" cy="5715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550" y="58988"/>
            <a:ext cx="5810250" cy="584835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27518" y="1600200"/>
            <a:ext cx="2952750" cy="5048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George ZIBA , DEPT. of EEE, School of Engineering, UNZA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4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George ZIBA , DEPT. of EEE, School of Engineering, UNZA</a:t>
            </a:r>
            <a:endParaRPr lang="en-US"/>
          </a:p>
        </p:txBody>
      </p:sp>
      <p:sp>
        <p:nvSpPr>
          <p:cNvPr id="5" name="Slide Number Placeholder 3"/>
          <p:cNvSpPr txBox="1">
            <a:spLocks/>
          </p:cNvSpPr>
          <p:nvPr/>
        </p:nvSpPr>
        <p:spPr>
          <a:xfrm>
            <a:off x="8458200" y="6407944"/>
            <a:ext cx="5548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BBCC4E9-A793-4F66-A1D0-4C07DFDB5FFE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09550" y="5911820"/>
            <a:ext cx="5943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Fig. 12.5 Gate level PLA (Programmed with 3 x 4 x 2)</a:t>
            </a:r>
            <a:endParaRPr lang="en-US" sz="20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8553" y="457199"/>
            <a:ext cx="2876550" cy="5715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725" y="1015252"/>
            <a:ext cx="5314950" cy="399097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6215" y="1600200"/>
            <a:ext cx="2181225" cy="44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047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George ZIBA , DEPT. of EEE, School of Engineering, UNZA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07944"/>
            <a:ext cx="554832" cy="365125"/>
          </a:xfrm>
        </p:spPr>
        <p:txBody>
          <a:bodyPr/>
          <a:lstStyle/>
          <a:p>
            <a:fld id="{6BBCC4E9-A793-4F66-A1D0-4C07DFDB5FFE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381000"/>
            <a:ext cx="8001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. Programmable Array Logic (PAL)</a:t>
            </a:r>
          </a:p>
          <a:p>
            <a:pPr>
              <a:buFont typeface="Wingdings" pitchFamily="2" charset="2"/>
              <a:buChar char="q"/>
            </a:pPr>
            <a:r>
              <a:rPr lang="en-US" sz="2000" dirty="0" smtClean="0"/>
              <a:t> Similar to PLAs but only AND-plane is programmable i.e. the OR-plane is fixed.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0" y="5943600"/>
            <a:ext cx="5943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Fig. 12.6 Gate level PAL</a:t>
            </a:r>
            <a:endParaRPr lang="en-US" sz="20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1249834"/>
            <a:ext cx="5857875" cy="46623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George ZIBA , DEPT. of EEE, School of Engineering, UNZA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229600" y="6407944"/>
            <a:ext cx="783432" cy="365125"/>
          </a:xfrm>
        </p:spPr>
        <p:txBody>
          <a:bodyPr/>
          <a:lstStyle/>
          <a:p>
            <a:fld id="{6BBCC4E9-A793-4F66-A1D0-4C07DFDB5FFE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81000" y="533400"/>
            <a:ext cx="8305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Comparison between PLA and PAL</a:t>
            </a:r>
          </a:p>
          <a:p>
            <a:pPr>
              <a:buFont typeface="Wingdings" pitchFamily="2" charset="2"/>
              <a:buChar char="ü"/>
            </a:pPr>
            <a:endParaRPr lang="en-US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 PLAs slightly harder to manufacture and thus expensive while PALs are simple to manufacture and so cheaper.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 PALs not as flexible as PLAs due to fixed OR-plane.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It </a:t>
            </a:r>
            <a:r>
              <a:rPr lang="en-US" sz="2000" dirty="0"/>
              <a:t>is not </a:t>
            </a:r>
            <a:r>
              <a:rPr lang="en-US" sz="2000" dirty="0" smtClean="0"/>
              <a:t>economical to </a:t>
            </a:r>
            <a:r>
              <a:rPr lang="en-US" sz="2000" dirty="0"/>
              <a:t>use </a:t>
            </a:r>
            <a:r>
              <a:rPr lang="en-US" sz="2000" dirty="0" err="1"/>
              <a:t>PROMs</a:t>
            </a:r>
            <a:r>
              <a:rPr lang="en-US" sz="2000" dirty="0"/>
              <a:t> for all those applications where only a few </a:t>
            </a:r>
            <a:r>
              <a:rPr lang="en-US" sz="2000" dirty="0" err="1"/>
              <a:t>minterms</a:t>
            </a:r>
            <a:r>
              <a:rPr lang="en-US" sz="2000" dirty="0"/>
              <a:t> are needed.</a:t>
            </a:r>
            <a:endParaRPr lang="en-US" sz="2000" dirty="0" smtClean="0"/>
          </a:p>
          <a:p>
            <a:pPr>
              <a:buFont typeface="Wingdings" pitchFamily="2" charset="2"/>
              <a:buChar char="ü"/>
            </a:pPr>
            <a:endParaRPr lang="en-US" sz="2000" dirty="0" smtClean="0"/>
          </a:p>
          <a:p>
            <a:pPr>
              <a:buFont typeface="Wingdings" pitchFamily="2" charset="2"/>
              <a:buChar char="ü"/>
            </a:pP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381000" y="3257252"/>
            <a:ext cx="83058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4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. Complex Programmable Logic Devices (CPLDs)</a:t>
            </a:r>
          </a:p>
          <a:p>
            <a:pPr algn="ctr"/>
            <a:endParaRPr lang="en-US" sz="2400" b="1" dirty="0" smtClean="0"/>
          </a:p>
          <a:p>
            <a:pPr>
              <a:buFont typeface="Wingdings" pitchFamily="2" charset="2"/>
              <a:buChar char="q"/>
            </a:pPr>
            <a:r>
              <a:rPr lang="en-US" sz="2000" dirty="0" smtClean="0"/>
              <a:t> Used to implement more sophisticated microchips.</a:t>
            </a:r>
          </a:p>
          <a:p>
            <a:pPr>
              <a:buFont typeface="Wingdings" pitchFamily="2" charset="2"/>
              <a:buChar char="q"/>
            </a:pPr>
            <a:endParaRPr lang="en-US" sz="2000" dirty="0" smtClean="0"/>
          </a:p>
          <a:p>
            <a:pPr>
              <a:buFont typeface="Wingdings" pitchFamily="2" charset="2"/>
              <a:buChar char="q"/>
            </a:pPr>
            <a:r>
              <a:rPr lang="en-US" sz="2000" dirty="0" smtClean="0"/>
              <a:t> Consists of multiple circuit blocks (similar to PLAs or PALs) on a chip with internal wiring resources to connect the circuit blocks.</a:t>
            </a:r>
          </a:p>
          <a:p>
            <a:endParaRPr lang="en-US" sz="2000" dirty="0" smtClean="0"/>
          </a:p>
          <a:p>
            <a:pPr>
              <a:buFont typeface="Wingdings" pitchFamily="2" charset="2"/>
              <a:buChar char="q"/>
            </a:pPr>
            <a:r>
              <a:rPr lang="en-US" sz="2000" dirty="0" smtClean="0"/>
              <a:t> Here </a:t>
            </a:r>
            <a:r>
              <a:rPr lang="en-US" sz="2000" dirty="0"/>
              <a:t>a </a:t>
            </a:r>
            <a:r>
              <a:rPr lang="en-US" sz="2000" dirty="0" err="1"/>
              <a:t>CPLD</a:t>
            </a:r>
            <a:r>
              <a:rPr lang="en-US" sz="2000" dirty="0"/>
              <a:t> has two levels of programmability. Each </a:t>
            </a:r>
            <a:r>
              <a:rPr lang="en-US" sz="2000" dirty="0" err="1"/>
              <a:t>PLD</a:t>
            </a:r>
            <a:r>
              <a:rPr lang="en-US" sz="2000" dirty="0"/>
              <a:t> block </a:t>
            </a:r>
            <a:r>
              <a:rPr lang="en-US" sz="2000" dirty="0" smtClean="0"/>
              <a:t>can be </a:t>
            </a:r>
            <a:r>
              <a:rPr lang="en-US" sz="2000" dirty="0"/>
              <a:t>programmed, and then the interconnections between the </a:t>
            </a:r>
            <a:r>
              <a:rPr lang="en-US" sz="2000" dirty="0" err="1"/>
              <a:t>PLDs</a:t>
            </a:r>
            <a:r>
              <a:rPr lang="en-US" sz="2000" dirty="0"/>
              <a:t> can be programmed.</a:t>
            </a: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George ZIBA , DEPT. of EEE, School of Engineering, UNZA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82000" y="6407944"/>
            <a:ext cx="631032" cy="365125"/>
          </a:xfrm>
        </p:spPr>
        <p:txBody>
          <a:bodyPr/>
          <a:lstStyle/>
          <a:p>
            <a:fld id="{6BBCC4E9-A793-4F66-A1D0-4C07DFDB5FFE}" type="slidenum">
              <a:rPr lang="en-US" smtClean="0"/>
              <a:pPr/>
              <a:t>19</a:t>
            </a:fld>
            <a:endParaRPr lang="en-US" dirty="0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349234"/>
            <a:ext cx="6445257" cy="5060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1981200" y="5715000"/>
            <a:ext cx="5943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Fig. 12.7 Block representation of CPLD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George ZIBA , DEPT. of EEE, School of Engineering, UNZA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C4E9-A793-4F66-A1D0-4C07DFDB5FFE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457200"/>
            <a:ext cx="784860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PLDs</a:t>
            </a:r>
            <a:r>
              <a:rPr lang="en-US" sz="3600" dirty="0" smtClean="0"/>
              <a:t>:</a:t>
            </a:r>
          </a:p>
          <a:p>
            <a:r>
              <a:rPr lang="en-US" sz="2000" b="1" dirty="0" smtClean="0">
                <a:solidFill>
                  <a:srgbClr val="FF0000"/>
                </a:solidFill>
              </a:rPr>
              <a:t>Programmable Logic Devices</a:t>
            </a:r>
            <a:r>
              <a:rPr lang="en-US" sz="2000" dirty="0" smtClean="0"/>
              <a:t> (PLDs) are general purpose microchips that are used to implement logic circuits.</a:t>
            </a:r>
          </a:p>
          <a:p>
            <a:endParaRPr lang="en-US" sz="2000" dirty="0" smtClean="0"/>
          </a:p>
          <a:p>
            <a:r>
              <a:rPr lang="en-US" sz="2000" dirty="0" smtClean="0"/>
              <a:t> A PLD can be viewed as a ‘black box’ that is made up of </a:t>
            </a:r>
            <a:r>
              <a:rPr lang="en-US" sz="2000" b="1" dirty="0" smtClean="0">
                <a:solidFill>
                  <a:srgbClr val="FF0000"/>
                </a:solidFill>
              </a:rPr>
              <a:t>logic gates</a:t>
            </a:r>
            <a:r>
              <a:rPr lang="en-US" sz="2000" dirty="0" smtClean="0"/>
              <a:t> and </a:t>
            </a:r>
            <a:r>
              <a:rPr lang="en-US" sz="2000" b="1" dirty="0" smtClean="0">
                <a:solidFill>
                  <a:srgbClr val="FF0000"/>
                </a:solidFill>
              </a:rPr>
              <a:t>programmable switches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9003" y="2867025"/>
            <a:ext cx="6253997" cy="330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35859" y="6156731"/>
            <a:ext cx="3352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Fig. 12.1 PLD Black Box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George ZIBA , DEPT. of EEE, School of Engineering, UNZA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07944"/>
            <a:ext cx="554832" cy="365125"/>
          </a:xfrm>
        </p:spPr>
        <p:txBody>
          <a:bodyPr/>
          <a:lstStyle/>
          <a:p>
            <a:fld id="{6BBCC4E9-A793-4F66-A1D0-4C07DFDB5FFE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81000" y="815638"/>
            <a:ext cx="830580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4. Field Programmable Gate Arrays (FPGAs)</a:t>
            </a:r>
          </a:p>
          <a:p>
            <a:pPr algn="ctr"/>
            <a:endParaRPr lang="en-US" sz="2400" b="1" dirty="0" smtClean="0"/>
          </a:p>
          <a:p>
            <a:pPr>
              <a:buFont typeface="Wingdings" pitchFamily="2" charset="2"/>
              <a:buChar char="q"/>
            </a:pPr>
            <a:r>
              <a:rPr lang="en-US" sz="2000" dirty="0" smtClean="0"/>
              <a:t> When larger and more sophisticated logic circuits need to be implemented, FPGAs become the best choice due to their </a:t>
            </a:r>
            <a:r>
              <a:rPr lang="en-US" sz="2000" b="1" dirty="0" smtClean="0"/>
              <a:t>millions</a:t>
            </a:r>
            <a:r>
              <a:rPr lang="en-US" sz="2000" dirty="0" smtClean="0"/>
              <a:t> of equivalent gates on one chip.</a:t>
            </a:r>
          </a:p>
          <a:p>
            <a:pPr>
              <a:buFont typeface="Wingdings" pitchFamily="2" charset="2"/>
              <a:buChar char="q"/>
            </a:pPr>
            <a:endParaRPr lang="en-US" sz="2000" dirty="0" smtClean="0"/>
          </a:p>
          <a:p>
            <a:pPr>
              <a:buFont typeface="Wingdings" pitchFamily="2" charset="2"/>
              <a:buChar char="q"/>
            </a:pPr>
            <a:r>
              <a:rPr lang="en-US" sz="2000" dirty="0" smtClean="0"/>
              <a:t> They </a:t>
            </a:r>
            <a:r>
              <a:rPr lang="en-US" sz="2000" b="1" dirty="0" smtClean="0"/>
              <a:t>do not contain AND-planes or </a:t>
            </a:r>
            <a:r>
              <a:rPr lang="en-US" sz="2000" b="1" dirty="0" err="1" smtClean="0"/>
              <a:t>OR</a:t>
            </a:r>
            <a:r>
              <a:rPr lang="en-US" sz="2000" b="1" dirty="0" smtClean="0"/>
              <a:t>-planes </a:t>
            </a:r>
            <a:r>
              <a:rPr lang="en-US" sz="2000" dirty="0" smtClean="0"/>
              <a:t>but instead use logic blocks that are implemented using </a:t>
            </a:r>
            <a:r>
              <a:rPr lang="en-US" sz="2000" b="1" dirty="0" smtClean="0">
                <a:solidFill>
                  <a:srgbClr val="FF0000"/>
                </a:solidFill>
              </a:rPr>
              <a:t>Look-up Tables</a:t>
            </a:r>
            <a:r>
              <a:rPr lang="en-US" sz="2000" dirty="0" smtClean="0"/>
              <a:t> (</a:t>
            </a:r>
            <a:r>
              <a:rPr lang="en-US" sz="2000" b="1" dirty="0" smtClean="0"/>
              <a:t>LUT</a:t>
            </a:r>
            <a:r>
              <a:rPr lang="en-US" sz="2000" dirty="0" smtClean="0"/>
              <a:t>) and interconnection wires.</a:t>
            </a:r>
          </a:p>
          <a:p>
            <a:pPr>
              <a:buFont typeface="Wingdings" pitchFamily="2" charset="2"/>
              <a:buChar char="q"/>
            </a:pPr>
            <a:endParaRPr lang="en-US" sz="2000" dirty="0" smtClean="0"/>
          </a:p>
          <a:p>
            <a:pPr>
              <a:buFont typeface="Wingdings" pitchFamily="2" charset="2"/>
              <a:buChar char="q"/>
            </a:pPr>
            <a:r>
              <a:rPr lang="en-US" sz="2000" dirty="0" smtClean="0"/>
              <a:t> </a:t>
            </a:r>
            <a:r>
              <a:rPr lang="en-US" sz="2000" b="1" dirty="0" smtClean="0"/>
              <a:t>Programmable connections</a:t>
            </a:r>
            <a:r>
              <a:rPr lang="en-US" sz="2000" dirty="0" smtClean="0"/>
              <a:t> also exist between the I/O (</a:t>
            </a:r>
            <a:r>
              <a:rPr lang="en-US" sz="2000" dirty="0" err="1" smtClean="0"/>
              <a:t>Input/Output</a:t>
            </a:r>
            <a:r>
              <a:rPr lang="en-US" sz="2000" dirty="0" smtClean="0"/>
              <a:t>) blocks and the interconnection wires.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George ZIBA , DEPT. of EEE, School of Engineering, UNZA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82000" y="6407944"/>
            <a:ext cx="631032" cy="365125"/>
          </a:xfrm>
        </p:spPr>
        <p:txBody>
          <a:bodyPr/>
          <a:lstStyle/>
          <a:p>
            <a:fld id="{6BBCC4E9-A793-4F66-A1D0-4C07DFDB5FFE}" type="slidenum">
              <a:rPr lang="en-US" smtClean="0"/>
              <a:pPr/>
              <a:t>21</a:t>
            </a:fld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304800"/>
            <a:ext cx="5438775" cy="5200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981200" y="5715000"/>
            <a:ext cx="5943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Fig. 12.8 Block representation of FPGA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George ZIBA , DEPT. of EEE, School of Engineering, UNZA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07944"/>
            <a:ext cx="554832" cy="365125"/>
          </a:xfrm>
        </p:spPr>
        <p:txBody>
          <a:bodyPr/>
          <a:lstStyle/>
          <a:p>
            <a:fld id="{6BBCC4E9-A793-4F66-A1D0-4C07DFDB5FFE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381000"/>
            <a:ext cx="83058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/>
              <a:t> FPGA logic blocks are commonly implemented using Look-Up Tables as earlier stated.</a:t>
            </a:r>
          </a:p>
          <a:p>
            <a:endParaRPr lang="en-US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 A LUT contains a number of programmable logic cells that are used to implement a small logic function which then fits into a much bigger logic function through another LUT.</a:t>
            </a:r>
          </a:p>
          <a:p>
            <a:endParaRPr lang="en-US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 Multiplexers are a key component of LUTs as will be shown.</a:t>
            </a:r>
          </a:p>
          <a:p>
            <a:endParaRPr lang="en-US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 The values stored in the logic cells are the values of the function that is supposed to be obtained with given inputs in the truth table.</a:t>
            </a:r>
          </a:p>
          <a:p>
            <a:endParaRPr lang="en-US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 The inputs to the truth table (inputs to the system) go to the multiplexer controls of the LUTs and thus control how the logic cell values go to the output.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George ZIBA , DEPT. of EEE, School of Engineering, UNZA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82000" y="6407944"/>
            <a:ext cx="631032" cy="365125"/>
          </a:xfrm>
        </p:spPr>
        <p:txBody>
          <a:bodyPr/>
          <a:lstStyle/>
          <a:p>
            <a:fld id="{6BBCC4E9-A793-4F66-A1D0-4C07DFDB5FFE}" type="slidenum">
              <a:rPr lang="en-US" smtClean="0"/>
              <a:pPr/>
              <a:t>23</a:t>
            </a:fld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998" y="457200"/>
            <a:ext cx="6705002" cy="4610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981200" y="5715000"/>
            <a:ext cx="5943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Fig. 12.9 Two-Input Look-Up Table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George ZIBA , DEPT. of EEE, School of Engineering, UNZA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82000" y="6407944"/>
            <a:ext cx="631032" cy="365125"/>
          </a:xfrm>
        </p:spPr>
        <p:txBody>
          <a:bodyPr/>
          <a:lstStyle/>
          <a:p>
            <a:fld id="{6BBCC4E9-A793-4F66-A1D0-4C07DFDB5FFE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3400" y="533400"/>
            <a:ext cx="815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For example, to implement the following function:</a:t>
            </a:r>
          </a:p>
        </p:txBody>
      </p:sp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2438400" y="1143000"/>
          <a:ext cx="2438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1" name="Equation" r:id="rId3" imgW="914400" imgH="228600" progId="Equation.DSMT4">
                  <p:embed/>
                </p:oleObj>
              </mc:Choice>
              <mc:Fallback>
                <p:oleObj name="Equation" r:id="rId3" imgW="9144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143000"/>
                        <a:ext cx="24384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33400" y="1981200"/>
            <a:ext cx="815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Draw the truth table: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2743200" y="2667000"/>
          <a:ext cx="2133601" cy="19405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731520"/>
                <a:gridCol w="731520"/>
                <a:gridCol w="67056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x</a:t>
                      </a:r>
                      <a:r>
                        <a:rPr lang="en-US" sz="2400" baseline="-25000" dirty="0" smtClean="0"/>
                        <a:t>1</a:t>
                      </a:r>
                      <a:endParaRPr lang="en-US" sz="2400" baseline="-250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x</a:t>
                      </a:r>
                      <a:r>
                        <a:rPr lang="en-US" sz="2400" baseline="-25000" dirty="0" smtClean="0"/>
                        <a:t>2</a:t>
                      </a:r>
                      <a:endParaRPr lang="en-US" sz="2400" baseline="-250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</a:t>
                      </a:r>
                      <a:endParaRPr lang="en-US" sz="24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33400" y="4953000"/>
            <a:ext cx="8153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The outputs of the function are then stored into the storage cells and the inputs x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 and x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are used as controls for the multiplexers as shown below.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George ZIBA , DEPT. of EEE, School of Engineering, UNZA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82000" y="6407944"/>
            <a:ext cx="631032" cy="365125"/>
          </a:xfrm>
        </p:spPr>
        <p:txBody>
          <a:bodyPr/>
          <a:lstStyle/>
          <a:p>
            <a:fld id="{6BBCC4E9-A793-4F66-A1D0-4C07DFDB5FFE}" type="slidenum">
              <a:rPr lang="en-US" smtClean="0"/>
              <a:pPr/>
              <a:t>25</a:t>
            </a:fld>
            <a:endParaRPr 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519113"/>
            <a:ext cx="5223702" cy="3595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304800" y="4953000"/>
            <a:ext cx="800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Fig. 12.10 FPGA with storage cell contents in LUT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George ZIBA , DEPT. of EEE, School of Engineering, UNZA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07944"/>
            <a:ext cx="554832" cy="365125"/>
          </a:xfrm>
        </p:spPr>
        <p:txBody>
          <a:bodyPr/>
          <a:lstStyle/>
          <a:p>
            <a:fld id="{6BBCC4E9-A793-4F66-A1D0-4C07DFDB5FFE}" type="slidenum">
              <a:rPr lang="en-US" smtClean="0"/>
              <a:pPr/>
              <a:t>26</a:t>
            </a:fld>
            <a:endParaRPr lang="en-US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914400"/>
            <a:ext cx="5105400" cy="4895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33400" y="381000"/>
            <a:ext cx="800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/>
              <a:t> LUTs can be 2 input, 3 input, 4 input etc.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52600" y="5791200"/>
            <a:ext cx="655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Fig. 12.11 FPGA Three-Input LUT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George ZIBA , DEPT. of EEE, School of Engineering, UNZA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82000" y="6407944"/>
            <a:ext cx="631032" cy="365125"/>
          </a:xfrm>
        </p:spPr>
        <p:txBody>
          <a:bodyPr/>
          <a:lstStyle/>
          <a:p>
            <a:fld id="{6BBCC4E9-A793-4F66-A1D0-4C07DFDB5FFE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457200"/>
            <a:ext cx="8153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An example of an FPGA being used in implementing a logic function is shown below:</a:t>
            </a:r>
          </a:p>
          <a:p>
            <a:endParaRPr lang="en-US" sz="2000" dirty="0" smtClean="0"/>
          </a:p>
          <a:p>
            <a:r>
              <a:rPr lang="en-US" sz="2000" dirty="0" smtClean="0"/>
              <a:t>We assume we have an FPGA with two input LUTs.</a:t>
            </a:r>
          </a:p>
          <a:p>
            <a:endParaRPr lang="en-US" sz="2000" dirty="0" smtClean="0"/>
          </a:p>
          <a:p>
            <a:r>
              <a:rPr lang="en-US" sz="2000" dirty="0" smtClean="0"/>
              <a:t>If the logic function is:</a:t>
            </a:r>
          </a:p>
        </p:txBody>
      </p:sp>
      <p:graphicFrame>
        <p:nvGraphicFramePr>
          <p:cNvPr id="13314" name="Object 2"/>
          <p:cNvGraphicFramePr>
            <a:graphicFrameLocks noChangeAspect="1"/>
          </p:cNvGraphicFramePr>
          <p:nvPr/>
        </p:nvGraphicFramePr>
        <p:xfrm>
          <a:off x="2590800" y="2590800"/>
          <a:ext cx="262678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5" name="Equation" r:id="rId3" imgW="927000" imgH="228600" progId="Equation.DSMT4">
                  <p:embed/>
                </p:oleObj>
              </mc:Choice>
              <mc:Fallback>
                <p:oleObj name="Equation" r:id="rId3" imgW="9270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590800"/>
                        <a:ext cx="2626783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57200" y="3547408"/>
            <a:ext cx="8153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Notice that the function has three inputs x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, x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and x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.</a:t>
            </a:r>
          </a:p>
          <a:p>
            <a:endParaRPr lang="en-US" sz="2000" dirty="0" smtClean="0"/>
          </a:p>
          <a:p>
            <a:r>
              <a:rPr lang="en-US" sz="2000" dirty="0" smtClean="0"/>
              <a:t>But we can break it down into two sub-functions each with two inputs and then implement each sub-function on one 2-input LUT (forming an AND gate).</a:t>
            </a:r>
          </a:p>
          <a:p>
            <a:r>
              <a:rPr lang="en-US" sz="2000" dirty="0" smtClean="0"/>
              <a:t>And then we can combine the two sub-functions through a third 2-input LUT to make the overall function.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George ZIBA , DEPT. of EEE, School of Engineering, UNZA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82000" y="6407944"/>
            <a:ext cx="631032" cy="365125"/>
          </a:xfrm>
        </p:spPr>
        <p:txBody>
          <a:bodyPr/>
          <a:lstStyle/>
          <a:p>
            <a:fld id="{6BBCC4E9-A793-4F66-A1D0-4C07DFDB5FFE}" type="slidenum">
              <a:rPr lang="en-US" smtClean="0"/>
              <a:pPr/>
              <a:t>28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066800" y="990600"/>
          <a:ext cx="2133601" cy="19405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731520"/>
                <a:gridCol w="731520"/>
                <a:gridCol w="67056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x</a:t>
                      </a:r>
                      <a:r>
                        <a:rPr lang="en-US" sz="2400" baseline="-25000" dirty="0" smtClean="0"/>
                        <a:t>1</a:t>
                      </a:r>
                      <a:endParaRPr lang="en-US" sz="2400" baseline="-250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x</a:t>
                      </a:r>
                      <a:r>
                        <a:rPr lang="en-US" sz="2400" baseline="-25000" dirty="0" smtClean="0"/>
                        <a:t>2</a:t>
                      </a:r>
                      <a:endParaRPr lang="en-US" sz="2400" baseline="-250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</a:t>
                      </a:r>
                      <a:r>
                        <a:rPr lang="en-US" sz="2400" baseline="-25000" dirty="0" smtClean="0"/>
                        <a:t>1</a:t>
                      </a:r>
                      <a:endParaRPr lang="en-US" sz="2400" baseline="-250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419599" y="990600"/>
          <a:ext cx="2133601" cy="19405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731520"/>
                <a:gridCol w="731520"/>
                <a:gridCol w="67056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x</a:t>
                      </a:r>
                      <a:r>
                        <a:rPr lang="en-US" sz="2400" baseline="-25000" dirty="0" smtClean="0"/>
                        <a:t>2</a:t>
                      </a:r>
                      <a:endParaRPr lang="en-US" sz="2400" baseline="-250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x</a:t>
                      </a:r>
                      <a:r>
                        <a:rPr lang="en-US" sz="2400" baseline="-25000" dirty="0" smtClean="0"/>
                        <a:t>3</a:t>
                      </a:r>
                      <a:endParaRPr lang="en-US" sz="2400" baseline="-250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smtClean="0"/>
                        <a:t>f</a:t>
                      </a:r>
                      <a:r>
                        <a:rPr lang="en-US" sz="2400" baseline="-25000" smtClean="0"/>
                        <a:t>2</a:t>
                      </a:r>
                      <a:endParaRPr lang="en-US" sz="2400" baseline="-250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3048000" y="3810000"/>
          <a:ext cx="2133601" cy="19405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731520"/>
                <a:gridCol w="731520"/>
                <a:gridCol w="67056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</a:t>
                      </a:r>
                      <a:r>
                        <a:rPr lang="en-US" sz="2400" baseline="-25000" dirty="0" smtClean="0"/>
                        <a:t>1</a:t>
                      </a:r>
                      <a:endParaRPr lang="en-US" sz="2400" baseline="-250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</a:t>
                      </a:r>
                      <a:r>
                        <a:rPr lang="en-US" sz="2400" baseline="-25000" dirty="0" smtClean="0"/>
                        <a:t>2</a:t>
                      </a:r>
                      <a:endParaRPr lang="en-US" sz="2400" baseline="-250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</a:t>
                      </a:r>
                      <a:endParaRPr lang="en-US" sz="2400" baseline="-250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George ZIBA , DEPT. of EEE, School of Engineering, UNZA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07944"/>
            <a:ext cx="554832" cy="365125"/>
          </a:xfrm>
        </p:spPr>
        <p:txBody>
          <a:bodyPr/>
          <a:lstStyle/>
          <a:p>
            <a:fld id="{6BBCC4E9-A793-4F66-A1D0-4C07DFDB5FFE}" type="slidenum">
              <a:rPr lang="en-US" smtClean="0"/>
              <a:pPr/>
              <a:t>29</a:t>
            </a:fld>
            <a:endParaRPr lang="en-US" dirty="0"/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56303" y="304800"/>
            <a:ext cx="6597097" cy="566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>
            <a:normAutofit/>
          </a:bodyPr>
          <a:lstStyle/>
          <a:p>
            <a:r>
              <a:rPr lang="en-US" sz="3200" b="1" dirty="0" err="1" smtClean="0"/>
              <a:t>PLDs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000" dirty="0"/>
              <a:t>Unlike a logic </a:t>
            </a:r>
            <a:r>
              <a:rPr lang="en-US" sz="2000" dirty="0" smtClean="0"/>
              <a:t>gate, </a:t>
            </a:r>
            <a:r>
              <a:rPr lang="en-US" sz="2000" dirty="0"/>
              <a:t>which </a:t>
            </a:r>
            <a:r>
              <a:rPr lang="en-US" sz="2000" dirty="0" smtClean="0"/>
              <a:t>has </a:t>
            </a:r>
            <a:r>
              <a:rPr lang="en-US" sz="2000" dirty="0"/>
              <a:t>a fixed function, these </a:t>
            </a:r>
            <a:r>
              <a:rPr lang="en-US" sz="2000" dirty="0" err="1"/>
              <a:t>PLDs</a:t>
            </a:r>
            <a:r>
              <a:rPr lang="en-US" sz="2000" dirty="0"/>
              <a:t> are very flexible and can implement </a:t>
            </a:r>
            <a:r>
              <a:rPr lang="en-US" sz="2000" dirty="0" smtClean="0"/>
              <a:t>both combinational </a:t>
            </a:r>
            <a:r>
              <a:rPr lang="en-US" sz="2000" dirty="0"/>
              <a:t>and sequential logic functions, such as AND, OR, </a:t>
            </a:r>
            <a:r>
              <a:rPr lang="en-US" sz="2000" dirty="0" err="1"/>
              <a:t>NAND</a:t>
            </a:r>
            <a:r>
              <a:rPr lang="en-US" sz="2000" dirty="0"/>
              <a:t>, counter and shift </a:t>
            </a:r>
            <a:r>
              <a:rPr lang="en-US" sz="2000" dirty="0" smtClean="0"/>
              <a:t>registers on </a:t>
            </a:r>
            <a:r>
              <a:rPr lang="en-US" sz="2000" dirty="0"/>
              <a:t>the same chip</a:t>
            </a:r>
            <a:r>
              <a:rPr lang="en-US" sz="2000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0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/>
              <a:t>The function to be performed by </a:t>
            </a:r>
            <a:r>
              <a:rPr lang="en-US" sz="2000" dirty="0" smtClean="0"/>
              <a:t>a programmable </a:t>
            </a:r>
            <a:r>
              <a:rPr lang="en-US" sz="2000" dirty="0"/>
              <a:t>logic device is undefined at the time of its manufacture. </a:t>
            </a:r>
            <a:endParaRPr lang="en-US" sz="2000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sz="20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/>
              <a:t>These </a:t>
            </a:r>
            <a:r>
              <a:rPr lang="en-US" sz="2000" dirty="0"/>
              <a:t>devices are </a:t>
            </a:r>
            <a:r>
              <a:rPr lang="en-US" sz="2000" dirty="0" smtClean="0"/>
              <a:t>programmed by </a:t>
            </a:r>
            <a:r>
              <a:rPr lang="en-US" sz="2000" dirty="0"/>
              <a:t>the user to perform a range of functions depending upon the logic capacity and other </a:t>
            </a:r>
            <a:r>
              <a:rPr lang="en-US" sz="2000" dirty="0" smtClean="0"/>
              <a:t>features offered </a:t>
            </a:r>
            <a:r>
              <a:rPr lang="en-US" sz="2000" dirty="0"/>
              <a:t>by the device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George ZIBA , DEPT. of EEE, School of Engineering, UNZA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854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3400" y="95263"/>
            <a:ext cx="815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PROGRAMMING </a:t>
            </a:r>
            <a:r>
              <a:rPr lang="en-US" sz="2400" b="1" dirty="0" err="1" smtClean="0"/>
              <a:t>PLDs</a:t>
            </a:r>
            <a:r>
              <a:rPr lang="en-US" sz="2400" b="1" dirty="0" smtClean="0"/>
              <a:t>: </a:t>
            </a:r>
            <a:r>
              <a:rPr lang="en-US" sz="2400" b="1" dirty="0" err="1" smtClean="0"/>
              <a:t>SPLDs</a:t>
            </a:r>
            <a:endParaRPr lang="en-US" sz="2400" b="1" dirty="0" smtClean="0"/>
          </a:p>
        </p:txBody>
      </p:sp>
      <p:sp>
        <p:nvSpPr>
          <p:cNvPr id="7" name="Footer Placeholder 2"/>
          <p:cNvSpPr txBox="1">
            <a:spLocks/>
          </p:cNvSpPr>
          <p:nvPr/>
        </p:nvSpPr>
        <p:spPr>
          <a:xfrm>
            <a:off x="3139888" y="644948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George ZIBA , DEPT. of </a:t>
            </a:r>
            <a:r>
              <a:rPr lang="en-US" dirty="0" err="1" smtClean="0"/>
              <a:t>EEE</a:t>
            </a:r>
            <a:r>
              <a:rPr lang="en-US" dirty="0" smtClean="0"/>
              <a:t>, School of Engineering, </a:t>
            </a:r>
            <a:r>
              <a:rPr lang="en-US" dirty="0" err="1" smtClean="0"/>
              <a:t>UNZA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42365" y="757500"/>
            <a:ext cx="815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533400" y="800091"/>
            <a:ext cx="81534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smtClean="0"/>
              <a:t>Normally </a:t>
            </a:r>
            <a:r>
              <a:rPr lang="en-US" sz="2000" dirty="0"/>
              <a:t>in </a:t>
            </a:r>
            <a:r>
              <a:rPr lang="en-US" sz="2000" dirty="0" err="1"/>
              <a:t>PLDs</a:t>
            </a:r>
            <a:r>
              <a:rPr lang="en-US" sz="2000" dirty="0"/>
              <a:t> the programming will be done in two ways. For normal PROM, PAL and </a:t>
            </a:r>
            <a:r>
              <a:rPr lang="en-US" sz="2000" dirty="0" err="1" smtClean="0"/>
              <a:t>SPLDs</a:t>
            </a:r>
            <a:r>
              <a:rPr lang="en-US" sz="2000" dirty="0" smtClean="0"/>
              <a:t>, a </a:t>
            </a:r>
            <a:r>
              <a:rPr lang="en-US" sz="2000" dirty="0"/>
              <a:t>programmer will be used to program (i.e., to blow out the fuses</a:t>
            </a:r>
            <a:r>
              <a:rPr lang="en-US" sz="2000" dirty="0" smtClean="0"/>
              <a:t>).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/>
              <a:t>For this method the </a:t>
            </a:r>
            <a:r>
              <a:rPr lang="en-US" sz="2000" dirty="0" smtClean="0"/>
              <a:t>designer develops </a:t>
            </a:r>
            <a:r>
              <a:rPr lang="en-US" sz="2000" dirty="0"/>
              <a:t>a </a:t>
            </a:r>
            <a:r>
              <a:rPr lang="en-US" sz="2000" dirty="0" err="1"/>
              <a:t>fusemap</a:t>
            </a:r>
            <a:r>
              <a:rPr lang="en-US" sz="2000" dirty="0"/>
              <a:t> which has the information of </a:t>
            </a:r>
            <a:r>
              <a:rPr lang="en-US" sz="2000" dirty="0" err="1"/>
              <a:t>fusemaps</a:t>
            </a:r>
            <a:r>
              <a:rPr lang="en-US" sz="2000" dirty="0"/>
              <a:t> to blow out. This set of information </a:t>
            </a:r>
            <a:r>
              <a:rPr lang="en-US" sz="2000" dirty="0" smtClean="0"/>
              <a:t>is done </a:t>
            </a:r>
            <a:r>
              <a:rPr lang="en-US" sz="2000" dirty="0"/>
              <a:t>on the PC. </a:t>
            </a:r>
            <a:endParaRPr lang="en-US" sz="20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smtClean="0"/>
              <a:t>A </a:t>
            </a:r>
            <a:r>
              <a:rPr lang="en-US" sz="2000" dirty="0"/>
              <a:t>programmer is a general purpose machine that can program the </a:t>
            </a:r>
            <a:r>
              <a:rPr lang="en-US" sz="2000" dirty="0" err="1"/>
              <a:t>PLDs</a:t>
            </a:r>
            <a:r>
              <a:rPr lang="en-US" sz="2000" dirty="0"/>
              <a:t>. </a:t>
            </a:r>
            <a:r>
              <a:rPr lang="en-US" sz="2000" dirty="0" smtClean="0"/>
              <a:t>This program</a:t>
            </a:r>
            <a:r>
              <a:rPr lang="en-US" sz="2000" dirty="0"/>
              <a:t> </a:t>
            </a:r>
            <a:r>
              <a:rPr lang="en-US" sz="2000" dirty="0" smtClean="0"/>
              <a:t>is </a:t>
            </a:r>
            <a:r>
              <a:rPr lang="en-US" sz="2000" dirty="0"/>
              <a:t>attached to the PC via a </a:t>
            </a:r>
            <a:r>
              <a:rPr lang="en-US" sz="2000" dirty="0" smtClean="0"/>
              <a:t>cable.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smtClean="0"/>
              <a:t>Using a dedicated </a:t>
            </a:r>
            <a:r>
              <a:rPr lang="en-US" sz="2000" dirty="0"/>
              <a:t>software, the designer </a:t>
            </a:r>
            <a:r>
              <a:rPr lang="en-US" sz="2000" dirty="0" smtClean="0"/>
              <a:t>will enter </a:t>
            </a:r>
            <a:r>
              <a:rPr lang="en-US" sz="2000" dirty="0"/>
              <a:t>the </a:t>
            </a:r>
            <a:r>
              <a:rPr lang="en-US" sz="2000" dirty="0" err="1"/>
              <a:t>fusemap</a:t>
            </a:r>
            <a:r>
              <a:rPr lang="en-US" sz="2000" dirty="0"/>
              <a:t> details to the </a:t>
            </a:r>
            <a:r>
              <a:rPr lang="en-US" sz="2000" dirty="0" err="1" smtClean="0"/>
              <a:t>PLD</a:t>
            </a:r>
            <a:r>
              <a:rPr lang="en-US" sz="2000" dirty="0" smtClean="0"/>
              <a:t>, which </a:t>
            </a:r>
            <a:r>
              <a:rPr lang="en-US" sz="2000" dirty="0"/>
              <a:t>is connected to the programmer. </a:t>
            </a:r>
          </a:p>
        </p:txBody>
      </p:sp>
    </p:spTree>
    <p:extLst>
      <p:ext uri="{BB962C8B-B14F-4D97-AF65-F5344CB8AC3E}">
        <p14:creationId xmlns:p14="http://schemas.microsoft.com/office/powerpoint/2010/main" val="3621053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George ZIBA , DEPT. of EEE, School of Engineering, UNZA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95300" y="152400"/>
            <a:ext cx="815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PROGRAMMING </a:t>
            </a:r>
            <a:r>
              <a:rPr lang="en-US" sz="2400" b="1" dirty="0" err="1" smtClean="0"/>
              <a:t>PLDs</a:t>
            </a:r>
            <a:r>
              <a:rPr lang="en-US" sz="2400" b="1" dirty="0" smtClean="0"/>
              <a:t>: </a:t>
            </a:r>
            <a:r>
              <a:rPr lang="en-US" sz="2400" b="1" dirty="0" err="1" smtClean="0"/>
              <a:t>SPLDs</a:t>
            </a:r>
            <a:endParaRPr lang="en-US" sz="2400" b="1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533400" y="762000"/>
            <a:ext cx="81534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smtClean="0"/>
              <a:t>The </a:t>
            </a:r>
            <a:r>
              <a:rPr lang="en-US" sz="2000" dirty="0"/>
              <a:t>program or </a:t>
            </a:r>
            <a:r>
              <a:rPr lang="en-US" sz="2000" dirty="0" smtClean="0"/>
              <a:t>the </a:t>
            </a:r>
            <a:r>
              <a:rPr lang="en-US" sz="2000" dirty="0" err="1" smtClean="0"/>
              <a:t>fusemap</a:t>
            </a:r>
            <a:r>
              <a:rPr lang="en-US" sz="2000" dirty="0" smtClean="0"/>
              <a:t> </a:t>
            </a:r>
            <a:r>
              <a:rPr lang="en-US" sz="2000" dirty="0"/>
              <a:t>details contains the necessary logic diagrams and the pin-connection </a:t>
            </a:r>
            <a:r>
              <a:rPr lang="en-US" sz="2000" dirty="0" smtClean="0"/>
              <a:t>diagrams. </a:t>
            </a:r>
          </a:p>
          <a:p>
            <a:endParaRPr lang="en-US" sz="20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smtClean="0"/>
              <a:t>This </a:t>
            </a:r>
            <a:r>
              <a:rPr lang="en-US" sz="2000" dirty="0"/>
              <a:t>kind of programming is not suitable for </a:t>
            </a:r>
            <a:r>
              <a:rPr lang="en-US" sz="2000" dirty="0" err="1"/>
              <a:t>CPLDs</a:t>
            </a:r>
            <a:r>
              <a:rPr lang="en-US" sz="2000" dirty="0"/>
              <a:t>. Because </a:t>
            </a:r>
            <a:r>
              <a:rPr lang="en-US" sz="2000" dirty="0" err="1"/>
              <a:t>CPLDs</a:t>
            </a:r>
            <a:r>
              <a:rPr lang="en-US" sz="2000" dirty="0"/>
              <a:t> are very complex ICs </a:t>
            </a:r>
            <a:r>
              <a:rPr lang="en-US" sz="2000" dirty="0" smtClean="0"/>
              <a:t>which are </a:t>
            </a:r>
            <a:r>
              <a:rPr lang="en-US" sz="2000" dirty="0"/>
              <a:t>having more number of logics than </a:t>
            </a:r>
            <a:r>
              <a:rPr lang="en-US" sz="2000" dirty="0" err="1"/>
              <a:t>SPLDs</a:t>
            </a:r>
            <a:r>
              <a:rPr lang="en-US" sz="2000" dirty="0"/>
              <a:t> and more number of pins. </a:t>
            </a:r>
            <a:endParaRPr lang="en-US" sz="2000" dirty="0" smtClean="0"/>
          </a:p>
          <a:p>
            <a:endParaRPr lang="en-US" sz="20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smtClean="0"/>
              <a:t>So </a:t>
            </a:r>
            <a:r>
              <a:rPr lang="en-US" sz="2000" dirty="0"/>
              <a:t>for this </a:t>
            </a:r>
            <a:r>
              <a:rPr lang="en-US" sz="2000" dirty="0" err="1"/>
              <a:t>CPLDs</a:t>
            </a:r>
            <a:r>
              <a:rPr lang="en-US" sz="2000" dirty="0"/>
              <a:t>, a special technology called ‘In system programming’ (or </a:t>
            </a:r>
            <a:r>
              <a:rPr lang="en-US" sz="2000" dirty="0" smtClean="0"/>
              <a:t>ISP) is </a:t>
            </a:r>
            <a:r>
              <a:rPr lang="en-US" sz="2000" dirty="0"/>
              <a:t>used. In this kind of programming, the chip will be placed in the actual circuit itself. </a:t>
            </a:r>
            <a:endParaRPr lang="en-US" sz="2000" dirty="0" smtClean="0"/>
          </a:p>
          <a:p>
            <a:endParaRPr lang="en-US" sz="20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smtClean="0"/>
              <a:t>These </a:t>
            </a:r>
            <a:r>
              <a:rPr lang="en-US" sz="2000" dirty="0"/>
              <a:t>kind </a:t>
            </a:r>
            <a:r>
              <a:rPr lang="en-US" sz="2000" dirty="0" smtClean="0"/>
              <a:t>of programming </a:t>
            </a:r>
            <a:r>
              <a:rPr lang="en-US" sz="2000" dirty="0"/>
              <a:t>is done via a </a:t>
            </a:r>
            <a:r>
              <a:rPr lang="en-US" sz="2000" dirty="0" err="1"/>
              <a:t>JTAG</a:t>
            </a:r>
            <a:r>
              <a:rPr lang="en-US" sz="2000" dirty="0"/>
              <a:t> cable which is connected to the PC. In the circuit board, </a:t>
            </a:r>
            <a:r>
              <a:rPr lang="en-US" sz="2000" dirty="0" err="1"/>
              <a:t>CPLDs</a:t>
            </a:r>
            <a:r>
              <a:rPr lang="en-US" sz="2000" dirty="0"/>
              <a:t> </a:t>
            </a:r>
            <a:r>
              <a:rPr lang="en-US" sz="2000" dirty="0" smtClean="0"/>
              <a:t>are fixed </a:t>
            </a:r>
            <a:r>
              <a:rPr lang="en-US" sz="2000" dirty="0"/>
              <a:t>over the sockets. So we </a:t>
            </a:r>
            <a:r>
              <a:rPr lang="en-US" sz="2000" dirty="0" smtClean="0"/>
              <a:t>can program </a:t>
            </a:r>
            <a:r>
              <a:rPr lang="en-US" sz="2000" dirty="0"/>
              <a:t>any number of </a:t>
            </a:r>
            <a:r>
              <a:rPr lang="en-US" sz="2000" dirty="0" err="1"/>
              <a:t>CPLDs</a:t>
            </a:r>
            <a:r>
              <a:rPr lang="en-US" sz="2000" dirty="0"/>
              <a:t> from the board by same </a:t>
            </a:r>
            <a:r>
              <a:rPr lang="en-US" sz="2000" dirty="0" err="1" smtClean="0"/>
              <a:t>fusemap</a:t>
            </a:r>
            <a:r>
              <a:rPr lang="en-US" sz="2000" dirty="0" smtClean="0"/>
              <a:t> details.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04138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George ZIBA , DEPT. of EEE, School of Engineering, UNZA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07944"/>
            <a:ext cx="554832" cy="365125"/>
          </a:xfrm>
        </p:spPr>
        <p:txBody>
          <a:bodyPr/>
          <a:lstStyle/>
          <a:p>
            <a:fld id="{6BBCC4E9-A793-4F66-A1D0-4C07DFDB5FFE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533400"/>
            <a:ext cx="815340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PROGRAMMING </a:t>
            </a:r>
            <a:r>
              <a:rPr lang="en-US" sz="2000" b="1" dirty="0" err="1" smtClean="0"/>
              <a:t>PLDs</a:t>
            </a:r>
            <a:r>
              <a:rPr lang="en-US" sz="2000" b="1" dirty="0" smtClean="0"/>
              <a:t>: FPGAs</a:t>
            </a:r>
          </a:p>
          <a:p>
            <a:pPr algn="ctr"/>
            <a:endParaRPr lang="en-US" sz="2000" b="1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/>
              <a:t>Normally the FPGAs are designed by a hardware description language (HDL) or a </a:t>
            </a:r>
            <a:r>
              <a:rPr lang="en-US" sz="2000" dirty="0" smtClean="0"/>
              <a:t>Schematic design</a:t>
            </a:r>
            <a:r>
              <a:rPr lang="en-US" sz="2000" dirty="0"/>
              <a:t>. </a:t>
            </a:r>
            <a:endParaRPr lang="en-US" sz="20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err="1" smtClean="0"/>
              <a:t>VHDL</a:t>
            </a:r>
            <a:r>
              <a:rPr lang="en-US" sz="2000" dirty="0" smtClean="0"/>
              <a:t> </a:t>
            </a:r>
            <a:r>
              <a:rPr lang="en-US" sz="2000" dirty="0"/>
              <a:t>and Verilog are some of the HDL languages that are used to design the FPGA. </a:t>
            </a:r>
            <a:endParaRPr lang="en-US" sz="20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smtClean="0"/>
              <a:t>After the </a:t>
            </a:r>
            <a:r>
              <a:rPr lang="en-US" sz="2000" dirty="0"/>
              <a:t>design, using the electronic design automation tool, a netlist is created. </a:t>
            </a:r>
            <a:endParaRPr lang="en-US" sz="20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smtClean="0"/>
              <a:t>This </a:t>
            </a:r>
            <a:r>
              <a:rPr lang="en-US" sz="2000" dirty="0"/>
              <a:t>netlist actually </a:t>
            </a:r>
            <a:r>
              <a:rPr lang="en-US" sz="2000" dirty="0" smtClean="0"/>
              <a:t>carries all </a:t>
            </a:r>
            <a:r>
              <a:rPr lang="en-US" sz="2000" dirty="0"/>
              <a:t>the connection and routing details such as pin details and its connections. </a:t>
            </a:r>
            <a:endParaRPr lang="en-US" sz="20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smtClean="0"/>
              <a:t>Then this </a:t>
            </a:r>
            <a:r>
              <a:rPr lang="en-US" sz="2000" dirty="0"/>
              <a:t>netlist will </a:t>
            </a:r>
            <a:r>
              <a:rPr lang="en-US" sz="2000" dirty="0" smtClean="0"/>
              <a:t>be fitted </a:t>
            </a:r>
            <a:r>
              <a:rPr lang="en-US" sz="2000" dirty="0"/>
              <a:t>to the actual FPGA structure using a process </a:t>
            </a:r>
            <a:r>
              <a:rPr lang="en-US" sz="2000" dirty="0" smtClean="0"/>
              <a:t>called place-and-route</a:t>
            </a:r>
            <a:r>
              <a:rPr lang="en-US" sz="2000" dirty="0"/>
              <a:t>. </a:t>
            </a:r>
            <a:endParaRPr lang="en-US" sz="20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smtClean="0"/>
              <a:t>This </a:t>
            </a:r>
            <a:r>
              <a:rPr lang="en-US" sz="2000" dirty="0"/>
              <a:t>is done by the </a:t>
            </a:r>
            <a:r>
              <a:rPr lang="en-US" sz="2000" dirty="0" smtClean="0"/>
              <a:t>proprietary software </a:t>
            </a:r>
            <a:r>
              <a:rPr lang="en-US" sz="2000" dirty="0"/>
              <a:t>given by FPGA chip development companies</a:t>
            </a:r>
            <a:r>
              <a:rPr lang="en-US" sz="20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George ZIBA , DEPT. of EEE, School of Engineering, UNZA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07944"/>
            <a:ext cx="554832" cy="365125"/>
          </a:xfrm>
        </p:spPr>
        <p:txBody>
          <a:bodyPr/>
          <a:lstStyle/>
          <a:p>
            <a:fld id="{6BBCC4E9-A793-4F66-A1D0-4C07DFDB5FFE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533400"/>
            <a:ext cx="830580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There are various FPGA manufactures and one notable one is </a:t>
            </a:r>
            <a:r>
              <a:rPr lang="en-US" sz="2000" b="1" dirty="0" smtClean="0"/>
              <a:t>Xilinx</a:t>
            </a:r>
            <a:r>
              <a:rPr lang="en-US" sz="2000" dirty="0" smtClean="0"/>
              <a:t>.</a:t>
            </a:r>
          </a:p>
          <a:p>
            <a:endParaRPr lang="en-US" sz="2000" dirty="0" smtClean="0"/>
          </a:p>
          <a:p>
            <a:r>
              <a:rPr lang="en-US" sz="2000" dirty="0" smtClean="0"/>
              <a:t>A </a:t>
            </a:r>
            <a:r>
              <a:rPr lang="en-US" sz="2000" dirty="0" err="1" smtClean="0"/>
              <a:t>Verilog</a:t>
            </a:r>
            <a:r>
              <a:rPr lang="en-US" sz="2000" dirty="0" smtClean="0"/>
              <a:t> or VHDL file is usually saved as a </a:t>
            </a:r>
            <a:r>
              <a:rPr lang="en-US" sz="2400" b="1" dirty="0" err="1" smtClean="0"/>
              <a:t>file.v</a:t>
            </a:r>
            <a:r>
              <a:rPr lang="en-US" sz="2000" dirty="0" smtClean="0"/>
              <a:t> and is then used as input to the Xilinx EDA software called Integrated Software Environment where a Bit-Stream file is produced.</a:t>
            </a:r>
          </a:p>
          <a:p>
            <a:endParaRPr lang="en-US" sz="2000" dirty="0" smtClean="0"/>
          </a:p>
          <a:p>
            <a:r>
              <a:rPr lang="en-US" sz="2000" dirty="0" smtClean="0"/>
              <a:t>An example of a </a:t>
            </a:r>
            <a:r>
              <a:rPr lang="en-US" sz="2000" dirty="0" err="1" smtClean="0"/>
              <a:t>Verilog</a:t>
            </a:r>
            <a:r>
              <a:rPr lang="en-US" sz="2000" dirty="0" smtClean="0"/>
              <a:t> code to </a:t>
            </a:r>
            <a:r>
              <a:rPr lang="en-US" sz="2000" dirty="0" err="1" smtClean="0"/>
              <a:t>implent</a:t>
            </a:r>
            <a:r>
              <a:rPr lang="en-US" sz="2000" dirty="0" smtClean="0"/>
              <a:t> an OR gate requires four major sections:</a:t>
            </a:r>
          </a:p>
          <a:p>
            <a:endParaRPr lang="en-US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 Header: module name, list of input and output ports.</a:t>
            </a:r>
          </a:p>
          <a:p>
            <a:pPr>
              <a:buFont typeface="Wingdings" pitchFamily="2" charset="2"/>
              <a:buChar char="ü"/>
            </a:pPr>
            <a:endParaRPr lang="en-US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 Declarations: Input and Output ports, registers, wires.</a:t>
            </a:r>
          </a:p>
          <a:p>
            <a:pPr>
              <a:buFont typeface="Wingdings" pitchFamily="2" charset="2"/>
              <a:buChar char="ü"/>
            </a:pPr>
            <a:endParaRPr lang="en-US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 Logic Descriptions: equations, state machines, logic functions.</a:t>
            </a:r>
          </a:p>
          <a:p>
            <a:pPr>
              <a:buFont typeface="Wingdings" pitchFamily="2" charset="2"/>
              <a:buChar char="ü"/>
            </a:pPr>
            <a:endParaRPr lang="en-US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 End: </a:t>
            </a:r>
            <a:r>
              <a:rPr lang="en-US" sz="2000" dirty="0" err="1" smtClean="0"/>
              <a:t>endmodule</a:t>
            </a: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George ZIBA , DEPT. of EEE, School of Engineering, UNZA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07944"/>
            <a:ext cx="554832" cy="365125"/>
          </a:xfrm>
        </p:spPr>
        <p:txBody>
          <a:bodyPr/>
          <a:lstStyle/>
          <a:p>
            <a:fld id="{6BBCC4E9-A793-4F66-A1D0-4C07DFDB5FFE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533400"/>
            <a:ext cx="830580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Below is a code for an OR gate in </a:t>
            </a:r>
            <a:r>
              <a:rPr lang="en-US" sz="2000" dirty="0" err="1" smtClean="0"/>
              <a:t>Verilog</a:t>
            </a:r>
            <a:r>
              <a:rPr lang="en-US" sz="2000" dirty="0" smtClean="0"/>
              <a:t> or Xilinx ISE</a:t>
            </a:r>
          </a:p>
          <a:p>
            <a:endParaRPr lang="en-US" sz="2000" dirty="0" smtClean="0"/>
          </a:p>
          <a:p>
            <a:r>
              <a:rPr lang="en-US" sz="2000" dirty="0" smtClean="0"/>
              <a:t>&gt;&gt; </a:t>
            </a:r>
            <a:r>
              <a:rPr lang="en-US" sz="2000" b="1" dirty="0" smtClean="0">
                <a:solidFill>
                  <a:srgbClr val="0070C0"/>
                </a:solidFill>
              </a:rPr>
              <a:t>module</a:t>
            </a:r>
            <a:r>
              <a:rPr lang="en-US" sz="2000" dirty="0" smtClean="0"/>
              <a:t> </a:t>
            </a:r>
            <a:r>
              <a:rPr lang="en-US" sz="2000" dirty="0" err="1" smtClean="0"/>
              <a:t>or_gate</a:t>
            </a:r>
            <a:r>
              <a:rPr lang="en-US" sz="2000" dirty="0" smtClean="0"/>
              <a:t> (a, b, z)</a:t>
            </a:r>
          </a:p>
          <a:p>
            <a:r>
              <a:rPr lang="en-US" sz="2000" dirty="0" smtClean="0"/>
              <a:t>&gt;&gt;        input a;</a:t>
            </a:r>
          </a:p>
          <a:p>
            <a:r>
              <a:rPr lang="en-US" sz="2000" dirty="0" smtClean="0"/>
              <a:t>&gt;&gt;        input b;</a:t>
            </a:r>
          </a:p>
          <a:p>
            <a:r>
              <a:rPr lang="en-US" sz="2000" dirty="0" smtClean="0"/>
              <a:t>&gt;&gt;        output z;</a:t>
            </a:r>
          </a:p>
          <a:p>
            <a:r>
              <a:rPr lang="en-US" sz="2000" dirty="0" smtClean="0"/>
              <a:t>&gt;&gt;</a:t>
            </a:r>
          </a:p>
          <a:p>
            <a:r>
              <a:rPr lang="en-US" sz="2000" dirty="0" smtClean="0"/>
              <a:t>&gt;&gt; </a:t>
            </a:r>
            <a:r>
              <a:rPr lang="en-US" sz="2000" b="1" dirty="0" smtClean="0">
                <a:solidFill>
                  <a:srgbClr val="0070C0"/>
                </a:solidFill>
              </a:rPr>
              <a:t>assign</a:t>
            </a:r>
            <a:r>
              <a:rPr lang="en-US" sz="2000" dirty="0" smtClean="0"/>
              <a:t> z=</a:t>
            </a:r>
            <a:r>
              <a:rPr lang="en-US" sz="2000" dirty="0" err="1" smtClean="0"/>
              <a:t>a|b</a:t>
            </a:r>
            <a:r>
              <a:rPr lang="en-US" sz="2000" dirty="0" smtClean="0"/>
              <a:t>;</a:t>
            </a:r>
          </a:p>
          <a:p>
            <a:r>
              <a:rPr lang="en-US" sz="2000" dirty="0" smtClean="0"/>
              <a:t>&gt;&gt;</a:t>
            </a:r>
          </a:p>
          <a:p>
            <a:r>
              <a:rPr lang="en-US" sz="2000" dirty="0" smtClean="0"/>
              <a:t>&gt;&gt; </a:t>
            </a:r>
            <a:r>
              <a:rPr lang="en-US" sz="2000" b="1" dirty="0" err="1" smtClean="0">
                <a:solidFill>
                  <a:srgbClr val="0070C0"/>
                </a:solidFill>
              </a:rPr>
              <a:t>endmodule</a:t>
            </a:r>
            <a:endParaRPr lang="en-US" sz="2000" b="1" dirty="0" smtClean="0">
              <a:solidFill>
                <a:srgbClr val="0070C0"/>
              </a:solidFill>
            </a:endParaRPr>
          </a:p>
          <a:p>
            <a:endParaRPr lang="en-US" sz="2000" b="1" dirty="0" smtClean="0">
              <a:solidFill>
                <a:srgbClr val="0070C0"/>
              </a:solidFill>
            </a:endParaRPr>
          </a:p>
          <a:p>
            <a:r>
              <a:rPr lang="en-US" sz="2000" dirty="0" smtClean="0"/>
              <a:t>Notice the text </a:t>
            </a:r>
            <a:r>
              <a:rPr lang="en-US" sz="2000" dirty="0" err="1" smtClean="0"/>
              <a:t>colour</a:t>
            </a:r>
            <a:r>
              <a:rPr lang="en-US" sz="2000" dirty="0" smtClean="0"/>
              <a:t> showing the key words. This is a feature of most IDEs.</a:t>
            </a:r>
          </a:p>
          <a:p>
            <a:r>
              <a:rPr lang="en-US" sz="2000" dirty="0" smtClean="0"/>
              <a:t>This module can then be saved as </a:t>
            </a:r>
            <a:r>
              <a:rPr lang="en-US" sz="2400" b="1" dirty="0" err="1" smtClean="0"/>
              <a:t>or_gate.v</a:t>
            </a:r>
            <a:r>
              <a:rPr lang="en-US" sz="2000" dirty="0" smtClean="0"/>
              <a:t> and then converted to a Bit-Stream file.</a:t>
            </a:r>
          </a:p>
          <a:p>
            <a:endParaRPr lang="en-US" sz="2000" dirty="0" smtClean="0"/>
          </a:p>
          <a:p>
            <a:r>
              <a:rPr lang="en-US" sz="2000" dirty="0" smtClean="0"/>
              <a:t>The Bit-Stream file can then be burnt onto the PLD.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sz="3200" b="1" dirty="0"/>
              <a:t>Design Abstraction Levels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sz="2400" dirty="0"/>
              <a:t>Digital circuits can be designed at any one of several abstraction levels. When designing a circuit at </a:t>
            </a:r>
            <a:r>
              <a:rPr lang="en-US" sz="2400" dirty="0" smtClean="0"/>
              <a:t>the  </a:t>
            </a:r>
            <a:r>
              <a:rPr lang="en-US" sz="2400" b="1" dirty="0" smtClean="0"/>
              <a:t>transistor </a:t>
            </a:r>
            <a:r>
              <a:rPr lang="en-US" sz="2400" b="1" dirty="0"/>
              <a:t>level</a:t>
            </a:r>
            <a:r>
              <a:rPr lang="en-US" sz="2400" dirty="0"/>
              <a:t>, which is the lowest level, you are dealing with discrete transistors and connecting them together </a:t>
            </a:r>
            <a:r>
              <a:rPr lang="en-US" sz="2400" dirty="0" smtClean="0"/>
              <a:t>to form </a:t>
            </a:r>
            <a:r>
              <a:rPr lang="en-US" sz="2400" dirty="0"/>
              <a:t>the circuit</a:t>
            </a:r>
            <a:r>
              <a:rPr lang="en-US" sz="24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sz="24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400" dirty="0"/>
              <a:t>The next level up in the abstraction is the </a:t>
            </a:r>
            <a:r>
              <a:rPr lang="en-US" sz="2400" b="1" dirty="0"/>
              <a:t>gate level</a:t>
            </a:r>
            <a:r>
              <a:rPr lang="en-US" sz="2400" dirty="0"/>
              <a:t>. At this level, you are working with logic </a:t>
            </a:r>
            <a:r>
              <a:rPr lang="en-US" sz="2400" dirty="0" smtClean="0"/>
              <a:t>gates to </a:t>
            </a:r>
            <a:r>
              <a:rPr lang="en-US" sz="2400" dirty="0"/>
              <a:t>build the circuit</a:t>
            </a:r>
            <a:r>
              <a:rPr lang="en-US" sz="2400" dirty="0" smtClean="0"/>
              <a:t>. </a:t>
            </a:r>
            <a:r>
              <a:rPr lang="en-US" sz="2400" dirty="0"/>
              <a:t>At the gate level, you also can specify the circuit using either </a:t>
            </a:r>
            <a:r>
              <a:rPr lang="en-US" sz="2400" dirty="0" smtClean="0"/>
              <a:t>a truth </a:t>
            </a:r>
            <a:r>
              <a:rPr lang="en-US" sz="2400" dirty="0"/>
              <a:t>table or a Boolean </a:t>
            </a:r>
            <a:r>
              <a:rPr lang="en-US" sz="2400" dirty="0" smtClean="0"/>
              <a:t>equation. In </a:t>
            </a:r>
            <a:r>
              <a:rPr lang="en-US" sz="2400" dirty="0"/>
              <a:t>using logic gates, </a:t>
            </a:r>
            <a:r>
              <a:rPr lang="en-US" sz="2400" dirty="0" smtClean="0"/>
              <a:t>a designer </a:t>
            </a:r>
            <a:r>
              <a:rPr lang="en-US" sz="2400" dirty="0"/>
              <a:t>usually creates standard combinational </a:t>
            </a:r>
            <a:r>
              <a:rPr lang="en-US" sz="2400" dirty="0" smtClean="0"/>
              <a:t>and sequential </a:t>
            </a:r>
            <a:r>
              <a:rPr lang="en-US" sz="2400" dirty="0"/>
              <a:t>components for </a:t>
            </a:r>
            <a:r>
              <a:rPr lang="en-US" sz="2400" dirty="0" smtClean="0"/>
              <a:t>building larger </a:t>
            </a:r>
            <a:r>
              <a:rPr lang="en-US" sz="2400" dirty="0"/>
              <a:t>circuits</a:t>
            </a:r>
            <a:r>
              <a:rPr lang="en-US" sz="24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George ZIBA , DEPT. of EEE, School of Engineering, UNZA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98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George ZIBA , DEPT. of EEE, School of Engineering, UNZA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0"/>
            <a:ext cx="8229600" cy="563562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smtClean="0"/>
              <a:t>Design Abstraction Levels</a:t>
            </a:r>
            <a:endParaRPr lang="en-US" sz="32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762000"/>
            <a:ext cx="8229600" cy="53641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Ø"/>
            </a:pPr>
            <a:r>
              <a:rPr lang="en-US" sz="2400" dirty="0" smtClean="0"/>
              <a:t>These </a:t>
            </a:r>
            <a:r>
              <a:rPr lang="en-US" sz="2400" dirty="0"/>
              <a:t>combinational and sequential components are used at </a:t>
            </a:r>
            <a:r>
              <a:rPr lang="en-US" sz="2400" dirty="0" smtClean="0"/>
              <a:t>the </a:t>
            </a:r>
            <a:r>
              <a:rPr lang="en-US" sz="2400" b="1" dirty="0" smtClean="0"/>
              <a:t>register-transfer </a:t>
            </a:r>
            <a:r>
              <a:rPr lang="en-US" sz="2400" b="1" dirty="0"/>
              <a:t>level </a:t>
            </a:r>
            <a:r>
              <a:rPr lang="en-US" sz="2400" dirty="0"/>
              <a:t>in building the </a:t>
            </a:r>
            <a:r>
              <a:rPr lang="en-US" sz="2400" dirty="0" err="1"/>
              <a:t>datapath</a:t>
            </a:r>
            <a:r>
              <a:rPr lang="en-US" sz="2400" dirty="0"/>
              <a:t> and the control unit in the microprocessor. At the </a:t>
            </a:r>
            <a:r>
              <a:rPr lang="en-US" sz="2400" dirty="0" smtClean="0"/>
              <a:t>register-transfer level</a:t>
            </a:r>
            <a:r>
              <a:rPr lang="en-US" sz="2400" dirty="0"/>
              <a:t>, we are concerned with how the data is transferred between the various registers and functional units to </a:t>
            </a:r>
            <a:r>
              <a:rPr lang="en-US" sz="2400" dirty="0" smtClean="0"/>
              <a:t>realize or </a:t>
            </a:r>
            <a:r>
              <a:rPr lang="en-US" sz="2400" dirty="0"/>
              <a:t>solve the problem at hand</a:t>
            </a:r>
            <a:r>
              <a:rPr lang="en-US" sz="24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sz="24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400" dirty="0"/>
              <a:t>Finally, at the highest level, which is the </a:t>
            </a:r>
            <a:r>
              <a:rPr lang="en-US" sz="2400" b="1" dirty="0"/>
              <a:t>behavioral level</a:t>
            </a:r>
            <a:r>
              <a:rPr lang="en-US" sz="2400" dirty="0"/>
              <a:t>, we construct the circuit </a:t>
            </a:r>
            <a:r>
              <a:rPr lang="en-US" sz="2400" dirty="0" smtClean="0"/>
              <a:t>by describing </a:t>
            </a:r>
            <a:r>
              <a:rPr lang="en-US" sz="2400" dirty="0"/>
              <a:t>the behavior or operation of the circuit using a hardware description language. This is very similar </a:t>
            </a:r>
            <a:r>
              <a:rPr lang="en-US" sz="2400" dirty="0" smtClean="0"/>
              <a:t>to writing </a:t>
            </a:r>
            <a:r>
              <a:rPr lang="en-US" sz="2400" dirty="0"/>
              <a:t>a computer program using a programming </a:t>
            </a:r>
            <a:r>
              <a:rPr lang="en-US" sz="2400" dirty="0" smtClean="0"/>
              <a:t>language.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40929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0651"/>
            <a:ext cx="8229600" cy="639762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err="1" smtClean="0"/>
              <a:t>VHDL</a:t>
            </a:r>
            <a:r>
              <a:rPr lang="en-US" sz="3200" b="1" dirty="0" smtClean="0"/>
              <a:t>-</a:t>
            </a:r>
            <a:r>
              <a:rPr lang="en-US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structural 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format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/>
              <a:t>NOT </a:t>
            </a:r>
            <a:r>
              <a:rPr lang="en-US" sz="2000" b="1" dirty="0" smtClean="0"/>
              <a:t>gate: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LIBRARY </a:t>
            </a:r>
            <a:r>
              <a:rPr lang="en-US" sz="2000" dirty="0" err="1"/>
              <a:t>ieee</a:t>
            </a:r>
            <a:r>
              <a:rPr lang="en-US" sz="2000" dirty="0"/>
              <a:t>;</a:t>
            </a:r>
          </a:p>
          <a:p>
            <a:pPr marL="0" indent="0">
              <a:buNone/>
            </a:pPr>
            <a:r>
              <a:rPr lang="en-US" sz="2000" dirty="0"/>
              <a:t>USE ieee.std_logic_1164.ALL;</a:t>
            </a:r>
          </a:p>
          <a:p>
            <a:pPr marL="0" indent="0">
              <a:buNone/>
            </a:pPr>
            <a:r>
              <a:rPr lang="en-US" sz="2000" dirty="0"/>
              <a:t>ENTITY </a:t>
            </a:r>
            <a:r>
              <a:rPr lang="en-US" sz="2000" dirty="0" err="1"/>
              <a:t>notgate</a:t>
            </a:r>
            <a:r>
              <a:rPr lang="en-US" sz="2000" dirty="0"/>
              <a:t> IS PORT(</a:t>
            </a:r>
          </a:p>
          <a:p>
            <a:pPr marL="0" indent="0">
              <a:buNone/>
            </a:pPr>
            <a:r>
              <a:rPr lang="en-US" sz="2000" dirty="0" smtClean="0"/>
              <a:t>	i</a:t>
            </a:r>
            <a:r>
              <a:rPr lang="en-US" sz="2000" dirty="0"/>
              <a:t>: IN </a:t>
            </a:r>
            <a:r>
              <a:rPr lang="en-US" sz="2000" dirty="0" err="1"/>
              <a:t>STD_LOGIC</a:t>
            </a:r>
            <a:r>
              <a:rPr lang="en-US" sz="2000" dirty="0"/>
              <a:t>;</a:t>
            </a:r>
          </a:p>
          <a:p>
            <a:pPr marL="0" indent="0">
              <a:buNone/>
            </a:pPr>
            <a:r>
              <a:rPr lang="en-US" sz="2000" dirty="0" smtClean="0"/>
              <a:t>	o</a:t>
            </a:r>
            <a:r>
              <a:rPr lang="en-US" sz="2000" dirty="0"/>
              <a:t>: OUT </a:t>
            </a:r>
            <a:r>
              <a:rPr lang="en-US" sz="2000" dirty="0" err="1"/>
              <a:t>STD_LOGIC</a:t>
            </a:r>
            <a:r>
              <a:rPr lang="en-US" sz="2000" dirty="0"/>
              <a:t>);</a:t>
            </a:r>
          </a:p>
          <a:p>
            <a:pPr marL="0" indent="0">
              <a:buNone/>
            </a:pPr>
            <a:r>
              <a:rPr lang="en-US" sz="2000" dirty="0"/>
              <a:t>END </a:t>
            </a:r>
            <a:r>
              <a:rPr lang="en-US" sz="2000" dirty="0" err="1"/>
              <a:t>notgate</a:t>
            </a:r>
            <a:r>
              <a:rPr lang="en-US" sz="2000" dirty="0"/>
              <a:t>;</a:t>
            </a:r>
          </a:p>
          <a:p>
            <a:pPr marL="0" indent="0">
              <a:buNone/>
            </a:pPr>
            <a:r>
              <a:rPr lang="en-US" sz="2000" dirty="0"/>
              <a:t>ARCHITECTURE Dataflow OF </a:t>
            </a:r>
            <a:r>
              <a:rPr lang="en-US" sz="2000" dirty="0" err="1"/>
              <a:t>notgate</a:t>
            </a:r>
            <a:r>
              <a:rPr lang="en-US" sz="2000" dirty="0"/>
              <a:t> IS</a:t>
            </a:r>
          </a:p>
          <a:p>
            <a:pPr marL="0" indent="0">
              <a:buNone/>
            </a:pPr>
            <a:r>
              <a:rPr lang="en-US" sz="2000" dirty="0"/>
              <a:t>BEGIN</a:t>
            </a:r>
          </a:p>
          <a:p>
            <a:pPr marL="0" indent="0">
              <a:buNone/>
            </a:pPr>
            <a:r>
              <a:rPr lang="en-US" sz="2000" dirty="0" smtClean="0"/>
              <a:t>	o </a:t>
            </a:r>
            <a:r>
              <a:rPr lang="en-US" sz="2000" dirty="0"/>
              <a:t>&lt;= not </a:t>
            </a:r>
            <a:r>
              <a:rPr lang="en-US" sz="2000" dirty="0" err="1"/>
              <a:t>i</a:t>
            </a:r>
            <a:r>
              <a:rPr lang="en-US" sz="2000" dirty="0"/>
              <a:t>;</a:t>
            </a:r>
          </a:p>
          <a:p>
            <a:pPr marL="0" indent="0">
              <a:buNone/>
            </a:pPr>
            <a:r>
              <a:rPr lang="en-US" sz="2000" dirty="0"/>
              <a:t>END Dataflow;</a:t>
            </a:r>
            <a:endParaRPr lang="en-US" sz="20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George ZIBA , DEPT. of EEE, School of Engineering, UNZA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441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George ZIBA , DEPT. of EEE, School of Engineering, UNZA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990600"/>
            <a:ext cx="8229600" cy="51355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dirty="0" smtClean="0"/>
              <a:t>2 input OR gate: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dirty="0"/>
              <a:t>LIBRARY </a:t>
            </a:r>
            <a:r>
              <a:rPr lang="en-US" sz="2000" dirty="0" err="1"/>
              <a:t>ieee</a:t>
            </a:r>
            <a:r>
              <a:rPr lang="en-US" sz="2000" dirty="0"/>
              <a:t>;</a:t>
            </a:r>
          </a:p>
          <a:p>
            <a:pPr marL="0" indent="0">
              <a:buNone/>
            </a:pPr>
            <a:r>
              <a:rPr lang="en-US" sz="2000" dirty="0"/>
              <a:t>USE ieee.std_logic_1164.ALL;</a:t>
            </a:r>
          </a:p>
          <a:p>
            <a:pPr marL="0" indent="0">
              <a:buNone/>
            </a:pPr>
            <a:r>
              <a:rPr lang="en-US" sz="2000" dirty="0"/>
              <a:t>ENTITY or2gate IS PORT(</a:t>
            </a:r>
          </a:p>
          <a:p>
            <a:pPr marL="0" indent="0">
              <a:buNone/>
            </a:pPr>
            <a:r>
              <a:rPr lang="en-US" sz="2000" dirty="0" smtClean="0"/>
              <a:t>	i1</a:t>
            </a:r>
            <a:r>
              <a:rPr lang="en-US" sz="2000" dirty="0"/>
              <a:t>, i2: IN </a:t>
            </a:r>
            <a:r>
              <a:rPr lang="en-US" sz="2000" dirty="0" err="1"/>
              <a:t>STD_LOGIC</a:t>
            </a:r>
            <a:r>
              <a:rPr lang="en-US" sz="2000" dirty="0"/>
              <a:t>;</a:t>
            </a:r>
          </a:p>
          <a:p>
            <a:pPr marL="0" indent="0">
              <a:buNone/>
            </a:pPr>
            <a:r>
              <a:rPr lang="en-US" sz="2000" dirty="0" smtClean="0"/>
              <a:t>	o</a:t>
            </a:r>
            <a:r>
              <a:rPr lang="en-US" sz="2000" dirty="0"/>
              <a:t>: OUT </a:t>
            </a:r>
            <a:r>
              <a:rPr lang="en-US" sz="2000" dirty="0" err="1"/>
              <a:t>STD_LOGIC</a:t>
            </a:r>
            <a:r>
              <a:rPr lang="en-US" sz="2000" dirty="0"/>
              <a:t>);</a:t>
            </a:r>
          </a:p>
          <a:p>
            <a:pPr marL="0" indent="0">
              <a:buNone/>
            </a:pPr>
            <a:r>
              <a:rPr lang="en-US" sz="2000" dirty="0"/>
              <a:t>END or2gate;</a:t>
            </a:r>
          </a:p>
          <a:p>
            <a:pPr marL="0" indent="0">
              <a:buNone/>
            </a:pPr>
            <a:r>
              <a:rPr lang="en-US" sz="2000" dirty="0"/>
              <a:t>ARCHITECTURE Dataflow OF or2gate IS</a:t>
            </a:r>
          </a:p>
          <a:p>
            <a:pPr marL="0" indent="0">
              <a:buNone/>
            </a:pPr>
            <a:r>
              <a:rPr lang="en-US" sz="2000" dirty="0"/>
              <a:t>BEGIN</a:t>
            </a:r>
          </a:p>
          <a:p>
            <a:pPr marL="0" indent="0">
              <a:buNone/>
            </a:pPr>
            <a:r>
              <a:rPr lang="en-US" sz="2000" dirty="0" smtClean="0"/>
              <a:t>	o </a:t>
            </a:r>
            <a:r>
              <a:rPr lang="en-US" sz="2000" dirty="0"/>
              <a:t>&lt;= i1 OR i2;</a:t>
            </a:r>
          </a:p>
          <a:p>
            <a:pPr marL="0" indent="0">
              <a:buNone/>
            </a:pPr>
            <a:r>
              <a:rPr lang="en-US" sz="2000" dirty="0"/>
              <a:t>END Dataflow;</a:t>
            </a:r>
            <a:endParaRPr lang="en-US" sz="2000" b="1" dirty="0" smtClean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57200" y="120651"/>
            <a:ext cx="8229600" cy="63976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 err="1" smtClean="0"/>
              <a:t>VHDL</a:t>
            </a:r>
            <a:r>
              <a:rPr lang="en-US" sz="3200" b="1" dirty="0" smtClean="0"/>
              <a:t>-</a:t>
            </a:r>
            <a:r>
              <a:rPr lang="en-US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structural format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25494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228600"/>
            <a:ext cx="8229600" cy="944562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End of Lecture 12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04800" y="3200400"/>
            <a:ext cx="8610600" cy="6858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Arial" pitchFamily="34" charset="0"/>
              <a:buNone/>
            </a:pPr>
            <a:r>
              <a:rPr lang="en-US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Thank you for your attention!</a:t>
            </a:r>
            <a:endParaRPr lang="en-US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George ZIBA , DEPT. of EEE, School of Engineering, UNZA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560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1769"/>
            <a:ext cx="8229600" cy="639762"/>
          </a:xfrm>
        </p:spPr>
        <p:txBody>
          <a:bodyPr>
            <a:normAutofit/>
          </a:bodyPr>
          <a:lstStyle/>
          <a:p>
            <a:r>
              <a:rPr lang="en-US" sz="3200" b="1" dirty="0"/>
              <a:t>Advantages of Programmable Logic Devices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4196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000" dirty="0"/>
              <a:t>Low space requirement </a:t>
            </a:r>
            <a:r>
              <a:rPr lang="en-US" sz="2000" i="1" dirty="0"/>
              <a:t>i.e.</a:t>
            </a:r>
            <a:r>
              <a:rPr lang="en-US" sz="2000" dirty="0"/>
              <a:t>, high </a:t>
            </a:r>
            <a:r>
              <a:rPr lang="en-US" sz="2000" dirty="0" smtClean="0"/>
              <a:t>density.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Low </a:t>
            </a:r>
            <a:r>
              <a:rPr lang="en-US" sz="2000" dirty="0"/>
              <a:t>development </a:t>
            </a:r>
            <a:r>
              <a:rPr lang="en-US" sz="2000" dirty="0" smtClean="0"/>
              <a:t>cost.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Low </a:t>
            </a:r>
            <a:r>
              <a:rPr lang="en-US" sz="2000" dirty="0"/>
              <a:t>power </a:t>
            </a:r>
            <a:r>
              <a:rPr lang="en-US" sz="2000" dirty="0" smtClean="0"/>
              <a:t>consumption.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Design </a:t>
            </a:r>
            <a:r>
              <a:rPr lang="en-US" sz="2000" dirty="0"/>
              <a:t>security and </a:t>
            </a:r>
            <a:r>
              <a:rPr lang="en-US" sz="2000" dirty="0" smtClean="0"/>
              <a:t>flexibility.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Easy programming.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Compact circuitry.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High </a:t>
            </a:r>
            <a:r>
              <a:rPr lang="en-US" sz="2000" dirty="0"/>
              <a:t>switching speed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George ZIBA , DEPT. of EEE, School of Engineering, UNZA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420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George ZIBA , DEPT. of EEE, School of Engineering, UNZA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82000" y="6407944"/>
            <a:ext cx="631032" cy="365125"/>
          </a:xfrm>
        </p:spPr>
        <p:txBody>
          <a:bodyPr/>
          <a:lstStyle/>
          <a:p>
            <a:fld id="{6BBCC4E9-A793-4F66-A1D0-4C07DFDB5FF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457200"/>
            <a:ext cx="815340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CLASSIFICATION OF PLDs</a:t>
            </a:r>
          </a:p>
          <a:p>
            <a:endParaRPr lang="en-US" sz="2000" dirty="0" smtClean="0"/>
          </a:p>
          <a:p>
            <a:r>
              <a:rPr lang="en-US" sz="2400" dirty="0" smtClean="0"/>
              <a:t>PLDs are generally classified into three categories:</a:t>
            </a:r>
          </a:p>
          <a:p>
            <a:endParaRPr lang="en-US" sz="2400" dirty="0" smtClean="0"/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/>
              <a:t> Simple PLDs (</a:t>
            </a:r>
            <a:r>
              <a:rPr lang="en-US" sz="2400" b="1" dirty="0" err="1" smtClean="0">
                <a:solidFill>
                  <a:srgbClr val="0070C0"/>
                </a:solidFill>
              </a:rPr>
              <a:t>SPLDs</a:t>
            </a:r>
            <a:r>
              <a:rPr lang="en-US" sz="2400" dirty="0" smtClean="0"/>
              <a:t>), support </a:t>
            </a:r>
            <a:r>
              <a:rPr lang="en-US" sz="2400" dirty="0" err="1" smtClean="0"/>
              <a:t>upto</a:t>
            </a:r>
            <a:r>
              <a:rPr lang="en-US" sz="2400" dirty="0" smtClean="0"/>
              <a:t> 32 inputs and outputs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400" dirty="0" smtClean="0"/>
              <a:t> Programmable Logic Array (PLA)</a:t>
            </a:r>
          </a:p>
          <a:p>
            <a:pPr lvl="1">
              <a:buFont typeface="Wingdings" pitchFamily="2" charset="2"/>
              <a:buChar char="q"/>
            </a:pPr>
            <a:r>
              <a:rPr lang="en-US" sz="2400" dirty="0" smtClean="0"/>
              <a:t> Programmable Array Logic (PAL)</a:t>
            </a:r>
          </a:p>
          <a:p>
            <a:pPr lvl="1">
              <a:buFont typeface="Wingdings" pitchFamily="2" charset="2"/>
              <a:buChar char="q"/>
            </a:pPr>
            <a:r>
              <a:rPr lang="en-US" sz="2400" dirty="0" smtClean="0"/>
              <a:t> PROM</a:t>
            </a:r>
          </a:p>
          <a:p>
            <a:pPr>
              <a:buFont typeface="Wingdings" pitchFamily="2" charset="2"/>
              <a:buChar char="Ø"/>
            </a:pPr>
            <a:endParaRPr lang="en-US" sz="2400" dirty="0" smtClean="0"/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 Complex PLDs (</a:t>
            </a:r>
            <a:r>
              <a:rPr lang="en-US" sz="2400" b="1" dirty="0" smtClean="0">
                <a:solidFill>
                  <a:srgbClr val="0070C0"/>
                </a:solidFill>
              </a:rPr>
              <a:t>CPLDs</a:t>
            </a:r>
            <a:r>
              <a:rPr lang="en-US" sz="2400" dirty="0" smtClean="0"/>
              <a:t>)</a:t>
            </a:r>
          </a:p>
          <a:p>
            <a:pPr>
              <a:buFont typeface="Wingdings" pitchFamily="2" charset="2"/>
              <a:buChar char="Ø"/>
            </a:pPr>
            <a:endParaRPr lang="en-US" sz="2400" dirty="0" smtClean="0"/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 Field Programmable Gate Arrays (</a:t>
            </a:r>
            <a:r>
              <a:rPr lang="en-US" sz="2400" b="1" dirty="0" smtClean="0">
                <a:solidFill>
                  <a:srgbClr val="0070C0"/>
                </a:solidFill>
              </a:rPr>
              <a:t>FPGAs</a:t>
            </a:r>
            <a:r>
              <a:rPr lang="en-US" sz="2400" dirty="0" smtClean="0"/>
              <a:t>)</a:t>
            </a:r>
          </a:p>
          <a:p>
            <a:endParaRPr lang="en-US" sz="2400" dirty="0" smtClean="0"/>
          </a:p>
          <a:p>
            <a:r>
              <a:rPr lang="en-US" sz="2400" dirty="0" smtClean="0"/>
              <a:t>We briefly look at each one of the above PLDs.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George ZIBA , DEPT. of EEE, School of Engineering, UNZA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57200" y="457200"/>
            <a:ext cx="8153400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MANUFACTURE OF PLDs</a:t>
            </a:r>
          </a:p>
          <a:p>
            <a:endParaRPr lang="en-US" sz="2000" dirty="0" smtClean="0"/>
          </a:p>
          <a:p>
            <a:r>
              <a:rPr lang="en-US" sz="2400" dirty="0" smtClean="0"/>
              <a:t>PLDs are generally manufactured as:</a:t>
            </a:r>
          </a:p>
          <a:p>
            <a:endParaRPr lang="en-US" sz="2400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400" dirty="0" smtClean="0"/>
              <a:t>PLA, PAL and </a:t>
            </a:r>
            <a:r>
              <a:rPr lang="en-US" sz="2400" dirty="0" err="1" smtClean="0"/>
              <a:t>CPLDs</a:t>
            </a:r>
            <a:r>
              <a:rPr lang="en-US" sz="2400" dirty="0" smtClean="0"/>
              <a:t> </a:t>
            </a:r>
            <a:r>
              <a:rPr lang="en-US" sz="2400" dirty="0"/>
              <a:t>are manufactured using one of the three process technologies — EPROM, </a:t>
            </a:r>
            <a:r>
              <a:rPr lang="en-US" sz="2400" dirty="0" err="1" smtClean="0"/>
              <a:t>EEPROM</a:t>
            </a:r>
            <a:r>
              <a:rPr lang="en-US" sz="2400" dirty="0"/>
              <a:t> </a:t>
            </a:r>
            <a:r>
              <a:rPr lang="en-US" sz="2400" dirty="0" smtClean="0"/>
              <a:t>or </a:t>
            </a:r>
            <a:r>
              <a:rPr lang="en-US" sz="2400" dirty="0"/>
              <a:t>Flash</a:t>
            </a:r>
            <a:r>
              <a:rPr lang="en-US" sz="2400" dirty="0" smtClean="0"/>
              <a:t>.</a:t>
            </a:r>
          </a:p>
          <a:p>
            <a:endParaRPr lang="en-US" sz="2400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400" dirty="0" smtClean="0"/>
              <a:t>FPGAs </a:t>
            </a:r>
            <a:r>
              <a:rPr lang="en-US" sz="2400" dirty="0"/>
              <a:t>use the SRAM technology</a:t>
            </a:r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542317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612" y="76200"/>
            <a:ext cx="8229600" cy="487362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PROM </a:t>
            </a:r>
            <a:endParaRPr lang="en-US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000" dirty="0"/>
              <a:t>PROM </a:t>
            </a:r>
            <a:r>
              <a:rPr lang="en-US" sz="2000" dirty="0" smtClean="0"/>
              <a:t>can </a:t>
            </a:r>
            <a:r>
              <a:rPr lang="en-US" sz="2000" dirty="0"/>
              <a:t>be </a:t>
            </a:r>
            <a:r>
              <a:rPr lang="en-US" sz="2000" dirty="0" smtClean="0"/>
              <a:t>considered </a:t>
            </a:r>
            <a:r>
              <a:rPr lang="en-US" sz="2000" dirty="0"/>
              <a:t>to be predecessors to </a:t>
            </a:r>
            <a:r>
              <a:rPr lang="en-US" sz="2000" dirty="0" err="1"/>
              <a:t>PLDs</a:t>
            </a:r>
            <a:r>
              <a:rPr lang="en-US" sz="2000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err="1" smtClean="0"/>
              <a:t>PROMs</a:t>
            </a:r>
            <a:r>
              <a:rPr lang="en-US" sz="2000" dirty="0" smtClean="0"/>
              <a:t> can </a:t>
            </a:r>
            <a:r>
              <a:rPr lang="en-US" sz="2000" dirty="0"/>
              <a:t>be programmed using standard PROM </a:t>
            </a:r>
            <a:r>
              <a:rPr lang="en-US" sz="2000" dirty="0" smtClean="0"/>
              <a:t>programmers</a:t>
            </a:r>
            <a:r>
              <a:rPr lang="en-US" sz="2000" dirty="0"/>
              <a:t> </a:t>
            </a:r>
            <a:r>
              <a:rPr lang="en-US" sz="2000" dirty="0" smtClean="0"/>
              <a:t>or </a:t>
            </a:r>
            <a:r>
              <a:rPr lang="en-US" sz="2000" dirty="0"/>
              <a:t>by the manufacturer under the instruction </a:t>
            </a:r>
            <a:r>
              <a:rPr lang="en-US" sz="2000" dirty="0" smtClean="0"/>
              <a:t>of the </a:t>
            </a:r>
            <a:r>
              <a:rPr lang="en-US" sz="2000" dirty="0"/>
              <a:t>designer</a:t>
            </a:r>
            <a:r>
              <a:rPr lang="en-US" sz="2000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0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/>
              <a:t>A PROM in general </a:t>
            </a:r>
            <a:r>
              <a:rPr lang="en-US" sz="2000" dirty="0" smtClean="0"/>
              <a:t>has n input </a:t>
            </a:r>
            <a:r>
              <a:rPr lang="en-US" sz="2000" dirty="0"/>
              <a:t>lines </a:t>
            </a:r>
            <a:r>
              <a:rPr lang="en-US" sz="2000" dirty="0" smtClean="0"/>
              <a:t>and m output </a:t>
            </a:r>
            <a:r>
              <a:rPr lang="en-US" sz="2000" dirty="0"/>
              <a:t>lines and is designated </a:t>
            </a:r>
            <a:r>
              <a:rPr lang="en-US" sz="2000" dirty="0" smtClean="0"/>
              <a:t>as a 2</a:t>
            </a:r>
            <a:r>
              <a:rPr lang="en-US" sz="2000" baseline="30000" dirty="0" smtClean="0"/>
              <a:t>n</a:t>
            </a:r>
            <a:r>
              <a:rPr lang="en-US" sz="2000" dirty="0" smtClean="0"/>
              <a:t> x m PROM.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0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/>
              <a:t>Looking at the internal architecture of a PROM device, it is a combinational </a:t>
            </a:r>
            <a:r>
              <a:rPr lang="en-US" sz="2000" dirty="0" smtClean="0"/>
              <a:t>circuit with </a:t>
            </a:r>
            <a:r>
              <a:rPr lang="en-US" sz="2000" dirty="0"/>
              <a:t>the AND gates wired as a decoder and having OR gates equal to the number of </a:t>
            </a:r>
            <a:r>
              <a:rPr lang="en-US" sz="2000" dirty="0" smtClean="0"/>
              <a:t>outputs.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0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/>
              <a:t>To </a:t>
            </a:r>
            <a:r>
              <a:rPr lang="en-US" sz="2000" dirty="0"/>
              <a:t>sum up, for implementing an n-input or </a:t>
            </a:r>
            <a:r>
              <a:rPr lang="en-US" sz="2000" dirty="0" smtClean="0"/>
              <a:t>n-variable, m-output </a:t>
            </a:r>
            <a:r>
              <a:rPr lang="en-US" sz="2000" dirty="0"/>
              <a:t>combinational circuit, one </a:t>
            </a:r>
            <a:r>
              <a:rPr lang="en-US" sz="2000" dirty="0" smtClean="0"/>
              <a:t>would need a </a:t>
            </a:r>
            <a:r>
              <a:rPr lang="en-US" sz="2000" dirty="0"/>
              <a:t>2</a:t>
            </a:r>
            <a:r>
              <a:rPr lang="en-US" sz="2000" baseline="30000" dirty="0"/>
              <a:t>n</a:t>
            </a:r>
            <a:r>
              <a:rPr lang="en-US" sz="2000" dirty="0"/>
              <a:t> x m </a:t>
            </a:r>
            <a:r>
              <a:rPr lang="en-US" sz="2000" dirty="0" smtClean="0"/>
              <a:t>PROM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0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/>
              <a:t>Normally the PROM has a fixed AND array and the programmable OR array. </a:t>
            </a:r>
            <a:endParaRPr lang="en-US" sz="2000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George ZIBA , DEPT. of EEE, School of Engineering, UNZA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277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George ZIBA , DEPT. of EEE, School of Engineering, UNZA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912" y="152400"/>
            <a:ext cx="7496175" cy="585787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2400" y="6124795"/>
            <a:ext cx="3352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Fig. 12.2 PLD Black Box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77841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/>
              <a:t>Examples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Question:</a:t>
            </a:r>
          </a:p>
          <a:p>
            <a:pPr marL="0" indent="0">
              <a:buNone/>
            </a:pPr>
            <a:r>
              <a:rPr lang="en-US" sz="2400" i="1" dirty="0"/>
              <a:t>Determine the size of the PROM required for implementing </a:t>
            </a:r>
            <a:r>
              <a:rPr lang="en-US" sz="2400" i="1" dirty="0" smtClean="0"/>
              <a:t>a </a:t>
            </a:r>
            <a:r>
              <a:rPr lang="en-US" sz="2400" i="1" dirty="0"/>
              <a:t>binary multiplier that multiplies two four-bit numbers</a:t>
            </a:r>
            <a:r>
              <a:rPr lang="en-US" sz="2400" i="1" dirty="0" smtClean="0"/>
              <a:t>;</a:t>
            </a:r>
          </a:p>
          <a:p>
            <a:pPr marL="0" indent="0">
              <a:buNone/>
            </a:pPr>
            <a:endParaRPr lang="en-US" sz="2400" b="1" i="1" dirty="0" smtClean="0"/>
          </a:p>
          <a:p>
            <a:pPr marL="0" indent="0">
              <a:buNone/>
            </a:pPr>
            <a:r>
              <a:rPr lang="en-US" sz="2400" b="1" dirty="0" smtClean="0"/>
              <a:t>Solution:</a:t>
            </a:r>
          </a:p>
          <a:p>
            <a:pPr marL="0" indent="0">
              <a:buNone/>
            </a:pPr>
            <a:r>
              <a:rPr lang="en-US" sz="2400" i="1" dirty="0"/>
              <a:t>The number of inputs required here would be eight. The result of multiplication would be in </a:t>
            </a:r>
            <a:r>
              <a:rPr lang="en-US" sz="2400" i="1" dirty="0" smtClean="0"/>
              <a:t>eight bits</a:t>
            </a:r>
            <a:r>
              <a:rPr lang="en-US" sz="2400" i="1" dirty="0"/>
              <a:t>. Therefore, the size of </a:t>
            </a:r>
            <a:r>
              <a:rPr lang="en-US" sz="2400" i="1" dirty="0" smtClean="0"/>
              <a:t>the PROM=2</a:t>
            </a:r>
            <a:r>
              <a:rPr lang="en-US" sz="2400" i="1" baseline="30000" dirty="0" smtClean="0"/>
              <a:t>8</a:t>
            </a:r>
            <a:r>
              <a:rPr lang="en-US" sz="2400" i="1" dirty="0" smtClean="0"/>
              <a:t> ×8=256×8</a:t>
            </a:r>
            <a:r>
              <a:rPr lang="en-US" sz="2400" i="1" dirty="0"/>
              <a:t>.</a:t>
            </a:r>
            <a:endParaRPr lang="en-US" sz="2400" i="1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George ZIBA , DEPT. of EEE, School of Engineering, UNZA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601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41722</TotalTime>
  <Words>2626</Words>
  <Application>Microsoft Office PowerPoint</Application>
  <PresentationFormat>On-screen Show (4:3)</PresentationFormat>
  <Paragraphs>364</Paragraphs>
  <Slides>39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5" baseType="lpstr">
      <vt:lpstr>Arial</vt:lpstr>
      <vt:lpstr>Calibri</vt:lpstr>
      <vt:lpstr>Times New Roman</vt:lpstr>
      <vt:lpstr>Wingdings</vt:lpstr>
      <vt:lpstr>Office Theme</vt:lpstr>
      <vt:lpstr>Equation</vt:lpstr>
      <vt:lpstr>EEE3131 Digital Electronics</vt:lpstr>
      <vt:lpstr>PowerPoint Presentation</vt:lpstr>
      <vt:lpstr>PLDs</vt:lpstr>
      <vt:lpstr>Advantages of Programmable Logic Devices</vt:lpstr>
      <vt:lpstr>PowerPoint Presentation</vt:lpstr>
      <vt:lpstr>PowerPoint Presentation</vt:lpstr>
      <vt:lpstr>PROM </vt:lpstr>
      <vt:lpstr>PowerPoint Presentation</vt:lpstr>
      <vt:lpstr>Examples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Design Abstraction Levels</vt:lpstr>
      <vt:lpstr>PowerPoint Presentation</vt:lpstr>
      <vt:lpstr> VHDL-structural format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JERRY</dc:creator>
  <cp:lastModifiedBy>George Ziba</cp:lastModifiedBy>
  <cp:revision>6364</cp:revision>
  <dcterms:created xsi:type="dcterms:W3CDTF">2013-09-26T15:37:31Z</dcterms:created>
  <dcterms:modified xsi:type="dcterms:W3CDTF">2021-05-13T10:37:47Z</dcterms:modified>
</cp:coreProperties>
</file>