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9"/>
  </p:notesMasterIdLst>
  <p:sldIdLst>
    <p:sldId id="256" r:id="rId2"/>
    <p:sldId id="477" r:id="rId3"/>
    <p:sldId id="478" r:id="rId4"/>
    <p:sldId id="479" r:id="rId5"/>
    <p:sldId id="433" r:id="rId6"/>
    <p:sldId id="434" r:id="rId7"/>
    <p:sldId id="435" r:id="rId8"/>
    <p:sldId id="436" r:id="rId9"/>
    <p:sldId id="437" r:id="rId10"/>
    <p:sldId id="438" r:id="rId11"/>
    <p:sldId id="439" r:id="rId12"/>
    <p:sldId id="440" r:id="rId13"/>
    <p:sldId id="441" r:id="rId14"/>
    <p:sldId id="442" r:id="rId15"/>
    <p:sldId id="443" r:id="rId16"/>
    <p:sldId id="444" r:id="rId17"/>
    <p:sldId id="480" r:id="rId18"/>
    <p:sldId id="445" r:id="rId19"/>
    <p:sldId id="446" r:id="rId20"/>
    <p:sldId id="447" r:id="rId21"/>
    <p:sldId id="448" r:id="rId22"/>
    <p:sldId id="449" r:id="rId23"/>
    <p:sldId id="450" r:id="rId24"/>
    <p:sldId id="464" r:id="rId25"/>
    <p:sldId id="465" r:id="rId26"/>
    <p:sldId id="466" r:id="rId27"/>
    <p:sldId id="467" r:id="rId28"/>
    <p:sldId id="468" r:id="rId29"/>
    <p:sldId id="469" r:id="rId30"/>
    <p:sldId id="470" r:id="rId31"/>
    <p:sldId id="471" r:id="rId32"/>
    <p:sldId id="472" r:id="rId33"/>
    <p:sldId id="473" r:id="rId34"/>
    <p:sldId id="474" r:id="rId35"/>
    <p:sldId id="475" r:id="rId36"/>
    <p:sldId id="476" r:id="rId37"/>
    <p:sldId id="431"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71" autoAdjust="0"/>
    <p:restoredTop sz="88732" autoAdjust="0"/>
  </p:normalViewPr>
  <p:slideViewPr>
    <p:cSldViewPr>
      <p:cViewPr varScale="1">
        <p:scale>
          <a:sx n="71" d="100"/>
          <a:sy n="71" d="100"/>
        </p:scale>
        <p:origin x="1590"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EE18616-83D4-4CCD-92DB-77EE9C964B2C}" type="datetimeFigureOut">
              <a:rPr lang="en-US" smtClean="0"/>
              <a:pPr/>
              <a:t>5/14/2021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D6EB357-B5A6-4343-B9C2-350395847C24}" type="slidenum">
              <a:rPr lang="en-US" smtClean="0"/>
              <a:pPr/>
              <a:t>‹#›</a:t>
            </a:fld>
            <a:endParaRPr lang="en-US"/>
          </a:p>
        </p:txBody>
      </p:sp>
    </p:spTree>
    <p:extLst>
      <p:ext uri="{BB962C8B-B14F-4D97-AF65-F5344CB8AC3E}">
        <p14:creationId xmlns:p14="http://schemas.microsoft.com/office/powerpoint/2010/main" val="2325938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D6EB357-B5A6-4343-B9C2-350395847C24}" type="slidenum">
              <a:rPr lang="en-US" smtClean="0"/>
              <a:pPr/>
              <a:t>1</a:t>
            </a:fld>
            <a:endParaRPr lang="en-US"/>
          </a:p>
        </p:txBody>
      </p:sp>
    </p:spTree>
    <p:extLst>
      <p:ext uri="{BB962C8B-B14F-4D97-AF65-F5344CB8AC3E}">
        <p14:creationId xmlns:p14="http://schemas.microsoft.com/office/powerpoint/2010/main" val="32829367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DD78CE0-DD4C-4B5F-A28C-319108A7A89C}" type="datetime1">
              <a:rPr lang="en-US" smtClean="0"/>
              <a:t>5/14/2021</a:t>
            </a:fld>
            <a:endParaRPr lang="en-US"/>
          </a:p>
        </p:txBody>
      </p:sp>
      <p:sp>
        <p:nvSpPr>
          <p:cNvPr id="5" name="Footer Placeholder 4"/>
          <p:cNvSpPr>
            <a:spLocks noGrp="1"/>
          </p:cNvSpPr>
          <p:nvPr>
            <p:ph type="ftr" sz="quarter" idx="11"/>
          </p:nvPr>
        </p:nvSpPr>
        <p:spPr/>
        <p:txBody>
          <a:bodyPr/>
          <a:lstStyle/>
          <a:p>
            <a:r>
              <a:rPr lang="en-US" smtClean="0"/>
              <a:t>George ZIBA , DEPT. of EEE, School of Engineering, UNZA</a:t>
            </a:r>
            <a:endParaRPr lang="en-US"/>
          </a:p>
        </p:txBody>
      </p:sp>
      <p:sp>
        <p:nvSpPr>
          <p:cNvPr id="6" name="Slide Number Placeholder 5"/>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FE810A-366F-43BD-B594-CB56320AB72D}" type="datetime1">
              <a:rPr lang="en-US" smtClean="0"/>
              <a:t>5/14/2021</a:t>
            </a:fld>
            <a:endParaRPr lang="en-US"/>
          </a:p>
        </p:txBody>
      </p:sp>
      <p:sp>
        <p:nvSpPr>
          <p:cNvPr id="5" name="Footer Placeholder 4"/>
          <p:cNvSpPr>
            <a:spLocks noGrp="1"/>
          </p:cNvSpPr>
          <p:nvPr>
            <p:ph type="ftr" sz="quarter" idx="11"/>
          </p:nvPr>
        </p:nvSpPr>
        <p:spPr/>
        <p:txBody>
          <a:bodyPr/>
          <a:lstStyle/>
          <a:p>
            <a:r>
              <a:rPr lang="en-US" smtClean="0"/>
              <a:t>George ZIBA , DEPT. of EEE, School of Engineering, UNZA</a:t>
            </a:r>
            <a:endParaRPr lang="en-US"/>
          </a:p>
        </p:txBody>
      </p:sp>
      <p:sp>
        <p:nvSpPr>
          <p:cNvPr id="6" name="Slide Number Placeholder 5"/>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FB457E-EB5E-4898-AE2B-8AD2CE1C6BCD}" type="datetime1">
              <a:rPr lang="en-US" smtClean="0"/>
              <a:t>5/14/2021</a:t>
            </a:fld>
            <a:endParaRPr lang="en-US"/>
          </a:p>
        </p:txBody>
      </p:sp>
      <p:sp>
        <p:nvSpPr>
          <p:cNvPr id="5" name="Footer Placeholder 4"/>
          <p:cNvSpPr>
            <a:spLocks noGrp="1"/>
          </p:cNvSpPr>
          <p:nvPr>
            <p:ph type="ftr" sz="quarter" idx="11"/>
          </p:nvPr>
        </p:nvSpPr>
        <p:spPr/>
        <p:txBody>
          <a:bodyPr/>
          <a:lstStyle/>
          <a:p>
            <a:r>
              <a:rPr lang="en-US" smtClean="0"/>
              <a:t>George ZIBA , DEPT. of EEE, School of Engineering, UNZA</a:t>
            </a:r>
            <a:endParaRPr lang="en-US"/>
          </a:p>
        </p:txBody>
      </p:sp>
      <p:sp>
        <p:nvSpPr>
          <p:cNvPr id="6" name="Slide Number Placeholder 5"/>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FBC8BA-E6AA-497B-A261-0B0BA67B35E9}" type="datetime1">
              <a:rPr lang="en-US" smtClean="0"/>
              <a:t>5/14/2021</a:t>
            </a:fld>
            <a:endParaRPr lang="en-US"/>
          </a:p>
        </p:txBody>
      </p:sp>
      <p:sp>
        <p:nvSpPr>
          <p:cNvPr id="5" name="Footer Placeholder 4"/>
          <p:cNvSpPr>
            <a:spLocks noGrp="1"/>
          </p:cNvSpPr>
          <p:nvPr>
            <p:ph type="ftr" sz="quarter" idx="11"/>
          </p:nvPr>
        </p:nvSpPr>
        <p:spPr/>
        <p:txBody>
          <a:bodyPr/>
          <a:lstStyle/>
          <a:p>
            <a:r>
              <a:rPr lang="en-US" smtClean="0"/>
              <a:t>George ZIBA , DEPT. of EEE, School of Engineering, UNZA</a:t>
            </a:r>
            <a:endParaRPr lang="en-US"/>
          </a:p>
        </p:txBody>
      </p:sp>
      <p:sp>
        <p:nvSpPr>
          <p:cNvPr id="6" name="Slide Number Placeholder 5"/>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49769B3-3FEF-4280-8A36-E774E5DB282D}" type="datetime1">
              <a:rPr lang="en-US" smtClean="0"/>
              <a:t>5/14/2021</a:t>
            </a:fld>
            <a:endParaRPr lang="en-US"/>
          </a:p>
        </p:txBody>
      </p:sp>
      <p:sp>
        <p:nvSpPr>
          <p:cNvPr id="5" name="Footer Placeholder 4"/>
          <p:cNvSpPr>
            <a:spLocks noGrp="1"/>
          </p:cNvSpPr>
          <p:nvPr>
            <p:ph type="ftr" sz="quarter" idx="11"/>
          </p:nvPr>
        </p:nvSpPr>
        <p:spPr/>
        <p:txBody>
          <a:bodyPr/>
          <a:lstStyle/>
          <a:p>
            <a:r>
              <a:rPr lang="en-US" smtClean="0"/>
              <a:t>George ZIBA , DEPT. of EEE, School of Engineering, UNZA</a:t>
            </a:r>
            <a:endParaRPr lang="en-US"/>
          </a:p>
        </p:txBody>
      </p:sp>
      <p:sp>
        <p:nvSpPr>
          <p:cNvPr id="6" name="Slide Number Placeholder 5"/>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46BBCA7-61D8-46B2-B8A2-E42F59C45804}" type="datetime1">
              <a:rPr lang="en-US" smtClean="0"/>
              <a:t>5/14/2021</a:t>
            </a:fld>
            <a:endParaRPr lang="en-US"/>
          </a:p>
        </p:txBody>
      </p:sp>
      <p:sp>
        <p:nvSpPr>
          <p:cNvPr id="6" name="Footer Placeholder 5"/>
          <p:cNvSpPr>
            <a:spLocks noGrp="1"/>
          </p:cNvSpPr>
          <p:nvPr>
            <p:ph type="ftr" sz="quarter" idx="11"/>
          </p:nvPr>
        </p:nvSpPr>
        <p:spPr/>
        <p:txBody>
          <a:bodyPr/>
          <a:lstStyle/>
          <a:p>
            <a:r>
              <a:rPr lang="en-US" smtClean="0"/>
              <a:t>George ZIBA , DEPT. of EEE, School of Engineering, UNZA</a:t>
            </a:r>
            <a:endParaRPr lang="en-US"/>
          </a:p>
        </p:txBody>
      </p:sp>
      <p:sp>
        <p:nvSpPr>
          <p:cNvPr id="7" name="Slide Number Placeholder 6"/>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C864D89-CBC1-4C6E-AF5D-33CED334491E}" type="datetime1">
              <a:rPr lang="en-US" smtClean="0"/>
              <a:t>5/14/2021</a:t>
            </a:fld>
            <a:endParaRPr lang="en-US"/>
          </a:p>
        </p:txBody>
      </p:sp>
      <p:sp>
        <p:nvSpPr>
          <p:cNvPr id="8" name="Footer Placeholder 7"/>
          <p:cNvSpPr>
            <a:spLocks noGrp="1"/>
          </p:cNvSpPr>
          <p:nvPr>
            <p:ph type="ftr" sz="quarter" idx="11"/>
          </p:nvPr>
        </p:nvSpPr>
        <p:spPr/>
        <p:txBody>
          <a:bodyPr/>
          <a:lstStyle/>
          <a:p>
            <a:r>
              <a:rPr lang="en-US" smtClean="0"/>
              <a:t>George ZIBA , DEPT. of EEE, School of Engineering, UNZA</a:t>
            </a:r>
            <a:endParaRPr lang="en-US"/>
          </a:p>
        </p:txBody>
      </p:sp>
      <p:sp>
        <p:nvSpPr>
          <p:cNvPr id="9" name="Slide Number Placeholder 8"/>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32D1438-9F7E-4F96-B441-E76F0F3A2241}" type="datetime1">
              <a:rPr lang="en-US" smtClean="0"/>
              <a:t>5/14/2021</a:t>
            </a:fld>
            <a:endParaRPr lang="en-US"/>
          </a:p>
        </p:txBody>
      </p:sp>
      <p:sp>
        <p:nvSpPr>
          <p:cNvPr id="4" name="Footer Placeholder 3"/>
          <p:cNvSpPr>
            <a:spLocks noGrp="1"/>
          </p:cNvSpPr>
          <p:nvPr>
            <p:ph type="ftr" sz="quarter" idx="11"/>
          </p:nvPr>
        </p:nvSpPr>
        <p:spPr/>
        <p:txBody>
          <a:bodyPr/>
          <a:lstStyle/>
          <a:p>
            <a:r>
              <a:rPr lang="en-US" smtClean="0"/>
              <a:t>George ZIBA , DEPT. of EEE, School of Engineering, UNZA</a:t>
            </a:r>
            <a:endParaRPr lang="en-US"/>
          </a:p>
        </p:txBody>
      </p:sp>
      <p:sp>
        <p:nvSpPr>
          <p:cNvPr id="5" name="Slide Number Placeholder 4"/>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64412F-4E8D-4A48-9274-E01EC9A54E52}" type="datetime1">
              <a:rPr lang="en-US" smtClean="0"/>
              <a:t>5/14/2021</a:t>
            </a:fld>
            <a:endParaRPr lang="en-US"/>
          </a:p>
        </p:txBody>
      </p:sp>
      <p:sp>
        <p:nvSpPr>
          <p:cNvPr id="3" name="Footer Placeholder 2"/>
          <p:cNvSpPr>
            <a:spLocks noGrp="1"/>
          </p:cNvSpPr>
          <p:nvPr>
            <p:ph type="ftr" sz="quarter" idx="11"/>
          </p:nvPr>
        </p:nvSpPr>
        <p:spPr/>
        <p:txBody>
          <a:bodyPr/>
          <a:lstStyle/>
          <a:p>
            <a:r>
              <a:rPr lang="en-US" smtClean="0"/>
              <a:t>George ZIBA , DEPT. of EEE, School of Engineering, UNZA</a:t>
            </a:r>
            <a:endParaRPr lang="en-US"/>
          </a:p>
        </p:txBody>
      </p:sp>
      <p:sp>
        <p:nvSpPr>
          <p:cNvPr id="4" name="Slide Number Placeholder 3"/>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44D7B8-6302-4789-A46D-77D163F8C2BB}" type="datetime1">
              <a:rPr lang="en-US" smtClean="0"/>
              <a:t>5/14/2021</a:t>
            </a:fld>
            <a:endParaRPr lang="en-US"/>
          </a:p>
        </p:txBody>
      </p:sp>
      <p:sp>
        <p:nvSpPr>
          <p:cNvPr id="6" name="Footer Placeholder 5"/>
          <p:cNvSpPr>
            <a:spLocks noGrp="1"/>
          </p:cNvSpPr>
          <p:nvPr>
            <p:ph type="ftr" sz="quarter" idx="11"/>
          </p:nvPr>
        </p:nvSpPr>
        <p:spPr/>
        <p:txBody>
          <a:bodyPr/>
          <a:lstStyle/>
          <a:p>
            <a:r>
              <a:rPr lang="en-US" smtClean="0"/>
              <a:t>George ZIBA , DEPT. of EEE, School of Engineering, UNZA</a:t>
            </a:r>
            <a:endParaRPr lang="en-US"/>
          </a:p>
        </p:txBody>
      </p:sp>
      <p:sp>
        <p:nvSpPr>
          <p:cNvPr id="7" name="Slide Number Placeholder 6"/>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C00F9D4-A88D-4531-BA68-1000175CF74F}" type="datetime1">
              <a:rPr lang="en-US" smtClean="0"/>
              <a:t>5/14/2021</a:t>
            </a:fld>
            <a:endParaRPr lang="en-US"/>
          </a:p>
        </p:txBody>
      </p:sp>
      <p:sp>
        <p:nvSpPr>
          <p:cNvPr id="6" name="Footer Placeholder 5"/>
          <p:cNvSpPr>
            <a:spLocks noGrp="1"/>
          </p:cNvSpPr>
          <p:nvPr>
            <p:ph type="ftr" sz="quarter" idx="11"/>
          </p:nvPr>
        </p:nvSpPr>
        <p:spPr/>
        <p:txBody>
          <a:bodyPr/>
          <a:lstStyle/>
          <a:p>
            <a:r>
              <a:rPr lang="en-US" smtClean="0"/>
              <a:t>George ZIBA , DEPT. of EEE, School of Engineering, UNZA</a:t>
            </a:r>
            <a:endParaRPr lang="en-US"/>
          </a:p>
        </p:txBody>
      </p:sp>
      <p:sp>
        <p:nvSpPr>
          <p:cNvPr id="7" name="Slide Number Placeholder 6"/>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9E8E36-E945-4F85-BC6B-237CF70DC7FD}" type="datetime1">
              <a:rPr lang="en-US" smtClean="0"/>
              <a:t>5/14/2021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George ZIBA , DEPT. of EEE, School of Engineering, UNZA</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70E9BA-92E5-4D52-8834-4CFBC068082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george.ziba@unza.z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762001"/>
            <a:ext cx="8534400" cy="1143000"/>
          </a:xfrm>
        </p:spPr>
        <p:txBody>
          <a:bodyPr>
            <a:normAutofit/>
          </a:bodyPr>
          <a:lstStyle/>
          <a:p>
            <a:r>
              <a:rPr lang="en-US" sz="3200" b="1" dirty="0" smtClean="0">
                <a:solidFill>
                  <a:srgbClr val="00B050"/>
                </a:solidFill>
                <a:latin typeface="Times New Roman" pitchFamily="18" charset="0"/>
                <a:cs typeface="Times New Roman" pitchFamily="18" charset="0"/>
              </a:rPr>
              <a:t>EEE3131 Digital Electronics</a:t>
            </a:r>
            <a:endParaRPr lang="en-US" sz="3200" b="1" dirty="0">
              <a:solidFill>
                <a:srgbClr val="00B050"/>
              </a:solidFill>
              <a:latin typeface="Times New Roman" pitchFamily="18" charset="0"/>
              <a:cs typeface="Times New Roman" pitchFamily="18" charset="0"/>
            </a:endParaRPr>
          </a:p>
        </p:txBody>
      </p:sp>
      <p:sp>
        <p:nvSpPr>
          <p:cNvPr id="3" name="Subtitle 2"/>
          <p:cNvSpPr>
            <a:spLocks noGrp="1"/>
          </p:cNvSpPr>
          <p:nvPr>
            <p:ph type="subTitle" idx="1"/>
          </p:nvPr>
        </p:nvSpPr>
        <p:spPr>
          <a:xfrm>
            <a:off x="1447800" y="2743200"/>
            <a:ext cx="7467600" cy="990600"/>
          </a:xfrm>
        </p:spPr>
        <p:txBody>
          <a:bodyPr>
            <a:normAutofit/>
          </a:bodyPr>
          <a:lstStyle/>
          <a:p>
            <a:pPr algn="r"/>
            <a:r>
              <a:rPr lang="en-US" sz="2800" b="1" smtClean="0">
                <a:solidFill>
                  <a:schemeClr val="tx1"/>
                </a:solidFill>
                <a:latin typeface="Times New Roman" pitchFamily="18" charset="0"/>
                <a:cs typeface="Times New Roman" pitchFamily="18" charset="0"/>
              </a:rPr>
              <a:t>Lecture 13 </a:t>
            </a:r>
            <a:r>
              <a:rPr lang="en-US" sz="2800" b="1" dirty="0" smtClean="0">
                <a:solidFill>
                  <a:schemeClr val="tx1"/>
                </a:solidFill>
                <a:latin typeface="Times New Roman" pitchFamily="18" charset="0"/>
                <a:cs typeface="Times New Roman" pitchFamily="18" charset="0"/>
              </a:rPr>
              <a:t>:</a:t>
            </a:r>
            <a:r>
              <a:rPr lang="en-US" sz="2800" b="1" dirty="0" smtClean="0">
                <a:solidFill>
                  <a:srgbClr val="7030A0"/>
                </a:solidFill>
                <a:latin typeface="Times New Roman" pitchFamily="18" charset="0"/>
                <a:cs typeface="Times New Roman" pitchFamily="18" charset="0"/>
              </a:rPr>
              <a:t> </a:t>
            </a:r>
            <a:r>
              <a:rPr lang="en-US" sz="2800" b="1" dirty="0">
                <a:solidFill>
                  <a:srgbClr val="7030A0"/>
                </a:solidFill>
              </a:rPr>
              <a:t>Microprocessor/Microcontroller Architecture</a:t>
            </a:r>
            <a:endParaRPr lang="en-US" sz="2000" dirty="0">
              <a:solidFill>
                <a:srgbClr val="7030A0"/>
              </a:solidFill>
            </a:endParaRPr>
          </a:p>
          <a:p>
            <a:pPr algn="r"/>
            <a:endParaRPr lang="en-US" sz="2800" b="1" dirty="0">
              <a:solidFill>
                <a:srgbClr val="7030A0"/>
              </a:solidFill>
              <a:latin typeface="Times New Roman" pitchFamily="18" charset="0"/>
              <a:cs typeface="Times New Roman" pitchFamily="18" charset="0"/>
            </a:endParaRPr>
          </a:p>
        </p:txBody>
      </p:sp>
      <p:cxnSp>
        <p:nvCxnSpPr>
          <p:cNvPr id="7" name="Straight Connector 6"/>
          <p:cNvCxnSpPr/>
          <p:nvPr/>
        </p:nvCxnSpPr>
        <p:spPr>
          <a:xfrm>
            <a:off x="304800" y="1905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a:off x="1600200" y="4107859"/>
            <a:ext cx="7010400" cy="461665"/>
          </a:xfrm>
          <a:prstGeom prst="rect">
            <a:avLst/>
          </a:prstGeom>
          <a:noFill/>
        </p:spPr>
        <p:txBody>
          <a:bodyPr wrap="square" rtlCol="0">
            <a:spAutoFit/>
          </a:bodyPr>
          <a:lstStyle/>
          <a:p>
            <a:pPr algn="r"/>
            <a:r>
              <a:rPr lang="en-US" sz="2400" dirty="0" smtClean="0">
                <a:latin typeface="Times New Roman" pitchFamily="18" charset="0"/>
                <a:cs typeface="Times New Roman" pitchFamily="18" charset="0"/>
              </a:rPr>
              <a:t>Instructor:  George ZIBA</a:t>
            </a:r>
            <a:endParaRPr lang="en-US" sz="2400" dirty="0">
              <a:latin typeface="Times New Roman" pitchFamily="18" charset="0"/>
              <a:cs typeface="Times New Roman" pitchFamily="18" charset="0"/>
            </a:endParaRPr>
          </a:p>
        </p:txBody>
      </p:sp>
      <p:sp>
        <p:nvSpPr>
          <p:cNvPr id="10" name="TextBox 9"/>
          <p:cNvSpPr txBox="1"/>
          <p:nvPr/>
        </p:nvSpPr>
        <p:spPr>
          <a:xfrm>
            <a:off x="2667000" y="5486400"/>
            <a:ext cx="6172200" cy="400110"/>
          </a:xfrm>
          <a:prstGeom prst="rect">
            <a:avLst/>
          </a:prstGeom>
          <a:noFill/>
        </p:spPr>
        <p:txBody>
          <a:bodyPr wrap="square" rtlCol="0">
            <a:spAutoFit/>
          </a:bodyPr>
          <a:lstStyle/>
          <a:p>
            <a:pPr algn="r"/>
            <a:r>
              <a:rPr lang="en-US" sz="2000" dirty="0" smtClean="0">
                <a:latin typeface="Times New Roman" pitchFamily="18" charset="0"/>
                <a:cs typeface="Times New Roman" pitchFamily="18" charset="0"/>
              </a:rPr>
              <a:t>May 2021</a:t>
            </a:r>
            <a:endParaRPr lang="en-US" sz="2000" dirty="0">
              <a:latin typeface="Times New Roman" pitchFamily="18" charset="0"/>
              <a:cs typeface="Times New Roman" pitchFamily="18" charset="0"/>
            </a:endParaRPr>
          </a:p>
        </p:txBody>
      </p:sp>
      <p:cxnSp>
        <p:nvCxnSpPr>
          <p:cNvPr id="11" name="Straight Connector 10"/>
          <p:cNvCxnSpPr/>
          <p:nvPr/>
        </p:nvCxnSpPr>
        <p:spPr>
          <a:xfrm>
            <a:off x="228600" y="762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2" name="TextBox 11"/>
          <p:cNvSpPr txBox="1"/>
          <p:nvPr/>
        </p:nvSpPr>
        <p:spPr>
          <a:xfrm rot="16200000">
            <a:off x="2147131" y="4522775"/>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a:t>
            </a:r>
            <a:r>
              <a:rPr lang="en-US" sz="1100" b="1" dirty="0" err="1" smtClean="0">
                <a:latin typeface="Times New Roman" pitchFamily="18" charset="0"/>
                <a:cs typeface="Times New Roman" pitchFamily="18" charset="0"/>
              </a:rPr>
              <a:t>EEE</a:t>
            </a:r>
            <a:r>
              <a:rPr lang="en-US" sz="1100" b="1" dirty="0" smtClean="0">
                <a:latin typeface="Times New Roman" pitchFamily="18" charset="0"/>
                <a:cs typeface="Times New Roman" pitchFamily="18" charset="0"/>
              </a:rPr>
              <a:t>, School of Engineering, </a:t>
            </a:r>
            <a:r>
              <a:rPr lang="en-US" sz="1100" b="1" dirty="0" err="1" smtClean="0">
                <a:latin typeface="Times New Roman" pitchFamily="18" charset="0"/>
                <a:cs typeface="Times New Roman" pitchFamily="18" charset="0"/>
              </a:rPr>
              <a:t>UNZA</a:t>
            </a:r>
            <a:endParaRPr lang="en-US" sz="1100" b="1" dirty="0">
              <a:latin typeface="Times New Roman" pitchFamily="18" charset="0"/>
              <a:cs typeface="Times New Roman" pitchFamily="18" charset="0"/>
            </a:endParaRPr>
          </a:p>
        </p:txBody>
      </p:sp>
      <p:sp>
        <p:nvSpPr>
          <p:cNvPr id="9" name="TextBox 8"/>
          <p:cNvSpPr txBox="1"/>
          <p:nvPr/>
        </p:nvSpPr>
        <p:spPr>
          <a:xfrm>
            <a:off x="2590800" y="4482353"/>
            <a:ext cx="6248400" cy="1015663"/>
          </a:xfrm>
          <a:prstGeom prst="rect">
            <a:avLst/>
          </a:prstGeom>
          <a:noFill/>
        </p:spPr>
        <p:txBody>
          <a:bodyPr wrap="square" rtlCol="0">
            <a:spAutoFit/>
          </a:bodyPr>
          <a:lstStyle/>
          <a:p>
            <a:pPr algn="r"/>
            <a:r>
              <a:rPr lang="en-US" sz="2000" dirty="0" smtClean="0">
                <a:latin typeface="Times New Roman" pitchFamily="18" charset="0"/>
                <a:cs typeface="Times New Roman" pitchFamily="18" charset="0"/>
              </a:rPr>
              <a:t>Email</a:t>
            </a:r>
            <a:r>
              <a:rPr lang="en-US" sz="2000" b="1" dirty="0" smtClean="0">
                <a:solidFill>
                  <a:schemeClr val="accent6">
                    <a:lumMod val="75000"/>
                  </a:schemeClr>
                </a:solidFill>
                <a:latin typeface="Times New Roman" pitchFamily="18" charset="0"/>
                <a:cs typeface="Times New Roman" pitchFamily="18" charset="0"/>
              </a:rPr>
              <a:t>:   </a:t>
            </a:r>
            <a:r>
              <a:rPr lang="en-US" sz="2000" b="1" dirty="0" smtClean="0">
                <a:solidFill>
                  <a:schemeClr val="accent6">
                    <a:lumMod val="75000"/>
                  </a:schemeClr>
                </a:solidFill>
                <a:latin typeface="Times New Roman" pitchFamily="18" charset="0"/>
                <a:cs typeface="Times New Roman" pitchFamily="18" charset="0"/>
                <a:hlinkClick r:id="rId3"/>
              </a:rPr>
              <a:t>george.ziba@unza.zm</a:t>
            </a:r>
            <a:r>
              <a:rPr lang="en-US" sz="2000" b="1" dirty="0">
                <a:solidFill>
                  <a:schemeClr val="accent6">
                    <a:lumMod val="75000"/>
                  </a:schemeClr>
                </a:solidFill>
                <a:latin typeface="Times New Roman" pitchFamily="18" charset="0"/>
                <a:cs typeface="Times New Roman" pitchFamily="18" charset="0"/>
              </a:rPr>
              <a:t> </a:t>
            </a:r>
            <a:endParaRPr lang="en-US" sz="2000" b="1" dirty="0" smtClean="0">
              <a:solidFill>
                <a:schemeClr val="accent6">
                  <a:lumMod val="75000"/>
                </a:schemeClr>
              </a:solidFill>
              <a:latin typeface="Times New Roman" pitchFamily="18" charset="0"/>
              <a:cs typeface="Times New Roman" pitchFamily="18" charset="0"/>
            </a:endParaRPr>
          </a:p>
          <a:p>
            <a:pPr algn="r"/>
            <a:r>
              <a:rPr lang="en-US" sz="2000" b="1" dirty="0" smtClean="0">
                <a:solidFill>
                  <a:schemeClr val="accent6">
                    <a:lumMod val="75000"/>
                  </a:schemeClr>
                </a:solidFill>
                <a:latin typeface="Times New Roman" pitchFamily="18" charset="0"/>
                <a:cs typeface="Times New Roman" pitchFamily="18" charset="0"/>
              </a:rPr>
              <a:t>0976854627</a:t>
            </a:r>
          </a:p>
          <a:p>
            <a:pPr algn="r"/>
            <a:r>
              <a:rPr lang="en-US" sz="2000" b="1" dirty="0" smtClean="0">
                <a:solidFill>
                  <a:schemeClr val="accent6">
                    <a:lumMod val="75000"/>
                  </a:schemeClr>
                </a:solidFill>
                <a:latin typeface="Times New Roman" pitchFamily="18" charset="0"/>
                <a:cs typeface="Times New Roman" pitchFamily="18" charset="0"/>
              </a:rPr>
              <a:t>       </a:t>
            </a:r>
            <a:endParaRPr lang="en-US" sz="2000" b="1" dirty="0">
              <a:solidFill>
                <a:schemeClr val="accent6">
                  <a:lumMod val="75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George ZIBA , DEPT. of EEE, School of Engineering, UNZA</a:t>
            </a:r>
            <a:endParaRPr lang="en-US"/>
          </a:p>
        </p:txBody>
      </p:sp>
      <p:sp>
        <p:nvSpPr>
          <p:cNvPr id="4" name="Slide Number Placeholder 3"/>
          <p:cNvSpPr>
            <a:spLocks noGrp="1"/>
          </p:cNvSpPr>
          <p:nvPr>
            <p:ph type="sldNum" sz="quarter" idx="12"/>
          </p:nvPr>
        </p:nvSpPr>
        <p:spPr/>
        <p:txBody>
          <a:bodyPr/>
          <a:lstStyle/>
          <a:p>
            <a:fld id="{6BBCC4E9-A793-4F66-A1D0-4C07DFDB5FFE}" type="slidenum">
              <a:rPr lang="en-US" smtClean="0"/>
              <a:pPr/>
              <a:t>10</a:t>
            </a:fld>
            <a:endParaRPr lang="en-US"/>
          </a:p>
        </p:txBody>
      </p:sp>
      <p:sp>
        <p:nvSpPr>
          <p:cNvPr id="6" name="TextBox 5"/>
          <p:cNvSpPr txBox="1"/>
          <p:nvPr/>
        </p:nvSpPr>
        <p:spPr>
          <a:xfrm>
            <a:off x="457200" y="533400"/>
            <a:ext cx="8458200" cy="5262979"/>
          </a:xfrm>
          <a:prstGeom prst="rect">
            <a:avLst/>
          </a:prstGeom>
          <a:noFill/>
        </p:spPr>
        <p:txBody>
          <a:bodyPr wrap="square" rtlCol="0">
            <a:spAutoFit/>
          </a:bodyPr>
          <a:lstStyle/>
          <a:p>
            <a:r>
              <a:rPr lang="en-US" sz="2800" b="1" dirty="0" smtClean="0"/>
              <a:t>Examples Microprocessors are</a:t>
            </a:r>
            <a:r>
              <a:rPr lang="en-US" sz="2000" dirty="0" smtClean="0"/>
              <a:t>:</a:t>
            </a:r>
          </a:p>
          <a:p>
            <a:endParaRPr lang="en-US" sz="2000" dirty="0" smtClean="0"/>
          </a:p>
          <a:p>
            <a:pPr>
              <a:buFont typeface="Wingdings" pitchFamily="2" charset="2"/>
              <a:buChar char="ü"/>
            </a:pPr>
            <a:r>
              <a:rPr lang="en-US" sz="2000" dirty="0" smtClean="0"/>
              <a:t> Intel’s 8085, 8086, 8088, Pentium II, Duo Core, Core i7 etc</a:t>
            </a:r>
          </a:p>
          <a:p>
            <a:pPr>
              <a:buFont typeface="Wingdings" pitchFamily="2" charset="2"/>
              <a:buChar char="ü"/>
            </a:pPr>
            <a:r>
              <a:rPr lang="en-US" sz="2000" dirty="0" smtClean="0"/>
              <a:t> </a:t>
            </a:r>
            <a:r>
              <a:rPr lang="en-US" sz="2000" dirty="0" err="1" smtClean="0"/>
              <a:t>Zilog’s</a:t>
            </a:r>
            <a:r>
              <a:rPr lang="en-US" sz="2000" dirty="0" smtClean="0"/>
              <a:t> Z80, etc</a:t>
            </a:r>
          </a:p>
          <a:p>
            <a:endParaRPr lang="en-US" sz="2000" dirty="0" smtClean="0"/>
          </a:p>
          <a:p>
            <a:r>
              <a:rPr lang="en-US" sz="2000" b="1" i="1" dirty="0" smtClean="0">
                <a:solidFill>
                  <a:srgbClr val="FF0000"/>
                </a:solidFill>
              </a:rPr>
              <a:t>Differences  being number of bits for data and address buses, clock speeds etc</a:t>
            </a:r>
            <a:r>
              <a:rPr lang="en-US" sz="2000" b="1" i="1" dirty="0" smtClean="0"/>
              <a:t>. </a:t>
            </a:r>
            <a:r>
              <a:rPr lang="en-US" sz="2000" b="1" i="1" dirty="0" err="1" smtClean="0"/>
              <a:t>e.g</a:t>
            </a:r>
            <a:r>
              <a:rPr lang="en-US" sz="2000" b="1" i="1" dirty="0" smtClean="0"/>
              <a:t> 8085 and Z80 where 8-bit </a:t>
            </a:r>
            <a:r>
              <a:rPr lang="el-GR" sz="2000" b="1" i="1" dirty="0" smtClean="0"/>
              <a:t>μ</a:t>
            </a:r>
            <a:r>
              <a:rPr lang="en-US" sz="2000" b="1" i="1" dirty="0" smtClean="0"/>
              <a:t>Ps (4</a:t>
            </a:r>
            <a:r>
              <a:rPr lang="en-US" sz="2000" b="1" i="1" baseline="30000" dirty="0" smtClean="0"/>
              <a:t>th</a:t>
            </a:r>
            <a:r>
              <a:rPr lang="en-US" sz="2000" b="1" i="1" dirty="0" smtClean="0"/>
              <a:t> YEAR).</a:t>
            </a:r>
          </a:p>
          <a:p>
            <a:endParaRPr lang="en-US" sz="2000" dirty="0" smtClean="0"/>
          </a:p>
          <a:p>
            <a:endParaRPr lang="en-US" sz="2000" dirty="0" smtClean="0"/>
          </a:p>
          <a:p>
            <a:r>
              <a:rPr lang="en-US" sz="2800" b="1" dirty="0" smtClean="0"/>
              <a:t>Examples of Microcontrollers are</a:t>
            </a:r>
            <a:r>
              <a:rPr lang="en-US" sz="2000" dirty="0" smtClean="0"/>
              <a:t>:</a:t>
            </a:r>
            <a:endParaRPr lang="en-US" sz="2000" b="1" dirty="0" smtClean="0"/>
          </a:p>
          <a:p>
            <a:endParaRPr lang="en-US" sz="2000" dirty="0" smtClean="0"/>
          </a:p>
          <a:p>
            <a:r>
              <a:rPr lang="en-US" sz="2000" dirty="0" smtClean="0"/>
              <a:t>8051, 8052, and their derivatives, </a:t>
            </a:r>
            <a:r>
              <a:rPr lang="en-US" sz="2000" dirty="0" err="1" smtClean="0"/>
              <a:t>Zilog’s</a:t>
            </a:r>
            <a:r>
              <a:rPr lang="en-US" sz="2000" dirty="0" smtClean="0"/>
              <a:t> Z8, Motorola’s 6811, Microchip’s PIC, Atmel’s AT family etc.</a:t>
            </a:r>
          </a:p>
          <a:p>
            <a:endParaRPr lang="en-US" sz="2000" dirty="0" smtClean="0"/>
          </a:p>
          <a:p>
            <a:r>
              <a:rPr lang="en-US" sz="2000" b="1" i="1" dirty="0" smtClean="0">
                <a:solidFill>
                  <a:srgbClr val="FF0000"/>
                </a:solidFill>
              </a:rPr>
              <a:t>Students usually mistake the number 8085 (</a:t>
            </a:r>
            <a:r>
              <a:rPr lang="el-GR" sz="2000" b="1" i="1" dirty="0" smtClean="0">
                <a:solidFill>
                  <a:srgbClr val="FF0000"/>
                </a:solidFill>
              </a:rPr>
              <a:t>μ</a:t>
            </a:r>
            <a:r>
              <a:rPr lang="en-US" sz="2000" b="1" i="1" dirty="0" smtClean="0">
                <a:solidFill>
                  <a:srgbClr val="FF0000"/>
                </a:solidFill>
              </a:rPr>
              <a:t>P) for 8051 (</a:t>
            </a:r>
            <a:r>
              <a:rPr lang="el-GR" sz="2000" b="1" i="1" dirty="0" smtClean="0">
                <a:solidFill>
                  <a:srgbClr val="FF0000"/>
                </a:solidFill>
              </a:rPr>
              <a:t>μ</a:t>
            </a:r>
            <a:r>
              <a:rPr lang="en-US" sz="2000" b="1" i="1" dirty="0" smtClean="0">
                <a:solidFill>
                  <a:srgbClr val="FF0000"/>
                </a:solidFill>
              </a:rPr>
              <a:t>C) and the other way round</a:t>
            </a:r>
            <a:r>
              <a:rPr lang="en-US" sz="2000" dirty="0" smtClean="0"/>
              <a:t>.</a:t>
            </a:r>
            <a:endParaRPr lang="en-US" sz="2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George ZIBA , DEPT. of EEE, School of Engineering, UNZA</a:t>
            </a:r>
            <a:endParaRPr lang="en-US"/>
          </a:p>
        </p:txBody>
      </p:sp>
      <p:sp>
        <p:nvSpPr>
          <p:cNvPr id="4" name="Slide Number Placeholder 3"/>
          <p:cNvSpPr>
            <a:spLocks noGrp="1"/>
          </p:cNvSpPr>
          <p:nvPr>
            <p:ph type="sldNum" sz="quarter" idx="12"/>
          </p:nvPr>
        </p:nvSpPr>
        <p:spPr/>
        <p:txBody>
          <a:bodyPr/>
          <a:lstStyle/>
          <a:p>
            <a:fld id="{6BBCC4E9-A793-4F66-A1D0-4C07DFDB5FFE}" type="slidenum">
              <a:rPr lang="en-US" smtClean="0"/>
              <a:pPr/>
              <a:t>11</a:t>
            </a:fld>
            <a:endParaRPr lang="en-US"/>
          </a:p>
        </p:txBody>
      </p:sp>
      <p:sp>
        <p:nvSpPr>
          <p:cNvPr id="6" name="TextBox 5"/>
          <p:cNvSpPr txBox="1"/>
          <p:nvPr/>
        </p:nvSpPr>
        <p:spPr>
          <a:xfrm>
            <a:off x="457200" y="533400"/>
            <a:ext cx="8229600" cy="707886"/>
          </a:xfrm>
          <a:prstGeom prst="rect">
            <a:avLst/>
          </a:prstGeom>
          <a:noFill/>
        </p:spPr>
        <p:txBody>
          <a:bodyPr wrap="square" rtlCol="0">
            <a:spAutoFit/>
          </a:bodyPr>
          <a:lstStyle/>
          <a:p>
            <a:r>
              <a:rPr lang="en-US" sz="2000" dirty="0" smtClean="0"/>
              <a:t>What we are going to study is general architecture (structure)  of a CPU-based system (can be extended to both </a:t>
            </a:r>
            <a:r>
              <a:rPr lang="en-US" sz="2000" dirty="0" err="1" smtClean="0"/>
              <a:t>uP</a:t>
            </a:r>
            <a:r>
              <a:rPr lang="en-US" sz="2000" dirty="0" smtClean="0"/>
              <a:t> and </a:t>
            </a:r>
            <a:r>
              <a:rPr lang="en-US" sz="2000" dirty="0" err="1" smtClean="0"/>
              <a:t>uC</a:t>
            </a:r>
            <a:r>
              <a:rPr lang="en-US" sz="2000" dirty="0" smtClean="0"/>
              <a:t>).</a:t>
            </a:r>
            <a:endParaRPr lang="en-US" sz="2000" dirty="0"/>
          </a:p>
        </p:txBody>
      </p:sp>
      <p:sp>
        <p:nvSpPr>
          <p:cNvPr id="5" name="Rounded Rectangle 4"/>
          <p:cNvSpPr/>
          <p:nvPr/>
        </p:nvSpPr>
        <p:spPr>
          <a:xfrm>
            <a:off x="1752600" y="1447800"/>
            <a:ext cx="5486400" cy="457200"/>
          </a:xfrm>
          <a:prstGeom prst="roundRect">
            <a:avLst/>
          </a:prstGeom>
          <a:solidFill>
            <a:srgbClr val="D9EA0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smtClean="0">
                <a:solidFill>
                  <a:schemeClr val="tx1"/>
                </a:solidFill>
              </a:rPr>
              <a:t>APPLICATION</a:t>
            </a:r>
            <a:endParaRPr lang="en-US" b="1" dirty="0">
              <a:solidFill>
                <a:schemeClr val="tx1"/>
              </a:solidFill>
            </a:endParaRPr>
          </a:p>
        </p:txBody>
      </p:sp>
      <p:sp>
        <p:nvSpPr>
          <p:cNvPr id="7" name="Rounded Rectangle 6"/>
          <p:cNvSpPr/>
          <p:nvPr/>
        </p:nvSpPr>
        <p:spPr>
          <a:xfrm>
            <a:off x="1752600" y="1905000"/>
            <a:ext cx="5486400" cy="457200"/>
          </a:xfrm>
          <a:prstGeom prst="roundRect">
            <a:avLst/>
          </a:prstGeom>
          <a:solidFill>
            <a:srgbClr val="D9EA0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smtClean="0">
                <a:solidFill>
                  <a:schemeClr val="tx1"/>
                </a:solidFill>
              </a:rPr>
              <a:t>ALGORITHM</a:t>
            </a:r>
            <a:endParaRPr lang="en-US" b="1" dirty="0">
              <a:solidFill>
                <a:schemeClr val="tx1"/>
              </a:solidFill>
            </a:endParaRPr>
          </a:p>
        </p:txBody>
      </p:sp>
      <p:sp>
        <p:nvSpPr>
          <p:cNvPr id="8" name="Rounded Rectangle 7"/>
          <p:cNvSpPr/>
          <p:nvPr/>
        </p:nvSpPr>
        <p:spPr>
          <a:xfrm>
            <a:off x="1752600" y="2362200"/>
            <a:ext cx="5486400" cy="457200"/>
          </a:xfrm>
          <a:prstGeom prst="roundRect">
            <a:avLst/>
          </a:prstGeom>
          <a:solidFill>
            <a:srgbClr val="D9EA0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smtClean="0">
                <a:solidFill>
                  <a:schemeClr val="tx1"/>
                </a:solidFill>
              </a:rPr>
              <a:t>PROGRAMMING LANGUAGE</a:t>
            </a:r>
            <a:endParaRPr lang="en-US" b="1" dirty="0">
              <a:solidFill>
                <a:schemeClr val="tx1"/>
              </a:solidFill>
            </a:endParaRPr>
          </a:p>
        </p:txBody>
      </p:sp>
      <p:sp>
        <p:nvSpPr>
          <p:cNvPr id="9" name="Rounded Rectangle 8"/>
          <p:cNvSpPr/>
          <p:nvPr/>
        </p:nvSpPr>
        <p:spPr>
          <a:xfrm>
            <a:off x="1752600" y="2819400"/>
            <a:ext cx="5486400" cy="457200"/>
          </a:xfrm>
          <a:prstGeom prst="roundRect">
            <a:avLst/>
          </a:prstGeom>
          <a:solidFill>
            <a:srgbClr val="D9EA0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smtClean="0">
                <a:solidFill>
                  <a:schemeClr val="tx1"/>
                </a:solidFill>
              </a:rPr>
              <a:t>OPERATING SYSTEMS/VIRTUAL MACHINES</a:t>
            </a:r>
            <a:endParaRPr lang="en-US" b="1" dirty="0">
              <a:solidFill>
                <a:schemeClr val="tx1"/>
              </a:solidFill>
            </a:endParaRPr>
          </a:p>
        </p:txBody>
      </p:sp>
      <p:sp>
        <p:nvSpPr>
          <p:cNvPr id="10" name="Rounded Rectangle 9"/>
          <p:cNvSpPr/>
          <p:nvPr/>
        </p:nvSpPr>
        <p:spPr>
          <a:xfrm>
            <a:off x="1752600" y="3276600"/>
            <a:ext cx="5486400" cy="457200"/>
          </a:xfrm>
          <a:prstGeom prst="roundRect">
            <a:avLst/>
          </a:prstGeom>
          <a:solidFill>
            <a:srgbClr val="D9EA0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smtClean="0">
                <a:solidFill>
                  <a:schemeClr val="tx1"/>
                </a:solidFill>
              </a:rPr>
              <a:t>INSTRUCTION SET ARCHITECTURE</a:t>
            </a:r>
            <a:endParaRPr lang="en-US" b="1" dirty="0">
              <a:solidFill>
                <a:schemeClr val="tx1"/>
              </a:solidFill>
            </a:endParaRPr>
          </a:p>
        </p:txBody>
      </p:sp>
      <p:sp>
        <p:nvSpPr>
          <p:cNvPr id="11" name="Rounded Rectangle 10"/>
          <p:cNvSpPr/>
          <p:nvPr/>
        </p:nvSpPr>
        <p:spPr>
          <a:xfrm>
            <a:off x="1752600" y="3733800"/>
            <a:ext cx="5486400" cy="457200"/>
          </a:xfrm>
          <a:prstGeom prst="round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smtClean="0">
                <a:solidFill>
                  <a:schemeClr val="tx1"/>
                </a:solidFill>
              </a:rPr>
              <a:t>MICROPROCESSOR ARCHITECTUR</a:t>
            </a:r>
            <a:endParaRPr lang="en-US" sz="2000" b="1" dirty="0">
              <a:solidFill>
                <a:schemeClr val="tx1"/>
              </a:solidFill>
            </a:endParaRPr>
          </a:p>
        </p:txBody>
      </p:sp>
      <p:sp>
        <p:nvSpPr>
          <p:cNvPr id="12" name="Rounded Rectangle 11"/>
          <p:cNvSpPr/>
          <p:nvPr/>
        </p:nvSpPr>
        <p:spPr>
          <a:xfrm>
            <a:off x="1752600" y="4191000"/>
            <a:ext cx="5486400" cy="457200"/>
          </a:xfrm>
          <a:prstGeom prst="roundRect">
            <a:avLst/>
          </a:prstGeom>
          <a:solidFill>
            <a:srgbClr val="D9EA0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smtClean="0">
                <a:solidFill>
                  <a:schemeClr val="tx1"/>
                </a:solidFill>
              </a:rPr>
              <a:t>GATES (OR, AND, Boolean Algebra, Flip-Flops)</a:t>
            </a:r>
            <a:endParaRPr lang="en-US" b="1" dirty="0">
              <a:solidFill>
                <a:schemeClr val="tx1"/>
              </a:solidFill>
            </a:endParaRPr>
          </a:p>
        </p:txBody>
      </p:sp>
      <p:sp>
        <p:nvSpPr>
          <p:cNvPr id="13" name="Rounded Rectangle 12"/>
          <p:cNvSpPr/>
          <p:nvPr/>
        </p:nvSpPr>
        <p:spPr>
          <a:xfrm>
            <a:off x="1752600" y="4648200"/>
            <a:ext cx="5486400" cy="457200"/>
          </a:xfrm>
          <a:prstGeom prst="roundRect">
            <a:avLst/>
          </a:prstGeom>
          <a:solidFill>
            <a:srgbClr val="D9EA0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smtClean="0">
                <a:solidFill>
                  <a:schemeClr val="tx1"/>
                </a:solidFill>
              </a:rPr>
              <a:t>CIRCUITS (Diff. </a:t>
            </a:r>
            <a:r>
              <a:rPr lang="en-US" b="1" dirty="0" err="1" smtClean="0">
                <a:solidFill>
                  <a:schemeClr val="tx1"/>
                </a:solidFill>
              </a:rPr>
              <a:t>Amplifer</a:t>
            </a:r>
            <a:r>
              <a:rPr lang="en-US" b="1" dirty="0" smtClean="0">
                <a:solidFill>
                  <a:schemeClr val="tx1"/>
                </a:solidFill>
              </a:rPr>
              <a:t>, Totem Pole, TTL, ECL)</a:t>
            </a:r>
            <a:endParaRPr lang="en-US" b="1" dirty="0">
              <a:solidFill>
                <a:schemeClr val="tx1"/>
              </a:solidFill>
            </a:endParaRPr>
          </a:p>
        </p:txBody>
      </p:sp>
      <p:sp>
        <p:nvSpPr>
          <p:cNvPr id="14" name="Rounded Rectangle 13"/>
          <p:cNvSpPr/>
          <p:nvPr/>
        </p:nvSpPr>
        <p:spPr>
          <a:xfrm>
            <a:off x="1752600" y="5105400"/>
            <a:ext cx="5486400" cy="457200"/>
          </a:xfrm>
          <a:prstGeom prst="roundRect">
            <a:avLst/>
          </a:prstGeom>
          <a:solidFill>
            <a:srgbClr val="D9EA0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smtClean="0">
                <a:solidFill>
                  <a:schemeClr val="tx1"/>
                </a:solidFill>
              </a:rPr>
              <a:t>DEVICES (Diodes, BJTs, FETs, etc)</a:t>
            </a:r>
            <a:endParaRPr lang="en-US" b="1" dirty="0">
              <a:solidFill>
                <a:schemeClr val="tx1"/>
              </a:solidFill>
            </a:endParaRPr>
          </a:p>
        </p:txBody>
      </p:sp>
      <p:sp>
        <p:nvSpPr>
          <p:cNvPr id="15" name="Rounded Rectangle 14"/>
          <p:cNvSpPr/>
          <p:nvPr/>
        </p:nvSpPr>
        <p:spPr>
          <a:xfrm>
            <a:off x="1752600" y="5562600"/>
            <a:ext cx="5486400" cy="457200"/>
          </a:xfrm>
          <a:prstGeom prst="roundRect">
            <a:avLst/>
          </a:prstGeom>
          <a:solidFill>
            <a:srgbClr val="D9EA0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smtClean="0">
                <a:solidFill>
                  <a:schemeClr val="tx1"/>
                </a:solidFill>
              </a:rPr>
              <a:t>PHYSICS (Electron transfer, Silicon etc)</a:t>
            </a:r>
            <a:endParaRPr lang="en-US" b="1" dirty="0">
              <a:solidFill>
                <a:schemeClr val="tx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George ZIBA , DEPT. of EEE, School of Engineering, UNZA</a:t>
            </a:r>
            <a:endParaRPr lang="en-US"/>
          </a:p>
        </p:txBody>
      </p:sp>
      <p:sp>
        <p:nvSpPr>
          <p:cNvPr id="4" name="Slide Number Placeholder 3"/>
          <p:cNvSpPr>
            <a:spLocks noGrp="1"/>
          </p:cNvSpPr>
          <p:nvPr>
            <p:ph type="sldNum" sz="quarter" idx="12"/>
          </p:nvPr>
        </p:nvSpPr>
        <p:spPr/>
        <p:txBody>
          <a:bodyPr/>
          <a:lstStyle/>
          <a:p>
            <a:fld id="{6BBCC4E9-A793-4F66-A1D0-4C07DFDB5FFE}" type="slidenum">
              <a:rPr lang="en-US" smtClean="0"/>
              <a:pPr/>
              <a:t>12</a:t>
            </a:fld>
            <a:endParaRPr lang="en-US"/>
          </a:p>
        </p:txBody>
      </p:sp>
      <p:sp>
        <p:nvSpPr>
          <p:cNvPr id="6" name="TextBox 5"/>
          <p:cNvSpPr txBox="1"/>
          <p:nvPr/>
        </p:nvSpPr>
        <p:spPr>
          <a:xfrm>
            <a:off x="533400" y="304800"/>
            <a:ext cx="8153400" cy="6063198"/>
          </a:xfrm>
          <a:prstGeom prst="rect">
            <a:avLst/>
          </a:prstGeom>
          <a:noFill/>
        </p:spPr>
        <p:txBody>
          <a:bodyPr wrap="square" rtlCol="0">
            <a:spAutoFit/>
          </a:bodyPr>
          <a:lstStyle/>
          <a:p>
            <a:r>
              <a:rPr lang="en-US" sz="2800" b="1" dirty="0" smtClean="0"/>
              <a:t>What is inside a microprocessor (CPU)?</a:t>
            </a:r>
          </a:p>
          <a:p>
            <a:endParaRPr lang="en-US" sz="2000" dirty="0" smtClean="0"/>
          </a:p>
          <a:p>
            <a:r>
              <a:rPr lang="en-US" sz="2000" dirty="0" smtClean="0"/>
              <a:t>We will specifically look at the architecture of Intel’s 8085.</a:t>
            </a:r>
          </a:p>
          <a:p>
            <a:endParaRPr lang="en-US" sz="2000" dirty="0" smtClean="0"/>
          </a:p>
          <a:p>
            <a:r>
              <a:rPr lang="en-US" sz="2000" dirty="0" smtClean="0"/>
              <a:t>Concepts learnt here can easily be extended to other architectures like the 8086, Z80 or the current ones and to </a:t>
            </a:r>
            <a:r>
              <a:rPr lang="en-US" sz="2000" dirty="0" err="1" smtClean="0"/>
              <a:t>μC</a:t>
            </a:r>
            <a:r>
              <a:rPr lang="en-US" sz="2000" dirty="0" smtClean="0"/>
              <a:t> too.</a:t>
            </a:r>
          </a:p>
          <a:p>
            <a:endParaRPr lang="en-US" sz="2000" dirty="0" smtClean="0"/>
          </a:p>
          <a:p>
            <a:r>
              <a:rPr lang="en-US" sz="4000" b="1" dirty="0" smtClean="0"/>
              <a:t>8085</a:t>
            </a:r>
          </a:p>
          <a:p>
            <a:pPr>
              <a:buFont typeface="Wingdings" pitchFamily="2" charset="2"/>
              <a:buChar char="ü"/>
            </a:pPr>
            <a:r>
              <a:rPr lang="en-US" sz="2000" dirty="0" smtClean="0"/>
              <a:t> </a:t>
            </a:r>
            <a:r>
              <a:rPr lang="en-US" sz="2000" b="1" dirty="0" smtClean="0"/>
              <a:t>8-bit</a:t>
            </a:r>
            <a:r>
              <a:rPr lang="en-US" sz="2000" dirty="0" smtClean="0"/>
              <a:t> CPU</a:t>
            </a:r>
          </a:p>
          <a:p>
            <a:pPr>
              <a:buFont typeface="Wingdings" pitchFamily="2" charset="2"/>
              <a:buChar char="ü"/>
            </a:pPr>
            <a:r>
              <a:rPr lang="en-US" sz="2000" dirty="0" smtClean="0"/>
              <a:t> </a:t>
            </a:r>
            <a:r>
              <a:rPr lang="en-US" sz="2000" b="1" dirty="0" smtClean="0"/>
              <a:t>3-6MHz</a:t>
            </a:r>
          </a:p>
          <a:p>
            <a:pPr>
              <a:buFont typeface="Wingdings" pitchFamily="2" charset="2"/>
              <a:buChar char="ü"/>
            </a:pPr>
            <a:r>
              <a:rPr lang="en-US" sz="2000" dirty="0" smtClean="0"/>
              <a:t> </a:t>
            </a:r>
            <a:r>
              <a:rPr lang="en-US" sz="2000" b="1" dirty="0" smtClean="0"/>
              <a:t>16-bit</a:t>
            </a:r>
            <a:r>
              <a:rPr lang="en-US" sz="2000" dirty="0" smtClean="0"/>
              <a:t> address</a:t>
            </a:r>
          </a:p>
          <a:p>
            <a:pPr>
              <a:buFont typeface="Wingdings" pitchFamily="2" charset="2"/>
              <a:buChar char="ü"/>
            </a:pPr>
            <a:r>
              <a:rPr lang="en-US" sz="2000" dirty="0" smtClean="0"/>
              <a:t> </a:t>
            </a:r>
            <a:r>
              <a:rPr lang="en-US" sz="2000" b="1" dirty="0" smtClean="0"/>
              <a:t>8-bit</a:t>
            </a:r>
            <a:r>
              <a:rPr lang="en-US" sz="2000" dirty="0" smtClean="0"/>
              <a:t> accumulator</a:t>
            </a:r>
          </a:p>
          <a:p>
            <a:pPr>
              <a:buFont typeface="Wingdings" pitchFamily="2" charset="2"/>
              <a:buChar char="ü"/>
            </a:pPr>
            <a:r>
              <a:rPr lang="en-US" sz="2000" dirty="0" smtClean="0"/>
              <a:t> Six General Purpose registers each </a:t>
            </a:r>
            <a:r>
              <a:rPr lang="en-US" sz="2000" b="1" dirty="0" smtClean="0"/>
              <a:t>8-bit</a:t>
            </a:r>
            <a:r>
              <a:rPr lang="en-US" sz="2000" dirty="0" smtClean="0"/>
              <a:t>: B, C, D, E, H, L.</a:t>
            </a:r>
          </a:p>
          <a:p>
            <a:pPr>
              <a:buFont typeface="Wingdings" pitchFamily="2" charset="2"/>
              <a:buChar char="ü"/>
            </a:pPr>
            <a:r>
              <a:rPr lang="en-US" sz="2000" dirty="0" smtClean="0"/>
              <a:t> 40 pins X</a:t>
            </a:r>
            <a:r>
              <a:rPr lang="en-US" sz="2000" baseline="-25000" dirty="0" smtClean="0"/>
              <a:t>1</a:t>
            </a:r>
            <a:r>
              <a:rPr lang="en-US" sz="2000" dirty="0" smtClean="0"/>
              <a:t> and X</a:t>
            </a:r>
            <a:r>
              <a:rPr lang="en-US" sz="2000" baseline="-25000" dirty="0" smtClean="0"/>
              <a:t>2</a:t>
            </a:r>
            <a:r>
              <a:rPr lang="en-US" sz="2000" dirty="0" smtClean="0"/>
              <a:t> are for crystal oscillator.</a:t>
            </a:r>
          </a:p>
          <a:p>
            <a:endParaRPr lang="en-US" sz="2000" dirty="0" smtClean="0"/>
          </a:p>
          <a:p>
            <a:r>
              <a:rPr lang="en-US" sz="2000" dirty="0" smtClean="0"/>
              <a:t>The 8085 architecture is show in Figure 3.2.4 below:</a:t>
            </a:r>
          </a:p>
          <a:p>
            <a:endParaRPr lang="en-US" sz="20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BBCC4E9-A793-4F66-A1D0-4C07DFDB5FFE}" type="slidenum">
              <a:rPr lang="en-US" smtClean="0"/>
              <a:pPr/>
              <a:t>13</a:t>
            </a:fld>
            <a:endParaRPr lang="en-US"/>
          </a:p>
        </p:txBody>
      </p:sp>
      <p:sp>
        <p:nvSpPr>
          <p:cNvPr id="7" name="Rectangle 6"/>
          <p:cNvSpPr/>
          <p:nvPr/>
        </p:nvSpPr>
        <p:spPr>
          <a:xfrm>
            <a:off x="533400" y="1828800"/>
            <a:ext cx="8229600" cy="152400"/>
          </a:xfrm>
          <a:prstGeom prst="rect">
            <a:avLst/>
          </a:prstGeom>
          <a:solidFill>
            <a:schemeClr val="bg1">
              <a:lumMod val="65000"/>
            </a:schemeClr>
          </a:solidFill>
          <a:ln w="25400" cmpd="sng">
            <a:solidFill>
              <a:schemeClr val="tx1"/>
            </a:solidFill>
          </a:ln>
          <a:scene3d>
            <a:camera prst="orthographicFront"/>
            <a:lightRig rig="threePt" dir="t"/>
          </a:scene3d>
          <a:sp3d>
            <a:bevelT w="25400"/>
            <a:bevelB w="254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066800" y="1143000"/>
            <a:ext cx="3200400" cy="304800"/>
          </a:xfrm>
          <a:prstGeom prst="rect">
            <a:avLst/>
          </a:prstGeom>
          <a:solidFill>
            <a:schemeClr val="bg1">
              <a:lumMod val="75000"/>
            </a:schemeClr>
          </a:solidFill>
          <a:ln w="25400" cmpd="sng">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tx1"/>
                </a:solidFill>
              </a:rPr>
              <a:t>Interrupt Control</a:t>
            </a:r>
            <a:endParaRPr lang="en-US" sz="1400" b="1" dirty="0">
              <a:solidFill>
                <a:schemeClr val="tx1"/>
              </a:solidFill>
            </a:endParaRPr>
          </a:p>
        </p:txBody>
      </p:sp>
      <p:sp>
        <p:nvSpPr>
          <p:cNvPr id="9" name="Rectangle 8"/>
          <p:cNvSpPr/>
          <p:nvPr/>
        </p:nvSpPr>
        <p:spPr>
          <a:xfrm>
            <a:off x="5562600" y="1143000"/>
            <a:ext cx="2590800" cy="304800"/>
          </a:xfrm>
          <a:prstGeom prst="rect">
            <a:avLst/>
          </a:prstGeom>
          <a:solidFill>
            <a:schemeClr val="bg1">
              <a:lumMod val="75000"/>
            </a:schemeClr>
          </a:solidFill>
          <a:ln w="25400" cmpd="sng">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tx1"/>
                </a:solidFill>
              </a:rPr>
              <a:t>Serial I/O Control</a:t>
            </a:r>
            <a:endParaRPr lang="en-US" sz="1400" b="1" dirty="0">
              <a:solidFill>
                <a:schemeClr val="tx1"/>
              </a:solidFill>
            </a:endParaRPr>
          </a:p>
        </p:txBody>
      </p:sp>
      <p:sp>
        <p:nvSpPr>
          <p:cNvPr id="10" name="Rectangle 9"/>
          <p:cNvSpPr/>
          <p:nvPr/>
        </p:nvSpPr>
        <p:spPr>
          <a:xfrm>
            <a:off x="304800" y="2362200"/>
            <a:ext cx="1295400" cy="762000"/>
          </a:xfrm>
          <a:prstGeom prst="rect">
            <a:avLst/>
          </a:prstGeom>
          <a:ln/>
        </p:spPr>
        <p:style>
          <a:lnRef idx="0">
            <a:schemeClr val="accent1"/>
          </a:lnRef>
          <a:fillRef idx="3">
            <a:schemeClr val="accent1"/>
          </a:fillRef>
          <a:effectRef idx="3">
            <a:schemeClr val="accent1"/>
          </a:effectRef>
          <a:fontRef idx="minor">
            <a:schemeClr val="lt1"/>
          </a:fontRef>
        </p:style>
        <p:txBody>
          <a:bodyPr rtlCol="0" anchor="ctr"/>
          <a:lstStyle/>
          <a:p>
            <a:r>
              <a:rPr lang="en-US" b="1" dirty="0" err="1" smtClean="0">
                <a:solidFill>
                  <a:schemeClr val="tx1"/>
                </a:solidFill>
              </a:rPr>
              <a:t>Accum</a:t>
            </a:r>
            <a:endParaRPr lang="en-US" b="1" dirty="0" smtClean="0">
              <a:solidFill>
                <a:schemeClr val="tx1"/>
              </a:solidFill>
            </a:endParaRPr>
          </a:p>
          <a:p>
            <a:r>
              <a:rPr lang="en-US" b="1" dirty="0" smtClean="0">
                <a:solidFill>
                  <a:schemeClr val="tx1"/>
                </a:solidFill>
              </a:rPr>
              <a:t>A </a:t>
            </a:r>
            <a:r>
              <a:rPr lang="en-US" b="1" dirty="0" err="1" smtClean="0">
                <a:solidFill>
                  <a:schemeClr val="tx1"/>
                </a:solidFill>
              </a:rPr>
              <a:t>Reg</a:t>
            </a:r>
            <a:r>
              <a:rPr lang="en-US" b="1" dirty="0" smtClean="0">
                <a:solidFill>
                  <a:schemeClr val="tx1"/>
                </a:solidFill>
              </a:rPr>
              <a:t> (8)</a:t>
            </a:r>
            <a:endParaRPr lang="en-US" b="1" dirty="0">
              <a:solidFill>
                <a:schemeClr val="tx1"/>
              </a:solidFill>
            </a:endParaRPr>
          </a:p>
        </p:txBody>
      </p:sp>
      <p:sp>
        <p:nvSpPr>
          <p:cNvPr id="11" name="Down Arrow 10"/>
          <p:cNvSpPr/>
          <p:nvPr/>
        </p:nvSpPr>
        <p:spPr>
          <a:xfrm>
            <a:off x="914400" y="1981200"/>
            <a:ext cx="152400" cy="381000"/>
          </a:xfrm>
          <a:prstGeom prst="downArrow">
            <a:avLst/>
          </a:prstGeom>
          <a:ln w="2540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1676400" y="2362200"/>
            <a:ext cx="1371600" cy="381000"/>
          </a:xfrm>
          <a:prstGeom prst="rect">
            <a:avLst/>
          </a:prstGeom>
          <a:ln/>
        </p:spPr>
        <p:style>
          <a:lnRef idx="0">
            <a:schemeClr val="accent1"/>
          </a:lnRef>
          <a:fillRef idx="3">
            <a:schemeClr val="accent1"/>
          </a:fillRef>
          <a:effectRef idx="3">
            <a:schemeClr val="accent1"/>
          </a:effectRef>
          <a:fontRef idx="minor">
            <a:schemeClr val="lt1"/>
          </a:fontRef>
        </p:style>
        <p:txBody>
          <a:bodyPr rtlCol="0" anchor="ctr"/>
          <a:lstStyle/>
          <a:p>
            <a:r>
              <a:rPr lang="en-US" sz="1400" b="1" dirty="0" smtClean="0">
                <a:solidFill>
                  <a:schemeClr val="tx1"/>
                </a:solidFill>
              </a:rPr>
              <a:t>Temp </a:t>
            </a:r>
            <a:r>
              <a:rPr lang="en-US" sz="1400" b="1" dirty="0" err="1" smtClean="0">
                <a:solidFill>
                  <a:schemeClr val="tx1"/>
                </a:solidFill>
              </a:rPr>
              <a:t>Reg</a:t>
            </a:r>
            <a:r>
              <a:rPr lang="en-US" sz="1400" b="1" dirty="0" smtClean="0">
                <a:solidFill>
                  <a:schemeClr val="tx1"/>
                </a:solidFill>
              </a:rPr>
              <a:t> (8)</a:t>
            </a:r>
            <a:endParaRPr lang="en-US" sz="1400" b="1" dirty="0">
              <a:solidFill>
                <a:schemeClr val="tx1"/>
              </a:solidFill>
            </a:endParaRPr>
          </a:p>
        </p:txBody>
      </p:sp>
      <p:sp>
        <p:nvSpPr>
          <p:cNvPr id="13" name="Down Arrow 12"/>
          <p:cNvSpPr/>
          <p:nvPr/>
        </p:nvSpPr>
        <p:spPr>
          <a:xfrm>
            <a:off x="2286000" y="1981200"/>
            <a:ext cx="152400" cy="381000"/>
          </a:xfrm>
          <a:prstGeom prst="downArrow">
            <a:avLst/>
          </a:prstGeom>
          <a:ln w="2540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3124200" y="2362200"/>
            <a:ext cx="1295400" cy="381000"/>
          </a:xfrm>
          <a:prstGeom prst="rect">
            <a:avLst/>
          </a:prstGeom>
          <a:ln/>
        </p:spPr>
        <p:style>
          <a:lnRef idx="0">
            <a:schemeClr val="accent1"/>
          </a:lnRef>
          <a:fillRef idx="3">
            <a:schemeClr val="accent1"/>
          </a:fillRef>
          <a:effectRef idx="3">
            <a:schemeClr val="accent1"/>
          </a:effectRef>
          <a:fontRef idx="minor">
            <a:schemeClr val="lt1"/>
          </a:fontRef>
        </p:style>
        <p:txBody>
          <a:bodyPr rtlCol="0" anchor="ctr"/>
          <a:lstStyle/>
          <a:p>
            <a:r>
              <a:rPr lang="en-US" sz="1400" b="1" dirty="0" smtClean="0">
                <a:solidFill>
                  <a:schemeClr val="tx1"/>
                </a:solidFill>
              </a:rPr>
              <a:t>Flag Flip-</a:t>
            </a:r>
          </a:p>
          <a:p>
            <a:r>
              <a:rPr lang="en-US" sz="1400" b="1" dirty="0" smtClean="0">
                <a:solidFill>
                  <a:schemeClr val="tx1"/>
                </a:solidFill>
              </a:rPr>
              <a:t>Flops  (5)</a:t>
            </a:r>
            <a:endParaRPr lang="en-US" sz="1400" b="1" dirty="0">
              <a:solidFill>
                <a:schemeClr val="tx1"/>
              </a:solidFill>
            </a:endParaRPr>
          </a:p>
        </p:txBody>
      </p:sp>
      <p:sp>
        <p:nvSpPr>
          <p:cNvPr id="16" name="Rectangle 15"/>
          <p:cNvSpPr/>
          <p:nvPr/>
        </p:nvSpPr>
        <p:spPr>
          <a:xfrm>
            <a:off x="4953000" y="2362200"/>
            <a:ext cx="1447800" cy="381000"/>
          </a:xfrm>
          <a:prstGeom prst="rect">
            <a:avLst/>
          </a:prstGeom>
          <a:ln/>
        </p:spPr>
        <p:style>
          <a:lnRef idx="0">
            <a:schemeClr val="accent1"/>
          </a:lnRef>
          <a:fillRef idx="3">
            <a:schemeClr val="accent1"/>
          </a:fillRef>
          <a:effectRef idx="3">
            <a:schemeClr val="accent1"/>
          </a:effectRef>
          <a:fontRef idx="minor">
            <a:schemeClr val="lt1"/>
          </a:fontRef>
        </p:style>
        <p:txBody>
          <a:bodyPr rtlCol="0" anchor="ctr"/>
          <a:lstStyle/>
          <a:p>
            <a:r>
              <a:rPr lang="en-US" sz="1400" b="1" dirty="0" smtClean="0">
                <a:solidFill>
                  <a:schemeClr val="tx1"/>
                </a:solidFill>
              </a:rPr>
              <a:t>Instruction</a:t>
            </a:r>
          </a:p>
          <a:p>
            <a:r>
              <a:rPr lang="en-US" sz="1400" b="1" dirty="0" err="1" smtClean="0">
                <a:solidFill>
                  <a:schemeClr val="tx1"/>
                </a:solidFill>
              </a:rPr>
              <a:t>Reg</a:t>
            </a:r>
            <a:r>
              <a:rPr lang="en-US" sz="1400" b="1" dirty="0" smtClean="0">
                <a:solidFill>
                  <a:schemeClr val="tx1"/>
                </a:solidFill>
              </a:rPr>
              <a:t>       (8)</a:t>
            </a:r>
            <a:endParaRPr lang="en-US" sz="1400" b="1" dirty="0">
              <a:solidFill>
                <a:schemeClr val="tx1"/>
              </a:solidFill>
            </a:endParaRPr>
          </a:p>
        </p:txBody>
      </p:sp>
      <p:sp>
        <p:nvSpPr>
          <p:cNvPr id="17" name="Down Arrow 16"/>
          <p:cNvSpPr/>
          <p:nvPr/>
        </p:nvSpPr>
        <p:spPr>
          <a:xfrm>
            <a:off x="5486400" y="1981200"/>
            <a:ext cx="152400" cy="381000"/>
          </a:xfrm>
          <a:prstGeom prst="downArrow">
            <a:avLst/>
          </a:prstGeom>
          <a:ln w="2540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6477000" y="2362200"/>
            <a:ext cx="914400" cy="304800"/>
          </a:xfrm>
          <a:prstGeom prst="rect">
            <a:avLst/>
          </a:prstGeom>
          <a:ln/>
        </p:spPr>
        <p:style>
          <a:lnRef idx="0">
            <a:schemeClr val="accent1"/>
          </a:lnRef>
          <a:fillRef idx="3">
            <a:schemeClr val="accent1"/>
          </a:fillRef>
          <a:effectRef idx="3">
            <a:schemeClr val="accent1"/>
          </a:effectRef>
          <a:fontRef idx="minor">
            <a:schemeClr val="lt1"/>
          </a:fontRef>
        </p:style>
        <p:txBody>
          <a:bodyPr rtlCol="0" anchor="ctr"/>
          <a:lstStyle/>
          <a:p>
            <a:r>
              <a:rPr lang="en-US" sz="1400" b="1" dirty="0" smtClean="0">
                <a:solidFill>
                  <a:schemeClr val="tx1"/>
                </a:solidFill>
              </a:rPr>
              <a:t>B   (8)</a:t>
            </a:r>
            <a:endParaRPr lang="en-US" sz="1400" b="1" dirty="0">
              <a:solidFill>
                <a:schemeClr val="tx1"/>
              </a:solidFill>
            </a:endParaRPr>
          </a:p>
        </p:txBody>
      </p:sp>
      <p:sp>
        <p:nvSpPr>
          <p:cNvPr id="19" name="Rectangle 18"/>
          <p:cNvSpPr/>
          <p:nvPr/>
        </p:nvSpPr>
        <p:spPr>
          <a:xfrm>
            <a:off x="7391400" y="2362200"/>
            <a:ext cx="914400" cy="304800"/>
          </a:xfrm>
          <a:prstGeom prst="rect">
            <a:avLst/>
          </a:prstGeom>
          <a:ln/>
        </p:spPr>
        <p:style>
          <a:lnRef idx="0">
            <a:schemeClr val="accent1"/>
          </a:lnRef>
          <a:fillRef idx="3">
            <a:schemeClr val="accent1"/>
          </a:fillRef>
          <a:effectRef idx="3">
            <a:schemeClr val="accent1"/>
          </a:effectRef>
          <a:fontRef idx="minor">
            <a:schemeClr val="lt1"/>
          </a:fontRef>
        </p:style>
        <p:txBody>
          <a:bodyPr rtlCol="0" anchor="ctr"/>
          <a:lstStyle/>
          <a:p>
            <a:r>
              <a:rPr lang="en-US" sz="1400" b="1" dirty="0" smtClean="0">
                <a:solidFill>
                  <a:schemeClr val="tx1"/>
                </a:solidFill>
              </a:rPr>
              <a:t>C   (8)</a:t>
            </a:r>
            <a:endParaRPr lang="en-US" sz="1400" b="1" dirty="0">
              <a:solidFill>
                <a:schemeClr val="tx1"/>
              </a:solidFill>
            </a:endParaRPr>
          </a:p>
        </p:txBody>
      </p:sp>
      <p:sp>
        <p:nvSpPr>
          <p:cNvPr id="20" name="Rectangle 19"/>
          <p:cNvSpPr/>
          <p:nvPr/>
        </p:nvSpPr>
        <p:spPr>
          <a:xfrm>
            <a:off x="6477000" y="2667000"/>
            <a:ext cx="914400" cy="304800"/>
          </a:xfrm>
          <a:prstGeom prst="rect">
            <a:avLst/>
          </a:prstGeom>
          <a:ln/>
        </p:spPr>
        <p:style>
          <a:lnRef idx="0">
            <a:schemeClr val="accent1"/>
          </a:lnRef>
          <a:fillRef idx="3">
            <a:schemeClr val="accent1"/>
          </a:fillRef>
          <a:effectRef idx="3">
            <a:schemeClr val="accent1"/>
          </a:effectRef>
          <a:fontRef idx="minor">
            <a:schemeClr val="lt1"/>
          </a:fontRef>
        </p:style>
        <p:txBody>
          <a:bodyPr rtlCol="0" anchor="ctr"/>
          <a:lstStyle/>
          <a:p>
            <a:r>
              <a:rPr lang="en-US" sz="1400" b="1" dirty="0" smtClean="0">
                <a:solidFill>
                  <a:schemeClr val="tx1"/>
                </a:solidFill>
              </a:rPr>
              <a:t>D   (8)</a:t>
            </a:r>
            <a:endParaRPr lang="en-US" sz="1400" b="1" dirty="0">
              <a:solidFill>
                <a:schemeClr val="tx1"/>
              </a:solidFill>
            </a:endParaRPr>
          </a:p>
        </p:txBody>
      </p:sp>
      <p:sp>
        <p:nvSpPr>
          <p:cNvPr id="21" name="Rectangle 20"/>
          <p:cNvSpPr/>
          <p:nvPr/>
        </p:nvSpPr>
        <p:spPr>
          <a:xfrm>
            <a:off x="7391400" y="2667000"/>
            <a:ext cx="914400" cy="304800"/>
          </a:xfrm>
          <a:prstGeom prst="rect">
            <a:avLst/>
          </a:prstGeom>
          <a:ln/>
        </p:spPr>
        <p:style>
          <a:lnRef idx="0">
            <a:schemeClr val="accent1"/>
          </a:lnRef>
          <a:fillRef idx="3">
            <a:schemeClr val="accent1"/>
          </a:fillRef>
          <a:effectRef idx="3">
            <a:schemeClr val="accent1"/>
          </a:effectRef>
          <a:fontRef idx="minor">
            <a:schemeClr val="lt1"/>
          </a:fontRef>
        </p:style>
        <p:txBody>
          <a:bodyPr rtlCol="0" anchor="ctr"/>
          <a:lstStyle/>
          <a:p>
            <a:r>
              <a:rPr lang="en-US" sz="1400" b="1" dirty="0" smtClean="0">
                <a:solidFill>
                  <a:schemeClr val="tx1"/>
                </a:solidFill>
              </a:rPr>
              <a:t>E   (8)</a:t>
            </a:r>
            <a:endParaRPr lang="en-US" sz="1400" b="1" dirty="0">
              <a:solidFill>
                <a:schemeClr val="tx1"/>
              </a:solidFill>
            </a:endParaRPr>
          </a:p>
        </p:txBody>
      </p:sp>
      <p:sp>
        <p:nvSpPr>
          <p:cNvPr id="22" name="Rectangle 21"/>
          <p:cNvSpPr/>
          <p:nvPr/>
        </p:nvSpPr>
        <p:spPr>
          <a:xfrm>
            <a:off x="6477000" y="2971800"/>
            <a:ext cx="914400" cy="304800"/>
          </a:xfrm>
          <a:prstGeom prst="rect">
            <a:avLst/>
          </a:prstGeom>
          <a:ln/>
        </p:spPr>
        <p:style>
          <a:lnRef idx="0">
            <a:schemeClr val="accent1"/>
          </a:lnRef>
          <a:fillRef idx="3">
            <a:schemeClr val="accent1"/>
          </a:fillRef>
          <a:effectRef idx="3">
            <a:schemeClr val="accent1"/>
          </a:effectRef>
          <a:fontRef idx="minor">
            <a:schemeClr val="lt1"/>
          </a:fontRef>
        </p:style>
        <p:txBody>
          <a:bodyPr rtlCol="0" anchor="ctr"/>
          <a:lstStyle/>
          <a:p>
            <a:r>
              <a:rPr lang="en-US" sz="1400" b="1" dirty="0" smtClean="0">
                <a:solidFill>
                  <a:schemeClr val="tx1"/>
                </a:solidFill>
              </a:rPr>
              <a:t>H   (8)</a:t>
            </a:r>
            <a:endParaRPr lang="en-US" sz="1400" b="1" dirty="0">
              <a:solidFill>
                <a:schemeClr val="tx1"/>
              </a:solidFill>
            </a:endParaRPr>
          </a:p>
        </p:txBody>
      </p:sp>
      <p:sp>
        <p:nvSpPr>
          <p:cNvPr id="23" name="Rectangle 22"/>
          <p:cNvSpPr/>
          <p:nvPr/>
        </p:nvSpPr>
        <p:spPr>
          <a:xfrm>
            <a:off x="7391400" y="2971800"/>
            <a:ext cx="914400" cy="304800"/>
          </a:xfrm>
          <a:prstGeom prst="rect">
            <a:avLst/>
          </a:prstGeom>
          <a:ln/>
        </p:spPr>
        <p:style>
          <a:lnRef idx="0">
            <a:schemeClr val="accent1"/>
          </a:lnRef>
          <a:fillRef idx="3">
            <a:schemeClr val="accent1"/>
          </a:fillRef>
          <a:effectRef idx="3">
            <a:schemeClr val="accent1"/>
          </a:effectRef>
          <a:fontRef idx="minor">
            <a:schemeClr val="lt1"/>
          </a:fontRef>
        </p:style>
        <p:txBody>
          <a:bodyPr rtlCol="0" anchor="ctr"/>
          <a:lstStyle/>
          <a:p>
            <a:r>
              <a:rPr lang="en-US" sz="1400" b="1" dirty="0" smtClean="0">
                <a:solidFill>
                  <a:schemeClr val="tx1"/>
                </a:solidFill>
              </a:rPr>
              <a:t>L   (8)</a:t>
            </a:r>
            <a:endParaRPr lang="en-US" sz="1400" b="1" dirty="0">
              <a:solidFill>
                <a:schemeClr val="tx1"/>
              </a:solidFill>
            </a:endParaRPr>
          </a:p>
        </p:txBody>
      </p:sp>
      <p:sp>
        <p:nvSpPr>
          <p:cNvPr id="28" name="Rectangle 27"/>
          <p:cNvSpPr/>
          <p:nvPr/>
        </p:nvSpPr>
        <p:spPr>
          <a:xfrm>
            <a:off x="6477000" y="3276600"/>
            <a:ext cx="1828800" cy="457200"/>
          </a:xfrm>
          <a:prstGeom prst="rect">
            <a:avLst/>
          </a:prstGeom>
          <a:ln/>
        </p:spPr>
        <p:style>
          <a:lnRef idx="0">
            <a:schemeClr val="accent1"/>
          </a:lnRef>
          <a:fillRef idx="3">
            <a:schemeClr val="accent1"/>
          </a:fillRef>
          <a:effectRef idx="3">
            <a:schemeClr val="accent1"/>
          </a:effectRef>
          <a:fontRef idx="minor">
            <a:schemeClr val="lt1"/>
          </a:fontRef>
        </p:style>
        <p:txBody>
          <a:bodyPr rtlCol="0" anchor="ctr"/>
          <a:lstStyle/>
          <a:p>
            <a:r>
              <a:rPr lang="en-US" sz="1400" b="1" dirty="0" smtClean="0">
                <a:solidFill>
                  <a:schemeClr val="tx1"/>
                </a:solidFill>
              </a:rPr>
              <a:t>Stack Pointer   (16)</a:t>
            </a:r>
            <a:endParaRPr lang="en-US" sz="1400" b="1" dirty="0">
              <a:solidFill>
                <a:schemeClr val="tx1"/>
              </a:solidFill>
            </a:endParaRPr>
          </a:p>
        </p:txBody>
      </p:sp>
      <p:sp>
        <p:nvSpPr>
          <p:cNvPr id="29" name="Rectangle 28"/>
          <p:cNvSpPr/>
          <p:nvPr/>
        </p:nvSpPr>
        <p:spPr>
          <a:xfrm>
            <a:off x="6477000" y="3733800"/>
            <a:ext cx="1828800" cy="457200"/>
          </a:xfrm>
          <a:prstGeom prst="rect">
            <a:avLst/>
          </a:prstGeom>
          <a:ln/>
        </p:spPr>
        <p:style>
          <a:lnRef idx="0">
            <a:schemeClr val="accent1"/>
          </a:lnRef>
          <a:fillRef idx="3">
            <a:schemeClr val="accent1"/>
          </a:fillRef>
          <a:effectRef idx="3">
            <a:schemeClr val="accent1"/>
          </a:effectRef>
          <a:fontRef idx="minor">
            <a:schemeClr val="lt1"/>
          </a:fontRef>
        </p:style>
        <p:txBody>
          <a:bodyPr rtlCol="0" anchor="ctr"/>
          <a:lstStyle/>
          <a:p>
            <a:r>
              <a:rPr lang="en-US" sz="1400" b="1" dirty="0" err="1" smtClean="0">
                <a:solidFill>
                  <a:schemeClr val="tx1"/>
                </a:solidFill>
              </a:rPr>
              <a:t>Prog</a:t>
            </a:r>
            <a:r>
              <a:rPr lang="en-US" sz="1400" b="1" dirty="0" smtClean="0">
                <a:solidFill>
                  <a:schemeClr val="tx1"/>
                </a:solidFill>
              </a:rPr>
              <a:t> Counter  (16)</a:t>
            </a:r>
            <a:endParaRPr lang="en-US" sz="1400" b="1" dirty="0">
              <a:solidFill>
                <a:schemeClr val="tx1"/>
              </a:solidFill>
            </a:endParaRPr>
          </a:p>
        </p:txBody>
      </p:sp>
      <p:sp>
        <p:nvSpPr>
          <p:cNvPr id="30" name="Rectangle 29"/>
          <p:cNvSpPr/>
          <p:nvPr/>
        </p:nvSpPr>
        <p:spPr>
          <a:xfrm>
            <a:off x="6477000" y="4191000"/>
            <a:ext cx="1828800" cy="457200"/>
          </a:xfrm>
          <a:prstGeom prst="rect">
            <a:avLst/>
          </a:prstGeom>
          <a:ln/>
        </p:spPr>
        <p:style>
          <a:lnRef idx="0">
            <a:schemeClr val="accent1"/>
          </a:lnRef>
          <a:fillRef idx="3">
            <a:schemeClr val="accent1"/>
          </a:fillRef>
          <a:effectRef idx="3">
            <a:schemeClr val="accent1"/>
          </a:effectRef>
          <a:fontRef idx="minor">
            <a:schemeClr val="lt1"/>
          </a:fontRef>
        </p:style>
        <p:txBody>
          <a:bodyPr rtlCol="0" anchor="ctr"/>
          <a:lstStyle/>
          <a:p>
            <a:r>
              <a:rPr lang="en-US" sz="1400" b="1" dirty="0" smtClean="0">
                <a:solidFill>
                  <a:schemeClr val="tx1"/>
                </a:solidFill>
              </a:rPr>
              <a:t>Inc/</a:t>
            </a:r>
            <a:r>
              <a:rPr lang="en-US" sz="1400" b="1" dirty="0" err="1" smtClean="0">
                <a:solidFill>
                  <a:schemeClr val="tx1"/>
                </a:solidFill>
              </a:rPr>
              <a:t>Decr</a:t>
            </a:r>
            <a:r>
              <a:rPr lang="en-US" sz="1400" b="1" dirty="0" smtClean="0">
                <a:solidFill>
                  <a:schemeClr val="tx1"/>
                </a:solidFill>
              </a:rPr>
              <a:t> Address Latch              (16)</a:t>
            </a:r>
            <a:endParaRPr lang="en-US" sz="1400" b="1" dirty="0">
              <a:solidFill>
                <a:schemeClr val="tx1"/>
              </a:solidFill>
            </a:endParaRPr>
          </a:p>
        </p:txBody>
      </p:sp>
      <p:sp>
        <p:nvSpPr>
          <p:cNvPr id="31" name="Rectangle 30"/>
          <p:cNvSpPr/>
          <p:nvPr/>
        </p:nvSpPr>
        <p:spPr>
          <a:xfrm>
            <a:off x="6248400" y="5105400"/>
            <a:ext cx="1066800" cy="457200"/>
          </a:xfrm>
          <a:prstGeom prst="rect">
            <a:avLst/>
          </a:prstGeom>
          <a:solidFill>
            <a:srgbClr val="99CC00"/>
          </a:solidFill>
          <a:ln/>
        </p:spPr>
        <p:style>
          <a:lnRef idx="0">
            <a:schemeClr val="accent1"/>
          </a:lnRef>
          <a:fillRef idx="3">
            <a:schemeClr val="accent1"/>
          </a:fillRef>
          <a:effectRef idx="3">
            <a:schemeClr val="accent1"/>
          </a:effectRef>
          <a:fontRef idx="minor">
            <a:schemeClr val="lt1"/>
          </a:fontRef>
        </p:style>
        <p:txBody>
          <a:bodyPr rtlCol="0" anchor="ctr"/>
          <a:lstStyle/>
          <a:p>
            <a:r>
              <a:rPr lang="en-US" sz="1400" b="1" dirty="0" smtClean="0">
                <a:solidFill>
                  <a:schemeClr val="tx1"/>
                </a:solidFill>
              </a:rPr>
              <a:t>Address</a:t>
            </a:r>
          </a:p>
          <a:p>
            <a:r>
              <a:rPr lang="en-US" sz="1400" b="1" dirty="0" smtClean="0">
                <a:solidFill>
                  <a:schemeClr val="tx1"/>
                </a:solidFill>
              </a:rPr>
              <a:t>Buffer  (8)</a:t>
            </a:r>
            <a:endParaRPr lang="en-US" sz="1400" b="1" dirty="0">
              <a:solidFill>
                <a:schemeClr val="tx1"/>
              </a:solidFill>
            </a:endParaRPr>
          </a:p>
        </p:txBody>
      </p:sp>
      <p:sp>
        <p:nvSpPr>
          <p:cNvPr id="32" name="Rectangle 31"/>
          <p:cNvSpPr/>
          <p:nvPr/>
        </p:nvSpPr>
        <p:spPr>
          <a:xfrm>
            <a:off x="7467600" y="5105400"/>
            <a:ext cx="1447800" cy="457200"/>
          </a:xfrm>
          <a:prstGeom prst="rect">
            <a:avLst/>
          </a:prstGeom>
          <a:solidFill>
            <a:srgbClr val="99CC00"/>
          </a:solidFill>
          <a:ln/>
        </p:spPr>
        <p:style>
          <a:lnRef idx="0">
            <a:schemeClr val="accent1"/>
          </a:lnRef>
          <a:fillRef idx="3">
            <a:schemeClr val="accent1"/>
          </a:fillRef>
          <a:effectRef idx="3">
            <a:schemeClr val="accent1"/>
          </a:effectRef>
          <a:fontRef idx="minor">
            <a:schemeClr val="lt1"/>
          </a:fontRef>
        </p:style>
        <p:txBody>
          <a:bodyPr rtlCol="0" anchor="ctr"/>
          <a:lstStyle/>
          <a:p>
            <a:r>
              <a:rPr lang="en-US" sz="1400" b="1" dirty="0" smtClean="0">
                <a:solidFill>
                  <a:schemeClr val="tx1"/>
                </a:solidFill>
              </a:rPr>
              <a:t>Data/Address</a:t>
            </a:r>
          </a:p>
          <a:p>
            <a:r>
              <a:rPr lang="en-US" sz="1400" b="1" dirty="0" smtClean="0">
                <a:solidFill>
                  <a:schemeClr val="tx1"/>
                </a:solidFill>
              </a:rPr>
              <a:t>Buffer       (8)</a:t>
            </a:r>
            <a:endParaRPr lang="en-US" sz="1400" b="1" dirty="0">
              <a:solidFill>
                <a:schemeClr val="tx1"/>
              </a:solidFill>
            </a:endParaRPr>
          </a:p>
        </p:txBody>
      </p:sp>
      <p:sp>
        <p:nvSpPr>
          <p:cNvPr id="37" name="Bent Arrow 36"/>
          <p:cNvSpPr/>
          <p:nvPr/>
        </p:nvSpPr>
        <p:spPr>
          <a:xfrm rot="5400000">
            <a:off x="7467599" y="4343400"/>
            <a:ext cx="228600" cy="1295400"/>
          </a:xfrm>
          <a:prstGeom prst="bentArrow">
            <a:avLst>
              <a:gd name="adj1" fmla="val 31614"/>
              <a:gd name="adj2" fmla="val 34550"/>
              <a:gd name="adj3" fmla="val 50000"/>
              <a:gd name="adj4" fmla="val 0"/>
            </a:avLst>
          </a:prstGeom>
          <a:ln w="2540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4" name="Down Arrow 33"/>
          <p:cNvSpPr/>
          <p:nvPr/>
        </p:nvSpPr>
        <p:spPr>
          <a:xfrm>
            <a:off x="6858000" y="4648200"/>
            <a:ext cx="152400" cy="457200"/>
          </a:xfrm>
          <a:prstGeom prst="downArrow">
            <a:avLst/>
          </a:prstGeom>
          <a:ln w="2540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p:cNvSpPr/>
          <p:nvPr/>
        </p:nvSpPr>
        <p:spPr>
          <a:xfrm>
            <a:off x="838200" y="5029200"/>
            <a:ext cx="5181600" cy="685800"/>
          </a:xfrm>
          <a:prstGeom prst="rect">
            <a:avLst/>
          </a:prstGeom>
          <a:solidFill>
            <a:srgbClr val="99CC00"/>
          </a:solidFill>
          <a:ln/>
        </p:spPr>
        <p:style>
          <a:lnRef idx="0">
            <a:schemeClr val="accent1"/>
          </a:lnRef>
          <a:fillRef idx="3">
            <a:schemeClr val="accent1"/>
          </a:fillRef>
          <a:effectRef idx="3">
            <a:schemeClr val="accent1"/>
          </a:effectRef>
          <a:fontRef idx="minor">
            <a:schemeClr val="lt1"/>
          </a:fontRef>
        </p:style>
        <p:txBody>
          <a:bodyPr rtlCol="0" anchor="t" anchorCtr="0"/>
          <a:lstStyle/>
          <a:p>
            <a:pPr algn="ctr"/>
            <a:r>
              <a:rPr lang="en-US" sz="1400" b="1" dirty="0" smtClean="0">
                <a:solidFill>
                  <a:schemeClr val="tx1"/>
                </a:solidFill>
              </a:rPr>
              <a:t>TIMING AND CONTROL</a:t>
            </a:r>
            <a:endParaRPr lang="en-US" sz="1400" b="1" dirty="0">
              <a:solidFill>
                <a:schemeClr val="tx1"/>
              </a:solidFill>
            </a:endParaRPr>
          </a:p>
        </p:txBody>
      </p:sp>
      <p:sp>
        <p:nvSpPr>
          <p:cNvPr id="40" name="Rectangle 39"/>
          <p:cNvSpPr/>
          <p:nvPr/>
        </p:nvSpPr>
        <p:spPr>
          <a:xfrm>
            <a:off x="4876800" y="3124200"/>
            <a:ext cx="1447800" cy="1524000"/>
          </a:xfrm>
          <a:prstGeom prst="rect">
            <a:avLst/>
          </a:prstGeom>
          <a:solidFill>
            <a:schemeClr val="bg1">
              <a:lumMod val="75000"/>
            </a:schemeClr>
          </a:solidFill>
          <a:ln w="25400" cmpd="sng">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smtClean="0">
                <a:solidFill>
                  <a:schemeClr val="tx1"/>
                </a:solidFill>
              </a:rPr>
              <a:t>Instruc</a:t>
            </a:r>
            <a:r>
              <a:rPr lang="en-US" b="1" dirty="0" smtClean="0">
                <a:solidFill>
                  <a:schemeClr val="tx1"/>
                </a:solidFill>
              </a:rPr>
              <a:t>. decoder &amp; Machine Cycle encoding</a:t>
            </a:r>
            <a:endParaRPr lang="en-US" b="1" dirty="0">
              <a:solidFill>
                <a:schemeClr val="tx1"/>
              </a:solidFill>
            </a:endParaRPr>
          </a:p>
        </p:txBody>
      </p:sp>
      <p:sp>
        <p:nvSpPr>
          <p:cNvPr id="41" name="Bent-Up Arrow 40"/>
          <p:cNvSpPr/>
          <p:nvPr/>
        </p:nvSpPr>
        <p:spPr>
          <a:xfrm>
            <a:off x="4419600" y="1981200"/>
            <a:ext cx="381000" cy="1981200"/>
          </a:xfrm>
          <a:prstGeom prst="bentUpArrow">
            <a:avLst>
              <a:gd name="adj1" fmla="val 29167"/>
              <a:gd name="adj2" fmla="val 34722"/>
              <a:gd name="adj3" fmla="val 50000"/>
            </a:avLst>
          </a:prstGeom>
          <a:ln w="2540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Bent-Up Arrow 41"/>
          <p:cNvSpPr/>
          <p:nvPr/>
        </p:nvSpPr>
        <p:spPr>
          <a:xfrm rot="5400000">
            <a:off x="2171700" y="2552700"/>
            <a:ext cx="838200" cy="1219200"/>
          </a:xfrm>
          <a:prstGeom prst="bentUpArrow">
            <a:avLst>
              <a:gd name="adj1" fmla="val 13875"/>
              <a:gd name="adj2" fmla="val 18124"/>
              <a:gd name="adj3" fmla="val 50000"/>
            </a:avLst>
          </a:prstGeom>
          <a:ln w="2540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Bent-Up Arrow 42"/>
          <p:cNvSpPr/>
          <p:nvPr/>
        </p:nvSpPr>
        <p:spPr>
          <a:xfrm rot="5400000">
            <a:off x="1333500" y="2552700"/>
            <a:ext cx="1295400" cy="2438400"/>
          </a:xfrm>
          <a:prstGeom prst="bentUpArrow">
            <a:avLst>
              <a:gd name="adj1" fmla="val 12462"/>
              <a:gd name="adj2" fmla="val 14649"/>
              <a:gd name="adj3" fmla="val 31568"/>
            </a:avLst>
          </a:prstGeom>
          <a:ln w="2540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Up-Down Arrow 43"/>
          <p:cNvSpPr/>
          <p:nvPr/>
        </p:nvSpPr>
        <p:spPr>
          <a:xfrm>
            <a:off x="3657600" y="1981200"/>
            <a:ext cx="152400" cy="381000"/>
          </a:xfrm>
          <a:prstGeom prst="upDownArrow">
            <a:avLst/>
          </a:prstGeom>
          <a:ln w="2540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Up-Down Arrow 44"/>
          <p:cNvSpPr/>
          <p:nvPr/>
        </p:nvSpPr>
        <p:spPr>
          <a:xfrm>
            <a:off x="7315200" y="1981200"/>
            <a:ext cx="152400" cy="381000"/>
          </a:xfrm>
          <a:prstGeom prst="upDownArrow">
            <a:avLst/>
          </a:prstGeom>
          <a:ln w="2540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Up-Down Arrow 45"/>
          <p:cNvSpPr/>
          <p:nvPr/>
        </p:nvSpPr>
        <p:spPr>
          <a:xfrm>
            <a:off x="8458200" y="1981200"/>
            <a:ext cx="228600" cy="3124200"/>
          </a:xfrm>
          <a:prstGeom prst="upDownArrow">
            <a:avLst>
              <a:gd name="adj1" fmla="val 50000"/>
              <a:gd name="adj2" fmla="val 130000"/>
            </a:avLst>
          </a:prstGeom>
          <a:ln w="2540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Chevron 46"/>
          <p:cNvSpPr/>
          <p:nvPr/>
        </p:nvSpPr>
        <p:spPr>
          <a:xfrm>
            <a:off x="3124200" y="3276600"/>
            <a:ext cx="1295400" cy="1219200"/>
          </a:xfrm>
          <a:prstGeom prst="chevron">
            <a:avLst>
              <a:gd name="adj" fmla="val 14583"/>
            </a:avLst>
          </a:prstGeom>
          <a:solidFill>
            <a:srgbClr val="99C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chemeClr val="tx1"/>
                </a:solidFill>
              </a:rPr>
              <a:t>ALU</a:t>
            </a:r>
          </a:p>
          <a:p>
            <a:pPr algn="ctr"/>
            <a:endParaRPr lang="en-US" sz="2400" b="1" dirty="0" smtClean="0">
              <a:solidFill>
                <a:schemeClr val="tx1"/>
              </a:solidFill>
            </a:endParaRPr>
          </a:p>
          <a:p>
            <a:pPr algn="ctr"/>
            <a:r>
              <a:rPr lang="en-US" sz="2400" b="1" dirty="0" smtClean="0">
                <a:solidFill>
                  <a:schemeClr val="tx1"/>
                </a:solidFill>
              </a:rPr>
              <a:t>(8)</a:t>
            </a:r>
            <a:endParaRPr lang="en-US" sz="2400" b="1" dirty="0">
              <a:solidFill>
                <a:schemeClr val="tx1"/>
              </a:solidFill>
            </a:endParaRPr>
          </a:p>
        </p:txBody>
      </p:sp>
      <p:cxnSp>
        <p:nvCxnSpPr>
          <p:cNvPr id="49" name="Straight Arrow Connector 48"/>
          <p:cNvCxnSpPr/>
          <p:nvPr/>
        </p:nvCxnSpPr>
        <p:spPr>
          <a:xfrm flipV="1">
            <a:off x="3352800" y="2743200"/>
            <a:ext cx="0" cy="533400"/>
          </a:xfrm>
          <a:prstGeom prst="straightConnector1">
            <a:avLst/>
          </a:prstGeom>
          <a:ln w="635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p:nvPr/>
        </p:nvCxnSpPr>
        <p:spPr>
          <a:xfrm>
            <a:off x="3962400" y="2743200"/>
            <a:ext cx="0" cy="533400"/>
          </a:xfrm>
          <a:prstGeom prst="straightConnector1">
            <a:avLst/>
          </a:prstGeom>
          <a:ln w="635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p:nvPr/>
        </p:nvCxnSpPr>
        <p:spPr>
          <a:xfrm>
            <a:off x="1447800" y="762000"/>
            <a:ext cx="0" cy="381000"/>
          </a:xfrm>
          <a:prstGeom prst="straightConnector1">
            <a:avLst/>
          </a:prstGeom>
          <a:ln w="635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5" name="Up-Down Arrow 54"/>
          <p:cNvSpPr/>
          <p:nvPr/>
        </p:nvSpPr>
        <p:spPr>
          <a:xfrm>
            <a:off x="2895600" y="1447800"/>
            <a:ext cx="152400" cy="381000"/>
          </a:xfrm>
          <a:prstGeom prst="upDownArrow">
            <a:avLst/>
          </a:prstGeom>
          <a:ln w="2540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6" name="Straight Arrow Connector 55"/>
          <p:cNvCxnSpPr/>
          <p:nvPr/>
        </p:nvCxnSpPr>
        <p:spPr>
          <a:xfrm flipV="1">
            <a:off x="1905000" y="762000"/>
            <a:ext cx="0" cy="381000"/>
          </a:xfrm>
          <a:prstGeom prst="straightConnector1">
            <a:avLst/>
          </a:prstGeom>
          <a:ln w="635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p:nvPr/>
        </p:nvCxnSpPr>
        <p:spPr>
          <a:xfrm>
            <a:off x="2438400" y="762000"/>
            <a:ext cx="0" cy="381000"/>
          </a:xfrm>
          <a:prstGeom prst="straightConnector1">
            <a:avLst/>
          </a:prstGeom>
          <a:ln w="635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p:nvPr/>
        </p:nvCxnSpPr>
        <p:spPr>
          <a:xfrm flipV="1">
            <a:off x="2971800" y="762000"/>
            <a:ext cx="0" cy="381000"/>
          </a:xfrm>
          <a:prstGeom prst="straightConnector1">
            <a:avLst/>
          </a:prstGeom>
          <a:ln w="635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p:nvPr/>
        </p:nvCxnSpPr>
        <p:spPr>
          <a:xfrm>
            <a:off x="3505200" y="762000"/>
            <a:ext cx="0" cy="381000"/>
          </a:xfrm>
          <a:prstGeom prst="straightConnector1">
            <a:avLst/>
          </a:prstGeom>
          <a:ln w="635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p:nvPr/>
        </p:nvCxnSpPr>
        <p:spPr>
          <a:xfrm flipV="1">
            <a:off x="4038600" y="762000"/>
            <a:ext cx="0" cy="381000"/>
          </a:xfrm>
          <a:prstGeom prst="straightConnector1">
            <a:avLst/>
          </a:prstGeom>
          <a:ln w="635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1" name="Straight Arrow Connector 60"/>
          <p:cNvCxnSpPr/>
          <p:nvPr/>
        </p:nvCxnSpPr>
        <p:spPr>
          <a:xfrm>
            <a:off x="6096000" y="762000"/>
            <a:ext cx="0" cy="381000"/>
          </a:xfrm>
          <a:prstGeom prst="straightConnector1">
            <a:avLst/>
          </a:prstGeom>
          <a:ln w="635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p:nvPr/>
        </p:nvCxnSpPr>
        <p:spPr>
          <a:xfrm flipV="1">
            <a:off x="7620000" y="762000"/>
            <a:ext cx="0" cy="381000"/>
          </a:xfrm>
          <a:prstGeom prst="straightConnector1">
            <a:avLst/>
          </a:prstGeom>
          <a:ln w="635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3" name="Up-Down Arrow 62"/>
          <p:cNvSpPr/>
          <p:nvPr/>
        </p:nvSpPr>
        <p:spPr>
          <a:xfrm>
            <a:off x="6858000" y="1447800"/>
            <a:ext cx="152400" cy="381000"/>
          </a:xfrm>
          <a:prstGeom prst="upDownArrow">
            <a:avLst/>
          </a:prstGeom>
          <a:ln w="2540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5" name="Straight Arrow Connector 64"/>
          <p:cNvCxnSpPr/>
          <p:nvPr/>
        </p:nvCxnSpPr>
        <p:spPr>
          <a:xfrm>
            <a:off x="457200" y="5105400"/>
            <a:ext cx="381000" cy="0"/>
          </a:xfrm>
          <a:prstGeom prst="straightConnector1">
            <a:avLst/>
          </a:prstGeom>
          <a:ln w="635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7" name="Straight Arrow Connector 66"/>
          <p:cNvCxnSpPr/>
          <p:nvPr/>
        </p:nvCxnSpPr>
        <p:spPr>
          <a:xfrm>
            <a:off x="457200" y="5410200"/>
            <a:ext cx="381000" cy="0"/>
          </a:xfrm>
          <a:prstGeom prst="straightConnector1">
            <a:avLst/>
          </a:prstGeom>
          <a:ln w="635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p:nvPr/>
        </p:nvCxnSpPr>
        <p:spPr>
          <a:xfrm>
            <a:off x="990600" y="5715000"/>
            <a:ext cx="0" cy="304800"/>
          </a:xfrm>
          <a:prstGeom prst="straightConnector1">
            <a:avLst/>
          </a:prstGeom>
          <a:ln w="635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3" name="Straight Arrow Connector 82"/>
          <p:cNvCxnSpPr/>
          <p:nvPr/>
        </p:nvCxnSpPr>
        <p:spPr>
          <a:xfrm flipV="1">
            <a:off x="1447800" y="5715000"/>
            <a:ext cx="0" cy="304800"/>
          </a:xfrm>
          <a:prstGeom prst="straightConnector1">
            <a:avLst/>
          </a:prstGeom>
          <a:ln w="635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5" name="Straight Arrow Connector 84"/>
          <p:cNvCxnSpPr/>
          <p:nvPr/>
        </p:nvCxnSpPr>
        <p:spPr>
          <a:xfrm>
            <a:off x="1981200" y="5715000"/>
            <a:ext cx="0" cy="304800"/>
          </a:xfrm>
          <a:prstGeom prst="straightConnector1">
            <a:avLst/>
          </a:prstGeom>
          <a:ln w="635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6" name="Straight Arrow Connector 85"/>
          <p:cNvCxnSpPr/>
          <p:nvPr/>
        </p:nvCxnSpPr>
        <p:spPr>
          <a:xfrm>
            <a:off x="2362200" y="5715000"/>
            <a:ext cx="0" cy="304800"/>
          </a:xfrm>
          <a:prstGeom prst="straightConnector1">
            <a:avLst/>
          </a:prstGeom>
          <a:ln w="635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7" name="Straight Arrow Connector 86"/>
          <p:cNvCxnSpPr/>
          <p:nvPr/>
        </p:nvCxnSpPr>
        <p:spPr>
          <a:xfrm>
            <a:off x="2819400" y="5715000"/>
            <a:ext cx="0" cy="304800"/>
          </a:xfrm>
          <a:prstGeom prst="straightConnector1">
            <a:avLst/>
          </a:prstGeom>
          <a:ln w="635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8" name="Straight Arrow Connector 87"/>
          <p:cNvCxnSpPr/>
          <p:nvPr/>
        </p:nvCxnSpPr>
        <p:spPr>
          <a:xfrm>
            <a:off x="3276600" y="5715000"/>
            <a:ext cx="0" cy="304800"/>
          </a:xfrm>
          <a:prstGeom prst="straightConnector1">
            <a:avLst/>
          </a:prstGeom>
          <a:ln w="635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9" name="Straight Arrow Connector 88"/>
          <p:cNvCxnSpPr/>
          <p:nvPr/>
        </p:nvCxnSpPr>
        <p:spPr>
          <a:xfrm>
            <a:off x="3733800" y="5715000"/>
            <a:ext cx="0" cy="304800"/>
          </a:xfrm>
          <a:prstGeom prst="straightConnector1">
            <a:avLst/>
          </a:prstGeom>
          <a:ln w="635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0" name="Straight Arrow Connector 89"/>
          <p:cNvCxnSpPr/>
          <p:nvPr/>
        </p:nvCxnSpPr>
        <p:spPr>
          <a:xfrm>
            <a:off x="4191000" y="5715000"/>
            <a:ext cx="0" cy="304800"/>
          </a:xfrm>
          <a:prstGeom prst="straightConnector1">
            <a:avLst/>
          </a:prstGeom>
          <a:ln w="635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1" name="Straight Arrow Connector 90"/>
          <p:cNvCxnSpPr/>
          <p:nvPr/>
        </p:nvCxnSpPr>
        <p:spPr>
          <a:xfrm flipV="1">
            <a:off x="4572000" y="5715000"/>
            <a:ext cx="0" cy="304800"/>
          </a:xfrm>
          <a:prstGeom prst="straightConnector1">
            <a:avLst/>
          </a:prstGeom>
          <a:ln w="635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2" name="Straight Arrow Connector 91"/>
          <p:cNvCxnSpPr/>
          <p:nvPr/>
        </p:nvCxnSpPr>
        <p:spPr>
          <a:xfrm>
            <a:off x="5029200" y="5715000"/>
            <a:ext cx="0" cy="304800"/>
          </a:xfrm>
          <a:prstGeom prst="straightConnector1">
            <a:avLst/>
          </a:prstGeom>
          <a:ln w="635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3" name="Straight Arrow Connector 92"/>
          <p:cNvCxnSpPr/>
          <p:nvPr/>
        </p:nvCxnSpPr>
        <p:spPr>
          <a:xfrm flipV="1">
            <a:off x="5486400" y="5715000"/>
            <a:ext cx="0" cy="304800"/>
          </a:xfrm>
          <a:prstGeom prst="straightConnector1">
            <a:avLst/>
          </a:prstGeom>
          <a:ln w="635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4" name="Straight Arrow Connector 93"/>
          <p:cNvCxnSpPr/>
          <p:nvPr/>
        </p:nvCxnSpPr>
        <p:spPr>
          <a:xfrm>
            <a:off x="5867400" y="5715000"/>
            <a:ext cx="0" cy="304800"/>
          </a:xfrm>
          <a:prstGeom prst="straightConnector1">
            <a:avLst/>
          </a:prstGeom>
          <a:ln w="635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5" name="TextBox 94"/>
          <p:cNvSpPr txBox="1"/>
          <p:nvPr/>
        </p:nvSpPr>
        <p:spPr>
          <a:xfrm>
            <a:off x="762000" y="5026223"/>
            <a:ext cx="521297" cy="307777"/>
          </a:xfrm>
          <a:prstGeom prst="rect">
            <a:avLst/>
          </a:prstGeom>
          <a:noFill/>
        </p:spPr>
        <p:txBody>
          <a:bodyPr wrap="none" rtlCol="0">
            <a:spAutoFit/>
          </a:bodyPr>
          <a:lstStyle/>
          <a:p>
            <a:r>
              <a:rPr lang="en-US" sz="1400" b="1" dirty="0" smtClean="0"/>
              <a:t>CLK</a:t>
            </a:r>
            <a:endParaRPr lang="en-US" sz="1400" b="1" dirty="0"/>
          </a:p>
        </p:txBody>
      </p:sp>
      <p:sp>
        <p:nvSpPr>
          <p:cNvPr id="96" name="TextBox 95"/>
          <p:cNvSpPr txBox="1"/>
          <p:nvPr/>
        </p:nvSpPr>
        <p:spPr>
          <a:xfrm>
            <a:off x="5363851" y="5410200"/>
            <a:ext cx="655949" cy="307777"/>
          </a:xfrm>
          <a:prstGeom prst="rect">
            <a:avLst/>
          </a:prstGeom>
          <a:noFill/>
        </p:spPr>
        <p:txBody>
          <a:bodyPr wrap="none" rtlCol="0">
            <a:spAutoFit/>
          </a:bodyPr>
          <a:lstStyle/>
          <a:p>
            <a:r>
              <a:rPr lang="en-US" sz="1400" b="1" dirty="0" smtClean="0"/>
              <a:t>Reset</a:t>
            </a:r>
            <a:endParaRPr lang="en-US" sz="1400" b="1" dirty="0"/>
          </a:p>
        </p:txBody>
      </p:sp>
      <p:sp>
        <p:nvSpPr>
          <p:cNvPr id="97" name="TextBox 96"/>
          <p:cNvSpPr txBox="1"/>
          <p:nvPr/>
        </p:nvSpPr>
        <p:spPr>
          <a:xfrm>
            <a:off x="4495800" y="5407223"/>
            <a:ext cx="598241" cy="307777"/>
          </a:xfrm>
          <a:prstGeom prst="rect">
            <a:avLst/>
          </a:prstGeom>
          <a:noFill/>
        </p:spPr>
        <p:txBody>
          <a:bodyPr wrap="none" rtlCol="0">
            <a:spAutoFit/>
          </a:bodyPr>
          <a:lstStyle/>
          <a:p>
            <a:r>
              <a:rPr lang="en-US" sz="1400" b="1" dirty="0" smtClean="0"/>
              <a:t>DMA</a:t>
            </a:r>
            <a:endParaRPr lang="en-US" sz="1400" b="1" dirty="0"/>
          </a:p>
        </p:txBody>
      </p:sp>
      <p:sp>
        <p:nvSpPr>
          <p:cNvPr id="98" name="TextBox 97"/>
          <p:cNvSpPr txBox="1"/>
          <p:nvPr/>
        </p:nvSpPr>
        <p:spPr>
          <a:xfrm>
            <a:off x="3124200" y="5407223"/>
            <a:ext cx="718466" cy="307777"/>
          </a:xfrm>
          <a:prstGeom prst="rect">
            <a:avLst/>
          </a:prstGeom>
          <a:noFill/>
        </p:spPr>
        <p:txBody>
          <a:bodyPr wrap="none" rtlCol="0">
            <a:spAutoFit/>
          </a:bodyPr>
          <a:lstStyle/>
          <a:p>
            <a:r>
              <a:rPr lang="en-US" sz="1400" b="1" dirty="0" smtClean="0"/>
              <a:t>Status</a:t>
            </a:r>
            <a:endParaRPr lang="en-US" sz="1400" b="1" dirty="0"/>
          </a:p>
        </p:txBody>
      </p:sp>
      <p:sp>
        <p:nvSpPr>
          <p:cNvPr id="99" name="TextBox 98"/>
          <p:cNvSpPr txBox="1"/>
          <p:nvPr/>
        </p:nvSpPr>
        <p:spPr>
          <a:xfrm>
            <a:off x="1981200" y="5334000"/>
            <a:ext cx="835485" cy="307777"/>
          </a:xfrm>
          <a:prstGeom prst="rect">
            <a:avLst/>
          </a:prstGeom>
          <a:noFill/>
        </p:spPr>
        <p:txBody>
          <a:bodyPr wrap="square" rtlCol="0">
            <a:spAutoFit/>
          </a:bodyPr>
          <a:lstStyle/>
          <a:p>
            <a:r>
              <a:rPr lang="en-US" sz="1400" b="1" dirty="0" smtClean="0"/>
              <a:t>Control</a:t>
            </a:r>
            <a:endParaRPr lang="en-US" sz="1400" b="1" dirty="0"/>
          </a:p>
        </p:txBody>
      </p:sp>
      <p:sp>
        <p:nvSpPr>
          <p:cNvPr id="100" name="TextBox 99"/>
          <p:cNvSpPr txBox="1"/>
          <p:nvPr/>
        </p:nvSpPr>
        <p:spPr>
          <a:xfrm>
            <a:off x="762000" y="5254823"/>
            <a:ext cx="545342" cy="307777"/>
          </a:xfrm>
          <a:prstGeom prst="rect">
            <a:avLst/>
          </a:prstGeom>
          <a:noFill/>
        </p:spPr>
        <p:txBody>
          <a:bodyPr wrap="none" rtlCol="0">
            <a:spAutoFit/>
          </a:bodyPr>
          <a:lstStyle/>
          <a:p>
            <a:r>
              <a:rPr lang="en-US" sz="1400" b="1" dirty="0" smtClean="0"/>
              <a:t>GEN</a:t>
            </a:r>
            <a:endParaRPr lang="en-US" sz="1400" b="1" dirty="0"/>
          </a:p>
        </p:txBody>
      </p:sp>
      <p:sp>
        <p:nvSpPr>
          <p:cNvPr id="102" name="TextBox 101"/>
          <p:cNvSpPr txBox="1"/>
          <p:nvPr/>
        </p:nvSpPr>
        <p:spPr>
          <a:xfrm>
            <a:off x="762000" y="6019800"/>
            <a:ext cx="400110" cy="914400"/>
          </a:xfrm>
          <a:prstGeom prst="rect">
            <a:avLst/>
          </a:prstGeom>
          <a:noFill/>
        </p:spPr>
        <p:txBody>
          <a:bodyPr vert="eaVert" wrap="square" rtlCol="0">
            <a:spAutoFit/>
          </a:bodyPr>
          <a:lstStyle/>
          <a:p>
            <a:r>
              <a:rPr lang="en-US" sz="1400" b="1" dirty="0" err="1" smtClean="0"/>
              <a:t>Clk</a:t>
            </a:r>
            <a:r>
              <a:rPr lang="en-US" sz="1400" b="1" dirty="0" smtClean="0"/>
              <a:t> Out</a:t>
            </a:r>
            <a:endParaRPr lang="en-US" sz="1400" b="1" dirty="0"/>
          </a:p>
        </p:txBody>
      </p:sp>
      <p:sp>
        <p:nvSpPr>
          <p:cNvPr id="103" name="TextBox 102"/>
          <p:cNvSpPr txBox="1"/>
          <p:nvPr/>
        </p:nvSpPr>
        <p:spPr>
          <a:xfrm>
            <a:off x="1219200" y="6019800"/>
            <a:ext cx="400110" cy="914400"/>
          </a:xfrm>
          <a:prstGeom prst="rect">
            <a:avLst/>
          </a:prstGeom>
          <a:noFill/>
        </p:spPr>
        <p:txBody>
          <a:bodyPr vert="eaVert" wrap="square" rtlCol="0">
            <a:spAutoFit/>
          </a:bodyPr>
          <a:lstStyle/>
          <a:p>
            <a:r>
              <a:rPr lang="en-US" sz="1400" b="1" dirty="0" smtClean="0"/>
              <a:t>Ready</a:t>
            </a:r>
            <a:endParaRPr lang="en-US" sz="1400" b="1" dirty="0"/>
          </a:p>
        </p:txBody>
      </p:sp>
      <p:sp>
        <p:nvSpPr>
          <p:cNvPr id="104" name="TextBox 103"/>
          <p:cNvSpPr txBox="1"/>
          <p:nvPr/>
        </p:nvSpPr>
        <p:spPr>
          <a:xfrm>
            <a:off x="1752600" y="6019800"/>
            <a:ext cx="400110" cy="914400"/>
          </a:xfrm>
          <a:prstGeom prst="rect">
            <a:avLst/>
          </a:prstGeom>
          <a:noFill/>
        </p:spPr>
        <p:txBody>
          <a:bodyPr vert="eaVert" wrap="square" rtlCol="0">
            <a:spAutoFit/>
          </a:bodyPr>
          <a:lstStyle/>
          <a:p>
            <a:r>
              <a:rPr lang="en-US" sz="1400" b="1" dirty="0" smtClean="0"/>
              <a:t>~RD</a:t>
            </a:r>
            <a:endParaRPr lang="en-US" sz="1400" b="1" dirty="0"/>
          </a:p>
        </p:txBody>
      </p:sp>
      <p:sp>
        <p:nvSpPr>
          <p:cNvPr id="105" name="TextBox 104"/>
          <p:cNvSpPr txBox="1"/>
          <p:nvPr/>
        </p:nvSpPr>
        <p:spPr>
          <a:xfrm>
            <a:off x="2190690" y="6019800"/>
            <a:ext cx="400110" cy="914400"/>
          </a:xfrm>
          <a:prstGeom prst="rect">
            <a:avLst/>
          </a:prstGeom>
          <a:noFill/>
        </p:spPr>
        <p:txBody>
          <a:bodyPr vert="eaVert" wrap="square" rtlCol="0">
            <a:spAutoFit/>
          </a:bodyPr>
          <a:lstStyle/>
          <a:p>
            <a:r>
              <a:rPr lang="en-US" sz="1400" b="1" dirty="0" smtClean="0"/>
              <a:t>~WR</a:t>
            </a:r>
            <a:endParaRPr lang="en-US" sz="1400" b="1" dirty="0"/>
          </a:p>
        </p:txBody>
      </p:sp>
      <p:sp>
        <p:nvSpPr>
          <p:cNvPr id="106" name="TextBox 105"/>
          <p:cNvSpPr txBox="1"/>
          <p:nvPr/>
        </p:nvSpPr>
        <p:spPr>
          <a:xfrm>
            <a:off x="2667000" y="6019800"/>
            <a:ext cx="400110" cy="914400"/>
          </a:xfrm>
          <a:prstGeom prst="rect">
            <a:avLst/>
          </a:prstGeom>
          <a:noFill/>
        </p:spPr>
        <p:txBody>
          <a:bodyPr vert="eaVert" wrap="square" rtlCol="0">
            <a:spAutoFit/>
          </a:bodyPr>
          <a:lstStyle/>
          <a:p>
            <a:r>
              <a:rPr lang="en-US" sz="1400" b="1" dirty="0" smtClean="0"/>
              <a:t>ALE</a:t>
            </a:r>
            <a:endParaRPr lang="en-US" sz="1400" b="1" dirty="0"/>
          </a:p>
        </p:txBody>
      </p:sp>
      <p:sp>
        <p:nvSpPr>
          <p:cNvPr id="107" name="TextBox 106"/>
          <p:cNvSpPr txBox="1"/>
          <p:nvPr/>
        </p:nvSpPr>
        <p:spPr>
          <a:xfrm>
            <a:off x="3043535" y="6019800"/>
            <a:ext cx="461665" cy="914400"/>
          </a:xfrm>
          <a:prstGeom prst="rect">
            <a:avLst/>
          </a:prstGeom>
          <a:noFill/>
        </p:spPr>
        <p:txBody>
          <a:bodyPr vert="eaVert" wrap="square" rtlCol="0">
            <a:spAutoFit/>
          </a:bodyPr>
          <a:lstStyle/>
          <a:p>
            <a:r>
              <a:rPr lang="en-US" b="1" dirty="0" smtClean="0"/>
              <a:t>S</a:t>
            </a:r>
            <a:r>
              <a:rPr lang="en-US" b="1" baseline="-25000" dirty="0" smtClean="0"/>
              <a:t>0</a:t>
            </a:r>
            <a:endParaRPr lang="en-US" b="1" baseline="-25000" dirty="0"/>
          </a:p>
        </p:txBody>
      </p:sp>
      <p:sp>
        <p:nvSpPr>
          <p:cNvPr id="108" name="TextBox 107"/>
          <p:cNvSpPr txBox="1"/>
          <p:nvPr/>
        </p:nvSpPr>
        <p:spPr>
          <a:xfrm>
            <a:off x="3500735" y="6019800"/>
            <a:ext cx="461665" cy="914400"/>
          </a:xfrm>
          <a:prstGeom prst="rect">
            <a:avLst/>
          </a:prstGeom>
          <a:noFill/>
        </p:spPr>
        <p:txBody>
          <a:bodyPr vert="eaVert" wrap="square" rtlCol="0">
            <a:spAutoFit/>
          </a:bodyPr>
          <a:lstStyle/>
          <a:p>
            <a:r>
              <a:rPr lang="en-US" b="1" dirty="0" smtClean="0"/>
              <a:t>S</a:t>
            </a:r>
            <a:r>
              <a:rPr lang="en-US" b="1" baseline="-25000" dirty="0" smtClean="0"/>
              <a:t>1</a:t>
            </a:r>
            <a:endParaRPr lang="en-US" b="1" baseline="-25000" dirty="0"/>
          </a:p>
        </p:txBody>
      </p:sp>
      <p:sp>
        <p:nvSpPr>
          <p:cNvPr id="109" name="TextBox 108"/>
          <p:cNvSpPr txBox="1"/>
          <p:nvPr/>
        </p:nvSpPr>
        <p:spPr>
          <a:xfrm>
            <a:off x="3962400" y="6019800"/>
            <a:ext cx="400110" cy="914400"/>
          </a:xfrm>
          <a:prstGeom prst="rect">
            <a:avLst/>
          </a:prstGeom>
          <a:noFill/>
        </p:spPr>
        <p:txBody>
          <a:bodyPr vert="eaVert" wrap="square" rtlCol="0">
            <a:spAutoFit/>
          </a:bodyPr>
          <a:lstStyle/>
          <a:p>
            <a:r>
              <a:rPr lang="en-US" sz="1400" b="1" dirty="0" smtClean="0"/>
              <a:t>~IO/M</a:t>
            </a:r>
            <a:endParaRPr lang="en-US" sz="1400" b="1" dirty="0"/>
          </a:p>
        </p:txBody>
      </p:sp>
      <p:sp>
        <p:nvSpPr>
          <p:cNvPr id="110" name="TextBox 109"/>
          <p:cNvSpPr txBox="1"/>
          <p:nvPr/>
        </p:nvSpPr>
        <p:spPr>
          <a:xfrm>
            <a:off x="4343400" y="6019800"/>
            <a:ext cx="400110" cy="914400"/>
          </a:xfrm>
          <a:prstGeom prst="rect">
            <a:avLst/>
          </a:prstGeom>
          <a:noFill/>
        </p:spPr>
        <p:txBody>
          <a:bodyPr vert="eaVert" wrap="square" rtlCol="0">
            <a:spAutoFit/>
          </a:bodyPr>
          <a:lstStyle/>
          <a:p>
            <a:r>
              <a:rPr lang="en-US" sz="1400" b="1" dirty="0" smtClean="0"/>
              <a:t>HOLD</a:t>
            </a:r>
            <a:endParaRPr lang="en-US" sz="1400" b="1" dirty="0"/>
          </a:p>
        </p:txBody>
      </p:sp>
      <p:sp>
        <p:nvSpPr>
          <p:cNvPr id="111" name="TextBox 110"/>
          <p:cNvSpPr txBox="1"/>
          <p:nvPr/>
        </p:nvSpPr>
        <p:spPr>
          <a:xfrm>
            <a:off x="4800600" y="6019800"/>
            <a:ext cx="400110" cy="914400"/>
          </a:xfrm>
          <a:prstGeom prst="rect">
            <a:avLst/>
          </a:prstGeom>
          <a:noFill/>
        </p:spPr>
        <p:txBody>
          <a:bodyPr vert="eaVert" wrap="square" rtlCol="0">
            <a:spAutoFit/>
          </a:bodyPr>
          <a:lstStyle/>
          <a:p>
            <a:r>
              <a:rPr lang="en-US" sz="1400" b="1" dirty="0" smtClean="0"/>
              <a:t>HLDA</a:t>
            </a:r>
            <a:endParaRPr lang="en-US" sz="1400" b="1" dirty="0"/>
          </a:p>
        </p:txBody>
      </p:sp>
      <p:sp>
        <p:nvSpPr>
          <p:cNvPr id="112" name="TextBox 111"/>
          <p:cNvSpPr txBox="1"/>
          <p:nvPr/>
        </p:nvSpPr>
        <p:spPr>
          <a:xfrm>
            <a:off x="5334000" y="6019800"/>
            <a:ext cx="400110" cy="914400"/>
          </a:xfrm>
          <a:prstGeom prst="rect">
            <a:avLst/>
          </a:prstGeom>
          <a:noFill/>
        </p:spPr>
        <p:txBody>
          <a:bodyPr vert="eaVert" wrap="square" rtlCol="0">
            <a:spAutoFit/>
          </a:bodyPr>
          <a:lstStyle/>
          <a:p>
            <a:r>
              <a:rPr lang="en-US" sz="1400" b="1" dirty="0" err="1" smtClean="0"/>
              <a:t>Rst</a:t>
            </a:r>
            <a:r>
              <a:rPr lang="en-US" sz="1400" b="1" dirty="0" smtClean="0"/>
              <a:t> In</a:t>
            </a:r>
            <a:endParaRPr lang="en-US" sz="1400" b="1" dirty="0"/>
          </a:p>
        </p:txBody>
      </p:sp>
      <p:sp>
        <p:nvSpPr>
          <p:cNvPr id="113" name="TextBox 112"/>
          <p:cNvSpPr txBox="1"/>
          <p:nvPr/>
        </p:nvSpPr>
        <p:spPr>
          <a:xfrm>
            <a:off x="5695890" y="6019800"/>
            <a:ext cx="400110" cy="914400"/>
          </a:xfrm>
          <a:prstGeom prst="rect">
            <a:avLst/>
          </a:prstGeom>
          <a:noFill/>
        </p:spPr>
        <p:txBody>
          <a:bodyPr vert="eaVert" wrap="square" rtlCol="0">
            <a:spAutoFit/>
          </a:bodyPr>
          <a:lstStyle/>
          <a:p>
            <a:r>
              <a:rPr lang="en-US" sz="1400" b="1" dirty="0" err="1" smtClean="0"/>
              <a:t>Rst</a:t>
            </a:r>
            <a:r>
              <a:rPr lang="en-US" sz="1400" b="1" dirty="0" smtClean="0"/>
              <a:t> Out</a:t>
            </a:r>
            <a:endParaRPr lang="en-US" sz="1400" b="1" dirty="0"/>
          </a:p>
        </p:txBody>
      </p:sp>
      <p:sp>
        <p:nvSpPr>
          <p:cNvPr id="114" name="Down Arrow 113"/>
          <p:cNvSpPr/>
          <p:nvPr/>
        </p:nvSpPr>
        <p:spPr>
          <a:xfrm>
            <a:off x="6781800" y="5562600"/>
            <a:ext cx="152400" cy="381000"/>
          </a:xfrm>
          <a:prstGeom prst="downArrow">
            <a:avLst/>
          </a:prstGeom>
          <a:ln w="2540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Down Arrow 114"/>
          <p:cNvSpPr/>
          <p:nvPr/>
        </p:nvSpPr>
        <p:spPr>
          <a:xfrm>
            <a:off x="8077200" y="5562600"/>
            <a:ext cx="152400" cy="381000"/>
          </a:xfrm>
          <a:prstGeom prst="downArrow">
            <a:avLst/>
          </a:prstGeom>
          <a:ln w="2540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Down Arrow 115"/>
          <p:cNvSpPr/>
          <p:nvPr/>
        </p:nvSpPr>
        <p:spPr>
          <a:xfrm>
            <a:off x="5257800" y="4648200"/>
            <a:ext cx="152400" cy="381000"/>
          </a:xfrm>
          <a:prstGeom prst="downArrow">
            <a:avLst/>
          </a:prstGeom>
          <a:ln w="2540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Down Arrow 116"/>
          <p:cNvSpPr/>
          <p:nvPr/>
        </p:nvSpPr>
        <p:spPr>
          <a:xfrm>
            <a:off x="5486400" y="2743200"/>
            <a:ext cx="152400" cy="381000"/>
          </a:xfrm>
          <a:prstGeom prst="downArrow">
            <a:avLst/>
          </a:prstGeom>
          <a:ln w="2540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TextBox 117"/>
          <p:cNvSpPr txBox="1"/>
          <p:nvPr/>
        </p:nvSpPr>
        <p:spPr>
          <a:xfrm>
            <a:off x="1276290" y="152400"/>
            <a:ext cx="400110" cy="685800"/>
          </a:xfrm>
          <a:prstGeom prst="rect">
            <a:avLst/>
          </a:prstGeom>
          <a:noFill/>
        </p:spPr>
        <p:txBody>
          <a:bodyPr vert="eaVert" wrap="square" rtlCol="0">
            <a:spAutoFit/>
          </a:bodyPr>
          <a:lstStyle/>
          <a:p>
            <a:r>
              <a:rPr lang="en-US" sz="1400" b="1" dirty="0" smtClean="0"/>
              <a:t>INT R</a:t>
            </a:r>
            <a:endParaRPr lang="en-US" sz="1400" b="1" dirty="0"/>
          </a:p>
        </p:txBody>
      </p:sp>
      <p:sp>
        <p:nvSpPr>
          <p:cNvPr id="120" name="TextBox 119"/>
          <p:cNvSpPr txBox="1"/>
          <p:nvPr/>
        </p:nvSpPr>
        <p:spPr>
          <a:xfrm>
            <a:off x="1733490" y="76200"/>
            <a:ext cx="400110" cy="685800"/>
          </a:xfrm>
          <a:prstGeom prst="rect">
            <a:avLst/>
          </a:prstGeom>
          <a:noFill/>
        </p:spPr>
        <p:txBody>
          <a:bodyPr vert="eaVert" wrap="square" rtlCol="0">
            <a:spAutoFit/>
          </a:bodyPr>
          <a:lstStyle/>
          <a:p>
            <a:r>
              <a:rPr lang="en-US" sz="1400" b="1" dirty="0" smtClean="0"/>
              <a:t>~INT R</a:t>
            </a:r>
            <a:endParaRPr lang="en-US" sz="1400" b="1" dirty="0"/>
          </a:p>
        </p:txBody>
      </p:sp>
      <p:sp>
        <p:nvSpPr>
          <p:cNvPr id="121" name="TextBox 120"/>
          <p:cNvSpPr txBox="1"/>
          <p:nvPr/>
        </p:nvSpPr>
        <p:spPr>
          <a:xfrm>
            <a:off x="2209800" y="76200"/>
            <a:ext cx="400110" cy="838200"/>
          </a:xfrm>
          <a:prstGeom prst="rect">
            <a:avLst/>
          </a:prstGeom>
          <a:noFill/>
        </p:spPr>
        <p:txBody>
          <a:bodyPr vert="eaVert" wrap="square" rtlCol="0">
            <a:spAutoFit/>
          </a:bodyPr>
          <a:lstStyle/>
          <a:p>
            <a:r>
              <a:rPr lang="en-US" sz="1400" b="1" dirty="0" smtClean="0"/>
              <a:t>RST5.5</a:t>
            </a:r>
            <a:endParaRPr lang="en-US" sz="1400" b="1" dirty="0"/>
          </a:p>
        </p:txBody>
      </p:sp>
      <p:sp>
        <p:nvSpPr>
          <p:cNvPr id="122" name="TextBox 121"/>
          <p:cNvSpPr txBox="1"/>
          <p:nvPr/>
        </p:nvSpPr>
        <p:spPr>
          <a:xfrm>
            <a:off x="2724090" y="76200"/>
            <a:ext cx="400110" cy="838200"/>
          </a:xfrm>
          <a:prstGeom prst="rect">
            <a:avLst/>
          </a:prstGeom>
          <a:noFill/>
        </p:spPr>
        <p:txBody>
          <a:bodyPr vert="eaVert" wrap="square" rtlCol="0">
            <a:spAutoFit/>
          </a:bodyPr>
          <a:lstStyle/>
          <a:p>
            <a:r>
              <a:rPr lang="en-US" sz="1400" b="1" dirty="0" smtClean="0"/>
              <a:t>RST6.5</a:t>
            </a:r>
            <a:endParaRPr lang="en-US" sz="1400" b="1" dirty="0"/>
          </a:p>
        </p:txBody>
      </p:sp>
      <p:sp>
        <p:nvSpPr>
          <p:cNvPr id="123" name="TextBox 122"/>
          <p:cNvSpPr txBox="1"/>
          <p:nvPr/>
        </p:nvSpPr>
        <p:spPr>
          <a:xfrm>
            <a:off x="3276600" y="76200"/>
            <a:ext cx="400110" cy="838200"/>
          </a:xfrm>
          <a:prstGeom prst="rect">
            <a:avLst/>
          </a:prstGeom>
          <a:noFill/>
        </p:spPr>
        <p:txBody>
          <a:bodyPr vert="eaVert" wrap="square" rtlCol="0">
            <a:spAutoFit/>
          </a:bodyPr>
          <a:lstStyle/>
          <a:p>
            <a:r>
              <a:rPr lang="en-US" sz="1400" b="1" dirty="0" smtClean="0"/>
              <a:t>RST7.5</a:t>
            </a:r>
            <a:endParaRPr lang="en-US" sz="1400" b="1" dirty="0"/>
          </a:p>
        </p:txBody>
      </p:sp>
      <p:sp>
        <p:nvSpPr>
          <p:cNvPr id="124" name="TextBox 123"/>
          <p:cNvSpPr txBox="1"/>
          <p:nvPr/>
        </p:nvSpPr>
        <p:spPr>
          <a:xfrm>
            <a:off x="3867090" y="228600"/>
            <a:ext cx="400110" cy="838200"/>
          </a:xfrm>
          <a:prstGeom prst="rect">
            <a:avLst/>
          </a:prstGeom>
          <a:noFill/>
        </p:spPr>
        <p:txBody>
          <a:bodyPr vert="eaVert" wrap="square" rtlCol="0">
            <a:spAutoFit/>
          </a:bodyPr>
          <a:lstStyle/>
          <a:p>
            <a:r>
              <a:rPr lang="en-US" sz="1400" b="1" dirty="0" smtClean="0"/>
              <a:t>TRAP</a:t>
            </a:r>
            <a:endParaRPr lang="en-US" sz="1400" b="1" dirty="0"/>
          </a:p>
        </p:txBody>
      </p:sp>
      <p:sp>
        <p:nvSpPr>
          <p:cNvPr id="125" name="TextBox 124"/>
          <p:cNvSpPr txBox="1"/>
          <p:nvPr/>
        </p:nvSpPr>
        <p:spPr>
          <a:xfrm>
            <a:off x="5867400" y="228600"/>
            <a:ext cx="400110" cy="838200"/>
          </a:xfrm>
          <a:prstGeom prst="rect">
            <a:avLst/>
          </a:prstGeom>
          <a:noFill/>
        </p:spPr>
        <p:txBody>
          <a:bodyPr vert="eaVert" wrap="square" rtlCol="0">
            <a:spAutoFit/>
          </a:bodyPr>
          <a:lstStyle/>
          <a:p>
            <a:r>
              <a:rPr lang="en-US" sz="1400" b="1" dirty="0" smtClean="0"/>
              <a:t>SOD</a:t>
            </a:r>
            <a:endParaRPr lang="en-US" sz="1400" b="1" dirty="0"/>
          </a:p>
        </p:txBody>
      </p:sp>
      <p:sp>
        <p:nvSpPr>
          <p:cNvPr id="128" name="TextBox 127"/>
          <p:cNvSpPr txBox="1"/>
          <p:nvPr/>
        </p:nvSpPr>
        <p:spPr>
          <a:xfrm>
            <a:off x="7391400" y="304800"/>
            <a:ext cx="400110" cy="838200"/>
          </a:xfrm>
          <a:prstGeom prst="rect">
            <a:avLst/>
          </a:prstGeom>
          <a:noFill/>
        </p:spPr>
        <p:txBody>
          <a:bodyPr vert="eaVert" wrap="square" rtlCol="0">
            <a:spAutoFit/>
          </a:bodyPr>
          <a:lstStyle/>
          <a:p>
            <a:r>
              <a:rPr lang="en-US" sz="1400" b="1" dirty="0" smtClean="0"/>
              <a:t>SID</a:t>
            </a:r>
            <a:endParaRPr lang="en-US" sz="1400" b="1" dirty="0"/>
          </a:p>
        </p:txBody>
      </p:sp>
      <p:sp>
        <p:nvSpPr>
          <p:cNvPr id="129" name="TextBox 128"/>
          <p:cNvSpPr txBox="1"/>
          <p:nvPr/>
        </p:nvSpPr>
        <p:spPr>
          <a:xfrm>
            <a:off x="3352800" y="1524000"/>
            <a:ext cx="3429000" cy="369332"/>
          </a:xfrm>
          <a:prstGeom prst="rect">
            <a:avLst/>
          </a:prstGeom>
          <a:noFill/>
        </p:spPr>
        <p:txBody>
          <a:bodyPr wrap="square" rtlCol="0">
            <a:spAutoFit/>
          </a:bodyPr>
          <a:lstStyle/>
          <a:p>
            <a:r>
              <a:rPr lang="en-US" b="1" dirty="0" smtClean="0"/>
              <a:t>8-bit internal data bus</a:t>
            </a:r>
            <a:endParaRPr lang="en-US" b="1" dirty="0"/>
          </a:p>
        </p:txBody>
      </p:sp>
      <p:sp>
        <p:nvSpPr>
          <p:cNvPr id="130" name="TextBox 129"/>
          <p:cNvSpPr txBox="1"/>
          <p:nvPr/>
        </p:nvSpPr>
        <p:spPr>
          <a:xfrm>
            <a:off x="6172200" y="5943600"/>
            <a:ext cx="1295400" cy="523220"/>
          </a:xfrm>
          <a:prstGeom prst="rect">
            <a:avLst/>
          </a:prstGeom>
          <a:noFill/>
        </p:spPr>
        <p:txBody>
          <a:bodyPr wrap="square" rtlCol="0">
            <a:spAutoFit/>
          </a:bodyPr>
          <a:lstStyle/>
          <a:p>
            <a:r>
              <a:rPr lang="en-US" sz="1400" b="1" dirty="0" smtClean="0"/>
              <a:t>A</a:t>
            </a:r>
            <a:r>
              <a:rPr lang="en-US" sz="1400" b="1" baseline="-25000" dirty="0" smtClean="0"/>
              <a:t>15</a:t>
            </a:r>
            <a:r>
              <a:rPr lang="en-US" sz="1400" b="1" dirty="0" smtClean="0"/>
              <a:t>-A</a:t>
            </a:r>
            <a:r>
              <a:rPr lang="en-US" sz="1400" b="1" baseline="-25000" dirty="0" smtClean="0"/>
              <a:t>8</a:t>
            </a:r>
          </a:p>
          <a:p>
            <a:r>
              <a:rPr lang="en-US" sz="1400" b="1" dirty="0" smtClean="0"/>
              <a:t>Address bus</a:t>
            </a:r>
            <a:endParaRPr lang="en-US" sz="1400" b="1" dirty="0"/>
          </a:p>
        </p:txBody>
      </p:sp>
      <p:sp>
        <p:nvSpPr>
          <p:cNvPr id="131" name="TextBox 130"/>
          <p:cNvSpPr txBox="1"/>
          <p:nvPr/>
        </p:nvSpPr>
        <p:spPr>
          <a:xfrm>
            <a:off x="7467600" y="5943600"/>
            <a:ext cx="1447800" cy="738664"/>
          </a:xfrm>
          <a:prstGeom prst="rect">
            <a:avLst/>
          </a:prstGeom>
          <a:noFill/>
        </p:spPr>
        <p:txBody>
          <a:bodyPr wrap="square" rtlCol="0">
            <a:spAutoFit/>
          </a:bodyPr>
          <a:lstStyle/>
          <a:p>
            <a:r>
              <a:rPr lang="en-US" sz="1400" b="1" dirty="0" smtClean="0"/>
              <a:t>AD</a:t>
            </a:r>
            <a:r>
              <a:rPr lang="en-US" sz="1400" b="1" baseline="-25000" dirty="0" smtClean="0"/>
              <a:t>7</a:t>
            </a:r>
            <a:r>
              <a:rPr lang="en-US" sz="1400" b="1" dirty="0" smtClean="0"/>
              <a:t>-AD</a:t>
            </a:r>
            <a:r>
              <a:rPr lang="en-US" sz="1400" b="1" baseline="-25000" dirty="0" smtClean="0"/>
              <a:t>0</a:t>
            </a:r>
          </a:p>
          <a:p>
            <a:r>
              <a:rPr lang="en-US" sz="1400" b="1" dirty="0" smtClean="0"/>
              <a:t>Address/Data bus</a:t>
            </a:r>
            <a:endParaRPr lang="en-US" sz="1400"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George ZIBA , DEPT. of EEE, School of Engineering, UNZA</a:t>
            </a:r>
            <a:endParaRPr lang="en-US"/>
          </a:p>
        </p:txBody>
      </p:sp>
      <p:sp>
        <p:nvSpPr>
          <p:cNvPr id="4" name="Slide Number Placeholder 3"/>
          <p:cNvSpPr>
            <a:spLocks noGrp="1"/>
          </p:cNvSpPr>
          <p:nvPr>
            <p:ph type="sldNum" sz="quarter" idx="12"/>
          </p:nvPr>
        </p:nvSpPr>
        <p:spPr/>
        <p:txBody>
          <a:bodyPr/>
          <a:lstStyle/>
          <a:p>
            <a:fld id="{6BBCC4E9-A793-4F66-A1D0-4C07DFDB5FFE}" type="slidenum">
              <a:rPr lang="en-US" smtClean="0"/>
              <a:pPr/>
              <a:t>14</a:t>
            </a:fld>
            <a:endParaRPr lang="en-US"/>
          </a:p>
        </p:txBody>
      </p:sp>
      <p:sp>
        <p:nvSpPr>
          <p:cNvPr id="6" name="TextBox 5"/>
          <p:cNvSpPr txBox="1"/>
          <p:nvPr/>
        </p:nvSpPr>
        <p:spPr>
          <a:xfrm>
            <a:off x="457200" y="304800"/>
            <a:ext cx="8229600" cy="5693866"/>
          </a:xfrm>
          <a:prstGeom prst="rect">
            <a:avLst/>
          </a:prstGeom>
          <a:noFill/>
        </p:spPr>
        <p:txBody>
          <a:bodyPr wrap="square" rtlCol="0">
            <a:spAutoFit/>
          </a:bodyPr>
          <a:lstStyle/>
          <a:p>
            <a:r>
              <a:rPr lang="en-US" sz="2400" b="1" dirty="0" smtClean="0"/>
              <a:t>Description of the 8085 components</a:t>
            </a:r>
          </a:p>
          <a:p>
            <a:endParaRPr lang="en-US" sz="2000" dirty="0" smtClean="0"/>
          </a:p>
          <a:p>
            <a:pPr marL="457200" indent="-457200">
              <a:buAutoNum type="arabicPeriod"/>
            </a:pPr>
            <a:r>
              <a:rPr lang="en-US" sz="2000" b="1" dirty="0" smtClean="0"/>
              <a:t>Control Unit</a:t>
            </a:r>
            <a:r>
              <a:rPr lang="en-US" sz="2000" dirty="0" smtClean="0"/>
              <a:t>: Gets the decoded instruction and uses it to generate control signals that will close and open connections between blocks. Inside it has a array of gates that take an input instruction e.g. 1011 0001 and then produce a certain combination of output signals e.g. READ=0, WRITE=1, HOLD = 0, etc.</a:t>
            </a:r>
          </a:p>
          <a:p>
            <a:pPr marL="457200" indent="-457200">
              <a:buAutoNum type="arabicPeriod"/>
            </a:pPr>
            <a:r>
              <a:rPr lang="en-US" sz="2000" b="1" dirty="0" smtClean="0"/>
              <a:t>Arithmetic and Logic Unit</a:t>
            </a:r>
            <a:r>
              <a:rPr lang="en-US" sz="2000" dirty="0" smtClean="0"/>
              <a:t> (</a:t>
            </a:r>
            <a:r>
              <a:rPr lang="en-US" sz="2000" b="1" dirty="0" smtClean="0"/>
              <a:t>ALU</a:t>
            </a:r>
            <a:r>
              <a:rPr lang="en-US" sz="2000" dirty="0" smtClean="0"/>
              <a:t>): Performs the actual numeric and logic operations. Has adder-</a:t>
            </a:r>
            <a:r>
              <a:rPr lang="en-US" sz="2000" dirty="0" err="1" smtClean="0"/>
              <a:t>subtractor</a:t>
            </a:r>
            <a:r>
              <a:rPr lang="en-US" sz="2000" dirty="0" smtClean="0"/>
              <a:t>, OR, AND, etc inside. Accumulator is part of ALU.</a:t>
            </a:r>
          </a:p>
          <a:p>
            <a:pPr marL="457200" indent="-457200">
              <a:buAutoNum type="arabicPeriod"/>
            </a:pPr>
            <a:r>
              <a:rPr lang="en-US" sz="2000" b="1" dirty="0" smtClean="0"/>
              <a:t>Accumulator</a:t>
            </a:r>
            <a:r>
              <a:rPr lang="en-US" sz="2000" dirty="0" smtClean="0"/>
              <a:t>: Is an 8-bit register that is part of ALU. Stores data used in the arithmetic operations. It also stores results of the operation. </a:t>
            </a:r>
            <a:r>
              <a:rPr lang="en-US" sz="2000" b="1" i="1" dirty="0" smtClean="0">
                <a:solidFill>
                  <a:srgbClr val="FF0000"/>
                </a:solidFill>
              </a:rPr>
              <a:t>It is also called Register A</a:t>
            </a:r>
            <a:r>
              <a:rPr lang="en-US" sz="2000" dirty="0" smtClean="0"/>
              <a:t>.</a:t>
            </a:r>
          </a:p>
          <a:p>
            <a:pPr marL="457200" indent="-457200">
              <a:buAutoNum type="arabicPeriod"/>
            </a:pPr>
            <a:r>
              <a:rPr lang="en-US" sz="2000" b="1" dirty="0" smtClean="0"/>
              <a:t>Instruction Register/Decoder</a:t>
            </a:r>
            <a:r>
              <a:rPr lang="en-US" sz="2000" dirty="0" smtClean="0"/>
              <a:t>: Temporarily store the current instruction of the program received from the memory. The IR then passes the instruction to the decoder for interpretation. The decoder then passes it to the control unit. </a:t>
            </a:r>
            <a:endParaRPr lang="en-US" sz="2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George ZIBA , DEPT. of EEE, School of Engineering, UNZA</a:t>
            </a:r>
            <a:endParaRPr lang="en-US"/>
          </a:p>
        </p:txBody>
      </p:sp>
      <p:sp>
        <p:nvSpPr>
          <p:cNvPr id="4" name="Slide Number Placeholder 3"/>
          <p:cNvSpPr>
            <a:spLocks noGrp="1"/>
          </p:cNvSpPr>
          <p:nvPr>
            <p:ph type="sldNum" sz="quarter" idx="12"/>
          </p:nvPr>
        </p:nvSpPr>
        <p:spPr/>
        <p:txBody>
          <a:bodyPr/>
          <a:lstStyle/>
          <a:p>
            <a:fld id="{6BBCC4E9-A793-4F66-A1D0-4C07DFDB5FFE}" type="slidenum">
              <a:rPr lang="en-US" smtClean="0"/>
              <a:pPr/>
              <a:t>15</a:t>
            </a:fld>
            <a:endParaRPr lang="en-US"/>
          </a:p>
        </p:txBody>
      </p:sp>
      <p:sp>
        <p:nvSpPr>
          <p:cNvPr id="6" name="TextBox 5"/>
          <p:cNvSpPr txBox="1"/>
          <p:nvPr/>
        </p:nvSpPr>
        <p:spPr>
          <a:xfrm>
            <a:off x="457200" y="390465"/>
            <a:ext cx="8229600" cy="5016758"/>
          </a:xfrm>
          <a:prstGeom prst="rect">
            <a:avLst/>
          </a:prstGeom>
          <a:noFill/>
        </p:spPr>
        <p:txBody>
          <a:bodyPr wrap="square" rtlCol="0">
            <a:spAutoFit/>
          </a:bodyPr>
          <a:lstStyle/>
          <a:p>
            <a:pPr marL="457200" indent="-457200">
              <a:buFont typeface="+mj-lt"/>
              <a:buAutoNum type="arabicPeriod" startAt="5"/>
            </a:pPr>
            <a:r>
              <a:rPr lang="en-US" sz="2000" b="1" dirty="0" smtClean="0"/>
              <a:t>Memory Address Register</a:t>
            </a:r>
            <a:r>
              <a:rPr lang="en-US" sz="2000" dirty="0" smtClean="0"/>
              <a:t>: This is an address buffer. It receives the address of the next instruction and then holds it before placing it on the Address Bus.</a:t>
            </a:r>
          </a:p>
          <a:p>
            <a:pPr marL="457200" indent="-457200">
              <a:buAutoNum type="arabicPeriod" startAt="5"/>
            </a:pPr>
            <a:r>
              <a:rPr lang="en-US" sz="2000" b="1" dirty="0" smtClean="0"/>
              <a:t>Registers: </a:t>
            </a:r>
            <a:r>
              <a:rPr lang="en-US" sz="2000" dirty="0" smtClean="0"/>
              <a:t>The 8085 has an accumulator register, a flag register, six general purpose registers (8-bits), two 16-bit registers: the Stack Pointer and the Program Counter. Below are the details about these registers:</a:t>
            </a:r>
          </a:p>
          <a:p>
            <a:pPr marL="971550" lvl="1" indent="-514350">
              <a:buFont typeface="+mj-lt"/>
              <a:buAutoNum type="romanLcPeriod"/>
            </a:pPr>
            <a:r>
              <a:rPr lang="en-US" sz="2000" b="1" dirty="0" smtClean="0"/>
              <a:t>General Purpose Registers</a:t>
            </a:r>
            <a:r>
              <a:rPr lang="en-US" sz="2000" dirty="0" smtClean="0"/>
              <a:t>: Store 8-bit data and are identified as B, C, D, E, H and L. In order to perform 16-bit operations, they can be paired into BC, DE and HL.</a:t>
            </a:r>
          </a:p>
          <a:p>
            <a:pPr marL="971550" lvl="1" indent="-514350">
              <a:buFont typeface="+mj-lt"/>
              <a:buAutoNum type="romanLcPeriod"/>
            </a:pPr>
            <a:r>
              <a:rPr lang="en-US" sz="2000" b="1" dirty="0" smtClean="0"/>
              <a:t>Flag Registers</a:t>
            </a:r>
            <a:r>
              <a:rPr lang="en-US" sz="2000" dirty="0" smtClean="0"/>
              <a:t>: Organized as five flip-flops that are set/reset according to data conditions in accumulator. Since this is an </a:t>
            </a:r>
            <a:r>
              <a:rPr lang="en-US" sz="2000" dirty="0" smtClean="0"/>
              <a:t>8–bit </a:t>
            </a:r>
            <a:r>
              <a:rPr lang="en-US" sz="2000" dirty="0" smtClean="0"/>
              <a:t>register, only five of the bits out of eight are used. The five flags represented by the flip-flops are </a:t>
            </a:r>
            <a:r>
              <a:rPr lang="en-US" sz="2000" b="1" dirty="0" smtClean="0"/>
              <a:t>Zero</a:t>
            </a:r>
            <a:r>
              <a:rPr lang="en-US" sz="2000" dirty="0" smtClean="0"/>
              <a:t> (Z), </a:t>
            </a:r>
            <a:r>
              <a:rPr lang="en-US" sz="2000" b="1" dirty="0" smtClean="0"/>
              <a:t>Carry</a:t>
            </a:r>
            <a:r>
              <a:rPr lang="en-US" sz="2000" dirty="0" smtClean="0"/>
              <a:t> (CY), </a:t>
            </a:r>
            <a:r>
              <a:rPr lang="en-US" sz="2000" b="1" dirty="0" smtClean="0"/>
              <a:t>Sign</a:t>
            </a:r>
            <a:r>
              <a:rPr lang="en-US" sz="2000" dirty="0" smtClean="0"/>
              <a:t> (S), </a:t>
            </a:r>
            <a:r>
              <a:rPr lang="en-US" sz="2000" b="1" dirty="0" smtClean="0"/>
              <a:t>Parit</a:t>
            </a:r>
            <a:r>
              <a:rPr lang="en-US" sz="2000" dirty="0" smtClean="0"/>
              <a:t>y (P),  and </a:t>
            </a:r>
            <a:r>
              <a:rPr lang="en-US" sz="2000" b="1" dirty="0" smtClean="0"/>
              <a:t>Auxiliary Carry</a:t>
            </a:r>
            <a:r>
              <a:rPr lang="en-US" sz="2000" dirty="0" smtClean="0"/>
              <a:t> (AC). Example is when the result of an operation is more than 8-bits, the CY flag will be set. This can useful when using Assembly instructions like JC (Jump on Carry).</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George ZIBA , DEPT. of EEE, School of Engineering, UNZA</a:t>
            </a:r>
            <a:endParaRPr lang="en-US"/>
          </a:p>
        </p:txBody>
      </p:sp>
      <p:sp>
        <p:nvSpPr>
          <p:cNvPr id="4" name="Slide Number Placeholder 3"/>
          <p:cNvSpPr>
            <a:spLocks noGrp="1"/>
          </p:cNvSpPr>
          <p:nvPr>
            <p:ph type="sldNum" sz="quarter" idx="12"/>
          </p:nvPr>
        </p:nvSpPr>
        <p:spPr/>
        <p:txBody>
          <a:bodyPr/>
          <a:lstStyle/>
          <a:p>
            <a:fld id="{6BBCC4E9-A793-4F66-A1D0-4C07DFDB5FFE}" type="slidenum">
              <a:rPr lang="en-US" smtClean="0"/>
              <a:pPr/>
              <a:t>16</a:t>
            </a:fld>
            <a:endParaRPr lang="en-US"/>
          </a:p>
        </p:txBody>
      </p:sp>
      <p:sp>
        <p:nvSpPr>
          <p:cNvPr id="6" name="TextBox 5"/>
          <p:cNvSpPr txBox="1"/>
          <p:nvPr/>
        </p:nvSpPr>
        <p:spPr>
          <a:xfrm>
            <a:off x="457200" y="390465"/>
            <a:ext cx="8229600" cy="3785652"/>
          </a:xfrm>
          <a:prstGeom prst="rect">
            <a:avLst/>
          </a:prstGeom>
          <a:noFill/>
        </p:spPr>
        <p:txBody>
          <a:bodyPr wrap="square" rtlCol="0">
            <a:spAutoFit/>
          </a:bodyPr>
          <a:lstStyle/>
          <a:p>
            <a:pPr marL="971550" lvl="1" indent="-514350">
              <a:buFont typeface="+mj-lt"/>
              <a:buAutoNum type="romanLcPeriod" startAt="3"/>
            </a:pPr>
            <a:r>
              <a:rPr lang="en-US" sz="2000" b="1" dirty="0" smtClean="0"/>
              <a:t>Program Counter</a:t>
            </a:r>
            <a:r>
              <a:rPr lang="en-US" sz="2000" dirty="0" smtClean="0"/>
              <a:t>: Contains the address (16 bits) of the instruction that will be executed in the next step. So this is a counter that runs from 0000 0000 0000 0000 to 1111 1111 1111 1111.</a:t>
            </a:r>
          </a:p>
          <a:p>
            <a:pPr marL="971550" lvl="1" indent="-514350">
              <a:buFont typeface="+mj-lt"/>
              <a:buAutoNum type="romanLcPeriod" startAt="3"/>
            </a:pPr>
            <a:endParaRPr lang="en-US" sz="2000" dirty="0" smtClean="0"/>
          </a:p>
          <a:p>
            <a:pPr marL="971550" lvl="1" indent="-514350">
              <a:buFont typeface="+mj-lt"/>
              <a:buAutoNum type="romanLcPeriod" startAt="3"/>
            </a:pPr>
            <a:r>
              <a:rPr lang="en-US" sz="2000" b="1" dirty="0" smtClean="0"/>
              <a:t>Stack Pointer</a:t>
            </a:r>
            <a:r>
              <a:rPr lang="en-US" sz="2000" dirty="0" smtClean="0"/>
              <a:t>: The SP is a 16-bit register used as a memory pointer -&gt;it points to the stack.</a:t>
            </a:r>
          </a:p>
          <a:p>
            <a:pPr marL="971550" lvl="1" indent="-514350"/>
            <a:r>
              <a:rPr lang="en-US" sz="2000" dirty="0" smtClean="0"/>
              <a:t>	The STACK is a LIFO (Last In First Out) register (In the RAM) where </a:t>
            </a:r>
            <a:r>
              <a:rPr lang="en-US" sz="2000" b="1" dirty="0" smtClean="0">
                <a:solidFill>
                  <a:srgbClr val="FF0000"/>
                </a:solidFill>
              </a:rPr>
              <a:t>local variables </a:t>
            </a:r>
            <a:r>
              <a:rPr lang="en-US" sz="2000" dirty="0" smtClean="0"/>
              <a:t>and </a:t>
            </a:r>
            <a:r>
              <a:rPr lang="en-US" sz="2000" b="1" dirty="0" smtClean="0">
                <a:solidFill>
                  <a:srgbClr val="FF0000"/>
                </a:solidFill>
              </a:rPr>
              <a:t>return addresses</a:t>
            </a:r>
            <a:r>
              <a:rPr lang="en-US" sz="2000" dirty="0" smtClean="0"/>
              <a:t> are stored to allow simple nesting of function calls in a PROGRAM.</a:t>
            </a:r>
          </a:p>
          <a:p>
            <a:pPr marL="971550" lvl="1" indent="-514350"/>
            <a:r>
              <a:rPr lang="en-US" sz="2000" dirty="0" smtClean="0"/>
              <a:t>	You </a:t>
            </a:r>
            <a:r>
              <a:rPr lang="en-US" sz="2000" b="1" dirty="0" smtClean="0">
                <a:solidFill>
                  <a:srgbClr val="FF0000"/>
                </a:solidFill>
              </a:rPr>
              <a:t>PUSH</a:t>
            </a:r>
            <a:r>
              <a:rPr lang="en-US" sz="2000" dirty="0" smtClean="0"/>
              <a:t> items onto the stack and </a:t>
            </a:r>
            <a:r>
              <a:rPr lang="en-US" sz="2000" b="1" dirty="0" smtClean="0">
                <a:solidFill>
                  <a:srgbClr val="FF0000"/>
                </a:solidFill>
              </a:rPr>
              <a:t>POP</a:t>
            </a:r>
            <a:r>
              <a:rPr lang="en-US" sz="2000" dirty="0" smtClean="0"/>
              <a:t> them off.</a:t>
            </a:r>
          </a:p>
          <a:p>
            <a:pPr marL="971550" lvl="1" indent="-514350"/>
            <a:endParaRPr lang="en-US" sz="2000" dirty="0" smtClean="0"/>
          </a:p>
          <a:p>
            <a:pPr marL="971550" lvl="1" indent="-514350"/>
            <a:endParaRPr lang="en-US" sz="2000" b="1"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George ZIBA , DEPT. of EEE, School of Engineering, UNZA</a:t>
            </a:r>
            <a:endParaRPr lang="en-US"/>
          </a:p>
        </p:txBody>
      </p:sp>
      <p:sp>
        <p:nvSpPr>
          <p:cNvPr id="3" name="Slide Number Placeholder 2"/>
          <p:cNvSpPr>
            <a:spLocks noGrp="1"/>
          </p:cNvSpPr>
          <p:nvPr>
            <p:ph type="sldNum" sz="quarter" idx="12"/>
          </p:nvPr>
        </p:nvSpPr>
        <p:spPr/>
        <p:txBody>
          <a:bodyPr/>
          <a:lstStyle/>
          <a:p>
            <a:fld id="{D870E9BA-92E5-4D52-8834-4CFBC0680828}" type="slidenum">
              <a:rPr lang="en-US" smtClean="0"/>
              <a:pPr/>
              <a:t>17</a:t>
            </a:fld>
            <a:endParaRPr lang="en-US"/>
          </a:p>
        </p:txBody>
      </p:sp>
      <p:sp>
        <p:nvSpPr>
          <p:cNvPr id="4" name="TextBox 3"/>
          <p:cNvSpPr txBox="1"/>
          <p:nvPr/>
        </p:nvSpPr>
        <p:spPr>
          <a:xfrm>
            <a:off x="457200" y="390465"/>
            <a:ext cx="8229600" cy="5016758"/>
          </a:xfrm>
          <a:prstGeom prst="rect">
            <a:avLst/>
          </a:prstGeom>
          <a:noFill/>
        </p:spPr>
        <p:txBody>
          <a:bodyPr wrap="square" rtlCol="0">
            <a:spAutoFit/>
          </a:bodyPr>
          <a:lstStyle/>
          <a:p>
            <a:pPr marL="457200" indent="-457200">
              <a:buFont typeface="+mj-lt"/>
              <a:buAutoNum type="arabicPeriod" startAt="7"/>
            </a:pPr>
            <a:r>
              <a:rPr lang="en-US" sz="2000" dirty="0" smtClean="0"/>
              <a:t> </a:t>
            </a:r>
            <a:r>
              <a:rPr lang="en-US" sz="2000" b="1" dirty="0"/>
              <a:t>Interrupt control : </a:t>
            </a:r>
            <a:r>
              <a:rPr lang="en-US" sz="2000" dirty="0"/>
              <a:t>Sometimes it becomes necessary, that if an unexpected event </a:t>
            </a:r>
            <a:r>
              <a:rPr lang="en-US" sz="2000" dirty="0" smtClean="0"/>
              <a:t>occurs while </a:t>
            </a:r>
            <a:r>
              <a:rPr lang="en-US" sz="2000" dirty="0"/>
              <a:t>doing the normal execution, then we have to stop the normal routine and we have </a:t>
            </a:r>
            <a:r>
              <a:rPr lang="en-US" sz="2000" dirty="0" smtClean="0"/>
              <a:t>to serve </a:t>
            </a:r>
            <a:r>
              <a:rPr lang="en-US" sz="2000" dirty="0"/>
              <a:t>the unexpected event. The interrupt control in the processor does the same </a:t>
            </a:r>
            <a:r>
              <a:rPr lang="en-US" sz="2000" dirty="0" smtClean="0"/>
              <a:t>function. Interrupt </a:t>
            </a:r>
            <a:r>
              <a:rPr lang="en-US" sz="2000" dirty="0"/>
              <a:t>signal to the interrupt control block informs the microprocessor that some </a:t>
            </a:r>
            <a:r>
              <a:rPr lang="en-US" sz="2000" dirty="0" smtClean="0"/>
              <a:t>I/O </a:t>
            </a:r>
            <a:r>
              <a:rPr lang="en-US" sz="2000" dirty="0"/>
              <a:t>peripheral wants to communicate or send/receive the </a:t>
            </a:r>
            <a:r>
              <a:rPr lang="en-US" sz="2000" dirty="0" smtClean="0"/>
              <a:t>data.</a:t>
            </a:r>
          </a:p>
          <a:p>
            <a:pPr marL="457200" indent="-457200">
              <a:buFont typeface="+mj-lt"/>
              <a:buAutoNum type="arabicPeriod" startAt="7"/>
            </a:pPr>
            <a:r>
              <a:rPr lang="en-US" sz="2000" b="1" dirty="0" smtClean="0"/>
              <a:t>Serial </a:t>
            </a:r>
            <a:r>
              <a:rPr lang="en-US" sz="2000" b="1" dirty="0"/>
              <a:t>I/O Control : </a:t>
            </a:r>
            <a:r>
              <a:rPr lang="en-US" sz="2000" dirty="0"/>
              <a:t>This control is used to make serial communication </a:t>
            </a:r>
            <a:r>
              <a:rPr lang="en-US" sz="2000" dirty="0" smtClean="0"/>
              <a:t>between microprocessor </a:t>
            </a:r>
            <a:r>
              <a:rPr lang="en-US" sz="2000" dirty="0"/>
              <a:t>and I/O peripheral. Serial input data has to be converted to 8-bit </a:t>
            </a:r>
            <a:r>
              <a:rPr lang="en-US" sz="2000" dirty="0" smtClean="0"/>
              <a:t>parallel data </a:t>
            </a:r>
            <a:r>
              <a:rPr lang="en-US" sz="2000" dirty="0"/>
              <a:t>by this block before the microprocessor can use it</a:t>
            </a:r>
            <a:r>
              <a:rPr lang="en-US" sz="2000" dirty="0" smtClean="0"/>
              <a:t>.</a:t>
            </a:r>
          </a:p>
          <a:p>
            <a:pPr marL="457200" indent="-457200">
              <a:buFont typeface="+mj-lt"/>
              <a:buAutoNum type="arabicPeriod" startAt="7"/>
            </a:pPr>
            <a:endParaRPr lang="en-US" sz="2000" dirty="0"/>
          </a:p>
          <a:p>
            <a:pPr marL="457200" indent="-457200">
              <a:buFont typeface="+mj-lt"/>
              <a:buAutoNum type="arabicPeriod" startAt="7"/>
            </a:pPr>
            <a:endParaRPr lang="en-US" sz="2000" dirty="0" smtClean="0"/>
          </a:p>
          <a:p>
            <a:pPr marL="457200" indent="-457200">
              <a:buFont typeface="+mj-lt"/>
              <a:buAutoNum type="arabicPeriod" startAt="7"/>
            </a:pPr>
            <a:endParaRPr lang="en-US" sz="2000" dirty="0"/>
          </a:p>
          <a:p>
            <a:pPr marL="971550" lvl="1" indent="-514350"/>
            <a:endParaRPr lang="en-US" sz="2000" b="1" dirty="0"/>
          </a:p>
          <a:p>
            <a:pPr marL="971550" lvl="1" indent="-514350"/>
            <a:r>
              <a:rPr lang="en-US" sz="2000" b="1" dirty="0"/>
              <a:t>FROM OUTSIDE, THE IC HAS THE FOLLOWING PIN-OUT</a:t>
            </a:r>
            <a:r>
              <a:rPr lang="en-US" sz="2000" b="1" dirty="0" smtClean="0"/>
              <a:t>:</a:t>
            </a:r>
            <a:endParaRPr lang="en-US" sz="2000" dirty="0"/>
          </a:p>
        </p:txBody>
      </p:sp>
    </p:spTree>
    <p:extLst>
      <p:ext uri="{BB962C8B-B14F-4D97-AF65-F5344CB8AC3E}">
        <p14:creationId xmlns:p14="http://schemas.microsoft.com/office/powerpoint/2010/main" val="278616388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George ZIBA , DEPT. of EEE, School of Engineering, UNZA</a:t>
            </a:r>
            <a:endParaRPr lang="en-US"/>
          </a:p>
        </p:txBody>
      </p:sp>
      <p:sp>
        <p:nvSpPr>
          <p:cNvPr id="4" name="Slide Number Placeholder 3"/>
          <p:cNvSpPr>
            <a:spLocks noGrp="1"/>
          </p:cNvSpPr>
          <p:nvPr>
            <p:ph type="sldNum" sz="quarter" idx="12"/>
          </p:nvPr>
        </p:nvSpPr>
        <p:spPr/>
        <p:txBody>
          <a:bodyPr/>
          <a:lstStyle/>
          <a:p>
            <a:fld id="{6BBCC4E9-A793-4F66-A1D0-4C07DFDB5FFE}" type="slidenum">
              <a:rPr lang="en-US" smtClean="0"/>
              <a:pPr/>
              <a:t>18</a:t>
            </a:fld>
            <a:endParaRPr lang="en-US"/>
          </a:p>
        </p:txBody>
      </p:sp>
      <p:pic>
        <p:nvPicPr>
          <p:cNvPr id="6148" name="Picture 4"/>
          <p:cNvPicPr>
            <a:picLocks noChangeAspect="1" noChangeArrowheads="1"/>
          </p:cNvPicPr>
          <p:nvPr/>
        </p:nvPicPr>
        <p:blipFill>
          <a:blip r:embed="rId2" cstate="print"/>
          <a:srcRect/>
          <a:stretch>
            <a:fillRect/>
          </a:stretch>
        </p:blipFill>
        <p:spPr bwMode="auto">
          <a:xfrm>
            <a:off x="3467100" y="219355"/>
            <a:ext cx="4229100" cy="6105245"/>
          </a:xfrm>
          <a:prstGeom prst="rect">
            <a:avLst/>
          </a:prstGeom>
          <a:noFill/>
          <a:ln w="9525">
            <a:noFill/>
            <a:miter lim="800000"/>
            <a:headEnd/>
            <a:tailEnd/>
          </a:ln>
        </p:spPr>
      </p:pic>
      <p:sp>
        <p:nvSpPr>
          <p:cNvPr id="9" name="TextBox 8"/>
          <p:cNvSpPr txBox="1"/>
          <p:nvPr/>
        </p:nvSpPr>
        <p:spPr>
          <a:xfrm>
            <a:off x="228600" y="5029200"/>
            <a:ext cx="6096000" cy="400110"/>
          </a:xfrm>
          <a:prstGeom prst="rect">
            <a:avLst/>
          </a:prstGeom>
          <a:noFill/>
        </p:spPr>
        <p:txBody>
          <a:bodyPr wrap="square" rtlCol="0">
            <a:spAutoFit/>
          </a:bodyPr>
          <a:lstStyle/>
          <a:p>
            <a:r>
              <a:rPr lang="en-US" sz="2000" b="1" dirty="0" smtClean="0"/>
              <a:t>Fig. 3.2.5 DIP 8085 Pin Out</a:t>
            </a:r>
            <a:endParaRPr lang="en-US" sz="2000" b="1"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George ZIBA , DEPT. of EEE, School of Engineering, UNZA</a:t>
            </a:r>
            <a:endParaRPr lang="en-US"/>
          </a:p>
        </p:txBody>
      </p:sp>
      <p:sp>
        <p:nvSpPr>
          <p:cNvPr id="4" name="Slide Number Placeholder 3"/>
          <p:cNvSpPr>
            <a:spLocks noGrp="1"/>
          </p:cNvSpPr>
          <p:nvPr>
            <p:ph type="sldNum" sz="quarter" idx="12"/>
          </p:nvPr>
        </p:nvSpPr>
        <p:spPr/>
        <p:txBody>
          <a:bodyPr/>
          <a:lstStyle/>
          <a:p>
            <a:fld id="{6BBCC4E9-A793-4F66-A1D0-4C07DFDB5FFE}" type="slidenum">
              <a:rPr lang="en-US" smtClean="0"/>
              <a:pPr/>
              <a:t>19</a:t>
            </a:fld>
            <a:endParaRPr lang="en-US"/>
          </a:p>
        </p:txBody>
      </p:sp>
      <p:sp>
        <p:nvSpPr>
          <p:cNvPr id="6" name="TextBox 5"/>
          <p:cNvSpPr txBox="1"/>
          <p:nvPr/>
        </p:nvSpPr>
        <p:spPr>
          <a:xfrm>
            <a:off x="533400" y="533400"/>
            <a:ext cx="8077200" cy="2585323"/>
          </a:xfrm>
          <a:prstGeom prst="rect">
            <a:avLst/>
          </a:prstGeom>
          <a:noFill/>
        </p:spPr>
        <p:txBody>
          <a:bodyPr wrap="square" rtlCol="0">
            <a:spAutoFit/>
          </a:bodyPr>
          <a:lstStyle/>
          <a:p>
            <a:r>
              <a:rPr lang="en-US" sz="2400" dirty="0" smtClean="0">
                <a:solidFill>
                  <a:srgbClr val="FF0000"/>
                </a:solidFill>
              </a:rPr>
              <a:t>In the next section, we will look at how the microprocessor connects to the other sections of the system to make a functional microprocessor based computer system...</a:t>
            </a:r>
          </a:p>
          <a:p>
            <a:endParaRPr lang="en-US" dirty="0" smtClean="0"/>
          </a:p>
          <a:p>
            <a:r>
              <a:rPr lang="en-US" sz="2400" dirty="0" smtClean="0"/>
              <a:t>This takes us to the concept of a </a:t>
            </a:r>
            <a:r>
              <a:rPr lang="en-US" sz="2400" b="1" dirty="0" smtClean="0"/>
              <a:t>Bus Organized Computer</a:t>
            </a:r>
            <a:endParaRPr lang="en-US" sz="2400"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487362"/>
          </a:xfrm>
        </p:spPr>
        <p:txBody>
          <a:bodyPr>
            <a:normAutofit fontScale="90000"/>
          </a:bodyPr>
          <a:lstStyle/>
          <a:p>
            <a:r>
              <a:rPr lang="en-US" sz="3200" b="1" dirty="0" smtClean="0"/>
              <a:t>Microprocessors</a:t>
            </a:r>
            <a:endParaRPr lang="en-US" sz="3200" b="1" dirty="0"/>
          </a:p>
        </p:txBody>
      </p:sp>
      <p:sp>
        <p:nvSpPr>
          <p:cNvPr id="3" name="Content Placeholder 2"/>
          <p:cNvSpPr>
            <a:spLocks noGrp="1"/>
          </p:cNvSpPr>
          <p:nvPr>
            <p:ph idx="1"/>
          </p:nvPr>
        </p:nvSpPr>
        <p:spPr>
          <a:xfrm>
            <a:off x="457200" y="914400"/>
            <a:ext cx="8229600" cy="5211763"/>
          </a:xfrm>
        </p:spPr>
        <p:txBody>
          <a:bodyPr>
            <a:normAutofit/>
          </a:bodyPr>
          <a:lstStyle/>
          <a:p>
            <a:r>
              <a:rPr lang="en-US" sz="2000" dirty="0"/>
              <a:t>A microprocessor is a programmable device that accepts binary data from an input device, processes </a:t>
            </a:r>
            <a:r>
              <a:rPr lang="en-US" sz="2000" dirty="0" smtClean="0"/>
              <a:t>the data </a:t>
            </a:r>
            <a:r>
              <a:rPr lang="en-US" sz="2000" dirty="0"/>
              <a:t>according to the instructions stored in the memory and provides results as output</a:t>
            </a:r>
            <a:r>
              <a:rPr lang="en-US" sz="2000" dirty="0" smtClean="0"/>
              <a:t>.</a:t>
            </a:r>
          </a:p>
          <a:p>
            <a:endParaRPr lang="en-US" sz="2000" dirty="0" smtClean="0"/>
          </a:p>
          <a:p>
            <a:r>
              <a:rPr lang="en-US" sz="2000" dirty="0" smtClean="0"/>
              <a:t>The </a:t>
            </a:r>
            <a:r>
              <a:rPr lang="en-US" sz="2000" dirty="0"/>
              <a:t>first microprocessor was introduced by Intel during the year 1971. It was named Intel </a:t>
            </a:r>
            <a:r>
              <a:rPr lang="en-US" sz="2000" dirty="0" smtClean="0"/>
              <a:t>4004 and </a:t>
            </a:r>
            <a:r>
              <a:rPr lang="en-US" sz="2000" dirty="0"/>
              <a:t>it was 4 bit </a:t>
            </a:r>
            <a:r>
              <a:rPr lang="en-US" sz="2000" dirty="0" smtClean="0"/>
              <a:t>word </a:t>
            </a:r>
            <a:r>
              <a:rPr lang="en-US" sz="2000" dirty="0" smtClean="0"/>
              <a:t>length. </a:t>
            </a:r>
          </a:p>
          <a:p>
            <a:endParaRPr lang="en-US" sz="2000" dirty="0" smtClean="0"/>
          </a:p>
          <a:p>
            <a:r>
              <a:rPr lang="en-US" sz="2000" dirty="0"/>
              <a:t>It was followed by 8008, which </a:t>
            </a:r>
            <a:r>
              <a:rPr lang="en-US" sz="2000" dirty="0" smtClean="0"/>
              <a:t>is </a:t>
            </a:r>
            <a:r>
              <a:rPr lang="en-US" sz="2000" dirty="0" smtClean="0"/>
              <a:t>an </a:t>
            </a:r>
            <a:r>
              <a:rPr lang="en-US" sz="2000" dirty="0"/>
              <a:t>8 bit </a:t>
            </a:r>
            <a:r>
              <a:rPr lang="en-US" sz="2000" dirty="0" smtClean="0"/>
              <a:t>wide in the year 1972.</a:t>
            </a:r>
          </a:p>
          <a:p>
            <a:pPr marL="0" indent="0">
              <a:buNone/>
            </a:pPr>
            <a:endParaRPr lang="en-US" sz="2000" dirty="0" smtClean="0"/>
          </a:p>
          <a:p>
            <a:r>
              <a:rPr lang="en-US" sz="2000" dirty="0"/>
              <a:t>In the year 1974, Intel 8088 was introduced and that </a:t>
            </a:r>
            <a:r>
              <a:rPr lang="en-US" sz="2000" dirty="0" smtClean="0"/>
              <a:t>was used </a:t>
            </a:r>
            <a:r>
              <a:rPr lang="en-US" sz="2000" dirty="0"/>
              <a:t>in the IBM PC for the computer </a:t>
            </a:r>
            <a:r>
              <a:rPr lang="en-US" sz="2000" dirty="0" smtClean="0"/>
              <a:t>development</a:t>
            </a:r>
          </a:p>
          <a:p>
            <a:endParaRPr lang="en-US" sz="2000" dirty="0"/>
          </a:p>
          <a:p>
            <a:r>
              <a:rPr lang="en-US" sz="2000" dirty="0"/>
              <a:t>Intel </a:t>
            </a:r>
            <a:r>
              <a:rPr lang="en-US" sz="2000" dirty="0" smtClean="0"/>
              <a:t>8088 </a:t>
            </a:r>
            <a:r>
              <a:rPr lang="en-US" sz="2000" dirty="0"/>
              <a:t>was followed by Intel 8085 in the year 1975, which became very popular</a:t>
            </a:r>
          </a:p>
        </p:txBody>
      </p:sp>
      <p:sp>
        <p:nvSpPr>
          <p:cNvPr id="4" name="Footer Placeholder 3"/>
          <p:cNvSpPr>
            <a:spLocks noGrp="1"/>
          </p:cNvSpPr>
          <p:nvPr>
            <p:ph type="ftr" sz="quarter" idx="11"/>
          </p:nvPr>
        </p:nvSpPr>
        <p:spPr/>
        <p:txBody>
          <a:bodyPr/>
          <a:lstStyle/>
          <a:p>
            <a:r>
              <a:rPr lang="en-US" smtClean="0"/>
              <a:t>George ZIBA , DEPT. of EEE, School of Engineering, UNZA</a:t>
            </a:r>
            <a:endParaRPr lang="en-US"/>
          </a:p>
        </p:txBody>
      </p:sp>
      <p:sp>
        <p:nvSpPr>
          <p:cNvPr id="5" name="Slide Number Placeholder 4"/>
          <p:cNvSpPr>
            <a:spLocks noGrp="1"/>
          </p:cNvSpPr>
          <p:nvPr>
            <p:ph type="sldNum" sz="quarter" idx="12"/>
          </p:nvPr>
        </p:nvSpPr>
        <p:spPr/>
        <p:txBody>
          <a:bodyPr/>
          <a:lstStyle/>
          <a:p>
            <a:fld id="{D870E9BA-92E5-4D52-8834-4CFBC0680828}" type="slidenum">
              <a:rPr lang="en-US" smtClean="0"/>
              <a:pPr/>
              <a:t>2</a:t>
            </a:fld>
            <a:endParaRPr lang="en-US"/>
          </a:p>
        </p:txBody>
      </p:sp>
    </p:spTree>
    <p:extLst>
      <p:ext uri="{BB962C8B-B14F-4D97-AF65-F5344CB8AC3E}">
        <p14:creationId xmlns:p14="http://schemas.microsoft.com/office/powerpoint/2010/main" val="53443045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George ZIBA , DEPT. of EEE, School of Engineering, UNZA</a:t>
            </a:r>
            <a:endParaRPr lang="en-US"/>
          </a:p>
        </p:txBody>
      </p:sp>
      <p:sp>
        <p:nvSpPr>
          <p:cNvPr id="4" name="Slide Number Placeholder 3"/>
          <p:cNvSpPr>
            <a:spLocks noGrp="1"/>
          </p:cNvSpPr>
          <p:nvPr>
            <p:ph type="sldNum" sz="quarter" idx="12"/>
          </p:nvPr>
        </p:nvSpPr>
        <p:spPr/>
        <p:txBody>
          <a:bodyPr/>
          <a:lstStyle/>
          <a:p>
            <a:fld id="{6BBCC4E9-A793-4F66-A1D0-4C07DFDB5FFE}" type="slidenum">
              <a:rPr lang="en-US" smtClean="0"/>
              <a:pPr/>
              <a:t>20</a:t>
            </a:fld>
            <a:endParaRPr lang="en-US"/>
          </a:p>
        </p:txBody>
      </p:sp>
      <p:sp>
        <p:nvSpPr>
          <p:cNvPr id="6" name="TextBox 5"/>
          <p:cNvSpPr txBox="1"/>
          <p:nvPr/>
        </p:nvSpPr>
        <p:spPr>
          <a:xfrm>
            <a:off x="533400" y="609600"/>
            <a:ext cx="7924800" cy="5386090"/>
          </a:xfrm>
          <a:prstGeom prst="rect">
            <a:avLst/>
          </a:prstGeom>
          <a:noFill/>
        </p:spPr>
        <p:txBody>
          <a:bodyPr wrap="square" rtlCol="0">
            <a:spAutoFit/>
          </a:bodyPr>
          <a:lstStyle/>
          <a:p>
            <a:r>
              <a:rPr lang="en-US" sz="2400" b="1" dirty="0" smtClean="0"/>
              <a:t>Bus </a:t>
            </a:r>
            <a:r>
              <a:rPr lang="en-US" sz="2400" b="1" dirty="0" err="1" smtClean="0"/>
              <a:t>Organised</a:t>
            </a:r>
            <a:r>
              <a:rPr lang="en-US" sz="2400" b="1" dirty="0" smtClean="0"/>
              <a:t> Computer</a:t>
            </a:r>
          </a:p>
          <a:p>
            <a:endParaRPr lang="en-US" sz="2000" dirty="0" smtClean="0"/>
          </a:p>
          <a:p>
            <a:r>
              <a:rPr lang="en-US" sz="2000" b="1" dirty="0" smtClean="0">
                <a:solidFill>
                  <a:srgbClr val="FF0000"/>
                </a:solidFill>
              </a:rPr>
              <a:t>A bus is a collection of wires that transmit binary numbers, one bit per wire</a:t>
            </a:r>
            <a:r>
              <a:rPr lang="en-US" sz="2000" dirty="0" smtClean="0"/>
              <a:t>.</a:t>
            </a:r>
          </a:p>
          <a:p>
            <a:endParaRPr lang="en-US" sz="2000" dirty="0" smtClean="0"/>
          </a:p>
          <a:p>
            <a:r>
              <a:rPr lang="en-US" sz="2000" dirty="0" smtClean="0"/>
              <a:t>The bus structure for the 8085 are as follows:</a:t>
            </a:r>
          </a:p>
          <a:p>
            <a:endParaRPr lang="en-US" sz="2000" dirty="0" smtClean="0"/>
          </a:p>
          <a:p>
            <a:pPr marL="457200" indent="-457200"/>
            <a:r>
              <a:rPr lang="en-US" sz="2000" b="1" dirty="0" smtClean="0"/>
              <a:t>1. Address Bus</a:t>
            </a:r>
          </a:p>
          <a:p>
            <a:pPr marL="457200" indent="-457200"/>
            <a:endParaRPr lang="en-US" sz="2000" b="1" dirty="0" smtClean="0"/>
          </a:p>
          <a:p>
            <a:pPr>
              <a:buFont typeface="Wingdings" pitchFamily="2" charset="2"/>
              <a:buChar char="ü"/>
            </a:pPr>
            <a:r>
              <a:rPr lang="en-US" sz="2000" dirty="0" smtClean="0"/>
              <a:t> The address has a width of </a:t>
            </a:r>
            <a:r>
              <a:rPr lang="en-US" sz="2000" b="1" dirty="0" smtClean="0">
                <a:solidFill>
                  <a:srgbClr val="FF0000"/>
                </a:solidFill>
              </a:rPr>
              <a:t>16 bits</a:t>
            </a:r>
            <a:r>
              <a:rPr lang="en-US" sz="2000" dirty="0" smtClean="0"/>
              <a:t> therefore the address bus has 16 wires.</a:t>
            </a:r>
          </a:p>
          <a:p>
            <a:endParaRPr lang="en-US" sz="2000" dirty="0" smtClean="0"/>
          </a:p>
          <a:p>
            <a:pPr>
              <a:buFont typeface="Wingdings" pitchFamily="2" charset="2"/>
              <a:buChar char="ü"/>
            </a:pPr>
            <a:r>
              <a:rPr lang="en-US" sz="2000" dirty="0" smtClean="0"/>
              <a:t> Able to address 2</a:t>
            </a:r>
            <a:r>
              <a:rPr lang="en-US" sz="2000" baseline="30000" dirty="0" smtClean="0"/>
              <a:t>16</a:t>
            </a:r>
            <a:r>
              <a:rPr lang="en-US" sz="2000" dirty="0" smtClean="0"/>
              <a:t> = </a:t>
            </a:r>
            <a:r>
              <a:rPr lang="en-US" sz="2000" b="1" dirty="0" smtClean="0">
                <a:solidFill>
                  <a:srgbClr val="FF0000"/>
                </a:solidFill>
              </a:rPr>
              <a:t>65,536 memory locations</a:t>
            </a:r>
            <a:r>
              <a:rPr lang="en-US" sz="2000" dirty="0" smtClean="0"/>
              <a:t> (1 byte each) from 0000 0000 0000 0000 to 1111 1111 1111 1111.</a:t>
            </a:r>
          </a:p>
          <a:p>
            <a:endParaRPr lang="en-US" sz="2000" dirty="0" smtClean="0"/>
          </a:p>
          <a:p>
            <a:pPr>
              <a:buFont typeface="Wingdings" pitchFamily="2" charset="2"/>
              <a:buChar char="ü"/>
            </a:pPr>
            <a:r>
              <a:rPr lang="en-US" sz="2000" dirty="0" smtClean="0"/>
              <a:t> Address bus is </a:t>
            </a:r>
            <a:r>
              <a:rPr lang="en-US" sz="2000" b="1" dirty="0" smtClean="0">
                <a:solidFill>
                  <a:srgbClr val="FF0000"/>
                </a:solidFill>
              </a:rPr>
              <a:t>unidirectional</a:t>
            </a:r>
            <a:r>
              <a:rPr lang="en-US" sz="2000" dirty="0" smtClean="0"/>
              <a:t> i.e. addresses are only sent from </a:t>
            </a:r>
            <a:r>
              <a:rPr lang="en-US" sz="2000" dirty="0" err="1" smtClean="0"/>
              <a:t>μP</a:t>
            </a:r>
            <a:r>
              <a:rPr lang="en-US" sz="2000" dirty="0" smtClean="0"/>
              <a:t> to memory and never the other way.</a:t>
            </a:r>
            <a:endParaRPr lang="en-US" sz="20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George ZIBA , DEPT. of EEE, School of Engineering, UNZA</a:t>
            </a:r>
            <a:endParaRPr lang="en-US"/>
          </a:p>
        </p:txBody>
      </p:sp>
      <p:sp>
        <p:nvSpPr>
          <p:cNvPr id="4" name="Slide Number Placeholder 3"/>
          <p:cNvSpPr>
            <a:spLocks noGrp="1"/>
          </p:cNvSpPr>
          <p:nvPr>
            <p:ph type="sldNum" sz="quarter" idx="12"/>
          </p:nvPr>
        </p:nvSpPr>
        <p:spPr/>
        <p:txBody>
          <a:bodyPr/>
          <a:lstStyle/>
          <a:p>
            <a:fld id="{6BBCC4E9-A793-4F66-A1D0-4C07DFDB5FFE}" type="slidenum">
              <a:rPr lang="en-US" smtClean="0"/>
              <a:pPr/>
              <a:t>21</a:t>
            </a:fld>
            <a:endParaRPr lang="en-US"/>
          </a:p>
        </p:txBody>
      </p:sp>
      <p:sp>
        <p:nvSpPr>
          <p:cNvPr id="6" name="TextBox 5"/>
          <p:cNvSpPr txBox="1"/>
          <p:nvPr/>
        </p:nvSpPr>
        <p:spPr>
          <a:xfrm>
            <a:off x="533400" y="609600"/>
            <a:ext cx="8305800" cy="5632311"/>
          </a:xfrm>
          <a:prstGeom prst="rect">
            <a:avLst/>
          </a:prstGeom>
          <a:noFill/>
        </p:spPr>
        <p:txBody>
          <a:bodyPr wrap="square" rtlCol="0">
            <a:spAutoFit/>
          </a:bodyPr>
          <a:lstStyle/>
          <a:p>
            <a:pPr marL="457200" indent="-457200"/>
            <a:r>
              <a:rPr lang="en-US" sz="2000" b="1" dirty="0" smtClean="0"/>
              <a:t>2. Data Bus</a:t>
            </a:r>
          </a:p>
          <a:p>
            <a:pPr marL="457200" indent="-457200"/>
            <a:endParaRPr lang="en-US" sz="2000" b="1" dirty="0" smtClean="0"/>
          </a:p>
          <a:p>
            <a:pPr>
              <a:buFont typeface="Wingdings" pitchFamily="2" charset="2"/>
              <a:buChar char="ü"/>
            </a:pPr>
            <a:r>
              <a:rPr lang="en-US" sz="2000" dirty="0" smtClean="0"/>
              <a:t> Data bus has a width of </a:t>
            </a:r>
            <a:r>
              <a:rPr lang="en-US" sz="2000" b="1" dirty="0" smtClean="0">
                <a:solidFill>
                  <a:srgbClr val="FF0000"/>
                </a:solidFill>
              </a:rPr>
              <a:t>8 bits</a:t>
            </a:r>
            <a:r>
              <a:rPr lang="en-US" sz="2000" dirty="0" smtClean="0"/>
              <a:t> = 8 wires. Carries the bits representing the </a:t>
            </a:r>
            <a:r>
              <a:rPr lang="en-US" sz="2000" b="1" dirty="0" smtClean="0"/>
              <a:t>DATA OR INSTRUCTIONS</a:t>
            </a:r>
            <a:r>
              <a:rPr lang="en-US" sz="2000" dirty="0" smtClean="0"/>
              <a:t> between </a:t>
            </a:r>
            <a:r>
              <a:rPr lang="el-GR" sz="2000" dirty="0" smtClean="0"/>
              <a:t>μ</a:t>
            </a:r>
            <a:r>
              <a:rPr lang="en-US" sz="2000" dirty="0" smtClean="0"/>
              <a:t>P and external components (</a:t>
            </a:r>
            <a:r>
              <a:rPr lang="en-US" sz="2000" b="1" dirty="0" smtClean="0">
                <a:solidFill>
                  <a:srgbClr val="FF0000"/>
                </a:solidFill>
              </a:rPr>
              <a:t>BI-DIRECTIONAL</a:t>
            </a:r>
            <a:r>
              <a:rPr lang="en-US" sz="2000" dirty="0" smtClean="0"/>
              <a:t>)</a:t>
            </a:r>
          </a:p>
          <a:p>
            <a:pPr>
              <a:buFont typeface="Wingdings" pitchFamily="2" charset="2"/>
              <a:buChar char="ü"/>
            </a:pPr>
            <a:r>
              <a:rPr lang="en-US" sz="2000" dirty="0"/>
              <a:t>Data bus size has a considerable influence on the computer architecture, as </a:t>
            </a:r>
            <a:r>
              <a:rPr lang="en-US" sz="2000" dirty="0" smtClean="0"/>
              <a:t>parameters such </a:t>
            </a:r>
            <a:r>
              <a:rPr lang="en-US" sz="2000" dirty="0"/>
              <a:t>as the word length and the quantum of data that can be manipulated at a time are </a:t>
            </a:r>
            <a:r>
              <a:rPr lang="en-US" sz="2000" dirty="0" smtClean="0"/>
              <a:t>determined by </a:t>
            </a:r>
            <a:r>
              <a:rPr lang="en-US" sz="2000" dirty="0"/>
              <a:t>the size of the data bus.</a:t>
            </a:r>
            <a:endParaRPr lang="en-US" sz="2000" dirty="0" smtClean="0"/>
          </a:p>
          <a:p>
            <a:endParaRPr lang="en-US" sz="2000" dirty="0" smtClean="0"/>
          </a:p>
          <a:p>
            <a:pPr>
              <a:buFont typeface="Wingdings" pitchFamily="2" charset="2"/>
              <a:buChar char="ü"/>
            </a:pPr>
            <a:r>
              <a:rPr lang="en-US" sz="2000" dirty="0" smtClean="0"/>
              <a:t> In terms of data, it can carry 2</a:t>
            </a:r>
            <a:r>
              <a:rPr lang="en-US" sz="2000" baseline="30000" dirty="0" smtClean="0"/>
              <a:t>8</a:t>
            </a:r>
            <a:r>
              <a:rPr lang="en-US" sz="2000" dirty="0" smtClean="0"/>
              <a:t> = </a:t>
            </a:r>
            <a:r>
              <a:rPr lang="en-US" sz="2000" b="1" dirty="0" smtClean="0">
                <a:solidFill>
                  <a:srgbClr val="FF0000"/>
                </a:solidFill>
              </a:rPr>
              <a:t>256 different combinations of data or instructions</a:t>
            </a:r>
            <a:r>
              <a:rPr lang="en-US" sz="2000" dirty="0" smtClean="0"/>
              <a:t>. </a:t>
            </a:r>
          </a:p>
          <a:p>
            <a:pPr>
              <a:buFont typeface="Wingdings" pitchFamily="2" charset="2"/>
              <a:buChar char="ü"/>
            </a:pPr>
            <a:endParaRPr lang="en-US" sz="2000" dirty="0" smtClean="0"/>
          </a:p>
          <a:p>
            <a:pPr>
              <a:buFont typeface="Wingdings" pitchFamily="2" charset="2"/>
              <a:buChar char="ü"/>
            </a:pPr>
            <a:r>
              <a:rPr lang="en-US" sz="2000" dirty="0" smtClean="0"/>
              <a:t> In terms of data values, the </a:t>
            </a:r>
            <a:r>
              <a:rPr lang="en-US" sz="2000" b="1" dirty="0" smtClean="0">
                <a:solidFill>
                  <a:srgbClr val="FF0000"/>
                </a:solidFill>
              </a:rPr>
              <a:t>largest number that it can carry is 1111 1111</a:t>
            </a:r>
            <a:r>
              <a:rPr lang="en-US" sz="2000" dirty="0" smtClean="0"/>
              <a:t> (Decimal 255). Larger numbers have to be represented by several bytes thus slowing the </a:t>
            </a:r>
            <a:r>
              <a:rPr lang="el-GR" sz="2000" dirty="0" smtClean="0"/>
              <a:t>μ</a:t>
            </a:r>
            <a:r>
              <a:rPr lang="en-US" sz="2000" dirty="0" smtClean="0"/>
              <a:t>P.</a:t>
            </a:r>
          </a:p>
          <a:p>
            <a:endParaRPr lang="en-US" sz="2000" dirty="0" smtClean="0"/>
          </a:p>
          <a:p>
            <a:pPr>
              <a:buFont typeface="Wingdings" pitchFamily="2" charset="2"/>
              <a:buChar char="ü"/>
            </a:pPr>
            <a:r>
              <a:rPr lang="en-US" sz="2000" dirty="0" smtClean="0"/>
              <a:t> In terms of instructions, the data bus limits the number of </a:t>
            </a:r>
            <a:r>
              <a:rPr lang="en-US" sz="2000" b="1" dirty="0" smtClean="0">
                <a:solidFill>
                  <a:srgbClr val="FF0000"/>
                </a:solidFill>
              </a:rPr>
              <a:t>possible instructions for this architecture to 256</a:t>
            </a:r>
            <a:r>
              <a:rPr lang="en-US" sz="2000" dirty="0" smtClean="0"/>
              <a:t>.</a:t>
            </a:r>
            <a:endParaRPr lang="en-US" sz="20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George ZIBA , DEPT. of EEE, School of Engineering, UNZA</a:t>
            </a:r>
            <a:endParaRPr lang="en-US"/>
          </a:p>
        </p:txBody>
      </p:sp>
      <p:sp>
        <p:nvSpPr>
          <p:cNvPr id="4" name="Slide Number Placeholder 3"/>
          <p:cNvSpPr>
            <a:spLocks noGrp="1"/>
          </p:cNvSpPr>
          <p:nvPr>
            <p:ph type="sldNum" sz="quarter" idx="12"/>
          </p:nvPr>
        </p:nvSpPr>
        <p:spPr/>
        <p:txBody>
          <a:bodyPr/>
          <a:lstStyle/>
          <a:p>
            <a:fld id="{6BBCC4E9-A793-4F66-A1D0-4C07DFDB5FFE}" type="slidenum">
              <a:rPr lang="en-US" smtClean="0"/>
              <a:pPr/>
              <a:t>22</a:t>
            </a:fld>
            <a:endParaRPr lang="en-US"/>
          </a:p>
        </p:txBody>
      </p:sp>
      <p:sp>
        <p:nvSpPr>
          <p:cNvPr id="6" name="TextBox 5"/>
          <p:cNvSpPr txBox="1"/>
          <p:nvPr/>
        </p:nvSpPr>
        <p:spPr>
          <a:xfrm>
            <a:off x="457200" y="609600"/>
            <a:ext cx="8458200" cy="4401205"/>
          </a:xfrm>
          <a:prstGeom prst="rect">
            <a:avLst/>
          </a:prstGeom>
          <a:noFill/>
        </p:spPr>
        <p:txBody>
          <a:bodyPr wrap="square" rtlCol="0">
            <a:spAutoFit/>
          </a:bodyPr>
          <a:lstStyle/>
          <a:p>
            <a:pPr marL="457200" indent="-457200"/>
            <a:r>
              <a:rPr lang="en-US" sz="2000" b="1" dirty="0" smtClean="0"/>
              <a:t>3. Control Bus</a:t>
            </a:r>
          </a:p>
          <a:p>
            <a:pPr marL="457200" indent="-457200"/>
            <a:endParaRPr lang="en-US" sz="2000" b="1" dirty="0" smtClean="0"/>
          </a:p>
          <a:p>
            <a:r>
              <a:rPr lang="en-US" sz="2000" dirty="0" smtClean="0"/>
              <a:t>Using the received instruction, the timing and control unit generates the necessary control signals that direct the various components. </a:t>
            </a:r>
          </a:p>
          <a:p>
            <a:pPr>
              <a:buFont typeface="Wingdings" pitchFamily="2" charset="2"/>
              <a:buChar char="ü"/>
            </a:pPr>
            <a:endParaRPr lang="en-US" sz="2000" dirty="0" smtClean="0"/>
          </a:p>
          <a:p>
            <a:pPr>
              <a:buFont typeface="Wingdings" pitchFamily="2" charset="2"/>
              <a:buChar char="ü"/>
            </a:pPr>
            <a:r>
              <a:rPr lang="en-US" sz="2000" dirty="0" smtClean="0"/>
              <a:t> These control signals, e.g. READ/WRITE, HOLD, RESET etc, are then carried from the control unit using the control bus.</a:t>
            </a:r>
          </a:p>
          <a:p>
            <a:endParaRPr lang="en-US" sz="2000" dirty="0" smtClean="0"/>
          </a:p>
          <a:p>
            <a:pPr>
              <a:buFont typeface="Wingdings" pitchFamily="2" charset="2"/>
              <a:buChar char="ü"/>
            </a:pPr>
            <a:r>
              <a:rPr lang="en-US" sz="2000" dirty="0" smtClean="0"/>
              <a:t> Control bus has a width of </a:t>
            </a:r>
            <a:r>
              <a:rPr lang="en-US" sz="2000" b="1" dirty="0" smtClean="0">
                <a:solidFill>
                  <a:srgbClr val="FF0000"/>
                </a:solidFill>
              </a:rPr>
              <a:t>8-bits</a:t>
            </a:r>
            <a:r>
              <a:rPr lang="en-US" sz="2000" dirty="0" smtClean="0"/>
              <a:t> = 8 wires (</a:t>
            </a:r>
            <a:r>
              <a:rPr lang="en-US" sz="2000" b="1" dirty="0" smtClean="0"/>
              <a:t>UNI-DIRECTIONAL</a:t>
            </a:r>
            <a:r>
              <a:rPr lang="en-US" sz="2000" dirty="0" smtClean="0"/>
              <a:t>). </a:t>
            </a:r>
          </a:p>
          <a:p>
            <a:endParaRPr lang="en-US" sz="2000" dirty="0" smtClean="0"/>
          </a:p>
          <a:p>
            <a:pPr>
              <a:buFont typeface="Wingdings" pitchFamily="2" charset="2"/>
              <a:buChar char="ü"/>
            </a:pPr>
            <a:r>
              <a:rPr lang="en-US" sz="2000" dirty="0" smtClean="0"/>
              <a:t> It can carry 2</a:t>
            </a:r>
            <a:r>
              <a:rPr lang="en-US" sz="2000" baseline="30000" dirty="0" smtClean="0"/>
              <a:t>8</a:t>
            </a:r>
            <a:r>
              <a:rPr lang="en-US" sz="2000" dirty="0" smtClean="0"/>
              <a:t> = </a:t>
            </a:r>
            <a:r>
              <a:rPr lang="en-US" sz="2000" b="1" dirty="0" smtClean="0">
                <a:solidFill>
                  <a:srgbClr val="FF0000"/>
                </a:solidFill>
              </a:rPr>
              <a:t>256 different combinations of control signals</a:t>
            </a:r>
            <a:r>
              <a:rPr lang="en-US" sz="2000" dirty="0" smtClean="0"/>
              <a:t>. </a:t>
            </a:r>
          </a:p>
          <a:p>
            <a:pPr>
              <a:buFont typeface="Wingdings" pitchFamily="2" charset="2"/>
              <a:buChar char="ü"/>
            </a:pPr>
            <a:endParaRPr lang="en-US" sz="2000" dirty="0" smtClean="0"/>
          </a:p>
          <a:p>
            <a:r>
              <a:rPr lang="en-US" sz="2000" dirty="0" smtClean="0"/>
              <a:t>Below is a diagram showing a bus organized computer.</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George ZIBA , DEPT. of EEE, School of Engineering, UNZA</a:t>
            </a:r>
            <a:endParaRPr lang="en-US"/>
          </a:p>
        </p:txBody>
      </p:sp>
      <p:sp>
        <p:nvSpPr>
          <p:cNvPr id="4" name="Slide Number Placeholder 3"/>
          <p:cNvSpPr>
            <a:spLocks noGrp="1"/>
          </p:cNvSpPr>
          <p:nvPr>
            <p:ph type="sldNum" sz="quarter" idx="12"/>
          </p:nvPr>
        </p:nvSpPr>
        <p:spPr/>
        <p:txBody>
          <a:bodyPr/>
          <a:lstStyle/>
          <a:p>
            <a:fld id="{6BBCC4E9-A793-4F66-A1D0-4C07DFDB5FFE}" type="slidenum">
              <a:rPr lang="en-US" smtClean="0"/>
              <a:pPr/>
              <a:t>23</a:t>
            </a:fld>
            <a:endParaRPr lang="en-US"/>
          </a:p>
        </p:txBody>
      </p:sp>
      <p:pic>
        <p:nvPicPr>
          <p:cNvPr id="3076" name="Picture 4"/>
          <p:cNvPicPr>
            <a:picLocks noChangeAspect="1" noChangeArrowheads="1"/>
          </p:cNvPicPr>
          <p:nvPr/>
        </p:nvPicPr>
        <p:blipFill>
          <a:blip r:embed="rId2" cstate="print"/>
          <a:srcRect/>
          <a:stretch>
            <a:fillRect/>
          </a:stretch>
        </p:blipFill>
        <p:spPr bwMode="auto">
          <a:xfrm>
            <a:off x="466414" y="685801"/>
            <a:ext cx="8220386" cy="4433888"/>
          </a:xfrm>
          <a:prstGeom prst="rect">
            <a:avLst/>
          </a:prstGeom>
          <a:noFill/>
          <a:ln w="9525">
            <a:noFill/>
            <a:miter lim="800000"/>
            <a:headEnd/>
            <a:tailEnd/>
          </a:ln>
        </p:spPr>
      </p:pic>
      <p:sp>
        <p:nvSpPr>
          <p:cNvPr id="9" name="TextBox 8"/>
          <p:cNvSpPr txBox="1"/>
          <p:nvPr/>
        </p:nvSpPr>
        <p:spPr>
          <a:xfrm>
            <a:off x="1600200" y="5715000"/>
            <a:ext cx="6096000" cy="400110"/>
          </a:xfrm>
          <a:prstGeom prst="rect">
            <a:avLst/>
          </a:prstGeom>
          <a:noFill/>
        </p:spPr>
        <p:txBody>
          <a:bodyPr wrap="square" rtlCol="0">
            <a:spAutoFit/>
          </a:bodyPr>
          <a:lstStyle/>
          <a:p>
            <a:r>
              <a:rPr lang="en-US" sz="2000" b="1" dirty="0" smtClean="0"/>
              <a:t>Fig. 3.2.6 Bus Organized Computer</a:t>
            </a:r>
            <a:endParaRPr lang="en-US" sz="2000" b="1"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George ZIBA , DEPT. of EEE, School of Engineering, UNZA</a:t>
            </a:r>
            <a:endParaRPr lang="en-US"/>
          </a:p>
        </p:txBody>
      </p:sp>
      <p:sp>
        <p:nvSpPr>
          <p:cNvPr id="4" name="Slide Number Placeholder 3"/>
          <p:cNvSpPr>
            <a:spLocks noGrp="1"/>
          </p:cNvSpPr>
          <p:nvPr>
            <p:ph type="sldNum" sz="quarter" idx="12"/>
          </p:nvPr>
        </p:nvSpPr>
        <p:spPr/>
        <p:txBody>
          <a:bodyPr/>
          <a:lstStyle/>
          <a:p>
            <a:fld id="{6BBCC4E9-A793-4F66-A1D0-4C07DFDB5FFE}" type="slidenum">
              <a:rPr lang="en-US" smtClean="0"/>
              <a:pPr/>
              <a:t>24</a:t>
            </a:fld>
            <a:endParaRPr lang="en-US"/>
          </a:p>
        </p:txBody>
      </p:sp>
      <p:sp>
        <p:nvSpPr>
          <p:cNvPr id="6" name="TextBox 5"/>
          <p:cNvSpPr txBox="1"/>
          <p:nvPr/>
        </p:nvSpPr>
        <p:spPr>
          <a:xfrm>
            <a:off x="457200" y="460712"/>
            <a:ext cx="8229600" cy="5878532"/>
          </a:xfrm>
          <a:prstGeom prst="rect">
            <a:avLst/>
          </a:prstGeom>
          <a:noFill/>
        </p:spPr>
        <p:txBody>
          <a:bodyPr wrap="square" rtlCol="0">
            <a:spAutoFit/>
          </a:bodyPr>
          <a:lstStyle/>
          <a:p>
            <a:pPr algn="ctr"/>
            <a:r>
              <a:rPr lang="en-US" sz="2800" b="1" dirty="0" smtClean="0"/>
              <a:t>INTRODUCTION TO COMPUTER PROGRAMMING</a:t>
            </a:r>
          </a:p>
          <a:p>
            <a:r>
              <a:rPr lang="en-US" sz="2000" dirty="0" smtClean="0"/>
              <a:t>For easier human computer interaction and for flexibility on how the computer will be used, users should have a quick and standard way of </a:t>
            </a:r>
          </a:p>
          <a:p>
            <a:endParaRPr lang="en-US" sz="2000" dirty="0" smtClean="0"/>
          </a:p>
          <a:p>
            <a:pPr>
              <a:buFont typeface="Wingdings" pitchFamily="2" charset="2"/>
              <a:buChar char="ü"/>
            </a:pPr>
            <a:r>
              <a:rPr lang="en-US" sz="2000" dirty="0" smtClean="0"/>
              <a:t> changing the operations of the computer,</a:t>
            </a:r>
          </a:p>
          <a:p>
            <a:pPr>
              <a:buFont typeface="Wingdings" pitchFamily="2" charset="2"/>
              <a:buChar char="ü"/>
            </a:pPr>
            <a:r>
              <a:rPr lang="en-US" sz="2000" dirty="0" smtClean="0"/>
              <a:t> entering new data, </a:t>
            </a:r>
          </a:p>
          <a:p>
            <a:pPr>
              <a:buFont typeface="Wingdings" pitchFamily="2" charset="2"/>
              <a:buChar char="ü"/>
            </a:pPr>
            <a:r>
              <a:rPr lang="en-US" sz="2000" dirty="0" smtClean="0"/>
              <a:t> reading data from the system etc.</a:t>
            </a:r>
          </a:p>
          <a:p>
            <a:endParaRPr lang="en-US" sz="2000" dirty="0" smtClean="0"/>
          </a:p>
          <a:p>
            <a:r>
              <a:rPr lang="en-US" sz="2000" dirty="0" smtClean="0"/>
              <a:t>This brings us to the concept of computer programming and microcontroller programming.</a:t>
            </a:r>
          </a:p>
          <a:p>
            <a:pPr>
              <a:buFont typeface="Wingdings" pitchFamily="2" charset="2"/>
              <a:buChar char="q"/>
            </a:pPr>
            <a:r>
              <a:rPr lang="en-US" sz="2000" dirty="0" smtClean="0"/>
              <a:t> Programming can be done in </a:t>
            </a:r>
            <a:r>
              <a:rPr lang="en-US" sz="2000" b="1" dirty="0" smtClean="0"/>
              <a:t>MACHINE LANGUAGE </a:t>
            </a:r>
            <a:r>
              <a:rPr lang="en-US" sz="2000" dirty="0" smtClean="0"/>
              <a:t>(binary) but it would be tedious. This is a low level language.</a:t>
            </a:r>
          </a:p>
          <a:p>
            <a:endParaRPr lang="en-US" sz="2000" dirty="0" smtClean="0"/>
          </a:p>
          <a:p>
            <a:pPr>
              <a:buFont typeface="Wingdings" pitchFamily="2" charset="2"/>
              <a:buChar char="q"/>
            </a:pPr>
            <a:r>
              <a:rPr lang="en-US" sz="2000" dirty="0" smtClean="0"/>
              <a:t> Another low level language is </a:t>
            </a:r>
            <a:r>
              <a:rPr lang="en-US" sz="2000" b="1" dirty="0" smtClean="0"/>
              <a:t>ASSEMBLY LANGUAGE</a:t>
            </a:r>
            <a:r>
              <a:rPr lang="en-US" sz="2000" dirty="0" smtClean="0"/>
              <a:t>.</a:t>
            </a:r>
          </a:p>
          <a:p>
            <a:pPr>
              <a:buFont typeface="Wingdings" pitchFamily="2" charset="2"/>
              <a:buChar char="q"/>
            </a:pPr>
            <a:r>
              <a:rPr lang="en-US" sz="2000" dirty="0" smtClean="0"/>
              <a:t> </a:t>
            </a:r>
            <a:r>
              <a:rPr lang="en-US" sz="2000" b="1" dirty="0" smtClean="0"/>
              <a:t>High level languages</a:t>
            </a:r>
            <a:r>
              <a:rPr lang="en-US" sz="2000" dirty="0" smtClean="0"/>
              <a:t> are human readable (English) include C, C++, Java, Python etc</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George ZIBA , DEPT. of EEE, School of Engineering, UNZA</a:t>
            </a:r>
            <a:endParaRPr lang="en-US"/>
          </a:p>
        </p:txBody>
      </p:sp>
      <p:sp>
        <p:nvSpPr>
          <p:cNvPr id="4" name="Slide Number Placeholder 3"/>
          <p:cNvSpPr>
            <a:spLocks noGrp="1"/>
          </p:cNvSpPr>
          <p:nvPr>
            <p:ph type="sldNum" sz="quarter" idx="12"/>
          </p:nvPr>
        </p:nvSpPr>
        <p:spPr/>
        <p:txBody>
          <a:bodyPr/>
          <a:lstStyle/>
          <a:p>
            <a:fld id="{6BBCC4E9-A793-4F66-A1D0-4C07DFDB5FFE}" type="slidenum">
              <a:rPr lang="en-US" smtClean="0"/>
              <a:pPr/>
              <a:t>25</a:t>
            </a:fld>
            <a:endParaRPr lang="en-US"/>
          </a:p>
        </p:txBody>
      </p:sp>
      <p:sp>
        <p:nvSpPr>
          <p:cNvPr id="6" name="TextBox 5"/>
          <p:cNvSpPr txBox="1"/>
          <p:nvPr/>
        </p:nvSpPr>
        <p:spPr>
          <a:xfrm>
            <a:off x="457200" y="457200"/>
            <a:ext cx="8229600" cy="4832092"/>
          </a:xfrm>
          <a:prstGeom prst="rect">
            <a:avLst/>
          </a:prstGeom>
          <a:noFill/>
        </p:spPr>
        <p:txBody>
          <a:bodyPr wrap="square" rtlCol="0">
            <a:spAutoFit/>
          </a:bodyPr>
          <a:lstStyle/>
          <a:p>
            <a:pPr algn="ctr"/>
            <a:r>
              <a:rPr lang="en-US" sz="2800" b="1" dirty="0" smtClean="0"/>
              <a:t>ASSEMBLY LANGUAGE</a:t>
            </a:r>
          </a:p>
          <a:p>
            <a:r>
              <a:rPr lang="en-US" sz="2000" dirty="0"/>
              <a:t>I</a:t>
            </a:r>
            <a:r>
              <a:rPr lang="en-US" sz="2000" dirty="0" smtClean="0"/>
              <a:t>nstructions are loaded in the RAM as binary symbols.</a:t>
            </a:r>
          </a:p>
          <a:p>
            <a:endParaRPr lang="en-US" sz="2000" dirty="0" smtClean="0"/>
          </a:p>
          <a:p>
            <a:r>
              <a:rPr lang="en-US" sz="2000" dirty="0" smtClean="0"/>
              <a:t>Some of the instructions we would like to run are register loading instructions, addition of some register contents etc</a:t>
            </a:r>
          </a:p>
          <a:p>
            <a:endParaRPr lang="en-US" sz="2000" dirty="0" smtClean="0"/>
          </a:p>
          <a:p>
            <a:r>
              <a:rPr lang="en-US" sz="2000" dirty="0"/>
              <a:t>T</a:t>
            </a:r>
            <a:r>
              <a:rPr lang="en-US" sz="2000" dirty="0" smtClean="0"/>
              <a:t>hese actions are represented by some standard short words like ADD for addition, SUB for subtraction, LDA for loading into A register etc.</a:t>
            </a:r>
          </a:p>
          <a:p>
            <a:endParaRPr lang="en-US" sz="2000" dirty="0" smtClean="0"/>
          </a:p>
          <a:p>
            <a:r>
              <a:rPr lang="en-US" sz="2000" dirty="0" smtClean="0"/>
              <a:t>These </a:t>
            </a:r>
            <a:r>
              <a:rPr lang="en-US" sz="2000" b="1" dirty="0" smtClean="0"/>
              <a:t>short-form</a:t>
            </a:r>
            <a:r>
              <a:rPr lang="en-US" sz="2000" dirty="0" smtClean="0"/>
              <a:t> words are called </a:t>
            </a:r>
            <a:r>
              <a:rPr lang="en-US" sz="2000" b="1" dirty="0" smtClean="0">
                <a:solidFill>
                  <a:srgbClr val="FF0000"/>
                </a:solidFill>
              </a:rPr>
              <a:t>MNEMONICS</a:t>
            </a:r>
            <a:r>
              <a:rPr lang="en-US" sz="2000" dirty="0" smtClean="0"/>
              <a:t> and represent the action or operation that needs to be performed.</a:t>
            </a:r>
          </a:p>
          <a:p>
            <a:endParaRPr lang="en-US" sz="2000" dirty="0" smtClean="0"/>
          </a:p>
          <a:p>
            <a:r>
              <a:rPr lang="en-US" sz="2000" dirty="0" smtClean="0"/>
              <a:t>The above is specifically true for a language that is close to machine language where the Mnemonics have a direct binary representation... </a:t>
            </a:r>
            <a:r>
              <a:rPr lang="en-US" sz="2000" b="1" dirty="0" smtClean="0"/>
              <a:t>ASSEMBLY LANGUAGE</a:t>
            </a:r>
            <a:r>
              <a:rPr lang="en-US" sz="2000" dirty="0" smtClean="0"/>
              <a:t>.</a:t>
            </a:r>
            <a:endParaRPr lang="en-US" sz="20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George ZIBA , DEPT. of EEE, School of Engineering, UNZA</a:t>
            </a:r>
            <a:endParaRPr lang="en-US"/>
          </a:p>
        </p:txBody>
      </p:sp>
      <p:sp>
        <p:nvSpPr>
          <p:cNvPr id="4" name="Slide Number Placeholder 3"/>
          <p:cNvSpPr>
            <a:spLocks noGrp="1"/>
          </p:cNvSpPr>
          <p:nvPr>
            <p:ph type="sldNum" sz="quarter" idx="12"/>
          </p:nvPr>
        </p:nvSpPr>
        <p:spPr/>
        <p:txBody>
          <a:bodyPr/>
          <a:lstStyle/>
          <a:p>
            <a:fld id="{6BBCC4E9-A793-4F66-A1D0-4C07DFDB5FFE}" type="slidenum">
              <a:rPr lang="en-US" smtClean="0"/>
              <a:pPr/>
              <a:t>26</a:t>
            </a:fld>
            <a:endParaRPr lang="en-US"/>
          </a:p>
        </p:txBody>
      </p:sp>
      <p:sp>
        <p:nvSpPr>
          <p:cNvPr id="5" name="TextBox 4"/>
          <p:cNvSpPr txBox="1"/>
          <p:nvPr/>
        </p:nvSpPr>
        <p:spPr>
          <a:xfrm>
            <a:off x="381000" y="381000"/>
            <a:ext cx="8382000" cy="5632311"/>
          </a:xfrm>
          <a:prstGeom prst="rect">
            <a:avLst/>
          </a:prstGeom>
          <a:noFill/>
        </p:spPr>
        <p:txBody>
          <a:bodyPr wrap="square" rtlCol="0">
            <a:spAutoFit/>
          </a:bodyPr>
          <a:lstStyle/>
          <a:p>
            <a:pPr>
              <a:buFont typeface="Wingdings" pitchFamily="2" charset="2"/>
              <a:buChar char="ü"/>
            </a:pPr>
            <a:r>
              <a:rPr lang="en-US" sz="2000" dirty="0" smtClean="0"/>
              <a:t> Assembly language is a low level language.</a:t>
            </a:r>
          </a:p>
          <a:p>
            <a:endParaRPr lang="en-US" sz="2000" dirty="0" smtClean="0"/>
          </a:p>
          <a:p>
            <a:pPr>
              <a:buFont typeface="Wingdings" pitchFamily="2" charset="2"/>
              <a:buChar char="ü"/>
            </a:pPr>
            <a:r>
              <a:rPr lang="en-US" sz="2000" dirty="0" smtClean="0"/>
              <a:t> Requires a utility program called an </a:t>
            </a:r>
            <a:r>
              <a:rPr lang="en-US" sz="2000" b="1" dirty="0" smtClean="0">
                <a:solidFill>
                  <a:srgbClr val="FF0000"/>
                </a:solidFill>
              </a:rPr>
              <a:t>ASSEMBLER</a:t>
            </a:r>
            <a:r>
              <a:rPr lang="en-US" sz="2000" dirty="0" smtClean="0"/>
              <a:t> to convert the assembly language into executable machine code.</a:t>
            </a:r>
          </a:p>
          <a:p>
            <a:endParaRPr lang="en-US" sz="2000" dirty="0" smtClean="0"/>
          </a:p>
          <a:p>
            <a:pPr>
              <a:buFont typeface="Wingdings" pitchFamily="2" charset="2"/>
              <a:buChar char="ü"/>
            </a:pPr>
            <a:r>
              <a:rPr lang="en-US" sz="2000" dirty="0" smtClean="0"/>
              <a:t> There are several assembler programs:</a:t>
            </a:r>
          </a:p>
          <a:p>
            <a:r>
              <a:rPr lang="en-US" sz="2000" dirty="0" smtClean="0"/>
              <a:t>	Microsoft Assembler (MASM)</a:t>
            </a:r>
          </a:p>
          <a:p>
            <a:r>
              <a:rPr lang="en-US" sz="2000" dirty="0" smtClean="0"/>
              <a:t>	Borland Turbo Assembler (TASM)</a:t>
            </a:r>
          </a:p>
          <a:p>
            <a:r>
              <a:rPr lang="en-US" sz="2000" dirty="0" smtClean="0"/>
              <a:t>	GNU Assembler (GAS)</a:t>
            </a:r>
          </a:p>
          <a:p>
            <a:endParaRPr lang="en-US" sz="2000" dirty="0" smtClean="0"/>
          </a:p>
          <a:p>
            <a:r>
              <a:rPr lang="en-US" sz="2000" dirty="0" smtClean="0"/>
              <a:t>The microprocessor simply executes instructions that were entered in form of </a:t>
            </a:r>
            <a:r>
              <a:rPr lang="en-US" sz="2000" b="1" dirty="0" smtClean="0"/>
              <a:t>a program that resides</a:t>
            </a:r>
            <a:r>
              <a:rPr lang="en-US" sz="2000" dirty="0" smtClean="0"/>
              <a:t> in memory (binary).</a:t>
            </a:r>
          </a:p>
          <a:p>
            <a:endParaRPr lang="en-US" sz="2000" dirty="0" smtClean="0"/>
          </a:p>
          <a:p>
            <a:r>
              <a:rPr lang="en-US" sz="2000" dirty="0" smtClean="0"/>
              <a:t>The microprocessor does this in what is called </a:t>
            </a:r>
            <a:r>
              <a:rPr lang="en-US" sz="2000" b="1" dirty="0" smtClean="0"/>
              <a:t>fetch-decode-execute</a:t>
            </a:r>
            <a:r>
              <a:rPr lang="en-US" sz="2000" dirty="0" smtClean="0"/>
              <a:t> cycle.</a:t>
            </a:r>
          </a:p>
          <a:p>
            <a:pPr lvl="1">
              <a:buFont typeface="Wingdings" pitchFamily="2" charset="2"/>
              <a:buChar char="q"/>
            </a:pPr>
            <a:r>
              <a:rPr lang="en-US" sz="2000" dirty="0" smtClean="0"/>
              <a:t> Fetch the instruction from memory</a:t>
            </a:r>
          </a:p>
          <a:p>
            <a:pPr lvl="1">
              <a:buFont typeface="Wingdings" pitchFamily="2" charset="2"/>
              <a:buChar char="q"/>
            </a:pPr>
            <a:r>
              <a:rPr lang="en-US" sz="2000" dirty="0" smtClean="0"/>
              <a:t> Decoding or ‘identifying’ the instruction</a:t>
            </a:r>
          </a:p>
          <a:p>
            <a:pPr lvl="1">
              <a:buFont typeface="Wingdings" pitchFamily="2" charset="2"/>
              <a:buChar char="q"/>
            </a:pPr>
            <a:r>
              <a:rPr lang="en-US" sz="2000" dirty="0" smtClean="0"/>
              <a:t> Executing the instruction.</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George ZIBA , DEPT. of EEE, School of Engineering, UNZA</a:t>
            </a:r>
            <a:endParaRPr lang="en-US"/>
          </a:p>
        </p:txBody>
      </p:sp>
      <p:sp>
        <p:nvSpPr>
          <p:cNvPr id="4" name="Slide Number Placeholder 3"/>
          <p:cNvSpPr>
            <a:spLocks noGrp="1"/>
          </p:cNvSpPr>
          <p:nvPr>
            <p:ph type="sldNum" sz="quarter" idx="12"/>
          </p:nvPr>
        </p:nvSpPr>
        <p:spPr/>
        <p:txBody>
          <a:bodyPr/>
          <a:lstStyle/>
          <a:p>
            <a:fld id="{6BBCC4E9-A793-4F66-A1D0-4C07DFDB5FFE}" type="slidenum">
              <a:rPr lang="en-US" smtClean="0"/>
              <a:pPr/>
              <a:t>27</a:t>
            </a:fld>
            <a:endParaRPr lang="en-US"/>
          </a:p>
        </p:txBody>
      </p:sp>
      <p:sp>
        <p:nvSpPr>
          <p:cNvPr id="5" name="TextBox 4"/>
          <p:cNvSpPr txBox="1"/>
          <p:nvPr/>
        </p:nvSpPr>
        <p:spPr>
          <a:xfrm>
            <a:off x="381000" y="381000"/>
            <a:ext cx="8382000" cy="5693866"/>
          </a:xfrm>
          <a:prstGeom prst="rect">
            <a:avLst/>
          </a:prstGeom>
          <a:noFill/>
        </p:spPr>
        <p:txBody>
          <a:bodyPr wrap="square" rtlCol="0">
            <a:spAutoFit/>
          </a:bodyPr>
          <a:lstStyle/>
          <a:p>
            <a:pPr>
              <a:buFont typeface="Wingdings" pitchFamily="2" charset="2"/>
              <a:buChar char="ü"/>
            </a:pPr>
            <a:r>
              <a:rPr lang="en-US" sz="2000" dirty="0" smtClean="0"/>
              <a:t> As earlier stated, an assembler software translates the assembly language code into machine code (1’s and 0’s).</a:t>
            </a:r>
          </a:p>
          <a:p>
            <a:pPr>
              <a:buFont typeface="Wingdings" pitchFamily="2" charset="2"/>
              <a:buChar char="ü"/>
            </a:pPr>
            <a:endParaRPr lang="en-US" sz="2000" dirty="0" smtClean="0"/>
          </a:p>
          <a:p>
            <a:pPr>
              <a:buFont typeface="Wingdings" pitchFamily="2" charset="2"/>
              <a:buChar char="ü"/>
            </a:pPr>
            <a:r>
              <a:rPr lang="en-US" sz="2000" dirty="0" smtClean="0"/>
              <a:t> Writing the assembly code (saved as </a:t>
            </a:r>
            <a:r>
              <a:rPr lang="en-US" sz="2400" b="1" dirty="0" smtClean="0"/>
              <a:t>file.asm</a:t>
            </a:r>
            <a:r>
              <a:rPr lang="en-US" sz="2000" dirty="0" smtClean="0"/>
              <a:t>), is done in a text editor like notepad, EMACs etc.</a:t>
            </a:r>
          </a:p>
          <a:p>
            <a:pPr>
              <a:buFont typeface="Wingdings" pitchFamily="2" charset="2"/>
              <a:buChar char="ü"/>
            </a:pPr>
            <a:endParaRPr lang="en-US" sz="2000" dirty="0" smtClean="0"/>
          </a:p>
          <a:p>
            <a:pPr>
              <a:buFont typeface="Wingdings" pitchFamily="2" charset="2"/>
              <a:buChar char="ü"/>
            </a:pPr>
            <a:r>
              <a:rPr lang="en-US" sz="2000" dirty="0" smtClean="0"/>
              <a:t> Some special programming environments have been developed where the text editor and the assembler are integrated.</a:t>
            </a:r>
          </a:p>
          <a:p>
            <a:pPr>
              <a:buFont typeface="Wingdings" pitchFamily="2" charset="2"/>
              <a:buChar char="ü"/>
            </a:pPr>
            <a:endParaRPr lang="en-US" sz="2000" dirty="0" smtClean="0"/>
          </a:p>
          <a:p>
            <a:pPr>
              <a:buFont typeface="Wingdings" pitchFamily="2" charset="2"/>
              <a:buChar char="ü"/>
            </a:pPr>
            <a:r>
              <a:rPr lang="en-US" sz="2000" dirty="0" smtClean="0"/>
              <a:t> These are called </a:t>
            </a:r>
            <a:r>
              <a:rPr lang="en-US" sz="2000" b="1" dirty="0" smtClean="0"/>
              <a:t>Integrated Development Environments</a:t>
            </a:r>
            <a:r>
              <a:rPr lang="en-US" sz="2000" dirty="0" smtClean="0"/>
              <a:t> (</a:t>
            </a:r>
            <a:r>
              <a:rPr lang="en-US" sz="2000" b="1" dirty="0" smtClean="0">
                <a:solidFill>
                  <a:srgbClr val="FF0000"/>
                </a:solidFill>
              </a:rPr>
              <a:t>IDE</a:t>
            </a:r>
            <a:r>
              <a:rPr lang="en-US" sz="2000" dirty="0" smtClean="0"/>
              <a:t>).</a:t>
            </a:r>
          </a:p>
          <a:p>
            <a:pPr>
              <a:buFont typeface="Wingdings" pitchFamily="2" charset="2"/>
              <a:buChar char="ü"/>
            </a:pPr>
            <a:endParaRPr lang="en-US" sz="2000" dirty="0" smtClean="0"/>
          </a:p>
          <a:p>
            <a:pPr>
              <a:buFont typeface="Wingdings" pitchFamily="2" charset="2"/>
              <a:buChar char="ü"/>
            </a:pPr>
            <a:r>
              <a:rPr lang="en-US" sz="2000" dirty="0" smtClean="0"/>
              <a:t> In assembly language, the instruction consists of two parts:</a:t>
            </a:r>
          </a:p>
          <a:p>
            <a:pPr lvl="1">
              <a:buFont typeface="Wingdings" pitchFamily="2" charset="2"/>
              <a:buChar char="q"/>
            </a:pPr>
            <a:r>
              <a:rPr lang="en-US" sz="2000" dirty="0" smtClean="0"/>
              <a:t> Operation code (OPCODE) represented by a Mnemonic.</a:t>
            </a:r>
          </a:p>
          <a:p>
            <a:pPr lvl="1">
              <a:buFont typeface="Wingdings" pitchFamily="2" charset="2"/>
              <a:buChar char="q"/>
            </a:pPr>
            <a:r>
              <a:rPr lang="en-US" sz="2000" dirty="0" smtClean="0"/>
              <a:t> Data/Address on which operation is to be performed (OPERAND). This is usually in </a:t>
            </a:r>
            <a:r>
              <a:rPr lang="en-US" sz="2000" b="1" dirty="0" smtClean="0">
                <a:solidFill>
                  <a:srgbClr val="FF0000"/>
                </a:solidFill>
              </a:rPr>
              <a:t>HEXADECIMAL</a:t>
            </a:r>
            <a:r>
              <a:rPr lang="en-US" sz="2000" dirty="0" smtClean="0"/>
              <a:t>.</a:t>
            </a:r>
          </a:p>
          <a:p>
            <a:r>
              <a:rPr lang="en-US" sz="2000" b="1" dirty="0" smtClean="0">
                <a:solidFill>
                  <a:srgbClr val="FF0000"/>
                </a:solidFill>
              </a:rPr>
              <a:t>To make the code readable to the next user, comments are inserted using the semi-colon at their beginning. Comments are NOT EXECUTED.</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George ZIBA , DEPT. of EEE, School of Engineering, UNZA</a:t>
            </a:r>
            <a:endParaRPr lang="en-US"/>
          </a:p>
        </p:txBody>
      </p:sp>
      <p:sp>
        <p:nvSpPr>
          <p:cNvPr id="4" name="Slide Number Placeholder 3"/>
          <p:cNvSpPr>
            <a:spLocks noGrp="1"/>
          </p:cNvSpPr>
          <p:nvPr>
            <p:ph type="sldNum" sz="quarter" idx="12"/>
          </p:nvPr>
        </p:nvSpPr>
        <p:spPr/>
        <p:txBody>
          <a:bodyPr/>
          <a:lstStyle/>
          <a:p>
            <a:fld id="{6BBCC4E9-A793-4F66-A1D0-4C07DFDB5FFE}" type="slidenum">
              <a:rPr lang="en-US" smtClean="0"/>
              <a:pPr/>
              <a:t>28</a:t>
            </a:fld>
            <a:endParaRPr lang="en-US"/>
          </a:p>
        </p:txBody>
      </p:sp>
      <p:sp>
        <p:nvSpPr>
          <p:cNvPr id="6" name="TextBox 5"/>
          <p:cNvSpPr txBox="1"/>
          <p:nvPr/>
        </p:nvSpPr>
        <p:spPr>
          <a:xfrm>
            <a:off x="533400" y="381000"/>
            <a:ext cx="8153400" cy="3477875"/>
          </a:xfrm>
          <a:prstGeom prst="rect">
            <a:avLst/>
          </a:prstGeom>
          <a:noFill/>
        </p:spPr>
        <p:txBody>
          <a:bodyPr wrap="square" rtlCol="0">
            <a:spAutoFit/>
          </a:bodyPr>
          <a:lstStyle/>
          <a:p>
            <a:r>
              <a:rPr lang="en-US" sz="2000" dirty="0" smtClean="0"/>
              <a:t>An instruction in assembly language programming may also have a </a:t>
            </a:r>
            <a:r>
              <a:rPr lang="en-US" sz="2000" b="1" dirty="0" smtClean="0"/>
              <a:t>LABEL</a:t>
            </a:r>
            <a:r>
              <a:rPr lang="en-US" sz="2000" dirty="0" smtClean="0"/>
              <a:t>. </a:t>
            </a:r>
          </a:p>
          <a:p>
            <a:endParaRPr lang="en-US" sz="2000" dirty="0" smtClean="0"/>
          </a:p>
          <a:p>
            <a:r>
              <a:rPr lang="en-US" sz="2000" dirty="0" smtClean="0"/>
              <a:t>This is a character string used to label a certain potion of the code.</a:t>
            </a:r>
          </a:p>
          <a:p>
            <a:endParaRPr lang="en-US" sz="2000" dirty="0" smtClean="0"/>
          </a:p>
          <a:p>
            <a:r>
              <a:rPr lang="en-US" sz="2000" dirty="0" smtClean="0"/>
              <a:t>Between label and operand, a full colon is used,</a:t>
            </a:r>
          </a:p>
          <a:p>
            <a:endParaRPr lang="en-US" sz="2000" dirty="0" smtClean="0"/>
          </a:p>
          <a:p>
            <a:r>
              <a:rPr lang="en-US" sz="2000" dirty="0" smtClean="0"/>
              <a:t>A semicolon is used before a comment.</a:t>
            </a:r>
          </a:p>
          <a:p>
            <a:endParaRPr lang="en-US" sz="2000" dirty="0" smtClean="0"/>
          </a:p>
          <a:p>
            <a:r>
              <a:rPr lang="en-US" sz="2000" dirty="0" smtClean="0"/>
              <a:t>The overall instruction format is therefore as follows:</a:t>
            </a:r>
            <a:endParaRPr lang="en-US" sz="2000" dirty="0"/>
          </a:p>
        </p:txBody>
      </p:sp>
      <p:graphicFrame>
        <p:nvGraphicFramePr>
          <p:cNvPr id="7" name="Table 6"/>
          <p:cNvGraphicFramePr>
            <a:graphicFrameLocks noGrp="1"/>
          </p:cNvGraphicFramePr>
          <p:nvPr/>
        </p:nvGraphicFramePr>
        <p:xfrm>
          <a:off x="533400" y="3962400"/>
          <a:ext cx="8001002" cy="1818248"/>
        </p:xfrm>
        <a:graphic>
          <a:graphicData uri="http://schemas.openxmlformats.org/drawingml/2006/table">
            <a:tbl>
              <a:tblPr firstRow="1" bandRow="1">
                <a:tableStyleId>{BDBED569-4797-4DF1-A0F4-6AAB3CD982D8}</a:tableStyleId>
              </a:tblPr>
              <a:tblGrid>
                <a:gridCol w="1181967"/>
                <a:gridCol w="1485033"/>
                <a:gridCol w="1905000"/>
                <a:gridCol w="3429002"/>
              </a:tblGrid>
              <a:tr h="745976">
                <a:tc>
                  <a:txBody>
                    <a:bodyPr/>
                    <a:lstStyle/>
                    <a:p>
                      <a:pPr algn="ctr"/>
                      <a:r>
                        <a:rPr lang="en-US" dirty="0" smtClean="0"/>
                        <a:t>Label</a:t>
                      </a:r>
                      <a:endParaRPr lang="en-US" dirty="0"/>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err="1" smtClean="0"/>
                        <a:t>Opecode</a:t>
                      </a:r>
                      <a:r>
                        <a:rPr lang="en-US" baseline="0" dirty="0" smtClean="0"/>
                        <a:t> (Mnemonic)</a:t>
                      </a:r>
                      <a:endParaRPr lang="en-US" dirty="0"/>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 Operand (s)</a:t>
                      </a:r>
                      <a:endParaRPr lang="en-US" dirty="0"/>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Comment</a:t>
                      </a:r>
                      <a:endParaRPr lang="en-US" dirty="0"/>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32192">
                <a:tc gridSpan="4">
                  <a:txBody>
                    <a:bodyPr/>
                    <a:lstStyle/>
                    <a:p>
                      <a:r>
                        <a:rPr lang="en-US" dirty="0" smtClean="0"/>
                        <a:t>Start    :    MVI</a:t>
                      </a:r>
                      <a:r>
                        <a:rPr lang="en-US" baseline="0" dirty="0" smtClean="0"/>
                        <a:t>                  C, 46h              ; move value 70 into </a:t>
                      </a:r>
                      <a:r>
                        <a:rPr lang="en-US" baseline="0" dirty="0" err="1" smtClean="0"/>
                        <a:t>Reg</a:t>
                      </a:r>
                      <a:r>
                        <a:rPr lang="en-US" baseline="0" dirty="0" smtClean="0"/>
                        <a:t> C</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32192">
                <a:tc gridSpan="4">
                  <a:txBody>
                    <a:bodyPr/>
                    <a:lstStyle/>
                    <a:p>
                      <a:r>
                        <a:rPr lang="en-US" dirty="0" smtClean="0"/>
                        <a:t>Again  :   DCR</a:t>
                      </a:r>
                      <a:r>
                        <a:rPr lang="en-US" baseline="0" dirty="0" smtClean="0"/>
                        <a:t>                  C                      ; Decrement C</a:t>
                      </a:r>
                    </a:p>
                    <a:p>
                      <a:r>
                        <a:rPr lang="en-US" baseline="0" dirty="0" smtClean="0"/>
                        <a:t>               JNZ                  Again                 ; Continues to count down </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George ZIBA , DEPT. of EEE, School of Engineering, UNZA</a:t>
            </a:r>
            <a:endParaRPr lang="en-US"/>
          </a:p>
        </p:txBody>
      </p:sp>
      <p:sp>
        <p:nvSpPr>
          <p:cNvPr id="4" name="Slide Number Placeholder 3"/>
          <p:cNvSpPr>
            <a:spLocks noGrp="1"/>
          </p:cNvSpPr>
          <p:nvPr>
            <p:ph type="sldNum" sz="quarter" idx="12"/>
          </p:nvPr>
        </p:nvSpPr>
        <p:spPr/>
        <p:txBody>
          <a:bodyPr/>
          <a:lstStyle/>
          <a:p>
            <a:fld id="{6BBCC4E9-A793-4F66-A1D0-4C07DFDB5FFE}" type="slidenum">
              <a:rPr lang="en-US" smtClean="0"/>
              <a:pPr/>
              <a:t>29</a:t>
            </a:fld>
            <a:endParaRPr lang="en-US"/>
          </a:p>
        </p:txBody>
      </p:sp>
      <p:sp>
        <p:nvSpPr>
          <p:cNvPr id="6" name="TextBox 5"/>
          <p:cNvSpPr txBox="1"/>
          <p:nvPr/>
        </p:nvSpPr>
        <p:spPr>
          <a:xfrm>
            <a:off x="457200" y="304800"/>
            <a:ext cx="8305800" cy="5816977"/>
          </a:xfrm>
          <a:prstGeom prst="rect">
            <a:avLst/>
          </a:prstGeom>
          <a:noFill/>
        </p:spPr>
        <p:txBody>
          <a:bodyPr wrap="square" rtlCol="0">
            <a:spAutoFit/>
          </a:bodyPr>
          <a:lstStyle/>
          <a:p>
            <a:pPr algn="ctr"/>
            <a:r>
              <a:rPr lang="en-US" sz="4000" b="1" dirty="0" smtClean="0"/>
              <a:t>8085 ASSEMBLY LANGUAGE MNEMONICS</a:t>
            </a:r>
          </a:p>
          <a:p>
            <a:endParaRPr lang="en-US" sz="2000" dirty="0" smtClean="0"/>
          </a:p>
          <a:p>
            <a:r>
              <a:rPr lang="en-US" sz="2800" b="1" dirty="0" smtClean="0"/>
              <a:t>1. </a:t>
            </a:r>
            <a:r>
              <a:rPr lang="en-US" sz="2800" b="1" u="sng" dirty="0" smtClean="0"/>
              <a:t>Data Transfer Operations</a:t>
            </a:r>
          </a:p>
          <a:p>
            <a:r>
              <a:rPr lang="en-US" sz="2400" b="1" dirty="0" smtClean="0">
                <a:solidFill>
                  <a:srgbClr val="FF0000"/>
                </a:solidFill>
              </a:rPr>
              <a:t>MOV B, A </a:t>
            </a:r>
            <a:r>
              <a:rPr lang="en-US" sz="2400" b="1" dirty="0" smtClean="0"/>
              <a:t>; </a:t>
            </a:r>
            <a:r>
              <a:rPr lang="en-US" sz="2000" dirty="0" smtClean="0"/>
              <a:t>Move contents of </a:t>
            </a:r>
            <a:r>
              <a:rPr lang="en-US" sz="2000" dirty="0" err="1" smtClean="0"/>
              <a:t>Reg</a:t>
            </a:r>
            <a:r>
              <a:rPr lang="en-US" sz="2000" dirty="0" smtClean="0"/>
              <a:t> A to </a:t>
            </a:r>
            <a:r>
              <a:rPr lang="en-US" sz="2000" dirty="0" err="1" smtClean="0"/>
              <a:t>Reg</a:t>
            </a:r>
            <a:r>
              <a:rPr lang="en-US" sz="2000" dirty="0" smtClean="0"/>
              <a:t> B</a:t>
            </a:r>
          </a:p>
          <a:p>
            <a:r>
              <a:rPr lang="en-US" sz="2400" b="1" dirty="0" smtClean="0">
                <a:solidFill>
                  <a:srgbClr val="FF0000"/>
                </a:solidFill>
              </a:rPr>
              <a:t>LDA B</a:t>
            </a:r>
            <a:r>
              <a:rPr lang="en-US" sz="2400" b="1" dirty="0" smtClean="0"/>
              <a:t> ; </a:t>
            </a:r>
            <a:r>
              <a:rPr lang="en-US" sz="2000" dirty="0" smtClean="0"/>
              <a:t>Load Accumulator with contents in </a:t>
            </a:r>
            <a:r>
              <a:rPr lang="en-US" sz="2000" dirty="0" err="1" smtClean="0"/>
              <a:t>Reg</a:t>
            </a:r>
            <a:r>
              <a:rPr lang="en-US" sz="2000" dirty="0" smtClean="0"/>
              <a:t> B</a:t>
            </a:r>
          </a:p>
          <a:p>
            <a:r>
              <a:rPr lang="en-US" sz="2400" b="1" dirty="0" smtClean="0">
                <a:solidFill>
                  <a:srgbClr val="FF0000"/>
                </a:solidFill>
              </a:rPr>
              <a:t>STA B</a:t>
            </a:r>
            <a:r>
              <a:rPr lang="en-US" sz="2400" b="1" dirty="0" smtClean="0"/>
              <a:t> ; </a:t>
            </a:r>
            <a:r>
              <a:rPr lang="en-US" sz="2000" dirty="0" smtClean="0"/>
              <a:t>Store accumulator contents in </a:t>
            </a:r>
            <a:r>
              <a:rPr lang="en-US" sz="2000" dirty="0" err="1" smtClean="0"/>
              <a:t>Reg</a:t>
            </a:r>
            <a:r>
              <a:rPr lang="en-US" sz="2000" dirty="0" smtClean="0"/>
              <a:t> B</a:t>
            </a:r>
          </a:p>
          <a:p>
            <a:r>
              <a:rPr lang="en-US" sz="2400" b="1" dirty="0" smtClean="0">
                <a:solidFill>
                  <a:srgbClr val="FF0000"/>
                </a:solidFill>
              </a:rPr>
              <a:t>MVI B, 24h </a:t>
            </a:r>
            <a:r>
              <a:rPr lang="en-US" sz="2400" b="1" dirty="0" smtClean="0"/>
              <a:t>; </a:t>
            </a:r>
            <a:r>
              <a:rPr lang="en-US" sz="2000" dirty="0" smtClean="0"/>
              <a:t>Move Immediate to </a:t>
            </a:r>
            <a:r>
              <a:rPr lang="en-US" sz="2000" dirty="0" err="1" smtClean="0"/>
              <a:t>Reg</a:t>
            </a:r>
            <a:r>
              <a:rPr lang="en-US" sz="2000" dirty="0" smtClean="0"/>
              <a:t> B the value 24 (hex)</a:t>
            </a:r>
          </a:p>
          <a:p>
            <a:endParaRPr lang="en-US" sz="2400" b="1" dirty="0" smtClean="0"/>
          </a:p>
          <a:p>
            <a:r>
              <a:rPr lang="en-US" sz="2800" b="1" dirty="0" smtClean="0"/>
              <a:t>2. </a:t>
            </a:r>
            <a:r>
              <a:rPr lang="en-US" sz="2800" b="1" u="sng" dirty="0" smtClean="0"/>
              <a:t>Arithmetic Operations</a:t>
            </a:r>
          </a:p>
          <a:p>
            <a:r>
              <a:rPr lang="en-US" sz="2400" b="1" dirty="0" smtClean="0">
                <a:solidFill>
                  <a:srgbClr val="FF0000"/>
                </a:solidFill>
              </a:rPr>
              <a:t>ADD B </a:t>
            </a:r>
            <a:r>
              <a:rPr lang="en-US" sz="2400" b="1" dirty="0" smtClean="0"/>
              <a:t>; </a:t>
            </a:r>
            <a:r>
              <a:rPr lang="en-US" sz="2000" dirty="0" smtClean="0"/>
              <a:t>Add </a:t>
            </a:r>
            <a:r>
              <a:rPr lang="en-US" sz="2000" dirty="0" err="1" smtClean="0"/>
              <a:t>Reg</a:t>
            </a:r>
            <a:r>
              <a:rPr lang="en-US" sz="2000" dirty="0" smtClean="0"/>
              <a:t> B contents to </a:t>
            </a:r>
            <a:r>
              <a:rPr lang="en-US" sz="2000" dirty="0" err="1" smtClean="0"/>
              <a:t>Reg</a:t>
            </a:r>
            <a:r>
              <a:rPr lang="en-US" sz="2000" dirty="0" smtClean="0"/>
              <a:t> A, i.e. </a:t>
            </a:r>
            <a:r>
              <a:rPr lang="en-US" sz="2000" dirty="0" err="1" smtClean="0"/>
              <a:t>A</a:t>
            </a:r>
            <a:r>
              <a:rPr lang="en-US" sz="2000" dirty="0" smtClean="0"/>
              <a:t> = A+B</a:t>
            </a:r>
          </a:p>
          <a:p>
            <a:r>
              <a:rPr lang="en-US" sz="2400" b="1" dirty="0" smtClean="0">
                <a:solidFill>
                  <a:srgbClr val="FF0000"/>
                </a:solidFill>
              </a:rPr>
              <a:t>SUB B</a:t>
            </a:r>
            <a:r>
              <a:rPr lang="en-US" sz="2400" b="1" dirty="0" smtClean="0"/>
              <a:t>  ; </a:t>
            </a:r>
            <a:r>
              <a:rPr lang="en-US" sz="2000" dirty="0" smtClean="0"/>
              <a:t>Subtract </a:t>
            </a:r>
            <a:r>
              <a:rPr lang="en-US" sz="2000" dirty="0" err="1" smtClean="0"/>
              <a:t>Reg</a:t>
            </a:r>
            <a:r>
              <a:rPr lang="en-US" sz="2000" dirty="0" smtClean="0"/>
              <a:t> B contents from </a:t>
            </a:r>
            <a:r>
              <a:rPr lang="en-US" sz="2000" dirty="0" err="1" smtClean="0"/>
              <a:t>Reg</a:t>
            </a:r>
            <a:r>
              <a:rPr lang="en-US" sz="2000" dirty="0" smtClean="0"/>
              <a:t> A, i.e. A = A-B</a:t>
            </a:r>
          </a:p>
          <a:p>
            <a:r>
              <a:rPr lang="en-US" sz="2400" b="1" dirty="0" smtClean="0">
                <a:solidFill>
                  <a:srgbClr val="FF0000"/>
                </a:solidFill>
              </a:rPr>
              <a:t>INC R  </a:t>
            </a:r>
            <a:r>
              <a:rPr lang="en-US" sz="2400" b="1" dirty="0" smtClean="0"/>
              <a:t>; </a:t>
            </a:r>
            <a:r>
              <a:rPr lang="en-US" sz="2000" dirty="0" smtClean="0"/>
              <a:t>Increment contents of </a:t>
            </a:r>
            <a:r>
              <a:rPr lang="en-US" sz="2000" dirty="0" err="1" smtClean="0"/>
              <a:t>Reg</a:t>
            </a:r>
            <a:r>
              <a:rPr lang="en-US" sz="2000" dirty="0" smtClean="0"/>
              <a:t> R by 1 i.e. R=R+1</a:t>
            </a:r>
          </a:p>
          <a:p>
            <a:r>
              <a:rPr lang="en-US" sz="2400" b="1" dirty="0" smtClean="0">
                <a:solidFill>
                  <a:srgbClr val="FF0000"/>
                </a:solidFill>
              </a:rPr>
              <a:t>DCR R </a:t>
            </a:r>
            <a:r>
              <a:rPr lang="en-US" sz="2400" b="1" dirty="0" smtClean="0"/>
              <a:t>; </a:t>
            </a:r>
            <a:r>
              <a:rPr lang="en-US" sz="2000" dirty="0" smtClean="0"/>
              <a:t>Decrement contents of R by 1 i.e. R=R-1</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George ZIBA , DEPT. of EEE, School of Engineering, UNZA</a:t>
            </a:r>
            <a:endParaRPr lang="en-US"/>
          </a:p>
        </p:txBody>
      </p:sp>
      <p:sp>
        <p:nvSpPr>
          <p:cNvPr id="3" name="Slide Number Placeholder 2"/>
          <p:cNvSpPr>
            <a:spLocks noGrp="1"/>
          </p:cNvSpPr>
          <p:nvPr>
            <p:ph type="sldNum" sz="quarter" idx="12"/>
          </p:nvPr>
        </p:nvSpPr>
        <p:spPr/>
        <p:txBody>
          <a:bodyPr/>
          <a:lstStyle/>
          <a:p>
            <a:fld id="{D870E9BA-92E5-4D52-8834-4CFBC0680828}" type="slidenum">
              <a:rPr lang="en-US" smtClean="0"/>
              <a:pPr/>
              <a:t>3</a:t>
            </a:fld>
            <a:endParaRPr lang="en-US"/>
          </a:p>
        </p:txBody>
      </p:sp>
      <p:sp>
        <p:nvSpPr>
          <p:cNvPr id="4" name="Title 1"/>
          <p:cNvSpPr txBox="1">
            <a:spLocks/>
          </p:cNvSpPr>
          <p:nvPr/>
        </p:nvSpPr>
        <p:spPr>
          <a:xfrm>
            <a:off x="457200" y="152400"/>
            <a:ext cx="8229600" cy="487362"/>
          </a:xfrm>
          <a:prstGeom prst="rect">
            <a:avLst/>
          </a:prstGeom>
        </p:spPr>
        <p:txBody>
          <a:bodyPr>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smtClean="0"/>
              <a:t>Microprocessors Features </a:t>
            </a:r>
            <a:endParaRPr lang="en-US" sz="3200" b="1" dirty="0"/>
          </a:p>
        </p:txBody>
      </p:sp>
      <p:sp>
        <p:nvSpPr>
          <p:cNvPr id="5" name="Content Placeholder 2"/>
          <p:cNvSpPr txBox="1">
            <a:spLocks/>
          </p:cNvSpPr>
          <p:nvPr/>
        </p:nvSpPr>
        <p:spPr>
          <a:xfrm>
            <a:off x="457200" y="914400"/>
            <a:ext cx="8229600" cy="5211763"/>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000" dirty="0" smtClean="0"/>
              <a:t>Microprocessors do not execute programs stored in the secondary memory directly. Instead, they are first copied on to the R/W primary memory.</a:t>
            </a:r>
          </a:p>
          <a:p>
            <a:r>
              <a:rPr lang="en-US" sz="2000" dirty="0"/>
              <a:t>The number of bits that a </a:t>
            </a:r>
            <a:r>
              <a:rPr lang="en-US" sz="2000" dirty="0" smtClean="0"/>
              <a:t>microprocessor can </a:t>
            </a:r>
            <a:r>
              <a:rPr lang="en-US" sz="2000" dirty="0"/>
              <a:t>process at a time is called </a:t>
            </a:r>
            <a:r>
              <a:rPr lang="en-US" sz="2000" dirty="0" smtClean="0"/>
              <a:t>a </a:t>
            </a:r>
            <a:r>
              <a:rPr lang="en-US" sz="2000" dirty="0"/>
              <a:t>word size or word length. </a:t>
            </a:r>
            <a:endParaRPr lang="en-US" sz="2000" dirty="0" smtClean="0"/>
          </a:p>
          <a:p>
            <a:r>
              <a:rPr lang="en-US" sz="2000" dirty="0" smtClean="0"/>
              <a:t>This </a:t>
            </a:r>
            <a:r>
              <a:rPr lang="en-US" sz="2000" dirty="0"/>
              <a:t>is very important for the design of </a:t>
            </a:r>
            <a:r>
              <a:rPr lang="en-US" sz="2000" dirty="0" smtClean="0"/>
              <a:t>the microprocessors</a:t>
            </a:r>
            <a:r>
              <a:rPr lang="en-US" sz="2000" dirty="0"/>
              <a:t>. So microprocessors are classified into 8-bit, 16-bit, 32-bit or 64-bit system </a:t>
            </a:r>
            <a:r>
              <a:rPr lang="en-US" sz="2000" dirty="0" smtClean="0"/>
              <a:t>according to </a:t>
            </a:r>
            <a:r>
              <a:rPr lang="en-US" sz="2000" dirty="0"/>
              <a:t>its word length</a:t>
            </a:r>
            <a:r>
              <a:rPr lang="en-US" sz="2000" dirty="0" smtClean="0"/>
              <a:t>.</a:t>
            </a:r>
          </a:p>
          <a:p>
            <a:pPr marL="0" indent="0">
              <a:buNone/>
            </a:pPr>
            <a:r>
              <a:rPr lang="en-US" sz="2000" dirty="0" smtClean="0"/>
              <a:t> </a:t>
            </a:r>
            <a:endParaRPr lang="en-US" sz="2000" dirty="0" smtClean="0"/>
          </a:p>
        </p:txBody>
      </p:sp>
    </p:spTree>
    <p:extLst>
      <p:ext uri="{BB962C8B-B14F-4D97-AF65-F5344CB8AC3E}">
        <p14:creationId xmlns:p14="http://schemas.microsoft.com/office/powerpoint/2010/main" val="138826163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George ZIBA , DEPT. of EEE, School of Engineering, UNZA</a:t>
            </a:r>
            <a:endParaRPr lang="en-US"/>
          </a:p>
        </p:txBody>
      </p:sp>
      <p:sp>
        <p:nvSpPr>
          <p:cNvPr id="4" name="Slide Number Placeholder 3"/>
          <p:cNvSpPr>
            <a:spLocks noGrp="1"/>
          </p:cNvSpPr>
          <p:nvPr>
            <p:ph type="sldNum" sz="quarter" idx="12"/>
          </p:nvPr>
        </p:nvSpPr>
        <p:spPr/>
        <p:txBody>
          <a:bodyPr/>
          <a:lstStyle/>
          <a:p>
            <a:fld id="{6BBCC4E9-A793-4F66-A1D0-4C07DFDB5FFE}" type="slidenum">
              <a:rPr lang="en-US" smtClean="0"/>
              <a:pPr/>
              <a:t>30</a:t>
            </a:fld>
            <a:endParaRPr lang="en-US"/>
          </a:p>
        </p:txBody>
      </p:sp>
      <p:sp>
        <p:nvSpPr>
          <p:cNvPr id="6" name="TextBox 5"/>
          <p:cNvSpPr txBox="1"/>
          <p:nvPr/>
        </p:nvSpPr>
        <p:spPr>
          <a:xfrm>
            <a:off x="457200" y="457200"/>
            <a:ext cx="8305800" cy="5632311"/>
          </a:xfrm>
          <a:prstGeom prst="rect">
            <a:avLst/>
          </a:prstGeom>
          <a:noFill/>
        </p:spPr>
        <p:txBody>
          <a:bodyPr wrap="square" rtlCol="0">
            <a:spAutoFit/>
          </a:bodyPr>
          <a:lstStyle/>
          <a:p>
            <a:r>
              <a:rPr lang="en-US" sz="2800" b="1" dirty="0" smtClean="0"/>
              <a:t>3. </a:t>
            </a:r>
            <a:r>
              <a:rPr lang="en-US" sz="2800" b="1" u="sng" dirty="0" smtClean="0"/>
              <a:t>Logical Operations</a:t>
            </a:r>
          </a:p>
          <a:p>
            <a:r>
              <a:rPr lang="en-US" sz="2400" b="1" dirty="0" smtClean="0">
                <a:solidFill>
                  <a:srgbClr val="FF0000"/>
                </a:solidFill>
              </a:rPr>
              <a:t>CMA </a:t>
            </a:r>
            <a:r>
              <a:rPr lang="en-US" sz="2400" b="1" dirty="0" smtClean="0"/>
              <a:t>; </a:t>
            </a:r>
            <a:r>
              <a:rPr lang="en-US" sz="2000" dirty="0" smtClean="0"/>
              <a:t>Complement the accumulator bit-by-bit</a:t>
            </a:r>
          </a:p>
          <a:p>
            <a:r>
              <a:rPr lang="en-US" sz="2400" b="1" dirty="0" smtClean="0">
                <a:solidFill>
                  <a:srgbClr val="FF0000"/>
                </a:solidFill>
              </a:rPr>
              <a:t>ANA B</a:t>
            </a:r>
            <a:r>
              <a:rPr lang="en-US" sz="2400" b="1" dirty="0" smtClean="0"/>
              <a:t> ; </a:t>
            </a:r>
            <a:r>
              <a:rPr lang="en-US" sz="2000" dirty="0" smtClean="0"/>
              <a:t>means ‘AND’ accumulator with indicated register i.e. bit-by-bit AND operation of </a:t>
            </a:r>
            <a:r>
              <a:rPr lang="en-US" sz="2000" dirty="0" err="1" smtClean="0"/>
              <a:t>Reg</a:t>
            </a:r>
            <a:r>
              <a:rPr lang="en-US" sz="2000" dirty="0" smtClean="0"/>
              <a:t> B and Accumulator.</a:t>
            </a:r>
          </a:p>
          <a:p>
            <a:r>
              <a:rPr lang="en-US" sz="2800" b="1" dirty="0" smtClean="0">
                <a:solidFill>
                  <a:srgbClr val="FF0000"/>
                </a:solidFill>
              </a:rPr>
              <a:t>ORA B </a:t>
            </a:r>
            <a:r>
              <a:rPr lang="en-US" sz="2800" b="1" dirty="0" smtClean="0"/>
              <a:t>; </a:t>
            </a:r>
            <a:r>
              <a:rPr lang="en-US" sz="2000" dirty="0" smtClean="0"/>
              <a:t>means ‘OR’ accumulator with indicated register i.e. bit-by-bit OR operation of </a:t>
            </a:r>
            <a:r>
              <a:rPr lang="en-US" sz="2000" dirty="0" err="1" smtClean="0"/>
              <a:t>Reg</a:t>
            </a:r>
            <a:r>
              <a:rPr lang="en-US" sz="2000" dirty="0" smtClean="0"/>
              <a:t> B and Accumulator.</a:t>
            </a:r>
          </a:p>
          <a:p>
            <a:r>
              <a:rPr lang="en-US" sz="2800" b="1" dirty="0" smtClean="0">
                <a:solidFill>
                  <a:srgbClr val="FF0000"/>
                </a:solidFill>
              </a:rPr>
              <a:t>XRA B </a:t>
            </a:r>
            <a:r>
              <a:rPr lang="en-US" sz="2800" b="1" dirty="0" smtClean="0"/>
              <a:t>; </a:t>
            </a:r>
            <a:r>
              <a:rPr lang="en-US" sz="2000" dirty="0" smtClean="0"/>
              <a:t>means ‘XOR’ accumulator with indicated register i.e. bit-by-bit XOR operation of </a:t>
            </a:r>
            <a:r>
              <a:rPr lang="en-US" sz="2000" dirty="0" err="1" smtClean="0"/>
              <a:t>Reg</a:t>
            </a:r>
            <a:r>
              <a:rPr lang="en-US" sz="2000" dirty="0" smtClean="0"/>
              <a:t> B and Accumulator.</a:t>
            </a:r>
          </a:p>
          <a:p>
            <a:r>
              <a:rPr lang="en-US" sz="2400" b="1" dirty="0" smtClean="0">
                <a:solidFill>
                  <a:srgbClr val="FF0000"/>
                </a:solidFill>
              </a:rPr>
              <a:t>ANI byte</a:t>
            </a:r>
            <a:r>
              <a:rPr lang="en-US" sz="2400" b="1" dirty="0" smtClean="0"/>
              <a:t> ; </a:t>
            </a:r>
            <a:r>
              <a:rPr lang="en-US" sz="2000" dirty="0" smtClean="0"/>
              <a:t>means ‘AND Immediate’. AND operation of accumulator with the byte that immediately follows the instruction. E.g. If A = 0101 1110, ANI C7h is and operation of 0101 1110 with 1100 0111 which is 0100 0110.</a:t>
            </a:r>
          </a:p>
          <a:p>
            <a:r>
              <a:rPr lang="en-US" sz="2400" b="1" dirty="0" smtClean="0">
                <a:solidFill>
                  <a:srgbClr val="FF0000"/>
                </a:solidFill>
              </a:rPr>
              <a:t>ORI byte, XRI</a:t>
            </a:r>
            <a:r>
              <a:rPr lang="en-US" sz="2400" b="1" dirty="0" smtClean="0"/>
              <a:t> ; </a:t>
            </a:r>
            <a:r>
              <a:rPr lang="en-US" sz="2000" dirty="0" smtClean="0"/>
              <a:t>OR immediate and XOR immediate have similar structure as ANI above.</a:t>
            </a:r>
          </a:p>
          <a:p>
            <a:endParaRPr lang="en-US" sz="2000" dirty="0" smtClean="0"/>
          </a:p>
          <a:p>
            <a:endParaRPr lang="en-US" sz="2000"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George ZIBA , DEPT. of EEE, School of Engineering, UNZA</a:t>
            </a:r>
            <a:endParaRPr lang="en-US"/>
          </a:p>
        </p:txBody>
      </p:sp>
      <p:sp>
        <p:nvSpPr>
          <p:cNvPr id="4" name="Slide Number Placeholder 3"/>
          <p:cNvSpPr>
            <a:spLocks noGrp="1"/>
          </p:cNvSpPr>
          <p:nvPr>
            <p:ph type="sldNum" sz="quarter" idx="12"/>
          </p:nvPr>
        </p:nvSpPr>
        <p:spPr/>
        <p:txBody>
          <a:bodyPr/>
          <a:lstStyle/>
          <a:p>
            <a:fld id="{6BBCC4E9-A793-4F66-A1D0-4C07DFDB5FFE}" type="slidenum">
              <a:rPr lang="en-US" smtClean="0"/>
              <a:pPr/>
              <a:t>31</a:t>
            </a:fld>
            <a:endParaRPr lang="en-US"/>
          </a:p>
        </p:txBody>
      </p:sp>
      <p:sp>
        <p:nvSpPr>
          <p:cNvPr id="6" name="TextBox 5"/>
          <p:cNvSpPr txBox="1"/>
          <p:nvPr/>
        </p:nvSpPr>
        <p:spPr>
          <a:xfrm>
            <a:off x="533400" y="457200"/>
            <a:ext cx="8153400" cy="5940088"/>
          </a:xfrm>
          <a:prstGeom prst="rect">
            <a:avLst/>
          </a:prstGeom>
          <a:noFill/>
        </p:spPr>
        <p:txBody>
          <a:bodyPr wrap="square" rtlCol="0">
            <a:spAutoFit/>
          </a:bodyPr>
          <a:lstStyle/>
          <a:p>
            <a:r>
              <a:rPr lang="en-US" sz="2800" b="1" dirty="0" smtClean="0"/>
              <a:t>4. </a:t>
            </a:r>
            <a:r>
              <a:rPr lang="en-US" sz="2800" b="1" u="sng" dirty="0" smtClean="0"/>
              <a:t>Jump Operations(Conditional Jumps)</a:t>
            </a:r>
          </a:p>
          <a:p>
            <a:endParaRPr lang="en-US" sz="2000" dirty="0" smtClean="0"/>
          </a:p>
          <a:p>
            <a:r>
              <a:rPr lang="en-US" sz="2000" dirty="0" smtClean="0"/>
              <a:t>These change the program sequence.</a:t>
            </a:r>
          </a:p>
          <a:p>
            <a:endParaRPr lang="en-US" sz="2000" dirty="0" smtClean="0"/>
          </a:p>
          <a:p>
            <a:r>
              <a:rPr lang="en-US" sz="2400" b="1" dirty="0" smtClean="0">
                <a:solidFill>
                  <a:srgbClr val="FF0000"/>
                </a:solidFill>
              </a:rPr>
              <a:t>JMP 234h </a:t>
            </a:r>
            <a:r>
              <a:rPr lang="en-US" sz="2000" b="1" dirty="0" smtClean="0"/>
              <a:t>; </a:t>
            </a:r>
            <a:r>
              <a:rPr lang="en-US" sz="2000" dirty="0" smtClean="0"/>
              <a:t>Mean jump. Once execution reaches this line, the program counter is set to address 234h, i.e. execution jumps to 234h (this address value is just an example)</a:t>
            </a:r>
          </a:p>
          <a:p>
            <a:endParaRPr lang="en-US" sz="2000" dirty="0" smtClean="0"/>
          </a:p>
          <a:p>
            <a:r>
              <a:rPr lang="en-US" sz="2400" b="1" dirty="0" smtClean="0">
                <a:solidFill>
                  <a:srgbClr val="FF0000"/>
                </a:solidFill>
              </a:rPr>
              <a:t>JM 2006h</a:t>
            </a:r>
            <a:r>
              <a:rPr lang="en-US" sz="2400" b="1" dirty="0" smtClean="0"/>
              <a:t> </a:t>
            </a:r>
            <a:r>
              <a:rPr lang="en-US" sz="2000" b="1" dirty="0" smtClean="0"/>
              <a:t>; </a:t>
            </a:r>
            <a:r>
              <a:rPr lang="en-US" sz="2000" dirty="0" smtClean="0"/>
              <a:t>Jump if  minus=&gt; if the result of some execution has triggered the sign flag, execution jumps to memory 2006h.</a:t>
            </a:r>
          </a:p>
          <a:p>
            <a:endParaRPr lang="en-US" sz="2000" dirty="0" smtClean="0"/>
          </a:p>
          <a:p>
            <a:r>
              <a:rPr lang="en-US" sz="2400" b="1" dirty="0" smtClean="0">
                <a:solidFill>
                  <a:srgbClr val="FF0000"/>
                </a:solidFill>
              </a:rPr>
              <a:t>JZ 234h</a:t>
            </a:r>
            <a:r>
              <a:rPr lang="en-US" sz="2000" b="1" dirty="0" smtClean="0"/>
              <a:t>; </a:t>
            </a:r>
            <a:r>
              <a:rPr lang="en-US" sz="2000" dirty="0" smtClean="0"/>
              <a:t>Jump if zero. Execution jumps to the specified memory location if the zero flag is set (accumulator contents become zero after an operation)</a:t>
            </a:r>
          </a:p>
          <a:p>
            <a:endParaRPr lang="en-US" sz="2000" dirty="0" smtClean="0"/>
          </a:p>
          <a:p>
            <a:r>
              <a:rPr lang="en-US" sz="2000" b="1" dirty="0" smtClean="0">
                <a:solidFill>
                  <a:srgbClr val="FF0000"/>
                </a:solidFill>
              </a:rPr>
              <a:t>JNZ 234h </a:t>
            </a:r>
            <a:r>
              <a:rPr lang="en-US" sz="2000" dirty="0" smtClean="0"/>
              <a:t>; Jump if not zero. Execution jumps to the specified memory location if the zero flag is not set (ACCUM not zero)</a:t>
            </a:r>
          </a:p>
          <a:p>
            <a:endParaRPr lang="en-US" sz="20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George ZIBA , DEPT. of EEE, School of Engineering, UNZA</a:t>
            </a:r>
            <a:endParaRPr lang="en-US"/>
          </a:p>
        </p:txBody>
      </p:sp>
      <p:sp>
        <p:nvSpPr>
          <p:cNvPr id="4" name="Slide Number Placeholder 3"/>
          <p:cNvSpPr>
            <a:spLocks noGrp="1"/>
          </p:cNvSpPr>
          <p:nvPr>
            <p:ph type="sldNum" sz="quarter" idx="12"/>
          </p:nvPr>
        </p:nvSpPr>
        <p:spPr/>
        <p:txBody>
          <a:bodyPr/>
          <a:lstStyle/>
          <a:p>
            <a:fld id="{6BBCC4E9-A793-4F66-A1D0-4C07DFDB5FFE}" type="slidenum">
              <a:rPr lang="en-US" smtClean="0"/>
              <a:pPr/>
              <a:t>32</a:t>
            </a:fld>
            <a:endParaRPr lang="en-US"/>
          </a:p>
        </p:txBody>
      </p:sp>
      <p:sp>
        <p:nvSpPr>
          <p:cNvPr id="6" name="TextBox 5"/>
          <p:cNvSpPr txBox="1"/>
          <p:nvPr/>
        </p:nvSpPr>
        <p:spPr>
          <a:xfrm>
            <a:off x="533400" y="457200"/>
            <a:ext cx="8153400" cy="5201424"/>
          </a:xfrm>
          <a:prstGeom prst="rect">
            <a:avLst/>
          </a:prstGeom>
          <a:noFill/>
        </p:spPr>
        <p:txBody>
          <a:bodyPr wrap="square" rtlCol="0">
            <a:spAutoFit/>
          </a:bodyPr>
          <a:lstStyle/>
          <a:p>
            <a:r>
              <a:rPr lang="en-US" sz="2800" b="1" dirty="0" smtClean="0"/>
              <a:t>5. </a:t>
            </a:r>
            <a:r>
              <a:rPr lang="en-US" sz="2800" b="1" u="sng" dirty="0" smtClean="0"/>
              <a:t>Other Operations</a:t>
            </a:r>
          </a:p>
          <a:p>
            <a:r>
              <a:rPr lang="en-US" sz="2400" b="1" dirty="0" smtClean="0">
                <a:solidFill>
                  <a:srgbClr val="FF0000"/>
                </a:solidFill>
              </a:rPr>
              <a:t>NOP</a:t>
            </a:r>
            <a:r>
              <a:rPr lang="en-US" sz="2000" b="1" dirty="0" smtClean="0"/>
              <a:t>; </a:t>
            </a:r>
            <a:r>
              <a:rPr lang="en-US" sz="2000" dirty="0" smtClean="0"/>
              <a:t>Means No Operation. No register changes occur during this instruction. It is used to waste time…delay. The exact delay of one NOP depends on the processor.</a:t>
            </a:r>
          </a:p>
          <a:p>
            <a:endParaRPr lang="en-US" sz="2000" dirty="0" smtClean="0"/>
          </a:p>
          <a:p>
            <a:r>
              <a:rPr lang="en-US" sz="2400" b="1" dirty="0" smtClean="0">
                <a:solidFill>
                  <a:srgbClr val="FF0000"/>
                </a:solidFill>
              </a:rPr>
              <a:t>HLT</a:t>
            </a:r>
            <a:r>
              <a:rPr lang="en-US" sz="2000" b="1" dirty="0" smtClean="0"/>
              <a:t>; </a:t>
            </a:r>
            <a:r>
              <a:rPr lang="en-US" sz="2000" dirty="0" smtClean="0"/>
              <a:t>Means Halt. This instruction stops the execution.</a:t>
            </a:r>
          </a:p>
          <a:p>
            <a:endParaRPr lang="en-US" sz="2000" dirty="0" smtClean="0"/>
          </a:p>
          <a:p>
            <a:r>
              <a:rPr lang="en-US" sz="2400" b="1" dirty="0" smtClean="0">
                <a:solidFill>
                  <a:srgbClr val="FF0000"/>
                </a:solidFill>
              </a:rPr>
              <a:t>IN 02H</a:t>
            </a:r>
            <a:r>
              <a:rPr lang="en-US" sz="2000" b="1" dirty="0" smtClean="0"/>
              <a:t>; </a:t>
            </a:r>
            <a:r>
              <a:rPr lang="en-US" sz="2000" dirty="0" smtClean="0"/>
              <a:t>Means Input. Transfers data from specified input port to the accumulator.</a:t>
            </a:r>
          </a:p>
          <a:p>
            <a:endParaRPr lang="en-US" sz="2000" dirty="0" smtClean="0"/>
          </a:p>
          <a:p>
            <a:r>
              <a:rPr lang="en-US" sz="2400" b="1" dirty="0" smtClean="0">
                <a:solidFill>
                  <a:srgbClr val="FF0000"/>
                </a:solidFill>
              </a:rPr>
              <a:t>OUT 04H</a:t>
            </a:r>
            <a:r>
              <a:rPr lang="en-US" sz="2000" b="1" dirty="0" smtClean="0"/>
              <a:t>; </a:t>
            </a:r>
            <a:r>
              <a:rPr lang="en-US" sz="2000" dirty="0" smtClean="0"/>
              <a:t>Means Output. Transfers data from accumulator to the specified port.</a:t>
            </a:r>
          </a:p>
          <a:p>
            <a:r>
              <a:rPr lang="en-US" sz="2400" b="1" dirty="0" smtClean="0">
                <a:solidFill>
                  <a:srgbClr val="FF0000"/>
                </a:solidFill>
              </a:rPr>
              <a:t>RAL</a:t>
            </a:r>
            <a:r>
              <a:rPr lang="en-US" sz="2000" b="1" dirty="0" smtClean="0"/>
              <a:t>; </a:t>
            </a:r>
            <a:r>
              <a:rPr lang="en-US" sz="2000" dirty="0" smtClean="0"/>
              <a:t>Means Rotate Accumulator Left.</a:t>
            </a:r>
          </a:p>
          <a:p>
            <a:r>
              <a:rPr lang="en-US" sz="2400" b="1" dirty="0" smtClean="0">
                <a:solidFill>
                  <a:srgbClr val="FF0000"/>
                </a:solidFill>
              </a:rPr>
              <a:t>RAR</a:t>
            </a:r>
            <a:r>
              <a:rPr lang="en-US" sz="2000" b="1" dirty="0" smtClean="0"/>
              <a:t>; </a:t>
            </a:r>
            <a:r>
              <a:rPr lang="en-US" sz="2000" dirty="0" smtClean="0"/>
              <a:t>Means Rotate Accumulator Right</a:t>
            </a:r>
            <a:r>
              <a:rPr lang="en-US" sz="2000" dirty="0"/>
              <a:t>. e.g. if A = 1011 0110, then </a:t>
            </a:r>
            <a:r>
              <a:rPr lang="en-US" sz="2000" dirty="0" err="1"/>
              <a:t>RAL</a:t>
            </a:r>
            <a:r>
              <a:rPr lang="en-US" sz="2000" dirty="0"/>
              <a:t> will produce A = 0101 1011</a:t>
            </a:r>
            <a:endParaRPr lang="en-US" sz="2000" dirty="0"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George ZIBA , DEPT. of EEE, School of Engineering, UNZA</a:t>
            </a:r>
            <a:endParaRPr lang="en-US"/>
          </a:p>
        </p:txBody>
      </p:sp>
      <p:sp>
        <p:nvSpPr>
          <p:cNvPr id="4" name="Slide Number Placeholder 3"/>
          <p:cNvSpPr>
            <a:spLocks noGrp="1"/>
          </p:cNvSpPr>
          <p:nvPr>
            <p:ph type="sldNum" sz="quarter" idx="12"/>
          </p:nvPr>
        </p:nvSpPr>
        <p:spPr/>
        <p:txBody>
          <a:bodyPr/>
          <a:lstStyle/>
          <a:p>
            <a:fld id="{6BBCC4E9-A793-4F66-A1D0-4C07DFDB5FFE}" type="slidenum">
              <a:rPr lang="en-US" smtClean="0"/>
              <a:pPr/>
              <a:t>33</a:t>
            </a:fld>
            <a:endParaRPr lang="en-US"/>
          </a:p>
        </p:txBody>
      </p:sp>
      <p:sp>
        <p:nvSpPr>
          <p:cNvPr id="6" name="TextBox 5"/>
          <p:cNvSpPr txBox="1"/>
          <p:nvPr/>
        </p:nvSpPr>
        <p:spPr>
          <a:xfrm>
            <a:off x="457200" y="381000"/>
            <a:ext cx="7848600" cy="5632311"/>
          </a:xfrm>
          <a:prstGeom prst="rect">
            <a:avLst/>
          </a:prstGeom>
          <a:noFill/>
        </p:spPr>
        <p:txBody>
          <a:bodyPr wrap="square" rtlCol="0">
            <a:spAutoFit/>
          </a:bodyPr>
          <a:lstStyle/>
          <a:p>
            <a:r>
              <a:rPr lang="en-US" sz="2000" dirty="0" smtClean="0"/>
              <a:t>Example of simple assembly language program:</a:t>
            </a:r>
          </a:p>
          <a:p>
            <a:endParaRPr lang="en-US" sz="2000" dirty="0" smtClean="0"/>
          </a:p>
          <a:p>
            <a:r>
              <a:rPr lang="en-US" sz="2000" dirty="0" smtClean="0"/>
              <a:t>&gt;&gt; MVI A, 24h  ; Load </a:t>
            </a:r>
            <a:r>
              <a:rPr lang="en-US" sz="2000" dirty="0" err="1" smtClean="0"/>
              <a:t>Accum</a:t>
            </a:r>
            <a:r>
              <a:rPr lang="en-US" sz="2000" dirty="0" smtClean="0"/>
              <a:t> with value 24 (hex)</a:t>
            </a:r>
          </a:p>
          <a:p>
            <a:r>
              <a:rPr lang="en-US" sz="2000" dirty="0" smtClean="0"/>
              <a:t>&gt;&gt; MVI B, 56h  ; Load B register with value 56 (hex)</a:t>
            </a:r>
          </a:p>
          <a:p>
            <a:r>
              <a:rPr lang="en-US" sz="2000" dirty="0" smtClean="0"/>
              <a:t>&gt;&gt; ADD B         ; Add B register values to </a:t>
            </a:r>
            <a:r>
              <a:rPr lang="en-US" sz="2000" dirty="0" err="1" smtClean="0"/>
              <a:t>Accum</a:t>
            </a:r>
            <a:r>
              <a:rPr lang="en-US" sz="2000" dirty="0" smtClean="0"/>
              <a:t> A = A+B</a:t>
            </a:r>
          </a:p>
          <a:p>
            <a:r>
              <a:rPr lang="en-US" sz="2000" dirty="0" smtClean="0"/>
              <a:t>&gt;&gt; OUT 01h     ; Display the </a:t>
            </a:r>
            <a:r>
              <a:rPr lang="en-US" sz="2000" dirty="0" err="1" smtClean="0"/>
              <a:t>Accum</a:t>
            </a:r>
            <a:r>
              <a:rPr lang="en-US" sz="2000" dirty="0" smtClean="0"/>
              <a:t> contents on port</a:t>
            </a:r>
          </a:p>
          <a:p>
            <a:r>
              <a:rPr lang="en-US" sz="2000" dirty="0" smtClean="0"/>
              <a:t>                           addressed 01 (hex)</a:t>
            </a:r>
          </a:p>
          <a:p>
            <a:r>
              <a:rPr lang="en-US" sz="2000" dirty="0" smtClean="0"/>
              <a:t>&gt;&gt; HLT	  ; Stop execution</a:t>
            </a:r>
          </a:p>
          <a:p>
            <a:endParaRPr lang="en-US" sz="2000" dirty="0" smtClean="0"/>
          </a:p>
          <a:p>
            <a:r>
              <a:rPr lang="en-US" sz="2000" dirty="0" smtClean="0"/>
              <a:t>The result of the operation should be 7Ah.</a:t>
            </a:r>
          </a:p>
          <a:p>
            <a:endParaRPr lang="en-US" sz="2000" dirty="0" smtClean="0"/>
          </a:p>
          <a:p>
            <a:r>
              <a:rPr lang="en-US" sz="2000" dirty="0" smtClean="0"/>
              <a:t>Notice the various ways the address of the data to be operated on is specified.</a:t>
            </a:r>
          </a:p>
          <a:p>
            <a:endParaRPr lang="en-US" sz="2000" dirty="0" smtClean="0"/>
          </a:p>
          <a:p>
            <a:r>
              <a:rPr lang="en-US" sz="2000" i="1" dirty="0" smtClean="0">
                <a:solidFill>
                  <a:srgbClr val="FF0000"/>
                </a:solidFill>
              </a:rPr>
              <a:t>In some instructions, the address of the data is specified in hexadecimal. In some instructions, the name of the register is specified and finally, in some instructions we have the actual data being part of the instruction, this is explained below</a:t>
            </a:r>
            <a:r>
              <a:rPr lang="en-US" sz="2000" dirty="0" smtClean="0"/>
              <a:t>.</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George ZIBA , DEPT. of EEE, School of Engineering, UNZA</a:t>
            </a:r>
            <a:endParaRPr lang="en-US"/>
          </a:p>
        </p:txBody>
      </p:sp>
      <p:sp>
        <p:nvSpPr>
          <p:cNvPr id="4" name="Slide Number Placeholder 3"/>
          <p:cNvSpPr>
            <a:spLocks noGrp="1"/>
          </p:cNvSpPr>
          <p:nvPr>
            <p:ph type="sldNum" sz="quarter" idx="12"/>
          </p:nvPr>
        </p:nvSpPr>
        <p:spPr/>
        <p:txBody>
          <a:bodyPr/>
          <a:lstStyle/>
          <a:p>
            <a:fld id="{6BBCC4E9-A793-4F66-A1D0-4C07DFDB5FFE}" type="slidenum">
              <a:rPr lang="en-US" smtClean="0"/>
              <a:pPr/>
              <a:t>34</a:t>
            </a:fld>
            <a:endParaRPr lang="en-US"/>
          </a:p>
        </p:txBody>
      </p:sp>
      <p:sp>
        <p:nvSpPr>
          <p:cNvPr id="6" name="TextBox 5"/>
          <p:cNvSpPr txBox="1"/>
          <p:nvPr/>
        </p:nvSpPr>
        <p:spPr>
          <a:xfrm>
            <a:off x="457200" y="457200"/>
            <a:ext cx="8229600" cy="5139869"/>
          </a:xfrm>
          <a:prstGeom prst="rect">
            <a:avLst/>
          </a:prstGeom>
          <a:noFill/>
        </p:spPr>
        <p:txBody>
          <a:bodyPr wrap="square" rtlCol="0">
            <a:spAutoFit/>
          </a:bodyPr>
          <a:lstStyle/>
          <a:p>
            <a:pPr algn="ctr"/>
            <a:r>
              <a:rPr lang="en-US" sz="2400" b="1" dirty="0" smtClean="0"/>
              <a:t>ASSEMBLY LANGUAGE ADDRESSING MODES</a:t>
            </a:r>
          </a:p>
          <a:p>
            <a:pPr algn="ctr"/>
            <a:endParaRPr lang="en-US" sz="2400" b="1" dirty="0" smtClean="0"/>
          </a:p>
          <a:p>
            <a:pPr marL="457200" indent="-457200">
              <a:buAutoNum type="arabicPeriod"/>
            </a:pPr>
            <a:r>
              <a:rPr lang="en-US" sz="2000" b="1" dirty="0" smtClean="0"/>
              <a:t>Direct Addressing</a:t>
            </a:r>
            <a:r>
              <a:rPr lang="en-US" sz="2000" dirty="0" smtClean="0"/>
              <a:t>:- The value to be stored in memory (operated on) is retrieved directly from another memory location. Example: </a:t>
            </a:r>
            <a:r>
              <a:rPr lang="en-US" sz="2000" i="1" dirty="0" smtClean="0">
                <a:solidFill>
                  <a:srgbClr val="FF0000"/>
                </a:solidFill>
              </a:rPr>
              <a:t>MOV A, 30h</a:t>
            </a:r>
            <a:r>
              <a:rPr lang="en-US" sz="2000" dirty="0" smtClean="0"/>
              <a:t> or </a:t>
            </a:r>
            <a:r>
              <a:rPr lang="en-US" sz="2000" i="1" dirty="0" smtClean="0">
                <a:solidFill>
                  <a:srgbClr val="FF0000"/>
                </a:solidFill>
              </a:rPr>
              <a:t>LDA 08A2h</a:t>
            </a:r>
            <a:r>
              <a:rPr lang="en-US" sz="2000" dirty="0" smtClean="0"/>
              <a:t>.</a:t>
            </a:r>
            <a:endParaRPr lang="en-US" sz="2000" i="1" dirty="0" smtClean="0"/>
          </a:p>
          <a:p>
            <a:pPr marL="457200" indent="-457200">
              <a:buAutoNum type="arabicPeriod"/>
            </a:pPr>
            <a:r>
              <a:rPr lang="en-US" sz="2000" b="1" dirty="0" smtClean="0"/>
              <a:t>Immediate Addressing</a:t>
            </a:r>
            <a:r>
              <a:rPr lang="en-US" sz="2000" dirty="0" smtClean="0"/>
              <a:t>:- The value to be stored in memory (operated on) immediately follows the operation code in memory i.e. operand is within the instruction. So here we do not give the address for the data, we give the data itself. Example: </a:t>
            </a:r>
            <a:r>
              <a:rPr lang="en-US" sz="2000" i="1" dirty="0" smtClean="0">
                <a:solidFill>
                  <a:srgbClr val="FF0000"/>
                </a:solidFill>
              </a:rPr>
              <a:t>MVI A</a:t>
            </a:r>
            <a:r>
              <a:rPr lang="en-US" sz="2000" dirty="0" smtClean="0">
                <a:solidFill>
                  <a:srgbClr val="FF0000"/>
                </a:solidFill>
              </a:rPr>
              <a:t>, </a:t>
            </a:r>
            <a:r>
              <a:rPr lang="en-US" sz="2000" i="1" dirty="0" smtClean="0">
                <a:solidFill>
                  <a:srgbClr val="FF0000"/>
                </a:solidFill>
              </a:rPr>
              <a:t>5992h</a:t>
            </a:r>
            <a:r>
              <a:rPr lang="en-US" sz="2000" dirty="0" smtClean="0"/>
              <a:t> or </a:t>
            </a:r>
            <a:r>
              <a:rPr lang="en-US" sz="2000" i="1" dirty="0" smtClean="0">
                <a:solidFill>
                  <a:srgbClr val="FF0000"/>
                </a:solidFill>
              </a:rPr>
              <a:t>ANI </a:t>
            </a:r>
            <a:r>
              <a:rPr lang="en-US" sz="2000" i="1" dirty="0" err="1" smtClean="0">
                <a:solidFill>
                  <a:srgbClr val="FF0000"/>
                </a:solidFill>
              </a:rPr>
              <a:t>FFh</a:t>
            </a:r>
            <a:r>
              <a:rPr lang="en-US" sz="2000" dirty="0" smtClean="0"/>
              <a:t>. In the 8051 microcontroller, immediate addressing uses a hash before the value e.g. MOV A, #20h differentiating it from direct addressing MOV A, 20h.</a:t>
            </a:r>
          </a:p>
          <a:p>
            <a:pPr marL="457200" indent="-457200">
              <a:buAutoNum type="arabicPeriod"/>
            </a:pPr>
            <a:r>
              <a:rPr lang="en-US" sz="2000" b="1" dirty="0" smtClean="0"/>
              <a:t>Register Addressing</a:t>
            </a:r>
            <a:r>
              <a:rPr lang="en-US" sz="2000" dirty="0" smtClean="0"/>
              <a:t>:- When the operands are in the </a:t>
            </a:r>
            <a:r>
              <a:rPr lang="en-US" sz="2000" dirty="0" smtClean="0">
                <a:solidFill>
                  <a:srgbClr val="FF0000"/>
                </a:solidFill>
              </a:rPr>
              <a:t>GENERAL PURPOSE REGISTERS</a:t>
            </a:r>
            <a:r>
              <a:rPr lang="en-US" sz="2000" dirty="0" smtClean="0"/>
              <a:t> within the </a:t>
            </a:r>
            <a:r>
              <a:rPr lang="en-US" sz="2000" dirty="0" err="1" smtClean="0"/>
              <a:t>μP</a:t>
            </a:r>
            <a:r>
              <a:rPr lang="en-US" sz="2000" dirty="0" smtClean="0"/>
              <a:t> (B, C, D, E, H, L). Examples include </a:t>
            </a:r>
            <a:r>
              <a:rPr lang="en-US" sz="2000" i="1" dirty="0" smtClean="0">
                <a:solidFill>
                  <a:srgbClr val="FF0000"/>
                </a:solidFill>
              </a:rPr>
              <a:t>MOV A, B</a:t>
            </a:r>
            <a:r>
              <a:rPr lang="en-US" sz="2000" dirty="0" smtClean="0"/>
              <a:t> or </a:t>
            </a:r>
            <a:r>
              <a:rPr lang="en-US" sz="2000" i="1" dirty="0" smtClean="0">
                <a:solidFill>
                  <a:srgbClr val="FF0000"/>
                </a:solidFill>
              </a:rPr>
              <a:t>ADD B</a:t>
            </a:r>
            <a:r>
              <a:rPr lang="en-US" sz="2000" dirty="0" smtClean="0"/>
              <a:t> or </a:t>
            </a:r>
            <a:r>
              <a:rPr lang="en-US" sz="2000" i="1" dirty="0" smtClean="0">
                <a:solidFill>
                  <a:srgbClr val="FF0000"/>
                </a:solidFill>
              </a:rPr>
              <a:t>INR D</a:t>
            </a:r>
            <a:r>
              <a:rPr lang="en-US" sz="2000" dirty="0" smtClean="0"/>
              <a:t> or </a:t>
            </a:r>
            <a:r>
              <a:rPr lang="en-US" sz="2000" i="1" dirty="0" smtClean="0">
                <a:solidFill>
                  <a:srgbClr val="FF0000"/>
                </a:solidFill>
              </a:rPr>
              <a:t>XRA C</a:t>
            </a:r>
            <a:r>
              <a:rPr lang="en-US" sz="2000" dirty="0" smtClean="0"/>
              <a:t>.</a:t>
            </a:r>
            <a:endParaRPr lang="en-US" sz="2000"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George ZIBA , DEPT. of EEE, School of Engineering, UNZA</a:t>
            </a:r>
            <a:endParaRPr lang="en-US"/>
          </a:p>
        </p:txBody>
      </p:sp>
      <p:sp>
        <p:nvSpPr>
          <p:cNvPr id="4" name="Slide Number Placeholder 3"/>
          <p:cNvSpPr>
            <a:spLocks noGrp="1"/>
          </p:cNvSpPr>
          <p:nvPr>
            <p:ph type="sldNum" sz="quarter" idx="12"/>
          </p:nvPr>
        </p:nvSpPr>
        <p:spPr/>
        <p:txBody>
          <a:bodyPr/>
          <a:lstStyle/>
          <a:p>
            <a:fld id="{6BBCC4E9-A793-4F66-A1D0-4C07DFDB5FFE}" type="slidenum">
              <a:rPr lang="en-US" smtClean="0"/>
              <a:pPr/>
              <a:t>35</a:t>
            </a:fld>
            <a:endParaRPr lang="en-US"/>
          </a:p>
        </p:txBody>
      </p:sp>
      <p:sp>
        <p:nvSpPr>
          <p:cNvPr id="5" name="TextBox 4"/>
          <p:cNvSpPr txBox="1"/>
          <p:nvPr/>
        </p:nvSpPr>
        <p:spPr>
          <a:xfrm>
            <a:off x="457200" y="457200"/>
            <a:ext cx="8229600" cy="5139869"/>
          </a:xfrm>
          <a:prstGeom prst="rect">
            <a:avLst/>
          </a:prstGeom>
          <a:noFill/>
        </p:spPr>
        <p:txBody>
          <a:bodyPr wrap="square" rtlCol="0">
            <a:spAutoFit/>
          </a:bodyPr>
          <a:lstStyle/>
          <a:p>
            <a:pPr algn="ctr"/>
            <a:r>
              <a:rPr lang="en-US" sz="2000" b="1" dirty="0" smtClean="0"/>
              <a:t>CLOSING ON MICROPROCESSORS AND MICROCONTROLLERS</a:t>
            </a:r>
          </a:p>
          <a:p>
            <a:endParaRPr lang="en-US" sz="2000" dirty="0" smtClean="0"/>
          </a:p>
          <a:p>
            <a:r>
              <a:rPr lang="en-US" sz="2200" dirty="0" smtClean="0"/>
              <a:t>So now you understand microprocessor architecture and basics of assembly language to program controllers.</a:t>
            </a:r>
          </a:p>
          <a:p>
            <a:endParaRPr lang="en-US" sz="2200" dirty="0" smtClean="0"/>
          </a:p>
          <a:p>
            <a:r>
              <a:rPr lang="en-US" sz="2200" dirty="0" smtClean="0"/>
              <a:t>You also understand the difference between a microprocessor and a microcontroller.</a:t>
            </a:r>
          </a:p>
          <a:p>
            <a:endParaRPr lang="en-US" sz="2200" dirty="0" smtClean="0"/>
          </a:p>
          <a:p>
            <a:r>
              <a:rPr lang="en-US" sz="2200" dirty="0" smtClean="0"/>
              <a:t>Since a microcontroller has additional peripheral devices like A/D and D/A converters, they are used in special purpose systems.</a:t>
            </a:r>
          </a:p>
          <a:p>
            <a:endParaRPr lang="en-US" sz="2200" dirty="0" smtClean="0"/>
          </a:p>
          <a:p>
            <a:r>
              <a:rPr lang="en-US" sz="2200" dirty="0" smtClean="0"/>
              <a:t>Such a special purpose computer system is called an </a:t>
            </a:r>
            <a:r>
              <a:rPr lang="en-US" sz="2200" b="1" dirty="0" smtClean="0"/>
              <a:t>EMBEDDED SYSTEM  - </a:t>
            </a:r>
            <a:r>
              <a:rPr lang="en-US" sz="2200" dirty="0" smtClean="0"/>
              <a:t>It is not used for general purposes.</a:t>
            </a:r>
          </a:p>
          <a:p>
            <a:r>
              <a:rPr lang="en-US" sz="2200" dirty="0" smtClean="0"/>
              <a:t>An example is the auto-processing unit in</a:t>
            </a:r>
            <a:r>
              <a:rPr lang="en-US" sz="2000" dirty="0" smtClean="0"/>
              <a:t> </a:t>
            </a:r>
            <a:r>
              <a:rPr lang="en-US" sz="2400" b="1" dirty="0" smtClean="0"/>
              <a:t>automobiles</a:t>
            </a:r>
            <a:r>
              <a:rPr lang="en-US" sz="2000" dirty="0" smtClean="0"/>
              <a:t>.</a:t>
            </a:r>
          </a:p>
          <a:p>
            <a:endParaRPr lang="en-US" sz="2200" dirty="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George ZIBA , DEPT. of EEE, School of Engineering, UNZA</a:t>
            </a:r>
            <a:endParaRPr lang="en-US"/>
          </a:p>
        </p:txBody>
      </p:sp>
      <p:sp>
        <p:nvSpPr>
          <p:cNvPr id="4" name="Slide Number Placeholder 3"/>
          <p:cNvSpPr>
            <a:spLocks noGrp="1"/>
          </p:cNvSpPr>
          <p:nvPr>
            <p:ph type="sldNum" sz="quarter" idx="12"/>
          </p:nvPr>
        </p:nvSpPr>
        <p:spPr/>
        <p:txBody>
          <a:bodyPr/>
          <a:lstStyle/>
          <a:p>
            <a:fld id="{6BBCC4E9-A793-4F66-A1D0-4C07DFDB5FFE}" type="slidenum">
              <a:rPr lang="en-US" smtClean="0"/>
              <a:pPr/>
              <a:t>36</a:t>
            </a:fld>
            <a:endParaRPr lang="en-US"/>
          </a:p>
        </p:txBody>
      </p:sp>
      <p:sp>
        <p:nvSpPr>
          <p:cNvPr id="7" name="TextBox 6"/>
          <p:cNvSpPr txBox="1"/>
          <p:nvPr/>
        </p:nvSpPr>
        <p:spPr>
          <a:xfrm>
            <a:off x="533400" y="3733800"/>
            <a:ext cx="8229600" cy="1938992"/>
          </a:xfrm>
          <a:prstGeom prst="rect">
            <a:avLst/>
          </a:prstGeom>
          <a:noFill/>
        </p:spPr>
        <p:txBody>
          <a:bodyPr wrap="square" rtlCol="0">
            <a:spAutoFit/>
          </a:bodyPr>
          <a:lstStyle/>
          <a:p>
            <a:r>
              <a:rPr lang="en-US" sz="2000" dirty="0" smtClean="0"/>
              <a:t>By 1990:</a:t>
            </a:r>
          </a:p>
          <a:p>
            <a:r>
              <a:rPr lang="en-US" sz="2000" dirty="0" smtClean="0"/>
              <a:t> </a:t>
            </a:r>
            <a:r>
              <a:rPr lang="en-US" sz="2000" b="1" dirty="0" smtClean="0"/>
              <a:t>Toyota</a:t>
            </a:r>
            <a:r>
              <a:rPr lang="en-US" sz="2000" dirty="0" smtClean="0"/>
              <a:t> was using its own </a:t>
            </a:r>
            <a:r>
              <a:rPr lang="el-GR" sz="2000" dirty="0" smtClean="0"/>
              <a:t>μ</a:t>
            </a:r>
            <a:r>
              <a:rPr lang="en-US" sz="2000" dirty="0" smtClean="0"/>
              <a:t>C. It </a:t>
            </a:r>
            <a:r>
              <a:rPr lang="en-US" sz="2000" dirty="0" err="1" smtClean="0"/>
              <a:t>refered</a:t>
            </a:r>
            <a:r>
              <a:rPr lang="en-US" sz="2000" dirty="0" smtClean="0"/>
              <a:t> to its </a:t>
            </a:r>
            <a:r>
              <a:rPr lang="el-GR" sz="2000" dirty="0" smtClean="0"/>
              <a:t>μ</a:t>
            </a:r>
            <a:r>
              <a:rPr lang="en-US" sz="2000" dirty="0" smtClean="0"/>
              <a:t>C based system as </a:t>
            </a:r>
            <a:r>
              <a:rPr lang="en-US" sz="2000" i="1" dirty="0" smtClean="0"/>
              <a:t>Engine Control Unit</a:t>
            </a:r>
            <a:r>
              <a:rPr lang="en-US" sz="2000" dirty="0" smtClean="0"/>
              <a:t> (ECU).</a:t>
            </a:r>
          </a:p>
          <a:p>
            <a:r>
              <a:rPr lang="en-US" sz="2000" b="1" dirty="0" smtClean="0"/>
              <a:t>Audi</a:t>
            </a:r>
            <a:r>
              <a:rPr lang="en-US" sz="2000" dirty="0" smtClean="0"/>
              <a:t> used Motorola’s 6802 for its controls.</a:t>
            </a:r>
          </a:p>
          <a:p>
            <a:r>
              <a:rPr lang="en-US" sz="2000" b="1" dirty="0" smtClean="0"/>
              <a:t>Ford</a:t>
            </a:r>
            <a:r>
              <a:rPr lang="en-US" sz="2000" dirty="0" smtClean="0"/>
              <a:t> collaborated with Intel to have an 8061 used for its cars.</a:t>
            </a:r>
          </a:p>
          <a:p>
            <a:r>
              <a:rPr lang="en-US" sz="2000" dirty="0" smtClean="0"/>
              <a:t>The process of making customized microcontrollers can be </a:t>
            </a:r>
            <a:r>
              <a:rPr lang="en-US" sz="2000" smtClean="0"/>
              <a:t>done using </a:t>
            </a:r>
            <a:r>
              <a:rPr lang="en-US" sz="2000" b="1" dirty="0" smtClean="0"/>
              <a:t>PLD</a:t>
            </a:r>
            <a:r>
              <a:rPr lang="en-US" sz="2000" dirty="0" smtClean="0"/>
              <a:t>s.</a:t>
            </a:r>
          </a:p>
        </p:txBody>
      </p:sp>
      <p:pic>
        <p:nvPicPr>
          <p:cNvPr id="6" name="Picture 3"/>
          <p:cNvPicPr>
            <a:picLocks noChangeAspect="1" noChangeArrowheads="1"/>
          </p:cNvPicPr>
          <p:nvPr/>
        </p:nvPicPr>
        <p:blipFill>
          <a:blip r:embed="rId2" cstate="print"/>
          <a:srcRect/>
          <a:stretch>
            <a:fillRect/>
          </a:stretch>
        </p:blipFill>
        <p:spPr bwMode="auto">
          <a:xfrm>
            <a:off x="1219200" y="609600"/>
            <a:ext cx="7030820" cy="2895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37</a:t>
            </a:fld>
            <a:endParaRPr lang="en-US"/>
          </a:p>
        </p:txBody>
      </p:sp>
      <p:sp>
        <p:nvSpPr>
          <p:cNvPr id="3" name="Title 1"/>
          <p:cNvSpPr txBox="1">
            <a:spLocks/>
          </p:cNvSpPr>
          <p:nvPr/>
        </p:nvSpPr>
        <p:spPr>
          <a:xfrm>
            <a:off x="457200" y="228600"/>
            <a:ext cx="8229600" cy="9445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smtClean="0">
                <a:solidFill>
                  <a:srgbClr val="00B050"/>
                </a:solidFill>
                <a:latin typeface="Times New Roman" pitchFamily="18" charset="0"/>
                <a:cs typeface="Times New Roman" pitchFamily="18" charset="0"/>
              </a:rPr>
              <a:t>End of </a:t>
            </a:r>
            <a:r>
              <a:rPr lang="en-US" sz="3200" b="1" smtClean="0">
                <a:solidFill>
                  <a:srgbClr val="00B050"/>
                </a:solidFill>
                <a:latin typeface="Times New Roman" pitchFamily="18" charset="0"/>
                <a:cs typeface="Times New Roman" pitchFamily="18" charset="0"/>
              </a:rPr>
              <a:t>Lecture 13</a:t>
            </a:r>
            <a:endParaRPr lang="en-US" sz="3200" b="1" dirty="0">
              <a:solidFill>
                <a:srgbClr val="00B050"/>
              </a:solidFill>
              <a:latin typeface="Times New Roman" pitchFamily="18" charset="0"/>
              <a:cs typeface="Times New Roman" pitchFamily="18" charset="0"/>
            </a:endParaRPr>
          </a:p>
        </p:txBody>
      </p:sp>
      <p:sp>
        <p:nvSpPr>
          <p:cNvPr id="4" name="Content Placeholder 2"/>
          <p:cNvSpPr txBox="1">
            <a:spLocks/>
          </p:cNvSpPr>
          <p:nvPr/>
        </p:nvSpPr>
        <p:spPr>
          <a:xfrm>
            <a:off x="304800" y="3200400"/>
            <a:ext cx="8610600" cy="68580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buFont typeface="Arial" pitchFamily="34" charset="0"/>
              <a:buNone/>
            </a:pPr>
            <a:r>
              <a:rPr lang="en-US" b="1" smtClean="0">
                <a:solidFill>
                  <a:srgbClr val="7030A0"/>
                </a:solidFill>
                <a:latin typeface="Times New Roman" pitchFamily="18" charset="0"/>
                <a:cs typeface="Times New Roman" pitchFamily="18" charset="0"/>
              </a:rPr>
              <a:t>Thank you for your attention!</a:t>
            </a:r>
            <a:endParaRPr lang="en-US" b="1" dirty="0" smtClean="0">
              <a:solidFill>
                <a:srgbClr val="7030A0"/>
              </a:solidFill>
              <a:latin typeface="Times New Roman" pitchFamily="18" charset="0"/>
              <a:cs typeface="Times New Roman" pitchFamily="18" charset="0"/>
            </a:endParaRPr>
          </a:p>
        </p:txBody>
      </p:sp>
      <p:sp>
        <p:nvSpPr>
          <p:cNvPr id="5" name="Footer Placeholder 4"/>
          <p:cNvSpPr>
            <a:spLocks noGrp="1"/>
          </p:cNvSpPr>
          <p:nvPr>
            <p:ph type="ftr" sz="quarter" idx="11"/>
          </p:nvPr>
        </p:nvSpPr>
        <p:spPr/>
        <p:txBody>
          <a:bodyPr/>
          <a:lstStyle/>
          <a:p>
            <a:r>
              <a:rPr lang="en-US" smtClean="0"/>
              <a:t>George ZIBA , DEPT. of EEE, School of Engineering, UNZA</a:t>
            </a:r>
            <a:endParaRPr lang="en-US"/>
          </a:p>
        </p:txBody>
      </p:sp>
    </p:spTree>
    <p:extLst>
      <p:ext uri="{BB962C8B-B14F-4D97-AF65-F5344CB8AC3E}">
        <p14:creationId xmlns:p14="http://schemas.microsoft.com/office/powerpoint/2010/main" val="23165609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George ZIBA , DEPT. of EEE, School of Engineering, UNZA</a:t>
            </a:r>
            <a:endParaRPr lang="en-US"/>
          </a:p>
        </p:txBody>
      </p:sp>
      <p:sp>
        <p:nvSpPr>
          <p:cNvPr id="3" name="Slide Number Placeholder 2"/>
          <p:cNvSpPr>
            <a:spLocks noGrp="1"/>
          </p:cNvSpPr>
          <p:nvPr>
            <p:ph type="sldNum" sz="quarter" idx="12"/>
          </p:nvPr>
        </p:nvSpPr>
        <p:spPr/>
        <p:txBody>
          <a:bodyPr/>
          <a:lstStyle/>
          <a:p>
            <a:fld id="{D870E9BA-92E5-4D52-8834-4CFBC0680828}" type="slidenum">
              <a:rPr lang="en-US" smtClean="0"/>
              <a:pPr/>
              <a:t>4</a:t>
            </a:fld>
            <a:endParaRPr lang="en-US"/>
          </a:p>
        </p:txBody>
      </p:sp>
      <p:sp>
        <p:nvSpPr>
          <p:cNvPr id="4" name="Title 1"/>
          <p:cNvSpPr txBox="1">
            <a:spLocks/>
          </p:cNvSpPr>
          <p:nvPr/>
        </p:nvSpPr>
        <p:spPr>
          <a:xfrm>
            <a:off x="457200" y="152400"/>
            <a:ext cx="8229600" cy="487362"/>
          </a:xfrm>
          <a:prstGeom prst="rect">
            <a:avLst/>
          </a:prstGeom>
        </p:spPr>
        <p:txBody>
          <a:bodyPr>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smtClean="0"/>
              <a:t>Microprocessors Features </a:t>
            </a:r>
            <a:endParaRPr lang="en-US" sz="3200" b="1" dirty="0"/>
          </a:p>
        </p:txBody>
      </p:sp>
      <p:sp>
        <p:nvSpPr>
          <p:cNvPr id="5" name="Content Placeholder 2"/>
          <p:cNvSpPr txBox="1">
            <a:spLocks/>
          </p:cNvSpPr>
          <p:nvPr/>
        </p:nvSpPr>
        <p:spPr>
          <a:xfrm>
            <a:off x="457200" y="914400"/>
            <a:ext cx="8229600" cy="5211763"/>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000" dirty="0" smtClean="0"/>
              <a:t>While </a:t>
            </a:r>
            <a:r>
              <a:rPr lang="en-US" sz="2000" dirty="0"/>
              <a:t>executing a program, </a:t>
            </a:r>
            <a:r>
              <a:rPr lang="en-US" sz="2000" dirty="0" smtClean="0"/>
              <a:t>a microprocessor </a:t>
            </a:r>
            <a:r>
              <a:rPr lang="en-US" sz="2000" dirty="0" smtClean="0"/>
              <a:t>normally executes </a:t>
            </a:r>
            <a:r>
              <a:rPr lang="en-US" sz="2000" dirty="0"/>
              <a:t>three kinds of operations. Those are </a:t>
            </a:r>
            <a:r>
              <a:rPr lang="en-US" sz="2000" b="1" dirty="0"/>
              <a:t>fetch, </a:t>
            </a:r>
            <a:r>
              <a:rPr lang="en-US" sz="2000" b="1" dirty="0" smtClean="0"/>
              <a:t>decode</a:t>
            </a:r>
            <a:r>
              <a:rPr lang="en-US" sz="2000" dirty="0" smtClean="0"/>
              <a:t> and </a:t>
            </a:r>
            <a:r>
              <a:rPr lang="en-US" sz="2000" b="1" dirty="0"/>
              <a:t>execute</a:t>
            </a:r>
            <a:r>
              <a:rPr lang="en-US" sz="2000" dirty="0"/>
              <a:t> instruction cycles</a:t>
            </a:r>
            <a:r>
              <a:rPr lang="en-US" sz="2000" dirty="0" smtClean="0"/>
              <a:t>.</a:t>
            </a:r>
          </a:p>
          <a:p>
            <a:r>
              <a:rPr lang="en-US" sz="2000" dirty="0"/>
              <a:t>The entire group of instructions, known as instruction set, determines the processor to do </a:t>
            </a:r>
            <a:r>
              <a:rPr lang="en-US" sz="2000" dirty="0" smtClean="0"/>
              <a:t>a certain </a:t>
            </a:r>
            <a:r>
              <a:rPr lang="en-US" sz="2000" dirty="0" smtClean="0"/>
              <a:t>operation.</a:t>
            </a:r>
          </a:p>
          <a:p>
            <a:r>
              <a:rPr lang="en-US" sz="2000" dirty="0"/>
              <a:t>The instruction set is a binary pattern designed for the microprocessor. The sequence </a:t>
            </a:r>
            <a:r>
              <a:rPr lang="en-US" sz="2000" dirty="0" smtClean="0"/>
              <a:t>of instruction </a:t>
            </a:r>
            <a:r>
              <a:rPr lang="en-US" sz="2000" dirty="0"/>
              <a:t>for the microprocessor to perform a particular task is called a program.</a:t>
            </a:r>
            <a:endParaRPr lang="en-US" sz="2000" dirty="0" smtClean="0"/>
          </a:p>
        </p:txBody>
      </p:sp>
    </p:spTree>
    <p:extLst>
      <p:ext uri="{BB962C8B-B14F-4D97-AF65-F5344CB8AC3E}">
        <p14:creationId xmlns:p14="http://schemas.microsoft.com/office/powerpoint/2010/main" val="11432605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George ZIBA , DEPT. of EEE, School of Engineering, UNZA</a:t>
            </a:r>
            <a:endParaRPr lang="en-US"/>
          </a:p>
        </p:txBody>
      </p:sp>
      <p:sp>
        <p:nvSpPr>
          <p:cNvPr id="4" name="Slide Number Placeholder 3"/>
          <p:cNvSpPr>
            <a:spLocks noGrp="1"/>
          </p:cNvSpPr>
          <p:nvPr>
            <p:ph type="sldNum" sz="quarter" idx="12"/>
          </p:nvPr>
        </p:nvSpPr>
        <p:spPr/>
        <p:txBody>
          <a:bodyPr/>
          <a:lstStyle/>
          <a:p>
            <a:fld id="{6BBCC4E9-A793-4F66-A1D0-4C07DFDB5FFE}" type="slidenum">
              <a:rPr lang="en-US" smtClean="0"/>
              <a:pPr/>
              <a:t>5</a:t>
            </a:fld>
            <a:endParaRPr lang="en-US"/>
          </a:p>
        </p:txBody>
      </p:sp>
      <p:sp>
        <p:nvSpPr>
          <p:cNvPr id="5" name="TextBox 4"/>
          <p:cNvSpPr txBox="1"/>
          <p:nvPr/>
        </p:nvSpPr>
        <p:spPr>
          <a:xfrm>
            <a:off x="381000" y="533400"/>
            <a:ext cx="8229600" cy="5016758"/>
          </a:xfrm>
          <a:prstGeom prst="rect">
            <a:avLst/>
          </a:prstGeom>
          <a:noFill/>
        </p:spPr>
        <p:txBody>
          <a:bodyPr wrap="square" rtlCol="0">
            <a:spAutoFit/>
          </a:bodyPr>
          <a:lstStyle/>
          <a:p>
            <a:r>
              <a:rPr lang="en-US" sz="2000" b="1" dirty="0" smtClean="0"/>
              <a:t>The microprocessor (</a:t>
            </a:r>
            <a:r>
              <a:rPr lang="el-GR" sz="2000" b="1" dirty="0" smtClean="0"/>
              <a:t>μ</a:t>
            </a:r>
            <a:r>
              <a:rPr lang="en-US" sz="2000" b="1" dirty="0" smtClean="0"/>
              <a:t>P) is basically a Central Processing Unit (CPU) on a chip</a:t>
            </a:r>
            <a:r>
              <a:rPr lang="en-US" sz="2000" dirty="0" smtClean="0"/>
              <a:t>.</a:t>
            </a:r>
          </a:p>
          <a:p>
            <a:endParaRPr lang="en-US" sz="2000" dirty="0" smtClean="0"/>
          </a:p>
          <a:p>
            <a:r>
              <a:rPr lang="en-US" sz="2000" b="1" i="1" dirty="0" smtClean="0">
                <a:solidFill>
                  <a:srgbClr val="FF0000"/>
                </a:solidFill>
              </a:rPr>
              <a:t>CPU has the Arithmetic and Logic Unit (ALU), Some registers to hold data being processed and a Control Unit.</a:t>
            </a:r>
          </a:p>
          <a:p>
            <a:endParaRPr lang="en-US" sz="2000" dirty="0" smtClean="0"/>
          </a:p>
          <a:p>
            <a:endParaRPr lang="en-US" sz="2000" dirty="0" smtClean="0"/>
          </a:p>
          <a:p>
            <a:r>
              <a:rPr lang="en-US" sz="2000" b="1" dirty="0" smtClean="0"/>
              <a:t>On the other hand, a microcontroller (</a:t>
            </a:r>
            <a:r>
              <a:rPr lang="en-US" sz="2000" b="1" dirty="0" err="1" smtClean="0"/>
              <a:t>μC</a:t>
            </a:r>
            <a:r>
              <a:rPr lang="en-US" sz="2000" b="1" dirty="0" smtClean="0"/>
              <a:t>) is a CPU (microprocessor) with other useful components integrated on the SAME CHIP. </a:t>
            </a:r>
          </a:p>
          <a:p>
            <a:r>
              <a:rPr lang="en-US" sz="2000" dirty="0" smtClean="0"/>
              <a:t>These other useful components that are integrated include:</a:t>
            </a:r>
          </a:p>
          <a:p>
            <a:pPr>
              <a:buFont typeface="Wingdings" pitchFamily="2" charset="2"/>
              <a:buChar char="ü"/>
            </a:pPr>
            <a:r>
              <a:rPr lang="en-US" sz="2000" dirty="0" smtClean="0"/>
              <a:t> memory (Flash, RAM, EEPROM),</a:t>
            </a:r>
          </a:p>
          <a:p>
            <a:pPr>
              <a:buFont typeface="Wingdings" pitchFamily="2" charset="2"/>
              <a:buChar char="ü"/>
            </a:pPr>
            <a:r>
              <a:rPr lang="en-US" sz="2000" dirty="0" smtClean="0"/>
              <a:t> timers, </a:t>
            </a:r>
          </a:p>
          <a:p>
            <a:pPr>
              <a:buFont typeface="Wingdings" pitchFamily="2" charset="2"/>
              <a:buChar char="ü"/>
            </a:pPr>
            <a:r>
              <a:rPr lang="en-US" sz="2000" dirty="0" smtClean="0"/>
              <a:t> Analog-to-digital converters, </a:t>
            </a:r>
          </a:p>
          <a:p>
            <a:pPr>
              <a:buFont typeface="Wingdings" pitchFamily="2" charset="2"/>
              <a:buChar char="ü"/>
            </a:pPr>
            <a:r>
              <a:rPr lang="en-US" sz="2000" dirty="0" smtClean="0"/>
              <a:t> built-in serial interface and other ports,</a:t>
            </a:r>
          </a:p>
          <a:p>
            <a:r>
              <a:rPr lang="en-US" sz="2000" dirty="0" smtClean="0"/>
              <a:t>etc</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George ZIBA , DEPT. of EEE, School of Engineering, UNZA</a:t>
            </a:r>
            <a:endParaRPr lang="en-US"/>
          </a:p>
        </p:txBody>
      </p:sp>
      <p:sp>
        <p:nvSpPr>
          <p:cNvPr id="4" name="Slide Number Placeholder 3"/>
          <p:cNvSpPr>
            <a:spLocks noGrp="1"/>
          </p:cNvSpPr>
          <p:nvPr>
            <p:ph type="sldNum" sz="quarter" idx="12"/>
          </p:nvPr>
        </p:nvSpPr>
        <p:spPr/>
        <p:txBody>
          <a:bodyPr/>
          <a:lstStyle/>
          <a:p>
            <a:fld id="{6BBCC4E9-A793-4F66-A1D0-4C07DFDB5FFE}" type="slidenum">
              <a:rPr lang="en-US" smtClean="0"/>
              <a:pPr/>
              <a:t>6</a:t>
            </a:fld>
            <a:endParaRPr lang="en-US"/>
          </a:p>
        </p:txBody>
      </p:sp>
      <p:pic>
        <p:nvPicPr>
          <p:cNvPr id="3077" name="Picture 5"/>
          <p:cNvPicPr>
            <a:picLocks noChangeAspect="1" noChangeArrowheads="1"/>
          </p:cNvPicPr>
          <p:nvPr/>
        </p:nvPicPr>
        <p:blipFill>
          <a:blip r:embed="rId2" cstate="print"/>
          <a:srcRect/>
          <a:stretch>
            <a:fillRect/>
          </a:stretch>
        </p:blipFill>
        <p:spPr bwMode="auto">
          <a:xfrm>
            <a:off x="933450" y="425786"/>
            <a:ext cx="5619750" cy="4070014"/>
          </a:xfrm>
          <a:prstGeom prst="rect">
            <a:avLst/>
          </a:prstGeom>
          <a:noFill/>
          <a:ln w="9525">
            <a:noFill/>
            <a:miter lim="800000"/>
            <a:headEnd/>
            <a:tailEnd/>
          </a:ln>
        </p:spPr>
      </p:pic>
      <p:sp>
        <p:nvSpPr>
          <p:cNvPr id="12" name="TextBox 11"/>
          <p:cNvSpPr txBox="1"/>
          <p:nvPr/>
        </p:nvSpPr>
        <p:spPr>
          <a:xfrm>
            <a:off x="533400" y="4572000"/>
            <a:ext cx="6096000" cy="400110"/>
          </a:xfrm>
          <a:prstGeom prst="rect">
            <a:avLst/>
          </a:prstGeom>
          <a:noFill/>
        </p:spPr>
        <p:txBody>
          <a:bodyPr wrap="square" rtlCol="0">
            <a:spAutoFit/>
          </a:bodyPr>
          <a:lstStyle/>
          <a:p>
            <a:r>
              <a:rPr lang="en-US" sz="2000" b="1" dirty="0" smtClean="0"/>
              <a:t>Fig. 3.2.1 Comparison of </a:t>
            </a:r>
            <a:r>
              <a:rPr lang="en-US" sz="2000" b="1" dirty="0" err="1" smtClean="0"/>
              <a:t>uC</a:t>
            </a:r>
            <a:r>
              <a:rPr lang="en-US" sz="2000" b="1" dirty="0" smtClean="0"/>
              <a:t> and </a:t>
            </a:r>
            <a:r>
              <a:rPr lang="en-US" sz="2000" b="1" dirty="0" err="1" smtClean="0"/>
              <a:t>uP</a:t>
            </a:r>
            <a:r>
              <a:rPr lang="en-US" sz="2000" b="1" dirty="0" smtClean="0"/>
              <a:t> chips</a:t>
            </a:r>
            <a:endParaRPr lang="en-US" sz="2000" b="1" dirty="0"/>
          </a:p>
        </p:txBody>
      </p:sp>
      <p:sp>
        <p:nvSpPr>
          <p:cNvPr id="13" name="TextBox 12"/>
          <p:cNvSpPr txBox="1"/>
          <p:nvPr/>
        </p:nvSpPr>
        <p:spPr>
          <a:xfrm>
            <a:off x="381000" y="5257800"/>
            <a:ext cx="8229600" cy="707886"/>
          </a:xfrm>
          <a:prstGeom prst="rect">
            <a:avLst/>
          </a:prstGeom>
          <a:noFill/>
        </p:spPr>
        <p:txBody>
          <a:bodyPr wrap="square" rtlCol="0">
            <a:spAutoFit/>
          </a:bodyPr>
          <a:lstStyle/>
          <a:p>
            <a:r>
              <a:rPr lang="en-US" sz="2000" dirty="0" smtClean="0">
                <a:solidFill>
                  <a:srgbClr val="FF0000"/>
                </a:solidFill>
              </a:rPr>
              <a:t>Notice that a </a:t>
            </a:r>
            <a:r>
              <a:rPr lang="en-US" sz="2000" dirty="0" err="1" smtClean="0">
                <a:solidFill>
                  <a:srgbClr val="FF0000"/>
                </a:solidFill>
              </a:rPr>
              <a:t>uP</a:t>
            </a:r>
            <a:r>
              <a:rPr lang="en-US" sz="2000" dirty="0" smtClean="0">
                <a:solidFill>
                  <a:srgbClr val="FF0000"/>
                </a:solidFill>
              </a:rPr>
              <a:t> will have address and data pin-outs while a </a:t>
            </a:r>
            <a:r>
              <a:rPr lang="en-US" sz="2000" dirty="0" err="1" smtClean="0">
                <a:solidFill>
                  <a:srgbClr val="FF0000"/>
                </a:solidFill>
              </a:rPr>
              <a:t>uC</a:t>
            </a:r>
            <a:r>
              <a:rPr lang="en-US" sz="2000" dirty="0" smtClean="0">
                <a:solidFill>
                  <a:srgbClr val="FF0000"/>
                </a:solidFill>
              </a:rPr>
              <a:t> will just have general purpose I/O pins P1,P2, P3,…</a:t>
            </a:r>
            <a:endParaRPr lang="en-US" sz="2000" dirty="0">
              <a:solidFill>
                <a:srgbClr val="FF00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George ZIBA , DEPT. of EEE, School of Engineering, UNZA</a:t>
            </a:r>
            <a:endParaRPr lang="en-US"/>
          </a:p>
        </p:txBody>
      </p:sp>
      <p:sp>
        <p:nvSpPr>
          <p:cNvPr id="4" name="Slide Number Placeholder 3"/>
          <p:cNvSpPr>
            <a:spLocks noGrp="1"/>
          </p:cNvSpPr>
          <p:nvPr>
            <p:ph type="sldNum" sz="quarter" idx="12"/>
          </p:nvPr>
        </p:nvSpPr>
        <p:spPr/>
        <p:txBody>
          <a:bodyPr/>
          <a:lstStyle/>
          <a:p>
            <a:fld id="{6BBCC4E9-A793-4F66-A1D0-4C07DFDB5FFE}" type="slidenum">
              <a:rPr lang="en-US" smtClean="0"/>
              <a:pPr/>
              <a:t>7</a:t>
            </a:fld>
            <a:endParaRPr lang="en-US"/>
          </a:p>
        </p:txBody>
      </p:sp>
      <p:sp>
        <p:nvSpPr>
          <p:cNvPr id="6" name="Rectangle 5"/>
          <p:cNvSpPr/>
          <p:nvPr/>
        </p:nvSpPr>
        <p:spPr>
          <a:xfrm>
            <a:off x="609600" y="381000"/>
            <a:ext cx="8077200" cy="5693866"/>
          </a:xfrm>
          <a:prstGeom prst="rect">
            <a:avLst/>
          </a:prstGeom>
        </p:spPr>
        <p:txBody>
          <a:bodyPr wrap="square">
            <a:spAutoFit/>
          </a:bodyPr>
          <a:lstStyle/>
          <a:p>
            <a:r>
              <a:rPr lang="en-US" sz="2000" dirty="0" smtClean="0"/>
              <a:t>If you are tasked to design a heat control system to periodically read temperature, control heating, display current temperature, have a serial communication with computer for updating, the PCB layout for </a:t>
            </a:r>
            <a:r>
              <a:rPr lang="en-US" sz="2000" dirty="0" err="1" smtClean="0"/>
              <a:t>uP</a:t>
            </a:r>
            <a:r>
              <a:rPr lang="en-US" sz="2000" dirty="0" smtClean="0"/>
              <a:t> and </a:t>
            </a:r>
            <a:r>
              <a:rPr lang="en-US" sz="2000" dirty="0" err="1" smtClean="0"/>
              <a:t>uC</a:t>
            </a:r>
            <a:r>
              <a:rPr lang="en-US" sz="2000" dirty="0" smtClean="0"/>
              <a:t> will have the following requirements:</a:t>
            </a:r>
          </a:p>
          <a:p>
            <a:r>
              <a:rPr lang="el-GR" sz="3200" b="1" dirty="0" smtClean="0"/>
              <a:t>μ</a:t>
            </a:r>
            <a:r>
              <a:rPr lang="en-US" sz="3200" b="1" dirty="0" smtClean="0"/>
              <a:t>P</a:t>
            </a:r>
            <a:r>
              <a:rPr lang="en-US" sz="2000" dirty="0" smtClean="0"/>
              <a:t>:</a:t>
            </a:r>
          </a:p>
          <a:p>
            <a:r>
              <a:rPr lang="en-US" sz="2000" dirty="0" smtClean="0"/>
              <a:t>Microprocessor based system requires extra components (ICs): </a:t>
            </a:r>
          </a:p>
          <a:p>
            <a:endParaRPr lang="en-US" sz="2000" dirty="0" smtClean="0"/>
          </a:p>
          <a:p>
            <a:pPr>
              <a:buFont typeface="Wingdings" pitchFamily="2" charset="2"/>
              <a:buChar char="ü"/>
            </a:pPr>
            <a:r>
              <a:rPr lang="en-US" sz="2000" dirty="0" smtClean="0"/>
              <a:t> SRAM (for variables),</a:t>
            </a:r>
          </a:p>
          <a:p>
            <a:pPr>
              <a:buFont typeface="Wingdings" pitchFamily="2" charset="2"/>
              <a:buChar char="ü"/>
            </a:pPr>
            <a:r>
              <a:rPr lang="en-US" sz="2000" dirty="0" smtClean="0"/>
              <a:t> Flash memory (for program),</a:t>
            </a:r>
          </a:p>
          <a:p>
            <a:pPr>
              <a:buFont typeface="Wingdings" pitchFamily="2" charset="2"/>
              <a:buChar char="ü"/>
            </a:pPr>
            <a:r>
              <a:rPr lang="en-US" sz="2000" dirty="0" smtClean="0"/>
              <a:t> EEPROM (for constants),</a:t>
            </a:r>
          </a:p>
          <a:p>
            <a:pPr>
              <a:buFont typeface="Wingdings" pitchFamily="2" charset="2"/>
              <a:buChar char="ü"/>
            </a:pPr>
            <a:r>
              <a:rPr lang="en-US" sz="2000" dirty="0" smtClean="0"/>
              <a:t> Timers (e.g. CTC),</a:t>
            </a:r>
          </a:p>
          <a:p>
            <a:pPr>
              <a:buFont typeface="Wingdings" pitchFamily="2" charset="2"/>
              <a:buChar char="ü"/>
            </a:pPr>
            <a:r>
              <a:rPr lang="en-US" sz="2000" dirty="0" smtClean="0"/>
              <a:t> </a:t>
            </a:r>
            <a:r>
              <a:rPr lang="en-US" sz="2000" dirty="0" err="1" smtClean="0"/>
              <a:t>Input/Output</a:t>
            </a:r>
            <a:r>
              <a:rPr lang="en-US" sz="2000" dirty="0" smtClean="0"/>
              <a:t> (IO) </a:t>
            </a:r>
            <a:r>
              <a:rPr lang="en-US" sz="2000" dirty="0" err="1" smtClean="0"/>
              <a:t>e.g</a:t>
            </a:r>
            <a:r>
              <a:rPr lang="en-US" sz="2000" dirty="0" smtClean="0"/>
              <a:t> Serial IO (SIO chips) and Parallel IO (PIO</a:t>
            </a:r>
          </a:p>
          <a:p>
            <a:r>
              <a:rPr lang="en-US" sz="2000" dirty="0" smtClean="0"/>
              <a:t>    chips).</a:t>
            </a:r>
          </a:p>
          <a:p>
            <a:endParaRPr lang="en-US" sz="2000" dirty="0" smtClean="0"/>
          </a:p>
          <a:p>
            <a:r>
              <a:rPr lang="el-GR" sz="3200" b="1" dirty="0" smtClean="0"/>
              <a:t>μ</a:t>
            </a:r>
            <a:r>
              <a:rPr lang="en-US" sz="3200" b="1" dirty="0" smtClean="0"/>
              <a:t>C</a:t>
            </a:r>
            <a:r>
              <a:rPr lang="en-US" sz="2000" dirty="0" smtClean="0"/>
              <a:t>:</a:t>
            </a:r>
          </a:p>
          <a:p>
            <a:r>
              <a:rPr lang="en-US" sz="2000" dirty="0" smtClean="0"/>
              <a:t>The microcontroller will have all the components on </a:t>
            </a:r>
            <a:r>
              <a:rPr lang="en-US" sz="2000" b="1" dirty="0" smtClean="0"/>
              <a:t>ONE CHIP</a:t>
            </a:r>
            <a:r>
              <a:rPr lang="en-US" sz="2000" dirty="0" smtClean="0"/>
              <a:t> and hence reduced PCB area.</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George ZIBA , DEPT. of EEE, School of Engineering, UNZA</a:t>
            </a:r>
            <a:endParaRPr lang="en-US"/>
          </a:p>
        </p:txBody>
      </p:sp>
      <p:sp>
        <p:nvSpPr>
          <p:cNvPr id="4" name="Slide Number Placeholder 3"/>
          <p:cNvSpPr>
            <a:spLocks noGrp="1"/>
          </p:cNvSpPr>
          <p:nvPr>
            <p:ph type="sldNum" sz="quarter" idx="12"/>
          </p:nvPr>
        </p:nvSpPr>
        <p:spPr/>
        <p:txBody>
          <a:bodyPr/>
          <a:lstStyle/>
          <a:p>
            <a:fld id="{6BBCC4E9-A793-4F66-A1D0-4C07DFDB5FFE}" type="slidenum">
              <a:rPr lang="en-US" smtClean="0"/>
              <a:pPr/>
              <a:t>8</a:t>
            </a:fld>
            <a:endParaRPr lang="en-US"/>
          </a:p>
        </p:txBody>
      </p:sp>
      <p:pic>
        <p:nvPicPr>
          <p:cNvPr id="1026" name="Picture 2"/>
          <p:cNvPicPr>
            <a:picLocks noChangeAspect="1" noChangeArrowheads="1"/>
          </p:cNvPicPr>
          <p:nvPr/>
        </p:nvPicPr>
        <p:blipFill>
          <a:blip r:embed="rId2" cstate="print"/>
          <a:srcRect/>
          <a:stretch>
            <a:fillRect/>
          </a:stretch>
        </p:blipFill>
        <p:spPr bwMode="auto">
          <a:xfrm>
            <a:off x="1196662" y="685800"/>
            <a:ext cx="7076136" cy="4495800"/>
          </a:xfrm>
          <a:prstGeom prst="rect">
            <a:avLst/>
          </a:prstGeom>
          <a:noFill/>
          <a:ln w="9525">
            <a:noFill/>
            <a:miter lim="800000"/>
            <a:headEnd/>
            <a:tailEnd/>
          </a:ln>
          <a:effectLst/>
        </p:spPr>
      </p:pic>
      <p:sp>
        <p:nvSpPr>
          <p:cNvPr id="7" name="TextBox 6"/>
          <p:cNvSpPr txBox="1"/>
          <p:nvPr/>
        </p:nvSpPr>
        <p:spPr>
          <a:xfrm>
            <a:off x="1600200" y="5715000"/>
            <a:ext cx="6096000" cy="400110"/>
          </a:xfrm>
          <a:prstGeom prst="rect">
            <a:avLst/>
          </a:prstGeom>
          <a:noFill/>
        </p:spPr>
        <p:txBody>
          <a:bodyPr wrap="square" rtlCol="0">
            <a:spAutoFit/>
          </a:bodyPr>
          <a:lstStyle/>
          <a:p>
            <a:r>
              <a:rPr lang="en-US" sz="2000" b="1" dirty="0" smtClean="0"/>
              <a:t>Fig. 3.2.2 Microprocessor Based System PCB</a:t>
            </a:r>
            <a:endParaRPr lang="en-US" sz="2000"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George ZIBA , DEPT. of EEE, School of Engineering, UNZA</a:t>
            </a:r>
            <a:endParaRPr lang="en-US"/>
          </a:p>
        </p:txBody>
      </p:sp>
      <p:sp>
        <p:nvSpPr>
          <p:cNvPr id="4" name="Slide Number Placeholder 3"/>
          <p:cNvSpPr>
            <a:spLocks noGrp="1"/>
          </p:cNvSpPr>
          <p:nvPr>
            <p:ph type="sldNum" sz="quarter" idx="12"/>
          </p:nvPr>
        </p:nvSpPr>
        <p:spPr/>
        <p:txBody>
          <a:bodyPr/>
          <a:lstStyle/>
          <a:p>
            <a:fld id="{6BBCC4E9-A793-4F66-A1D0-4C07DFDB5FFE}" type="slidenum">
              <a:rPr lang="en-US" smtClean="0"/>
              <a:pPr/>
              <a:t>9</a:t>
            </a:fld>
            <a:endParaRPr lang="en-US"/>
          </a:p>
        </p:txBody>
      </p:sp>
      <p:sp>
        <p:nvSpPr>
          <p:cNvPr id="7" name="TextBox 6"/>
          <p:cNvSpPr txBox="1"/>
          <p:nvPr/>
        </p:nvSpPr>
        <p:spPr>
          <a:xfrm>
            <a:off x="1600200" y="5715000"/>
            <a:ext cx="6096000" cy="400110"/>
          </a:xfrm>
          <a:prstGeom prst="rect">
            <a:avLst/>
          </a:prstGeom>
          <a:noFill/>
        </p:spPr>
        <p:txBody>
          <a:bodyPr wrap="square" rtlCol="0">
            <a:spAutoFit/>
          </a:bodyPr>
          <a:lstStyle/>
          <a:p>
            <a:r>
              <a:rPr lang="en-US" sz="2000" b="1" dirty="0" smtClean="0"/>
              <a:t>Fig. 3.2.3 Microcontroller PCB</a:t>
            </a:r>
            <a:endParaRPr lang="en-US" sz="2000" b="1" dirty="0"/>
          </a:p>
        </p:txBody>
      </p:sp>
      <p:pic>
        <p:nvPicPr>
          <p:cNvPr id="63489" name="Picture 1"/>
          <p:cNvPicPr>
            <a:picLocks noChangeAspect="1" noChangeArrowheads="1"/>
          </p:cNvPicPr>
          <p:nvPr/>
        </p:nvPicPr>
        <p:blipFill>
          <a:blip r:embed="rId2" cstate="print"/>
          <a:srcRect b="9131"/>
          <a:stretch>
            <a:fillRect/>
          </a:stretch>
        </p:blipFill>
        <p:spPr bwMode="auto">
          <a:xfrm>
            <a:off x="612588" y="381000"/>
            <a:ext cx="7998012" cy="507742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41573</TotalTime>
  <Words>3781</Words>
  <Application>Microsoft Office PowerPoint</Application>
  <PresentationFormat>On-screen Show (4:3)</PresentationFormat>
  <Paragraphs>428</Paragraphs>
  <Slides>37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37</vt:i4>
      </vt:variant>
    </vt:vector>
  </HeadingPairs>
  <TitlesOfParts>
    <vt:vector size="42" baseType="lpstr">
      <vt:lpstr>Arial</vt:lpstr>
      <vt:lpstr>Calibri</vt:lpstr>
      <vt:lpstr>Times New Roman</vt:lpstr>
      <vt:lpstr>Wingdings</vt:lpstr>
      <vt:lpstr>Office Theme</vt:lpstr>
      <vt:lpstr>EEE3131 Digital Electronics</vt:lpstr>
      <vt:lpstr>Microprocessors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JERRY</dc:creator>
  <cp:lastModifiedBy>George Ziba</cp:lastModifiedBy>
  <cp:revision>6330</cp:revision>
  <dcterms:created xsi:type="dcterms:W3CDTF">2013-09-26T15:37:31Z</dcterms:created>
  <dcterms:modified xsi:type="dcterms:W3CDTF">2021-05-14T09:17:29Z</dcterms:modified>
</cp:coreProperties>
</file>