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6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64" r:id="rId16"/>
    <p:sldId id="446" r:id="rId17"/>
    <p:sldId id="447" r:id="rId18"/>
    <p:sldId id="448" r:id="rId19"/>
    <p:sldId id="465" r:id="rId20"/>
    <p:sldId id="466" r:id="rId21"/>
    <p:sldId id="449" r:id="rId22"/>
    <p:sldId id="450" r:id="rId23"/>
    <p:sldId id="451" r:id="rId24"/>
    <p:sldId id="452" r:id="rId25"/>
    <p:sldId id="453" r:id="rId26"/>
    <p:sldId id="454" r:id="rId27"/>
    <p:sldId id="467" r:id="rId28"/>
    <p:sldId id="468" r:id="rId29"/>
    <p:sldId id="469" r:id="rId30"/>
    <p:sldId id="470" r:id="rId31"/>
    <p:sldId id="471" r:id="rId32"/>
    <p:sldId id="472" r:id="rId33"/>
    <p:sldId id="473" r:id="rId34"/>
    <p:sldId id="474" r:id="rId35"/>
    <p:sldId id="475" r:id="rId36"/>
    <p:sldId id="476" r:id="rId37"/>
    <p:sldId id="477" r:id="rId38"/>
    <p:sldId id="478" r:id="rId39"/>
    <p:sldId id="455" r:id="rId40"/>
    <p:sldId id="456" r:id="rId41"/>
    <p:sldId id="457" r:id="rId42"/>
    <p:sldId id="458" r:id="rId43"/>
    <p:sldId id="459" r:id="rId44"/>
    <p:sldId id="460" r:id="rId45"/>
    <p:sldId id="480" r:id="rId46"/>
    <p:sldId id="461" r:id="rId47"/>
    <p:sldId id="462" r:id="rId48"/>
    <p:sldId id="463" r:id="rId49"/>
    <p:sldId id="479" r:id="rId50"/>
    <p:sldId id="43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1" autoAdjust="0"/>
    <p:restoredTop sz="88732" autoAdjust="0"/>
  </p:normalViewPr>
  <p:slideViewPr>
    <p:cSldViewPr>
      <p:cViewPr varScale="1">
        <p:scale>
          <a:sx n="71" d="100"/>
          <a:sy n="71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18616-83D4-4CCD-92DB-77EE9C964B2C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EB357-B5A6-4343-B9C2-350395847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EB357-B5A6-4343-B9C2-350395847C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3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EB357-B5A6-4343-B9C2-350395847C2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C456-9A01-48E3-BAC7-F2BBE10CAF77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1A3-C6C2-46E5-9742-5928D6BB8000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E917-53E6-40B2-BDA2-EFC128F38238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51DE-2D49-4B31-BAE2-20877C049150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D384-0B03-4470-B34D-5D8329BF78D1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3528-4F1D-4097-926E-3BA824F2C93D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249A-126A-4391-9C43-C548B6A06F53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F207-F29E-4264-A425-479F8BD88447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49B6-F254-4F54-862B-D954832FC88B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D9A0-3F5F-4F92-92BF-8E89953B07C2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2B0-8A8A-4DAF-A84C-090F0AD5755C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D196F-6ECF-4FAD-9F89-7E46FCAB8165}" type="datetime1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orge.ziba@unza.z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1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EEE3131 Digital Electronics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743200"/>
            <a:ext cx="7467600" cy="9906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9 :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Registers and Counters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9050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0200" y="4107859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Instructor:  George ZIBA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54864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April 2021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7620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2147130" y="4509328"/>
            <a:ext cx="353943" cy="4343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George ZIBA , DEPT. of EEE, School of Engineering, UNZA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44958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george.ziba@unza.zm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0976854627</a:t>
            </a:r>
          </a:p>
          <a:p>
            <a:pPr algn="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2140" y="2344038"/>
            <a:ext cx="75501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multiply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two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binary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numbers,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you </a:t>
            </a:r>
            <a:r>
              <a:rPr sz="2000" dirty="0">
                <a:latin typeface="Lucida Sans Unicode"/>
                <a:cs typeface="Lucida Sans Unicode"/>
              </a:rPr>
              <a:t>need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 element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that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Lucida Sans Unicode"/>
                <a:cs typeface="Lucida Sans Unicode"/>
              </a:rPr>
              <a:t>capable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shifting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binary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number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doing</a:t>
            </a:r>
            <a:r>
              <a:rPr sz="2000" spc="-10" dirty="0">
                <a:latin typeface="Lucida Sans Unicode"/>
                <a:cs typeface="Lucida Sans Unicode"/>
              </a:rPr>
              <a:t> repetitive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2953893"/>
            <a:ext cx="11226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Lucida Sans Unicode"/>
                <a:cs typeface="Lucida Sans Unicode"/>
              </a:rPr>
              <a:t>addition.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9160" y="3930219"/>
            <a:ext cx="695325" cy="0"/>
          </a:xfrm>
          <a:custGeom>
            <a:avLst/>
            <a:gdLst/>
            <a:ahLst/>
            <a:cxnLst/>
            <a:rect l="l" t="t" r="r" b="b"/>
            <a:pathLst>
              <a:path w="695325">
                <a:moveTo>
                  <a:pt x="0" y="0"/>
                </a:moveTo>
                <a:lnTo>
                  <a:pt x="695052" y="0"/>
                </a:lnTo>
              </a:path>
            </a:pathLst>
          </a:custGeom>
          <a:ln w="133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44588" y="5043678"/>
            <a:ext cx="1448435" cy="0"/>
          </a:xfrm>
          <a:custGeom>
            <a:avLst/>
            <a:gdLst/>
            <a:ahLst/>
            <a:cxnLst/>
            <a:rect l="l" t="t" r="r" b="b"/>
            <a:pathLst>
              <a:path w="1448435">
                <a:moveTo>
                  <a:pt x="0" y="0"/>
                </a:moveTo>
                <a:lnTo>
                  <a:pt x="1448311" y="0"/>
                </a:lnTo>
              </a:path>
            </a:pathLst>
          </a:custGeom>
          <a:ln w="133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95279" y="3072471"/>
            <a:ext cx="706755" cy="8229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720"/>
              </a:spcBef>
            </a:pPr>
            <a:r>
              <a:rPr sz="2100" spc="-10" dirty="0">
                <a:latin typeface="Times New Roman"/>
                <a:cs typeface="Times New Roman"/>
              </a:rPr>
              <a:t>11011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292735" algn="l"/>
              </a:tabLst>
            </a:pPr>
            <a:r>
              <a:rPr sz="2100" i="1" spc="-5" dirty="0">
                <a:latin typeface="Times New Roman"/>
                <a:cs typeface="Times New Roman"/>
              </a:rPr>
              <a:t>x	</a:t>
            </a:r>
            <a:r>
              <a:rPr sz="2100" spc="-10" dirty="0">
                <a:latin typeface="Times New Roman"/>
                <a:cs typeface="Times New Roman"/>
              </a:rPr>
              <a:t>101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9954" y="3904357"/>
            <a:ext cx="941705" cy="110426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260"/>
              </a:spcBef>
            </a:pPr>
            <a:r>
              <a:rPr sz="2100" spc="-10" dirty="0">
                <a:latin typeface="Times New Roman"/>
                <a:cs typeface="Times New Roman"/>
              </a:rPr>
              <a:t>11011</a:t>
            </a:r>
            <a:endParaRPr sz="2100">
              <a:latin typeface="Times New Roman"/>
              <a:cs typeface="Times New Roman"/>
            </a:endParaRPr>
          </a:p>
          <a:p>
            <a:pPr marL="142875">
              <a:lnSpc>
                <a:spcPct val="100000"/>
              </a:lnSpc>
              <a:spcBef>
                <a:spcPts val="160"/>
              </a:spcBef>
            </a:pPr>
            <a:r>
              <a:rPr sz="2100" spc="-10" dirty="0">
                <a:latin typeface="Times New Roman"/>
                <a:cs typeface="Times New Roman"/>
              </a:rPr>
              <a:t>00000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100" spc="-10" dirty="0">
                <a:latin typeface="Times New Roman"/>
                <a:cs typeface="Times New Roman"/>
              </a:rPr>
              <a:t>11011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7244" y="4869827"/>
            <a:ext cx="7658100" cy="107442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655955" algn="ctr">
              <a:lnSpc>
                <a:spcPct val="100000"/>
              </a:lnSpc>
              <a:spcBef>
                <a:spcPts val="1425"/>
              </a:spcBef>
            </a:pPr>
            <a:r>
              <a:rPr sz="2100" spc="-10" dirty="0">
                <a:latin typeface="Times New Roman"/>
                <a:cs typeface="Times New Roman"/>
              </a:rPr>
              <a:t>10000111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2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Below</a:t>
            </a:r>
            <a:r>
              <a:rPr sz="2400" b="1" spc="-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is</a:t>
            </a:r>
            <a:r>
              <a:rPr sz="2400" b="1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 an implementation</a:t>
            </a:r>
            <a:r>
              <a:rPr sz="2400" b="1" spc="-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of</a:t>
            </a:r>
            <a:r>
              <a:rPr sz="2400" b="1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a</a:t>
            </a:r>
            <a:r>
              <a:rPr sz="2400" b="1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shift</a:t>
            </a:r>
            <a:r>
              <a:rPr sz="24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right</a:t>
            </a:r>
            <a:r>
              <a:rPr sz="2400" b="1" spc="-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register.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612140" y="446278"/>
            <a:ext cx="5800090" cy="161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5.2</a:t>
            </a:r>
            <a:r>
              <a:rPr kumimoji="0" lang="en-US" sz="2400" b="1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SHIFT</a:t>
            </a:r>
            <a:r>
              <a:rPr kumimoji="0" lang="en-US" sz="2400" b="1" i="0" u="none" strike="noStrike" kern="0" cap="none" spc="-3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REGISTERS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j-ea"/>
              <a:cs typeface="Lucida Sans Unicode"/>
            </a:endParaRPr>
          </a:p>
          <a:p>
            <a:pPr marL="12700" marR="5080" lvl="0" indent="0" defTabSz="914400" eaLnBrk="1" fontAlgn="auto" latinLnBrk="0" hangingPunct="1">
              <a:lnSpc>
                <a:spcPct val="2001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This simply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SHIFTS </a:t>
            </a:r>
            <a:r>
              <a:rPr kumimoji="0" lang="en-US" sz="2000" b="0" i="0" u="none" strike="noStrike" kern="0" cap="none" spc="-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the stored bits left or right. </a:t>
            </a:r>
            <a:r>
              <a:rPr kumimoji="0" lang="en-US" sz="2000" b="0" i="0" u="none" strike="noStrike" kern="0" cap="none" spc="-6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RECALL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j-ea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2831338"/>
            <a:ext cx="8068309" cy="327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Lucida Sans Unicode"/>
                <a:cs typeface="Lucida Sans Unicode"/>
              </a:rPr>
              <a:t>Fig.</a:t>
            </a:r>
            <a:r>
              <a:rPr sz="1800" b="1" spc="-2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5.4</a:t>
            </a:r>
            <a:r>
              <a:rPr sz="1800" b="1" spc="-2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Shift</a:t>
            </a:r>
            <a:r>
              <a:rPr sz="1800" b="1" spc="-45" dirty="0">
                <a:latin typeface="Lucida Sans Unicode"/>
                <a:cs typeface="Lucida Sans Unicode"/>
              </a:rPr>
              <a:t> </a:t>
            </a:r>
            <a:r>
              <a:rPr sz="1800" b="1" spc="5" dirty="0">
                <a:latin typeface="Lucida Sans Unicode"/>
                <a:cs typeface="Lucida Sans Unicode"/>
              </a:rPr>
              <a:t>right</a:t>
            </a:r>
            <a:r>
              <a:rPr sz="1800" b="1" spc="-4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register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</a:pPr>
            <a:r>
              <a:rPr sz="2000" spc="-5" dirty="0">
                <a:latin typeface="Lucida Sans Unicode"/>
                <a:cs typeface="Lucida Sans Unicode"/>
              </a:rPr>
              <a:t>Initially, 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outputs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from </a:t>
            </a:r>
            <a:r>
              <a:rPr sz="2000" dirty="0">
                <a:latin typeface="Lucida Sans Unicode"/>
                <a:cs typeface="Lucida Sans Unicode"/>
              </a:rPr>
              <a:t>FF1,FF2,FF3,FF4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will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10" dirty="0">
                <a:latin typeface="Lucida Sans Unicode"/>
                <a:cs typeface="Lucida Sans Unicode"/>
              </a:rPr>
              <a:t>Q</a:t>
            </a:r>
            <a:r>
              <a:rPr sz="1950" spc="15" baseline="-21367" dirty="0">
                <a:latin typeface="Lucida Sans Unicode"/>
                <a:cs typeface="Lucida Sans Unicode"/>
              </a:rPr>
              <a:t>3</a:t>
            </a:r>
            <a:r>
              <a:rPr sz="2000" spc="10" dirty="0">
                <a:latin typeface="Lucida Sans Unicode"/>
                <a:cs typeface="Lucida Sans Unicode"/>
              </a:rPr>
              <a:t>Q</a:t>
            </a:r>
            <a:r>
              <a:rPr sz="1950" spc="15" baseline="-21367" dirty="0">
                <a:latin typeface="Lucida Sans Unicode"/>
                <a:cs typeface="Lucida Sans Unicode"/>
              </a:rPr>
              <a:t>2</a:t>
            </a:r>
            <a:r>
              <a:rPr sz="2000" spc="10" dirty="0">
                <a:latin typeface="Lucida Sans Unicode"/>
                <a:cs typeface="Lucida Sans Unicode"/>
              </a:rPr>
              <a:t>Q</a:t>
            </a:r>
            <a:r>
              <a:rPr sz="1950" spc="15" baseline="-21367" dirty="0">
                <a:latin typeface="Lucida Sans Unicode"/>
                <a:cs typeface="Lucida Sans Unicode"/>
              </a:rPr>
              <a:t>1</a:t>
            </a:r>
            <a:r>
              <a:rPr sz="2000" spc="10" dirty="0">
                <a:latin typeface="Lucida Sans Unicode"/>
                <a:cs typeface="Lucida Sans Unicode"/>
              </a:rPr>
              <a:t>Q</a:t>
            </a:r>
            <a:r>
              <a:rPr sz="1950" spc="15" baseline="-21367" dirty="0">
                <a:latin typeface="Lucida Sans Unicode"/>
                <a:cs typeface="Lucida Sans Unicode"/>
              </a:rPr>
              <a:t>0</a:t>
            </a:r>
            <a:r>
              <a:rPr sz="1950" spc="277" baseline="-21367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=</a:t>
            </a:r>
            <a:endParaRPr sz="200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</a:pPr>
            <a:r>
              <a:rPr sz="2000" dirty="0">
                <a:latin typeface="Lucida Sans Unicode"/>
                <a:cs typeface="Lucida Sans Unicode"/>
              </a:rPr>
              <a:t>0000</a:t>
            </a:r>
            <a:endParaRPr sz="200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  <a:spcBef>
                <a:spcPts val="2340"/>
              </a:spcBef>
            </a:pPr>
            <a:r>
              <a:rPr sz="2000" b="1" spc="10" dirty="0">
                <a:latin typeface="Lucida Sans Unicode"/>
                <a:cs typeface="Lucida Sans Unicode"/>
              </a:rPr>
              <a:t>For</a:t>
            </a:r>
            <a:r>
              <a:rPr sz="2000" b="1" spc="-4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an</a:t>
            </a:r>
            <a:r>
              <a:rPr sz="2000" b="1" spc="-3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input</a:t>
            </a:r>
            <a:r>
              <a:rPr sz="2000" b="1" spc="-4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sequence</a:t>
            </a:r>
            <a:r>
              <a:rPr sz="2000" b="1" spc="-45" dirty="0">
                <a:latin typeface="Lucida Sans Unicode"/>
                <a:cs typeface="Lucida Sans Unicode"/>
              </a:rPr>
              <a:t> </a:t>
            </a:r>
            <a:r>
              <a:rPr sz="2000" b="1" spc="5" dirty="0">
                <a:latin typeface="Lucida Sans Unicode"/>
                <a:cs typeface="Lucida Sans Unicode"/>
              </a:rPr>
              <a:t>of</a:t>
            </a:r>
            <a:r>
              <a:rPr sz="2000" b="1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1101</a:t>
            </a:r>
            <a:r>
              <a:rPr sz="2000" dirty="0">
                <a:latin typeface="Lucida Sans Unicode"/>
                <a:cs typeface="Lucida Sans Unicode"/>
              </a:rPr>
              <a:t>:</a:t>
            </a:r>
            <a:endParaRPr sz="2000">
              <a:latin typeface="Lucida Sans Unicode"/>
              <a:cs typeface="Lucida Sans Unicode"/>
            </a:endParaRPr>
          </a:p>
          <a:p>
            <a:pPr marL="330835" indent="-280670">
              <a:lnSpc>
                <a:spcPct val="100000"/>
              </a:lnSpc>
              <a:spcBef>
                <a:spcPts val="2465"/>
              </a:spcBef>
              <a:buFont typeface="Wingdings"/>
              <a:buChar char=""/>
              <a:tabLst>
                <a:tab pos="331470" algn="l"/>
              </a:tabLst>
            </a:pP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first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clock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pulse’s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positive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edge will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have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 LSB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i.e.</a:t>
            </a:r>
            <a:r>
              <a:rPr sz="2000" dirty="0">
                <a:latin typeface="Lucida Sans Unicode"/>
                <a:cs typeface="Lucida Sans Unicode"/>
              </a:rPr>
              <a:t> a</a:t>
            </a:r>
            <a:endParaRPr sz="200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</a:pPr>
            <a:r>
              <a:rPr sz="2000" dirty="0">
                <a:latin typeface="Lucida Sans Unicode"/>
                <a:cs typeface="Lucida Sans Unicode"/>
              </a:rPr>
              <a:t>one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loaded into</a:t>
            </a:r>
            <a:r>
              <a:rPr sz="2000" dirty="0">
                <a:latin typeface="Lucida Sans Unicode"/>
                <a:cs typeface="Lucida Sans Unicode"/>
              </a:rPr>
              <a:t> FF3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and then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other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flip-flops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will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have</a:t>
            </a:r>
            <a:r>
              <a:rPr sz="2000" spc="-5" dirty="0">
                <a:latin typeface="Lucida Sans Unicode"/>
                <a:cs typeface="Lucida Sans Unicode"/>
              </a:rPr>
              <a:t> zeros</a:t>
            </a:r>
            <a:endParaRPr sz="200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</a:pPr>
            <a:r>
              <a:rPr sz="2000" spc="-5" dirty="0">
                <a:latin typeface="Lucida Sans Unicode"/>
                <a:cs typeface="Lucida Sans Unicode"/>
              </a:rPr>
              <a:t>i.e.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Q</a:t>
            </a:r>
            <a:r>
              <a:rPr sz="1950" spc="7" baseline="-21367" dirty="0">
                <a:latin typeface="Lucida Sans Unicode"/>
                <a:cs typeface="Lucida Sans Unicode"/>
              </a:rPr>
              <a:t>3</a:t>
            </a:r>
            <a:r>
              <a:rPr sz="2000" spc="5" dirty="0">
                <a:latin typeface="Lucida Sans Unicode"/>
                <a:cs typeface="Lucida Sans Unicode"/>
              </a:rPr>
              <a:t>Q</a:t>
            </a:r>
            <a:r>
              <a:rPr sz="1950" spc="7" baseline="-21367" dirty="0">
                <a:latin typeface="Lucida Sans Unicode"/>
                <a:cs typeface="Lucida Sans Unicode"/>
              </a:rPr>
              <a:t>2</a:t>
            </a:r>
            <a:r>
              <a:rPr sz="2000" spc="5" dirty="0">
                <a:latin typeface="Lucida Sans Unicode"/>
                <a:cs typeface="Lucida Sans Unicode"/>
              </a:rPr>
              <a:t>Q</a:t>
            </a:r>
            <a:r>
              <a:rPr sz="1950" spc="7" baseline="-21367" dirty="0">
                <a:latin typeface="Lucida Sans Unicode"/>
                <a:cs typeface="Lucida Sans Unicode"/>
              </a:rPr>
              <a:t>1</a:t>
            </a:r>
            <a:r>
              <a:rPr sz="2000" spc="5" dirty="0">
                <a:latin typeface="Lucida Sans Unicode"/>
                <a:cs typeface="Lucida Sans Unicode"/>
              </a:rPr>
              <a:t>Q</a:t>
            </a:r>
            <a:r>
              <a:rPr sz="1950" spc="7" baseline="-21367" dirty="0">
                <a:latin typeface="Lucida Sans Unicode"/>
                <a:cs typeface="Lucida Sans Unicode"/>
              </a:rPr>
              <a:t>0</a:t>
            </a:r>
            <a:r>
              <a:rPr sz="1950" spc="270" baseline="-21367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=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1000.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791" y="395680"/>
            <a:ext cx="8096116" cy="2195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" y="453897"/>
            <a:ext cx="8081009" cy="5017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8780" marR="34290" indent="-39878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98780" algn="l"/>
                <a:tab pos="399415" algn="l"/>
              </a:tabLst>
            </a:pPr>
            <a:r>
              <a:rPr sz="2000" dirty="0">
                <a:latin typeface="Lucida Sans Unicode"/>
                <a:cs typeface="Lucida Sans Unicode"/>
              </a:rPr>
              <a:t>The second clock pulse </a:t>
            </a:r>
            <a:r>
              <a:rPr sz="2000" spc="-5" dirty="0">
                <a:latin typeface="Lucida Sans Unicode"/>
                <a:cs typeface="Lucida Sans Unicode"/>
              </a:rPr>
              <a:t>will load the </a:t>
            </a:r>
            <a:r>
              <a:rPr sz="2000" dirty="0">
                <a:latin typeface="Lucida Sans Unicode"/>
                <a:cs typeface="Lucida Sans Unicode"/>
              </a:rPr>
              <a:t>output of FF3 </a:t>
            </a:r>
            <a:r>
              <a:rPr sz="2000" spc="-5" dirty="0">
                <a:latin typeface="Lucida Sans Unicode"/>
                <a:cs typeface="Lucida Sans Unicode"/>
              </a:rPr>
              <a:t>into </a:t>
            </a:r>
            <a:r>
              <a:rPr sz="2000" dirty="0">
                <a:latin typeface="Lucida Sans Unicode"/>
                <a:cs typeface="Lucida Sans Unicode"/>
              </a:rPr>
              <a:t>FF2 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FF3 </a:t>
            </a:r>
            <a:r>
              <a:rPr sz="2000" spc="-5" dirty="0">
                <a:latin typeface="Lucida Sans Unicode"/>
                <a:cs typeface="Lucida Sans Unicode"/>
              </a:rPr>
              <a:t>will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hold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second</a:t>
            </a:r>
            <a:r>
              <a:rPr sz="2000" b="1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LSB. Therefore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Q</a:t>
            </a:r>
            <a:r>
              <a:rPr sz="1950" spc="7" baseline="-21367" dirty="0">
                <a:latin typeface="Lucida Sans Unicode"/>
                <a:cs typeface="Lucida Sans Unicode"/>
              </a:rPr>
              <a:t>3</a:t>
            </a:r>
            <a:r>
              <a:rPr sz="2000" spc="5" dirty="0">
                <a:latin typeface="Lucida Sans Unicode"/>
                <a:cs typeface="Lucida Sans Unicode"/>
              </a:rPr>
              <a:t>Q</a:t>
            </a:r>
            <a:r>
              <a:rPr sz="1950" spc="7" baseline="-21367" dirty="0">
                <a:latin typeface="Lucida Sans Unicode"/>
                <a:cs typeface="Lucida Sans Unicode"/>
              </a:rPr>
              <a:t>2</a:t>
            </a:r>
            <a:r>
              <a:rPr sz="2000" spc="5" dirty="0">
                <a:latin typeface="Lucida Sans Unicode"/>
                <a:cs typeface="Lucida Sans Unicode"/>
              </a:rPr>
              <a:t>Q</a:t>
            </a:r>
            <a:r>
              <a:rPr sz="1950" spc="7" baseline="-21367" dirty="0">
                <a:latin typeface="Lucida Sans Unicode"/>
                <a:cs typeface="Lucida Sans Unicode"/>
              </a:rPr>
              <a:t>1</a:t>
            </a:r>
            <a:r>
              <a:rPr sz="2000" spc="5" dirty="0">
                <a:latin typeface="Lucida Sans Unicode"/>
                <a:cs typeface="Lucida Sans Unicode"/>
              </a:rPr>
              <a:t>Q</a:t>
            </a:r>
            <a:r>
              <a:rPr sz="1950" spc="7" baseline="-21367" dirty="0">
                <a:latin typeface="Lucida Sans Unicode"/>
                <a:cs typeface="Lucida Sans Unicode"/>
              </a:rPr>
              <a:t>0</a:t>
            </a:r>
            <a:r>
              <a:rPr sz="1950" spc="315" baseline="-21367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=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0100.</a:t>
            </a:r>
            <a:endParaRPr sz="2000">
              <a:latin typeface="Lucida Sans Unicode"/>
              <a:cs typeface="Lucida Sans Unicode"/>
            </a:endParaRPr>
          </a:p>
          <a:p>
            <a:pPr marL="280035" marR="30480" indent="-242570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318770" algn="l"/>
              </a:tabLst>
            </a:pPr>
            <a:r>
              <a:rPr dirty="0"/>
              <a:t>	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third</a:t>
            </a:r>
            <a:r>
              <a:rPr sz="2000" dirty="0">
                <a:latin typeface="Lucida Sans Unicode"/>
                <a:cs typeface="Lucida Sans Unicode"/>
              </a:rPr>
              <a:t> clock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pulse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will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load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2</a:t>
            </a:r>
            <a:r>
              <a:rPr sz="1950" baseline="25641" dirty="0">
                <a:latin typeface="Lucida Sans Unicode"/>
                <a:cs typeface="Lucida Sans Unicode"/>
              </a:rPr>
              <a:t>2</a:t>
            </a:r>
            <a:r>
              <a:rPr sz="1950" spc="315" baseline="25641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bit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into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FF3 </a:t>
            </a:r>
            <a:r>
              <a:rPr sz="2000" spc="-5" dirty="0">
                <a:latin typeface="Lucida Sans Unicode"/>
                <a:cs typeface="Lucida Sans Unicode"/>
              </a:rPr>
              <a:t>and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will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push </a:t>
            </a:r>
            <a:r>
              <a:rPr sz="2000" spc="-6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previous</a:t>
            </a:r>
            <a:r>
              <a:rPr sz="2000" spc="4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state</a:t>
            </a:r>
            <a:r>
              <a:rPr sz="2000" spc="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FF3</a:t>
            </a:r>
            <a:r>
              <a:rPr sz="2000" spc="4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into</a:t>
            </a:r>
            <a:r>
              <a:rPr sz="2000" spc="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FF2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previous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state</a:t>
            </a:r>
            <a:r>
              <a:rPr sz="2000" spc="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 </a:t>
            </a:r>
            <a:r>
              <a:rPr sz="2000" spc="5" dirty="0">
                <a:latin typeface="Lucida Sans Unicode"/>
                <a:cs typeface="Lucida Sans Unicode"/>
              </a:rPr>
              <a:t> FF2 </a:t>
            </a:r>
            <a:r>
              <a:rPr sz="2000" spc="-5" dirty="0">
                <a:latin typeface="Lucida Sans Unicode"/>
                <a:cs typeface="Lucida Sans Unicode"/>
              </a:rPr>
              <a:t>into </a:t>
            </a:r>
            <a:r>
              <a:rPr sz="2000" dirty="0">
                <a:latin typeface="Lucida Sans Unicode"/>
                <a:cs typeface="Lucida Sans Unicode"/>
              </a:rPr>
              <a:t>FF1. Therefore output </a:t>
            </a:r>
            <a:r>
              <a:rPr sz="2000" spc="-5" dirty="0">
                <a:latin typeface="Lucida Sans Unicode"/>
                <a:cs typeface="Lucida Sans Unicode"/>
              </a:rPr>
              <a:t>after </a:t>
            </a:r>
            <a:r>
              <a:rPr sz="2000" dirty="0">
                <a:latin typeface="Lucida Sans Unicode"/>
                <a:cs typeface="Lucida Sans Unicode"/>
              </a:rPr>
              <a:t>clock will </a:t>
            </a:r>
            <a:r>
              <a:rPr sz="2000" spc="-5" dirty="0">
                <a:latin typeface="Lucida Sans Unicode"/>
                <a:cs typeface="Lucida Sans Unicode"/>
              </a:rPr>
              <a:t>be </a:t>
            </a:r>
            <a:r>
              <a:rPr sz="2000" dirty="0">
                <a:latin typeface="Lucida Sans Unicode"/>
                <a:cs typeface="Lucida Sans Unicode"/>
              </a:rPr>
              <a:t>Q</a:t>
            </a:r>
            <a:r>
              <a:rPr sz="1950" baseline="-21367" dirty="0">
                <a:latin typeface="Lucida Sans Unicode"/>
                <a:cs typeface="Lucida Sans Unicode"/>
              </a:rPr>
              <a:t>3</a:t>
            </a:r>
            <a:r>
              <a:rPr sz="2000" dirty="0">
                <a:latin typeface="Lucida Sans Unicode"/>
                <a:cs typeface="Lucida Sans Unicode"/>
              </a:rPr>
              <a:t>Q</a:t>
            </a:r>
            <a:r>
              <a:rPr sz="1950" baseline="-21367" dirty="0">
                <a:latin typeface="Lucida Sans Unicode"/>
                <a:cs typeface="Lucida Sans Unicode"/>
              </a:rPr>
              <a:t>2</a:t>
            </a:r>
            <a:r>
              <a:rPr sz="2000" dirty="0">
                <a:latin typeface="Lucida Sans Unicode"/>
                <a:cs typeface="Lucida Sans Unicode"/>
              </a:rPr>
              <a:t>Q</a:t>
            </a:r>
            <a:r>
              <a:rPr sz="1950" baseline="-21367" dirty="0">
                <a:latin typeface="Lucida Sans Unicode"/>
                <a:cs typeface="Lucida Sans Unicode"/>
              </a:rPr>
              <a:t>1</a:t>
            </a:r>
            <a:r>
              <a:rPr sz="2000" dirty="0">
                <a:latin typeface="Lucida Sans Unicode"/>
                <a:cs typeface="Lucida Sans Unicode"/>
              </a:rPr>
              <a:t>Q</a:t>
            </a:r>
            <a:r>
              <a:rPr sz="1950" baseline="-21367" dirty="0">
                <a:latin typeface="Lucida Sans Unicode"/>
                <a:cs typeface="Lucida Sans Unicode"/>
              </a:rPr>
              <a:t>0</a:t>
            </a:r>
            <a:r>
              <a:rPr sz="1950" spc="7" baseline="-21367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= 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1010.</a:t>
            </a:r>
            <a:endParaRPr sz="2000">
              <a:latin typeface="Lucida Sans Unicode"/>
              <a:cs typeface="Lucida Sans Unicode"/>
            </a:endParaRPr>
          </a:p>
          <a:p>
            <a:pPr marL="280035" marR="200025" indent="-242570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318770" algn="l"/>
              </a:tabLst>
            </a:pPr>
            <a:r>
              <a:rPr dirty="0"/>
              <a:t>	</a:t>
            </a: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fourth </a:t>
            </a:r>
            <a:r>
              <a:rPr sz="2000" dirty="0">
                <a:latin typeface="Lucida Sans Unicode"/>
                <a:cs typeface="Lucida Sans Unicode"/>
              </a:rPr>
              <a:t>clock pulse </a:t>
            </a:r>
            <a:r>
              <a:rPr sz="2000" spc="-5" dirty="0">
                <a:latin typeface="Lucida Sans Unicode"/>
                <a:cs typeface="Lucida Sans Unicode"/>
              </a:rPr>
              <a:t>will finally load the </a:t>
            </a:r>
            <a:r>
              <a:rPr sz="2000" dirty="0">
                <a:latin typeface="Lucida Sans Unicode"/>
                <a:cs typeface="Lucida Sans Unicode"/>
              </a:rPr>
              <a:t>2</a:t>
            </a:r>
            <a:r>
              <a:rPr sz="1950" baseline="25641" dirty="0">
                <a:latin typeface="Lucida Sans Unicode"/>
                <a:cs typeface="Lucida Sans Unicode"/>
              </a:rPr>
              <a:t>3</a:t>
            </a:r>
            <a:r>
              <a:rPr sz="1950" spc="7" baseline="25641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bit into </a:t>
            </a:r>
            <a:r>
              <a:rPr sz="2000" dirty="0">
                <a:latin typeface="Lucida Sans Unicode"/>
                <a:cs typeface="Lucida Sans Unicode"/>
              </a:rPr>
              <a:t>FF3 </a:t>
            </a:r>
            <a:r>
              <a:rPr sz="2000" spc="-5" dirty="0">
                <a:latin typeface="Lucida Sans Unicode"/>
                <a:cs typeface="Lucida Sans Unicode"/>
              </a:rPr>
              <a:t>and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push </a:t>
            </a:r>
            <a:r>
              <a:rPr sz="2000" spc="-5" dirty="0">
                <a:latin typeface="Lucida Sans Unicode"/>
                <a:cs typeface="Lucida Sans Unicode"/>
              </a:rPr>
              <a:t>the </a:t>
            </a:r>
            <a:r>
              <a:rPr sz="2000" dirty="0">
                <a:latin typeface="Lucida Sans Unicode"/>
                <a:cs typeface="Lucida Sans Unicode"/>
              </a:rPr>
              <a:t>past output of </a:t>
            </a:r>
            <a:r>
              <a:rPr sz="2000" spc="5" dirty="0">
                <a:latin typeface="Lucida Sans Unicode"/>
                <a:cs typeface="Lucida Sans Unicode"/>
              </a:rPr>
              <a:t>FF3 </a:t>
            </a:r>
            <a:r>
              <a:rPr sz="2000" spc="-5" dirty="0">
                <a:latin typeface="Lucida Sans Unicode"/>
                <a:cs typeface="Lucida Sans Unicode"/>
              </a:rPr>
              <a:t>into </a:t>
            </a:r>
            <a:r>
              <a:rPr sz="2000" spc="5" dirty="0">
                <a:latin typeface="Lucida Sans Unicode"/>
                <a:cs typeface="Lucida Sans Unicode"/>
              </a:rPr>
              <a:t>FF2, </a:t>
            </a:r>
            <a:r>
              <a:rPr sz="2000" spc="-5" dirty="0">
                <a:latin typeface="Lucida Sans Unicode"/>
                <a:cs typeface="Lucida Sans Unicode"/>
              </a:rPr>
              <a:t>past </a:t>
            </a:r>
            <a:r>
              <a:rPr sz="2000" dirty="0">
                <a:latin typeface="Lucida Sans Unicode"/>
                <a:cs typeface="Lucida Sans Unicode"/>
              </a:rPr>
              <a:t>output of </a:t>
            </a:r>
            <a:r>
              <a:rPr sz="2000" spc="5" dirty="0">
                <a:latin typeface="Lucida Sans Unicode"/>
                <a:cs typeface="Lucida Sans Unicode"/>
              </a:rPr>
              <a:t>FF2 </a:t>
            </a:r>
            <a:r>
              <a:rPr sz="2000" spc="-5" dirty="0">
                <a:latin typeface="Lucida Sans Unicode"/>
                <a:cs typeface="Lucida Sans Unicode"/>
              </a:rPr>
              <a:t>into </a:t>
            </a:r>
            <a:r>
              <a:rPr sz="2000" dirty="0">
                <a:latin typeface="Lucida Sans Unicode"/>
                <a:cs typeface="Lucida Sans Unicode"/>
              </a:rPr>
              <a:t> FF1 and </a:t>
            </a:r>
            <a:r>
              <a:rPr sz="2000" spc="-5" dirty="0">
                <a:latin typeface="Lucida Sans Unicode"/>
                <a:cs typeface="Lucida Sans Unicode"/>
              </a:rPr>
              <a:t>past </a:t>
            </a:r>
            <a:r>
              <a:rPr sz="2000" dirty="0">
                <a:latin typeface="Lucida Sans Unicode"/>
                <a:cs typeface="Lucida Sans Unicode"/>
              </a:rPr>
              <a:t>output of FF1 </a:t>
            </a:r>
            <a:r>
              <a:rPr sz="2000" spc="-5" dirty="0">
                <a:latin typeface="Lucida Sans Unicode"/>
                <a:cs typeface="Lucida Sans Unicode"/>
              </a:rPr>
              <a:t>into </a:t>
            </a:r>
            <a:r>
              <a:rPr sz="2000" dirty="0">
                <a:latin typeface="Lucida Sans Unicode"/>
                <a:cs typeface="Lucida Sans Unicode"/>
              </a:rPr>
              <a:t>FF0. Therefore Q</a:t>
            </a:r>
            <a:r>
              <a:rPr sz="1950" baseline="-21367" dirty="0">
                <a:latin typeface="Lucida Sans Unicode"/>
                <a:cs typeface="Lucida Sans Unicode"/>
              </a:rPr>
              <a:t>3</a:t>
            </a:r>
            <a:r>
              <a:rPr sz="2000" dirty="0">
                <a:latin typeface="Lucida Sans Unicode"/>
                <a:cs typeface="Lucida Sans Unicode"/>
              </a:rPr>
              <a:t>Q</a:t>
            </a:r>
            <a:r>
              <a:rPr sz="1950" baseline="-21367" dirty="0">
                <a:latin typeface="Lucida Sans Unicode"/>
                <a:cs typeface="Lucida Sans Unicode"/>
              </a:rPr>
              <a:t>2</a:t>
            </a:r>
            <a:r>
              <a:rPr sz="2000" dirty="0">
                <a:latin typeface="Lucida Sans Unicode"/>
                <a:cs typeface="Lucida Sans Unicode"/>
              </a:rPr>
              <a:t>Q</a:t>
            </a:r>
            <a:r>
              <a:rPr sz="1950" baseline="-21367" dirty="0">
                <a:latin typeface="Lucida Sans Unicode"/>
                <a:cs typeface="Lucida Sans Unicode"/>
              </a:rPr>
              <a:t>1</a:t>
            </a:r>
            <a:r>
              <a:rPr sz="2000" dirty="0">
                <a:latin typeface="Lucida Sans Unicode"/>
                <a:cs typeface="Lucida Sans Unicode"/>
              </a:rPr>
              <a:t>Q</a:t>
            </a:r>
            <a:r>
              <a:rPr sz="1950" baseline="-21367" dirty="0">
                <a:latin typeface="Lucida Sans Unicode"/>
                <a:cs typeface="Lucida Sans Unicode"/>
              </a:rPr>
              <a:t>0</a:t>
            </a:r>
            <a:r>
              <a:rPr sz="1950" spc="7" baseline="-21367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= 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1101.</a:t>
            </a:r>
            <a:endParaRPr sz="2000">
              <a:latin typeface="Lucida Sans Unicode"/>
              <a:cs typeface="Lucida Sans Unicode"/>
            </a:endParaRPr>
          </a:p>
          <a:p>
            <a:pPr marL="38100" marR="581025">
              <a:lnSpc>
                <a:spcPct val="100000"/>
              </a:lnSpc>
              <a:spcBef>
                <a:spcPts val="2340"/>
              </a:spcBef>
            </a:pPr>
            <a:r>
              <a:rPr sz="2400" spc="-5" dirty="0">
                <a:latin typeface="Lucida Sans Unicode"/>
                <a:cs typeface="Lucida Sans Unicode"/>
              </a:rPr>
              <a:t>Do you notice any limitation </a:t>
            </a:r>
            <a:r>
              <a:rPr sz="2400" dirty="0">
                <a:latin typeface="Lucida Sans Unicode"/>
                <a:cs typeface="Lucida Sans Unicode"/>
              </a:rPr>
              <a:t>with </a:t>
            </a:r>
            <a:r>
              <a:rPr sz="2400" spc="-5" dirty="0">
                <a:latin typeface="Lucida Sans Unicode"/>
                <a:cs typeface="Lucida Sans Unicode"/>
              </a:rPr>
              <a:t>the </a:t>
            </a:r>
            <a:r>
              <a:rPr sz="2400" dirty="0">
                <a:latin typeface="Lucida Sans Unicode"/>
                <a:cs typeface="Lucida Sans Unicode"/>
              </a:rPr>
              <a:t>shift </a:t>
            </a:r>
            <a:r>
              <a:rPr sz="2400" spc="-5" dirty="0">
                <a:latin typeface="Lucida Sans Unicode"/>
                <a:cs typeface="Lucida Sans Unicode"/>
              </a:rPr>
              <a:t>register </a:t>
            </a:r>
            <a:r>
              <a:rPr sz="2400" spc="-74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shown above?...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776986"/>
            <a:ext cx="796163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contents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register</a:t>
            </a:r>
            <a:r>
              <a:rPr sz="2000" dirty="0">
                <a:latin typeface="Lucida Sans Unicode"/>
                <a:cs typeface="Lucida Sans Unicode"/>
              </a:rPr>
              <a:t> will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continue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shifting</a:t>
            </a:r>
            <a:r>
              <a:rPr sz="2000" dirty="0">
                <a:latin typeface="Lucida Sans Unicode"/>
                <a:cs typeface="Lucida Sans Unicode"/>
              </a:rPr>
              <a:t> for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as </a:t>
            </a:r>
            <a:r>
              <a:rPr sz="2000" dirty="0">
                <a:latin typeface="Lucida Sans Unicode"/>
                <a:cs typeface="Lucida Sans Unicode"/>
              </a:rPr>
              <a:t>long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as</a:t>
            </a:r>
            <a:endParaRPr sz="20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Lucida Sans Unicode"/>
                <a:cs typeface="Lucida Sans Unicode"/>
              </a:rPr>
              <a:t>there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clock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pulse.</a:t>
            </a:r>
            <a:endParaRPr sz="20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spc="-5" dirty="0">
                <a:latin typeface="Lucida Sans Unicode"/>
                <a:cs typeface="Lucida Sans Unicode"/>
              </a:rPr>
              <a:t>It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therefore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required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have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b="1" spc="-5" dirty="0">
                <a:latin typeface="Lucida Sans Unicode"/>
                <a:cs typeface="Lucida Sans Unicode"/>
              </a:rPr>
              <a:t>CONTROLLED</a:t>
            </a:r>
            <a:r>
              <a:rPr sz="2000" b="1" spc="-2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SHIFT</a:t>
            </a:r>
            <a:r>
              <a:rPr sz="2000" b="1" spc="-3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REGISTER</a:t>
            </a:r>
            <a:r>
              <a:rPr sz="2000" dirty="0">
                <a:latin typeface="Lucida Sans Unicode"/>
                <a:cs typeface="Lucida Sans Unicode"/>
              </a:rPr>
              <a:t>.</a:t>
            </a:r>
          </a:p>
          <a:p>
            <a:pPr marL="12700" marR="518159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293370" algn="l"/>
              </a:tabLst>
            </a:pP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controlled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shift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register</a:t>
            </a:r>
            <a:r>
              <a:rPr sz="2000" dirty="0">
                <a:latin typeface="Lucida Sans Unicode"/>
                <a:cs typeface="Lucida Sans Unicode"/>
              </a:rPr>
              <a:t> will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have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control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signal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SHR </a:t>
            </a:r>
            <a:r>
              <a:rPr sz="2000" b="1" spc="-6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(</a:t>
            </a:r>
            <a:r>
              <a:rPr sz="2000" b="1" dirty="0">
                <a:latin typeface="Lucida Sans Unicode"/>
                <a:cs typeface="Lucida Sans Unicode"/>
              </a:rPr>
              <a:t>SH</a:t>
            </a:r>
            <a:r>
              <a:rPr sz="2000" dirty="0">
                <a:latin typeface="Lucida Sans Unicode"/>
                <a:cs typeface="Lucida Sans Unicode"/>
              </a:rPr>
              <a:t>ift </a:t>
            </a:r>
            <a:r>
              <a:rPr sz="2000" b="1" dirty="0">
                <a:latin typeface="Lucida Sans Unicode"/>
                <a:cs typeface="Lucida Sans Unicode"/>
              </a:rPr>
              <a:t>R</a:t>
            </a:r>
            <a:r>
              <a:rPr sz="2000" dirty="0">
                <a:latin typeface="Lucida Sans Unicode"/>
                <a:cs typeface="Lucida Sans Unicode"/>
              </a:rPr>
              <a:t>ight) that will </a:t>
            </a:r>
            <a:r>
              <a:rPr sz="2000" spc="-5" dirty="0">
                <a:latin typeface="Lucida Sans Unicode"/>
                <a:cs typeface="Lucida Sans Unicode"/>
              </a:rPr>
              <a:t>be </a:t>
            </a:r>
            <a:r>
              <a:rPr sz="2000" dirty="0">
                <a:latin typeface="Lucida Sans Unicode"/>
                <a:cs typeface="Lucida Sans Unicode"/>
              </a:rPr>
              <a:t>used </a:t>
            </a:r>
            <a:r>
              <a:rPr sz="2000" spc="-5" dirty="0">
                <a:latin typeface="Lucida Sans Unicode"/>
                <a:cs typeface="Lucida Sans Unicode"/>
              </a:rPr>
              <a:t>to activate </a:t>
            </a:r>
            <a:r>
              <a:rPr sz="2000" dirty="0">
                <a:latin typeface="Lucida Sans Unicode"/>
                <a:cs typeface="Lucida Sans Unicode"/>
              </a:rPr>
              <a:t>or </a:t>
            </a:r>
            <a:r>
              <a:rPr sz="2000" spc="-5" dirty="0">
                <a:latin typeface="Lucida Sans Unicode"/>
                <a:cs typeface="Lucida Sans Unicode"/>
              </a:rPr>
              <a:t>deactivate the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shifting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process.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This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will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be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applied</a:t>
            </a:r>
            <a:r>
              <a:rPr sz="2000" dirty="0">
                <a:latin typeface="Lucida Sans Unicode"/>
                <a:cs typeface="Lucida Sans Unicode"/>
              </a:rPr>
              <a:t> through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AND gates.</a:t>
            </a:r>
            <a:endParaRPr sz="20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2405"/>
              </a:spcBef>
              <a:buFont typeface="Wingdings"/>
              <a:buChar char=""/>
              <a:tabLst>
                <a:tab pos="293370" algn="l"/>
              </a:tabLst>
            </a:pPr>
            <a:r>
              <a:rPr sz="2000" dirty="0">
                <a:latin typeface="Lucida Sans Unicode"/>
                <a:cs typeface="Lucida Sans Unicode"/>
              </a:rPr>
              <a:t>When SHR is low, </a:t>
            </a:r>
            <a:r>
              <a:rPr sz="2000" spc="-5" dirty="0">
                <a:latin typeface="Lucida Sans Unicode"/>
                <a:cs typeface="Lucida Sans Unicode"/>
              </a:rPr>
              <a:t>another </a:t>
            </a:r>
            <a:r>
              <a:rPr sz="2000" dirty="0">
                <a:latin typeface="Lucida Sans Unicode"/>
                <a:cs typeface="Lucida Sans Unicode"/>
              </a:rPr>
              <a:t>AND gate will be </a:t>
            </a:r>
            <a:r>
              <a:rPr sz="2000" spc="5" dirty="0">
                <a:latin typeface="Lucida Sans Unicode"/>
                <a:cs typeface="Lucida Sans Unicode"/>
              </a:rPr>
              <a:t>used </a:t>
            </a:r>
            <a:r>
              <a:rPr sz="2000" dirty="0">
                <a:latin typeface="Lucida Sans Unicode"/>
                <a:cs typeface="Lucida Sans Unicode"/>
              </a:rPr>
              <a:t>to feedback 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output</a:t>
            </a:r>
            <a:r>
              <a:rPr sz="2000" spc="-5" dirty="0">
                <a:latin typeface="Lucida Sans Unicode"/>
                <a:cs typeface="Lucida Sans Unicode"/>
              </a:rPr>
              <a:t> of</a:t>
            </a:r>
            <a:r>
              <a:rPr sz="2000" dirty="0">
                <a:latin typeface="Lucida Sans Unicode"/>
                <a:cs typeface="Lucida Sans Unicode"/>
              </a:rPr>
              <a:t> a </a:t>
            </a:r>
            <a:r>
              <a:rPr sz="2000" spc="-5" dirty="0">
                <a:latin typeface="Lucida Sans Unicode"/>
                <a:cs typeface="Lucida Sans Unicode"/>
              </a:rPr>
              <a:t>flip-flop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 its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input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so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as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maintain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stored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data.</a:t>
            </a:r>
            <a:endParaRPr sz="20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spc="-5" dirty="0">
                <a:latin typeface="Lucida Sans Unicode"/>
                <a:cs typeface="Lucida Sans Unicode"/>
              </a:rPr>
              <a:t>Below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one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way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implementing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controlled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shift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register.</a:t>
            </a:r>
            <a:endParaRPr sz="20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602" y="576921"/>
            <a:ext cx="8450169" cy="44737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74394" y="5487416"/>
            <a:ext cx="4199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Lucida Sans Unicode"/>
                <a:cs typeface="Lucida Sans Unicode"/>
              </a:rPr>
              <a:t>Fig.</a:t>
            </a:r>
            <a:r>
              <a:rPr sz="1800" b="1" spc="-3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5.5</a:t>
            </a:r>
            <a:r>
              <a:rPr sz="1800" b="1" spc="-3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Controlled</a:t>
            </a:r>
            <a:r>
              <a:rPr sz="1800" b="1" spc="-3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shift</a:t>
            </a:r>
            <a:r>
              <a:rPr sz="1800" b="1" spc="-45" dirty="0">
                <a:latin typeface="Lucida Sans Unicode"/>
                <a:cs typeface="Lucida Sans Unicode"/>
              </a:rPr>
              <a:t> </a:t>
            </a:r>
            <a:r>
              <a:rPr sz="1800" b="1" spc="5" dirty="0">
                <a:latin typeface="Lucida Sans Unicode"/>
                <a:cs typeface="Lucida Sans Unicode"/>
              </a:rPr>
              <a:t>right</a:t>
            </a:r>
            <a:r>
              <a:rPr sz="1800" b="1" spc="-4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register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Key Points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Each </a:t>
            </a:r>
            <a:r>
              <a:rPr lang="en-US" sz="2000" dirty="0"/>
              <a:t>flip-flop output takes on the </a:t>
            </a:r>
            <a:r>
              <a:rPr lang="en-US" sz="2000" dirty="0" smtClean="0"/>
              <a:t>level that </a:t>
            </a:r>
            <a:r>
              <a:rPr lang="en-US" sz="2000" dirty="0"/>
              <a:t>was present at the output of the flip-flop on its left just prior to the falling edge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A </a:t>
            </a:r>
            <a:r>
              <a:rPr lang="en-US" sz="2000" dirty="0"/>
              <a:t>shift register should be implemented </a:t>
            </a:r>
            <a:r>
              <a:rPr lang="en-US" sz="2000" dirty="0" smtClean="0"/>
              <a:t>using edge-triggered </a:t>
            </a:r>
            <a:r>
              <a:rPr lang="en-US" sz="2000" dirty="0"/>
              <a:t>flip-flops that have a </a:t>
            </a:r>
            <a:r>
              <a:rPr lang="en-US" sz="2000" dirty="0" err="1"/>
              <a:t>t</a:t>
            </a:r>
            <a:r>
              <a:rPr lang="en-US" sz="2000" baseline="-25000" dirty="0" err="1"/>
              <a:t>H</a:t>
            </a:r>
            <a:r>
              <a:rPr lang="en-US" sz="2000" dirty="0"/>
              <a:t> value less than one </a:t>
            </a:r>
            <a:r>
              <a:rPr lang="en-US" sz="2000" dirty="0" err="1"/>
              <a:t>CLK</a:t>
            </a:r>
            <a:r>
              <a:rPr lang="en-US" sz="2000" dirty="0"/>
              <a:t>-to-output propagation </a:t>
            </a:r>
            <a:r>
              <a:rPr lang="en-US" sz="2000" dirty="0" smtClean="0"/>
              <a:t>delay. This requirement </a:t>
            </a:r>
            <a:r>
              <a:rPr lang="en-US" sz="2000" dirty="0"/>
              <a:t>is easily satisfied by most modern edge triggered </a:t>
            </a:r>
            <a:r>
              <a:rPr lang="en-US" sz="2000" dirty="0" smtClean="0"/>
              <a:t>flip-flops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In serial data </a:t>
            </a:r>
            <a:r>
              <a:rPr lang="en-US" sz="2000" dirty="0" smtClean="0"/>
              <a:t>transfer </a:t>
            </a:r>
            <a:r>
              <a:rPr lang="en-US" sz="2000" dirty="0"/>
              <a:t>of N bits of data requires N clock pulses.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3280" marR="5080" indent="-67881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Lucida Sans Unicode"/>
                <a:cs typeface="Lucida Sans Unicode"/>
              </a:rPr>
              <a:t>5.3 USING SHIFT REGISTERS FOR SERIAL/PARALLEL </a:t>
            </a:r>
            <a:r>
              <a:rPr sz="2400" b="1" spc="-75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DATA</a:t>
            </a:r>
            <a:r>
              <a:rPr sz="2400" b="1" spc="-15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TRANSFER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413713"/>
            <a:ext cx="8030209" cy="4599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Lucida Sans Unicode"/>
                <a:cs typeface="Lucida Sans Unicode"/>
              </a:rPr>
              <a:t>Serial</a:t>
            </a:r>
            <a:r>
              <a:rPr sz="2000" b="1" spc="-4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Data</a:t>
            </a:r>
            <a:r>
              <a:rPr sz="2000" b="1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 </a:t>
            </a:r>
            <a:r>
              <a:rPr sz="2000" spc="-5" dirty="0">
                <a:latin typeface="Lucida Sans Unicode"/>
                <a:cs typeface="Lucida Sans Unicode"/>
              </a:rPr>
              <a:t>sequence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bits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that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occur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on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 single</a:t>
            </a:r>
            <a:r>
              <a:rPr sz="2000" spc="-5" dirty="0">
                <a:latin typeface="Lucida Sans Unicode"/>
                <a:cs typeface="Lucida Sans Unicode"/>
              </a:rPr>
              <a:t> line,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i.e.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bits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separated in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time </a:t>
            </a:r>
            <a:r>
              <a:rPr sz="2000" dirty="0">
                <a:latin typeface="Lucida Sans Unicode"/>
                <a:cs typeface="Lucida Sans Unicode"/>
              </a:rPr>
              <a:t>(</a:t>
            </a:r>
            <a:r>
              <a:rPr sz="2000" b="1" dirty="0">
                <a:latin typeface="Lucida Sans Unicode"/>
                <a:cs typeface="Lucida Sans Unicode"/>
              </a:rPr>
              <a:t>TEMPORAL</a:t>
            </a:r>
            <a:r>
              <a:rPr sz="2000" b="1" spc="-50" dirty="0">
                <a:latin typeface="Lucida Sans Unicode"/>
                <a:cs typeface="Lucida Sans Unicode"/>
              </a:rPr>
              <a:t> </a:t>
            </a:r>
            <a:r>
              <a:rPr sz="2000" b="1" spc="5" dirty="0">
                <a:latin typeface="Lucida Sans Unicode"/>
                <a:cs typeface="Lucida Sans Unicode"/>
              </a:rPr>
              <a:t>CODE</a:t>
            </a:r>
            <a:r>
              <a:rPr sz="2000" spc="5" dirty="0">
                <a:latin typeface="Lucida Sans Unicode"/>
                <a:cs typeface="Lucida Sans Unicode"/>
              </a:rPr>
              <a:t>).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b="1" spc="-5" dirty="0">
                <a:latin typeface="Lucida Sans Unicode"/>
                <a:cs typeface="Lucida Sans Unicode"/>
              </a:rPr>
              <a:t>Parallel</a:t>
            </a:r>
            <a:r>
              <a:rPr sz="2000" b="1" spc="-3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Data</a:t>
            </a:r>
            <a:r>
              <a:rPr sz="2000" b="1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set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bits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that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occur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simultaneously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on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 set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Lucida Sans Unicode"/>
                <a:cs typeface="Lucida Sans Unicode"/>
              </a:rPr>
              <a:t>data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lines, i.e.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bits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separated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space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(</a:t>
            </a:r>
            <a:r>
              <a:rPr sz="2000" b="1" dirty="0">
                <a:latin typeface="Lucida Sans Unicode"/>
                <a:cs typeface="Lucida Sans Unicode"/>
              </a:rPr>
              <a:t>SPATIAL</a:t>
            </a:r>
            <a:r>
              <a:rPr sz="2000" b="1" spc="-4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CODE</a:t>
            </a:r>
            <a:r>
              <a:rPr sz="2000" dirty="0">
                <a:latin typeface="Lucida Sans Unicode"/>
                <a:cs typeface="Lucida Sans Unicode"/>
              </a:rPr>
              <a:t>).</a:t>
            </a:r>
            <a:endParaRPr sz="2000">
              <a:latin typeface="Lucida Sans Unicode"/>
              <a:cs typeface="Lucida Sans Unicode"/>
            </a:endParaRPr>
          </a:p>
          <a:p>
            <a:pPr marL="12700" marR="131445" algn="just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Lucida Sans Unicode"/>
                <a:cs typeface="Lucida Sans Unicode"/>
              </a:rPr>
              <a:t>D </a:t>
            </a:r>
            <a:r>
              <a:rPr sz="2000" spc="-5" dirty="0">
                <a:latin typeface="Lucida Sans Unicode"/>
                <a:cs typeface="Lucida Sans Unicode"/>
              </a:rPr>
              <a:t>flip-flops are </a:t>
            </a:r>
            <a:r>
              <a:rPr sz="2000" dirty="0">
                <a:latin typeface="Lucida Sans Unicode"/>
                <a:cs typeface="Lucida Sans Unicode"/>
              </a:rPr>
              <a:t>usually used for </a:t>
            </a:r>
            <a:r>
              <a:rPr sz="2000" spc="-5" dirty="0">
                <a:latin typeface="Lucida Sans Unicode"/>
                <a:cs typeface="Lucida Sans Unicode"/>
              </a:rPr>
              <a:t>serial-to-parallel data transfer.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This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shown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 the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previous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controlled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shift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register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Figure</a:t>
            </a:r>
            <a:endParaRPr sz="2000">
              <a:latin typeface="Lucida Sans Unicode"/>
              <a:cs typeface="Lucida Sans Unicode"/>
            </a:endParaRPr>
          </a:p>
          <a:p>
            <a:pPr marL="12700" marR="320040" algn="just">
              <a:lnSpc>
                <a:spcPct val="100000"/>
              </a:lnSpc>
            </a:pPr>
            <a:r>
              <a:rPr sz="2000" dirty="0">
                <a:latin typeface="Lucida Sans Unicode"/>
                <a:cs typeface="Lucida Sans Unicode"/>
              </a:rPr>
              <a:t>5.5. </a:t>
            </a:r>
            <a:r>
              <a:rPr sz="2000" spc="-5" dirty="0">
                <a:latin typeface="Lucida Sans Unicode"/>
                <a:cs typeface="Lucida Sans Unicode"/>
              </a:rPr>
              <a:t>All </a:t>
            </a:r>
            <a:r>
              <a:rPr sz="2000" dirty="0">
                <a:latin typeface="Lucida Sans Unicode"/>
                <a:cs typeface="Lucida Sans Unicode"/>
              </a:rPr>
              <a:t>that is </a:t>
            </a:r>
            <a:r>
              <a:rPr sz="2000" spc="-5" dirty="0">
                <a:latin typeface="Lucida Sans Unicode"/>
                <a:cs typeface="Lucida Sans Unicode"/>
              </a:rPr>
              <a:t>required </a:t>
            </a:r>
            <a:r>
              <a:rPr sz="2000" dirty="0">
                <a:latin typeface="Lucida Sans Unicode"/>
                <a:cs typeface="Lucida Sans Unicode"/>
              </a:rPr>
              <a:t>is </a:t>
            </a:r>
            <a:r>
              <a:rPr sz="2000" spc="-5" dirty="0">
                <a:latin typeface="Lucida Sans Unicode"/>
                <a:cs typeface="Lucida Sans Unicode"/>
              </a:rPr>
              <a:t>to halt </a:t>
            </a: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shifting </a:t>
            </a:r>
            <a:r>
              <a:rPr sz="2000" dirty="0">
                <a:latin typeface="Lucida Sans Unicode"/>
                <a:cs typeface="Lucida Sans Unicode"/>
              </a:rPr>
              <a:t>when </a:t>
            </a:r>
            <a:r>
              <a:rPr sz="2000" spc="-5" dirty="0">
                <a:latin typeface="Lucida Sans Unicode"/>
                <a:cs typeface="Lucida Sans Unicode"/>
              </a:rPr>
              <a:t>all </a:t>
            </a: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bits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are stored and then </a:t>
            </a:r>
            <a:r>
              <a:rPr sz="2000" dirty="0">
                <a:latin typeface="Lucida Sans Unicode"/>
                <a:cs typeface="Lucida Sans Unicode"/>
              </a:rPr>
              <a:t>get </a:t>
            </a:r>
            <a:r>
              <a:rPr sz="2000" spc="-5" dirty="0">
                <a:latin typeface="Lucida Sans Unicode"/>
                <a:cs typeface="Lucida Sans Unicode"/>
              </a:rPr>
              <a:t>the parallel </a:t>
            </a:r>
            <a:r>
              <a:rPr sz="2000" dirty="0">
                <a:latin typeface="Lucida Sans Unicode"/>
                <a:cs typeface="Lucida Sans Unicode"/>
              </a:rPr>
              <a:t>output </a:t>
            </a:r>
            <a:r>
              <a:rPr sz="2000" spc="-5" dirty="0">
                <a:latin typeface="Lucida Sans Unicode"/>
                <a:cs typeface="Lucida Sans Unicode"/>
              </a:rPr>
              <a:t>from each flip-flop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simultaneously.</a:t>
            </a:r>
            <a:endParaRPr sz="2000">
              <a:latin typeface="Lucida Sans Unicode"/>
              <a:cs typeface="Lucida Sans Unicode"/>
            </a:endParaRPr>
          </a:p>
          <a:p>
            <a:pPr marL="12700" marR="105410">
              <a:lnSpc>
                <a:spcPct val="100000"/>
              </a:lnSpc>
              <a:spcBef>
                <a:spcPts val="2405"/>
              </a:spcBef>
            </a:pPr>
            <a:r>
              <a:rPr sz="2000" dirty="0">
                <a:latin typeface="Lucida Sans Unicode"/>
                <a:cs typeface="Lucida Sans Unicode"/>
              </a:rPr>
              <a:t>JK </a:t>
            </a:r>
            <a:r>
              <a:rPr sz="2000" spc="-5" dirty="0">
                <a:latin typeface="Lucida Sans Unicode"/>
                <a:cs typeface="Lucida Sans Unicode"/>
              </a:rPr>
              <a:t>flip-flops are </a:t>
            </a:r>
            <a:r>
              <a:rPr sz="2000" dirty="0">
                <a:latin typeface="Lucida Sans Unicode"/>
                <a:cs typeface="Lucida Sans Unicode"/>
              </a:rPr>
              <a:t>usually used </a:t>
            </a:r>
            <a:r>
              <a:rPr sz="2000" spc="-5" dirty="0">
                <a:latin typeface="Lucida Sans Unicode"/>
                <a:cs typeface="Lucida Sans Unicode"/>
              </a:rPr>
              <a:t>to implement parallel-to-serial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data transfer as </a:t>
            </a:r>
            <a:r>
              <a:rPr sz="2000" dirty="0">
                <a:latin typeface="Lucida Sans Unicode"/>
                <a:cs typeface="Lucida Sans Unicode"/>
              </a:rPr>
              <a:t>shown </a:t>
            </a:r>
            <a:r>
              <a:rPr sz="2000" spc="-5" dirty="0">
                <a:latin typeface="Lucida Sans Unicode"/>
                <a:cs typeface="Lucida Sans Unicode"/>
              </a:rPr>
              <a:t>in </a:t>
            </a:r>
            <a:r>
              <a:rPr sz="2000" dirty="0">
                <a:latin typeface="Lucida Sans Unicode"/>
                <a:cs typeface="Lucida Sans Unicode"/>
              </a:rPr>
              <a:t>figure </a:t>
            </a:r>
            <a:r>
              <a:rPr sz="2000" spc="-5" dirty="0">
                <a:latin typeface="Lucida Sans Unicode"/>
                <a:cs typeface="Lucida Sans Unicode"/>
              </a:rPr>
              <a:t>below. </a:t>
            </a:r>
            <a:r>
              <a:rPr sz="2000" dirty="0">
                <a:latin typeface="Lucida Sans Unicode"/>
                <a:cs typeface="Lucida Sans Unicode"/>
              </a:rPr>
              <a:t>The PRESETs </a:t>
            </a:r>
            <a:r>
              <a:rPr sz="2000" spc="-5" dirty="0">
                <a:latin typeface="Lucida Sans Unicode"/>
                <a:cs typeface="Lucida Sans Unicode"/>
              </a:rPr>
              <a:t>are </a:t>
            </a:r>
            <a:r>
              <a:rPr sz="2000" dirty="0">
                <a:latin typeface="Lucida Sans Unicode"/>
                <a:cs typeface="Lucida Sans Unicode"/>
              </a:rPr>
              <a:t>used </a:t>
            </a:r>
            <a:r>
              <a:rPr sz="2000" spc="-5" dirty="0">
                <a:latin typeface="Lucida Sans Unicode"/>
                <a:cs typeface="Lucida Sans Unicode"/>
              </a:rPr>
              <a:t>to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load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data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through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NAND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gates.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LOAD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signal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applied.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509" y="595766"/>
            <a:ext cx="8638309" cy="42747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7244" y="5487416"/>
            <a:ext cx="394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Lucida Sans Unicode"/>
                <a:cs typeface="Lucida Sans Unicode"/>
              </a:rPr>
              <a:t>Fig.</a:t>
            </a:r>
            <a:r>
              <a:rPr sz="1800" b="1" spc="-3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5.6</a:t>
            </a:r>
            <a:r>
              <a:rPr sz="1800" b="1" spc="-3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Parallel-to-serial</a:t>
            </a:r>
            <a:r>
              <a:rPr sz="1800" b="1" spc="-5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converter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431038"/>
            <a:ext cx="7946390" cy="54730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68605" marR="76835" indent="-256540">
              <a:lnSpc>
                <a:spcPts val="2160"/>
              </a:lnSpc>
              <a:spcBef>
                <a:spcPts val="375"/>
              </a:spcBef>
              <a:tabLst>
                <a:tab pos="268605" algn="l"/>
              </a:tabLst>
            </a:pPr>
            <a:r>
              <a:rPr sz="1350" dirty="0">
                <a:solidFill>
                  <a:srgbClr val="2CA1BE"/>
                </a:solidFill>
                <a:latin typeface="Wingdings"/>
                <a:cs typeface="Wingdings"/>
              </a:rPr>
              <a:t></a:t>
            </a:r>
            <a:r>
              <a:rPr sz="135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Lucida Sans Unicode"/>
                <a:cs typeface="Lucida Sans Unicode"/>
              </a:rPr>
              <a:t>To </a:t>
            </a:r>
            <a:r>
              <a:rPr sz="2000" spc="-5" dirty="0">
                <a:latin typeface="Lucida Sans Unicode"/>
                <a:cs typeface="Lucida Sans Unicode"/>
              </a:rPr>
              <a:t>start </a:t>
            </a:r>
            <a:r>
              <a:rPr sz="2000" dirty="0">
                <a:latin typeface="Lucida Sans Unicode"/>
                <a:cs typeface="Lucida Sans Unicode"/>
              </a:rPr>
              <a:t>with, </a:t>
            </a:r>
            <a:r>
              <a:rPr sz="2000" spc="-5" dirty="0">
                <a:latin typeface="Lucida Sans Unicode"/>
                <a:cs typeface="Lucida Sans Unicode"/>
              </a:rPr>
              <a:t>the </a:t>
            </a:r>
            <a:r>
              <a:rPr sz="2000" spc="5" dirty="0">
                <a:latin typeface="Lucida Sans Unicode"/>
                <a:cs typeface="Lucida Sans Unicode"/>
              </a:rPr>
              <a:t>PRESETS </a:t>
            </a:r>
            <a:r>
              <a:rPr sz="2000" spc="-5" dirty="0">
                <a:latin typeface="Lucida Sans Unicode"/>
                <a:cs typeface="Lucida Sans Unicode"/>
              </a:rPr>
              <a:t>are </a:t>
            </a:r>
            <a:r>
              <a:rPr sz="2000" dirty="0">
                <a:latin typeface="Lucida Sans Unicode"/>
                <a:cs typeface="Lucida Sans Unicode"/>
              </a:rPr>
              <a:t>active low. This means </a:t>
            </a:r>
            <a:r>
              <a:rPr sz="2000" spc="-5" dirty="0">
                <a:latin typeface="Lucida Sans Unicode"/>
                <a:cs typeface="Lucida Sans Unicode"/>
              </a:rPr>
              <a:t>that the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we need NAND gates </a:t>
            </a:r>
            <a:r>
              <a:rPr sz="2000" spc="-5" dirty="0">
                <a:latin typeface="Lucida Sans Unicode"/>
                <a:cs typeface="Lucida Sans Unicode"/>
              </a:rPr>
              <a:t>at the presets in </a:t>
            </a:r>
            <a:r>
              <a:rPr sz="2000" dirty="0">
                <a:latin typeface="Lucida Sans Unicode"/>
                <a:cs typeface="Lucida Sans Unicode"/>
              </a:rPr>
              <a:t>order for </a:t>
            </a:r>
            <a:r>
              <a:rPr sz="2000" spc="-5" dirty="0">
                <a:latin typeface="Lucida Sans Unicode"/>
                <a:cs typeface="Lucida Sans Unicode"/>
              </a:rPr>
              <a:t>the parallel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data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dirty="0">
                <a:latin typeface="Lucida Sans Unicode"/>
                <a:cs typeface="Lucida Sans Unicode"/>
              </a:rPr>
              <a:t> be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pushed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into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 flip-flops.</a:t>
            </a:r>
            <a:endParaRPr sz="2000">
              <a:latin typeface="Lucida Sans Unicode"/>
              <a:cs typeface="Lucida Sans Unicode"/>
            </a:endParaRPr>
          </a:p>
          <a:p>
            <a:pPr marL="268605" marR="300990" indent="-256540">
              <a:lnSpc>
                <a:spcPts val="216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350" dirty="0">
                <a:solidFill>
                  <a:srgbClr val="2CA1BE"/>
                </a:solidFill>
                <a:latin typeface="Wingdings"/>
                <a:cs typeface="Wingdings"/>
              </a:rPr>
              <a:t></a:t>
            </a:r>
            <a:r>
              <a:rPr sz="135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Lucida Sans Unicode"/>
                <a:cs typeface="Lucida Sans Unicode"/>
              </a:rPr>
              <a:t>Once </a:t>
            </a:r>
            <a:r>
              <a:rPr sz="2000" spc="-5" dirty="0">
                <a:latin typeface="Lucida Sans Unicode"/>
                <a:cs typeface="Lucida Sans Unicode"/>
              </a:rPr>
              <a:t>the data </a:t>
            </a:r>
            <a:r>
              <a:rPr sz="2000" dirty="0">
                <a:latin typeface="Lucida Sans Unicode"/>
                <a:cs typeface="Lucida Sans Unicode"/>
              </a:rPr>
              <a:t>has </a:t>
            </a:r>
            <a:r>
              <a:rPr sz="2000" spc="-5" dirty="0">
                <a:latin typeface="Lucida Sans Unicode"/>
                <a:cs typeface="Lucida Sans Unicode"/>
              </a:rPr>
              <a:t>been loaded, the </a:t>
            </a:r>
            <a:r>
              <a:rPr sz="2000" dirty="0">
                <a:latin typeface="Lucida Sans Unicode"/>
                <a:cs typeface="Lucida Sans Unicode"/>
              </a:rPr>
              <a:t>LOAD signal </a:t>
            </a:r>
            <a:r>
              <a:rPr sz="2000" spc="-5" dirty="0">
                <a:latin typeface="Lucida Sans Unicode"/>
                <a:cs typeface="Lucida Sans Unicode"/>
              </a:rPr>
              <a:t>will </a:t>
            </a:r>
            <a:r>
              <a:rPr sz="2000" dirty="0">
                <a:latin typeface="Lucida Sans Unicode"/>
                <a:cs typeface="Lucida Sans Unicode"/>
              </a:rPr>
              <a:t>go </a:t>
            </a:r>
            <a:r>
              <a:rPr sz="2000" spc="-5" dirty="0">
                <a:latin typeface="Lucida Sans Unicode"/>
                <a:cs typeface="Lucida Sans Unicode"/>
              </a:rPr>
              <a:t>low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thus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disabling the</a:t>
            </a:r>
            <a:r>
              <a:rPr sz="2000" dirty="0">
                <a:latin typeface="Lucida Sans Unicode"/>
                <a:cs typeface="Lucida Sans Unicode"/>
              </a:rPr>
              <a:t> PRESETS.</a:t>
            </a:r>
            <a:endParaRPr sz="2000">
              <a:latin typeface="Lucida Sans Unicode"/>
              <a:cs typeface="Lucida Sans Unicode"/>
            </a:endParaRPr>
          </a:p>
          <a:p>
            <a:pPr marL="268605" marR="36830" indent="-256540">
              <a:lnSpc>
                <a:spcPct val="90000"/>
              </a:lnSpc>
              <a:spcBef>
                <a:spcPts val="365"/>
              </a:spcBef>
              <a:tabLst>
                <a:tab pos="268605" algn="l"/>
              </a:tabLst>
            </a:pPr>
            <a:r>
              <a:rPr sz="1350" dirty="0">
                <a:solidFill>
                  <a:srgbClr val="2CA1BE"/>
                </a:solidFill>
                <a:latin typeface="Wingdings"/>
                <a:cs typeface="Wingdings"/>
              </a:rPr>
              <a:t></a:t>
            </a:r>
            <a:r>
              <a:rPr sz="135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Lucida Sans Unicode"/>
                <a:cs typeface="Lucida Sans Unicode"/>
              </a:rPr>
              <a:t>Now we have content </a:t>
            </a:r>
            <a:r>
              <a:rPr sz="2000" spc="-5" dirty="0">
                <a:latin typeface="Lucida Sans Unicode"/>
                <a:cs typeface="Lucida Sans Unicode"/>
              </a:rPr>
              <a:t>in the flip-flops. </a:t>
            </a:r>
            <a:r>
              <a:rPr sz="2000" dirty="0">
                <a:latin typeface="Lucida Sans Unicode"/>
                <a:cs typeface="Lucida Sans Unicode"/>
              </a:rPr>
              <a:t>And </a:t>
            </a:r>
            <a:r>
              <a:rPr sz="2000" spc="-5" dirty="0">
                <a:latin typeface="Lucida Sans Unicode"/>
                <a:cs typeface="Lucida Sans Unicode"/>
              </a:rPr>
              <a:t>the </a:t>
            </a:r>
            <a:r>
              <a:rPr sz="2000" dirty="0">
                <a:latin typeface="Lucida Sans Unicode"/>
                <a:cs typeface="Lucida Sans Unicode"/>
              </a:rPr>
              <a:t>content </a:t>
            </a:r>
            <a:r>
              <a:rPr sz="2000" spc="-5" dirty="0">
                <a:latin typeface="Lucida Sans Unicode"/>
                <a:cs typeface="Lucida Sans Unicode"/>
              </a:rPr>
              <a:t>of </a:t>
            </a:r>
            <a:r>
              <a:rPr sz="2000" dirty="0">
                <a:latin typeface="Lucida Sans Unicode"/>
                <a:cs typeface="Lucida Sans Unicode"/>
              </a:rPr>
              <a:t>FF3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 ready at the </a:t>
            </a:r>
            <a:r>
              <a:rPr sz="2000" dirty="0">
                <a:latin typeface="Lucida Sans Unicode"/>
                <a:cs typeface="Lucida Sans Unicode"/>
              </a:rPr>
              <a:t>input of FF2…just waiting for clock </a:t>
            </a:r>
            <a:r>
              <a:rPr sz="2000" spc="-5" dirty="0">
                <a:latin typeface="Lucida Sans Unicode"/>
                <a:cs typeface="Lucida Sans Unicode"/>
              </a:rPr>
              <a:t>pulse;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equally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35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content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FF2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ready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at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input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FF1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 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just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waiting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for</a:t>
            </a:r>
            <a:r>
              <a:rPr sz="2000" dirty="0">
                <a:latin typeface="Lucida Sans Unicode"/>
                <a:cs typeface="Lucida Sans Unicode"/>
              </a:rPr>
              <a:t> clock.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Same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with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output</a:t>
            </a:r>
            <a:r>
              <a:rPr sz="2000" dirty="0">
                <a:latin typeface="Lucida Sans Unicode"/>
                <a:cs typeface="Lucida Sans Unicode"/>
              </a:rPr>
              <a:t> of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FF1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at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input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 </a:t>
            </a:r>
            <a:r>
              <a:rPr sz="2000" spc="5" dirty="0">
                <a:latin typeface="Lucida Sans Unicode"/>
                <a:cs typeface="Lucida Sans Unicode"/>
              </a:rPr>
              <a:t> FF0.</a:t>
            </a:r>
            <a:endParaRPr sz="20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9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350" dirty="0">
                <a:solidFill>
                  <a:srgbClr val="2CA1BE"/>
                </a:solidFill>
                <a:latin typeface="Wingdings"/>
                <a:cs typeface="Wingdings"/>
              </a:rPr>
              <a:t></a:t>
            </a:r>
            <a:r>
              <a:rPr sz="135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Lucida Sans Unicode"/>
                <a:cs typeface="Lucida Sans Unicode"/>
              </a:rPr>
              <a:t>Notice </a:t>
            </a:r>
            <a:r>
              <a:rPr sz="2000" spc="-5" dirty="0">
                <a:latin typeface="Lucida Sans Unicode"/>
                <a:cs typeface="Lucida Sans Unicode"/>
              </a:rPr>
              <a:t>that J=0 </a:t>
            </a:r>
            <a:r>
              <a:rPr sz="2000" dirty="0">
                <a:latin typeface="Lucida Sans Unicode"/>
                <a:cs typeface="Lucida Sans Unicode"/>
              </a:rPr>
              <a:t>and K=1. This means </a:t>
            </a:r>
            <a:r>
              <a:rPr sz="2000" spc="-5" dirty="0">
                <a:latin typeface="Lucida Sans Unicode"/>
                <a:cs typeface="Lucida Sans Unicode"/>
              </a:rPr>
              <a:t>that at the strike </a:t>
            </a:r>
            <a:r>
              <a:rPr sz="2000" dirty="0">
                <a:latin typeface="Lucida Sans Unicode"/>
                <a:cs typeface="Lucida Sans Unicode"/>
              </a:rPr>
              <a:t>of </a:t>
            </a:r>
            <a:r>
              <a:rPr sz="2000" spc="-5" dirty="0">
                <a:latin typeface="Lucida Sans Unicode"/>
                <a:cs typeface="Lucida Sans Unicode"/>
              </a:rPr>
              <a:t>the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first </a:t>
            </a:r>
            <a:r>
              <a:rPr sz="2000" dirty="0">
                <a:latin typeface="Lucida Sans Unicode"/>
                <a:cs typeface="Lucida Sans Unicode"/>
              </a:rPr>
              <a:t>clock </a:t>
            </a:r>
            <a:r>
              <a:rPr sz="2000" spc="-5" dirty="0">
                <a:latin typeface="Lucida Sans Unicode"/>
                <a:cs typeface="Lucida Sans Unicode"/>
              </a:rPr>
              <a:t>pulse, </a:t>
            </a:r>
            <a:r>
              <a:rPr sz="2000" dirty="0">
                <a:latin typeface="Lucida Sans Unicode"/>
                <a:cs typeface="Lucida Sans Unicode"/>
              </a:rPr>
              <a:t>the contents of FF3 will </a:t>
            </a:r>
            <a:r>
              <a:rPr sz="2000" spc="-5" dirty="0">
                <a:latin typeface="Lucida Sans Unicode"/>
                <a:cs typeface="Lucida Sans Unicode"/>
              </a:rPr>
              <a:t>be </a:t>
            </a:r>
            <a:r>
              <a:rPr sz="2000" dirty="0">
                <a:latin typeface="Lucida Sans Unicode"/>
                <a:cs typeface="Lucida Sans Unicode"/>
              </a:rPr>
              <a:t>pushed </a:t>
            </a:r>
            <a:r>
              <a:rPr sz="2000" spc="-5" dirty="0">
                <a:latin typeface="Lucida Sans Unicode"/>
                <a:cs typeface="Lucida Sans Unicode"/>
              </a:rPr>
              <a:t>into </a:t>
            </a:r>
            <a:r>
              <a:rPr sz="2000" spc="5" dirty="0">
                <a:latin typeface="Lucida Sans Unicode"/>
                <a:cs typeface="Lucida Sans Unicode"/>
              </a:rPr>
              <a:t>FF2 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 same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time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FF3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will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CLEARED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(since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J=0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K=1 </a:t>
            </a:r>
            <a:r>
              <a:rPr sz="2000" spc="-6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clears the </a:t>
            </a:r>
            <a:r>
              <a:rPr sz="2000" dirty="0">
                <a:latin typeface="Lucida Sans Unicode"/>
                <a:cs typeface="Lucida Sans Unicode"/>
              </a:rPr>
              <a:t>FF). Contents of FF2 will </a:t>
            </a:r>
            <a:r>
              <a:rPr sz="2000" spc="5" dirty="0">
                <a:latin typeface="Lucida Sans Unicode"/>
                <a:cs typeface="Lucida Sans Unicode"/>
              </a:rPr>
              <a:t>now </a:t>
            </a:r>
            <a:r>
              <a:rPr sz="2000" spc="-5" dirty="0">
                <a:latin typeface="Lucida Sans Unicode"/>
                <a:cs typeface="Lucida Sans Unicode"/>
              </a:rPr>
              <a:t>be in </a:t>
            </a:r>
            <a:r>
              <a:rPr sz="2000" spc="5" dirty="0">
                <a:latin typeface="Lucida Sans Unicode"/>
                <a:cs typeface="Lucida Sans Unicode"/>
              </a:rPr>
              <a:t>FF1 </a:t>
            </a:r>
            <a:r>
              <a:rPr sz="2000" dirty="0">
                <a:latin typeface="Lucida Sans Unicode"/>
                <a:cs typeface="Lucida Sans Unicode"/>
              </a:rPr>
              <a:t>and </a:t>
            </a:r>
            <a:r>
              <a:rPr sz="2000" spc="-5" dirty="0">
                <a:latin typeface="Lucida Sans Unicode"/>
                <a:cs typeface="Lucida Sans Unicode"/>
              </a:rPr>
              <a:t>that of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FF1 </a:t>
            </a:r>
            <a:r>
              <a:rPr sz="2000" dirty="0">
                <a:latin typeface="Lucida Sans Unicode"/>
                <a:cs typeface="Lucida Sans Unicode"/>
              </a:rPr>
              <a:t>will </a:t>
            </a:r>
            <a:r>
              <a:rPr sz="2000" spc="-5" dirty="0">
                <a:latin typeface="Lucida Sans Unicode"/>
                <a:cs typeface="Lucida Sans Unicode"/>
              </a:rPr>
              <a:t>be </a:t>
            </a:r>
            <a:r>
              <a:rPr sz="2000" dirty="0">
                <a:latin typeface="Lucida Sans Unicode"/>
                <a:cs typeface="Lucida Sans Unicode"/>
              </a:rPr>
              <a:t>latched </a:t>
            </a:r>
            <a:r>
              <a:rPr sz="2000" spc="-5" dirty="0">
                <a:latin typeface="Lucida Sans Unicode"/>
                <a:cs typeface="Lucida Sans Unicode"/>
              </a:rPr>
              <a:t>in </a:t>
            </a:r>
            <a:r>
              <a:rPr sz="2000" spc="5" dirty="0">
                <a:latin typeface="Lucida Sans Unicode"/>
                <a:cs typeface="Lucida Sans Unicode"/>
              </a:rPr>
              <a:t>FF0. </a:t>
            </a:r>
            <a:r>
              <a:rPr sz="2000" dirty="0">
                <a:latin typeface="Lucida Sans Unicode"/>
                <a:cs typeface="Lucida Sans Unicode"/>
              </a:rPr>
              <a:t>Content of </a:t>
            </a:r>
            <a:r>
              <a:rPr sz="2000" spc="5" dirty="0">
                <a:latin typeface="Lucida Sans Unicode"/>
                <a:cs typeface="Lucida Sans Unicode"/>
              </a:rPr>
              <a:t>FF0 </a:t>
            </a:r>
            <a:r>
              <a:rPr sz="2000" dirty="0">
                <a:latin typeface="Lucida Sans Unicode"/>
                <a:cs typeface="Lucida Sans Unicode"/>
              </a:rPr>
              <a:t>will have </a:t>
            </a:r>
            <a:r>
              <a:rPr sz="2000" spc="-5" dirty="0">
                <a:latin typeface="Lucida Sans Unicode"/>
                <a:cs typeface="Lucida Sans Unicode"/>
              </a:rPr>
              <a:t>been </a:t>
            </a:r>
            <a:r>
              <a:rPr sz="2000" dirty="0">
                <a:latin typeface="Lucida Sans Unicode"/>
                <a:cs typeface="Lucida Sans Unicode"/>
              </a:rPr>
              <a:t>sent 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out.</a:t>
            </a:r>
            <a:endParaRPr sz="2000">
              <a:latin typeface="Lucida Sans Unicode"/>
              <a:cs typeface="Lucida Sans Unicode"/>
            </a:endParaRPr>
          </a:p>
          <a:p>
            <a:pPr marL="268605" marR="43180" indent="-256540">
              <a:lnSpc>
                <a:spcPts val="2160"/>
              </a:lnSpc>
              <a:spcBef>
                <a:spcPts val="430"/>
              </a:spcBef>
              <a:tabLst>
                <a:tab pos="268605" algn="l"/>
              </a:tabLst>
            </a:pPr>
            <a:r>
              <a:rPr sz="1350" dirty="0">
                <a:solidFill>
                  <a:srgbClr val="2CA1BE"/>
                </a:solidFill>
                <a:latin typeface="Wingdings"/>
                <a:cs typeface="Wingdings"/>
              </a:rPr>
              <a:t></a:t>
            </a:r>
            <a:r>
              <a:rPr sz="135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Lucida Sans Unicode"/>
                <a:cs typeface="Lucida Sans Unicode"/>
              </a:rPr>
              <a:t>Coming of second clock pulse will </a:t>
            </a:r>
            <a:r>
              <a:rPr sz="2000" spc="5" dirty="0">
                <a:latin typeface="Lucida Sans Unicode"/>
                <a:cs typeface="Lucida Sans Unicode"/>
              </a:rPr>
              <a:t>now </a:t>
            </a:r>
            <a:r>
              <a:rPr sz="2000" dirty="0">
                <a:latin typeface="Lucida Sans Unicode"/>
                <a:cs typeface="Lucida Sans Unicode"/>
              </a:rPr>
              <a:t>push contents of FF2 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into </a:t>
            </a:r>
            <a:r>
              <a:rPr sz="2000" dirty="0">
                <a:latin typeface="Lucida Sans Unicode"/>
                <a:cs typeface="Lucida Sans Unicode"/>
              </a:rPr>
              <a:t>FF1 and </a:t>
            </a:r>
            <a:r>
              <a:rPr sz="2000" spc="-5" dirty="0">
                <a:latin typeface="Lucida Sans Unicode"/>
                <a:cs typeface="Lucida Sans Unicode"/>
              </a:rPr>
              <a:t>the </a:t>
            </a:r>
            <a:r>
              <a:rPr sz="2000" dirty="0">
                <a:latin typeface="Lucida Sans Unicode"/>
                <a:cs typeface="Lucida Sans Unicode"/>
              </a:rPr>
              <a:t>chain goes </a:t>
            </a:r>
            <a:r>
              <a:rPr sz="2000" spc="5" dirty="0">
                <a:latin typeface="Lucida Sans Unicode"/>
                <a:cs typeface="Lucida Sans Unicode"/>
              </a:rPr>
              <a:t>on </a:t>
            </a:r>
            <a:r>
              <a:rPr sz="2000" dirty="0">
                <a:latin typeface="Lucida Sans Unicode"/>
                <a:cs typeface="Lucida Sans Unicode"/>
              </a:rPr>
              <a:t>until </a:t>
            </a:r>
            <a:r>
              <a:rPr sz="2000" spc="-5" dirty="0">
                <a:latin typeface="Lucida Sans Unicode"/>
                <a:cs typeface="Lucida Sans Unicode"/>
              </a:rPr>
              <a:t>all the </a:t>
            </a:r>
            <a:r>
              <a:rPr sz="2000" spc="-10" dirty="0">
                <a:latin typeface="Lucida Sans Unicode"/>
                <a:cs typeface="Lucida Sans Unicode"/>
              </a:rPr>
              <a:t>4-bits </a:t>
            </a:r>
            <a:r>
              <a:rPr sz="2000" spc="-5" dirty="0">
                <a:latin typeface="Lucida Sans Unicode"/>
                <a:cs typeface="Lucida Sans Unicode"/>
              </a:rPr>
              <a:t>are </a:t>
            </a:r>
            <a:r>
              <a:rPr sz="2000" dirty="0">
                <a:latin typeface="Lucida Sans Unicode"/>
                <a:cs typeface="Lucida Sans Unicode"/>
              </a:rPr>
              <a:t>out </a:t>
            </a:r>
            <a:r>
              <a:rPr sz="2000" spc="-5" dirty="0">
                <a:latin typeface="Lucida Sans Unicode"/>
                <a:cs typeface="Lucida Sans Unicode"/>
              </a:rPr>
              <a:t>and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all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flip-flops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cleared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again.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3280" marR="5080" indent="-678815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 smtClean="0">
                <a:latin typeface="Lucida Sans Unicode"/>
                <a:cs typeface="Lucida Sans Unicode"/>
              </a:rPr>
              <a:t>PARALLEL</a:t>
            </a:r>
            <a:r>
              <a:rPr sz="2400" b="1" dirty="0" smtClean="0">
                <a:latin typeface="Lucida Sans Unicode"/>
                <a:cs typeface="Lucida Sans Unicode"/>
              </a:rPr>
              <a:t>/PARALLEL </a:t>
            </a:r>
            <a:r>
              <a:rPr sz="2400" b="1" spc="-750" dirty="0" smtClean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DATA</a:t>
            </a:r>
            <a:r>
              <a:rPr sz="2400" b="1" spc="-15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TRANSFER</a:t>
            </a:r>
            <a:endParaRPr sz="2400" dirty="0">
              <a:latin typeface="Lucida Sans Unicode"/>
              <a:cs typeface="Lucida Sans Unicod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481137"/>
            <a:ext cx="66770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7742" y="287781"/>
            <a:ext cx="40468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Lucida Sans Unicode"/>
                <a:cs typeface="Lucida Sans Unicode"/>
              </a:rPr>
              <a:t>Registers</a:t>
            </a:r>
            <a:r>
              <a:rPr sz="2800" b="1" spc="-65" dirty="0">
                <a:latin typeface="Lucida Sans Unicode"/>
                <a:cs typeface="Lucida Sans Unicode"/>
              </a:rPr>
              <a:t> </a:t>
            </a:r>
            <a:r>
              <a:rPr sz="2800" b="1" dirty="0">
                <a:latin typeface="Lucida Sans Unicode"/>
                <a:cs typeface="Lucida Sans Unicode"/>
              </a:rPr>
              <a:t>and</a:t>
            </a:r>
            <a:r>
              <a:rPr sz="2800" b="1" spc="-70" dirty="0">
                <a:latin typeface="Lucida Sans Unicode"/>
                <a:cs typeface="Lucida Sans Unicode"/>
              </a:rPr>
              <a:t> </a:t>
            </a:r>
            <a:r>
              <a:rPr sz="2800" b="1" dirty="0">
                <a:latin typeface="Lucida Sans Unicode"/>
                <a:cs typeface="Lucida Sans Unicode"/>
              </a:rPr>
              <a:t>Counters</a:t>
            </a:r>
            <a:endParaRPr sz="280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3568" y="1272032"/>
            <a:ext cx="8589645" cy="5080000"/>
            <a:chOff x="353568" y="1272032"/>
            <a:chExt cx="8589645" cy="5080000"/>
          </a:xfrm>
        </p:grpSpPr>
        <p:sp>
          <p:nvSpPr>
            <p:cNvPr id="4" name="object 4"/>
            <p:cNvSpPr/>
            <p:nvPr/>
          </p:nvSpPr>
          <p:spPr>
            <a:xfrm>
              <a:off x="381000" y="1295400"/>
              <a:ext cx="8534400" cy="5029200"/>
            </a:xfrm>
            <a:custGeom>
              <a:avLst/>
              <a:gdLst/>
              <a:ahLst/>
              <a:cxnLst/>
              <a:rect l="l" t="t" r="r" b="b"/>
              <a:pathLst>
                <a:path w="8534400" h="5029200">
                  <a:moveTo>
                    <a:pt x="8236077" y="0"/>
                  </a:moveTo>
                  <a:lnTo>
                    <a:pt x="298373" y="0"/>
                  </a:lnTo>
                  <a:lnTo>
                    <a:pt x="249977" y="3905"/>
                  </a:lnTo>
                  <a:lnTo>
                    <a:pt x="204066" y="15212"/>
                  </a:lnTo>
                  <a:lnTo>
                    <a:pt x="161255" y="33305"/>
                  </a:lnTo>
                  <a:lnTo>
                    <a:pt x="122160" y="57570"/>
                  </a:lnTo>
                  <a:lnTo>
                    <a:pt x="87393" y="87391"/>
                  </a:lnTo>
                  <a:lnTo>
                    <a:pt x="57570" y="122154"/>
                  </a:lnTo>
                  <a:lnTo>
                    <a:pt x="33304" y="161244"/>
                  </a:lnTo>
                  <a:lnTo>
                    <a:pt x="15211" y="204045"/>
                  </a:lnTo>
                  <a:lnTo>
                    <a:pt x="3905" y="249943"/>
                  </a:lnTo>
                  <a:lnTo>
                    <a:pt x="0" y="298323"/>
                  </a:lnTo>
                  <a:lnTo>
                    <a:pt x="0" y="4730826"/>
                  </a:lnTo>
                  <a:lnTo>
                    <a:pt x="3905" y="4779222"/>
                  </a:lnTo>
                  <a:lnTo>
                    <a:pt x="15211" y="4825133"/>
                  </a:lnTo>
                  <a:lnTo>
                    <a:pt x="33304" y="4867944"/>
                  </a:lnTo>
                  <a:lnTo>
                    <a:pt x="57570" y="4907039"/>
                  </a:lnTo>
                  <a:lnTo>
                    <a:pt x="87393" y="4941806"/>
                  </a:lnTo>
                  <a:lnTo>
                    <a:pt x="122160" y="4971629"/>
                  </a:lnTo>
                  <a:lnTo>
                    <a:pt x="161255" y="4995895"/>
                  </a:lnTo>
                  <a:lnTo>
                    <a:pt x="204066" y="5013988"/>
                  </a:lnTo>
                  <a:lnTo>
                    <a:pt x="249977" y="5025294"/>
                  </a:lnTo>
                  <a:lnTo>
                    <a:pt x="298373" y="5029200"/>
                  </a:lnTo>
                  <a:lnTo>
                    <a:pt x="8236077" y="5029200"/>
                  </a:lnTo>
                  <a:lnTo>
                    <a:pt x="8284456" y="5025294"/>
                  </a:lnTo>
                  <a:lnTo>
                    <a:pt x="8330354" y="5013988"/>
                  </a:lnTo>
                  <a:lnTo>
                    <a:pt x="8373155" y="4995895"/>
                  </a:lnTo>
                  <a:lnTo>
                    <a:pt x="8412245" y="4971629"/>
                  </a:lnTo>
                  <a:lnTo>
                    <a:pt x="8447008" y="4941806"/>
                  </a:lnTo>
                  <a:lnTo>
                    <a:pt x="8476829" y="4907039"/>
                  </a:lnTo>
                  <a:lnTo>
                    <a:pt x="8501094" y="4867944"/>
                  </a:lnTo>
                  <a:lnTo>
                    <a:pt x="8519187" y="4825133"/>
                  </a:lnTo>
                  <a:lnTo>
                    <a:pt x="8530494" y="4779222"/>
                  </a:lnTo>
                  <a:lnTo>
                    <a:pt x="8534400" y="4730826"/>
                  </a:lnTo>
                  <a:lnTo>
                    <a:pt x="8534400" y="298323"/>
                  </a:lnTo>
                  <a:lnTo>
                    <a:pt x="8530494" y="249943"/>
                  </a:lnTo>
                  <a:lnTo>
                    <a:pt x="8519187" y="204045"/>
                  </a:lnTo>
                  <a:lnTo>
                    <a:pt x="8501094" y="161244"/>
                  </a:lnTo>
                  <a:lnTo>
                    <a:pt x="8476829" y="122154"/>
                  </a:lnTo>
                  <a:lnTo>
                    <a:pt x="8447008" y="87391"/>
                  </a:lnTo>
                  <a:lnTo>
                    <a:pt x="8412245" y="57570"/>
                  </a:lnTo>
                  <a:lnTo>
                    <a:pt x="8373155" y="33305"/>
                  </a:lnTo>
                  <a:lnTo>
                    <a:pt x="8330354" y="15212"/>
                  </a:lnTo>
                  <a:lnTo>
                    <a:pt x="8284456" y="3905"/>
                  </a:lnTo>
                  <a:lnTo>
                    <a:pt x="8236077" y="0"/>
                  </a:lnTo>
                  <a:close/>
                </a:path>
              </a:pathLst>
            </a:custGeom>
            <a:solidFill>
              <a:srgbClr val="B5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568" y="1272032"/>
              <a:ext cx="8589645" cy="5080000"/>
            </a:xfrm>
            <a:custGeom>
              <a:avLst/>
              <a:gdLst/>
              <a:ahLst/>
              <a:cxnLst/>
              <a:rect l="l" t="t" r="r" b="b"/>
              <a:pathLst>
                <a:path w="8589645" h="5080000">
                  <a:moveTo>
                    <a:pt x="8360917" y="5067300"/>
                  </a:moveTo>
                  <a:lnTo>
                    <a:pt x="229628" y="5067300"/>
                  </a:lnTo>
                  <a:lnTo>
                    <a:pt x="245110" y="5080000"/>
                  </a:lnTo>
                  <a:lnTo>
                    <a:pt x="8345551" y="5080000"/>
                  </a:lnTo>
                  <a:lnTo>
                    <a:pt x="8360917" y="5067300"/>
                  </a:lnTo>
                  <a:close/>
                </a:path>
                <a:path w="8589645" h="5080000">
                  <a:moveTo>
                    <a:pt x="266725" y="5041900"/>
                  </a:moveTo>
                  <a:lnTo>
                    <a:pt x="171157" y="5041900"/>
                  </a:lnTo>
                  <a:lnTo>
                    <a:pt x="185178" y="5054600"/>
                  </a:lnTo>
                  <a:lnTo>
                    <a:pt x="199682" y="5067300"/>
                  </a:lnTo>
                  <a:lnTo>
                    <a:pt x="8376158" y="5067300"/>
                  </a:lnTo>
                  <a:lnTo>
                    <a:pt x="8390890" y="5054600"/>
                  </a:lnTo>
                  <a:lnTo>
                    <a:pt x="281114" y="5054600"/>
                  </a:lnTo>
                  <a:lnTo>
                    <a:pt x="266725" y="5041900"/>
                  </a:lnTo>
                  <a:close/>
                </a:path>
                <a:path w="8589645" h="5080000">
                  <a:moveTo>
                    <a:pt x="8419338" y="5041900"/>
                  </a:moveTo>
                  <a:lnTo>
                    <a:pt x="8322436" y="5041900"/>
                  </a:lnTo>
                  <a:lnTo>
                    <a:pt x="8307958" y="5054600"/>
                  </a:lnTo>
                  <a:lnTo>
                    <a:pt x="8405367" y="5054600"/>
                  </a:lnTo>
                  <a:lnTo>
                    <a:pt x="8419338" y="5041900"/>
                  </a:lnTo>
                  <a:close/>
                </a:path>
                <a:path w="8589645" h="5080000">
                  <a:moveTo>
                    <a:pt x="252755" y="38100"/>
                  </a:moveTo>
                  <a:lnTo>
                    <a:pt x="169875" y="38100"/>
                  </a:lnTo>
                  <a:lnTo>
                    <a:pt x="156489" y="50800"/>
                  </a:lnTo>
                  <a:lnTo>
                    <a:pt x="142494" y="63500"/>
                  </a:lnTo>
                  <a:lnTo>
                    <a:pt x="94576" y="101600"/>
                  </a:lnTo>
                  <a:lnTo>
                    <a:pt x="55206" y="152400"/>
                  </a:lnTo>
                  <a:lnTo>
                    <a:pt x="31877" y="190500"/>
                  </a:lnTo>
                  <a:lnTo>
                    <a:pt x="14465" y="228600"/>
                  </a:lnTo>
                  <a:lnTo>
                    <a:pt x="6540" y="266700"/>
                  </a:lnTo>
                  <a:lnTo>
                    <a:pt x="3644" y="279400"/>
                  </a:lnTo>
                  <a:lnTo>
                    <a:pt x="1600" y="292100"/>
                  </a:lnTo>
                  <a:lnTo>
                    <a:pt x="393" y="317500"/>
                  </a:lnTo>
                  <a:lnTo>
                    <a:pt x="0" y="330200"/>
                  </a:lnTo>
                  <a:lnTo>
                    <a:pt x="12" y="4762500"/>
                  </a:lnTo>
                  <a:lnTo>
                    <a:pt x="1739" y="4800600"/>
                  </a:lnTo>
                  <a:lnTo>
                    <a:pt x="10477" y="4838700"/>
                  </a:lnTo>
                  <a:lnTo>
                    <a:pt x="14859" y="4864100"/>
                  </a:lnTo>
                  <a:lnTo>
                    <a:pt x="32435" y="4902200"/>
                  </a:lnTo>
                  <a:lnTo>
                    <a:pt x="56451" y="4940300"/>
                  </a:lnTo>
                  <a:lnTo>
                    <a:pt x="96405" y="4991100"/>
                  </a:lnTo>
                  <a:lnTo>
                    <a:pt x="144170" y="5029200"/>
                  </a:lnTo>
                  <a:lnTo>
                    <a:pt x="157530" y="5041900"/>
                  </a:lnTo>
                  <a:lnTo>
                    <a:pt x="225018" y="5041900"/>
                  </a:lnTo>
                  <a:lnTo>
                    <a:pt x="211747" y="5029200"/>
                  </a:lnTo>
                  <a:lnTo>
                    <a:pt x="198767" y="5029200"/>
                  </a:lnTo>
                  <a:lnTo>
                    <a:pt x="186143" y="5016500"/>
                  </a:lnTo>
                  <a:lnTo>
                    <a:pt x="173888" y="5016500"/>
                  </a:lnTo>
                  <a:lnTo>
                    <a:pt x="161937" y="5003800"/>
                  </a:lnTo>
                  <a:lnTo>
                    <a:pt x="139306" y="4991100"/>
                  </a:lnTo>
                  <a:lnTo>
                    <a:pt x="118567" y="4965700"/>
                  </a:lnTo>
                  <a:lnTo>
                    <a:pt x="99694" y="4940300"/>
                  </a:lnTo>
                  <a:lnTo>
                    <a:pt x="82778" y="4927600"/>
                  </a:lnTo>
                  <a:lnTo>
                    <a:pt x="61747" y="4889500"/>
                  </a:lnTo>
                  <a:lnTo>
                    <a:pt x="46062" y="4851400"/>
                  </a:lnTo>
                  <a:lnTo>
                    <a:pt x="38874" y="4813300"/>
                  </a:lnTo>
                  <a:lnTo>
                    <a:pt x="36258" y="4800600"/>
                  </a:lnTo>
                  <a:lnTo>
                    <a:pt x="34404" y="4787900"/>
                  </a:lnTo>
                  <a:lnTo>
                    <a:pt x="33286" y="4775200"/>
                  </a:lnTo>
                  <a:lnTo>
                    <a:pt x="32918" y="4762500"/>
                  </a:lnTo>
                  <a:lnTo>
                    <a:pt x="32918" y="330200"/>
                  </a:lnTo>
                  <a:lnTo>
                    <a:pt x="34429" y="292100"/>
                  </a:lnTo>
                  <a:lnTo>
                    <a:pt x="42202" y="254000"/>
                  </a:lnTo>
                  <a:lnTo>
                    <a:pt x="55968" y="215900"/>
                  </a:lnTo>
                  <a:lnTo>
                    <a:pt x="75425" y="177800"/>
                  </a:lnTo>
                  <a:lnTo>
                    <a:pt x="100012" y="139700"/>
                  </a:lnTo>
                  <a:lnTo>
                    <a:pt x="118935" y="127000"/>
                  </a:lnTo>
                  <a:lnTo>
                    <a:pt x="139712" y="101600"/>
                  </a:lnTo>
                  <a:lnTo>
                    <a:pt x="162267" y="88900"/>
                  </a:lnTo>
                  <a:lnTo>
                    <a:pt x="174091" y="76200"/>
                  </a:lnTo>
                  <a:lnTo>
                    <a:pt x="186397" y="76200"/>
                  </a:lnTo>
                  <a:lnTo>
                    <a:pt x="198996" y="63500"/>
                  </a:lnTo>
                  <a:lnTo>
                    <a:pt x="212001" y="63500"/>
                  </a:lnTo>
                  <a:lnTo>
                    <a:pt x="225272" y="50800"/>
                  </a:lnTo>
                  <a:lnTo>
                    <a:pt x="238836" y="50800"/>
                  </a:lnTo>
                  <a:lnTo>
                    <a:pt x="252755" y="38100"/>
                  </a:lnTo>
                  <a:close/>
                </a:path>
                <a:path w="8589645" h="5080000">
                  <a:moveTo>
                    <a:pt x="8333612" y="5029200"/>
                  </a:moveTo>
                  <a:lnTo>
                    <a:pt x="254965" y="5029200"/>
                  </a:lnTo>
                  <a:lnTo>
                    <a:pt x="268693" y="5041900"/>
                  </a:lnTo>
                  <a:lnTo>
                    <a:pt x="8319897" y="5041900"/>
                  </a:lnTo>
                  <a:lnTo>
                    <a:pt x="8333612" y="5029200"/>
                  </a:lnTo>
                  <a:close/>
                </a:path>
                <a:path w="8589645" h="5080000">
                  <a:moveTo>
                    <a:pt x="8418195" y="38100"/>
                  </a:moveTo>
                  <a:lnTo>
                    <a:pt x="8336914" y="38100"/>
                  </a:lnTo>
                  <a:lnTo>
                    <a:pt x="8350631" y="50800"/>
                  </a:lnTo>
                  <a:lnTo>
                    <a:pt x="8364347" y="50800"/>
                  </a:lnTo>
                  <a:lnTo>
                    <a:pt x="8377555" y="63500"/>
                  </a:lnTo>
                  <a:lnTo>
                    <a:pt x="8390636" y="63500"/>
                  </a:lnTo>
                  <a:lnTo>
                    <a:pt x="8403209" y="76200"/>
                  </a:lnTo>
                  <a:lnTo>
                    <a:pt x="8415401" y="76200"/>
                  </a:lnTo>
                  <a:lnTo>
                    <a:pt x="8427339" y="88900"/>
                  </a:lnTo>
                  <a:lnTo>
                    <a:pt x="8449945" y="101600"/>
                  </a:lnTo>
                  <a:lnTo>
                    <a:pt x="8470773" y="127000"/>
                  </a:lnTo>
                  <a:lnTo>
                    <a:pt x="8506460" y="165100"/>
                  </a:lnTo>
                  <a:lnTo>
                    <a:pt x="8527541" y="203200"/>
                  </a:lnTo>
                  <a:lnTo>
                    <a:pt x="8543163" y="241300"/>
                  </a:lnTo>
                  <a:lnTo>
                    <a:pt x="8552941" y="279400"/>
                  </a:lnTo>
                  <a:lnTo>
                    <a:pt x="8555990" y="317500"/>
                  </a:lnTo>
                  <a:lnTo>
                    <a:pt x="8556371" y="330200"/>
                  </a:lnTo>
                  <a:lnTo>
                    <a:pt x="8556371" y="4762500"/>
                  </a:lnTo>
                  <a:lnTo>
                    <a:pt x="8555990" y="4775200"/>
                  </a:lnTo>
                  <a:lnTo>
                    <a:pt x="8554847" y="4787900"/>
                  </a:lnTo>
                  <a:lnTo>
                    <a:pt x="8552941" y="4800600"/>
                  </a:lnTo>
                  <a:lnTo>
                    <a:pt x="8550275" y="4826000"/>
                  </a:lnTo>
                  <a:lnTo>
                    <a:pt x="8538591" y="4864100"/>
                  </a:lnTo>
                  <a:lnTo>
                    <a:pt x="8520938" y="4902200"/>
                  </a:lnTo>
                  <a:lnTo>
                    <a:pt x="8489315" y="4953000"/>
                  </a:lnTo>
                  <a:lnTo>
                    <a:pt x="8470391" y="4965700"/>
                  </a:lnTo>
                  <a:lnTo>
                    <a:pt x="8449564" y="4991100"/>
                  </a:lnTo>
                  <a:lnTo>
                    <a:pt x="8426958" y="5003800"/>
                  </a:lnTo>
                  <a:lnTo>
                    <a:pt x="8415274" y="5016500"/>
                  </a:lnTo>
                  <a:lnTo>
                    <a:pt x="8402955" y="5016500"/>
                  </a:lnTo>
                  <a:lnTo>
                    <a:pt x="8390382" y="5029200"/>
                  </a:lnTo>
                  <a:lnTo>
                    <a:pt x="8377301" y="5029200"/>
                  </a:lnTo>
                  <a:lnTo>
                    <a:pt x="8364092" y="5041900"/>
                  </a:lnTo>
                  <a:lnTo>
                    <a:pt x="8433054" y="5041900"/>
                  </a:lnTo>
                  <a:lnTo>
                    <a:pt x="8446642" y="5029200"/>
                  </a:lnTo>
                  <a:lnTo>
                    <a:pt x="8471662" y="5016500"/>
                  </a:lnTo>
                  <a:lnTo>
                    <a:pt x="8515731" y="4965700"/>
                  </a:lnTo>
                  <a:lnTo>
                    <a:pt x="8542528" y="4927600"/>
                  </a:lnTo>
                  <a:lnTo>
                    <a:pt x="8563864" y="4889500"/>
                  </a:lnTo>
                  <a:lnTo>
                    <a:pt x="8574786" y="4851400"/>
                  </a:lnTo>
                  <a:lnTo>
                    <a:pt x="8579104" y="4838700"/>
                  </a:lnTo>
                  <a:lnTo>
                    <a:pt x="8582660" y="4826000"/>
                  </a:lnTo>
                  <a:lnTo>
                    <a:pt x="8585581" y="4813300"/>
                  </a:lnTo>
                  <a:lnTo>
                    <a:pt x="8587613" y="4787900"/>
                  </a:lnTo>
                  <a:lnTo>
                    <a:pt x="8588883" y="4775200"/>
                  </a:lnTo>
                  <a:lnTo>
                    <a:pt x="8589264" y="4762500"/>
                  </a:lnTo>
                  <a:lnTo>
                    <a:pt x="8589264" y="330200"/>
                  </a:lnTo>
                  <a:lnTo>
                    <a:pt x="8588756" y="304800"/>
                  </a:lnTo>
                  <a:lnTo>
                    <a:pt x="8587486" y="292100"/>
                  </a:lnTo>
                  <a:lnTo>
                    <a:pt x="8585327" y="279400"/>
                  </a:lnTo>
                  <a:lnTo>
                    <a:pt x="8582406" y="266700"/>
                  </a:lnTo>
                  <a:lnTo>
                    <a:pt x="8578850" y="241300"/>
                  </a:lnTo>
                  <a:lnTo>
                    <a:pt x="8563356" y="203200"/>
                  </a:lnTo>
                  <a:lnTo>
                    <a:pt x="8549640" y="177800"/>
                  </a:lnTo>
                  <a:lnTo>
                    <a:pt x="8541766" y="152400"/>
                  </a:lnTo>
                  <a:lnTo>
                    <a:pt x="8532876" y="139700"/>
                  </a:lnTo>
                  <a:lnTo>
                    <a:pt x="8513953" y="114300"/>
                  </a:lnTo>
                  <a:lnTo>
                    <a:pt x="8492871" y="101600"/>
                  </a:lnTo>
                  <a:lnTo>
                    <a:pt x="8469757" y="76200"/>
                  </a:lnTo>
                  <a:lnTo>
                    <a:pt x="8444991" y="63500"/>
                  </a:lnTo>
                  <a:lnTo>
                    <a:pt x="8431911" y="50800"/>
                  </a:lnTo>
                  <a:lnTo>
                    <a:pt x="8418195" y="38100"/>
                  </a:lnTo>
                  <a:close/>
                </a:path>
                <a:path w="8589645" h="5080000">
                  <a:moveTo>
                    <a:pt x="257429" y="5016500"/>
                  </a:moveTo>
                  <a:lnTo>
                    <a:pt x="215772" y="5016500"/>
                  </a:lnTo>
                  <a:lnTo>
                    <a:pt x="228536" y="5029200"/>
                  </a:lnTo>
                  <a:lnTo>
                    <a:pt x="270649" y="5029200"/>
                  </a:lnTo>
                  <a:lnTo>
                    <a:pt x="257429" y="5016500"/>
                  </a:lnTo>
                  <a:close/>
                </a:path>
                <a:path w="8589645" h="5080000">
                  <a:moveTo>
                    <a:pt x="8372856" y="5016500"/>
                  </a:moveTo>
                  <a:lnTo>
                    <a:pt x="8343518" y="5016500"/>
                  </a:lnTo>
                  <a:lnTo>
                    <a:pt x="8330564" y="5029200"/>
                  </a:lnTo>
                  <a:lnTo>
                    <a:pt x="8360029" y="5029200"/>
                  </a:lnTo>
                  <a:lnTo>
                    <a:pt x="8372856" y="5016500"/>
                  </a:lnTo>
                  <a:close/>
                </a:path>
                <a:path w="8589645" h="5080000">
                  <a:moveTo>
                    <a:pt x="219798" y="5003800"/>
                  </a:moveTo>
                  <a:lnTo>
                    <a:pt x="191135" y="5003800"/>
                  </a:lnTo>
                  <a:lnTo>
                    <a:pt x="203301" y="5016500"/>
                  </a:lnTo>
                  <a:lnTo>
                    <a:pt x="232041" y="5016500"/>
                  </a:lnTo>
                  <a:lnTo>
                    <a:pt x="219798" y="5003800"/>
                  </a:lnTo>
                  <a:close/>
                </a:path>
                <a:path w="8589645" h="5080000">
                  <a:moveTo>
                    <a:pt x="8397493" y="5003800"/>
                  </a:moveTo>
                  <a:lnTo>
                    <a:pt x="8380349" y="5003800"/>
                  </a:lnTo>
                  <a:lnTo>
                    <a:pt x="8368283" y="5016500"/>
                  </a:lnTo>
                  <a:lnTo>
                    <a:pt x="8385429" y="5016500"/>
                  </a:lnTo>
                  <a:lnTo>
                    <a:pt x="8397493" y="5003800"/>
                  </a:lnTo>
                  <a:close/>
                </a:path>
                <a:path w="8589645" h="5080000">
                  <a:moveTo>
                    <a:pt x="197408" y="88900"/>
                  </a:moveTo>
                  <a:lnTo>
                    <a:pt x="168859" y="88900"/>
                  </a:lnTo>
                  <a:lnTo>
                    <a:pt x="147091" y="114300"/>
                  </a:lnTo>
                  <a:lnTo>
                    <a:pt x="127050" y="127000"/>
                  </a:lnTo>
                  <a:lnTo>
                    <a:pt x="108788" y="152400"/>
                  </a:lnTo>
                  <a:lnTo>
                    <a:pt x="92303" y="165100"/>
                  </a:lnTo>
                  <a:lnTo>
                    <a:pt x="84912" y="177800"/>
                  </a:lnTo>
                  <a:lnTo>
                    <a:pt x="66179" y="215900"/>
                  </a:lnTo>
                  <a:lnTo>
                    <a:pt x="52895" y="254000"/>
                  </a:lnTo>
                  <a:lnTo>
                    <a:pt x="45364" y="304800"/>
                  </a:lnTo>
                  <a:lnTo>
                    <a:pt x="44272" y="317500"/>
                  </a:lnTo>
                  <a:lnTo>
                    <a:pt x="43891" y="330200"/>
                  </a:lnTo>
                  <a:lnTo>
                    <a:pt x="43891" y="4762500"/>
                  </a:lnTo>
                  <a:lnTo>
                    <a:pt x="47053" y="4800600"/>
                  </a:lnTo>
                  <a:lnTo>
                    <a:pt x="56464" y="4838700"/>
                  </a:lnTo>
                  <a:lnTo>
                    <a:pt x="71526" y="4876800"/>
                  </a:lnTo>
                  <a:lnTo>
                    <a:pt x="91554" y="4914900"/>
                  </a:lnTo>
                  <a:lnTo>
                    <a:pt x="125945" y="4965700"/>
                  </a:lnTo>
                  <a:lnTo>
                    <a:pt x="167855" y="4991100"/>
                  </a:lnTo>
                  <a:lnTo>
                    <a:pt x="179336" y="5003800"/>
                  </a:lnTo>
                  <a:lnTo>
                    <a:pt x="196126" y="5003800"/>
                  </a:lnTo>
                  <a:lnTo>
                    <a:pt x="184797" y="4991100"/>
                  </a:lnTo>
                  <a:lnTo>
                    <a:pt x="173774" y="4991100"/>
                  </a:lnTo>
                  <a:lnTo>
                    <a:pt x="152438" y="4965700"/>
                  </a:lnTo>
                  <a:lnTo>
                    <a:pt x="133337" y="4953000"/>
                  </a:lnTo>
                  <a:lnTo>
                    <a:pt x="115963" y="4927600"/>
                  </a:lnTo>
                  <a:lnTo>
                    <a:pt x="100330" y="4914900"/>
                  </a:lnTo>
                  <a:lnTo>
                    <a:pt x="93802" y="4902200"/>
                  </a:lnTo>
                  <a:lnTo>
                    <a:pt x="87160" y="4889500"/>
                  </a:lnTo>
                  <a:lnTo>
                    <a:pt x="81292" y="4876800"/>
                  </a:lnTo>
                  <a:lnTo>
                    <a:pt x="66865" y="4838700"/>
                  </a:lnTo>
                  <a:lnTo>
                    <a:pt x="57848" y="4800600"/>
                  </a:lnTo>
                  <a:lnTo>
                    <a:pt x="54851" y="4762500"/>
                  </a:lnTo>
                  <a:lnTo>
                    <a:pt x="54863" y="330200"/>
                  </a:lnTo>
                  <a:lnTo>
                    <a:pt x="55232" y="317500"/>
                  </a:lnTo>
                  <a:lnTo>
                    <a:pt x="56311" y="304800"/>
                  </a:lnTo>
                  <a:lnTo>
                    <a:pt x="58077" y="292100"/>
                  </a:lnTo>
                  <a:lnTo>
                    <a:pt x="60515" y="266700"/>
                  </a:lnTo>
                  <a:lnTo>
                    <a:pt x="63588" y="254000"/>
                  </a:lnTo>
                  <a:lnTo>
                    <a:pt x="67259" y="241300"/>
                  </a:lnTo>
                  <a:lnTo>
                    <a:pt x="71513" y="228600"/>
                  </a:lnTo>
                  <a:lnTo>
                    <a:pt x="76377" y="215900"/>
                  </a:lnTo>
                  <a:lnTo>
                    <a:pt x="81851" y="215900"/>
                  </a:lnTo>
                  <a:lnTo>
                    <a:pt x="87858" y="203200"/>
                  </a:lnTo>
                  <a:lnTo>
                    <a:pt x="94399" y="190500"/>
                  </a:lnTo>
                  <a:lnTo>
                    <a:pt x="101574" y="177800"/>
                  </a:lnTo>
                  <a:lnTo>
                    <a:pt x="117563" y="152400"/>
                  </a:lnTo>
                  <a:lnTo>
                    <a:pt x="135166" y="139700"/>
                  </a:lnTo>
                  <a:lnTo>
                    <a:pt x="154482" y="114300"/>
                  </a:lnTo>
                  <a:lnTo>
                    <a:pt x="175450" y="101600"/>
                  </a:lnTo>
                  <a:lnTo>
                    <a:pt x="185839" y="101600"/>
                  </a:lnTo>
                  <a:lnTo>
                    <a:pt x="197408" y="88900"/>
                  </a:lnTo>
                  <a:close/>
                </a:path>
                <a:path w="8589645" h="5080000">
                  <a:moveTo>
                    <a:pt x="8421497" y="88900"/>
                  </a:moveTo>
                  <a:lnTo>
                    <a:pt x="8393176" y="88900"/>
                  </a:lnTo>
                  <a:lnTo>
                    <a:pt x="8404479" y="101600"/>
                  </a:lnTo>
                  <a:lnTo>
                    <a:pt x="8415528" y="101600"/>
                  </a:lnTo>
                  <a:lnTo>
                    <a:pt x="8436737" y="114300"/>
                  </a:lnTo>
                  <a:lnTo>
                    <a:pt x="8456041" y="139700"/>
                  </a:lnTo>
                  <a:lnTo>
                    <a:pt x="8473440" y="152400"/>
                  </a:lnTo>
                  <a:lnTo>
                    <a:pt x="8488934" y="177800"/>
                  </a:lnTo>
                  <a:lnTo>
                    <a:pt x="8507984" y="215900"/>
                  </a:lnTo>
                  <a:lnTo>
                    <a:pt x="8522462" y="254000"/>
                  </a:lnTo>
                  <a:lnTo>
                    <a:pt x="8531352" y="292100"/>
                  </a:lnTo>
                  <a:lnTo>
                    <a:pt x="8534400" y="330200"/>
                  </a:lnTo>
                  <a:lnTo>
                    <a:pt x="8534400" y="4762500"/>
                  </a:lnTo>
                  <a:lnTo>
                    <a:pt x="8531225" y="4800600"/>
                  </a:lnTo>
                  <a:lnTo>
                    <a:pt x="8521954" y="4838700"/>
                  </a:lnTo>
                  <a:lnTo>
                    <a:pt x="8507476" y="4876800"/>
                  </a:lnTo>
                  <a:lnTo>
                    <a:pt x="8487791" y="4914900"/>
                  </a:lnTo>
                  <a:lnTo>
                    <a:pt x="8471789" y="4927600"/>
                  </a:lnTo>
                  <a:lnTo>
                    <a:pt x="8454136" y="4953000"/>
                  </a:lnTo>
                  <a:lnTo>
                    <a:pt x="8434832" y="4965700"/>
                  </a:lnTo>
                  <a:lnTo>
                    <a:pt x="8413877" y="4991100"/>
                  </a:lnTo>
                  <a:lnTo>
                    <a:pt x="8403336" y="4991100"/>
                  </a:lnTo>
                  <a:lnTo>
                    <a:pt x="8392033" y="5003800"/>
                  </a:lnTo>
                  <a:lnTo>
                    <a:pt x="8409305" y="5003800"/>
                  </a:lnTo>
                  <a:lnTo>
                    <a:pt x="8420481" y="4991100"/>
                  </a:lnTo>
                  <a:lnTo>
                    <a:pt x="8442198" y="4978400"/>
                  </a:lnTo>
                  <a:lnTo>
                    <a:pt x="8480552" y="4940300"/>
                  </a:lnTo>
                  <a:lnTo>
                    <a:pt x="8504428" y="4902200"/>
                  </a:lnTo>
                  <a:lnTo>
                    <a:pt x="8517382" y="4876800"/>
                  </a:lnTo>
                  <a:lnTo>
                    <a:pt x="8523097" y="4876800"/>
                  </a:lnTo>
                  <a:lnTo>
                    <a:pt x="8528177" y="4864100"/>
                  </a:lnTo>
                  <a:lnTo>
                    <a:pt x="8532622" y="4838700"/>
                  </a:lnTo>
                  <a:lnTo>
                    <a:pt x="8536305" y="4826000"/>
                  </a:lnTo>
                  <a:lnTo>
                    <a:pt x="8543925" y="4787900"/>
                  </a:lnTo>
                  <a:lnTo>
                    <a:pt x="8545322" y="4762500"/>
                  </a:lnTo>
                  <a:lnTo>
                    <a:pt x="8545322" y="330200"/>
                  </a:lnTo>
                  <a:lnTo>
                    <a:pt x="8545067" y="317500"/>
                  </a:lnTo>
                  <a:lnTo>
                    <a:pt x="8543925" y="304800"/>
                  </a:lnTo>
                  <a:lnTo>
                    <a:pt x="8542147" y="279400"/>
                  </a:lnTo>
                  <a:lnTo>
                    <a:pt x="8532749" y="241300"/>
                  </a:lnTo>
                  <a:lnTo>
                    <a:pt x="8517763" y="203200"/>
                  </a:lnTo>
                  <a:lnTo>
                    <a:pt x="8497697" y="165100"/>
                  </a:lnTo>
                  <a:lnTo>
                    <a:pt x="8481567" y="152400"/>
                  </a:lnTo>
                  <a:lnTo>
                    <a:pt x="8463407" y="127000"/>
                  </a:lnTo>
                  <a:lnTo>
                    <a:pt x="8443341" y="114300"/>
                  </a:lnTo>
                  <a:lnTo>
                    <a:pt x="8421497" y="88900"/>
                  </a:lnTo>
                  <a:close/>
                </a:path>
                <a:path w="8589645" h="5080000">
                  <a:moveTo>
                    <a:pt x="221068" y="76200"/>
                  </a:moveTo>
                  <a:lnTo>
                    <a:pt x="191897" y="76200"/>
                  </a:lnTo>
                  <a:lnTo>
                    <a:pt x="179971" y="88900"/>
                  </a:lnTo>
                  <a:lnTo>
                    <a:pt x="208991" y="88900"/>
                  </a:lnTo>
                  <a:lnTo>
                    <a:pt x="221068" y="76200"/>
                  </a:lnTo>
                  <a:close/>
                </a:path>
                <a:path w="8589645" h="5080000">
                  <a:moveTo>
                    <a:pt x="8398256" y="76200"/>
                  </a:moveTo>
                  <a:lnTo>
                    <a:pt x="8369554" y="76200"/>
                  </a:lnTo>
                  <a:lnTo>
                    <a:pt x="8381491" y="88900"/>
                  </a:lnTo>
                  <a:lnTo>
                    <a:pt x="8409940" y="88900"/>
                  </a:lnTo>
                  <a:lnTo>
                    <a:pt x="8398256" y="76200"/>
                  </a:lnTo>
                  <a:close/>
                </a:path>
                <a:path w="8589645" h="5080000">
                  <a:moveTo>
                    <a:pt x="245859" y="63500"/>
                  </a:moveTo>
                  <a:lnTo>
                    <a:pt x="216535" y="63500"/>
                  </a:lnTo>
                  <a:lnTo>
                    <a:pt x="203987" y="76200"/>
                  </a:lnTo>
                  <a:lnTo>
                    <a:pt x="233324" y="76200"/>
                  </a:lnTo>
                  <a:lnTo>
                    <a:pt x="245859" y="63500"/>
                  </a:lnTo>
                  <a:close/>
                </a:path>
                <a:path w="8589645" h="5080000">
                  <a:moveTo>
                    <a:pt x="8373617" y="63500"/>
                  </a:moveTo>
                  <a:lnTo>
                    <a:pt x="8344661" y="63500"/>
                  </a:lnTo>
                  <a:lnTo>
                    <a:pt x="8357361" y="76200"/>
                  </a:lnTo>
                  <a:lnTo>
                    <a:pt x="8386063" y="76200"/>
                  </a:lnTo>
                  <a:lnTo>
                    <a:pt x="8373617" y="63500"/>
                  </a:lnTo>
                  <a:close/>
                </a:path>
                <a:path w="8589645" h="5080000">
                  <a:moveTo>
                    <a:pt x="326529" y="50800"/>
                  </a:moveTo>
                  <a:lnTo>
                    <a:pt x="255739" y="50800"/>
                  </a:lnTo>
                  <a:lnTo>
                    <a:pt x="242341" y="63500"/>
                  </a:lnTo>
                  <a:lnTo>
                    <a:pt x="312585" y="63500"/>
                  </a:lnTo>
                  <a:lnTo>
                    <a:pt x="326529" y="50800"/>
                  </a:lnTo>
                  <a:close/>
                </a:path>
                <a:path w="8589645" h="5080000">
                  <a:moveTo>
                    <a:pt x="8334375" y="50800"/>
                  </a:moveTo>
                  <a:lnTo>
                    <a:pt x="8263508" y="50800"/>
                  </a:lnTo>
                  <a:lnTo>
                    <a:pt x="8278113" y="63500"/>
                  </a:lnTo>
                  <a:lnTo>
                    <a:pt x="8347709" y="63500"/>
                  </a:lnTo>
                  <a:lnTo>
                    <a:pt x="8334375" y="50800"/>
                  </a:lnTo>
                  <a:close/>
                </a:path>
                <a:path w="8589645" h="5080000">
                  <a:moveTo>
                    <a:pt x="8389620" y="25400"/>
                  </a:moveTo>
                  <a:lnTo>
                    <a:pt x="198412" y="25400"/>
                  </a:lnTo>
                  <a:lnTo>
                    <a:pt x="184010" y="38100"/>
                  </a:lnTo>
                  <a:lnTo>
                    <a:pt x="8404225" y="38100"/>
                  </a:lnTo>
                  <a:lnTo>
                    <a:pt x="8389620" y="25400"/>
                  </a:lnTo>
                  <a:close/>
                </a:path>
                <a:path w="8589645" h="5080000">
                  <a:moveTo>
                    <a:pt x="8359648" y="12700"/>
                  </a:moveTo>
                  <a:lnTo>
                    <a:pt x="228295" y="12700"/>
                  </a:lnTo>
                  <a:lnTo>
                    <a:pt x="213207" y="25400"/>
                  </a:lnTo>
                  <a:lnTo>
                    <a:pt x="8374760" y="25400"/>
                  </a:lnTo>
                  <a:lnTo>
                    <a:pt x="8359648" y="12700"/>
                  </a:lnTo>
                  <a:close/>
                </a:path>
                <a:path w="8589645" h="5080000">
                  <a:moveTo>
                    <a:pt x="8312404" y="0"/>
                  </a:moveTo>
                  <a:lnTo>
                    <a:pt x="275513" y="0"/>
                  </a:lnTo>
                  <a:lnTo>
                    <a:pt x="259588" y="12700"/>
                  </a:lnTo>
                  <a:lnTo>
                    <a:pt x="8328533" y="12700"/>
                  </a:lnTo>
                  <a:lnTo>
                    <a:pt x="8312404" y="0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7217" y="2389758"/>
            <a:ext cx="8128634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Lucida Sans Unicode"/>
                <a:cs typeface="Lucida Sans Unicode"/>
              </a:rPr>
              <a:t>At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dirty="0">
                <a:latin typeface="Lucida Sans Unicode"/>
                <a:cs typeface="Lucida Sans Unicode"/>
              </a:rPr>
              <a:t> end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 this </a:t>
            </a:r>
            <a:r>
              <a:rPr sz="2000" dirty="0">
                <a:latin typeface="Lucida Sans Unicode"/>
                <a:cs typeface="Lucida Sans Unicode"/>
              </a:rPr>
              <a:t>component,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dirty="0">
                <a:latin typeface="Lucida Sans Unicode"/>
                <a:cs typeface="Lucida Sans Unicode"/>
              </a:rPr>
              <a:t> student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should:</a:t>
            </a:r>
            <a:endParaRPr sz="200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understand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operation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counter,</a:t>
            </a:r>
            <a:endParaRPr sz="200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understand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operation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register,</a:t>
            </a:r>
            <a:endParaRPr sz="2000">
              <a:latin typeface="Lucida Sans Unicode"/>
              <a:cs typeface="Lucida Sans Unicode"/>
            </a:endParaRPr>
          </a:p>
          <a:p>
            <a:pPr marL="354965" marR="5080" indent="-342900">
              <a:lnSpc>
                <a:spcPct val="100000"/>
              </a:lnSpc>
              <a:spcBef>
                <a:spcPts val="24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be able to </a:t>
            </a:r>
            <a:r>
              <a:rPr sz="2000" dirty="0">
                <a:latin typeface="Lucida Sans Unicode"/>
                <a:cs typeface="Lucida Sans Unicode"/>
              </a:rPr>
              <a:t>use </a:t>
            </a:r>
            <a:r>
              <a:rPr sz="2000" spc="-5" dirty="0">
                <a:latin typeface="Lucida Sans Unicode"/>
                <a:cs typeface="Lucida Sans Unicode"/>
              </a:rPr>
              <a:t>flip flops to </a:t>
            </a:r>
            <a:r>
              <a:rPr sz="2000" dirty="0">
                <a:latin typeface="Lucida Sans Unicode"/>
                <a:cs typeface="Lucida Sans Unicode"/>
              </a:rPr>
              <a:t>construct </a:t>
            </a:r>
            <a:r>
              <a:rPr sz="2000" spc="-5" dirty="0">
                <a:latin typeface="Lucida Sans Unicode"/>
                <a:cs typeface="Lucida Sans Unicode"/>
              </a:rPr>
              <a:t>registers and </a:t>
            </a:r>
            <a:r>
              <a:rPr sz="2000" dirty="0">
                <a:latin typeface="Lucida Sans Unicode"/>
                <a:cs typeface="Lucida Sans Unicode"/>
              </a:rPr>
              <a:t>counters for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use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</a:t>
            </a:r>
            <a:r>
              <a:rPr sz="2000" dirty="0">
                <a:latin typeface="Lucida Sans Unicode"/>
                <a:cs typeface="Lucida Sans Unicode"/>
              </a:rPr>
              <a:t> computer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systems.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457200" y="533400"/>
            <a:ext cx="8229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3280" marR="5080" indent="-678815">
              <a:spcBef>
                <a:spcPts val="100"/>
              </a:spcBef>
            </a:pPr>
            <a:r>
              <a:rPr lang="en-US" sz="2400" b="1" dirty="0" smtClean="0">
                <a:latin typeface="Lucida Sans Unicode"/>
                <a:cs typeface="Lucida Sans Unicode"/>
              </a:rPr>
              <a:t>SERIAL/SERIAL </a:t>
            </a:r>
            <a:r>
              <a:rPr lang="en-US" sz="2400" b="1" spc="-750" dirty="0" smtClean="0">
                <a:latin typeface="Lucida Sans Unicode"/>
                <a:cs typeface="Lucida Sans Unicode"/>
              </a:rPr>
              <a:t> </a:t>
            </a:r>
            <a:r>
              <a:rPr lang="en-US" sz="2400" b="1" dirty="0" smtClean="0">
                <a:latin typeface="Lucida Sans Unicode"/>
                <a:cs typeface="Lucida Sans Unicode"/>
              </a:rPr>
              <a:t>DATA</a:t>
            </a:r>
            <a:r>
              <a:rPr lang="en-US" sz="2400" b="1" spc="-15" dirty="0" smtClean="0">
                <a:latin typeface="Lucida Sans Unicode"/>
                <a:cs typeface="Lucida Sans Unicode"/>
              </a:rPr>
              <a:t> </a:t>
            </a:r>
            <a:r>
              <a:rPr lang="en-US" sz="2400" b="1" dirty="0" smtClean="0">
                <a:latin typeface="Lucida Sans Unicode"/>
                <a:cs typeface="Lucida Sans Unicode"/>
              </a:rPr>
              <a:t>TRANSFER</a:t>
            </a:r>
            <a:endParaRPr lang="en-US" sz="2400" dirty="0">
              <a:latin typeface="Lucida Sans Unicode"/>
              <a:cs typeface="Lucida Sans Unicod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257425"/>
            <a:ext cx="75819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046" y="31376"/>
            <a:ext cx="3389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Lucida Sans Unicode"/>
                <a:cs typeface="Lucida Sans Unicode"/>
              </a:rPr>
              <a:t>5.4</a:t>
            </a:r>
            <a:r>
              <a:rPr sz="2400" b="1" spc="-25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BINARY</a:t>
            </a:r>
            <a:r>
              <a:rPr sz="2400" b="1" spc="-65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COUNTERS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074" y="422536"/>
            <a:ext cx="8185784" cy="65465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Lucida Sans Unicode"/>
                <a:cs typeface="Lucida Sans Unicode"/>
              </a:rPr>
              <a:t>Very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useful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circuits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digital systems.</a:t>
            </a:r>
            <a:endParaRPr sz="2000" dirty="0">
              <a:latin typeface="Lucida Sans Unicode"/>
              <a:cs typeface="Lucida Sans Unicode"/>
            </a:endParaRPr>
          </a:p>
          <a:p>
            <a:pPr marL="76200" marR="555625">
              <a:lnSpc>
                <a:spcPct val="100000"/>
              </a:lnSpc>
              <a:spcBef>
                <a:spcPts val="2400"/>
              </a:spcBef>
            </a:pP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Simply</a:t>
            </a:r>
            <a:r>
              <a:rPr sz="2000" b="1" spc="-3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a register</a:t>
            </a:r>
            <a:r>
              <a:rPr sz="2000" b="1" spc="-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capable</a:t>
            </a:r>
            <a:r>
              <a:rPr sz="2000" b="1" spc="-3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of</a:t>
            </a:r>
            <a:r>
              <a:rPr sz="2000" b="1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counting</a:t>
            </a:r>
            <a:r>
              <a:rPr sz="2000" b="1" spc="-3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number</a:t>
            </a:r>
            <a:r>
              <a:rPr sz="20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of</a:t>
            </a:r>
            <a:r>
              <a:rPr sz="2000" b="1" spc="-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clock</a:t>
            </a:r>
            <a:r>
              <a:rPr sz="2000" b="1" spc="-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pulses </a:t>
            </a:r>
            <a:r>
              <a:rPr sz="2000" b="1" spc="-62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that</a:t>
            </a:r>
            <a:r>
              <a:rPr sz="2000" b="1" spc="-3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have</a:t>
            </a:r>
            <a:r>
              <a:rPr sz="2000" b="1" spc="-4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arrived</a:t>
            </a:r>
            <a:r>
              <a:rPr sz="2000" b="1" spc="-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at</a:t>
            </a:r>
            <a:r>
              <a:rPr sz="20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its</a:t>
            </a:r>
            <a:r>
              <a:rPr sz="2000" b="1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clock</a:t>
            </a:r>
            <a:r>
              <a:rPr sz="2000" b="1" spc="-3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input</a:t>
            </a:r>
            <a:r>
              <a:rPr sz="2000" spc="5" dirty="0">
                <a:latin typeface="Lucida Sans Unicode"/>
                <a:cs typeface="Lucida Sans Unicode"/>
              </a:rPr>
              <a:t>.</a:t>
            </a:r>
            <a:endParaRPr sz="2000" dirty="0">
              <a:latin typeface="Lucida Sans Unicode"/>
              <a:cs typeface="Lucida Sans Unicode"/>
            </a:endParaRPr>
          </a:p>
          <a:p>
            <a:pPr marL="7620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Lucida Sans Unicode"/>
                <a:cs typeface="Lucida Sans Unicode"/>
              </a:rPr>
              <a:t>Can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be </a:t>
            </a:r>
            <a:r>
              <a:rPr sz="2000" dirty="0">
                <a:latin typeface="Lucida Sans Unicode"/>
                <a:cs typeface="Lucida Sans Unicode"/>
              </a:rPr>
              <a:t>used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dirty="0">
                <a:latin typeface="Lucida Sans Unicode"/>
                <a:cs typeface="Lucida Sans Unicode"/>
              </a:rPr>
              <a:t> measure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time and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thus frequency.</a:t>
            </a:r>
            <a:endParaRPr sz="2000" dirty="0">
              <a:latin typeface="Lucida Sans Unicode"/>
              <a:cs typeface="Lucida Sans Unicode"/>
            </a:endParaRPr>
          </a:p>
          <a:p>
            <a:pPr marL="76200" marR="98425" algn="just">
              <a:lnSpc>
                <a:spcPct val="97800"/>
              </a:lnSpc>
              <a:spcBef>
                <a:spcPts val="2455"/>
              </a:spcBef>
            </a:pPr>
            <a:r>
              <a:rPr sz="2000" dirty="0">
                <a:latin typeface="Lucida Sans Unicode"/>
                <a:cs typeface="Lucida Sans Unicode"/>
              </a:rPr>
              <a:t>Counters </a:t>
            </a:r>
            <a:r>
              <a:rPr sz="2000" spc="-5" dirty="0">
                <a:latin typeface="Lucida Sans Unicode"/>
                <a:cs typeface="Lucida Sans Unicode"/>
              </a:rPr>
              <a:t>are primarily </a:t>
            </a:r>
            <a:r>
              <a:rPr sz="2000" dirty="0">
                <a:latin typeface="Lucida Sans Unicode"/>
                <a:cs typeface="Lucida Sans Unicode"/>
              </a:rPr>
              <a:t>made </a:t>
            </a:r>
            <a:r>
              <a:rPr sz="2000" spc="-5" dirty="0">
                <a:latin typeface="Lucida Sans Unicode"/>
                <a:cs typeface="Lucida Sans Unicode"/>
              </a:rPr>
              <a:t>from flip-flops and recall </a:t>
            </a:r>
            <a:r>
              <a:rPr sz="2000" dirty="0">
                <a:latin typeface="Lucida Sans Unicode"/>
                <a:cs typeface="Lucida Sans Unicode"/>
              </a:rPr>
              <a:t>that </a:t>
            </a:r>
            <a:r>
              <a:rPr sz="2000" spc="-5" dirty="0">
                <a:latin typeface="Lucida Sans Unicode"/>
                <a:cs typeface="Lucida Sans Unicode"/>
              </a:rPr>
              <a:t>each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flip-flop </a:t>
            </a:r>
            <a:r>
              <a:rPr sz="2000" dirty="0">
                <a:latin typeface="Lucida Sans Unicode"/>
                <a:cs typeface="Lucida Sans Unicode"/>
              </a:rPr>
              <a:t>has </a:t>
            </a:r>
            <a:r>
              <a:rPr sz="2000" spc="-5" dirty="0">
                <a:latin typeface="Lucida Sans Unicode"/>
                <a:cs typeface="Lucida Sans Unicode"/>
              </a:rPr>
              <a:t>two states. </a:t>
            </a:r>
            <a:r>
              <a:rPr sz="2000" dirty="0">
                <a:latin typeface="Lucida Sans Unicode"/>
                <a:cs typeface="Lucida Sans Unicode"/>
              </a:rPr>
              <a:t>This means that </a:t>
            </a:r>
            <a:r>
              <a:rPr sz="2000" spc="-5" dirty="0">
                <a:latin typeface="Lucida Sans Unicode"/>
                <a:cs typeface="Lucida Sans Unicode"/>
              </a:rPr>
              <a:t>an array of </a:t>
            </a:r>
            <a:r>
              <a:rPr sz="2500" b="1" i="1" spc="-10" dirty="0">
                <a:latin typeface="Lucida Sans Unicode"/>
                <a:cs typeface="Lucida Sans Unicode"/>
              </a:rPr>
              <a:t>n</a:t>
            </a:r>
            <a:r>
              <a:rPr sz="2000" spc="-10" dirty="0">
                <a:latin typeface="Lucida Sans Unicode"/>
                <a:cs typeface="Lucida Sans Unicode"/>
              </a:rPr>
              <a:t>-flip-flops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can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store </a:t>
            </a:r>
            <a:r>
              <a:rPr sz="2000" spc="-10" dirty="0">
                <a:latin typeface="Lucida Sans Unicode"/>
                <a:cs typeface="Lucida Sans Unicode"/>
              </a:rPr>
              <a:t>2</a:t>
            </a:r>
            <a:r>
              <a:rPr sz="2475" b="1" i="1" spc="-15" baseline="23569" dirty="0">
                <a:latin typeface="Lucida Sans Unicode"/>
                <a:cs typeface="Lucida Sans Unicode"/>
              </a:rPr>
              <a:t>n</a:t>
            </a:r>
            <a:r>
              <a:rPr sz="2475" b="1" i="1" spc="172" baseline="23569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possible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states.</a:t>
            </a:r>
            <a:endParaRPr sz="2000" dirty="0">
              <a:latin typeface="Lucida Sans Unicode"/>
              <a:cs typeface="Lucida Sans Unicode"/>
            </a:endParaRPr>
          </a:p>
          <a:p>
            <a:pPr marL="76200" marR="68580">
              <a:lnSpc>
                <a:spcPct val="100000"/>
              </a:lnSpc>
              <a:spcBef>
                <a:spcPts val="2405"/>
              </a:spcBef>
            </a:pPr>
            <a:r>
              <a:rPr sz="2000" spc="-5" dirty="0">
                <a:latin typeface="Lucida Sans Unicode"/>
                <a:cs typeface="Lucida Sans Unicode"/>
              </a:rPr>
              <a:t>If the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array of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flip-flops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connected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such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that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state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changes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at every </a:t>
            </a:r>
            <a:r>
              <a:rPr sz="2000" dirty="0">
                <a:latin typeface="Lucida Sans Unicode"/>
                <a:cs typeface="Lucida Sans Unicode"/>
              </a:rPr>
              <a:t>clock </a:t>
            </a:r>
            <a:r>
              <a:rPr sz="2000" spc="-5" dirty="0">
                <a:latin typeface="Lucida Sans Unicode"/>
                <a:cs typeface="Lucida Sans Unicode"/>
              </a:rPr>
              <a:t>cycle, then the counting </a:t>
            </a:r>
            <a:r>
              <a:rPr sz="2000" dirty="0">
                <a:latin typeface="Lucida Sans Unicode"/>
                <a:cs typeface="Lucida Sans Unicode"/>
              </a:rPr>
              <a:t>should </a:t>
            </a:r>
            <a:r>
              <a:rPr sz="2000" spc="-5" dirty="0">
                <a:latin typeface="Lucida Sans Unicode"/>
                <a:cs typeface="Lucida Sans Unicode"/>
              </a:rPr>
              <a:t>return to starting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value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after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K =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2</a:t>
            </a:r>
            <a:r>
              <a:rPr sz="2475" b="1" i="1" spc="-15" baseline="23569" dirty="0">
                <a:latin typeface="Lucida Sans Unicode"/>
                <a:cs typeface="Lucida Sans Unicode"/>
              </a:rPr>
              <a:t>n</a:t>
            </a:r>
            <a:r>
              <a:rPr sz="2475" b="1" i="1" spc="172" baseline="23569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clock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 smtClean="0">
                <a:latin typeface="Lucida Sans Unicode"/>
                <a:cs typeface="Lucida Sans Unicode"/>
              </a:rPr>
              <a:t>pulses.</a:t>
            </a:r>
            <a:endParaRPr lang="en-US" sz="2000" dirty="0">
              <a:latin typeface="Lucida Sans Unicode"/>
              <a:cs typeface="Lucida Sans Unicode"/>
            </a:endParaRPr>
          </a:p>
          <a:p>
            <a:pPr marL="76200" marR="68580">
              <a:lnSpc>
                <a:spcPct val="100000"/>
              </a:lnSpc>
              <a:spcBef>
                <a:spcPts val="2405"/>
              </a:spcBef>
            </a:pPr>
            <a:r>
              <a:rPr sz="2000" dirty="0" smtClean="0">
                <a:latin typeface="Lucida Sans Unicode"/>
                <a:cs typeface="Lucida Sans Unicode"/>
              </a:rPr>
              <a:t>The</a:t>
            </a:r>
            <a:r>
              <a:rPr sz="2000" spc="-25" dirty="0" smtClean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counter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therefore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called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 </a:t>
            </a:r>
            <a:r>
              <a:rPr sz="2000" spc="-5" dirty="0">
                <a:latin typeface="Lucida Sans Unicode"/>
                <a:cs typeface="Lucida Sans Unicode"/>
              </a:rPr>
              <a:t>Modulo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K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or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b="1" spc="5" dirty="0">
                <a:latin typeface="Lucida Sans Unicode"/>
                <a:cs typeface="Lucida Sans Unicode"/>
              </a:rPr>
              <a:t>Mod-K</a:t>
            </a:r>
            <a:r>
              <a:rPr sz="2000" b="1" spc="-3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Counter</a:t>
            </a:r>
            <a:r>
              <a:rPr sz="2000" dirty="0" smtClean="0">
                <a:latin typeface="Lucida Sans Unicode"/>
                <a:cs typeface="Lucida Sans Unicode"/>
              </a:rPr>
              <a:t>.</a:t>
            </a:r>
            <a:endParaRPr lang="en-US" sz="2000" dirty="0" smtClean="0">
              <a:latin typeface="Lucida Sans Unicode"/>
              <a:cs typeface="Lucida Sans Unicode"/>
            </a:endParaRPr>
          </a:p>
          <a:p>
            <a:pPr marL="76200" marR="68580">
              <a:lnSpc>
                <a:spcPct val="100000"/>
              </a:lnSpc>
              <a:spcBef>
                <a:spcPts val="2405"/>
              </a:spcBef>
            </a:pPr>
            <a:r>
              <a:rPr lang="en-US" sz="2000" dirty="0">
                <a:latin typeface="Lucida Sans Unicode"/>
                <a:cs typeface="Lucida Sans Unicode"/>
              </a:rPr>
              <a:t>The MOD number of a counter is also called modulus number. It is equal to the number of </a:t>
            </a:r>
            <a:r>
              <a:rPr lang="en-US" sz="2000" dirty="0" smtClean="0">
                <a:latin typeface="Lucida Sans Unicode"/>
                <a:cs typeface="Lucida Sans Unicode"/>
              </a:rPr>
              <a:t>states that </a:t>
            </a:r>
            <a:r>
              <a:rPr lang="en-US" sz="2000" dirty="0">
                <a:latin typeface="Lucida Sans Unicode"/>
                <a:cs typeface="Lucida Sans Unicode"/>
              </a:rPr>
              <a:t>the counter goes through in each complete cycle before it recycles back to its starting state.</a:t>
            </a:r>
            <a:endParaRPr sz="20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667442"/>
            <a:ext cx="128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Lucida Sans Unicode"/>
                <a:cs typeface="Lucida Sans Unicode"/>
              </a:rPr>
              <a:t>E</a:t>
            </a:r>
            <a:r>
              <a:rPr sz="2400" b="1" spc="5" dirty="0">
                <a:latin typeface="Lucida Sans Unicode"/>
                <a:cs typeface="Lucida Sans Unicode"/>
              </a:rPr>
              <a:t>x</a:t>
            </a:r>
            <a:r>
              <a:rPr sz="2400" b="1" spc="-5" dirty="0">
                <a:latin typeface="Lucida Sans Unicode"/>
                <a:cs typeface="Lucida Sans Unicode"/>
              </a:rPr>
              <a:t>amp</a:t>
            </a:r>
            <a:r>
              <a:rPr sz="2400" b="1" dirty="0">
                <a:latin typeface="Lucida Sans Unicode"/>
                <a:cs typeface="Lucida Sans Unicode"/>
              </a:rPr>
              <a:t>l</a:t>
            </a:r>
            <a:r>
              <a:rPr sz="2400" b="1" spc="-5" dirty="0">
                <a:latin typeface="Lucida Sans Unicode"/>
                <a:cs typeface="Lucida Sans Unicode"/>
              </a:rPr>
              <a:t>e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200657"/>
            <a:ext cx="786701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Lucida Sans Unicode"/>
                <a:cs typeface="Lucida Sans Unicode"/>
              </a:rPr>
              <a:t>A counter with </a:t>
            </a:r>
            <a:r>
              <a:rPr sz="2000" spc="-5" dirty="0">
                <a:latin typeface="Lucida Sans Unicode"/>
                <a:cs typeface="Lucida Sans Unicode"/>
              </a:rPr>
              <a:t>3-flip-flops will </a:t>
            </a:r>
            <a:r>
              <a:rPr sz="2000" dirty="0">
                <a:latin typeface="Lucida Sans Unicode"/>
                <a:cs typeface="Lucida Sans Unicode"/>
              </a:rPr>
              <a:t>count </a:t>
            </a:r>
            <a:r>
              <a:rPr sz="2000" spc="-5" dirty="0">
                <a:latin typeface="Lucida Sans Unicode"/>
                <a:cs typeface="Lucida Sans Unicode"/>
              </a:rPr>
              <a:t>through </a:t>
            </a:r>
            <a:r>
              <a:rPr sz="2000" dirty="0">
                <a:latin typeface="Lucida Sans Unicode"/>
                <a:cs typeface="Lucida Sans Unicode"/>
              </a:rPr>
              <a:t>8 </a:t>
            </a:r>
            <a:r>
              <a:rPr sz="2000" spc="-5" dirty="0">
                <a:latin typeface="Lucida Sans Unicode"/>
                <a:cs typeface="Lucida Sans Unicode"/>
              </a:rPr>
              <a:t>possible </a:t>
            </a:r>
            <a:r>
              <a:rPr sz="2000" dirty="0">
                <a:latin typeface="Lucida Sans Unicode"/>
                <a:cs typeface="Lucida Sans Unicode"/>
              </a:rPr>
              <a:t>states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before resetting as </a:t>
            </a:r>
            <a:r>
              <a:rPr sz="2000" dirty="0">
                <a:latin typeface="Lucida Sans Unicode"/>
                <a:cs typeface="Lucida Sans Unicode"/>
              </a:rPr>
              <a:t>shown </a:t>
            </a:r>
            <a:r>
              <a:rPr sz="2000" spc="-5" dirty="0">
                <a:latin typeface="Lucida Sans Unicode"/>
                <a:cs typeface="Lucida Sans Unicode"/>
              </a:rPr>
              <a:t>below. This </a:t>
            </a:r>
            <a:r>
              <a:rPr sz="2000" dirty="0">
                <a:latin typeface="Lucida Sans Unicode"/>
                <a:cs typeface="Lucida Sans Unicode"/>
              </a:rPr>
              <a:t>means that </a:t>
            </a:r>
            <a:r>
              <a:rPr lang="en-US" sz="2000" dirty="0" smtClean="0">
                <a:latin typeface="Lucida Sans Unicode"/>
                <a:cs typeface="Lucida Sans Unicode"/>
              </a:rPr>
              <a:t>three</a:t>
            </a:r>
            <a:r>
              <a:rPr sz="2000" dirty="0" smtClean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flips-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flops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will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form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Modulo-8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Counter.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738" y="2690832"/>
            <a:ext cx="7990037" cy="10013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39140" y="4104894"/>
            <a:ext cx="748347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Lucida Sans Unicode"/>
                <a:cs typeface="Lucida Sans Unicode"/>
              </a:rPr>
              <a:t>Notice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that the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highest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number </a:t>
            </a:r>
            <a:r>
              <a:rPr sz="2400" spc="-5" dirty="0">
                <a:latin typeface="Lucida Sans Unicode"/>
                <a:cs typeface="Lucida Sans Unicode"/>
              </a:rPr>
              <a:t>in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 sequence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is</a:t>
            </a:r>
            <a:endParaRPr sz="2400" dirty="0">
              <a:latin typeface="Lucida Sans Unicode"/>
              <a:cs typeface="Lucida Sans Unicode"/>
            </a:endParaRPr>
          </a:p>
          <a:p>
            <a:pPr marL="410845" algn="ctr">
              <a:lnSpc>
                <a:spcPct val="100000"/>
              </a:lnSpc>
              <a:spcBef>
                <a:spcPts val="2880"/>
              </a:spcBef>
            </a:pPr>
            <a:r>
              <a:rPr sz="2400" spc="-10" dirty="0">
                <a:latin typeface="Lucida Sans Unicode"/>
                <a:cs typeface="Lucida Sans Unicode"/>
              </a:rPr>
              <a:t>2</a:t>
            </a:r>
            <a:r>
              <a:rPr sz="2400" b="1" spc="-15" baseline="24305" dirty="0">
                <a:latin typeface="Lucida Sans Unicode"/>
                <a:cs typeface="Lucida Sans Unicode"/>
              </a:rPr>
              <a:t>n</a:t>
            </a:r>
            <a:r>
              <a:rPr sz="2400" b="1" spc="375" baseline="2430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–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1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= </a:t>
            </a:r>
            <a:r>
              <a:rPr sz="2400" spc="-5" dirty="0">
                <a:latin typeface="Lucida Sans Unicode"/>
                <a:cs typeface="Lucida Sans Unicode"/>
              </a:rPr>
              <a:t>2</a:t>
            </a:r>
            <a:r>
              <a:rPr sz="2400" spc="-7" baseline="24305" dirty="0">
                <a:latin typeface="Lucida Sans Unicode"/>
                <a:cs typeface="Lucida Sans Unicode"/>
              </a:rPr>
              <a:t>3</a:t>
            </a:r>
            <a:r>
              <a:rPr sz="2400" spc="382" baseline="2430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–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1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= 7</a:t>
            </a:r>
          </a:p>
          <a:p>
            <a:pPr marL="38100">
              <a:lnSpc>
                <a:spcPct val="100000"/>
              </a:lnSpc>
              <a:spcBef>
                <a:spcPts val="2880"/>
              </a:spcBef>
            </a:pPr>
            <a:r>
              <a:rPr sz="2400" spc="-5" dirty="0">
                <a:latin typeface="Lucida Sans Unicode"/>
                <a:cs typeface="Lucida Sans Unicode"/>
              </a:rPr>
              <a:t>Thus </a:t>
            </a:r>
            <a:r>
              <a:rPr sz="2400" spc="-10" dirty="0">
                <a:latin typeface="Lucida Sans Unicode"/>
                <a:cs typeface="Lucida Sans Unicode"/>
              </a:rPr>
              <a:t>called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Mod-8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counter.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459740" y="300939"/>
            <a:ext cx="59042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The</a:t>
            </a:r>
            <a:r>
              <a:rPr kumimoji="0" lang="en-US" sz="20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following</a:t>
            </a:r>
            <a:r>
              <a:rPr kumimoji="0" lang="en-US" sz="2000" b="0" i="0" u="none" strike="noStrike" kern="0" cap="none" spc="-4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are</a:t>
            </a:r>
            <a:r>
              <a:rPr kumimoji="0" lang="en-US" sz="20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the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commonly</a:t>
            </a:r>
            <a:r>
              <a:rPr kumimoji="0" lang="en-US" sz="2000" b="0" i="0" u="none" strike="noStrike" kern="0" cap="none" spc="-4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used</a:t>
            </a:r>
            <a:r>
              <a:rPr kumimoji="0" lang="en-US" sz="2000" b="0" i="0" u="none" strike="noStrike" kern="0" cap="none" spc="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counters: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j-ea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9440" y="751078"/>
            <a:ext cx="7951470" cy="5277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Lucida Sans Unicode"/>
                <a:cs typeface="Lucida Sans Unicode"/>
              </a:rPr>
              <a:t>5.4.1 RIPPLE</a:t>
            </a:r>
            <a:r>
              <a:rPr sz="2400" b="1" spc="-35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COUNTER</a:t>
            </a:r>
            <a:r>
              <a:rPr sz="2400" b="1" spc="-3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(ASYNCHRONOUS)</a:t>
            </a:r>
            <a:endParaRPr sz="2400">
              <a:latin typeface="Lucida Sans Unicode"/>
              <a:cs typeface="Lucida Sans Unicode"/>
            </a:endParaRPr>
          </a:p>
          <a:p>
            <a:pPr marL="25400">
              <a:lnSpc>
                <a:spcPct val="100000"/>
              </a:lnSpc>
              <a:spcBef>
                <a:spcPts val="2460"/>
              </a:spcBef>
            </a:pPr>
            <a:r>
              <a:rPr sz="2000" dirty="0">
                <a:latin typeface="Lucida Sans Unicode"/>
                <a:cs typeface="Lucida Sans Unicode"/>
              </a:rPr>
              <a:t>Output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one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FF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clocks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 next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FF,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main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clock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only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drives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first</a:t>
            </a:r>
            <a:endParaRPr sz="2000">
              <a:latin typeface="Lucida Sans Unicode"/>
              <a:cs typeface="Lucida Sans Unicode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r>
              <a:rPr sz="2000" spc="5" dirty="0">
                <a:latin typeface="Lucida Sans Unicode"/>
                <a:cs typeface="Lucida Sans Unicode"/>
              </a:rPr>
              <a:t>FF.</a:t>
            </a:r>
            <a:endParaRPr sz="2000">
              <a:latin typeface="Lucida Sans Unicode"/>
              <a:cs typeface="Lucida Sans Unicode"/>
            </a:endParaRPr>
          </a:p>
          <a:p>
            <a:pPr marL="25400">
              <a:lnSpc>
                <a:spcPct val="100000"/>
              </a:lnSpc>
              <a:spcBef>
                <a:spcPts val="2400"/>
              </a:spcBef>
            </a:pPr>
            <a:r>
              <a:rPr sz="2000" spc="-5" dirty="0">
                <a:latin typeface="Lucida Sans Unicode"/>
                <a:cs typeface="Lucida Sans Unicode"/>
              </a:rPr>
              <a:t>JK</a:t>
            </a:r>
            <a:r>
              <a:rPr sz="2000" dirty="0">
                <a:latin typeface="Lucida Sans Unicode"/>
                <a:cs typeface="Lucida Sans Unicode"/>
              </a:rPr>
              <a:t> FF</a:t>
            </a:r>
            <a:r>
              <a:rPr sz="2000" spc="-5" dirty="0">
                <a:latin typeface="Lucida Sans Unicode"/>
                <a:cs typeface="Lucida Sans Unicode"/>
              </a:rPr>
              <a:t> are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used </a:t>
            </a:r>
            <a:r>
              <a:rPr sz="2000" spc="-5" dirty="0">
                <a:latin typeface="Lucida Sans Unicode"/>
                <a:cs typeface="Lucida Sans Unicode"/>
              </a:rPr>
              <a:t>as</a:t>
            </a:r>
            <a:r>
              <a:rPr sz="2000" dirty="0">
                <a:latin typeface="Lucida Sans Unicode"/>
                <a:cs typeface="Lucida Sans Unicode"/>
              </a:rPr>
              <a:t> toggle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FF</a:t>
            </a:r>
            <a:r>
              <a:rPr sz="2000" spc="-5" dirty="0">
                <a:latin typeface="Lucida Sans Unicode"/>
                <a:cs typeface="Lucida Sans Unicode"/>
              </a:rPr>
              <a:t> and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they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negative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edge-</a:t>
            </a:r>
            <a:endParaRPr sz="2000">
              <a:latin typeface="Lucida Sans Unicode"/>
              <a:cs typeface="Lucida Sans Unicode"/>
            </a:endParaRPr>
          </a:p>
          <a:p>
            <a:pPr marL="25400">
              <a:lnSpc>
                <a:spcPct val="100000"/>
              </a:lnSpc>
            </a:pPr>
            <a:r>
              <a:rPr sz="2000" spc="-5" dirty="0">
                <a:latin typeface="Lucida Sans Unicode"/>
                <a:cs typeface="Lucida Sans Unicode"/>
              </a:rPr>
              <a:t>triggered.</a:t>
            </a:r>
            <a:endParaRPr sz="2000">
              <a:latin typeface="Lucida Sans Unicode"/>
              <a:cs typeface="Lucida Sans Unicode"/>
            </a:endParaRPr>
          </a:p>
          <a:p>
            <a:pPr marL="25400">
              <a:lnSpc>
                <a:spcPct val="100000"/>
              </a:lnSpc>
              <a:spcBef>
                <a:spcPts val="2400"/>
              </a:spcBef>
            </a:pPr>
            <a:r>
              <a:rPr sz="2000" spc="-5" dirty="0">
                <a:latin typeface="Lucida Sans Unicode"/>
                <a:cs typeface="Lucida Sans Unicode"/>
              </a:rPr>
              <a:t>Below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dirty="0">
                <a:latin typeface="Lucida Sans Unicode"/>
                <a:cs typeface="Lucida Sans Unicode"/>
              </a:rPr>
              <a:t> a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4-bit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counter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i.e.</a:t>
            </a:r>
            <a:r>
              <a:rPr sz="2000" dirty="0">
                <a:latin typeface="Lucida Sans Unicode"/>
                <a:cs typeface="Lucida Sans Unicode"/>
              </a:rPr>
              <a:t> Modulo-16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counter.</a:t>
            </a:r>
            <a:endParaRPr sz="2000">
              <a:latin typeface="Lucida Sans Unicode"/>
              <a:cs typeface="Lucida Sans Unicode"/>
            </a:endParaRPr>
          </a:p>
          <a:p>
            <a:pPr marL="25400" marR="1778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Lucida Sans Unicode"/>
                <a:cs typeface="Lucida Sans Unicode"/>
              </a:rPr>
              <a:t>A </a:t>
            </a:r>
            <a:r>
              <a:rPr sz="2000" spc="-5" dirty="0">
                <a:latin typeface="Lucida Sans Unicode"/>
                <a:cs typeface="Lucida Sans Unicode"/>
              </a:rPr>
              <a:t>low </a:t>
            </a:r>
            <a:r>
              <a:rPr sz="2000" dirty="0">
                <a:latin typeface="Lucida Sans Unicode"/>
                <a:cs typeface="Lucida Sans Unicode"/>
              </a:rPr>
              <a:t>CLR signal is used to </a:t>
            </a:r>
            <a:r>
              <a:rPr sz="2000" spc="-5" dirty="0">
                <a:latin typeface="Lucida Sans Unicode"/>
                <a:cs typeface="Lucida Sans Unicode"/>
              </a:rPr>
              <a:t>reset all </a:t>
            </a: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flip-flops </a:t>
            </a:r>
            <a:r>
              <a:rPr sz="2000" dirty="0">
                <a:latin typeface="Lucida Sans Unicode"/>
                <a:cs typeface="Lucida Sans Unicode"/>
              </a:rPr>
              <a:t>and </a:t>
            </a:r>
            <a:r>
              <a:rPr sz="2000" spc="-5" dirty="0">
                <a:latin typeface="Lucida Sans Unicode"/>
                <a:cs typeface="Lucida Sans Unicode"/>
              </a:rPr>
              <a:t>then </a:t>
            </a:r>
            <a:r>
              <a:rPr sz="2000" dirty="0">
                <a:latin typeface="Lucida Sans Unicode"/>
                <a:cs typeface="Lucida Sans Unicode"/>
              </a:rPr>
              <a:t> output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will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be </a:t>
            </a:r>
            <a:r>
              <a:rPr sz="2000" spc="5" dirty="0">
                <a:latin typeface="Lucida Sans Unicode"/>
                <a:cs typeface="Lucida Sans Unicode"/>
              </a:rPr>
              <a:t>Q</a:t>
            </a:r>
            <a:r>
              <a:rPr sz="1950" spc="7" baseline="-21367" dirty="0">
                <a:latin typeface="Lucida Sans Unicode"/>
                <a:cs typeface="Lucida Sans Unicode"/>
              </a:rPr>
              <a:t>3</a:t>
            </a:r>
            <a:r>
              <a:rPr sz="2000" spc="5" dirty="0">
                <a:latin typeface="Lucida Sans Unicode"/>
                <a:cs typeface="Lucida Sans Unicode"/>
              </a:rPr>
              <a:t>Q</a:t>
            </a:r>
            <a:r>
              <a:rPr sz="1950" spc="7" baseline="-21367" dirty="0">
                <a:latin typeface="Lucida Sans Unicode"/>
                <a:cs typeface="Lucida Sans Unicode"/>
              </a:rPr>
              <a:t>2</a:t>
            </a:r>
            <a:r>
              <a:rPr sz="2000" spc="5" dirty="0">
                <a:latin typeface="Lucida Sans Unicode"/>
                <a:cs typeface="Lucida Sans Unicode"/>
              </a:rPr>
              <a:t>Q</a:t>
            </a:r>
            <a:r>
              <a:rPr sz="1950" spc="7" baseline="-21367" dirty="0">
                <a:latin typeface="Lucida Sans Unicode"/>
                <a:cs typeface="Lucida Sans Unicode"/>
              </a:rPr>
              <a:t>1</a:t>
            </a:r>
            <a:r>
              <a:rPr sz="2000" spc="5" dirty="0">
                <a:latin typeface="Lucida Sans Unicode"/>
                <a:cs typeface="Lucida Sans Unicode"/>
              </a:rPr>
              <a:t>Q</a:t>
            </a:r>
            <a:r>
              <a:rPr sz="1950" spc="7" baseline="-21367" dirty="0">
                <a:latin typeface="Lucida Sans Unicode"/>
                <a:cs typeface="Lucida Sans Unicode"/>
              </a:rPr>
              <a:t>0</a:t>
            </a:r>
            <a:r>
              <a:rPr sz="1950" spc="284" baseline="-21367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=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0000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counter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ready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dirty="0">
                <a:latin typeface="Lucida Sans Unicode"/>
                <a:cs typeface="Lucida Sans Unicode"/>
              </a:rPr>
              <a:t> count </a:t>
            </a:r>
            <a:r>
              <a:rPr sz="2000" spc="-6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once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CLR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goes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HIGH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and the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COUNT</a:t>
            </a:r>
            <a:r>
              <a:rPr sz="2000" b="1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signal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dirty="0">
                <a:latin typeface="Lucida Sans Unicode"/>
                <a:cs typeface="Lucida Sans Unicode"/>
              </a:rPr>
              <a:t> HIGH.</a:t>
            </a:r>
            <a:endParaRPr sz="2000">
              <a:latin typeface="Lucida Sans Unicode"/>
              <a:cs typeface="Lucida Sans Unicode"/>
            </a:endParaRPr>
          </a:p>
          <a:p>
            <a:pPr marL="25400" marR="120014">
              <a:lnSpc>
                <a:spcPct val="100000"/>
              </a:lnSpc>
              <a:spcBef>
                <a:spcPts val="2405"/>
              </a:spcBef>
            </a:pPr>
            <a:r>
              <a:rPr sz="2000" spc="-5" dirty="0">
                <a:latin typeface="Lucida Sans Unicode"/>
                <a:cs typeface="Lucida Sans Unicode"/>
              </a:rPr>
              <a:t>After </a:t>
            </a: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first </a:t>
            </a:r>
            <a:r>
              <a:rPr sz="2000" dirty="0">
                <a:latin typeface="Lucida Sans Unicode"/>
                <a:cs typeface="Lucida Sans Unicode"/>
              </a:rPr>
              <a:t>clock </a:t>
            </a:r>
            <a:r>
              <a:rPr sz="2000" spc="-5" dirty="0">
                <a:latin typeface="Lucida Sans Unicode"/>
                <a:cs typeface="Lucida Sans Unicode"/>
              </a:rPr>
              <a:t>pulse, </a:t>
            </a: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first flip-flop </a:t>
            </a:r>
            <a:r>
              <a:rPr sz="2000" dirty="0">
                <a:latin typeface="Lucida Sans Unicode"/>
                <a:cs typeface="Lucida Sans Unicode"/>
              </a:rPr>
              <a:t>(FF0) will </a:t>
            </a:r>
            <a:r>
              <a:rPr sz="2000" spc="-5" dirty="0">
                <a:latin typeface="Lucida Sans Unicode"/>
                <a:cs typeface="Lucida Sans Unicode"/>
              </a:rPr>
              <a:t>toggle on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 negative edge. </a:t>
            </a:r>
            <a:r>
              <a:rPr sz="2000" dirty="0">
                <a:latin typeface="Lucida Sans Unicode"/>
                <a:cs typeface="Lucida Sans Unicode"/>
              </a:rPr>
              <a:t>FF0 will </a:t>
            </a:r>
            <a:r>
              <a:rPr sz="2000" spc="-5" dirty="0">
                <a:latin typeface="Lucida Sans Unicode"/>
                <a:cs typeface="Lucida Sans Unicode"/>
              </a:rPr>
              <a:t>always </a:t>
            </a:r>
            <a:r>
              <a:rPr sz="2000" dirty="0">
                <a:latin typeface="Lucida Sans Unicode"/>
                <a:cs typeface="Lucida Sans Unicode"/>
              </a:rPr>
              <a:t>toggle once on </a:t>
            </a:r>
            <a:r>
              <a:rPr sz="2000" spc="-5" dirty="0">
                <a:latin typeface="Lucida Sans Unicode"/>
                <a:cs typeface="Lucida Sans Unicode"/>
              </a:rPr>
              <a:t>the negative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edge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 the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clock.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055" y="2719577"/>
            <a:ext cx="8079085" cy="23446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3444" y="5096342"/>
            <a:ext cx="7391400" cy="948055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1800" b="1" dirty="0">
                <a:latin typeface="Lucida Sans Unicode"/>
                <a:cs typeface="Lucida Sans Unicode"/>
              </a:rPr>
              <a:t>Fig.</a:t>
            </a:r>
            <a:r>
              <a:rPr sz="1800" b="1" spc="-1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5.7</a:t>
            </a:r>
            <a:r>
              <a:rPr sz="1800" b="1" spc="-1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Controlled</a:t>
            </a:r>
            <a:r>
              <a:rPr sz="1800" b="1" spc="-3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Ripple</a:t>
            </a:r>
            <a:r>
              <a:rPr sz="1800" b="1" spc="-2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Counter</a:t>
            </a:r>
            <a:r>
              <a:rPr sz="1800" b="1" spc="-35" dirty="0">
                <a:latin typeface="Lucida Sans Unicode"/>
                <a:cs typeface="Lucida Sans Unicode"/>
              </a:rPr>
              <a:t> </a:t>
            </a:r>
            <a:r>
              <a:rPr sz="1800" b="1" spc="-5" dirty="0">
                <a:latin typeface="Lucida Sans Unicode"/>
                <a:cs typeface="Lucida Sans Unicode"/>
              </a:rPr>
              <a:t>(Asynchronous)</a:t>
            </a:r>
            <a:endParaRPr sz="1800">
              <a:latin typeface="Lucida Sans Unicode"/>
              <a:cs typeface="Lucida Sans Unicode"/>
            </a:endParaRPr>
          </a:p>
          <a:p>
            <a:pPr marL="469265">
              <a:lnSpc>
                <a:spcPct val="100000"/>
              </a:lnSpc>
              <a:spcBef>
                <a:spcPts val="1425"/>
              </a:spcBef>
            </a:pPr>
            <a:r>
              <a:rPr sz="2000" b="1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We</a:t>
            </a:r>
            <a:r>
              <a:rPr sz="20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now</a:t>
            </a:r>
            <a:r>
              <a:rPr sz="2000" b="1" spc="-4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present</a:t>
            </a:r>
            <a:r>
              <a:rPr sz="2000" b="1" spc="-3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the</a:t>
            </a:r>
            <a:r>
              <a:rPr sz="2000" b="1" spc="-4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timing</a:t>
            </a:r>
            <a:r>
              <a:rPr sz="2000" b="1" spc="-3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diagram</a:t>
            </a:r>
            <a:r>
              <a:rPr sz="2000" b="1" spc="-4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for</a:t>
            </a:r>
            <a:r>
              <a:rPr sz="2000" b="1" spc="-3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above</a:t>
            </a:r>
            <a:r>
              <a:rPr sz="2000" b="1" spc="-4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counter...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597278"/>
            <a:ext cx="724725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Lucida Sans Unicode"/>
                <a:cs typeface="Lucida Sans Unicode"/>
              </a:rPr>
              <a:t>This means that </a:t>
            </a:r>
            <a:r>
              <a:rPr sz="2000" spc="-5" dirty="0">
                <a:latin typeface="Lucida Sans Unicode"/>
                <a:cs typeface="Lucida Sans Unicode"/>
              </a:rPr>
              <a:t>the </a:t>
            </a:r>
            <a:r>
              <a:rPr sz="2000" dirty="0">
                <a:latin typeface="Lucida Sans Unicode"/>
                <a:cs typeface="Lucida Sans Unicode"/>
              </a:rPr>
              <a:t>higher </a:t>
            </a:r>
            <a:r>
              <a:rPr sz="2000" spc="-5" dirty="0">
                <a:latin typeface="Lucida Sans Unicode"/>
                <a:cs typeface="Lucida Sans Unicode"/>
              </a:rPr>
              <a:t>order flip-flops will </a:t>
            </a:r>
            <a:r>
              <a:rPr sz="2000" dirty="0">
                <a:latin typeface="Lucida Sans Unicode"/>
                <a:cs typeface="Lucida Sans Unicode"/>
              </a:rPr>
              <a:t>toggle </a:t>
            </a:r>
            <a:r>
              <a:rPr sz="2000" spc="-5" dirty="0">
                <a:latin typeface="Lucida Sans Unicode"/>
                <a:cs typeface="Lucida Sans Unicode"/>
              </a:rPr>
              <a:t>less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frequently as they receive </a:t>
            </a:r>
            <a:r>
              <a:rPr sz="2000" dirty="0">
                <a:latin typeface="Lucida Sans Unicode"/>
                <a:cs typeface="Lucida Sans Unicode"/>
              </a:rPr>
              <a:t>their </a:t>
            </a:r>
            <a:r>
              <a:rPr sz="2000" spc="-5" dirty="0">
                <a:latin typeface="Lucida Sans Unicode"/>
                <a:cs typeface="Lucida Sans Unicode"/>
              </a:rPr>
              <a:t>negative edges from the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preceding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flip-flops.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535940" y="377697"/>
            <a:ext cx="606171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FF1</a:t>
            </a:r>
            <a:r>
              <a:rPr kumimoji="0" lang="en-US" sz="20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will</a:t>
            </a:r>
            <a:r>
              <a:rPr kumimoji="0" lang="en-US" sz="20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toggle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once</a:t>
            </a:r>
            <a:r>
              <a:rPr kumimoji="0" lang="en-US" sz="20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per</a:t>
            </a:r>
            <a:r>
              <a:rPr kumimoji="0" lang="en-US" sz="20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negative edge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of</a:t>
            </a:r>
            <a:r>
              <a:rPr kumimoji="0" lang="en-US" sz="20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FF0.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FF2</a:t>
            </a:r>
            <a:r>
              <a:rPr kumimoji="0" lang="en-US" sz="20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will</a:t>
            </a:r>
            <a:r>
              <a:rPr kumimoji="0" lang="en-US" sz="20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toggle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once</a:t>
            </a:r>
            <a:r>
              <a:rPr kumimoji="0" lang="en-US" sz="2000" b="0" i="0" u="none" strike="noStrike" kern="0" cap="none" spc="-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per</a:t>
            </a:r>
            <a:r>
              <a:rPr kumimoji="0" lang="en-US" sz="20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negative edge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of</a:t>
            </a:r>
            <a:r>
              <a:rPr kumimoji="0" lang="en-US" sz="20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FF1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etc</a:t>
            </a:r>
            <a:endParaRPr kumimoji="0" lang="en-US" sz="2000" b="0" i="0" u="none" strike="noStrike" kern="0" cap="none" spc="-5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j-ea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509016"/>
            <a:ext cx="7023404" cy="497531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944611" y="1590802"/>
            <a:ext cx="708660" cy="631190"/>
          </a:xfrm>
          <a:custGeom>
            <a:avLst/>
            <a:gdLst/>
            <a:ahLst/>
            <a:cxnLst/>
            <a:rect l="l" t="t" r="r" b="b"/>
            <a:pathLst>
              <a:path w="708659" h="631189">
                <a:moveTo>
                  <a:pt x="606679" y="0"/>
                </a:moveTo>
                <a:lnTo>
                  <a:pt x="100965" y="0"/>
                </a:lnTo>
                <a:lnTo>
                  <a:pt x="89789" y="1269"/>
                </a:lnTo>
                <a:lnTo>
                  <a:pt x="49403" y="19050"/>
                </a:lnTo>
                <a:lnTo>
                  <a:pt x="18923" y="49529"/>
                </a:lnTo>
                <a:lnTo>
                  <a:pt x="2159" y="90169"/>
                </a:lnTo>
                <a:lnTo>
                  <a:pt x="0" y="519429"/>
                </a:lnTo>
                <a:lnTo>
                  <a:pt x="635" y="530860"/>
                </a:lnTo>
                <a:lnTo>
                  <a:pt x="13970" y="572769"/>
                </a:lnTo>
                <a:lnTo>
                  <a:pt x="26162" y="590550"/>
                </a:lnTo>
                <a:lnTo>
                  <a:pt x="33528" y="599439"/>
                </a:lnTo>
                <a:lnTo>
                  <a:pt x="41656" y="605789"/>
                </a:lnTo>
                <a:lnTo>
                  <a:pt x="50419" y="613410"/>
                </a:lnTo>
                <a:lnTo>
                  <a:pt x="59690" y="618489"/>
                </a:lnTo>
                <a:lnTo>
                  <a:pt x="69596" y="623569"/>
                </a:lnTo>
                <a:lnTo>
                  <a:pt x="80010" y="627379"/>
                </a:lnTo>
                <a:lnTo>
                  <a:pt x="90932" y="629919"/>
                </a:lnTo>
                <a:lnTo>
                  <a:pt x="102108" y="631189"/>
                </a:lnTo>
                <a:lnTo>
                  <a:pt x="607822" y="631189"/>
                </a:lnTo>
                <a:lnTo>
                  <a:pt x="618998" y="629919"/>
                </a:lnTo>
                <a:lnTo>
                  <a:pt x="629793" y="626110"/>
                </a:lnTo>
                <a:lnTo>
                  <a:pt x="640207" y="622300"/>
                </a:lnTo>
                <a:lnTo>
                  <a:pt x="649986" y="618489"/>
                </a:lnTo>
                <a:lnTo>
                  <a:pt x="113030" y="618489"/>
                </a:lnTo>
                <a:lnTo>
                  <a:pt x="92964" y="615950"/>
                </a:lnTo>
                <a:lnTo>
                  <a:pt x="57531" y="600710"/>
                </a:lnTo>
                <a:lnTo>
                  <a:pt x="25654" y="566419"/>
                </a:lnTo>
                <a:lnTo>
                  <a:pt x="14224" y="529589"/>
                </a:lnTo>
                <a:lnTo>
                  <a:pt x="13716" y="519429"/>
                </a:lnTo>
                <a:lnTo>
                  <a:pt x="13772" y="111760"/>
                </a:lnTo>
                <a:lnTo>
                  <a:pt x="21590" y="73660"/>
                </a:lnTo>
                <a:lnTo>
                  <a:pt x="42926" y="41910"/>
                </a:lnTo>
                <a:lnTo>
                  <a:pt x="74549" y="20319"/>
                </a:lnTo>
                <a:lnTo>
                  <a:pt x="113157" y="12700"/>
                </a:lnTo>
                <a:lnTo>
                  <a:pt x="649097" y="12700"/>
                </a:lnTo>
                <a:lnTo>
                  <a:pt x="639191" y="7619"/>
                </a:lnTo>
                <a:lnTo>
                  <a:pt x="628650" y="3810"/>
                </a:lnTo>
                <a:lnTo>
                  <a:pt x="617855" y="1269"/>
                </a:lnTo>
                <a:lnTo>
                  <a:pt x="606679" y="0"/>
                </a:lnTo>
                <a:close/>
              </a:path>
              <a:path w="708659" h="631189">
                <a:moveTo>
                  <a:pt x="649097" y="12700"/>
                </a:moveTo>
                <a:lnTo>
                  <a:pt x="595630" y="12700"/>
                </a:lnTo>
                <a:lnTo>
                  <a:pt x="615823" y="15239"/>
                </a:lnTo>
                <a:lnTo>
                  <a:pt x="625348" y="17779"/>
                </a:lnTo>
                <a:lnTo>
                  <a:pt x="665988" y="41910"/>
                </a:lnTo>
                <a:lnTo>
                  <a:pt x="687197" y="73660"/>
                </a:lnTo>
                <a:lnTo>
                  <a:pt x="694880" y="111760"/>
                </a:lnTo>
                <a:lnTo>
                  <a:pt x="694944" y="519429"/>
                </a:lnTo>
                <a:lnTo>
                  <a:pt x="694436" y="529589"/>
                </a:lnTo>
                <a:lnTo>
                  <a:pt x="682879" y="566419"/>
                </a:lnTo>
                <a:lnTo>
                  <a:pt x="651129" y="600710"/>
                </a:lnTo>
                <a:lnTo>
                  <a:pt x="615569" y="615950"/>
                </a:lnTo>
                <a:lnTo>
                  <a:pt x="595630" y="618489"/>
                </a:lnTo>
                <a:lnTo>
                  <a:pt x="649986" y="618489"/>
                </a:lnTo>
                <a:lnTo>
                  <a:pt x="683260" y="590550"/>
                </a:lnTo>
                <a:lnTo>
                  <a:pt x="703707" y="552450"/>
                </a:lnTo>
                <a:lnTo>
                  <a:pt x="708660" y="519429"/>
                </a:lnTo>
                <a:lnTo>
                  <a:pt x="708660" y="111760"/>
                </a:lnTo>
                <a:lnTo>
                  <a:pt x="699516" y="68579"/>
                </a:lnTo>
                <a:lnTo>
                  <a:pt x="675132" y="31750"/>
                </a:lnTo>
                <a:lnTo>
                  <a:pt x="667131" y="25400"/>
                </a:lnTo>
                <a:lnTo>
                  <a:pt x="658368" y="17779"/>
                </a:lnTo>
                <a:lnTo>
                  <a:pt x="649097" y="12700"/>
                </a:lnTo>
                <a:close/>
              </a:path>
              <a:path w="708659" h="631189">
                <a:moveTo>
                  <a:pt x="605663" y="17779"/>
                </a:moveTo>
                <a:lnTo>
                  <a:pt x="103759" y="17779"/>
                </a:lnTo>
                <a:lnTo>
                  <a:pt x="94234" y="19050"/>
                </a:lnTo>
                <a:lnTo>
                  <a:pt x="53086" y="39369"/>
                </a:lnTo>
                <a:lnTo>
                  <a:pt x="25908" y="74929"/>
                </a:lnTo>
                <a:lnTo>
                  <a:pt x="18351" y="111760"/>
                </a:lnTo>
                <a:lnTo>
                  <a:pt x="18351" y="519429"/>
                </a:lnTo>
                <a:lnTo>
                  <a:pt x="29591" y="563879"/>
                </a:lnTo>
                <a:lnTo>
                  <a:pt x="59817" y="596900"/>
                </a:lnTo>
                <a:lnTo>
                  <a:pt x="102997" y="613410"/>
                </a:lnTo>
                <a:lnTo>
                  <a:pt x="605028" y="613410"/>
                </a:lnTo>
                <a:lnTo>
                  <a:pt x="614426" y="612139"/>
                </a:lnTo>
                <a:lnTo>
                  <a:pt x="623570" y="609600"/>
                </a:lnTo>
                <a:lnTo>
                  <a:pt x="113030" y="609600"/>
                </a:lnTo>
                <a:lnTo>
                  <a:pt x="103251" y="608329"/>
                </a:lnTo>
                <a:lnTo>
                  <a:pt x="62230" y="593089"/>
                </a:lnTo>
                <a:lnTo>
                  <a:pt x="43180" y="575310"/>
                </a:lnTo>
                <a:lnTo>
                  <a:pt x="37846" y="568960"/>
                </a:lnTo>
                <a:lnTo>
                  <a:pt x="23241" y="527050"/>
                </a:lnTo>
                <a:lnTo>
                  <a:pt x="22914" y="519429"/>
                </a:lnTo>
                <a:lnTo>
                  <a:pt x="22923" y="111760"/>
                </a:lnTo>
                <a:lnTo>
                  <a:pt x="34036" y="68579"/>
                </a:lnTo>
                <a:lnTo>
                  <a:pt x="38608" y="62229"/>
                </a:lnTo>
                <a:lnTo>
                  <a:pt x="43815" y="54610"/>
                </a:lnTo>
                <a:lnTo>
                  <a:pt x="78486" y="29210"/>
                </a:lnTo>
                <a:lnTo>
                  <a:pt x="113665" y="21589"/>
                </a:lnTo>
                <a:lnTo>
                  <a:pt x="624205" y="21589"/>
                </a:lnTo>
                <a:lnTo>
                  <a:pt x="615188" y="20319"/>
                </a:lnTo>
                <a:lnTo>
                  <a:pt x="605663" y="17779"/>
                </a:lnTo>
                <a:close/>
              </a:path>
              <a:path w="708659" h="631189">
                <a:moveTo>
                  <a:pt x="624205" y="21589"/>
                </a:moveTo>
                <a:lnTo>
                  <a:pt x="595630" y="21589"/>
                </a:lnTo>
                <a:lnTo>
                  <a:pt x="605409" y="22860"/>
                </a:lnTo>
                <a:lnTo>
                  <a:pt x="614426" y="24129"/>
                </a:lnTo>
                <a:lnTo>
                  <a:pt x="653415" y="43179"/>
                </a:lnTo>
                <a:lnTo>
                  <a:pt x="678942" y="77469"/>
                </a:lnTo>
                <a:lnTo>
                  <a:pt x="685800" y="519429"/>
                </a:lnTo>
                <a:lnTo>
                  <a:pt x="685292" y="528319"/>
                </a:lnTo>
                <a:lnTo>
                  <a:pt x="670052" y="570229"/>
                </a:lnTo>
                <a:lnTo>
                  <a:pt x="638175" y="598169"/>
                </a:lnTo>
                <a:lnTo>
                  <a:pt x="595122" y="609600"/>
                </a:lnTo>
                <a:lnTo>
                  <a:pt x="623570" y="609600"/>
                </a:lnTo>
                <a:lnTo>
                  <a:pt x="632206" y="605789"/>
                </a:lnTo>
                <a:lnTo>
                  <a:pt x="640588" y="601979"/>
                </a:lnTo>
                <a:lnTo>
                  <a:pt x="648335" y="598169"/>
                </a:lnTo>
                <a:lnTo>
                  <a:pt x="655701" y="591819"/>
                </a:lnTo>
                <a:lnTo>
                  <a:pt x="662432" y="586739"/>
                </a:lnTo>
                <a:lnTo>
                  <a:pt x="668528" y="579119"/>
                </a:lnTo>
                <a:lnTo>
                  <a:pt x="673989" y="572769"/>
                </a:lnTo>
                <a:lnTo>
                  <a:pt x="678815" y="563879"/>
                </a:lnTo>
                <a:lnTo>
                  <a:pt x="690372" y="519429"/>
                </a:lnTo>
                <a:lnTo>
                  <a:pt x="690324" y="111760"/>
                </a:lnTo>
                <a:lnTo>
                  <a:pt x="679069" y="67310"/>
                </a:lnTo>
                <a:lnTo>
                  <a:pt x="648970" y="34289"/>
                </a:lnTo>
                <a:lnTo>
                  <a:pt x="632841" y="25400"/>
                </a:lnTo>
                <a:lnTo>
                  <a:pt x="624205" y="2158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96250" y="1722246"/>
            <a:ext cx="405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Lucida Sans Unicode"/>
                <a:cs typeface="Lucida Sans Unicode"/>
              </a:rPr>
              <a:t>LS</a:t>
            </a:r>
            <a:r>
              <a:rPr sz="1800" b="1" spc="-5" dirty="0">
                <a:latin typeface="Lucida Sans Unicode"/>
                <a:cs typeface="Lucida Sans Unicode"/>
              </a:rPr>
              <a:t>B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68411" y="4866132"/>
            <a:ext cx="784860" cy="632460"/>
          </a:xfrm>
          <a:custGeom>
            <a:avLst/>
            <a:gdLst/>
            <a:ahLst/>
            <a:cxnLst/>
            <a:rect l="l" t="t" r="r" b="b"/>
            <a:pathLst>
              <a:path w="784859" h="632460">
                <a:moveTo>
                  <a:pt x="671830" y="0"/>
                </a:moveTo>
                <a:lnTo>
                  <a:pt x="112395" y="0"/>
                </a:lnTo>
                <a:lnTo>
                  <a:pt x="89789" y="2540"/>
                </a:lnTo>
                <a:lnTo>
                  <a:pt x="49403" y="20320"/>
                </a:lnTo>
                <a:lnTo>
                  <a:pt x="18923" y="50800"/>
                </a:lnTo>
                <a:lnTo>
                  <a:pt x="2159" y="91440"/>
                </a:lnTo>
                <a:lnTo>
                  <a:pt x="0" y="520700"/>
                </a:lnTo>
                <a:lnTo>
                  <a:pt x="635" y="532130"/>
                </a:lnTo>
                <a:lnTo>
                  <a:pt x="13970" y="574040"/>
                </a:lnTo>
                <a:lnTo>
                  <a:pt x="26162" y="591820"/>
                </a:lnTo>
                <a:lnTo>
                  <a:pt x="33528" y="600710"/>
                </a:lnTo>
                <a:lnTo>
                  <a:pt x="41656" y="607060"/>
                </a:lnTo>
                <a:lnTo>
                  <a:pt x="50419" y="614680"/>
                </a:lnTo>
                <a:lnTo>
                  <a:pt x="59690" y="619760"/>
                </a:lnTo>
                <a:lnTo>
                  <a:pt x="69596" y="624840"/>
                </a:lnTo>
                <a:lnTo>
                  <a:pt x="80010" y="628650"/>
                </a:lnTo>
                <a:lnTo>
                  <a:pt x="90932" y="631190"/>
                </a:lnTo>
                <a:lnTo>
                  <a:pt x="102108" y="632460"/>
                </a:lnTo>
                <a:lnTo>
                  <a:pt x="684022" y="632460"/>
                </a:lnTo>
                <a:lnTo>
                  <a:pt x="695198" y="631190"/>
                </a:lnTo>
                <a:lnTo>
                  <a:pt x="705993" y="627380"/>
                </a:lnTo>
                <a:lnTo>
                  <a:pt x="716407" y="623570"/>
                </a:lnTo>
                <a:lnTo>
                  <a:pt x="726186" y="619760"/>
                </a:lnTo>
                <a:lnTo>
                  <a:pt x="113030" y="619760"/>
                </a:lnTo>
                <a:lnTo>
                  <a:pt x="92964" y="617220"/>
                </a:lnTo>
                <a:lnTo>
                  <a:pt x="57531" y="601980"/>
                </a:lnTo>
                <a:lnTo>
                  <a:pt x="25654" y="567690"/>
                </a:lnTo>
                <a:lnTo>
                  <a:pt x="14224" y="530860"/>
                </a:lnTo>
                <a:lnTo>
                  <a:pt x="13716" y="520700"/>
                </a:lnTo>
                <a:lnTo>
                  <a:pt x="13772" y="113030"/>
                </a:lnTo>
                <a:lnTo>
                  <a:pt x="21590" y="74930"/>
                </a:lnTo>
                <a:lnTo>
                  <a:pt x="42926" y="43180"/>
                </a:lnTo>
                <a:lnTo>
                  <a:pt x="74549" y="21590"/>
                </a:lnTo>
                <a:lnTo>
                  <a:pt x="113157" y="13970"/>
                </a:lnTo>
                <a:lnTo>
                  <a:pt x="725297" y="13970"/>
                </a:lnTo>
                <a:lnTo>
                  <a:pt x="715391" y="8890"/>
                </a:lnTo>
                <a:lnTo>
                  <a:pt x="704850" y="5080"/>
                </a:lnTo>
                <a:lnTo>
                  <a:pt x="694055" y="2540"/>
                </a:lnTo>
                <a:lnTo>
                  <a:pt x="671830" y="0"/>
                </a:lnTo>
                <a:close/>
              </a:path>
              <a:path w="784859" h="632460">
                <a:moveTo>
                  <a:pt x="725297" y="13970"/>
                </a:moveTo>
                <a:lnTo>
                  <a:pt x="671830" y="13970"/>
                </a:lnTo>
                <a:lnTo>
                  <a:pt x="692023" y="16510"/>
                </a:lnTo>
                <a:lnTo>
                  <a:pt x="701548" y="19050"/>
                </a:lnTo>
                <a:lnTo>
                  <a:pt x="742188" y="43180"/>
                </a:lnTo>
                <a:lnTo>
                  <a:pt x="763397" y="74930"/>
                </a:lnTo>
                <a:lnTo>
                  <a:pt x="771080" y="113030"/>
                </a:lnTo>
                <a:lnTo>
                  <a:pt x="771144" y="520700"/>
                </a:lnTo>
                <a:lnTo>
                  <a:pt x="770636" y="530860"/>
                </a:lnTo>
                <a:lnTo>
                  <a:pt x="759079" y="567690"/>
                </a:lnTo>
                <a:lnTo>
                  <a:pt x="727329" y="601980"/>
                </a:lnTo>
                <a:lnTo>
                  <a:pt x="691769" y="617220"/>
                </a:lnTo>
                <a:lnTo>
                  <a:pt x="671830" y="619760"/>
                </a:lnTo>
                <a:lnTo>
                  <a:pt x="726186" y="619760"/>
                </a:lnTo>
                <a:lnTo>
                  <a:pt x="759460" y="591820"/>
                </a:lnTo>
                <a:lnTo>
                  <a:pt x="779907" y="553720"/>
                </a:lnTo>
                <a:lnTo>
                  <a:pt x="784860" y="520700"/>
                </a:lnTo>
                <a:lnTo>
                  <a:pt x="784860" y="113030"/>
                </a:lnTo>
                <a:lnTo>
                  <a:pt x="775716" y="69850"/>
                </a:lnTo>
                <a:lnTo>
                  <a:pt x="751332" y="33020"/>
                </a:lnTo>
                <a:lnTo>
                  <a:pt x="743331" y="26670"/>
                </a:lnTo>
                <a:lnTo>
                  <a:pt x="734568" y="19050"/>
                </a:lnTo>
                <a:lnTo>
                  <a:pt x="725297" y="13970"/>
                </a:lnTo>
                <a:close/>
              </a:path>
              <a:path w="784859" h="632460">
                <a:moveTo>
                  <a:pt x="681863" y="19050"/>
                </a:moveTo>
                <a:lnTo>
                  <a:pt x="103759" y="19050"/>
                </a:lnTo>
                <a:lnTo>
                  <a:pt x="94234" y="20320"/>
                </a:lnTo>
                <a:lnTo>
                  <a:pt x="53086" y="40640"/>
                </a:lnTo>
                <a:lnTo>
                  <a:pt x="25908" y="76200"/>
                </a:lnTo>
                <a:lnTo>
                  <a:pt x="18351" y="113030"/>
                </a:lnTo>
                <a:lnTo>
                  <a:pt x="18351" y="520700"/>
                </a:lnTo>
                <a:lnTo>
                  <a:pt x="29591" y="565150"/>
                </a:lnTo>
                <a:lnTo>
                  <a:pt x="59817" y="598170"/>
                </a:lnTo>
                <a:lnTo>
                  <a:pt x="102997" y="614680"/>
                </a:lnTo>
                <a:lnTo>
                  <a:pt x="681228" y="614680"/>
                </a:lnTo>
                <a:lnTo>
                  <a:pt x="690626" y="613410"/>
                </a:lnTo>
                <a:lnTo>
                  <a:pt x="699770" y="610870"/>
                </a:lnTo>
                <a:lnTo>
                  <a:pt x="113030" y="610870"/>
                </a:lnTo>
                <a:lnTo>
                  <a:pt x="103251" y="609600"/>
                </a:lnTo>
                <a:lnTo>
                  <a:pt x="62230" y="594360"/>
                </a:lnTo>
                <a:lnTo>
                  <a:pt x="43180" y="576580"/>
                </a:lnTo>
                <a:lnTo>
                  <a:pt x="37846" y="570230"/>
                </a:lnTo>
                <a:lnTo>
                  <a:pt x="23241" y="528320"/>
                </a:lnTo>
                <a:lnTo>
                  <a:pt x="22914" y="520700"/>
                </a:lnTo>
                <a:lnTo>
                  <a:pt x="22923" y="113030"/>
                </a:lnTo>
                <a:lnTo>
                  <a:pt x="34036" y="69850"/>
                </a:lnTo>
                <a:lnTo>
                  <a:pt x="38608" y="63500"/>
                </a:lnTo>
                <a:lnTo>
                  <a:pt x="43815" y="55880"/>
                </a:lnTo>
                <a:lnTo>
                  <a:pt x="78486" y="30480"/>
                </a:lnTo>
                <a:lnTo>
                  <a:pt x="104394" y="24130"/>
                </a:lnTo>
                <a:lnTo>
                  <a:pt x="703283" y="24130"/>
                </a:lnTo>
                <a:lnTo>
                  <a:pt x="700405" y="22860"/>
                </a:lnTo>
                <a:lnTo>
                  <a:pt x="691388" y="20320"/>
                </a:lnTo>
                <a:lnTo>
                  <a:pt x="681863" y="19050"/>
                </a:lnTo>
                <a:close/>
              </a:path>
              <a:path w="784859" h="632460">
                <a:moveTo>
                  <a:pt x="703283" y="24130"/>
                </a:moveTo>
                <a:lnTo>
                  <a:pt x="681609" y="24130"/>
                </a:lnTo>
                <a:lnTo>
                  <a:pt x="690626" y="25400"/>
                </a:lnTo>
                <a:lnTo>
                  <a:pt x="699262" y="27940"/>
                </a:lnTo>
                <a:lnTo>
                  <a:pt x="735965" y="50800"/>
                </a:lnTo>
                <a:lnTo>
                  <a:pt x="758190" y="87630"/>
                </a:lnTo>
                <a:lnTo>
                  <a:pt x="762000" y="520700"/>
                </a:lnTo>
                <a:lnTo>
                  <a:pt x="761492" y="529590"/>
                </a:lnTo>
                <a:lnTo>
                  <a:pt x="746252" y="571500"/>
                </a:lnTo>
                <a:lnTo>
                  <a:pt x="714375" y="599440"/>
                </a:lnTo>
                <a:lnTo>
                  <a:pt x="671322" y="610870"/>
                </a:lnTo>
                <a:lnTo>
                  <a:pt x="699770" y="610870"/>
                </a:lnTo>
                <a:lnTo>
                  <a:pt x="708406" y="607060"/>
                </a:lnTo>
                <a:lnTo>
                  <a:pt x="716788" y="603250"/>
                </a:lnTo>
                <a:lnTo>
                  <a:pt x="724535" y="599440"/>
                </a:lnTo>
                <a:lnTo>
                  <a:pt x="731901" y="593090"/>
                </a:lnTo>
                <a:lnTo>
                  <a:pt x="738632" y="588010"/>
                </a:lnTo>
                <a:lnTo>
                  <a:pt x="744728" y="580390"/>
                </a:lnTo>
                <a:lnTo>
                  <a:pt x="750189" y="574040"/>
                </a:lnTo>
                <a:lnTo>
                  <a:pt x="755015" y="565150"/>
                </a:lnTo>
                <a:lnTo>
                  <a:pt x="766572" y="520700"/>
                </a:lnTo>
                <a:lnTo>
                  <a:pt x="766524" y="113030"/>
                </a:lnTo>
                <a:lnTo>
                  <a:pt x="755269" y="68580"/>
                </a:lnTo>
                <a:lnTo>
                  <a:pt x="725170" y="35560"/>
                </a:lnTo>
                <a:lnTo>
                  <a:pt x="709041" y="26670"/>
                </a:lnTo>
                <a:lnTo>
                  <a:pt x="703283" y="2413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21573" y="4999482"/>
            <a:ext cx="4800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Lucida Sans Unicode"/>
                <a:cs typeface="Lucida Sans Unicode"/>
              </a:rPr>
              <a:t>M</a:t>
            </a:r>
            <a:r>
              <a:rPr sz="1800" b="1" spc="5" dirty="0">
                <a:latin typeface="Lucida Sans Unicode"/>
                <a:cs typeface="Lucida Sans Unicode"/>
              </a:rPr>
              <a:t>S</a:t>
            </a:r>
            <a:r>
              <a:rPr sz="1800" b="1" spc="-5" dirty="0">
                <a:latin typeface="Lucida Sans Unicode"/>
                <a:cs typeface="Lucida Sans Unicode"/>
              </a:rPr>
              <a:t>B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6097016"/>
            <a:ext cx="4848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Lucida Sans Unicode"/>
                <a:cs typeface="Lucida Sans Unicode"/>
              </a:rPr>
              <a:t>Fig.</a:t>
            </a:r>
            <a:r>
              <a:rPr sz="1800" b="1" spc="-2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5.8</a:t>
            </a:r>
            <a:r>
              <a:rPr sz="1800" b="1" spc="-2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Timing</a:t>
            </a:r>
            <a:r>
              <a:rPr sz="1800" b="1" spc="-3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Diagram</a:t>
            </a:r>
            <a:r>
              <a:rPr sz="1800" b="1" spc="-2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for</a:t>
            </a:r>
            <a:r>
              <a:rPr sz="1800" b="1" spc="-1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Ripple</a:t>
            </a:r>
            <a:r>
              <a:rPr sz="1800" b="1" spc="-3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Counter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438400" y="5847156"/>
            <a:ext cx="3810000" cy="401320"/>
          </a:xfrm>
          <a:custGeom>
            <a:avLst/>
            <a:gdLst/>
            <a:ahLst/>
            <a:cxnLst/>
            <a:rect l="l" t="t" r="r" b="b"/>
            <a:pathLst>
              <a:path w="3810000" h="401320">
                <a:moveTo>
                  <a:pt x="3810000" y="0"/>
                </a:moveTo>
                <a:lnTo>
                  <a:pt x="1676400" y="0"/>
                </a:lnTo>
                <a:lnTo>
                  <a:pt x="0" y="0"/>
                </a:lnTo>
                <a:lnTo>
                  <a:pt x="0" y="401243"/>
                </a:lnTo>
                <a:lnTo>
                  <a:pt x="1676400" y="401243"/>
                </a:lnTo>
                <a:lnTo>
                  <a:pt x="3810000" y="401243"/>
                </a:lnTo>
                <a:lnTo>
                  <a:pt x="3810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32050" y="1527428"/>
          <a:ext cx="3810000" cy="47146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  <a:gridCol w="2133600"/>
              </a:tblGrid>
              <a:tr h="702183">
                <a:tc>
                  <a:txBody>
                    <a:bodyPr/>
                    <a:lstStyle/>
                    <a:p>
                      <a:pPr marL="91440" marR="1460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Clock</a:t>
                      </a:r>
                      <a:r>
                        <a:rPr sz="2000" b="1" spc="-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pulse </a:t>
                      </a:r>
                      <a:r>
                        <a:rPr sz="2000" b="1" spc="-6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spc="-5" dirty="0">
                          <a:latin typeface="Lucida Sans Unicode"/>
                          <a:cs typeface="Lucida Sans Unicode"/>
                        </a:rPr>
                        <a:t>number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137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Output</a:t>
                      </a:r>
                      <a:r>
                        <a:rPr sz="2000" b="1" spc="-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spc="-5" dirty="0">
                          <a:latin typeface="Lucida Sans Unicode"/>
                          <a:cs typeface="Lucida Sans Unicode"/>
                        </a:rPr>
                        <a:t>after </a:t>
                      </a:r>
                      <a:r>
                        <a:rPr sz="2000" b="1" spc="-6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clock</a:t>
                      </a:r>
                      <a:r>
                        <a:rPr sz="2000" b="1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pulse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</a:tr>
              <a:tr h="4011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0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sz="2000" b="1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sz="2000" b="1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sz="2000" b="1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0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1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sz="2000" b="1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sz="2000" b="1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sz="2000" b="1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1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11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sz="2000" b="1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sz="2000" b="1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sz="2000" b="1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0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3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sz="2000" b="1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sz="2000" b="1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sz="2000" b="1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1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11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4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sz="2000" b="1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sz="2000" b="1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sz="2000" b="1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0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4011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.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.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1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.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.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4011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.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.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126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spc="15" dirty="0">
                          <a:latin typeface="Lucida Sans Unicode"/>
                          <a:cs typeface="Lucida Sans Unicode"/>
                        </a:rPr>
                        <a:t>14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sz="2000" b="1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sz="2000" b="1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sz="2000" b="1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0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401243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b="1" spc="15" dirty="0">
                          <a:latin typeface="Lucida Sans Unicode"/>
                          <a:cs typeface="Lucida Sans Unicode"/>
                        </a:rPr>
                        <a:t>15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sz="2000" b="1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sz="2000" b="1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sz="2000" b="1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b="1" dirty="0">
                          <a:latin typeface="Lucida Sans Unicode"/>
                          <a:cs typeface="Lucida Sans Unicode"/>
                        </a:rPr>
                        <a:t>1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2"/>
          <p:cNvSpPr txBox="1">
            <a:spLocks/>
          </p:cNvSpPr>
          <p:nvPr/>
        </p:nvSpPr>
        <p:spPr>
          <a:xfrm>
            <a:off x="535940" y="453897"/>
            <a:ext cx="78466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6744970" algn="l"/>
              </a:tabLst>
              <a:defRPr/>
            </a:pP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T</a:t>
            </a:r>
            <a:r>
              <a:rPr kumimoji="0" lang="en-US" sz="2000" b="0" i="0" u="none" strike="noStrike" kern="0" cap="none" spc="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h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e</a:t>
            </a:r>
            <a:r>
              <a:rPr kumimoji="0" lang="en-US" sz="2000" b="0" i="0" u="none" strike="noStrike" kern="0" cap="none" spc="-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r</a:t>
            </a:r>
            <a:r>
              <a:rPr kumimoji="0" lang="en-US" sz="20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i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ppl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e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c</a:t>
            </a:r>
            <a:r>
              <a:rPr kumimoji="0" lang="en-US" sz="2000" b="0" i="0" u="none" strike="noStrike" kern="0" cap="none" spc="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o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u</a:t>
            </a:r>
            <a:r>
              <a:rPr kumimoji="0" lang="en-US" sz="2000" b="0" i="0" u="none" strike="noStrike" kern="0" cap="none" spc="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n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ter</a:t>
            </a:r>
            <a:r>
              <a:rPr kumimoji="0" lang="en-US" sz="2000" b="0" i="0" u="none" strike="noStrike" kern="0" cap="none" spc="-4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discusse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d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abov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e</a:t>
            </a:r>
            <a:r>
              <a:rPr kumimoji="0" lang="en-US" sz="20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has</a:t>
            </a:r>
            <a:r>
              <a:rPr kumimoji="0" lang="en-US" sz="20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th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e followi</a:t>
            </a:r>
            <a:r>
              <a:rPr kumimoji="0" lang="en-US" sz="20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n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g	</a:t>
            </a:r>
            <a:r>
              <a:rPr kumimoji="0" lang="en-US" sz="2000" b="0" i="0" u="none" strike="noStrike" kern="0" cap="none" spc="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c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o</a:t>
            </a:r>
            <a:r>
              <a:rPr kumimoji="0" lang="en-US" sz="2000" b="0" i="0" u="none" strike="noStrike" kern="0" cap="none" spc="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u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nti</a:t>
            </a:r>
            <a:r>
              <a:rPr kumimoji="0" lang="en-US" sz="20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n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g 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order</a:t>
            </a:r>
            <a:r>
              <a:rPr kumimoji="0" lang="en-US" sz="20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and</a:t>
            </a:r>
            <a:r>
              <a:rPr kumimoji="0" lang="en-US" sz="20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the</a:t>
            </a:r>
            <a:r>
              <a:rPr kumimoji="0" lang="en-US" sz="20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decimal</a:t>
            </a:r>
            <a:r>
              <a:rPr kumimoji="0" lang="en-US" sz="2000" b="0" i="0" u="none" strike="noStrike" kern="0" cap="none" spc="-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equivalent</a:t>
            </a:r>
            <a:r>
              <a:rPr kumimoji="0" lang="en-US" sz="20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shows</a:t>
            </a:r>
            <a:r>
              <a:rPr kumimoji="0" lang="en-US" sz="20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actual</a:t>
            </a:r>
            <a:r>
              <a:rPr kumimoji="0" lang="en-US" sz="20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counting.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j-ea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7219950" cy="203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" y="3790390"/>
            <a:ext cx="8029575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47" y="5033682"/>
            <a:ext cx="79914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Frequency Division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400" dirty="0"/>
              <a:t>In general, in any counter, the signal at the output of the last flip-flop (i.e. </a:t>
            </a:r>
            <a:r>
              <a:rPr lang="en-US" sz="2400" dirty="0" smtClean="0"/>
              <a:t>most significant bit</a:t>
            </a:r>
            <a:r>
              <a:rPr lang="en-US" sz="2400" dirty="0"/>
              <a:t>) will have a frequency equal to the input clock frequency divided by the MOD number of </a:t>
            </a:r>
            <a:r>
              <a:rPr lang="en-US" sz="2400" dirty="0" smtClean="0"/>
              <a:t>the counter.</a:t>
            </a:r>
          </a:p>
          <a:p>
            <a:r>
              <a:rPr lang="en-US" sz="2400" dirty="0"/>
              <a:t>Usually the duty cycle of the clock input is 50 </a:t>
            </a:r>
            <a:r>
              <a:rPr lang="en-US" sz="2400" dirty="0" smtClean="0"/>
              <a:t>percent. However </a:t>
            </a:r>
            <a:r>
              <a:rPr lang="en-US" sz="2400" dirty="0"/>
              <a:t>if it is anywhere between </a:t>
            </a:r>
            <a:r>
              <a:rPr lang="en-US" sz="2400" dirty="0" smtClean="0"/>
              <a:t>0 and </a:t>
            </a:r>
            <a:r>
              <a:rPr lang="en-US" sz="2400" dirty="0"/>
              <a:t>100 percent, (</a:t>
            </a:r>
            <a:r>
              <a:rPr lang="en-US" sz="2400" dirty="0" err="1"/>
              <a:t>i.e</a:t>
            </a:r>
            <a:r>
              <a:rPr lang="en-US" sz="2400" dirty="0"/>
              <a:t> 0 &lt; duty cycle &lt; 100) the duty cycle of the frequency output at </a:t>
            </a:r>
            <a:r>
              <a:rPr lang="en-US" sz="2400" dirty="0" err="1"/>
              <a:t>A,B</a:t>
            </a:r>
            <a:r>
              <a:rPr lang="en-US" sz="2400" dirty="0"/>
              <a:t> </a:t>
            </a:r>
            <a:r>
              <a:rPr lang="en-US" sz="2400" dirty="0" smtClean="0"/>
              <a:t>and C </a:t>
            </a:r>
            <a:r>
              <a:rPr lang="en-US" sz="2400" dirty="0"/>
              <a:t>will always be 50 percent.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18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6" y="990600"/>
            <a:ext cx="8229600" cy="2981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86" y="4192775"/>
            <a:ext cx="74295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363981"/>
            <a:ext cx="7206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2800" b="1" spc="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REGISTER</a:t>
            </a:r>
            <a:r>
              <a:rPr sz="2800" b="1" spc="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is</a:t>
            </a:r>
            <a:r>
              <a:rPr sz="28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2800" b="1" spc="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SET</a:t>
            </a:r>
            <a:r>
              <a:rPr sz="2800" b="1" spc="1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28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memory</a:t>
            </a:r>
            <a:r>
              <a:rPr sz="28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elements.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109218"/>
            <a:ext cx="7940040" cy="4956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9337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It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dirty="0">
                <a:latin typeface="Lucida Sans Unicode"/>
                <a:cs typeface="Lucida Sans Unicode"/>
              </a:rPr>
              <a:t> used</a:t>
            </a:r>
            <a:r>
              <a:rPr sz="2000" spc="-5" dirty="0">
                <a:latin typeface="Lucida Sans Unicode"/>
                <a:cs typeface="Lucida Sans Unicode"/>
              </a:rPr>
              <a:t> to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store information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until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it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needed.</a:t>
            </a:r>
            <a:endParaRPr sz="2000">
              <a:latin typeface="Lucida Sans Unicode"/>
              <a:cs typeface="Lucida Sans Unicode"/>
            </a:endParaRPr>
          </a:p>
          <a:p>
            <a:pPr marL="12700" marR="43815">
              <a:lnSpc>
                <a:spcPts val="2880"/>
              </a:lnSpc>
              <a:spcBef>
                <a:spcPts val="2430"/>
              </a:spcBef>
              <a:buFont typeface="Wingdings"/>
              <a:buChar char=""/>
              <a:tabLst>
                <a:tab pos="293370" algn="l"/>
              </a:tabLst>
            </a:pPr>
            <a:r>
              <a:rPr sz="2000" dirty="0">
                <a:latin typeface="Lucida Sans Unicode"/>
                <a:cs typeface="Lucida Sans Unicode"/>
              </a:rPr>
              <a:t>Since a </a:t>
            </a:r>
            <a:r>
              <a:rPr sz="2000" spc="-5" dirty="0">
                <a:latin typeface="Lucida Sans Unicode"/>
                <a:cs typeface="Lucida Sans Unicode"/>
              </a:rPr>
              <a:t>flip-flop is </a:t>
            </a:r>
            <a:r>
              <a:rPr sz="2000" dirty="0">
                <a:latin typeface="Lucida Sans Unicode"/>
                <a:cs typeface="Lucida Sans Unicode"/>
              </a:rPr>
              <a:t>a 1-bit memory, </a:t>
            </a:r>
            <a:r>
              <a:rPr sz="2000" spc="-5" dirty="0">
                <a:latin typeface="Lucida Sans Unicode"/>
                <a:cs typeface="Lucida Sans Unicode"/>
              </a:rPr>
              <a:t>then </a:t>
            </a:r>
            <a:r>
              <a:rPr sz="2500" b="1" i="1" spc="-65" dirty="0">
                <a:latin typeface="Lucida Sans Unicode"/>
                <a:cs typeface="Lucida Sans Unicode"/>
              </a:rPr>
              <a:t>n </a:t>
            </a:r>
            <a:r>
              <a:rPr sz="2000" spc="-5" dirty="0">
                <a:latin typeface="Lucida Sans Unicode"/>
                <a:cs typeface="Lucida Sans Unicode"/>
              </a:rPr>
              <a:t>flip-flops </a:t>
            </a:r>
            <a:r>
              <a:rPr sz="2000" dirty="0">
                <a:latin typeface="Lucida Sans Unicode"/>
                <a:cs typeface="Lucida Sans Unicode"/>
              </a:rPr>
              <a:t>can 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store an </a:t>
            </a:r>
            <a:r>
              <a:rPr sz="2500" b="1" i="1" spc="-15" dirty="0">
                <a:latin typeface="Lucida Sans Unicode"/>
                <a:cs typeface="Lucida Sans Unicode"/>
              </a:rPr>
              <a:t>n</a:t>
            </a:r>
            <a:r>
              <a:rPr sz="2000" spc="-15" dirty="0">
                <a:latin typeface="Lucida Sans Unicode"/>
                <a:cs typeface="Lucida Sans Unicode"/>
              </a:rPr>
              <a:t>-bit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word.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set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100" b="1" i="1" spc="-10" dirty="0">
                <a:latin typeface="Lucida Sans Unicode"/>
                <a:cs typeface="Lucida Sans Unicode"/>
              </a:rPr>
              <a:t>n</a:t>
            </a:r>
            <a:r>
              <a:rPr sz="2000" spc="-10" dirty="0">
                <a:latin typeface="Lucida Sans Unicode"/>
                <a:cs typeface="Lucida Sans Unicode"/>
              </a:rPr>
              <a:t>-flip-flops</a:t>
            </a:r>
            <a:r>
              <a:rPr sz="2000" spc="-5" dirty="0">
                <a:latin typeface="Lucida Sans Unicode"/>
                <a:cs typeface="Lucida Sans Unicode"/>
              </a:rPr>
              <a:t> is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 </a:t>
            </a:r>
            <a:r>
              <a:rPr sz="2100" b="1" i="1" spc="-10" dirty="0">
                <a:latin typeface="Lucida Sans Unicode"/>
                <a:cs typeface="Lucida Sans Unicode"/>
              </a:rPr>
              <a:t>n</a:t>
            </a:r>
            <a:r>
              <a:rPr sz="2000" spc="-10" dirty="0">
                <a:latin typeface="Lucida Sans Unicode"/>
                <a:cs typeface="Lucida Sans Unicode"/>
              </a:rPr>
              <a:t>-bit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register.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Wingdings"/>
              <a:buChar char=""/>
            </a:pPr>
            <a:endParaRPr sz="3350">
              <a:latin typeface="Lucida Sans Unicode"/>
              <a:cs typeface="Lucida Sans Unicode"/>
            </a:endParaRPr>
          </a:p>
          <a:p>
            <a:pPr marR="600710" algn="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A COUNTER…is</a:t>
            </a:r>
            <a:r>
              <a:rPr sz="28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800" b="1" spc="5" dirty="0">
                <a:solidFill>
                  <a:srgbClr val="006FC0"/>
                </a:solidFill>
                <a:latin typeface="Lucida Sans Unicode"/>
                <a:cs typeface="Lucida Sans Unicode"/>
              </a:rPr>
              <a:t>just</a:t>
            </a:r>
            <a:r>
              <a:rPr sz="28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2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 counter,</a:t>
            </a:r>
            <a:r>
              <a:rPr sz="28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it</a:t>
            </a:r>
            <a:r>
              <a:rPr sz="2800" b="1" spc="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counts</a:t>
            </a:r>
            <a:r>
              <a:rPr sz="2800" b="1" spc="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Wingdings"/>
                <a:cs typeface="Wingdings"/>
              </a:rPr>
              <a:t></a:t>
            </a:r>
            <a:endParaRPr sz="2800">
              <a:latin typeface="Wingdings"/>
              <a:cs typeface="Wingdings"/>
            </a:endParaRPr>
          </a:p>
          <a:p>
            <a:pPr marL="292735" indent="-280670">
              <a:lnSpc>
                <a:spcPct val="100000"/>
              </a:lnSpc>
              <a:spcBef>
                <a:spcPts val="2430"/>
              </a:spcBef>
              <a:buFont typeface="Wingdings"/>
              <a:buChar char=""/>
              <a:tabLst>
                <a:tab pos="29337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Primarily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made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using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flip-flops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combinational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logic.</a:t>
            </a:r>
            <a:endParaRPr sz="20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2405"/>
              </a:spcBef>
              <a:buFont typeface="Wingdings"/>
              <a:buChar char=""/>
              <a:tabLst>
                <a:tab pos="293370" algn="l"/>
              </a:tabLst>
            </a:pPr>
            <a:r>
              <a:rPr sz="2000" dirty="0">
                <a:latin typeface="Lucida Sans Unicode"/>
                <a:cs typeface="Lucida Sans Unicode"/>
              </a:rPr>
              <a:t>A very </a:t>
            </a:r>
            <a:r>
              <a:rPr sz="2000" spc="-5" dirty="0">
                <a:latin typeface="Lucida Sans Unicode"/>
                <a:cs typeface="Lucida Sans Unicode"/>
              </a:rPr>
              <a:t>important part in digital </a:t>
            </a:r>
            <a:r>
              <a:rPr sz="2000" dirty="0">
                <a:latin typeface="Lucida Sans Unicode"/>
                <a:cs typeface="Lucida Sans Unicode"/>
              </a:rPr>
              <a:t>systems, </a:t>
            </a:r>
            <a:r>
              <a:rPr sz="2000" spc="-5" dirty="0">
                <a:latin typeface="Lucida Sans Unicode"/>
                <a:cs typeface="Lucida Sans Unicode"/>
              </a:rPr>
              <a:t>data </a:t>
            </a:r>
            <a:r>
              <a:rPr sz="2000" dirty="0">
                <a:latin typeface="Lucida Sans Unicode"/>
                <a:cs typeface="Lucida Sans Unicode"/>
              </a:rPr>
              <a:t>handling </a:t>
            </a:r>
            <a:r>
              <a:rPr sz="2000" spc="-5" dirty="0">
                <a:latin typeface="Lucida Sans Unicode"/>
                <a:cs typeface="Lucida Sans Unicode"/>
              </a:rPr>
              <a:t>etc.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Finds applications in Direct </a:t>
            </a:r>
            <a:r>
              <a:rPr sz="2000" dirty="0">
                <a:latin typeface="Lucida Sans Unicode"/>
                <a:cs typeface="Lucida Sans Unicode"/>
              </a:rPr>
              <a:t>counting, </a:t>
            </a:r>
            <a:r>
              <a:rPr sz="2000" spc="-5" dirty="0">
                <a:latin typeface="Lucida Sans Unicode"/>
                <a:cs typeface="Lucida Sans Unicode"/>
              </a:rPr>
              <a:t>Frequency </a:t>
            </a:r>
            <a:r>
              <a:rPr sz="2000" dirty="0">
                <a:latin typeface="Lucida Sans Unicode"/>
                <a:cs typeface="Lucida Sans Unicode"/>
              </a:rPr>
              <a:t>measurements,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Time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measurements,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Distance,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Speed,</a:t>
            </a:r>
            <a:r>
              <a:rPr sz="2000" spc="-5" dirty="0">
                <a:latin typeface="Lucida Sans Unicode"/>
                <a:cs typeface="Lucida Sans Unicode"/>
              </a:rPr>
              <a:t> Timing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computers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etc.</a:t>
            </a:r>
            <a:endParaRPr sz="2000">
              <a:latin typeface="Lucida Sans Unicode"/>
              <a:cs typeface="Lucida Sans Unicode"/>
            </a:endParaRPr>
          </a:p>
          <a:p>
            <a:pPr marR="552450" algn="r">
              <a:lnSpc>
                <a:spcPct val="100000"/>
              </a:lnSpc>
              <a:spcBef>
                <a:spcPts val="2335"/>
              </a:spcBef>
            </a:pPr>
            <a:r>
              <a:rPr sz="2400" b="1" dirty="0">
                <a:latin typeface="Lucida Sans Unicode"/>
                <a:cs typeface="Lucida Sans Unicode"/>
              </a:rPr>
              <a:t>We</a:t>
            </a:r>
            <a:r>
              <a:rPr sz="2400" b="1" spc="-2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now</a:t>
            </a:r>
            <a:r>
              <a:rPr sz="2400" b="1" spc="-40" dirty="0">
                <a:latin typeface="Lucida Sans Unicode"/>
                <a:cs typeface="Lucida Sans Unicode"/>
              </a:rPr>
              <a:t> </a:t>
            </a:r>
            <a:r>
              <a:rPr sz="2400" b="1" spc="5" dirty="0">
                <a:latin typeface="Lucida Sans Unicode"/>
                <a:cs typeface="Lucida Sans Unicode"/>
              </a:rPr>
              <a:t>dive</a:t>
            </a:r>
            <a:r>
              <a:rPr sz="2400" b="1" spc="-35" dirty="0">
                <a:latin typeface="Lucida Sans Unicode"/>
                <a:cs typeface="Lucida Sans Unicode"/>
              </a:rPr>
              <a:t> </a:t>
            </a:r>
            <a:r>
              <a:rPr sz="2400" b="1" spc="5" dirty="0">
                <a:latin typeface="Lucida Sans Unicode"/>
                <a:cs typeface="Lucida Sans Unicode"/>
              </a:rPr>
              <a:t>into</a:t>
            </a:r>
            <a:r>
              <a:rPr sz="2400" b="1" spc="-35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details</a:t>
            </a:r>
            <a:r>
              <a:rPr sz="2400" b="1" spc="-3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of</a:t>
            </a:r>
            <a:r>
              <a:rPr sz="2400" b="1" spc="-15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the</a:t>
            </a:r>
            <a:r>
              <a:rPr sz="2400" b="1" spc="-3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above</a:t>
            </a:r>
            <a:r>
              <a:rPr sz="2400" b="1" spc="-35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two...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76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Counter with MOD Number Less than 2</a:t>
            </a:r>
            <a:r>
              <a:rPr lang="en-US" sz="2800" b="1" baseline="30000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400" dirty="0"/>
              <a:t>The basic asynchronous </a:t>
            </a:r>
            <a:r>
              <a:rPr lang="en-US" sz="2400" dirty="0" smtClean="0"/>
              <a:t>counter </a:t>
            </a:r>
            <a:r>
              <a:rPr lang="en-US" sz="2400" dirty="0"/>
              <a:t>is limited to MOD numbers that is equal to 2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 smtClean="0"/>
              <a:t>where N </a:t>
            </a:r>
            <a:r>
              <a:rPr lang="en-US" sz="2400" dirty="0"/>
              <a:t>is the number of flip-flops.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value is actually the maximum MOD number that can be </a:t>
            </a:r>
            <a:r>
              <a:rPr lang="en-US" sz="2400" dirty="0" smtClean="0"/>
              <a:t>obtained using </a:t>
            </a:r>
            <a:r>
              <a:rPr lang="en-US" sz="2400" dirty="0"/>
              <a:t>N flip-flops.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basic counter can be modified to produce MOD numbers less than 2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 smtClean="0"/>
              <a:t>by allowing </a:t>
            </a:r>
            <a:r>
              <a:rPr lang="en-US" sz="2400" dirty="0"/>
              <a:t>the counter to skip states that are normally part of the counting sequence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 counter with MOD 10 is called a Decade </a:t>
            </a:r>
            <a:r>
              <a:rPr lang="en-US" sz="2400" dirty="0" smtClean="0"/>
              <a:t>counter or BCD counter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28600"/>
            <a:ext cx="8039100" cy="3609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4343400"/>
            <a:ext cx="73723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399054"/>
            <a:ext cx="8362950" cy="3438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5184775"/>
            <a:ext cx="7924800" cy="117157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2718" y="152400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Example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81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894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/>
              <a:t>Changing the MOD Number of a Counter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Following </a:t>
            </a:r>
            <a:r>
              <a:rPr lang="en-US" sz="2400" dirty="0"/>
              <a:t>are the steps to construct a counter that starts counting from all 0s and has a </a:t>
            </a:r>
            <a:r>
              <a:rPr lang="en-US" sz="2400" dirty="0" smtClean="0"/>
              <a:t>MOD number </a:t>
            </a:r>
            <a:r>
              <a:rPr lang="en-US" sz="2400" dirty="0"/>
              <a:t>of X </a:t>
            </a:r>
            <a:r>
              <a:rPr lang="en-US" sz="2400" dirty="0" smtClean="0"/>
              <a:t>: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Find </a:t>
            </a:r>
            <a:r>
              <a:rPr lang="en-US" sz="2400" dirty="0"/>
              <a:t>the smallest number of flip-flops such that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≥ X </a:t>
            </a:r>
            <a:r>
              <a:rPr lang="en-US" sz="2400" dirty="0"/>
              <a:t>and connect them as a counter. </a:t>
            </a:r>
            <a:r>
              <a:rPr lang="en-US" sz="2400" dirty="0" smtClean="0"/>
              <a:t>If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/>
              <a:t>= X, there is no need to do steps 2 and </a:t>
            </a:r>
            <a:r>
              <a:rPr lang="en-US" sz="2400" dirty="0" smtClean="0"/>
              <a:t>3.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Connect </a:t>
            </a:r>
            <a:r>
              <a:rPr lang="en-US" sz="2400" dirty="0"/>
              <a:t>a </a:t>
            </a:r>
            <a:r>
              <a:rPr lang="en-US" sz="2400" dirty="0" err="1"/>
              <a:t>NAND</a:t>
            </a:r>
            <a:r>
              <a:rPr lang="en-US" sz="2400" dirty="0"/>
              <a:t> gate output to the asynchronous CLEAR inputs of all the </a:t>
            </a:r>
            <a:r>
              <a:rPr lang="en-US" sz="2400" dirty="0" smtClean="0"/>
              <a:t>flip-flops.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Find </a:t>
            </a:r>
            <a:r>
              <a:rPr lang="en-US" sz="2400" dirty="0"/>
              <a:t>which flip-flops will be in the HIGH state at a count = X, then connect the </a:t>
            </a:r>
            <a:r>
              <a:rPr lang="en-US" sz="2400" dirty="0" smtClean="0"/>
              <a:t>normal outputs </a:t>
            </a:r>
            <a:r>
              <a:rPr lang="en-US" sz="2400" dirty="0"/>
              <a:t>of these flip-flops to the </a:t>
            </a:r>
            <a:r>
              <a:rPr lang="en-US" sz="2400" dirty="0" err="1"/>
              <a:t>NAND</a:t>
            </a:r>
            <a:r>
              <a:rPr lang="en-US" sz="2400" dirty="0"/>
              <a:t> gate inputs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62"/>
          <a:stretch/>
        </p:blipFill>
        <p:spPr>
          <a:xfrm>
            <a:off x="247650" y="115063"/>
            <a:ext cx="8439150" cy="424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389" b="1959"/>
          <a:stretch/>
        </p:blipFill>
        <p:spPr>
          <a:xfrm>
            <a:off x="914400" y="4450432"/>
            <a:ext cx="7419975" cy="23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Integrated-Circuit </a:t>
            </a:r>
            <a:r>
              <a:rPr lang="en-US" sz="2800" b="1" dirty="0"/>
              <a:t>Asynchronous Counters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914400"/>
            <a:ext cx="76866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34" y="93282"/>
            <a:ext cx="8229600" cy="57943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/>
              <a:t>A simplified logic symbol for 74293 Counter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37438"/>
            <a:ext cx="2362200" cy="2186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25" y="735105"/>
            <a:ext cx="3943350" cy="2590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5275" y="3653010"/>
            <a:ext cx="82296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Asynchronous Down Counter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4407153"/>
            <a:ext cx="70675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628650"/>
            <a:ext cx="82105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29" y="152400"/>
            <a:ext cx="8229600" cy="427038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Advantages of Synchronous Counters Over Asynchronous Counters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object 2"/>
          <p:cNvSpPr txBox="1"/>
          <p:nvPr/>
        </p:nvSpPr>
        <p:spPr>
          <a:xfrm>
            <a:off x="352256" y="1143000"/>
            <a:ext cx="8475345" cy="3462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spc="-5" dirty="0">
                <a:latin typeface="Lucida Sans Unicode"/>
                <a:cs typeface="Lucida Sans Unicode"/>
              </a:rPr>
              <a:t>U</a:t>
            </a:r>
            <a:r>
              <a:rPr lang="en-US" sz="2000" spc="-5" dirty="0" smtClean="0">
                <a:latin typeface="Lucida Sans Unicode"/>
                <a:cs typeface="Lucida Sans Unicode"/>
              </a:rPr>
              <a:t>nlike </a:t>
            </a:r>
            <a:r>
              <a:rPr lang="en-US" sz="2000" spc="-5" dirty="0">
                <a:latin typeface="Lucida Sans Unicode"/>
                <a:cs typeface="Lucida Sans Unicode"/>
              </a:rPr>
              <a:t>the asynchronous counters, the propagation delays of flip-flops in a synchronous counter </a:t>
            </a:r>
            <a:r>
              <a:rPr lang="en-US" sz="2000" spc="-5" dirty="0" smtClean="0">
                <a:latin typeface="Lucida Sans Unicode"/>
                <a:cs typeface="Lucida Sans Unicode"/>
              </a:rPr>
              <a:t>do not add together to produce the overall delay. </a:t>
            </a:r>
          </a:p>
          <a:p>
            <a:pPr marL="4318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spc="-5" dirty="0" smtClean="0">
                <a:latin typeface="Lucida Sans Unicode"/>
                <a:cs typeface="Lucida Sans Unicode"/>
              </a:rPr>
              <a:t>Instead</a:t>
            </a:r>
            <a:r>
              <a:rPr lang="en-US" sz="2000" spc="-5" dirty="0">
                <a:latin typeface="Lucida Sans Unicode"/>
                <a:cs typeface="Lucida Sans Unicode"/>
              </a:rPr>
              <a:t>, the total response time of a synchronous </a:t>
            </a:r>
            <a:r>
              <a:rPr lang="en-US" sz="2000" spc="-5" dirty="0" smtClean="0">
                <a:latin typeface="Lucida Sans Unicode"/>
                <a:cs typeface="Lucida Sans Unicode"/>
              </a:rPr>
              <a:t>counter is </a:t>
            </a:r>
            <a:r>
              <a:rPr lang="en-US" sz="2000" spc="-5" dirty="0">
                <a:latin typeface="Lucida Sans Unicode"/>
                <a:cs typeface="Lucida Sans Unicode"/>
              </a:rPr>
              <a:t>equal to the time it takes one flip-flop to toggle (</a:t>
            </a:r>
            <a:r>
              <a:rPr lang="en-US" sz="2000" spc="-5" dirty="0" err="1" smtClean="0">
                <a:latin typeface="Lucida Sans Unicode"/>
                <a:cs typeface="Lucida Sans Unicode"/>
              </a:rPr>
              <a:t>t</a:t>
            </a:r>
            <a:r>
              <a:rPr lang="en-US" sz="2000" spc="-5" baseline="-25000" dirty="0" err="1" smtClean="0">
                <a:latin typeface="Lucida Sans Unicode"/>
                <a:cs typeface="Lucida Sans Unicode"/>
              </a:rPr>
              <a:t>pd</a:t>
            </a:r>
            <a:r>
              <a:rPr lang="en-US" sz="2000" spc="-5" dirty="0">
                <a:latin typeface="Lucida Sans Unicode"/>
                <a:cs typeface="Lucida Sans Unicode"/>
              </a:rPr>
              <a:t>) plus the time for new logic levels to </a:t>
            </a:r>
            <a:r>
              <a:rPr lang="en-US" sz="2000" spc="-5" dirty="0" smtClean="0">
                <a:latin typeface="Lucida Sans Unicode"/>
                <a:cs typeface="Lucida Sans Unicode"/>
              </a:rPr>
              <a:t>propagate through </a:t>
            </a:r>
            <a:r>
              <a:rPr lang="en-US" sz="2000" spc="-5" dirty="0">
                <a:latin typeface="Lucida Sans Unicode"/>
                <a:cs typeface="Lucida Sans Unicode"/>
              </a:rPr>
              <a:t>a single AND gate (</a:t>
            </a:r>
            <a:r>
              <a:rPr lang="en-US" sz="2000" spc="-5" dirty="0" err="1" smtClean="0">
                <a:latin typeface="Lucida Sans Unicode"/>
                <a:cs typeface="Lucida Sans Unicode"/>
              </a:rPr>
              <a:t>t</a:t>
            </a:r>
            <a:r>
              <a:rPr lang="en-US" sz="2000" spc="-5" baseline="-25000" dirty="0" err="1" smtClean="0">
                <a:latin typeface="Lucida Sans Unicode"/>
                <a:cs typeface="Lucida Sans Unicode"/>
              </a:rPr>
              <a:t>pd</a:t>
            </a:r>
            <a:r>
              <a:rPr lang="en-US" sz="2000" spc="-5" dirty="0">
                <a:latin typeface="Lucida Sans Unicode"/>
                <a:cs typeface="Lucida Sans Unicode"/>
              </a:rPr>
              <a:t>) to reach the J and K </a:t>
            </a:r>
            <a:r>
              <a:rPr lang="en-US" sz="2000" spc="-5" dirty="0" smtClean="0">
                <a:latin typeface="Lucida Sans Unicode"/>
                <a:cs typeface="Lucida Sans Unicode"/>
              </a:rPr>
              <a:t>inputs p</a:t>
            </a:r>
            <a:r>
              <a:rPr sz="2000" dirty="0" smtClean="0">
                <a:latin typeface="Lucida Sans Unicode"/>
                <a:cs typeface="Lucida Sans Unicode"/>
              </a:rPr>
              <a:t>.</a:t>
            </a:r>
            <a:endParaRPr lang="en-US" sz="2000" dirty="0" smtClean="0">
              <a:latin typeface="Lucida Sans Unicode"/>
              <a:cs typeface="Lucida Sans Unicode"/>
            </a:endParaRPr>
          </a:p>
          <a:p>
            <a:pPr marL="4318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Lucida Sans Unicode"/>
              <a:cs typeface="Lucida Sans Unicode"/>
            </a:endParaRPr>
          </a:p>
          <a:p>
            <a:pPr marL="4318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total delay = </a:t>
            </a:r>
            <a:r>
              <a:rPr lang="en-US" sz="2000" b="1" dirty="0" err="1"/>
              <a:t>t</a:t>
            </a:r>
            <a:r>
              <a:rPr lang="en-US" sz="2000" b="1" baseline="-25000" dirty="0" err="1"/>
              <a:t>pd</a:t>
            </a:r>
            <a:r>
              <a:rPr lang="en-US" sz="2000" b="1" dirty="0"/>
              <a:t> of flip-flop + </a:t>
            </a:r>
            <a:r>
              <a:rPr lang="en-US" sz="2000" b="1" dirty="0" err="1"/>
              <a:t>t</a:t>
            </a:r>
            <a:r>
              <a:rPr lang="en-US" sz="2000" b="1" baseline="-25000" dirty="0" err="1"/>
              <a:t>pd</a:t>
            </a:r>
            <a:r>
              <a:rPr lang="en-US" sz="2000" b="1" dirty="0"/>
              <a:t> of AND </a:t>
            </a:r>
            <a:r>
              <a:rPr lang="en-US" sz="2000" b="1" dirty="0" smtClean="0"/>
              <a:t>gate (synchronous counters)</a:t>
            </a:r>
          </a:p>
          <a:p>
            <a:pPr marL="4318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total delay = </a:t>
            </a:r>
            <a:r>
              <a:rPr lang="en-US" sz="2000" b="1" dirty="0" smtClean="0"/>
              <a:t>N x </a:t>
            </a:r>
            <a:r>
              <a:rPr lang="en-US" sz="2000" b="1" dirty="0" err="1" smtClean="0"/>
              <a:t>t</a:t>
            </a:r>
            <a:r>
              <a:rPr lang="en-US" sz="2000" b="1" baseline="-25000" dirty="0" err="1" smtClean="0"/>
              <a:t>pd</a:t>
            </a:r>
            <a:r>
              <a:rPr lang="en-US" sz="2000" b="1" dirty="0" smtClean="0"/>
              <a:t> </a:t>
            </a:r>
            <a:r>
              <a:rPr lang="en-US" sz="2000" b="1" dirty="0"/>
              <a:t>of flip-flop </a:t>
            </a:r>
            <a:r>
              <a:rPr lang="en-US" sz="2000" b="1" dirty="0" smtClean="0"/>
              <a:t> (asynchronous </a:t>
            </a:r>
            <a:r>
              <a:rPr lang="en-US" sz="2000" b="1" dirty="0"/>
              <a:t>counters)</a:t>
            </a:r>
          </a:p>
          <a:p>
            <a:pPr marL="88900">
              <a:lnSpc>
                <a:spcPct val="100000"/>
              </a:lnSpc>
              <a:spcBef>
                <a:spcPts val="100"/>
              </a:spcBef>
            </a:pPr>
            <a:endParaRPr sz="2000" b="1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3405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370078"/>
            <a:ext cx="8475345" cy="5460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Lucida Sans Unicode"/>
                <a:cs typeface="Lucida Sans Unicode"/>
              </a:rPr>
              <a:t>5.4.2</a:t>
            </a:r>
            <a:r>
              <a:rPr sz="2400" b="1" spc="-1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SYNCHRONOUS</a:t>
            </a:r>
            <a:r>
              <a:rPr sz="2400" b="1" spc="-45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COUNTER</a:t>
            </a:r>
            <a:endParaRPr sz="2400" dirty="0">
              <a:latin typeface="Lucida Sans Unicode"/>
              <a:cs typeface="Lucida Sans Unicode"/>
            </a:endParaRPr>
          </a:p>
          <a:p>
            <a:pPr marL="88900" marR="248920">
              <a:lnSpc>
                <a:spcPct val="101200"/>
              </a:lnSpc>
              <a:spcBef>
                <a:spcPts val="2365"/>
              </a:spcBef>
            </a:pPr>
            <a:r>
              <a:rPr sz="2000" spc="-5" dirty="0">
                <a:latin typeface="Lucida Sans Unicode"/>
                <a:cs typeface="Lucida Sans Unicode"/>
              </a:rPr>
              <a:t>Flip-flops have </a:t>
            </a:r>
            <a:r>
              <a:rPr sz="2000" dirty="0">
                <a:latin typeface="Lucida Sans Unicode"/>
                <a:cs typeface="Lucida Sans Unicode"/>
              </a:rPr>
              <a:t>a </a:t>
            </a:r>
            <a:r>
              <a:rPr sz="2000" spc="-5" dirty="0">
                <a:latin typeface="Lucida Sans Unicode"/>
                <a:cs typeface="Lucida Sans Unicode"/>
              </a:rPr>
              <a:t>propagation delay </a:t>
            </a:r>
            <a:r>
              <a:rPr sz="2400" b="1" spc="5" dirty="0">
                <a:latin typeface="Lucida Sans Unicode"/>
                <a:cs typeface="Lucida Sans Unicode"/>
              </a:rPr>
              <a:t>t</a:t>
            </a:r>
            <a:r>
              <a:rPr sz="2400" b="1" spc="7" baseline="-20833" dirty="0">
                <a:latin typeface="Lucida Sans Unicode"/>
                <a:cs typeface="Lucida Sans Unicode"/>
              </a:rPr>
              <a:t>p</a:t>
            </a:r>
            <a:r>
              <a:rPr sz="2000" spc="5" dirty="0">
                <a:latin typeface="Lucida Sans Unicode"/>
                <a:cs typeface="Lucida Sans Unicode"/>
              </a:rPr>
              <a:t>. </a:t>
            </a:r>
            <a:r>
              <a:rPr sz="2000" dirty="0">
                <a:latin typeface="Lucida Sans Unicode"/>
                <a:cs typeface="Lucida Sans Unicode"/>
              </a:rPr>
              <a:t>This </a:t>
            </a:r>
            <a:r>
              <a:rPr sz="2000" spc="-5" dirty="0">
                <a:latin typeface="Lucida Sans Unicode"/>
                <a:cs typeface="Lucida Sans Unicode"/>
              </a:rPr>
              <a:t>is the amount of time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it takes for </a:t>
            </a:r>
            <a:r>
              <a:rPr sz="2000" dirty="0">
                <a:latin typeface="Lucida Sans Unicode"/>
                <a:cs typeface="Lucida Sans Unicode"/>
              </a:rPr>
              <a:t>the output </a:t>
            </a:r>
            <a:r>
              <a:rPr sz="2000" spc="-5" dirty="0">
                <a:latin typeface="Lucida Sans Unicode"/>
                <a:cs typeface="Lucida Sans Unicode"/>
              </a:rPr>
              <a:t>to </a:t>
            </a:r>
            <a:r>
              <a:rPr sz="2000" dirty="0">
                <a:latin typeface="Lucida Sans Unicode"/>
                <a:cs typeface="Lucida Sans Unicode"/>
              </a:rPr>
              <a:t>change </a:t>
            </a:r>
            <a:r>
              <a:rPr sz="2000" spc="-5" dirty="0">
                <a:latin typeface="Lucida Sans Unicode"/>
                <a:cs typeface="Lucida Sans Unicode"/>
              </a:rPr>
              <a:t>after </a:t>
            </a:r>
            <a:r>
              <a:rPr sz="2000" dirty="0">
                <a:latin typeface="Lucida Sans Unicode"/>
                <a:cs typeface="Lucida Sans Unicode"/>
              </a:rPr>
              <a:t>an </a:t>
            </a:r>
            <a:r>
              <a:rPr sz="2000" spc="-5" dirty="0">
                <a:latin typeface="Lucida Sans Unicode"/>
                <a:cs typeface="Lucida Sans Unicode"/>
              </a:rPr>
              <a:t>input plus </a:t>
            </a:r>
            <a:r>
              <a:rPr sz="2000" dirty="0">
                <a:latin typeface="Lucida Sans Unicode"/>
                <a:cs typeface="Lucida Sans Unicode"/>
              </a:rPr>
              <a:t>a clock </a:t>
            </a:r>
            <a:r>
              <a:rPr sz="2000" spc="-5" dirty="0">
                <a:latin typeface="Lucida Sans Unicode"/>
                <a:cs typeface="Lucida Sans Unicode"/>
              </a:rPr>
              <a:t>pulse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applied.</a:t>
            </a:r>
            <a:endParaRPr sz="2000" dirty="0">
              <a:latin typeface="Lucida Sans Unicode"/>
              <a:cs typeface="Lucida Sans Unicode"/>
            </a:endParaRPr>
          </a:p>
          <a:p>
            <a:pPr marL="88900" marR="55880">
              <a:lnSpc>
                <a:spcPct val="100499"/>
              </a:lnSpc>
              <a:spcBef>
                <a:spcPts val="2220"/>
              </a:spcBef>
            </a:pPr>
            <a:r>
              <a:rPr sz="2000" spc="-5" dirty="0">
                <a:latin typeface="Lucida Sans Unicode"/>
                <a:cs typeface="Lucida Sans Unicode"/>
              </a:rPr>
              <a:t>T</a:t>
            </a:r>
            <a:r>
              <a:rPr sz="2000" spc="5" dirty="0">
                <a:latin typeface="Lucida Sans Unicode"/>
                <a:cs typeface="Lucida Sans Unicode"/>
              </a:rPr>
              <a:t>h</a:t>
            </a:r>
            <a:r>
              <a:rPr sz="2000" dirty="0">
                <a:latin typeface="Lucida Sans Unicode"/>
                <a:cs typeface="Lucida Sans Unicode"/>
              </a:rPr>
              <a:t>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as</a:t>
            </a:r>
            <a:r>
              <a:rPr sz="2000" spc="-10" dirty="0">
                <a:latin typeface="Lucida Sans Unicode"/>
                <a:cs typeface="Lucida Sans Unicode"/>
              </a:rPr>
              <a:t>y</a:t>
            </a:r>
            <a:r>
              <a:rPr sz="2000" dirty="0">
                <a:latin typeface="Lucida Sans Unicode"/>
                <a:cs typeface="Lucida Sans Unicode"/>
              </a:rPr>
              <a:t>n</a:t>
            </a:r>
            <a:r>
              <a:rPr sz="2000" spc="5" dirty="0">
                <a:latin typeface="Lucida Sans Unicode"/>
                <a:cs typeface="Lucida Sans Unicode"/>
              </a:rPr>
              <a:t>c</a:t>
            </a:r>
            <a:r>
              <a:rPr sz="2000" dirty="0">
                <a:latin typeface="Lucida Sans Unicode"/>
                <a:cs typeface="Lucida Sans Unicode"/>
              </a:rPr>
              <a:t>hron</a:t>
            </a:r>
            <a:r>
              <a:rPr sz="2000" spc="-10" dirty="0">
                <a:latin typeface="Lucida Sans Unicode"/>
                <a:cs typeface="Lucida Sans Unicode"/>
              </a:rPr>
              <a:t>o</a:t>
            </a:r>
            <a:r>
              <a:rPr sz="2000" dirty="0">
                <a:latin typeface="Lucida Sans Unicode"/>
                <a:cs typeface="Lucida Sans Unicode"/>
              </a:rPr>
              <a:t>us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</a:t>
            </a:r>
            <a:r>
              <a:rPr sz="2000" spc="5" dirty="0">
                <a:latin typeface="Lucida Sans Unicode"/>
                <a:cs typeface="Lucida Sans Unicode"/>
              </a:rPr>
              <a:t>o</a:t>
            </a:r>
            <a:r>
              <a:rPr sz="2000" dirty="0">
                <a:latin typeface="Lucida Sans Unicode"/>
                <a:cs typeface="Lucida Sans Unicode"/>
              </a:rPr>
              <a:t>u</a:t>
            </a:r>
            <a:r>
              <a:rPr sz="2000" spc="5" dirty="0">
                <a:latin typeface="Lucida Sans Unicode"/>
                <a:cs typeface="Lucida Sans Unicode"/>
              </a:rPr>
              <a:t>n</a:t>
            </a:r>
            <a:r>
              <a:rPr sz="2000" dirty="0">
                <a:latin typeface="Lucida Sans Unicode"/>
                <a:cs typeface="Lucida Sans Unicode"/>
              </a:rPr>
              <a:t>ter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with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500" b="1" i="1" spc="-65" dirty="0">
                <a:latin typeface="Lucida Sans Unicode"/>
                <a:cs typeface="Lucida Sans Unicode"/>
              </a:rPr>
              <a:t>n</a:t>
            </a:r>
            <a:r>
              <a:rPr sz="2500" b="1" i="1" spc="-1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</a:t>
            </a:r>
            <a:r>
              <a:rPr sz="2000" spc="-10" dirty="0">
                <a:latin typeface="Lucida Sans Unicode"/>
                <a:cs typeface="Lucida Sans Unicode"/>
              </a:rPr>
              <a:t>l</a:t>
            </a:r>
            <a:r>
              <a:rPr sz="2000" spc="-5" dirty="0">
                <a:latin typeface="Lucida Sans Unicode"/>
                <a:cs typeface="Lucida Sans Unicode"/>
              </a:rPr>
              <a:t>ip</a:t>
            </a:r>
            <a:r>
              <a:rPr sz="2000" dirty="0">
                <a:latin typeface="Lucida Sans Unicode"/>
                <a:cs typeface="Lucida Sans Unicode"/>
              </a:rPr>
              <a:t>-f</a:t>
            </a:r>
            <a:r>
              <a:rPr sz="2000" spc="-10" dirty="0">
                <a:latin typeface="Lucida Sans Unicode"/>
                <a:cs typeface="Lucida Sans Unicode"/>
              </a:rPr>
              <a:t>l</a:t>
            </a:r>
            <a:r>
              <a:rPr sz="2000" spc="-5" dirty="0">
                <a:latin typeface="Lucida Sans Unicode"/>
                <a:cs typeface="Lucida Sans Unicode"/>
              </a:rPr>
              <a:t>op</a:t>
            </a:r>
            <a:r>
              <a:rPr sz="2000" dirty="0">
                <a:latin typeface="Lucida Sans Unicode"/>
                <a:cs typeface="Lucida Sans Unicode"/>
              </a:rPr>
              <a:t>s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h</a:t>
            </a:r>
            <a:r>
              <a:rPr sz="2000" spc="-5" dirty="0">
                <a:latin typeface="Lucida Sans Unicode"/>
                <a:cs typeface="Lucida Sans Unicode"/>
              </a:rPr>
              <a:t>a</a:t>
            </a:r>
            <a:r>
              <a:rPr sz="2000" dirty="0">
                <a:latin typeface="Lucida Sans Unicode"/>
                <a:cs typeface="Lucida Sans Unicode"/>
              </a:rPr>
              <a:t>s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propag</a:t>
            </a:r>
            <a:r>
              <a:rPr sz="2000" spc="-10" dirty="0">
                <a:latin typeface="Lucida Sans Unicode"/>
                <a:cs typeface="Lucida Sans Unicode"/>
              </a:rPr>
              <a:t>a</a:t>
            </a:r>
            <a:r>
              <a:rPr sz="2000" dirty="0">
                <a:latin typeface="Lucida Sans Unicode"/>
                <a:cs typeface="Lucida Sans Unicode"/>
              </a:rPr>
              <a:t>t</a:t>
            </a:r>
            <a:r>
              <a:rPr sz="2000" spc="-10" dirty="0">
                <a:latin typeface="Lucida Sans Unicode"/>
                <a:cs typeface="Lucida Sans Unicode"/>
              </a:rPr>
              <a:t>i</a:t>
            </a:r>
            <a:r>
              <a:rPr sz="2000" spc="-5" dirty="0">
                <a:latin typeface="Lucida Sans Unicode"/>
                <a:cs typeface="Lucida Sans Unicode"/>
              </a:rPr>
              <a:t>on  delay equal to </a:t>
            </a:r>
            <a:r>
              <a:rPr sz="2400" b="1" spc="5" dirty="0">
                <a:latin typeface="Lucida Sans Unicode"/>
                <a:cs typeface="Lucida Sans Unicode"/>
              </a:rPr>
              <a:t>nt</a:t>
            </a:r>
            <a:r>
              <a:rPr sz="2400" b="1" spc="7" baseline="-20833" dirty="0">
                <a:latin typeface="Lucida Sans Unicode"/>
                <a:cs typeface="Lucida Sans Unicode"/>
              </a:rPr>
              <a:t>p</a:t>
            </a:r>
            <a:r>
              <a:rPr sz="2000" spc="5" dirty="0">
                <a:latin typeface="Lucida Sans Unicode"/>
                <a:cs typeface="Lucida Sans Unicode"/>
              </a:rPr>
              <a:t>. </a:t>
            </a:r>
            <a:r>
              <a:rPr sz="2000" dirty="0">
                <a:latin typeface="Lucida Sans Unicode"/>
                <a:cs typeface="Lucida Sans Unicode"/>
              </a:rPr>
              <a:t>This is due to </a:t>
            </a:r>
            <a:r>
              <a:rPr sz="2000" spc="-5" dirty="0">
                <a:latin typeface="Lucida Sans Unicode"/>
                <a:cs typeface="Lucida Sans Unicode"/>
              </a:rPr>
              <a:t>the flip-flops being “dead” before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 </a:t>
            </a:r>
            <a:r>
              <a:rPr sz="2000" dirty="0">
                <a:latin typeface="Lucida Sans Unicode"/>
                <a:cs typeface="Lucida Sans Unicode"/>
              </a:rPr>
              <a:t>coming </a:t>
            </a:r>
            <a:r>
              <a:rPr sz="2000" spc="-5" dirty="0">
                <a:latin typeface="Lucida Sans Unicode"/>
                <a:cs typeface="Lucida Sans Unicode"/>
              </a:rPr>
              <a:t>of the </a:t>
            </a:r>
            <a:r>
              <a:rPr sz="2000" dirty="0">
                <a:latin typeface="Lucida Sans Unicode"/>
                <a:cs typeface="Lucida Sans Unicode"/>
              </a:rPr>
              <a:t>clock </a:t>
            </a:r>
            <a:r>
              <a:rPr sz="2000" spc="-5" dirty="0">
                <a:latin typeface="Lucida Sans Unicode"/>
                <a:cs typeface="Lucida Sans Unicode"/>
              </a:rPr>
              <a:t>and </a:t>
            </a:r>
            <a:r>
              <a:rPr sz="2000" dirty="0">
                <a:latin typeface="Lucida Sans Unicode"/>
                <a:cs typeface="Lucida Sans Unicode"/>
              </a:rPr>
              <a:t>their clock </a:t>
            </a:r>
            <a:r>
              <a:rPr sz="2000" spc="-5" dirty="0">
                <a:latin typeface="Lucida Sans Unicode"/>
                <a:cs typeface="Lucida Sans Unicode"/>
              </a:rPr>
              <a:t>depends </a:t>
            </a:r>
            <a:r>
              <a:rPr sz="2000" dirty="0">
                <a:latin typeface="Lucida Sans Unicode"/>
                <a:cs typeface="Lucida Sans Unicode"/>
              </a:rPr>
              <a:t>on </a:t>
            </a:r>
            <a:r>
              <a:rPr sz="2000" spc="-5" dirty="0">
                <a:latin typeface="Lucida Sans Unicode"/>
                <a:cs typeface="Lucida Sans Unicode"/>
              </a:rPr>
              <a:t>the preceding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flip-flop.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Longest</a:t>
            </a:r>
            <a:r>
              <a:rPr sz="2000" b="1" spc="-3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delay</a:t>
            </a:r>
            <a:r>
              <a:rPr sz="2000" b="1" spc="-3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is from</a:t>
            </a:r>
            <a:r>
              <a:rPr sz="2000" b="1" spc="-3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all</a:t>
            </a:r>
            <a:r>
              <a:rPr sz="2000" b="1" spc="-30" dirty="0">
                <a:latin typeface="Lucida Sans Unicode"/>
                <a:cs typeface="Lucida Sans Unicode"/>
              </a:rPr>
              <a:t> </a:t>
            </a:r>
            <a:r>
              <a:rPr sz="2000" b="1" spc="5" dirty="0">
                <a:latin typeface="Lucida Sans Unicode"/>
                <a:cs typeface="Lucida Sans Unicode"/>
              </a:rPr>
              <a:t>one</a:t>
            </a:r>
            <a:r>
              <a:rPr sz="2000" b="1" spc="-3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state</a:t>
            </a:r>
            <a:r>
              <a:rPr sz="2000" b="1" spc="-3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to</a:t>
            </a:r>
            <a:r>
              <a:rPr sz="2000" b="1" spc="-2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all</a:t>
            </a:r>
            <a:r>
              <a:rPr sz="2000" b="1" spc="-3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zero</a:t>
            </a:r>
            <a:r>
              <a:rPr sz="2000" b="1" spc="-25" dirty="0">
                <a:latin typeface="Lucida Sans Unicode"/>
                <a:cs typeface="Lucida Sans Unicode"/>
              </a:rPr>
              <a:t> </a:t>
            </a:r>
            <a:r>
              <a:rPr sz="2000" b="1" spc="10" dirty="0">
                <a:latin typeface="Lucida Sans Unicode"/>
                <a:cs typeface="Lucida Sans Unicode"/>
              </a:rPr>
              <a:t>state</a:t>
            </a:r>
            <a:r>
              <a:rPr sz="2000" spc="10" dirty="0">
                <a:latin typeface="Lucida Sans Unicode"/>
                <a:cs typeface="Lucida Sans Unicode"/>
              </a:rPr>
              <a:t>.</a:t>
            </a:r>
            <a:endParaRPr sz="2000" dirty="0">
              <a:latin typeface="Lucida Sans Unicode"/>
              <a:cs typeface="Lucida Sans Unicode"/>
            </a:endParaRPr>
          </a:p>
          <a:p>
            <a:pPr marL="88900">
              <a:lnSpc>
                <a:spcPct val="100000"/>
              </a:lnSpc>
              <a:spcBef>
                <a:spcPts val="2400"/>
              </a:spcBef>
            </a:pPr>
            <a:r>
              <a:rPr sz="2000" spc="-5" dirty="0">
                <a:latin typeface="Lucida Sans Unicode"/>
                <a:cs typeface="Lucida Sans Unicode"/>
              </a:rPr>
              <a:t>This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makes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them</a:t>
            </a:r>
            <a:r>
              <a:rPr sz="2000" spc="-5" dirty="0">
                <a:latin typeface="Lucida Sans Unicode"/>
                <a:cs typeface="Lucida Sans Unicode"/>
              </a:rPr>
              <a:t> slower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for certain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high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speed </a:t>
            </a:r>
            <a:r>
              <a:rPr sz="2000" spc="-5" dirty="0">
                <a:latin typeface="Lucida Sans Unicode"/>
                <a:cs typeface="Lucida Sans Unicode"/>
              </a:rPr>
              <a:t>applications.</a:t>
            </a:r>
            <a:endParaRPr sz="2000" dirty="0">
              <a:latin typeface="Lucida Sans Unicode"/>
              <a:cs typeface="Lucida Sans Unicode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Lucida Sans Unicode"/>
                <a:cs typeface="Lucida Sans Unicode"/>
              </a:rPr>
              <a:t>Therefore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SYNCHRONOUS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COUNTERS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used.</a:t>
            </a:r>
          </a:p>
          <a:p>
            <a:pPr marL="88900" marR="212725">
              <a:lnSpc>
                <a:spcPts val="4800"/>
              </a:lnSpc>
              <a:spcBef>
                <a:spcPts val="359"/>
              </a:spcBef>
            </a:pPr>
            <a:r>
              <a:rPr sz="2000" spc="-5" dirty="0">
                <a:latin typeface="Lucida Sans Unicode"/>
                <a:cs typeface="Lucida Sans Unicode"/>
              </a:rPr>
              <a:t>In</a:t>
            </a:r>
            <a:r>
              <a:rPr sz="2000" spc="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synchronous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counters,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main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clock</a:t>
            </a:r>
            <a:r>
              <a:rPr sz="2000" spc="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drives</a:t>
            </a:r>
            <a:r>
              <a:rPr sz="2000" spc="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all</a:t>
            </a:r>
            <a:r>
              <a:rPr sz="2000" spc="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FF</a:t>
            </a:r>
            <a:r>
              <a:rPr sz="2000" spc="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</a:t>
            </a:r>
            <a:r>
              <a:rPr sz="2000" spc="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parallel.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Below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Controlled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Synchronous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Counter.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COUNT</a:t>
            </a:r>
            <a:r>
              <a:rPr sz="2000" b="1" spc="-5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is the</a:t>
            </a:r>
            <a:r>
              <a:rPr sz="2000" b="1" spc="-4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control</a:t>
            </a:r>
            <a:r>
              <a:rPr sz="2000" dirty="0">
                <a:latin typeface="Lucida Sans Unicode"/>
                <a:cs typeface="Lucida Sans Unicode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9440" y="1589659"/>
            <a:ext cx="8004175" cy="4058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Lucida Sans Unicode"/>
                <a:cs typeface="Lucida Sans Unicode"/>
              </a:rPr>
              <a:t>5.1</a:t>
            </a:r>
            <a:r>
              <a:rPr sz="2400" b="1" spc="-1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BUFFER</a:t>
            </a:r>
            <a:r>
              <a:rPr sz="2400" b="1" spc="-35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REGISTER</a:t>
            </a:r>
            <a:endParaRPr sz="2400">
              <a:latin typeface="Lucida Sans Unicode"/>
              <a:cs typeface="Lucida Sans Unicode"/>
            </a:endParaRPr>
          </a:p>
          <a:p>
            <a:pPr marL="25400">
              <a:lnSpc>
                <a:spcPct val="100000"/>
              </a:lnSpc>
              <a:spcBef>
                <a:spcPts val="2460"/>
              </a:spcBef>
            </a:pPr>
            <a:r>
              <a:rPr sz="2000" dirty="0">
                <a:latin typeface="Lucida Sans Unicode"/>
                <a:cs typeface="Lucida Sans Unicode"/>
              </a:rPr>
              <a:t>This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simplest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and only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stores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5" dirty="0">
                <a:latin typeface="Lucida Sans Unicode"/>
                <a:cs typeface="Lucida Sans Unicode"/>
              </a:rPr>
              <a:t> binary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word.</a:t>
            </a:r>
            <a:endParaRPr sz="2000">
              <a:latin typeface="Lucida Sans Unicode"/>
              <a:cs typeface="Lucida Sans Unicode"/>
            </a:endParaRPr>
          </a:p>
          <a:p>
            <a:pPr marL="25400" marR="744220">
              <a:lnSpc>
                <a:spcPct val="100000"/>
              </a:lnSpc>
              <a:spcBef>
                <a:spcPts val="2405"/>
              </a:spcBef>
            </a:pPr>
            <a:r>
              <a:rPr sz="2000" dirty="0">
                <a:latin typeface="Lucida Sans Unicode"/>
                <a:cs typeface="Lucida Sans Unicode"/>
              </a:rPr>
              <a:t>One </a:t>
            </a:r>
            <a:r>
              <a:rPr sz="2000" spc="-5" dirty="0">
                <a:latin typeface="Lucida Sans Unicode"/>
                <a:cs typeface="Lucida Sans Unicode"/>
              </a:rPr>
              <a:t>possible implementation is </a:t>
            </a:r>
            <a:r>
              <a:rPr sz="2000" dirty="0">
                <a:latin typeface="Lucida Sans Unicode"/>
                <a:cs typeface="Lucida Sans Unicode"/>
              </a:rPr>
              <a:t>done using </a:t>
            </a:r>
            <a:r>
              <a:rPr sz="2000" spc="-5" dirty="0">
                <a:latin typeface="Lucida Sans Unicode"/>
                <a:cs typeface="Lucida Sans Unicode"/>
              </a:rPr>
              <a:t>positive </a:t>
            </a:r>
            <a:r>
              <a:rPr sz="2000" dirty="0">
                <a:latin typeface="Lucida Sans Unicode"/>
                <a:cs typeface="Lucida Sans Unicode"/>
              </a:rPr>
              <a:t>edge-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triggered </a:t>
            </a:r>
            <a:r>
              <a:rPr sz="2000" dirty="0">
                <a:latin typeface="Lucida Sans Unicode"/>
                <a:cs typeface="Lucida Sans Unicode"/>
              </a:rPr>
              <a:t>D </a:t>
            </a:r>
            <a:r>
              <a:rPr sz="2000" spc="-5" dirty="0">
                <a:latin typeface="Lucida Sans Unicode"/>
                <a:cs typeface="Lucida Sans Unicode"/>
              </a:rPr>
              <a:t>flip-flops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as </a:t>
            </a:r>
            <a:r>
              <a:rPr sz="2000" dirty="0">
                <a:latin typeface="Lucida Sans Unicode"/>
                <a:cs typeface="Lucida Sans Unicode"/>
              </a:rPr>
              <a:t>shown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circuit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below.</a:t>
            </a:r>
            <a:endParaRPr sz="2000">
              <a:latin typeface="Lucida Sans Unicode"/>
              <a:cs typeface="Lucida Sans Unicode"/>
            </a:endParaRPr>
          </a:p>
          <a:p>
            <a:pPr marL="25400" marR="1778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data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be</a:t>
            </a:r>
            <a:r>
              <a:rPr sz="2000" dirty="0">
                <a:latin typeface="Lucida Sans Unicode"/>
                <a:cs typeface="Lucida Sans Unicode"/>
              </a:rPr>
              <a:t> stored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applied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 </a:t>
            </a:r>
            <a:r>
              <a:rPr sz="2000" dirty="0">
                <a:latin typeface="Lucida Sans Unicode"/>
                <a:cs typeface="Lucida Sans Unicode"/>
              </a:rPr>
              <a:t>D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inputs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each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flip-flop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dirty="0">
                <a:latin typeface="Lucida Sans Unicode"/>
                <a:cs typeface="Lucida Sans Unicode"/>
              </a:rPr>
              <a:t> output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obtained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from the</a:t>
            </a:r>
            <a:r>
              <a:rPr sz="2000" dirty="0">
                <a:latin typeface="Lucida Sans Unicode"/>
                <a:cs typeface="Lucida Sans Unicode"/>
              </a:rPr>
              <a:t> Q outputs.</a:t>
            </a:r>
            <a:endParaRPr sz="2000">
              <a:latin typeface="Lucida Sans Unicode"/>
              <a:cs typeface="Lucida Sans Unicode"/>
            </a:endParaRPr>
          </a:p>
          <a:p>
            <a:pPr marL="25400" marR="97155">
              <a:lnSpc>
                <a:spcPct val="100000"/>
              </a:lnSpc>
              <a:spcBef>
                <a:spcPts val="2400"/>
              </a:spcBef>
            </a:pPr>
            <a:r>
              <a:rPr sz="2000" spc="-5" dirty="0">
                <a:latin typeface="Lucida Sans Unicode"/>
                <a:cs typeface="Lucida Sans Unicode"/>
              </a:rPr>
              <a:t>After the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coming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first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positive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edge</a:t>
            </a:r>
            <a:r>
              <a:rPr sz="2000" dirty="0">
                <a:latin typeface="Lucida Sans Unicode"/>
                <a:cs typeface="Lucida Sans Unicode"/>
              </a:rPr>
              <a:t> of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clock,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data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b="1" spc="10" dirty="0">
                <a:latin typeface="Lucida Sans Unicode"/>
                <a:cs typeface="Lucida Sans Unicode"/>
              </a:rPr>
              <a:t>X</a:t>
            </a:r>
            <a:r>
              <a:rPr sz="1950" b="1" spc="15" baseline="-21367" dirty="0">
                <a:latin typeface="Lucida Sans Unicode"/>
                <a:cs typeface="Lucida Sans Unicode"/>
              </a:rPr>
              <a:t>3</a:t>
            </a:r>
            <a:r>
              <a:rPr sz="2000" b="1" spc="10" dirty="0">
                <a:latin typeface="Lucida Sans Unicode"/>
                <a:cs typeface="Lucida Sans Unicode"/>
              </a:rPr>
              <a:t>X</a:t>
            </a:r>
            <a:r>
              <a:rPr sz="1950" b="1" spc="15" baseline="-21367" dirty="0">
                <a:latin typeface="Lucida Sans Unicode"/>
                <a:cs typeface="Lucida Sans Unicode"/>
              </a:rPr>
              <a:t>2</a:t>
            </a:r>
            <a:r>
              <a:rPr sz="2000" b="1" spc="10" dirty="0">
                <a:latin typeface="Lucida Sans Unicode"/>
                <a:cs typeface="Lucida Sans Unicode"/>
              </a:rPr>
              <a:t>X</a:t>
            </a:r>
            <a:r>
              <a:rPr sz="1950" b="1" spc="15" baseline="-21367" dirty="0">
                <a:latin typeface="Lucida Sans Unicode"/>
                <a:cs typeface="Lucida Sans Unicode"/>
              </a:rPr>
              <a:t>1</a:t>
            </a:r>
            <a:r>
              <a:rPr sz="2000" b="1" spc="10" dirty="0">
                <a:latin typeface="Lucida Sans Unicode"/>
                <a:cs typeface="Lucida Sans Unicode"/>
              </a:rPr>
              <a:t>X</a:t>
            </a:r>
            <a:r>
              <a:rPr sz="1950" b="1" spc="15" baseline="-21367" dirty="0">
                <a:latin typeface="Lucida Sans Unicode"/>
                <a:cs typeface="Lucida Sans Unicode"/>
              </a:rPr>
              <a:t>0  </a:t>
            </a:r>
            <a:r>
              <a:rPr sz="2000" dirty="0">
                <a:latin typeface="Lucida Sans Unicode"/>
                <a:cs typeface="Lucida Sans Unicode"/>
              </a:rPr>
              <a:t>will </a:t>
            </a:r>
            <a:r>
              <a:rPr sz="2000" spc="-5" dirty="0">
                <a:latin typeface="Lucida Sans Unicode"/>
                <a:cs typeface="Lucida Sans Unicode"/>
              </a:rPr>
              <a:t>be </a:t>
            </a:r>
            <a:r>
              <a:rPr sz="2000" dirty="0">
                <a:latin typeface="Lucida Sans Unicode"/>
                <a:cs typeface="Lucida Sans Unicode"/>
              </a:rPr>
              <a:t>stored </a:t>
            </a:r>
            <a:r>
              <a:rPr sz="2000" spc="-5" dirty="0">
                <a:latin typeface="Lucida Sans Unicode"/>
                <a:cs typeface="Lucida Sans Unicode"/>
              </a:rPr>
              <a:t>in the register and </a:t>
            </a:r>
            <a:r>
              <a:rPr sz="2000" dirty="0">
                <a:latin typeface="Lucida Sans Unicode"/>
                <a:cs typeface="Lucida Sans Unicode"/>
              </a:rPr>
              <a:t>will </a:t>
            </a:r>
            <a:r>
              <a:rPr sz="2000" spc="-5" dirty="0">
                <a:latin typeface="Lucida Sans Unicode"/>
                <a:cs typeface="Lucida Sans Unicode"/>
              </a:rPr>
              <a:t>be available at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outputs </a:t>
            </a:r>
            <a:r>
              <a:rPr sz="2000" spc="-5" dirty="0">
                <a:latin typeface="Lucida Sans Unicode"/>
                <a:cs typeface="Lucida Sans Unicode"/>
              </a:rPr>
              <a:t>as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b="1" spc="10" dirty="0">
                <a:latin typeface="Lucida Sans Unicode"/>
                <a:cs typeface="Lucida Sans Unicode"/>
              </a:rPr>
              <a:t>Q</a:t>
            </a:r>
            <a:r>
              <a:rPr sz="1950" b="1" spc="15" baseline="-21367" dirty="0">
                <a:latin typeface="Lucida Sans Unicode"/>
                <a:cs typeface="Lucida Sans Unicode"/>
              </a:rPr>
              <a:t>3</a:t>
            </a:r>
            <a:r>
              <a:rPr sz="2000" b="1" spc="10" dirty="0">
                <a:latin typeface="Lucida Sans Unicode"/>
                <a:cs typeface="Lucida Sans Unicode"/>
              </a:rPr>
              <a:t>Q</a:t>
            </a:r>
            <a:r>
              <a:rPr sz="1950" b="1" spc="15" baseline="-21367" dirty="0">
                <a:latin typeface="Lucida Sans Unicode"/>
                <a:cs typeface="Lucida Sans Unicode"/>
              </a:rPr>
              <a:t>2</a:t>
            </a:r>
            <a:r>
              <a:rPr sz="2000" b="1" spc="10" dirty="0">
                <a:latin typeface="Lucida Sans Unicode"/>
                <a:cs typeface="Lucida Sans Unicode"/>
              </a:rPr>
              <a:t>Q</a:t>
            </a:r>
            <a:r>
              <a:rPr sz="1950" b="1" spc="15" baseline="-21367" dirty="0">
                <a:latin typeface="Lucida Sans Unicode"/>
                <a:cs typeface="Lucida Sans Unicode"/>
              </a:rPr>
              <a:t>1</a:t>
            </a:r>
            <a:r>
              <a:rPr sz="2000" b="1" spc="10" dirty="0">
                <a:latin typeface="Lucida Sans Unicode"/>
                <a:cs typeface="Lucida Sans Unicode"/>
              </a:rPr>
              <a:t>Q</a:t>
            </a:r>
            <a:r>
              <a:rPr sz="1950" b="1" spc="15" baseline="-21367" dirty="0">
                <a:latin typeface="Lucida Sans Unicode"/>
                <a:cs typeface="Lucida Sans Unicode"/>
              </a:rPr>
              <a:t>0</a:t>
            </a:r>
            <a:r>
              <a:rPr sz="2000" spc="10" dirty="0">
                <a:latin typeface="Lucida Sans Unicode"/>
                <a:cs typeface="Lucida Sans Unicode"/>
              </a:rPr>
              <a:t>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535940" y="377697"/>
            <a:ext cx="8072119" cy="940435"/>
          </a:xfrm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marL="88900" marR="508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We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will start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with a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basic type of register and then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go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to an </a:t>
            </a:r>
            <a:r>
              <a:rPr kumimoji="0" lang="en-US" sz="2000" b="0" i="0" u="none" strike="noStrike" kern="0" cap="none" spc="-6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advanced</a:t>
            </a:r>
            <a:r>
              <a:rPr kumimoji="0" lang="en-US" sz="20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one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j-ea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5639816"/>
            <a:ext cx="4558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Lucida Sans Unicode"/>
                <a:cs typeface="Lucida Sans Unicode"/>
              </a:rPr>
              <a:t>Fig.</a:t>
            </a:r>
            <a:r>
              <a:rPr sz="1800" b="1" spc="-2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5.9</a:t>
            </a:r>
            <a:r>
              <a:rPr sz="1800" b="1" spc="-2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Controlled</a:t>
            </a:r>
            <a:r>
              <a:rPr sz="1800" b="1" spc="-30" dirty="0">
                <a:latin typeface="Lucida Sans Unicode"/>
                <a:cs typeface="Lucida Sans Unicode"/>
              </a:rPr>
              <a:t> </a:t>
            </a:r>
            <a:r>
              <a:rPr sz="1800" b="1" spc="-5" dirty="0">
                <a:latin typeface="Lucida Sans Unicode"/>
                <a:cs typeface="Lucida Sans Unicode"/>
              </a:rPr>
              <a:t>Synchronous</a:t>
            </a:r>
            <a:r>
              <a:rPr sz="1800" b="1" spc="-4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Counter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016" y="1354836"/>
            <a:ext cx="8223504" cy="380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4263" y="734313"/>
            <a:ext cx="2465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Lucida Sans Unicode"/>
                <a:cs typeface="Lucida Sans Unicode"/>
              </a:rPr>
              <a:t>OB</a:t>
            </a:r>
            <a:r>
              <a:rPr sz="2800" b="1" spc="-5" dirty="0">
                <a:latin typeface="Lucida Sans Unicode"/>
                <a:cs typeface="Lucida Sans Unicode"/>
              </a:rPr>
              <a:t>S</a:t>
            </a:r>
            <a:r>
              <a:rPr sz="2800" b="1" spc="5" dirty="0">
                <a:latin typeface="Lucida Sans Unicode"/>
                <a:cs typeface="Lucida Sans Unicode"/>
              </a:rPr>
              <a:t>E</a:t>
            </a:r>
            <a:r>
              <a:rPr sz="2800" b="1" spc="-5" dirty="0">
                <a:latin typeface="Lucida Sans Unicode"/>
                <a:cs typeface="Lucida Sans Unicode"/>
              </a:rPr>
              <a:t>RV</a:t>
            </a:r>
            <a:r>
              <a:rPr sz="2800" b="1" spc="15" dirty="0">
                <a:latin typeface="Lucida Sans Unicode"/>
                <a:cs typeface="Lucida Sans Unicode"/>
              </a:rPr>
              <a:t>A</a:t>
            </a:r>
            <a:r>
              <a:rPr sz="2800" b="1" spc="-5" dirty="0">
                <a:latin typeface="Lucida Sans Unicode"/>
                <a:cs typeface="Lucida Sans Unicode"/>
              </a:rPr>
              <a:t>T</a:t>
            </a:r>
            <a:r>
              <a:rPr sz="2800" b="1" dirty="0">
                <a:latin typeface="Lucida Sans Unicode"/>
                <a:cs typeface="Lucida Sans Unicode"/>
              </a:rPr>
              <a:t>IO</a:t>
            </a:r>
            <a:r>
              <a:rPr sz="2800" b="1" spc="-5" dirty="0">
                <a:latin typeface="Lucida Sans Unicode"/>
                <a:cs typeface="Lucida Sans Unicode"/>
              </a:rPr>
              <a:t>N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479245"/>
            <a:ext cx="7994650" cy="33197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5052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Lucida Sans Unicode"/>
                <a:cs typeface="Lucida Sans Unicode"/>
              </a:rPr>
              <a:t>Notice </a:t>
            </a:r>
            <a:r>
              <a:rPr sz="2000" dirty="0">
                <a:latin typeface="Lucida Sans Unicode"/>
                <a:cs typeface="Lucida Sans Unicode"/>
              </a:rPr>
              <a:t>that the </a:t>
            </a:r>
            <a:r>
              <a:rPr sz="2000" spc="-5" dirty="0">
                <a:latin typeface="Lucida Sans Unicode"/>
                <a:cs typeface="Lucida Sans Unicode"/>
              </a:rPr>
              <a:t>asynchronous ripple </a:t>
            </a:r>
            <a:r>
              <a:rPr sz="2000" dirty="0">
                <a:latin typeface="Lucida Sans Unicode"/>
                <a:cs typeface="Lucida Sans Unicode"/>
              </a:rPr>
              <a:t>counter uses NEGATIVE 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EDGE-TRIGGERED </a:t>
            </a:r>
            <a:r>
              <a:rPr sz="2000" spc="-5" dirty="0">
                <a:latin typeface="Lucida Sans Unicode"/>
                <a:cs typeface="Lucida Sans Unicode"/>
              </a:rPr>
              <a:t>JK flip-flops </a:t>
            </a:r>
            <a:r>
              <a:rPr sz="2000" dirty="0">
                <a:latin typeface="Lucida Sans Unicode"/>
                <a:cs typeface="Lucida Sans Unicode"/>
              </a:rPr>
              <a:t>while </a:t>
            </a:r>
            <a:r>
              <a:rPr sz="2000" spc="-5" dirty="0">
                <a:latin typeface="Lucida Sans Unicode"/>
                <a:cs typeface="Lucida Sans Unicode"/>
              </a:rPr>
              <a:t>the synchronous </a:t>
            </a:r>
            <a:r>
              <a:rPr sz="2000" dirty="0">
                <a:latin typeface="Lucida Sans Unicode"/>
                <a:cs typeface="Lucida Sans Unicode"/>
              </a:rPr>
              <a:t>counter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uses POSITIVE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EDDE-TRIGGERED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JK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flip-flops.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000" dirty="0">
                <a:latin typeface="Lucida Sans Unicode"/>
                <a:cs typeface="Lucida Sans Unicode"/>
              </a:rPr>
              <a:t>Try</a:t>
            </a:r>
            <a:r>
              <a:rPr sz="2000" spc="-5" dirty="0">
                <a:latin typeface="Lucida Sans Unicode"/>
                <a:cs typeface="Lucida Sans Unicode"/>
              </a:rPr>
              <a:t> swapping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5" dirty="0">
                <a:latin typeface="Lucida Sans Unicode"/>
                <a:cs typeface="Lucida Sans Unicode"/>
              </a:rPr>
              <a:t> kinds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flip-flops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use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 timing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Lucida Sans Unicode"/>
                <a:cs typeface="Lucida Sans Unicode"/>
              </a:rPr>
              <a:t>diagrams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dirty="0">
                <a:latin typeface="Lucida Sans Unicode"/>
                <a:cs typeface="Lucida Sans Unicode"/>
              </a:rPr>
              <a:t> see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effect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output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(counting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order).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Lucida Sans Unicode"/>
              <a:cs typeface="Lucida Sans Unicode"/>
            </a:endParaRPr>
          </a:p>
          <a:p>
            <a:pPr marL="12700" marR="5080">
              <a:lnSpc>
                <a:spcPct val="105400"/>
              </a:lnSpc>
            </a:pPr>
            <a:r>
              <a:rPr sz="3600" b="1" dirty="0">
                <a:latin typeface="Lucida Sans Unicode"/>
                <a:cs typeface="Lucida Sans Unicode"/>
              </a:rPr>
              <a:t>74107</a:t>
            </a:r>
            <a:r>
              <a:rPr sz="3600" b="1" spc="-5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dual</a:t>
            </a:r>
            <a:r>
              <a:rPr sz="2000" b="1" spc="-4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JK</a:t>
            </a:r>
            <a:r>
              <a:rPr sz="2000" b="1" spc="-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master-slave</a:t>
            </a:r>
            <a:r>
              <a:rPr sz="2000" b="1" spc="-4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flip-flop</a:t>
            </a:r>
            <a:r>
              <a:rPr sz="2000" b="1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that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sometimes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used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implement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 asynchronous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controlled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ripple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counter.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70078"/>
            <a:ext cx="315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Lucida Sans Unicode"/>
                <a:cs typeface="Lucida Sans Unicode"/>
              </a:rPr>
              <a:t>5.4.3</a:t>
            </a:r>
            <a:r>
              <a:rPr sz="2400" b="1" spc="-3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RING</a:t>
            </a:r>
            <a:r>
              <a:rPr sz="2400" b="1" spc="-45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COUNTER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48257"/>
            <a:ext cx="7990840" cy="472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Lucida Sans Unicode"/>
                <a:cs typeface="Lucida Sans Unicode"/>
              </a:rPr>
              <a:t>This </a:t>
            </a:r>
            <a:r>
              <a:rPr sz="2000" spc="-5" dirty="0">
                <a:latin typeface="Lucida Sans Unicode"/>
                <a:cs typeface="Lucida Sans Unicode"/>
              </a:rPr>
              <a:t>does </a:t>
            </a:r>
            <a:r>
              <a:rPr sz="2000" dirty="0">
                <a:latin typeface="Lucida Sans Unicode"/>
                <a:cs typeface="Lucida Sans Unicode"/>
              </a:rPr>
              <a:t>not count through </a:t>
            </a:r>
            <a:r>
              <a:rPr sz="2000" spc="-5" dirty="0">
                <a:latin typeface="Lucida Sans Unicode"/>
                <a:cs typeface="Lucida Sans Unicode"/>
              </a:rPr>
              <a:t>all possible binary states but rather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has only one HIGH </a:t>
            </a:r>
            <a:r>
              <a:rPr sz="2000" spc="-5" dirty="0">
                <a:latin typeface="Lucida Sans Unicode"/>
                <a:cs typeface="Lucida Sans Unicode"/>
              </a:rPr>
              <a:t>flip-flop </a:t>
            </a:r>
            <a:r>
              <a:rPr sz="2000" dirty="0">
                <a:latin typeface="Lucida Sans Unicode"/>
                <a:cs typeface="Lucida Sans Unicode"/>
              </a:rPr>
              <a:t>at a time. This high </a:t>
            </a:r>
            <a:r>
              <a:rPr sz="2000" spc="-5" dirty="0">
                <a:latin typeface="Lucida Sans Unicode"/>
                <a:cs typeface="Lucida Sans Unicode"/>
              </a:rPr>
              <a:t>bit </a:t>
            </a:r>
            <a:r>
              <a:rPr sz="2000" dirty="0">
                <a:latin typeface="Lucida Sans Unicode"/>
                <a:cs typeface="Lucida Sans Unicode"/>
              </a:rPr>
              <a:t>goes </a:t>
            </a:r>
            <a:r>
              <a:rPr sz="2000" spc="-5" dirty="0">
                <a:latin typeface="Lucida Sans Unicode"/>
                <a:cs typeface="Lucida Sans Unicode"/>
              </a:rPr>
              <a:t>‘round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ring’.</a:t>
            </a:r>
            <a:endParaRPr sz="2000">
              <a:latin typeface="Lucida Sans Unicode"/>
              <a:cs typeface="Lucida Sans Unicode"/>
            </a:endParaRPr>
          </a:p>
          <a:p>
            <a:pPr marL="12700" marR="90805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Lucida Sans Unicode"/>
                <a:cs typeface="Lucida Sans Unicode"/>
              </a:rPr>
              <a:t>For </a:t>
            </a:r>
            <a:r>
              <a:rPr sz="2000" spc="-5" dirty="0">
                <a:latin typeface="Lucida Sans Unicode"/>
                <a:cs typeface="Lucida Sans Unicode"/>
              </a:rPr>
              <a:t>example, </a:t>
            </a:r>
            <a:r>
              <a:rPr sz="2000" dirty="0">
                <a:latin typeface="Lucida Sans Unicode"/>
                <a:cs typeface="Lucida Sans Unicode"/>
              </a:rPr>
              <a:t>a </a:t>
            </a:r>
            <a:r>
              <a:rPr sz="2000" spc="-5" dirty="0">
                <a:latin typeface="Lucida Sans Unicode"/>
                <a:cs typeface="Lucida Sans Unicode"/>
              </a:rPr>
              <a:t>ring </a:t>
            </a:r>
            <a:r>
              <a:rPr sz="2000" dirty="0">
                <a:latin typeface="Lucida Sans Unicode"/>
                <a:cs typeface="Lucida Sans Unicode"/>
              </a:rPr>
              <a:t>counter with four </a:t>
            </a:r>
            <a:r>
              <a:rPr sz="2000" spc="-5" dirty="0">
                <a:latin typeface="Lucida Sans Unicode"/>
                <a:cs typeface="Lucida Sans Unicode"/>
              </a:rPr>
              <a:t>flip-flops </a:t>
            </a:r>
            <a:r>
              <a:rPr sz="2000" dirty="0">
                <a:latin typeface="Lucida Sans Unicode"/>
                <a:cs typeface="Lucida Sans Unicode"/>
              </a:rPr>
              <a:t>will have </a:t>
            </a:r>
            <a:r>
              <a:rPr sz="2000" spc="-5" dirty="0">
                <a:latin typeface="Lucida Sans Unicode"/>
                <a:cs typeface="Lucida Sans Unicode"/>
              </a:rPr>
              <a:t>the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following outputs after </a:t>
            </a: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zeroth, first, </a:t>
            </a:r>
            <a:r>
              <a:rPr sz="2000" dirty="0">
                <a:latin typeface="Lucida Sans Unicode"/>
                <a:cs typeface="Lucida Sans Unicode"/>
              </a:rPr>
              <a:t>second, and </a:t>
            </a:r>
            <a:r>
              <a:rPr sz="2000" spc="-5" dirty="0">
                <a:latin typeface="Lucida Sans Unicode"/>
                <a:cs typeface="Lucida Sans Unicode"/>
              </a:rPr>
              <a:t>third </a:t>
            </a:r>
            <a:r>
              <a:rPr sz="2000" dirty="0">
                <a:latin typeface="Lucida Sans Unicode"/>
                <a:cs typeface="Lucida Sans Unicode"/>
              </a:rPr>
              <a:t>clock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pulses: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340"/>
              </a:spcBef>
              <a:tabLst>
                <a:tab pos="1787525" algn="l"/>
                <a:tab pos="3047365" algn="l"/>
              </a:tabLst>
            </a:pPr>
            <a:r>
              <a:rPr sz="2400" b="1" spc="-5" dirty="0">
                <a:latin typeface="Lucida Sans Unicode"/>
                <a:cs typeface="Lucida Sans Unicode"/>
              </a:rPr>
              <a:t>0</a:t>
            </a:r>
            <a:r>
              <a:rPr sz="2400" b="1" spc="5" dirty="0">
                <a:latin typeface="Lucida Sans Unicode"/>
                <a:cs typeface="Lucida Sans Unicode"/>
              </a:rPr>
              <a:t> </a:t>
            </a:r>
            <a:r>
              <a:rPr sz="2400" b="1" spc="-5" dirty="0">
                <a:latin typeface="Lucida Sans Unicode"/>
                <a:cs typeface="Lucida Sans Unicode"/>
              </a:rPr>
              <a:t>0</a:t>
            </a:r>
            <a:r>
              <a:rPr sz="2400" b="1" spc="5" dirty="0">
                <a:latin typeface="Lucida Sans Unicode"/>
                <a:cs typeface="Lucida Sans Unicode"/>
              </a:rPr>
              <a:t> </a:t>
            </a:r>
            <a:r>
              <a:rPr sz="2400" b="1" spc="-5" dirty="0">
                <a:latin typeface="Lucida Sans Unicode"/>
                <a:cs typeface="Lucida Sans Unicode"/>
              </a:rPr>
              <a:t>0</a:t>
            </a:r>
            <a:r>
              <a:rPr sz="2400" b="1" spc="5" dirty="0">
                <a:latin typeface="Lucida Sans Unicode"/>
                <a:cs typeface="Lucida Sans Unicode"/>
              </a:rPr>
              <a:t> </a:t>
            </a:r>
            <a:r>
              <a:rPr sz="2400" b="1" spc="-5" dirty="0">
                <a:latin typeface="Lucida Sans Unicode"/>
                <a:cs typeface="Lucida Sans Unicode"/>
              </a:rPr>
              <a:t>1</a:t>
            </a:r>
            <a:r>
              <a:rPr sz="2400" b="1" spc="15" dirty="0">
                <a:latin typeface="Lucida Sans Unicode"/>
                <a:cs typeface="Lucida Sans Unicode"/>
              </a:rPr>
              <a:t> </a:t>
            </a:r>
            <a:r>
              <a:rPr sz="2400" b="1" spc="5" dirty="0">
                <a:latin typeface="Lucida Sans Unicode"/>
                <a:cs typeface="Lucida Sans Unicode"/>
              </a:rPr>
              <a:t>-&gt;	</a:t>
            </a:r>
            <a:r>
              <a:rPr sz="2400" b="1" spc="-5" dirty="0">
                <a:latin typeface="Lucida Sans Unicode"/>
                <a:cs typeface="Lucida Sans Unicode"/>
              </a:rPr>
              <a:t>0</a:t>
            </a:r>
            <a:r>
              <a:rPr sz="2400" b="1" spc="5" dirty="0">
                <a:latin typeface="Lucida Sans Unicode"/>
                <a:cs typeface="Lucida Sans Unicode"/>
              </a:rPr>
              <a:t> </a:t>
            </a:r>
            <a:r>
              <a:rPr sz="2400" b="1" spc="-5" dirty="0">
                <a:latin typeface="Lucida Sans Unicode"/>
                <a:cs typeface="Lucida Sans Unicode"/>
              </a:rPr>
              <a:t>0</a:t>
            </a:r>
            <a:r>
              <a:rPr sz="2400" b="1" spc="5" dirty="0">
                <a:latin typeface="Lucida Sans Unicode"/>
                <a:cs typeface="Lucida Sans Unicode"/>
              </a:rPr>
              <a:t> </a:t>
            </a:r>
            <a:r>
              <a:rPr sz="2400" b="1" spc="-5" dirty="0">
                <a:latin typeface="Lucida Sans Unicode"/>
                <a:cs typeface="Lucida Sans Unicode"/>
              </a:rPr>
              <a:t>1</a:t>
            </a:r>
            <a:r>
              <a:rPr sz="2400" b="1" spc="5" dirty="0">
                <a:latin typeface="Lucida Sans Unicode"/>
                <a:cs typeface="Lucida Sans Unicode"/>
              </a:rPr>
              <a:t> </a:t>
            </a:r>
            <a:r>
              <a:rPr sz="2400" b="1" spc="-5" dirty="0">
                <a:latin typeface="Lucida Sans Unicode"/>
                <a:cs typeface="Lucida Sans Unicode"/>
              </a:rPr>
              <a:t>0	</a:t>
            </a:r>
            <a:r>
              <a:rPr sz="2400" b="1" spc="5" dirty="0">
                <a:latin typeface="Lucida Sans Unicode"/>
                <a:cs typeface="Lucida Sans Unicode"/>
              </a:rPr>
              <a:t>-&gt;</a:t>
            </a:r>
            <a:r>
              <a:rPr sz="2400" b="1" spc="-25" dirty="0">
                <a:latin typeface="Lucida Sans Unicode"/>
                <a:cs typeface="Lucida Sans Unicode"/>
              </a:rPr>
              <a:t> </a:t>
            </a:r>
            <a:r>
              <a:rPr sz="2400" b="1" spc="-5" dirty="0">
                <a:latin typeface="Lucida Sans Unicode"/>
                <a:cs typeface="Lucida Sans Unicode"/>
              </a:rPr>
              <a:t>0</a:t>
            </a:r>
            <a:r>
              <a:rPr sz="2400" b="1" spc="5" dirty="0">
                <a:latin typeface="Lucida Sans Unicode"/>
                <a:cs typeface="Lucida Sans Unicode"/>
              </a:rPr>
              <a:t> </a:t>
            </a:r>
            <a:r>
              <a:rPr sz="2400" b="1" spc="-5" dirty="0">
                <a:latin typeface="Lucida Sans Unicode"/>
                <a:cs typeface="Lucida Sans Unicode"/>
              </a:rPr>
              <a:t>1 0</a:t>
            </a:r>
            <a:r>
              <a:rPr sz="2400" b="1" dirty="0">
                <a:latin typeface="Lucida Sans Unicode"/>
                <a:cs typeface="Lucida Sans Unicode"/>
              </a:rPr>
              <a:t> </a:t>
            </a:r>
            <a:r>
              <a:rPr sz="2400" b="1" spc="-5" dirty="0">
                <a:latin typeface="Lucida Sans Unicode"/>
                <a:cs typeface="Lucida Sans Unicode"/>
              </a:rPr>
              <a:t>0</a:t>
            </a:r>
            <a:r>
              <a:rPr sz="2400" b="1" spc="25" dirty="0">
                <a:latin typeface="Lucida Sans Unicode"/>
                <a:cs typeface="Lucida Sans Unicode"/>
              </a:rPr>
              <a:t> </a:t>
            </a:r>
            <a:r>
              <a:rPr sz="2400" b="1" spc="5" dirty="0">
                <a:latin typeface="Lucida Sans Unicode"/>
                <a:cs typeface="Lucida Sans Unicode"/>
              </a:rPr>
              <a:t>-&gt;1</a:t>
            </a:r>
            <a:r>
              <a:rPr sz="2400" b="1" spc="-30" dirty="0">
                <a:latin typeface="Lucida Sans Unicode"/>
                <a:cs typeface="Lucida Sans Unicode"/>
              </a:rPr>
              <a:t> </a:t>
            </a:r>
            <a:r>
              <a:rPr sz="2400" b="1" spc="-5" dirty="0">
                <a:latin typeface="Lucida Sans Unicode"/>
                <a:cs typeface="Lucida Sans Unicode"/>
              </a:rPr>
              <a:t>0</a:t>
            </a:r>
            <a:r>
              <a:rPr sz="2400" b="1" dirty="0">
                <a:latin typeface="Lucida Sans Unicode"/>
                <a:cs typeface="Lucida Sans Unicode"/>
              </a:rPr>
              <a:t> </a:t>
            </a:r>
            <a:r>
              <a:rPr sz="2400" b="1" spc="-5" dirty="0">
                <a:latin typeface="Lucida Sans Unicode"/>
                <a:cs typeface="Lucida Sans Unicode"/>
              </a:rPr>
              <a:t>0</a:t>
            </a:r>
            <a:r>
              <a:rPr sz="2400" b="1" spc="5" dirty="0">
                <a:latin typeface="Lucida Sans Unicode"/>
                <a:cs typeface="Lucida Sans Unicode"/>
              </a:rPr>
              <a:t> </a:t>
            </a:r>
            <a:r>
              <a:rPr sz="2400" b="1" spc="-5" dirty="0">
                <a:latin typeface="Lucida Sans Unicode"/>
                <a:cs typeface="Lucida Sans Unicode"/>
              </a:rPr>
              <a:t>0</a:t>
            </a:r>
            <a:r>
              <a:rPr sz="2400" b="1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000" dirty="0">
                <a:latin typeface="Lucida Sans Unicode"/>
                <a:cs typeface="Lucida Sans Unicode"/>
              </a:rPr>
              <a:t>cycle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will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start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again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at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0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0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0</a:t>
            </a:r>
            <a:r>
              <a:rPr sz="2000" spc="-5" dirty="0">
                <a:latin typeface="Lucida Sans Unicode"/>
                <a:cs typeface="Lucida Sans Unicode"/>
              </a:rPr>
              <a:t> 1.</a:t>
            </a:r>
            <a:endParaRPr sz="2000">
              <a:latin typeface="Lucida Sans Unicode"/>
              <a:cs typeface="Lucida Sans Unicode"/>
            </a:endParaRPr>
          </a:p>
          <a:p>
            <a:pPr marL="12700" marR="15875">
              <a:lnSpc>
                <a:spcPct val="99900"/>
              </a:lnSpc>
              <a:spcBef>
                <a:spcPts val="2405"/>
              </a:spcBef>
            </a:pPr>
            <a:r>
              <a:rPr sz="2000" spc="-5" dirty="0">
                <a:latin typeface="Lucida Sans Unicode"/>
                <a:cs typeface="Lucida Sans Unicode"/>
              </a:rPr>
              <a:t>Below is </a:t>
            </a:r>
            <a:r>
              <a:rPr sz="2000" dirty="0">
                <a:latin typeface="Lucida Sans Unicode"/>
                <a:cs typeface="Lucida Sans Unicode"/>
              </a:rPr>
              <a:t>a </a:t>
            </a:r>
            <a:r>
              <a:rPr sz="2000" b="1" dirty="0">
                <a:latin typeface="Lucida Sans Unicode"/>
                <a:cs typeface="Lucida Sans Unicode"/>
              </a:rPr>
              <a:t>D flip-flop </a:t>
            </a:r>
            <a:r>
              <a:rPr sz="2000" spc="-5" dirty="0">
                <a:latin typeface="Lucida Sans Unicode"/>
                <a:cs typeface="Lucida Sans Unicode"/>
              </a:rPr>
              <a:t>implementation of </a:t>
            </a:r>
            <a:r>
              <a:rPr sz="2000" dirty="0">
                <a:latin typeface="Lucida Sans Unicode"/>
                <a:cs typeface="Lucida Sans Unicode"/>
              </a:rPr>
              <a:t>a </a:t>
            </a:r>
            <a:r>
              <a:rPr sz="2000" spc="-5" dirty="0">
                <a:latin typeface="Lucida Sans Unicode"/>
                <a:cs typeface="Lucida Sans Unicode"/>
              </a:rPr>
              <a:t>ring counter. </a:t>
            </a: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ring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counter </a:t>
            </a:r>
            <a:r>
              <a:rPr sz="2000" spc="-5" dirty="0">
                <a:latin typeface="Lucida Sans Unicode"/>
                <a:cs typeface="Lucida Sans Unicode"/>
              </a:rPr>
              <a:t>is also </a:t>
            </a:r>
            <a:r>
              <a:rPr sz="2000" dirty="0">
                <a:latin typeface="Lucida Sans Unicode"/>
                <a:cs typeface="Lucida Sans Unicode"/>
              </a:rPr>
              <a:t>implemented using </a:t>
            </a:r>
            <a:r>
              <a:rPr sz="2400" b="1" dirty="0">
                <a:latin typeface="Lucida Sans Unicode"/>
                <a:cs typeface="Lucida Sans Unicode"/>
              </a:rPr>
              <a:t>74107 </a:t>
            </a:r>
            <a:r>
              <a:rPr sz="2000" spc="-5" dirty="0">
                <a:latin typeface="Lucida Sans Unicode"/>
                <a:cs typeface="Lucida Sans Unicode"/>
              </a:rPr>
              <a:t>ICs </a:t>
            </a:r>
            <a:r>
              <a:rPr sz="2000" dirty="0">
                <a:latin typeface="Lucida Sans Unicode"/>
                <a:cs typeface="Lucida Sans Unicode"/>
              </a:rPr>
              <a:t>with </a:t>
            </a:r>
            <a:r>
              <a:rPr sz="2000" spc="-5" dirty="0">
                <a:latin typeface="Lucida Sans Unicode"/>
                <a:cs typeface="Lucida Sans Unicode"/>
              </a:rPr>
              <a:t>the first FF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flipped </a:t>
            </a:r>
            <a:r>
              <a:rPr sz="2000" dirty="0">
                <a:latin typeface="Lucida Sans Unicode"/>
                <a:cs typeface="Lucida Sans Unicode"/>
              </a:rPr>
              <a:t>so that </a:t>
            </a:r>
            <a:r>
              <a:rPr sz="2000" spc="-5" dirty="0">
                <a:latin typeface="Lucida Sans Unicode"/>
                <a:cs typeface="Lucida Sans Unicode"/>
              </a:rPr>
              <a:t>its complemented output </a:t>
            </a:r>
            <a:r>
              <a:rPr sz="2000" dirty="0">
                <a:latin typeface="Lucida Sans Unicode"/>
                <a:cs typeface="Lucida Sans Unicode"/>
              </a:rPr>
              <a:t>goes </a:t>
            </a:r>
            <a:r>
              <a:rPr sz="2000" spc="-5" dirty="0">
                <a:latin typeface="Lucida Sans Unicode"/>
                <a:cs typeface="Lucida Sans Unicode"/>
              </a:rPr>
              <a:t>to </a:t>
            </a:r>
            <a:r>
              <a:rPr sz="2000" dirty="0">
                <a:latin typeface="Lucida Sans Unicode"/>
                <a:cs typeface="Lucida Sans Unicode"/>
              </a:rPr>
              <a:t>J input of next 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flip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flop.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536134" cy="248248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3124580"/>
            <a:ext cx="7758430" cy="2843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Lucida Sans Unicode"/>
                <a:cs typeface="Lucida Sans Unicode"/>
              </a:rPr>
              <a:t>Fig.</a:t>
            </a:r>
            <a:r>
              <a:rPr sz="1800" b="1" spc="-2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5.10</a:t>
            </a:r>
            <a:r>
              <a:rPr sz="1800" b="1" spc="-3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Ring</a:t>
            </a:r>
            <a:r>
              <a:rPr sz="1800" b="1" spc="-2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Counter</a:t>
            </a:r>
            <a:r>
              <a:rPr sz="1800" b="1" spc="-4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using</a:t>
            </a:r>
            <a:r>
              <a:rPr sz="1800" b="1" spc="-30" dirty="0">
                <a:latin typeface="Lucida Sans Unicode"/>
                <a:cs typeface="Lucida Sans Unicode"/>
              </a:rPr>
              <a:t> </a:t>
            </a:r>
            <a:r>
              <a:rPr sz="1800" b="1" spc="-5" dirty="0">
                <a:latin typeface="Lucida Sans Unicode"/>
                <a:cs typeface="Lucida Sans Unicode"/>
              </a:rPr>
              <a:t>D </a:t>
            </a:r>
            <a:r>
              <a:rPr sz="1800" b="1" spc="5" dirty="0">
                <a:latin typeface="Lucida Sans Unicode"/>
                <a:cs typeface="Lucida Sans Unicode"/>
              </a:rPr>
              <a:t>flip-flops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Lucida Sans Unicode"/>
                <a:cs typeface="Lucida Sans Unicode"/>
              </a:rPr>
              <a:t>Notice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that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preset </a:t>
            </a:r>
            <a:r>
              <a:rPr sz="2000" dirty="0">
                <a:latin typeface="Lucida Sans Unicode"/>
                <a:cs typeface="Lucida Sans Unicode"/>
              </a:rPr>
              <a:t>of the </a:t>
            </a:r>
            <a:r>
              <a:rPr sz="2000" spc="-5" dirty="0">
                <a:latin typeface="Lucida Sans Unicode"/>
                <a:cs typeface="Lucida Sans Unicode"/>
              </a:rPr>
              <a:t>first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flip-flop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sets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it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one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when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Lucida Sans Unicode"/>
                <a:cs typeface="Lucida Sans Unicode"/>
              </a:rPr>
              <a:t>clear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low.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same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low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CLR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also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clears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other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flip-flops.</a:t>
            </a:r>
            <a:endParaRPr sz="20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0000"/>
              </a:lnSpc>
              <a:spcBef>
                <a:spcPts val="2400"/>
              </a:spcBef>
            </a:pPr>
            <a:r>
              <a:rPr sz="2000" spc="-5" dirty="0">
                <a:latin typeface="Lucida Sans Unicode"/>
                <a:cs typeface="Lucida Sans Unicode"/>
              </a:rPr>
              <a:t>After the first </a:t>
            </a:r>
            <a:r>
              <a:rPr sz="2000" dirty="0">
                <a:latin typeface="Lucida Sans Unicode"/>
                <a:cs typeface="Lucida Sans Unicode"/>
              </a:rPr>
              <a:t>clock </a:t>
            </a:r>
            <a:r>
              <a:rPr sz="2000" spc="-5" dirty="0">
                <a:latin typeface="Lucida Sans Unicode"/>
                <a:cs typeface="Lucida Sans Unicode"/>
              </a:rPr>
              <a:t>pulse, the </a:t>
            </a:r>
            <a:r>
              <a:rPr sz="2000" dirty="0">
                <a:latin typeface="Lucida Sans Unicode"/>
                <a:cs typeface="Lucida Sans Unicode"/>
              </a:rPr>
              <a:t>HIGH </a:t>
            </a:r>
            <a:r>
              <a:rPr sz="2000" spc="-5" dirty="0">
                <a:latin typeface="Lucida Sans Unicode"/>
                <a:cs typeface="Lucida Sans Unicode"/>
              </a:rPr>
              <a:t>value in </a:t>
            </a:r>
            <a:r>
              <a:rPr sz="2000" dirty="0">
                <a:latin typeface="Lucida Sans Unicode"/>
                <a:cs typeface="Lucida Sans Unicode"/>
              </a:rPr>
              <a:t>FF0 </a:t>
            </a:r>
            <a:r>
              <a:rPr sz="2000" spc="-5" dirty="0">
                <a:latin typeface="Lucida Sans Unicode"/>
                <a:cs typeface="Lucida Sans Unicode"/>
              </a:rPr>
              <a:t>is transferred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 </a:t>
            </a:r>
            <a:r>
              <a:rPr sz="2000" dirty="0">
                <a:latin typeface="Lucida Sans Unicode"/>
                <a:cs typeface="Lucida Sans Unicode"/>
              </a:rPr>
              <a:t>FF1 </a:t>
            </a:r>
            <a:r>
              <a:rPr sz="2000" spc="-5" dirty="0">
                <a:latin typeface="Lucida Sans Unicode"/>
                <a:cs typeface="Lucida Sans Unicode"/>
              </a:rPr>
              <a:t>and then </a:t>
            </a:r>
            <a:r>
              <a:rPr sz="2000" dirty="0">
                <a:latin typeface="Lucida Sans Unicode"/>
                <a:cs typeface="Lucida Sans Unicode"/>
              </a:rPr>
              <a:t>this </a:t>
            </a:r>
            <a:r>
              <a:rPr sz="2000" spc="-5" dirty="0">
                <a:latin typeface="Lucida Sans Unicode"/>
                <a:cs typeface="Lucida Sans Unicode"/>
              </a:rPr>
              <a:t>cycle repeats </a:t>
            </a:r>
            <a:r>
              <a:rPr sz="2000" dirty="0">
                <a:latin typeface="Lucida Sans Unicode"/>
                <a:cs typeface="Lucida Sans Unicode"/>
              </a:rPr>
              <a:t>until this HIGH value </a:t>
            </a:r>
            <a:r>
              <a:rPr sz="2000" spc="-5" dirty="0">
                <a:latin typeface="Lucida Sans Unicode"/>
                <a:cs typeface="Lucida Sans Unicode"/>
              </a:rPr>
              <a:t>returns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 </a:t>
            </a:r>
            <a:r>
              <a:rPr sz="2000" dirty="0">
                <a:latin typeface="Lucida Sans Unicode"/>
                <a:cs typeface="Lucida Sans Unicode"/>
              </a:rPr>
              <a:t>FF0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after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4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clock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pulses.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3886580"/>
            <a:ext cx="7528559" cy="24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Lucida Sans Unicode"/>
                <a:cs typeface="Lucida Sans Unicode"/>
              </a:rPr>
              <a:t>Fig.</a:t>
            </a:r>
            <a:r>
              <a:rPr sz="1800" b="1" spc="-1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5.11</a:t>
            </a:r>
            <a:r>
              <a:rPr sz="1800" b="1" spc="-2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Ring</a:t>
            </a:r>
            <a:r>
              <a:rPr sz="1800" b="1" spc="-2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Counter</a:t>
            </a:r>
            <a:r>
              <a:rPr sz="1800" b="1" spc="-3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using</a:t>
            </a:r>
            <a:r>
              <a:rPr sz="1800" b="1" spc="-3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JK</a:t>
            </a:r>
            <a:r>
              <a:rPr sz="1800" b="1" spc="-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master-slave</a:t>
            </a:r>
            <a:r>
              <a:rPr sz="1800" b="1" spc="-3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flip-flops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350"/>
              </a:spcBef>
            </a:pPr>
            <a:r>
              <a:rPr sz="2000" spc="-5" dirty="0">
                <a:latin typeface="Lucida Sans Unicode"/>
                <a:cs typeface="Lucida Sans Unicode"/>
              </a:rPr>
              <a:t>Notice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that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first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flip-flop</a:t>
            </a:r>
            <a:r>
              <a:rPr sz="2000" dirty="0">
                <a:latin typeface="Lucida Sans Unicode"/>
                <a:cs typeface="Lucida Sans Unicode"/>
              </a:rPr>
              <a:t> is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inverted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such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that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 low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clear</a:t>
            </a:r>
            <a:endParaRPr sz="2000">
              <a:latin typeface="Lucida Sans Unicode"/>
              <a:cs typeface="Lucida Sans Unicode"/>
            </a:endParaRPr>
          </a:p>
          <a:p>
            <a:pPr marL="12700" marR="162877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Lucida Sans Unicode"/>
                <a:cs typeface="Lucida Sans Unicode"/>
              </a:rPr>
              <a:t>will make </a:t>
            </a:r>
            <a:r>
              <a:rPr sz="2000" spc="-5" dirty="0">
                <a:latin typeface="Lucida Sans Unicode"/>
                <a:cs typeface="Lucida Sans Unicode"/>
              </a:rPr>
              <a:t>the complemented </a:t>
            </a:r>
            <a:r>
              <a:rPr sz="2000" dirty="0">
                <a:latin typeface="Lucida Sans Unicode"/>
                <a:cs typeface="Lucida Sans Unicode"/>
              </a:rPr>
              <a:t>output = HIGH. 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NOTE:</a:t>
            </a:r>
            <a:r>
              <a:rPr sz="2000" b="1" spc="-35" dirty="0">
                <a:latin typeface="Lucida Sans Unicode"/>
                <a:cs typeface="Lucida Sans Unicode"/>
              </a:rPr>
              <a:t> </a:t>
            </a:r>
            <a:r>
              <a:rPr sz="2000" b="1" spc="5" dirty="0">
                <a:latin typeface="Lucida Sans Unicode"/>
                <a:cs typeface="Lucida Sans Unicode"/>
              </a:rPr>
              <a:t>The</a:t>
            </a:r>
            <a:r>
              <a:rPr sz="2000" b="1" spc="-3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74107</a:t>
            </a:r>
            <a:r>
              <a:rPr sz="2000" b="1" spc="-30" dirty="0">
                <a:latin typeface="Lucida Sans Unicode"/>
                <a:cs typeface="Lucida Sans Unicode"/>
              </a:rPr>
              <a:t> </a:t>
            </a:r>
            <a:r>
              <a:rPr sz="2000" b="1" spc="5" dirty="0">
                <a:latin typeface="Lucida Sans Unicode"/>
                <a:cs typeface="Lucida Sans Unicode"/>
              </a:rPr>
              <a:t>does</a:t>
            </a:r>
            <a:r>
              <a:rPr sz="2000" b="1" spc="-4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not</a:t>
            </a:r>
            <a:r>
              <a:rPr sz="2000" b="1" spc="-3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have</a:t>
            </a:r>
            <a:r>
              <a:rPr sz="2000" b="1" spc="-4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a</a:t>
            </a:r>
            <a:r>
              <a:rPr sz="2000" b="1" spc="-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preset</a:t>
            </a:r>
            <a:r>
              <a:rPr sz="2000" b="1" spc="-40" dirty="0">
                <a:latin typeface="Lucida Sans Unicode"/>
                <a:cs typeface="Lucida Sans Unicode"/>
              </a:rPr>
              <a:t> </a:t>
            </a:r>
            <a:r>
              <a:rPr sz="2000" b="1" spc="5" dirty="0">
                <a:latin typeface="Lucida Sans Unicode"/>
                <a:cs typeface="Lucida Sans Unicode"/>
              </a:rPr>
              <a:t>input</a:t>
            </a:r>
            <a:r>
              <a:rPr sz="2000" spc="5" dirty="0">
                <a:latin typeface="Lucida Sans Unicode"/>
                <a:cs typeface="Lucida Sans Unicode"/>
              </a:rPr>
              <a:t>.</a:t>
            </a:r>
            <a:endParaRPr sz="2000">
              <a:latin typeface="Lucida Sans Unicode"/>
              <a:cs typeface="Lucida Sans Unicode"/>
            </a:endParaRPr>
          </a:p>
          <a:p>
            <a:pPr marL="12700" marR="254000">
              <a:lnSpc>
                <a:spcPct val="100000"/>
              </a:lnSpc>
              <a:spcBef>
                <a:spcPts val="2400"/>
              </a:spcBef>
            </a:pPr>
            <a:r>
              <a:rPr sz="2000" spc="-5" dirty="0">
                <a:latin typeface="Lucida Sans Unicode"/>
                <a:cs typeface="Lucida Sans Unicode"/>
              </a:rPr>
              <a:t>Both the </a:t>
            </a:r>
            <a:r>
              <a:rPr sz="2000" dirty="0">
                <a:latin typeface="Lucida Sans Unicode"/>
                <a:cs typeface="Lucida Sans Unicode"/>
              </a:rPr>
              <a:t>D </a:t>
            </a:r>
            <a:r>
              <a:rPr sz="2000" spc="-5" dirty="0">
                <a:latin typeface="Lucida Sans Unicode"/>
                <a:cs typeface="Lucida Sans Unicode"/>
              </a:rPr>
              <a:t>flip-flop and </a:t>
            </a:r>
            <a:r>
              <a:rPr sz="2000" dirty="0">
                <a:latin typeface="Lucida Sans Unicode"/>
                <a:cs typeface="Lucida Sans Unicode"/>
              </a:rPr>
              <a:t>74107 </a:t>
            </a:r>
            <a:r>
              <a:rPr sz="2000" spc="-5" dirty="0">
                <a:latin typeface="Lucida Sans Unicode"/>
                <a:cs typeface="Lucida Sans Unicode"/>
              </a:rPr>
              <a:t>implementations above are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configured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as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ROTATE</a:t>
            </a:r>
            <a:r>
              <a:rPr sz="2000" b="1" spc="-3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LEFT</a:t>
            </a:r>
            <a:r>
              <a:rPr sz="2000" b="1" spc="-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ring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counters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as can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be</a:t>
            </a:r>
            <a:r>
              <a:rPr sz="2000" dirty="0">
                <a:latin typeface="Lucida Sans Unicode"/>
                <a:cs typeface="Lucida Sans Unicode"/>
              </a:rPr>
              <a:t> seen.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33323"/>
            <a:ext cx="8296040" cy="3358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Up/Down Counter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909762"/>
            <a:ext cx="85153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789812"/>
            <a:ext cx="7771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Lucida Sans Unicode"/>
                <a:cs typeface="Lucida Sans Unicode"/>
              </a:rPr>
              <a:t>APPLICATIONS</a:t>
            </a:r>
            <a:r>
              <a:rPr sz="2800" b="1" spc="-35" dirty="0">
                <a:latin typeface="Lucida Sans Unicode"/>
                <a:cs typeface="Lucida Sans Unicode"/>
              </a:rPr>
              <a:t> </a:t>
            </a:r>
            <a:r>
              <a:rPr sz="2800" b="1" dirty="0">
                <a:latin typeface="Lucida Sans Unicode"/>
                <a:cs typeface="Lucida Sans Unicode"/>
              </a:rPr>
              <a:t>OF</a:t>
            </a:r>
            <a:r>
              <a:rPr sz="2800" b="1" spc="-15" dirty="0">
                <a:latin typeface="Lucida Sans Unicode"/>
                <a:cs typeface="Lucida Sans Unicode"/>
              </a:rPr>
              <a:t> </a:t>
            </a:r>
            <a:r>
              <a:rPr sz="2800" b="1" spc="-5" dirty="0">
                <a:latin typeface="Lucida Sans Unicode"/>
                <a:cs typeface="Lucida Sans Unicode"/>
              </a:rPr>
              <a:t>COUNTERS</a:t>
            </a:r>
            <a:r>
              <a:rPr sz="2800" b="1" spc="-25" dirty="0">
                <a:latin typeface="Lucida Sans Unicode"/>
                <a:cs typeface="Lucida Sans Unicode"/>
              </a:rPr>
              <a:t> </a:t>
            </a:r>
            <a:r>
              <a:rPr sz="2800" b="1" spc="-5" dirty="0">
                <a:latin typeface="Lucida Sans Unicode"/>
                <a:cs typeface="Lucida Sans Unicode"/>
              </a:rPr>
              <a:t>IN</a:t>
            </a:r>
            <a:r>
              <a:rPr sz="2800" b="1" spc="5" dirty="0">
                <a:latin typeface="Lucida Sans Unicode"/>
                <a:cs typeface="Lucida Sans Unicode"/>
              </a:rPr>
              <a:t> </a:t>
            </a:r>
            <a:r>
              <a:rPr sz="2800" b="1" dirty="0">
                <a:latin typeface="Lucida Sans Unicode"/>
                <a:cs typeface="Lucida Sans Unicode"/>
              </a:rPr>
              <a:t>COMPUTERS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535049"/>
            <a:ext cx="789622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marR="61849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ripple </a:t>
            </a:r>
            <a:r>
              <a:rPr sz="2000" dirty="0">
                <a:latin typeface="Lucida Sans Unicode"/>
                <a:cs typeface="Lucida Sans Unicode"/>
              </a:rPr>
              <a:t>counter </a:t>
            </a:r>
            <a:r>
              <a:rPr sz="2000" spc="-5" dirty="0">
                <a:latin typeface="Lucida Sans Unicode"/>
                <a:cs typeface="Lucida Sans Unicode"/>
              </a:rPr>
              <a:t>finds applications in program </a:t>
            </a:r>
            <a:r>
              <a:rPr sz="2000" dirty="0">
                <a:latin typeface="Lucida Sans Unicode"/>
                <a:cs typeface="Lucida Sans Unicode"/>
              </a:rPr>
              <a:t>counters.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This </a:t>
            </a:r>
            <a:r>
              <a:rPr sz="2000" dirty="0">
                <a:latin typeface="Lucida Sans Unicode"/>
                <a:cs typeface="Lucida Sans Unicode"/>
              </a:rPr>
              <a:t>is where the </a:t>
            </a:r>
            <a:r>
              <a:rPr sz="2000" spc="-5">
                <a:latin typeface="Lucida Sans Unicode"/>
                <a:cs typeface="Lucida Sans Unicode"/>
              </a:rPr>
              <a:t>processor </a:t>
            </a:r>
            <a:r>
              <a:rPr sz="2000" smtClean="0">
                <a:latin typeface="Lucida Sans Unicode"/>
                <a:cs typeface="Lucida Sans Unicode"/>
              </a:rPr>
              <a:t>ha</a:t>
            </a:r>
            <a:r>
              <a:rPr lang="en-US" sz="2000" smtClean="0">
                <a:latin typeface="Lucida Sans Unicode"/>
                <a:cs typeface="Lucida Sans Unicode"/>
              </a:rPr>
              <a:t>s</a:t>
            </a:r>
            <a:r>
              <a:rPr sz="2000" smtClean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 </a:t>
            </a:r>
            <a:r>
              <a:rPr sz="2000" dirty="0">
                <a:latin typeface="Lucida Sans Unicode"/>
                <a:cs typeface="Lucida Sans Unicode"/>
              </a:rPr>
              <a:t>keep </a:t>
            </a:r>
            <a:r>
              <a:rPr sz="2000" spc="-5" dirty="0">
                <a:latin typeface="Lucida Sans Unicode"/>
                <a:cs typeface="Lucida Sans Unicode"/>
              </a:rPr>
              <a:t>track </a:t>
            </a:r>
            <a:r>
              <a:rPr sz="2000" dirty="0">
                <a:latin typeface="Lucida Sans Unicode"/>
                <a:cs typeface="Lucida Sans Unicode"/>
              </a:rPr>
              <a:t>of </a:t>
            </a:r>
            <a:r>
              <a:rPr sz="2000" spc="-5" dirty="0">
                <a:latin typeface="Lucida Sans Unicode"/>
                <a:cs typeface="Lucida Sans Unicode"/>
              </a:rPr>
              <a:t>the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instruction </a:t>
            </a:r>
            <a:r>
              <a:rPr sz="2000" dirty="0">
                <a:latin typeface="Lucida Sans Unicode"/>
                <a:cs typeface="Lucida Sans Unicode"/>
              </a:rPr>
              <a:t>that </a:t>
            </a:r>
            <a:r>
              <a:rPr sz="2000" spc="-5" dirty="0">
                <a:latin typeface="Lucida Sans Unicode"/>
                <a:cs typeface="Lucida Sans Unicode"/>
              </a:rPr>
              <a:t>is being executed and </a:t>
            </a:r>
            <a:r>
              <a:rPr sz="2000" dirty="0">
                <a:latin typeface="Lucida Sans Unicode"/>
                <a:cs typeface="Lucida Sans Unicode"/>
              </a:rPr>
              <a:t>so a mechanism </a:t>
            </a:r>
            <a:r>
              <a:rPr sz="2000" spc="-5" dirty="0">
                <a:latin typeface="Lucida Sans Unicode"/>
                <a:cs typeface="Lucida Sans Unicode"/>
              </a:rPr>
              <a:t>is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required to </a:t>
            </a:r>
            <a:r>
              <a:rPr sz="2000" dirty="0">
                <a:latin typeface="Lucida Sans Unicode"/>
                <a:cs typeface="Lucida Sans Unicode"/>
              </a:rPr>
              <a:t>do a count </a:t>
            </a:r>
            <a:r>
              <a:rPr sz="2000" spc="-5" dirty="0">
                <a:latin typeface="Lucida Sans Unicode"/>
                <a:cs typeface="Lucida Sans Unicode"/>
              </a:rPr>
              <a:t>as instructions are fetched from </a:t>
            </a:r>
            <a:r>
              <a:rPr sz="2000" dirty="0">
                <a:latin typeface="Lucida Sans Unicode"/>
                <a:cs typeface="Lucida Sans Unicode"/>
              </a:rPr>
              <a:t> memory.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 dirty="0">
              <a:latin typeface="Lucida Sans Unicode"/>
              <a:cs typeface="Lucida Sans Unicode"/>
            </a:endParaRPr>
          </a:p>
          <a:p>
            <a:pPr marL="50800" marR="43180">
              <a:lnSpc>
                <a:spcPct val="100000"/>
              </a:lnSpc>
            </a:pP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RING </a:t>
            </a:r>
            <a:r>
              <a:rPr sz="2000" dirty="0">
                <a:latin typeface="Lucida Sans Unicode"/>
                <a:cs typeface="Lucida Sans Unicode"/>
              </a:rPr>
              <a:t>COUNTER </a:t>
            </a:r>
            <a:r>
              <a:rPr sz="2000" spc="-5" dirty="0">
                <a:latin typeface="Lucida Sans Unicode"/>
                <a:cs typeface="Lucida Sans Unicode"/>
              </a:rPr>
              <a:t>finds applications in </a:t>
            </a:r>
            <a:r>
              <a:rPr sz="2000" dirty="0">
                <a:latin typeface="Lucida Sans Unicode"/>
                <a:cs typeface="Lucida Sans Unicode"/>
              </a:rPr>
              <a:t>timing a sequence </a:t>
            </a:r>
            <a:r>
              <a:rPr sz="2000" spc="-5" dirty="0">
                <a:latin typeface="Lucida Sans Unicode"/>
                <a:cs typeface="Lucida Sans Unicode"/>
              </a:rPr>
              <a:t>of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operations.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 </a:t>
            </a:r>
            <a:r>
              <a:rPr sz="2000" spc="-5" dirty="0">
                <a:latin typeface="Lucida Sans Unicode"/>
                <a:cs typeface="Lucida Sans Unicode"/>
              </a:rPr>
              <a:t>outputs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from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flip-flops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i.e.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T</a:t>
            </a:r>
            <a:r>
              <a:rPr sz="1950" spc="7" baseline="-21367" dirty="0">
                <a:latin typeface="Lucida Sans Unicode"/>
                <a:cs typeface="Lucida Sans Unicode"/>
              </a:rPr>
              <a:t>4</a:t>
            </a:r>
            <a:r>
              <a:rPr sz="2000" spc="5" dirty="0">
                <a:latin typeface="Lucida Sans Unicode"/>
                <a:cs typeface="Lucida Sans Unicode"/>
              </a:rPr>
              <a:t>,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T</a:t>
            </a:r>
            <a:r>
              <a:rPr sz="1950" spc="7" baseline="-21367" dirty="0">
                <a:latin typeface="Lucida Sans Unicode"/>
                <a:cs typeface="Lucida Sans Unicode"/>
              </a:rPr>
              <a:t>3</a:t>
            </a:r>
            <a:r>
              <a:rPr sz="2000" spc="5" dirty="0">
                <a:latin typeface="Lucida Sans Unicode"/>
                <a:cs typeface="Lucida Sans Unicode"/>
              </a:rPr>
              <a:t>,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10" dirty="0">
                <a:latin typeface="Lucida Sans Unicode"/>
                <a:cs typeface="Lucida Sans Unicode"/>
              </a:rPr>
              <a:t>T</a:t>
            </a:r>
            <a:r>
              <a:rPr sz="1950" spc="15" baseline="-21367" dirty="0">
                <a:latin typeface="Lucida Sans Unicode"/>
                <a:cs typeface="Lucida Sans Unicode"/>
              </a:rPr>
              <a:t>2</a:t>
            </a:r>
            <a:r>
              <a:rPr sz="1950" spc="337" baseline="-21367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and </a:t>
            </a:r>
            <a:r>
              <a:rPr sz="2000" spc="-615" dirty="0">
                <a:latin typeface="Lucida Sans Unicode"/>
                <a:cs typeface="Lucida Sans Unicode"/>
              </a:rPr>
              <a:t> </a:t>
            </a:r>
            <a:r>
              <a:rPr sz="2000" spc="10" dirty="0">
                <a:latin typeface="Lucida Sans Unicode"/>
                <a:cs typeface="Lucida Sans Unicode"/>
              </a:rPr>
              <a:t>T</a:t>
            </a:r>
            <a:r>
              <a:rPr sz="1950" spc="15" baseline="-21367" dirty="0">
                <a:latin typeface="Lucida Sans Unicode"/>
                <a:cs typeface="Lucida Sans Unicode"/>
              </a:rPr>
              <a:t>1</a:t>
            </a:r>
            <a:r>
              <a:rPr sz="1950" spc="315" baseline="-21367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can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used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control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 </a:t>
            </a:r>
            <a:r>
              <a:rPr sz="2000" spc="-5" dirty="0">
                <a:latin typeface="Lucida Sans Unicode"/>
                <a:cs typeface="Lucida Sans Unicode"/>
              </a:rPr>
              <a:t>sequence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 </a:t>
            </a:r>
            <a:r>
              <a:rPr sz="2000" spc="-5" dirty="0">
                <a:latin typeface="Lucida Sans Unicode"/>
                <a:cs typeface="Lucida Sans Unicode"/>
              </a:rPr>
              <a:t>operations.</a:t>
            </a:r>
            <a:endParaRPr sz="2000" dirty="0">
              <a:latin typeface="Lucida Sans Unicode"/>
              <a:cs typeface="Lucida Sans Unicode"/>
            </a:endParaRPr>
          </a:p>
          <a:p>
            <a:pPr marL="50800" marR="410845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above two applications </a:t>
            </a:r>
            <a:r>
              <a:rPr sz="2000" dirty="0">
                <a:latin typeface="Lucida Sans Unicode"/>
                <a:cs typeface="Lucida Sans Unicode"/>
              </a:rPr>
              <a:t>will </a:t>
            </a:r>
            <a:r>
              <a:rPr sz="2000" spc="-5" dirty="0">
                <a:latin typeface="Lucida Sans Unicode"/>
                <a:cs typeface="Lucida Sans Unicode"/>
              </a:rPr>
              <a:t>be evoked </a:t>
            </a:r>
            <a:r>
              <a:rPr sz="2000" dirty="0">
                <a:latin typeface="Lucida Sans Unicode"/>
                <a:cs typeface="Lucida Sans Unicode"/>
              </a:rPr>
              <a:t>when we come </a:t>
            </a:r>
            <a:r>
              <a:rPr sz="2000" spc="-5" dirty="0">
                <a:latin typeface="Lucida Sans Unicode"/>
                <a:cs typeface="Lucida Sans Unicode"/>
              </a:rPr>
              <a:t>to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basic</a:t>
            </a:r>
            <a:r>
              <a:rPr sz="2000" dirty="0">
                <a:latin typeface="Lucida Sans Unicode"/>
                <a:cs typeface="Lucida Sans Unicode"/>
              </a:rPr>
              <a:t> microprocessor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architecture.</a:t>
            </a:r>
            <a:endParaRPr sz="20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789812"/>
            <a:ext cx="6363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Lucida Sans Unicode"/>
                <a:cs typeface="Lucida Sans Unicode"/>
              </a:rPr>
              <a:t>OTHER</a:t>
            </a:r>
            <a:r>
              <a:rPr sz="2800" b="1" spc="-15" dirty="0">
                <a:latin typeface="Lucida Sans Unicode"/>
                <a:cs typeface="Lucida Sans Unicode"/>
              </a:rPr>
              <a:t> </a:t>
            </a:r>
            <a:r>
              <a:rPr sz="2800" b="1" dirty="0">
                <a:latin typeface="Lucida Sans Unicode"/>
                <a:cs typeface="Lucida Sans Unicode"/>
              </a:rPr>
              <a:t>APPLICATIONS</a:t>
            </a:r>
            <a:r>
              <a:rPr sz="2800" b="1" spc="-40" dirty="0">
                <a:latin typeface="Lucida Sans Unicode"/>
                <a:cs typeface="Lucida Sans Unicode"/>
              </a:rPr>
              <a:t> </a:t>
            </a:r>
            <a:r>
              <a:rPr sz="2800" b="1" dirty="0">
                <a:latin typeface="Lucida Sans Unicode"/>
                <a:cs typeface="Lucida Sans Unicode"/>
              </a:rPr>
              <a:t>OF</a:t>
            </a:r>
            <a:r>
              <a:rPr sz="2800" b="1" spc="-30" dirty="0">
                <a:latin typeface="Lucida Sans Unicode"/>
                <a:cs typeface="Lucida Sans Unicode"/>
              </a:rPr>
              <a:t> </a:t>
            </a:r>
            <a:r>
              <a:rPr sz="2800" b="1" spc="-5" dirty="0">
                <a:latin typeface="Lucida Sans Unicode"/>
                <a:cs typeface="Lucida Sans Unicode"/>
              </a:rPr>
              <a:t>COUNTERS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56969"/>
            <a:ext cx="754570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following applications are all related in </a:t>
            </a:r>
            <a:r>
              <a:rPr sz="2000" dirty="0">
                <a:latin typeface="Lucida Sans Unicode"/>
                <a:cs typeface="Lucida Sans Unicode"/>
              </a:rPr>
              <a:t>some way </a:t>
            </a:r>
            <a:r>
              <a:rPr sz="2000" spc="-5" dirty="0">
                <a:latin typeface="Lucida Sans Unicode"/>
                <a:cs typeface="Lucida Sans Unicode"/>
              </a:rPr>
              <a:t>and </a:t>
            </a:r>
            <a:r>
              <a:rPr sz="2000" dirty="0">
                <a:latin typeface="Lucida Sans Unicode"/>
                <a:cs typeface="Lucida Sans Unicode"/>
              </a:rPr>
              <a:t>so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 physical implementation in the Figure below can be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transformed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for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various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applications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listed:</a:t>
            </a:r>
            <a:endParaRPr sz="2000">
              <a:latin typeface="Lucida Sans Unicode"/>
              <a:cs typeface="Lucida Sans Unicode"/>
            </a:endParaRPr>
          </a:p>
          <a:p>
            <a:pPr marL="293370" indent="-281305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294005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Measurement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frequency</a:t>
            </a:r>
            <a:endParaRPr sz="2000">
              <a:latin typeface="Lucida Sans Unicode"/>
              <a:cs typeface="Lucida Sans Unicode"/>
            </a:endParaRPr>
          </a:p>
          <a:p>
            <a:pPr marL="293370" indent="-281305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294005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Measurement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time</a:t>
            </a:r>
            <a:endParaRPr sz="2000">
              <a:latin typeface="Lucida Sans Unicode"/>
              <a:cs typeface="Lucida Sans Unicode"/>
            </a:endParaRPr>
          </a:p>
          <a:p>
            <a:pPr marL="293370" indent="-281305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294005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Measurement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Distance</a:t>
            </a:r>
            <a:endParaRPr sz="2000">
              <a:latin typeface="Lucida Sans Unicode"/>
              <a:cs typeface="Lucida Sans Unicode"/>
            </a:endParaRPr>
          </a:p>
          <a:p>
            <a:pPr marL="293370" indent="-281305">
              <a:lnSpc>
                <a:spcPct val="100000"/>
              </a:lnSpc>
              <a:spcBef>
                <a:spcPts val="2405"/>
              </a:spcBef>
              <a:buFont typeface="Wingdings"/>
              <a:buChar char=""/>
              <a:tabLst>
                <a:tab pos="294005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Measurement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Speed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system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below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used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for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frequency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measurements.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8115300" cy="39463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2140" y="3273932"/>
            <a:ext cx="7886700" cy="3044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56935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Lucida Sans Unicode"/>
                <a:cs typeface="Lucida Sans Unicode"/>
              </a:rPr>
              <a:t>Fig.</a:t>
            </a:r>
            <a:r>
              <a:rPr sz="2000" b="1" spc="-60" dirty="0">
                <a:latin typeface="Lucida Sans Unicode"/>
                <a:cs typeface="Lucida Sans Unicode"/>
              </a:rPr>
              <a:t> </a:t>
            </a:r>
            <a:r>
              <a:rPr sz="2000" b="1" spc="5" dirty="0">
                <a:latin typeface="Lucida Sans Unicode"/>
                <a:cs typeface="Lucida Sans Unicode"/>
              </a:rPr>
              <a:t>5.12</a:t>
            </a:r>
            <a:endParaRPr sz="2000">
              <a:latin typeface="Lucida Sans Unicode"/>
              <a:cs typeface="Lucida Sans Unicode"/>
            </a:endParaRPr>
          </a:p>
          <a:p>
            <a:pPr marL="5956935">
              <a:lnSpc>
                <a:spcPct val="100000"/>
              </a:lnSpc>
            </a:pPr>
            <a:r>
              <a:rPr sz="2000" b="1" spc="-5" dirty="0">
                <a:latin typeface="Lucida Sans Unicode"/>
                <a:cs typeface="Lucida Sans Unicode"/>
              </a:rPr>
              <a:t>Frequency</a:t>
            </a:r>
            <a:endParaRPr sz="2000">
              <a:latin typeface="Lucida Sans Unicode"/>
              <a:cs typeface="Lucida Sans Unicode"/>
            </a:endParaRPr>
          </a:p>
          <a:p>
            <a:pPr marL="5956935">
              <a:lnSpc>
                <a:spcPct val="100000"/>
              </a:lnSpc>
            </a:pPr>
            <a:r>
              <a:rPr sz="2000" b="1" spc="-5" dirty="0">
                <a:latin typeface="Lucida Sans Unicode"/>
                <a:cs typeface="Lucida Sans Unicode"/>
              </a:rPr>
              <a:t>measurements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timing </a:t>
            </a:r>
            <a:r>
              <a:rPr sz="2000" dirty="0">
                <a:latin typeface="Lucida Sans Unicode"/>
                <a:cs typeface="Lucida Sans Unicode"/>
              </a:rPr>
              <a:t>section is an </a:t>
            </a:r>
            <a:r>
              <a:rPr sz="2000" spc="-5" dirty="0">
                <a:latin typeface="Lucida Sans Unicode"/>
                <a:cs typeface="Lucida Sans Unicode"/>
              </a:rPr>
              <a:t>accurate </a:t>
            </a:r>
            <a:r>
              <a:rPr sz="2000" dirty="0">
                <a:latin typeface="Lucida Sans Unicode"/>
                <a:cs typeface="Lucida Sans Unicode"/>
              </a:rPr>
              <a:t>clock </a:t>
            </a:r>
            <a:r>
              <a:rPr sz="2000" spc="-5" dirty="0">
                <a:latin typeface="Lucida Sans Unicode"/>
                <a:cs typeface="Lucida Sans Unicode"/>
              </a:rPr>
              <a:t>generator </a:t>
            </a:r>
            <a:r>
              <a:rPr sz="2000" dirty="0">
                <a:latin typeface="Lucida Sans Unicode"/>
                <a:cs typeface="Lucida Sans Unicode"/>
              </a:rPr>
              <a:t>that </a:t>
            </a:r>
            <a:r>
              <a:rPr sz="2000" spc="-5" dirty="0">
                <a:latin typeface="Lucida Sans Unicode"/>
                <a:cs typeface="Lucida Sans Unicode"/>
              </a:rPr>
              <a:t>produces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 signal that </a:t>
            </a:r>
            <a:r>
              <a:rPr sz="2000" spc="-5" dirty="0">
                <a:latin typeface="Lucida Sans Unicode"/>
                <a:cs typeface="Lucida Sans Unicode"/>
              </a:rPr>
              <a:t>is </a:t>
            </a:r>
            <a:r>
              <a:rPr sz="2000" dirty="0">
                <a:latin typeface="Lucida Sans Unicode"/>
                <a:cs typeface="Lucida Sans Unicode"/>
              </a:rPr>
              <a:t>high for 1 second </a:t>
            </a:r>
            <a:r>
              <a:rPr sz="2000" spc="-5" dirty="0">
                <a:latin typeface="Lucida Sans Unicode"/>
                <a:cs typeface="Lucida Sans Unicode"/>
              </a:rPr>
              <a:t>and </a:t>
            </a:r>
            <a:r>
              <a:rPr sz="2000" dirty="0">
                <a:latin typeface="Lucida Sans Unicode"/>
                <a:cs typeface="Lucida Sans Unicode"/>
              </a:rPr>
              <a:t>opens </a:t>
            </a:r>
            <a:r>
              <a:rPr sz="2000" spc="-5" dirty="0">
                <a:latin typeface="Lucida Sans Unicode"/>
                <a:cs typeface="Lucida Sans Unicode"/>
              </a:rPr>
              <a:t>the AND gate. </a:t>
            </a: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number </a:t>
            </a:r>
            <a:r>
              <a:rPr sz="2000" spc="-5" dirty="0">
                <a:latin typeface="Lucida Sans Unicode"/>
                <a:cs typeface="Lucida Sans Unicode"/>
              </a:rPr>
              <a:t>of pulses from the </a:t>
            </a:r>
            <a:r>
              <a:rPr sz="2000" dirty="0">
                <a:latin typeface="Lucida Sans Unicode"/>
                <a:cs typeface="Lucida Sans Unicode"/>
              </a:rPr>
              <a:t>zero-crossing </a:t>
            </a:r>
            <a:r>
              <a:rPr sz="2000" spc="-5" dirty="0">
                <a:latin typeface="Lucida Sans Unicode"/>
                <a:cs typeface="Lucida Sans Unicode"/>
              </a:rPr>
              <a:t>detector </a:t>
            </a:r>
            <a:r>
              <a:rPr sz="2000" dirty="0">
                <a:latin typeface="Lucida Sans Unicode"/>
                <a:cs typeface="Lucida Sans Unicode"/>
              </a:rPr>
              <a:t>will </a:t>
            </a:r>
            <a:r>
              <a:rPr sz="2000" spc="-5" dirty="0">
                <a:latin typeface="Lucida Sans Unicode"/>
                <a:cs typeface="Lucida Sans Unicode"/>
              </a:rPr>
              <a:t>pass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through the gate and </a:t>
            </a:r>
            <a:r>
              <a:rPr sz="2000" dirty="0">
                <a:latin typeface="Lucida Sans Unicode"/>
                <a:cs typeface="Lucida Sans Unicode"/>
              </a:rPr>
              <a:t>get counted </a:t>
            </a:r>
            <a:r>
              <a:rPr sz="2000" spc="-5" dirty="0">
                <a:latin typeface="Lucida Sans Unicode"/>
                <a:cs typeface="Lucida Sans Unicode"/>
              </a:rPr>
              <a:t>and </a:t>
            </a:r>
            <a:r>
              <a:rPr sz="2000" dirty="0">
                <a:latin typeface="Lucida Sans Unicode"/>
                <a:cs typeface="Lucida Sans Unicode"/>
              </a:rPr>
              <a:t>that will </a:t>
            </a:r>
            <a:r>
              <a:rPr sz="2000" spc="-5" dirty="0">
                <a:latin typeface="Lucida Sans Unicode"/>
                <a:cs typeface="Lucida Sans Unicode"/>
              </a:rPr>
              <a:t>be equal to the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frequency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Hz.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47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Digital Clock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1023937"/>
            <a:ext cx="80105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953" y="892395"/>
            <a:ext cx="8145246" cy="22180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2140" y="3581780"/>
            <a:ext cx="7774940" cy="208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Lucida Sans Unicode"/>
                <a:cs typeface="Lucida Sans Unicode"/>
              </a:rPr>
              <a:t>Fig.</a:t>
            </a:r>
            <a:r>
              <a:rPr sz="1800" b="1" spc="-2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5.1</a:t>
            </a:r>
            <a:r>
              <a:rPr sz="1800" b="1" spc="-25" dirty="0">
                <a:latin typeface="Lucida Sans Unicode"/>
                <a:cs typeface="Lucida Sans Unicode"/>
              </a:rPr>
              <a:t> </a:t>
            </a:r>
            <a:r>
              <a:rPr sz="1800" b="1" spc="5" dirty="0">
                <a:latin typeface="Lucida Sans Unicode"/>
                <a:cs typeface="Lucida Sans Unicode"/>
              </a:rPr>
              <a:t>Simple</a:t>
            </a:r>
            <a:r>
              <a:rPr sz="1800" b="1" spc="-35" dirty="0">
                <a:latin typeface="Lucida Sans Unicode"/>
                <a:cs typeface="Lucida Sans Unicode"/>
              </a:rPr>
              <a:t> </a:t>
            </a:r>
            <a:r>
              <a:rPr sz="1800" b="1" spc="5" dirty="0">
                <a:latin typeface="Lucida Sans Unicode"/>
                <a:cs typeface="Lucida Sans Unicode"/>
              </a:rPr>
              <a:t>4-bit</a:t>
            </a:r>
            <a:r>
              <a:rPr sz="1800" b="1" spc="-4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Buffer</a:t>
            </a:r>
            <a:r>
              <a:rPr sz="1800" b="1" spc="-3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Register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simple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4-bit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buffer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register </a:t>
            </a:r>
            <a:r>
              <a:rPr sz="2000" dirty="0">
                <a:latin typeface="Lucida Sans Unicode"/>
                <a:cs typeface="Lucida Sans Unicode"/>
              </a:rPr>
              <a:t>shown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above</a:t>
            </a:r>
            <a:r>
              <a:rPr sz="2000" dirty="0">
                <a:latin typeface="Lucida Sans Unicode"/>
                <a:cs typeface="Lucida Sans Unicode"/>
              </a:rPr>
              <a:t> has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limitations...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Lucida Sans Unicode"/>
              <a:cs typeface="Lucida Sans Unicode"/>
            </a:endParaRPr>
          </a:p>
          <a:p>
            <a:pPr marL="4585335">
              <a:lnSpc>
                <a:spcPct val="100000"/>
              </a:lnSpc>
            </a:pPr>
            <a:r>
              <a:rPr sz="2000" dirty="0">
                <a:latin typeface="Lucida Sans Unicode"/>
                <a:cs typeface="Lucida Sans Unicode"/>
              </a:rPr>
              <a:t>Can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you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identify </a:t>
            </a:r>
            <a:r>
              <a:rPr sz="2000" dirty="0">
                <a:latin typeface="Lucida Sans Unicode"/>
                <a:cs typeface="Lucida Sans Unicode"/>
              </a:rPr>
              <a:t>them?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944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End of Lecture 9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200400"/>
            <a:ext cx="86106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Thank you for your attention!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77697"/>
            <a:ext cx="8065770" cy="581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5740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</a:tabLst>
            </a:pPr>
            <a:r>
              <a:rPr sz="2000" dirty="0">
                <a:latin typeface="Lucida Sans Unicode"/>
                <a:cs typeface="Lucida Sans Unicode"/>
              </a:rPr>
              <a:t>We need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way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making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sure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we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starting</a:t>
            </a:r>
            <a:r>
              <a:rPr sz="2000" b="1" spc="-3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with</a:t>
            </a:r>
            <a:r>
              <a:rPr sz="2000" b="1" spc="-4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an</a:t>
            </a:r>
            <a:r>
              <a:rPr sz="20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empty </a:t>
            </a:r>
            <a:r>
              <a:rPr sz="2000" b="1" spc="-61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register</a:t>
            </a:r>
            <a:r>
              <a:rPr sz="2000" dirty="0">
                <a:latin typeface="Lucida Sans Unicode"/>
                <a:cs typeface="Lucida Sans Unicode"/>
              </a:rPr>
              <a:t>; there should </a:t>
            </a:r>
            <a:r>
              <a:rPr sz="2000" spc="-5" dirty="0">
                <a:latin typeface="Lucida Sans Unicode"/>
                <a:cs typeface="Lucida Sans Unicode"/>
              </a:rPr>
              <a:t>be </a:t>
            </a:r>
            <a:r>
              <a:rPr sz="2000" dirty="0">
                <a:latin typeface="Lucida Sans Unicode"/>
                <a:cs typeface="Lucida Sans Unicode"/>
              </a:rPr>
              <a:t>a way </a:t>
            </a:r>
            <a:r>
              <a:rPr sz="2000" spc="-5" dirty="0">
                <a:latin typeface="Lucida Sans Unicode"/>
                <a:cs typeface="Lucida Sans Unicode"/>
              </a:rPr>
              <a:t>to clear the </a:t>
            </a:r>
            <a:r>
              <a:rPr sz="2000" dirty="0">
                <a:latin typeface="Lucida Sans Unicode"/>
                <a:cs typeface="Lucida Sans Unicode"/>
              </a:rPr>
              <a:t>contents </a:t>
            </a:r>
            <a:r>
              <a:rPr sz="2000" spc="-5" dirty="0">
                <a:latin typeface="Lucida Sans Unicode"/>
                <a:cs typeface="Lucida Sans Unicode"/>
              </a:rPr>
              <a:t>as </a:t>
            </a:r>
            <a:r>
              <a:rPr sz="2000" dirty="0">
                <a:latin typeface="Lucida Sans Unicode"/>
                <a:cs typeface="Lucida Sans Unicode"/>
              </a:rPr>
              <a:t>we 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start</a:t>
            </a:r>
            <a:r>
              <a:rPr sz="2000" dirty="0">
                <a:latin typeface="Lucida Sans Unicode"/>
                <a:cs typeface="Lucida Sans Unicode"/>
              </a:rPr>
              <a:t> using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registers.</a:t>
            </a:r>
            <a:endParaRPr sz="2000">
              <a:latin typeface="Lucida Sans Unicode"/>
              <a:cs typeface="Lucida Sans Unicode"/>
            </a:endParaRPr>
          </a:p>
          <a:p>
            <a:pPr marL="355600" marR="474345" indent="-34290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355600" algn="l"/>
              </a:tabLst>
            </a:pPr>
            <a:r>
              <a:rPr sz="2000" dirty="0">
                <a:latin typeface="Lucida Sans Unicode"/>
                <a:cs typeface="Lucida Sans Unicode"/>
              </a:rPr>
              <a:t>Need </a:t>
            </a:r>
            <a:r>
              <a:rPr sz="2000" spc="-5" dirty="0">
                <a:latin typeface="Lucida Sans Unicode"/>
                <a:cs typeface="Lucida Sans Unicode"/>
              </a:rPr>
              <a:t>to be able </a:t>
            </a:r>
            <a:r>
              <a:rPr sz="2000" dirty="0">
                <a:latin typeface="Lucida Sans Unicode"/>
                <a:cs typeface="Lucida Sans Unicode"/>
              </a:rPr>
              <a:t>to </a:t>
            </a:r>
            <a:r>
              <a:rPr sz="2000" b="1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control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the data as it comes in </a:t>
            </a:r>
            <a:r>
              <a:rPr sz="2000" spc="-5" dirty="0">
                <a:latin typeface="Lucida Sans Unicode"/>
                <a:cs typeface="Lucida Sans Unicode"/>
              </a:rPr>
              <a:t>i.e. </a:t>
            </a:r>
            <a:r>
              <a:rPr sz="2000" dirty="0">
                <a:latin typeface="Lucida Sans Unicode"/>
                <a:cs typeface="Lucida Sans Unicode"/>
              </a:rPr>
              <a:t> incoming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data </a:t>
            </a:r>
            <a:r>
              <a:rPr sz="2000" dirty="0">
                <a:latin typeface="Lucida Sans Unicode"/>
                <a:cs typeface="Lucida Sans Unicode"/>
              </a:rPr>
              <a:t>should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only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be</a:t>
            </a:r>
            <a:r>
              <a:rPr sz="2000" dirty="0">
                <a:latin typeface="Lucida Sans Unicode"/>
                <a:cs typeface="Lucida Sans Unicode"/>
              </a:rPr>
              <a:t> stored when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we </a:t>
            </a:r>
            <a:r>
              <a:rPr sz="2000" spc="-5" dirty="0">
                <a:latin typeface="Lucida Sans Unicode"/>
                <a:cs typeface="Lucida Sans Unicode"/>
              </a:rPr>
              <a:t>are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ready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load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it.</a:t>
            </a:r>
            <a:endParaRPr sz="2000">
              <a:latin typeface="Lucida Sans Unicode"/>
              <a:cs typeface="Lucida Sans Unicode"/>
            </a:endParaRPr>
          </a:p>
          <a:p>
            <a:pPr marL="355600" marR="5080" indent="-34290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355600" algn="l"/>
              </a:tabLst>
            </a:pPr>
            <a:r>
              <a:rPr sz="2000" dirty="0">
                <a:latin typeface="Lucida Sans Unicode"/>
                <a:cs typeface="Lucida Sans Unicode"/>
              </a:rPr>
              <a:t>There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should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be</a:t>
            </a:r>
            <a:r>
              <a:rPr sz="2000" dirty="0">
                <a:latin typeface="Lucida Sans Unicode"/>
                <a:cs typeface="Lucida Sans Unicode"/>
              </a:rPr>
              <a:t> a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way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hold</a:t>
            </a:r>
            <a:r>
              <a:rPr sz="2000" b="1" spc="-3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on</a:t>
            </a:r>
            <a:r>
              <a:rPr sz="2000" b="1" spc="-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to</a:t>
            </a:r>
            <a:r>
              <a:rPr sz="2000" b="1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the</a:t>
            </a:r>
            <a:r>
              <a:rPr sz="20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stored</a:t>
            </a:r>
            <a:r>
              <a:rPr sz="2000" b="1" spc="-4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data </a:t>
            </a:r>
            <a:r>
              <a:rPr sz="2000" dirty="0">
                <a:latin typeface="Lucida Sans Unicode"/>
                <a:cs typeface="Lucida Sans Unicode"/>
              </a:rPr>
              <a:t>for a </a:t>
            </a:r>
            <a:r>
              <a:rPr sz="2000" spc="-5" dirty="0">
                <a:latin typeface="Lucida Sans Unicode"/>
                <a:cs typeface="Lucida Sans Unicode"/>
              </a:rPr>
              <a:t>long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period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for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as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long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as the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power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dirty="0">
                <a:latin typeface="Lucida Sans Unicode"/>
                <a:cs typeface="Lucida Sans Unicode"/>
              </a:rPr>
              <a:t> on.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000" dirty="0">
                <a:latin typeface="Lucida Sans Unicode"/>
                <a:cs typeface="Lucida Sans Unicode"/>
              </a:rPr>
              <a:t>We </a:t>
            </a:r>
            <a:r>
              <a:rPr sz="2000" spc="-5" dirty="0">
                <a:latin typeface="Lucida Sans Unicode"/>
                <a:cs typeface="Lucida Sans Unicode"/>
              </a:rPr>
              <a:t>therefore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need </a:t>
            </a:r>
            <a:r>
              <a:rPr sz="2000" b="1" spc="-5" dirty="0">
                <a:latin typeface="Lucida Sans Unicode"/>
                <a:cs typeface="Lucida Sans Unicode"/>
              </a:rPr>
              <a:t>CONTROLLED</a:t>
            </a:r>
            <a:r>
              <a:rPr sz="2000" b="1" spc="-3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BUFFER</a:t>
            </a:r>
            <a:r>
              <a:rPr sz="2000" b="1" spc="-3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REGISTER</a:t>
            </a:r>
            <a:r>
              <a:rPr sz="2000" dirty="0">
                <a:latin typeface="Lucida Sans Unicode"/>
                <a:cs typeface="Lucida Sans Unicode"/>
              </a:rPr>
              <a:t>...</a:t>
            </a:r>
            <a:endParaRPr sz="200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Lucida Sans Unicode"/>
                <a:cs typeface="Lucida Sans Unicode"/>
              </a:rPr>
              <a:t>We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use</a:t>
            </a:r>
            <a:r>
              <a:rPr sz="2000" spc="-5" dirty="0">
                <a:latin typeface="Lucida Sans Unicode"/>
                <a:cs typeface="Lucida Sans Unicode"/>
              </a:rPr>
              <a:t> the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CLR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input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dirty="0">
                <a:latin typeface="Lucida Sans Unicode"/>
                <a:cs typeface="Lucida Sans Unicode"/>
              </a:rPr>
              <a:t> D </a:t>
            </a:r>
            <a:r>
              <a:rPr sz="2000" spc="-5" dirty="0">
                <a:latin typeface="Lucida Sans Unicode"/>
                <a:cs typeface="Lucida Sans Unicode"/>
              </a:rPr>
              <a:t>flip-flop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clear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register.</a:t>
            </a:r>
            <a:endParaRPr sz="2000">
              <a:latin typeface="Lucida Sans Unicode"/>
              <a:cs typeface="Lucida Sans Unicode"/>
            </a:endParaRPr>
          </a:p>
          <a:p>
            <a:pPr marL="355600" marR="60325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Lucida Sans Unicode"/>
                <a:cs typeface="Lucida Sans Unicode"/>
              </a:rPr>
              <a:t>We use </a:t>
            </a:r>
            <a:r>
              <a:rPr sz="2000" spc="-5" dirty="0">
                <a:latin typeface="Lucida Sans Unicode"/>
                <a:cs typeface="Lucida Sans Unicode"/>
              </a:rPr>
              <a:t>an </a:t>
            </a:r>
            <a:r>
              <a:rPr sz="2000" dirty="0">
                <a:latin typeface="Lucida Sans Unicode"/>
                <a:cs typeface="Lucida Sans Unicode"/>
              </a:rPr>
              <a:t>AND gate </a:t>
            </a:r>
            <a:r>
              <a:rPr sz="2000" spc="5" dirty="0">
                <a:latin typeface="Lucida Sans Unicode"/>
                <a:cs typeface="Lucida Sans Unicode"/>
              </a:rPr>
              <a:t>on </a:t>
            </a:r>
            <a:r>
              <a:rPr sz="2000" spc="-5" dirty="0">
                <a:latin typeface="Lucida Sans Unicode"/>
                <a:cs typeface="Lucida Sans Unicode"/>
              </a:rPr>
              <a:t>the </a:t>
            </a:r>
            <a:r>
              <a:rPr sz="2000" dirty="0">
                <a:latin typeface="Lucida Sans Unicode"/>
                <a:cs typeface="Lucida Sans Unicode"/>
              </a:rPr>
              <a:t>input together with a LOAD signal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that</a:t>
            </a:r>
            <a:r>
              <a:rPr sz="2000" dirty="0">
                <a:latin typeface="Lucida Sans Unicode"/>
                <a:cs typeface="Lucida Sans Unicode"/>
              </a:rPr>
              <a:t> will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control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writing </a:t>
            </a:r>
            <a:r>
              <a:rPr sz="2000" dirty="0">
                <a:latin typeface="Lucida Sans Unicode"/>
                <a:cs typeface="Lucida Sans Unicode"/>
              </a:rPr>
              <a:t>of </a:t>
            </a:r>
            <a:r>
              <a:rPr sz="2000" spc="-5" dirty="0">
                <a:latin typeface="Lucida Sans Unicode"/>
                <a:cs typeface="Lucida Sans Unicode"/>
              </a:rPr>
              <a:t>data to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register.</a:t>
            </a:r>
            <a:endParaRPr sz="2000">
              <a:latin typeface="Lucida Sans Unicode"/>
              <a:cs typeface="Lucida Sans Unicode"/>
            </a:endParaRPr>
          </a:p>
          <a:p>
            <a:pPr marL="355600" marR="85725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Lucida Sans Unicode"/>
                <a:cs typeface="Lucida Sans Unicode"/>
              </a:rPr>
              <a:t>Another AND gate is used on the </a:t>
            </a:r>
            <a:r>
              <a:rPr sz="2000" spc="-5" dirty="0">
                <a:latin typeface="Lucida Sans Unicode"/>
                <a:cs typeface="Lucida Sans Unicode"/>
              </a:rPr>
              <a:t>input </a:t>
            </a:r>
            <a:r>
              <a:rPr sz="2000" dirty="0">
                <a:latin typeface="Lucida Sans Unicode"/>
                <a:cs typeface="Lucida Sans Unicode"/>
              </a:rPr>
              <a:t>together with </a:t>
            </a:r>
            <a:r>
              <a:rPr sz="2000" spc="-5" dirty="0">
                <a:latin typeface="Lucida Sans Unicode"/>
                <a:cs typeface="Lucida Sans Unicode"/>
              </a:rPr>
              <a:t>an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inverted LOAD </a:t>
            </a:r>
            <a:r>
              <a:rPr sz="2000" dirty="0">
                <a:latin typeface="Lucida Sans Unicode"/>
                <a:cs typeface="Lucida Sans Unicode"/>
              </a:rPr>
              <a:t>signal </a:t>
            </a:r>
            <a:r>
              <a:rPr sz="2000" spc="-5" dirty="0">
                <a:latin typeface="Lucida Sans Unicode"/>
                <a:cs typeface="Lucida Sans Unicode"/>
              </a:rPr>
              <a:t>in </a:t>
            </a:r>
            <a:r>
              <a:rPr sz="2000" dirty="0">
                <a:latin typeface="Lucida Sans Unicode"/>
                <a:cs typeface="Lucida Sans Unicode"/>
              </a:rPr>
              <a:t>order </a:t>
            </a:r>
            <a:r>
              <a:rPr sz="2000" spc="-5" dirty="0">
                <a:latin typeface="Lucida Sans Unicode"/>
                <a:cs typeface="Lucida Sans Unicode"/>
              </a:rPr>
              <a:t>to </a:t>
            </a:r>
            <a:r>
              <a:rPr sz="2000" dirty="0">
                <a:latin typeface="Lucida Sans Unicode"/>
                <a:cs typeface="Lucida Sans Unicode"/>
              </a:rPr>
              <a:t>recycle </a:t>
            </a:r>
            <a:r>
              <a:rPr sz="2000" spc="-5" dirty="0">
                <a:latin typeface="Lucida Sans Unicode"/>
                <a:cs typeface="Lucida Sans Unicode"/>
              </a:rPr>
              <a:t>the </a:t>
            </a:r>
            <a:r>
              <a:rPr sz="2000" dirty="0">
                <a:latin typeface="Lucida Sans Unicode"/>
                <a:cs typeface="Lucida Sans Unicode"/>
              </a:rPr>
              <a:t>stored </a:t>
            </a:r>
            <a:r>
              <a:rPr sz="2000" spc="-5" dirty="0">
                <a:latin typeface="Lucida Sans Unicode"/>
                <a:cs typeface="Lucida Sans Unicode"/>
              </a:rPr>
              <a:t>data </a:t>
            </a:r>
            <a:r>
              <a:rPr sz="2000" dirty="0">
                <a:latin typeface="Lucida Sans Unicode"/>
                <a:cs typeface="Lucida Sans Unicode"/>
              </a:rPr>
              <a:t>when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no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new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data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dirty="0">
                <a:latin typeface="Lucida Sans Unicode"/>
                <a:cs typeface="Lucida Sans Unicode"/>
              </a:rPr>
              <a:t> coming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794" y="5716016"/>
            <a:ext cx="4684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Lucida Sans Unicode"/>
                <a:cs typeface="Lucida Sans Unicode"/>
              </a:rPr>
              <a:t>Fig.</a:t>
            </a:r>
            <a:r>
              <a:rPr sz="1800" b="1" spc="-2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5.2</a:t>
            </a:r>
            <a:r>
              <a:rPr sz="1800" b="1" spc="-2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Controlled</a:t>
            </a:r>
            <a:r>
              <a:rPr sz="1800" b="1" spc="-30" dirty="0">
                <a:latin typeface="Lucida Sans Unicode"/>
                <a:cs typeface="Lucida Sans Unicode"/>
              </a:rPr>
              <a:t> </a:t>
            </a:r>
            <a:r>
              <a:rPr sz="1800" b="1" spc="-5" dirty="0">
                <a:latin typeface="Lucida Sans Unicode"/>
                <a:cs typeface="Lucida Sans Unicode"/>
              </a:rPr>
              <a:t>Buffer</a:t>
            </a:r>
            <a:r>
              <a:rPr sz="1800" b="1" spc="-3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Register</a:t>
            </a:r>
            <a:r>
              <a:rPr sz="1800" b="1" spc="-40" dirty="0">
                <a:latin typeface="Lucida Sans Unicode"/>
                <a:cs typeface="Lucida Sans Unicode"/>
              </a:rPr>
              <a:t> </a:t>
            </a:r>
            <a:r>
              <a:rPr sz="1800" b="1" spc="10" dirty="0">
                <a:latin typeface="Lucida Sans Unicode"/>
                <a:cs typeface="Lucida Sans Unicode"/>
              </a:rPr>
              <a:t>(4-bit</a:t>
            </a:r>
            <a:r>
              <a:rPr sz="1800" b="1" spc="-35" dirty="0">
                <a:latin typeface="Lucida Sans Unicode"/>
                <a:cs typeface="Lucida Sans Unicode"/>
              </a:rPr>
              <a:t> </a:t>
            </a:r>
            <a:r>
              <a:rPr sz="1800" b="1" spc="-5" dirty="0">
                <a:latin typeface="Lucida Sans Unicode"/>
                <a:cs typeface="Lucida Sans Unicode"/>
              </a:rPr>
              <a:t>)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332" y="539521"/>
            <a:ext cx="8497587" cy="4426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7340" y="4572761"/>
            <a:ext cx="2574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Lucida Sans Unicode"/>
                <a:cs typeface="Lucida Sans Unicode"/>
              </a:rPr>
              <a:t>Fig.</a:t>
            </a:r>
            <a:r>
              <a:rPr sz="1800" b="1" spc="-4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5.3</a:t>
            </a:r>
            <a:endParaRPr sz="18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spc="5" dirty="0">
                <a:latin typeface="Lucida Sans Unicode"/>
                <a:cs typeface="Lucida Sans Unicode"/>
              </a:rPr>
              <a:t>TTL </a:t>
            </a:r>
            <a:r>
              <a:rPr sz="1800" b="1" dirty="0">
                <a:latin typeface="Lucida Sans Unicode"/>
                <a:cs typeface="Lucida Sans Unicode"/>
              </a:rPr>
              <a:t>implementation of </a:t>
            </a:r>
            <a:r>
              <a:rPr sz="1800" b="1" spc="-56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4-bit</a:t>
            </a:r>
            <a:r>
              <a:rPr sz="1800" b="1" spc="-5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Controlled</a:t>
            </a:r>
            <a:r>
              <a:rPr sz="1800" b="1" spc="-45" dirty="0">
                <a:latin typeface="Lucida Sans Unicode"/>
                <a:cs typeface="Lucida Sans Unicode"/>
              </a:rPr>
              <a:t> </a:t>
            </a:r>
            <a:r>
              <a:rPr sz="1800" b="1" spc="-5" dirty="0">
                <a:latin typeface="Lucida Sans Unicode"/>
                <a:cs typeface="Lucida Sans Unicode"/>
              </a:rPr>
              <a:t>Buffer </a:t>
            </a:r>
            <a:r>
              <a:rPr sz="1800" b="1" spc="-55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Register</a:t>
            </a:r>
            <a:r>
              <a:rPr sz="1800" b="1" spc="-4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driving</a:t>
            </a:r>
            <a:r>
              <a:rPr sz="1800" b="1" spc="-4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LEDs.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914400"/>
            <a:ext cx="5334000" cy="5362956"/>
          </a:xfrm>
          <a:prstGeom prst="rect">
            <a:avLst/>
          </a:prstGeom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535940" y="377697"/>
            <a:ext cx="8072119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marL="165100" marR="508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A Chip that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implements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a controlled 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buffer register is the </a:t>
            </a:r>
            <a:r>
              <a:rPr kumimoji="0" lang="en-US" sz="2000" b="0" i="0" u="none" strike="noStrike" kern="0" cap="none" spc="-6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 </a:t>
            </a:r>
            <a:r>
              <a:rPr kumimoji="0" lang="en-US" sz="2000" b="1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74LS173</a:t>
            </a:r>
            <a:r>
              <a:rPr kumimoji="0" lang="en-US" sz="20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Lucida Sans Unicode"/>
              </a:rPr>
              <a:t>.</a:t>
            </a:r>
            <a:endParaRPr kumimoji="0" lang="en-US" sz="2000" b="0" i="0" u="none" strike="noStrike" kern="0" cap="none" spc="-5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j-ea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3058" y="522478"/>
            <a:ext cx="6427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latin typeface="Lucida Sans Unicode"/>
                <a:cs typeface="Lucida Sans Unicode"/>
              </a:rPr>
              <a:t>Pins</a:t>
            </a:r>
            <a:r>
              <a:rPr sz="2400" b="1" spc="-45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on</a:t>
            </a:r>
            <a:r>
              <a:rPr sz="2400" b="1" spc="-15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74LS173</a:t>
            </a:r>
            <a:r>
              <a:rPr sz="2400" b="1" spc="-25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Controlled</a:t>
            </a:r>
            <a:r>
              <a:rPr sz="2400" b="1" spc="-4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Buffer</a:t>
            </a:r>
            <a:r>
              <a:rPr sz="2400" b="1" spc="-4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Register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240" y="1200657"/>
            <a:ext cx="7814945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5435" indent="-28067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06070" algn="l"/>
              </a:tabLst>
            </a:pPr>
            <a:r>
              <a:rPr sz="2000" dirty="0">
                <a:latin typeface="Lucida Sans Unicode"/>
                <a:cs typeface="Lucida Sans Unicode"/>
              </a:rPr>
              <a:t>Pin1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Pin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2</a:t>
            </a:r>
            <a:r>
              <a:rPr sz="2000" spc="-5" dirty="0">
                <a:latin typeface="Lucida Sans Unicode"/>
                <a:cs typeface="Lucida Sans Unicode"/>
              </a:rPr>
              <a:t> are </a:t>
            </a:r>
            <a:r>
              <a:rPr sz="2000" dirty="0">
                <a:latin typeface="Lucida Sans Unicode"/>
                <a:cs typeface="Lucida Sans Unicode"/>
              </a:rPr>
              <a:t>controls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for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dirty="0">
                <a:latin typeface="Lucida Sans Unicode"/>
                <a:cs typeface="Lucida Sans Unicode"/>
              </a:rPr>
              <a:t> output</a:t>
            </a:r>
            <a:r>
              <a:rPr sz="2000" spc="-10" dirty="0">
                <a:latin typeface="Lucida Sans Unicode"/>
                <a:cs typeface="Lucida Sans Unicode"/>
              </a:rPr>
              <a:t> 3-state</a:t>
            </a:r>
            <a:r>
              <a:rPr sz="2000" spc="-5" dirty="0">
                <a:latin typeface="Lucida Sans Unicode"/>
                <a:cs typeface="Lucida Sans Unicode"/>
              </a:rPr>
              <a:t> buffer.</a:t>
            </a:r>
            <a:endParaRPr sz="2000">
              <a:latin typeface="Lucida Sans Unicode"/>
              <a:cs typeface="Lucida Sans Unicode"/>
            </a:endParaRPr>
          </a:p>
          <a:p>
            <a:pPr marL="305435" indent="-280670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306070" algn="l"/>
              </a:tabLst>
            </a:pPr>
            <a:r>
              <a:rPr sz="2000" dirty="0">
                <a:latin typeface="Lucida Sans Unicode"/>
                <a:cs typeface="Lucida Sans Unicode"/>
              </a:rPr>
              <a:t>Pins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3,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4,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5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6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output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data pins.</a:t>
            </a:r>
            <a:endParaRPr sz="2000">
              <a:latin typeface="Lucida Sans Unicode"/>
              <a:cs typeface="Lucida Sans Unicode"/>
            </a:endParaRPr>
          </a:p>
          <a:p>
            <a:pPr marL="305435" indent="-280670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306070" algn="l"/>
              </a:tabLst>
            </a:pPr>
            <a:r>
              <a:rPr sz="2000" dirty="0">
                <a:latin typeface="Lucida Sans Unicode"/>
                <a:cs typeface="Lucida Sans Unicode"/>
              </a:rPr>
              <a:t>Pin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7</a:t>
            </a:r>
            <a:r>
              <a:rPr sz="2000" spc="-5" dirty="0">
                <a:latin typeface="Lucida Sans Unicode"/>
                <a:cs typeface="Lucida Sans Unicode"/>
              </a:rPr>
              <a:t> is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for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dirty="0">
                <a:latin typeface="Lucida Sans Unicode"/>
                <a:cs typeface="Lucida Sans Unicode"/>
              </a:rPr>
              <a:t> clock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–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positive edge-triggered.</a:t>
            </a:r>
            <a:endParaRPr sz="2000">
              <a:latin typeface="Lucida Sans Unicode"/>
              <a:cs typeface="Lucida Sans Unicode"/>
            </a:endParaRPr>
          </a:p>
          <a:p>
            <a:pPr marL="305435" indent="-280670">
              <a:lnSpc>
                <a:spcPct val="100000"/>
              </a:lnSpc>
              <a:spcBef>
                <a:spcPts val="2405"/>
              </a:spcBef>
              <a:buFont typeface="Wingdings"/>
              <a:buChar char=""/>
              <a:tabLst>
                <a:tab pos="306070" algn="l"/>
              </a:tabLst>
            </a:pPr>
            <a:r>
              <a:rPr sz="2000" dirty="0">
                <a:latin typeface="Lucida Sans Unicode"/>
                <a:cs typeface="Lucida Sans Unicode"/>
              </a:rPr>
              <a:t>Pin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8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Ground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(GND)</a:t>
            </a:r>
            <a:endParaRPr sz="2000">
              <a:latin typeface="Lucida Sans Unicode"/>
              <a:cs typeface="Lucida Sans Unicode"/>
            </a:endParaRPr>
          </a:p>
          <a:p>
            <a:pPr marL="305435" indent="-280670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306070" algn="l"/>
              </a:tabLst>
            </a:pPr>
            <a:r>
              <a:rPr sz="2000" dirty="0">
                <a:latin typeface="Lucida Sans Unicode"/>
                <a:cs typeface="Lucida Sans Unicode"/>
              </a:rPr>
              <a:t>Pins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9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10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are </a:t>
            </a:r>
            <a:r>
              <a:rPr sz="2000" dirty="0">
                <a:latin typeface="Lucida Sans Unicode"/>
                <a:cs typeface="Lucida Sans Unicode"/>
              </a:rPr>
              <a:t>for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LOAD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signal.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inverter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inside.</a:t>
            </a:r>
            <a:endParaRPr sz="2000">
              <a:latin typeface="Lucida Sans Unicode"/>
              <a:cs typeface="Lucida Sans Unicode"/>
            </a:endParaRPr>
          </a:p>
          <a:p>
            <a:pPr marL="305435" indent="-280670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306070" algn="l"/>
              </a:tabLst>
            </a:pPr>
            <a:r>
              <a:rPr sz="2000" dirty="0">
                <a:latin typeface="Lucida Sans Unicode"/>
                <a:cs typeface="Lucida Sans Unicode"/>
              </a:rPr>
              <a:t>Pins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11,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12,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13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14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input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data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pins.</a:t>
            </a:r>
            <a:endParaRPr sz="2000">
              <a:latin typeface="Lucida Sans Unicode"/>
              <a:cs typeface="Lucida Sans Unicode"/>
            </a:endParaRPr>
          </a:p>
          <a:p>
            <a:pPr marL="305435" indent="-280670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306070" algn="l"/>
              </a:tabLst>
            </a:pPr>
            <a:r>
              <a:rPr sz="2000" dirty="0">
                <a:latin typeface="Lucida Sans Unicode"/>
                <a:cs typeface="Lucida Sans Unicode"/>
              </a:rPr>
              <a:t>Pin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15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clear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pin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(CLR)</a:t>
            </a:r>
            <a:endParaRPr sz="2000">
              <a:latin typeface="Lucida Sans Unicode"/>
              <a:cs typeface="Lucida Sans Unicode"/>
            </a:endParaRPr>
          </a:p>
          <a:p>
            <a:pPr marL="305435" indent="-280670">
              <a:lnSpc>
                <a:spcPct val="100000"/>
              </a:lnSpc>
              <a:spcBef>
                <a:spcPts val="2405"/>
              </a:spcBef>
              <a:buFont typeface="Wingdings"/>
              <a:buChar char=""/>
              <a:tabLst>
                <a:tab pos="306070" algn="l"/>
              </a:tabLst>
            </a:pPr>
            <a:r>
              <a:rPr sz="2000" dirty="0">
                <a:latin typeface="Lucida Sans Unicode"/>
                <a:cs typeface="Lucida Sans Unicode"/>
              </a:rPr>
              <a:t>Pin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16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10" dirty="0">
                <a:latin typeface="Lucida Sans Unicode"/>
                <a:cs typeface="Lucida Sans Unicode"/>
              </a:rPr>
              <a:t>V</a:t>
            </a:r>
            <a:r>
              <a:rPr sz="1950" spc="15" baseline="-21367" dirty="0">
                <a:latin typeface="Lucida Sans Unicode"/>
                <a:cs typeface="Lucida Sans Unicode"/>
              </a:rPr>
              <a:t>CC</a:t>
            </a:r>
            <a:r>
              <a:rPr sz="1950" spc="352" baseline="-21367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=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5V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pin.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pptE1F4.tmp</Template>
  <TotalTime>41567</TotalTime>
  <Words>2558</Words>
  <Application>Microsoft Office PowerPoint</Application>
  <PresentationFormat>On-screen Show (4:3)</PresentationFormat>
  <Paragraphs>251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Lucida Sans Unicode</vt:lpstr>
      <vt:lpstr>Times New Roman</vt:lpstr>
      <vt:lpstr>Wingdings</vt:lpstr>
      <vt:lpstr>Office Theme</vt:lpstr>
      <vt:lpstr>EEE3131 Digital Electronics</vt:lpstr>
      <vt:lpstr>Registers and Counters</vt:lpstr>
      <vt:lpstr>A REGISTER is a SET of memory elements.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Pins on 74LS173 Controlled Buffer Register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Points</vt:lpstr>
      <vt:lpstr>5.3 USING SHIFT REGISTERS FOR SERIAL/PARALLEL  DATA TRANSFER</vt:lpstr>
      <vt:lpstr>PowerPoint Presentation</vt:lpstr>
      <vt:lpstr>PowerPoint Presentation</vt:lpstr>
      <vt:lpstr>PARALLEL/PARALLEL  DATA TRANSFER</vt:lpstr>
      <vt:lpstr>PowerPoint Presentation</vt:lpstr>
      <vt:lpstr>5.4 BINARY COUNTERS</vt:lpstr>
      <vt:lpstr>Example</vt:lpstr>
      <vt:lpstr>PowerPoint Presentation</vt:lpstr>
      <vt:lpstr>PowerPoint Presentation</vt:lpstr>
      <vt:lpstr>PowerPoint Presentation</vt:lpstr>
      <vt:lpstr>PowerPoint Presentation</vt:lpstr>
      <vt:lpstr>Examples</vt:lpstr>
      <vt:lpstr>Frequency Division</vt:lpstr>
      <vt:lpstr>Example</vt:lpstr>
      <vt:lpstr>Counter with MOD Number Less than 2N</vt:lpstr>
      <vt:lpstr>PowerPoint Presentation</vt:lpstr>
      <vt:lpstr>PowerPoint Presentation</vt:lpstr>
      <vt:lpstr>Changing the MOD Number of a Counter</vt:lpstr>
      <vt:lpstr>PowerPoint Presentation</vt:lpstr>
      <vt:lpstr>Integrated-Circuit Asynchronous Counters</vt:lpstr>
      <vt:lpstr> A simplified logic symbol for 74293 Counter</vt:lpstr>
      <vt:lpstr>PowerPoint Presentation</vt:lpstr>
      <vt:lpstr>Advantages of Synchronous Counters Over Asynchronous Counters</vt:lpstr>
      <vt:lpstr>PowerPoint Presentation</vt:lpstr>
      <vt:lpstr>PowerPoint Presentation</vt:lpstr>
      <vt:lpstr>OBSERVATION</vt:lpstr>
      <vt:lpstr>5.4.3 RING COUNTER</vt:lpstr>
      <vt:lpstr>PowerPoint Presentation</vt:lpstr>
      <vt:lpstr>PowerPoint Presentation</vt:lpstr>
      <vt:lpstr>Up/Down Counter</vt:lpstr>
      <vt:lpstr>APPLICATIONS OF COUNTERS IN COMPUTERS</vt:lpstr>
      <vt:lpstr>OTHER APPLICATIONS OF COUNTERS</vt:lpstr>
      <vt:lpstr>PowerPoint Presentation</vt:lpstr>
      <vt:lpstr>Digital Clock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JERRY</dc:creator>
  <cp:lastModifiedBy>George Ziba</cp:lastModifiedBy>
  <cp:revision>6325</cp:revision>
  <dcterms:created xsi:type="dcterms:W3CDTF">2013-09-26T15:37:31Z</dcterms:created>
  <dcterms:modified xsi:type="dcterms:W3CDTF">2021-04-29T08:30:04Z</dcterms:modified>
</cp:coreProperties>
</file>