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sldIdLst>
    <p:sldId id="256" r:id="rId2"/>
    <p:sldId id="275" r:id="rId3"/>
    <p:sldId id="257" r:id="rId4"/>
    <p:sldId id="402" r:id="rId5"/>
    <p:sldId id="404" r:id="rId6"/>
    <p:sldId id="405" r:id="rId7"/>
    <p:sldId id="433" r:id="rId8"/>
    <p:sldId id="434" r:id="rId9"/>
    <p:sldId id="435" r:id="rId10"/>
    <p:sldId id="436" r:id="rId11"/>
    <p:sldId id="437" r:id="rId12"/>
    <p:sldId id="438" r:id="rId13"/>
    <p:sldId id="439" r:id="rId14"/>
    <p:sldId id="440" r:id="rId15"/>
    <p:sldId id="441" r:id="rId16"/>
    <p:sldId id="442" r:id="rId17"/>
    <p:sldId id="443" r:id="rId18"/>
    <p:sldId id="444" r:id="rId19"/>
    <p:sldId id="445" r:id="rId20"/>
    <p:sldId id="446" r:id="rId21"/>
    <p:sldId id="447" r:id="rId22"/>
    <p:sldId id="448" r:id="rId23"/>
    <p:sldId id="449" r:id="rId24"/>
    <p:sldId id="450" r:id="rId25"/>
    <p:sldId id="451" r:id="rId26"/>
    <p:sldId id="452" r:id="rId27"/>
    <p:sldId id="453" r:id="rId28"/>
    <p:sldId id="454" r:id="rId29"/>
    <p:sldId id="455" r:id="rId30"/>
    <p:sldId id="456" r:id="rId31"/>
    <p:sldId id="457" r:id="rId32"/>
    <p:sldId id="458" r:id="rId33"/>
    <p:sldId id="459" r:id="rId34"/>
    <p:sldId id="43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662" autoAdjust="0"/>
    <p:restoredTop sz="88732" autoAdjust="0"/>
  </p:normalViewPr>
  <p:slideViewPr>
    <p:cSldViewPr>
      <p:cViewPr varScale="1">
        <p:scale>
          <a:sx n="80" d="100"/>
          <a:sy n="80" d="100"/>
        </p:scale>
        <p:origin x="1632" y="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18616-83D4-4CCD-92DB-77EE9C964B2C}" type="datetimeFigureOut">
              <a:rPr lang="en-US" smtClean="0"/>
              <a:pPr/>
              <a:t>5/6/2021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EB357-B5A6-4343-B9C2-350395847C24}" type="slidenum">
              <a:rPr lang="en-US" smtClean="0"/>
              <a:pPr/>
              <a:t>‹#›</a:t>
            </a:fld>
            <a:endParaRPr lang="en-US"/>
          </a:p>
        </p:txBody>
      </p:sp>
    </p:spTree>
    <p:extLst>
      <p:ext uri="{BB962C8B-B14F-4D97-AF65-F5344CB8AC3E}">
        <p14:creationId xmlns:p14="http://schemas.microsoft.com/office/powerpoint/2010/main" val="23259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1</a:t>
            </a:fld>
            <a:endParaRPr lang="en-US"/>
          </a:p>
        </p:txBody>
      </p:sp>
    </p:spTree>
    <p:extLst>
      <p:ext uri="{BB962C8B-B14F-4D97-AF65-F5344CB8AC3E}">
        <p14:creationId xmlns:p14="http://schemas.microsoft.com/office/powerpoint/2010/main" val="328293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4</a:t>
            </a:fld>
            <a:endParaRPr lang="en-US"/>
          </a:p>
        </p:txBody>
      </p:sp>
    </p:spTree>
    <p:extLst>
      <p:ext uri="{BB962C8B-B14F-4D97-AF65-F5344CB8AC3E}">
        <p14:creationId xmlns:p14="http://schemas.microsoft.com/office/powerpoint/2010/main" val="3850343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BEC456-9A01-48E3-BAC7-F2BBE10CAF77}"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861A3-C6C2-46E5-9742-5928D6BB8000}"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EE917-53E6-40B2-BDA2-EFC128F38238}"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1A51DE-2D49-4B31-BAE2-20877C049150}"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9D384-0B03-4470-B34D-5D8329BF78D1}"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B93528-4F1D-4097-926E-3BA824F2C93D}" type="datetime1">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6249A-126A-4391-9C43-C548B6A06F53}" type="datetime1">
              <a:rPr lang="en-US" smtClean="0"/>
              <a:pPr/>
              <a:t>5/6/2021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43F207-F29E-4264-A425-479F8BD88447}" type="datetime1">
              <a:rPr lang="en-US" smtClean="0"/>
              <a:pPr/>
              <a:t>5/6/2021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949B6-F254-4F54-862B-D954832FC88B}" type="datetime1">
              <a:rPr lang="en-US" smtClean="0"/>
              <a:pPr/>
              <a:t>5/6/2021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AD9A0-3F5F-4F92-92BF-8E89953B07C2}" type="datetime1">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D12B0-8A8A-4DAF-A84C-090F0AD5755C}" type="datetime1">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D196F-6ECF-4FAD-9F89-7E46FCAB8165}" type="datetime1">
              <a:rPr lang="en-US" smtClean="0"/>
              <a:pPr/>
              <a:t>5/6/2021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0E9BA-92E5-4D52-8834-4CFBC06808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eorge.ziba@unza.z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1"/>
            <a:ext cx="8534400" cy="1143000"/>
          </a:xfrm>
        </p:spPr>
        <p:txBody>
          <a:bodyPr>
            <a:normAutofit/>
          </a:bodyPr>
          <a:lstStyle/>
          <a:p>
            <a:r>
              <a:rPr lang="en-US" sz="3200" b="1" dirty="0" smtClean="0">
                <a:solidFill>
                  <a:srgbClr val="00B050"/>
                </a:solidFill>
                <a:latin typeface="Times New Roman" pitchFamily="18" charset="0"/>
                <a:cs typeface="Times New Roman" pitchFamily="18" charset="0"/>
              </a:rPr>
              <a:t>EEE3131 Digital Electronics</a:t>
            </a:r>
            <a:endParaRPr lang="en-US" sz="3200" b="1" dirty="0">
              <a:solidFill>
                <a:srgbClr val="00B050"/>
              </a:solidFill>
              <a:latin typeface="Times New Roman" pitchFamily="18" charset="0"/>
              <a:cs typeface="Times New Roman" pitchFamily="18" charset="0"/>
            </a:endParaRPr>
          </a:p>
        </p:txBody>
      </p:sp>
      <p:sp>
        <p:nvSpPr>
          <p:cNvPr id="3" name="Subtitle 2"/>
          <p:cNvSpPr>
            <a:spLocks noGrp="1"/>
          </p:cNvSpPr>
          <p:nvPr>
            <p:ph type="subTitle" idx="1"/>
          </p:nvPr>
        </p:nvSpPr>
        <p:spPr>
          <a:xfrm>
            <a:off x="1447800" y="2743200"/>
            <a:ext cx="7467600" cy="990600"/>
          </a:xfrm>
        </p:spPr>
        <p:txBody>
          <a:bodyPr>
            <a:normAutofit/>
          </a:bodyPr>
          <a:lstStyle/>
          <a:p>
            <a:pPr algn="r"/>
            <a:r>
              <a:rPr lang="en-US" sz="2800" b="1" dirty="0" smtClean="0">
                <a:solidFill>
                  <a:schemeClr val="tx1"/>
                </a:solidFill>
                <a:latin typeface="Times New Roman" pitchFamily="18" charset="0"/>
                <a:cs typeface="Times New Roman" pitchFamily="18" charset="0"/>
              </a:rPr>
              <a:t>Lecture 10 :</a:t>
            </a:r>
            <a:r>
              <a:rPr lang="en-US" sz="2800" b="1" spc="-110" dirty="0" smtClean="0">
                <a:solidFill>
                  <a:srgbClr val="7030A0"/>
                </a:solidFill>
              </a:rPr>
              <a:t>SEQUENTIAL </a:t>
            </a:r>
            <a:r>
              <a:rPr lang="en-US" sz="2800" b="1" spc="-80" dirty="0">
                <a:solidFill>
                  <a:srgbClr val="7030A0"/>
                </a:solidFill>
              </a:rPr>
              <a:t>CIRCUITS </a:t>
            </a:r>
            <a:r>
              <a:rPr lang="en-US" sz="2800" b="1" spc="15" dirty="0">
                <a:solidFill>
                  <a:srgbClr val="7030A0"/>
                </a:solidFill>
              </a:rPr>
              <a:t>AND </a:t>
            </a:r>
            <a:r>
              <a:rPr lang="en-US" sz="2800" b="1" spc="-114" dirty="0">
                <a:solidFill>
                  <a:srgbClr val="7030A0"/>
                </a:solidFill>
              </a:rPr>
              <a:t>STATE</a:t>
            </a:r>
            <a:r>
              <a:rPr lang="en-US" sz="2800" b="1" spc="395" dirty="0">
                <a:solidFill>
                  <a:srgbClr val="7030A0"/>
                </a:solidFill>
              </a:rPr>
              <a:t> </a:t>
            </a:r>
            <a:r>
              <a:rPr lang="en-US" sz="2800" b="1" spc="-75" dirty="0">
                <a:solidFill>
                  <a:srgbClr val="7030A0"/>
                </a:solidFill>
              </a:rPr>
              <a:t>MACHINES</a:t>
            </a:r>
            <a:endParaRPr lang="en-US" sz="2800" b="1" dirty="0">
              <a:solidFill>
                <a:srgbClr val="7030A0"/>
              </a:solidFill>
              <a:latin typeface="Times New Roman" pitchFamily="18" charset="0"/>
              <a:cs typeface="Times New Roman" pitchFamily="18" charset="0"/>
            </a:endParaRPr>
          </a:p>
        </p:txBody>
      </p:sp>
      <p:cxnSp>
        <p:nvCxnSpPr>
          <p:cNvPr id="7" name="Straight Connector 6"/>
          <p:cNvCxnSpPr/>
          <p:nvPr/>
        </p:nvCxnSpPr>
        <p:spPr>
          <a:xfrm>
            <a:off x="304800" y="1905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1600200" y="4107859"/>
            <a:ext cx="7010400" cy="461665"/>
          </a:xfrm>
          <a:prstGeom prst="rect">
            <a:avLst/>
          </a:prstGeom>
          <a:noFill/>
        </p:spPr>
        <p:txBody>
          <a:bodyPr wrap="square" rtlCol="0">
            <a:spAutoFit/>
          </a:bodyPr>
          <a:lstStyle/>
          <a:p>
            <a:pPr algn="r"/>
            <a:r>
              <a:rPr lang="en-US" sz="2400" dirty="0" smtClean="0">
                <a:latin typeface="Times New Roman" pitchFamily="18" charset="0"/>
                <a:cs typeface="Times New Roman" pitchFamily="18" charset="0"/>
              </a:rPr>
              <a:t>Instructor:  George ZIBA</a:t>
            </a:r>
            <a:endParaRPr lang="en-US" sz="2400" dirty="0">
              <a:latin typeface="Times New Roman" pitchFamily="18" charset="0"/>
              <a:cs typeface="Times New Roman" pitchFamily="18" charset="0"/>
            </a:endParaRPr>
          </a:p>
        </p:txBody>
      </p:sp>
      <p:sp>
        <p:nvSpPr>
          <p:cNvPr id="10" name="TextBox 9"/>
          <p:cNvSpPr txBox="1"/>
          <p:nvPr/>
        </p:nvSpPr>
        <p:spPr>
          <a:xfrm>
            <a:off x="2667000" y="5486400"/>
            <a:ext cx="6172200" cy="400110"/>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May 2021</a:t>
            </a:r>
            <a:endParaRPr lang="en-US" sz="2000" dirty="0">
              <a:latin typeface="Times New Roman" pitchFamily="18" charset="0"/>
              <a:cs typeface="Times New Roman" pitchFamily="18" charset="0"/>
            </a:endParaRPr>
          </a:p>
        </p:txBody>
      </p:sp>
      <p:cxnSp>
        <p:nvCxnSpPr>
          <p:cNvPr id="11" name="Straight Connector 10"/>
          <p:cNvCxnSpPr/>
          <p:nvPr/>
        </p:nvCxnSpPr>
        <p:spPr>
          <a:xfrm>
            <a:off x="228600" y="762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TextBox 8"/>
          <p:cNvSpPr txBox="1"/>
          <p:nvPr/>
        </p:nvSpPr>
        <p:spPr>
          <a:xfrm>
            <a:off x="2590800" y="4495800"/>
            <a:ext cx="6248400" cy="1015663"/>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Email</a:t>
            </a:r>
            <a:r>
              <a:rPr lang="en-US" sz="2000" b="1" dirty="0" smtClean="0">
                <a:solidFill>
                  <a:schemeClr val="accent6">
                    <a:lumMod val="75000"/>
                  </a:schemeClr>
                </a:solidFill>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hlinkClick r:id="rId3"/>
              </a:rPr>
              <a:t>george.ziba@unza.zm</a:t>
            </a:r>
            <a:r>
              <a:rPr lang="en-US" sz="2000" b="1" dirty="0">
                <a:solidFill>
                  <a:schemeClr val="accent6">
                    <a:lumMod val="75000"/>
                  </a:schemeClr>
                </a:solidFill>
                <a:latin typeface="Times New Roman" pitchFamily="18" charset="0"/>
                <a:cs typeface="Times New Roman" pitchFamily="18" charset="0"/>
              </a:rPr>
              <a:t> </a:t>
            </a:r>
            <a:endParaRPr lang="en-US" sz="2000" b="1" dirty="0" smtClean="0">
              <a:solidFill>
                <a:schemeClr val="accent6">
                  <a:lumMod val="75000"/>
                </a:schemeClr>
              </a:solidFill>
              <a:latin typeface="Times New Roman" pitchFamily="18" charset="0"/>
              <a:cs typeface="Times New Roman" pitchFamily="18" charset="0"/>
            </a:endParaRPr>
          </a:p>
          <a:p>
            <a:pPr algn="r"/>
            <a:r>
              <a:rPr lang="en-US" sz="2000" b="1" dirty="0" smtClean="0">
                <a:solidFill>
                  <a:schemeClr val="accent6">
                    <a:lumMod val="75000"/>
                  </a:schemeClr>
                </a:solidFill>
                <a:latin typeface="Times New Roman" pitchFamily="18" charset="0"/>
                <a:cs typeface="Times New Roman" pitchFamily="18" charset="0"/>
              </a:rPr>
              <a:t>0976854627</a:t>
            </a:r>
          </a:p>
          <a:p>
            <a:pPr algn="r"/>
            <a:r>
              <a:rPr lang="en-US" sz="2000" b="1" dirty="0" smtClean="0">
                <a:solidFill>
                  <a:schemeClr val="accent6">
                    <a:lumMod val="75000"/>
                  </a:schemeClr>
                </a:solidFill>
                <a:latin typeface="Times New Roman" pitchFamily="18" charset="0"/>
                <a:cs typeface="Times New Roman" pitchFamily="18" charset="0"/>
              </a:rPr>
              <a:t>       </a:t>
            </a:r>
            <a:endParaRPr lang="en-US" sz="2000" b="1"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31694" y="295403"/>
            <a:ext cx="3873500" cy="997709"/>
          </a:xfrm>
          <a:prstGeom prst="rect">
            <a:avLst/>
          </a:prstGeom>
        </p:spPr>
        <p:txBody>
          <a:bodyPr vert="horz" wrap="square" lIns="0" tIns="12700" rIns="0" bIns="0" rtlCol="0">
            <a:spAutoFit/>
          </a:bodyPr>
          <a:lstStyle/>
          <a:p>
            <a:pPr marL="12700">
              <a:lnSpc>
                <a:spcPct val="100000"/>
              </a:lnSpc>
              <a:spcBef>
                <a:spcPts val="100"/>
              </a:spcBef>
            </a:pPr>
            <a:r>
              <a:rPr sz="3200" b="1" spc="-114" dirty="0">
                <a:solidFill>
                  <a:srgbClr val="000000"/>
                </a:solidFill>
              </a:rPr>
              <a:t>STATE </a:t>
            </a:r>
            <a:r>
              <a:rPr sz="3200" b="1" spc="-35" dirty="0">
                <a:solidFill>
                  <a:srgbClr val="000000"/>
                </a:solidFill>
              </a:rPr>
              <a:t>TRANSITION</a:t>
            </a:r>
            <a:r>
              <a:rPr sz="3200" b="1" spc="165" dirty="0">
                <a:solidFill>
                  <a:srgbClr val="000000"/>
                </a:solidFill>
              </a:rPr>
              <a:t> </a:t>
            </a:r>
            <a:r>
              <a:rPr sz="3200" b="1" spc="-170" dirty="0">
                <a:solidFill>
                  <a:srgbClr val="000000"/>
                </a:solidFill>
              </a:rPr>
              <a:t>TABLE</a:t>
            </a:r>
          </a:p>
        </p:txBody>
      </p:sp>
      <p:sp>
        <p:nvSpPr>
          <p:cNvPr id="3" name="object 3"/>
          <p:cNvSpPr txBox="1"/>
          <p:nvPr/>
        </p:nvSpPr>
        <p:spPr>
          <a:xfrm>
            <a:off x="612140" y="1276857"/>
            <a:ext cx="7814309" cy="1855470"/>
          </a:xfrm>
          <a:prstGeom prst="rect">
            <a:avLst/>
          </a:prstGeom>
        </p:spPr>
        <p:txBody>
          <a:bodyPr vert="horz" wrap="square" lIns="0" tIns="13335" rIns="0" bIns="0" rtlCol="0">
            <a:spAutoFit/>
          </a:bodyPr>
          <a:lstStyle/>
          <a:p>
            <a:pPr marL="12700">
              <a:lnSpc>
                <a:spcPct val="100000"/>
              </a:lnSpc>
              <a:spcBef>
                <a:spcPts val="105"/>
              </a:spcBef>
            </a:pPr>
            <a:r>
              <a:rPr sz="2000" spc="45" dirty="0">
                <a:latin typeface="Arial"/>
                <a:cs typeface="Arial"/>
              </a:rPr>
              <a:t>A </a:t>
            </a:r>
            <a:r>
              <a:rPr sz="2000" spc="155" dirty="0">
                <a:latin typeface="Arial"/>
                <a:cs typeface="Arial"/>
              </a:rPr>
              <a:t>truth </a:t>
            </a:r>
            <a:r>
              <a:rPr sz="2000" spc="90" dirty="0">
                <a:latin typeface="Arial"/>
                <a:cs typeface="Arial"/>
              </a:rPr>
              <a:t>table </a:t>
            </a:r>
            <a:r>
              <a:rPr sz="2000" spc="145" dirty="0">
                <a:latin typeface="Arial"/>
                <a:cs typeface="Arial"/>
              </a:rPr>
              <a:t>for </a:t>
            </a:r>
            <a:r>
              <a:rPr sz="2000" spc="-10" dirty="0">
                <a:latin typeface="Arial"/>
                <a:cs typeface="Arial"/>
              </a:rPr>
              <a:t>a </a:t>
            </a:r>
            <a:r>
              <a:rPr sz="2000" spc="85" dirty="0">
                <a:latin typeface="Arial"/>
                <a:cs typeface="Arial"/>
              </a:rPr>
              <a:t>sequential </a:t>
            </a:r>
            <a:r>
              <a:rPr sz="2000" spc="75" dirty="0">
                <a:latin typeface="Arial"/>
                <a:cs typeface="Arial"/>
              </a:rPr>
              <a:t>system </a:t>
            </a:r>
            <a:r>
              <a:rPr sz="2000" spc="110" dirty="0">
                <a:latin typeface="Arial"/>
                <a:cs typeface="Arial"/>
              </a:rPr>
              <a:t>should </a:t>
            </a:r>
            <a:r>
              <a:rPr sz="2000" spc="70" dirty="0">
                <a:latin typeface="Arial"/>
                <a:cs typeface="Arial"/>
              </a:rPr>
              <a:t>be </a:t>
            </a:r>
            <a:r>
              <a:rPr sz="2000" spc="65" dirty="0">
                <a:latin typeface="Arial"/>
                <a:cs typeface="Arial"/>
              </a:rPr>
              <a:t>able </a:t>
            </a:r>
            <a:r>
              <a:rPr sz="2000" spc="150" dirty="0">
                <a:latin typeface="Arial"/>
                <a:cs typeface="Arial"/>
              </a:rPr>
              <a:t>to </a:t>
            </a:r>
            <a:r>
              <a:rPr sz="2000" spc="70" dirty="0">
                <a:latin typeface="Arial"/>
                <a:cs typeface="Arial"/>
              </a:rPr>
              <a:t>give</a:t>
            </a:r>
            <a:r>
              <a:rPr sz="2000" spc="-65" dirty="0">
                <a:latin typeface="Arial"/>
                <a:cs typeface="Arial"/>
              </a:rPr>
              <a:t> </a:t>
            </a:r>
            <a:r>
              <a:rPr sz="2000" spc="100" dirty="0">
                <a:latin typeface="Arial"/>
                <a:cs typeface="Arial"/>
              </a:rPr>
              <a:t>the</a:t>
            </a:r>
            <a:endParaRPr sz="2000">
              <a:latin typeface="Arial"/>
              <a:cs typeface="Arial"/>
            </a:endParaRPr>
          </a:p>
          <a:p>
            <a:pPr marL="12700">
              <a:lnSpc>
                <a:spcPct val="100000"/>
              </a:lnSpc>
            </a:pPr>
            <a:r>
              <a:rPr sz="2000" spc="100" dirty="0">
                <a:latin typeface="Arial"/>
                <a:cs typeface="Arial"/>
              </a:rPr>
              <a:t>relationship </a:t>
            </a:r>
            <a:r>
              <a:rPr sz="2000" spc="80" dirty="0">
                <a:latin typeface="Arial"/>
                <a:cs typeface="Arial"/>
              </a:rPr>
              <a:t>between </a:t>
            </a:r>
            <a:r>
              <a:rPr sz="2000" spc="105" dirty="0">
                <a:latin typeface="Arial"/>
                <a:cs typeface="Arial"/>
              </a:rPr>
              <a:t>the current </a:t>
            </a:r>
            <a:r>
              <a:rPr sz="2000" spc="75" dirty="0">
                <a:latin typeface="Arial"/>
                <a:cs typeface="Arial"/>
              </a:rPr>
              <a:t>state </a:t>
            </a:r>
            <a:r>
              <a:rPr sz="2000" spc="85" dirty="0">
                <a:latin typeface="Arial"/>
                <a:cs typeface="Arial"/>
              </a:rPr>
              <a:t>and </a:t>
            </a:r>
            <a:r>
              <a:rPr sz="2000" spc="105" dirty="0">
                <a:latin typeface="Arial"/>
                <a:cs typeface="Arial"/>
              </a:rPr>
              <a:t>the </a:t>
            </a:r>
            <a:r>
              <a:rPr sz="2000" spc="140" dirty="0">
                <a:latin typeface="Arial"/>
                <a:cs typeface="Arial"/>
              </a:rPr>
              <a:t>next</a:t>
            </a:r>
            <a:r>
              <a:rPr sz="2000" spc="-155" dirty="0">
                <a:latin typeface="Arial"/>
                <a:cs typeface="Arial"/>
              </a:rPr>
              <a:t> </a:t>
            </a:r>
            <a:r>
              <a:rPr sz="2000" spc="75" dirty="0">
                <a:latin typeface="Arial"/>
                <a:cs typeface="Arial"/>
              </a:rPr>
              <a:t>state.</a:t>
            </a:r>
            <a:endParaRPr sz="2000">
              <a:latin typeface="Arial"/>
              <a:cs typeface="Arial"/>
            </a:endParaRPr>
          </a:p>
          <a:p>
            <a:pPr marL="12700">
              <a:lnSpc>
                <a:spcPct val="100000"/>
              </a:lnSpc>
              <a:spcBef>
                <a:spcPts val="2400"/>
              </a:spcBef>
            </a:pPr>
            <a:r>
              <a:rPr sz="2000" spc="80" dirty="0">
                <a:latin typeface="Arial"/>
                <a:cs typeface="Arial"/>
              </a:rPr>
              <a:t>This </a:t>
            </a:r>
            <a:r>
              <a:rPr sz="2000" spc="75" dirty="0">
                <a:latin typeface="Arial"/>
                <a:cs typeface="Arial"/>
              </a:rPr>
              <a:t>is </a:t>
            </a:r>
            <a:r>
              <a:rPr sz="2000" spc="65" dirty="0">
                <a:latin typeface="Arial"/>
                <a:cs typeface="Arial"/>
              </a:rPr>
              <a:t>called </a:t>
            </a:r>
            <a:r>
              <a:rPr sz="2000" spc="105" dirty="0">
                <a:latin typeface="Arial"/>
                <a:cs typeface="Arial"/>
              </a:rPr>
              <a:t>the </a:t>
            </a:r>
            <a:r>
              <a:rPr sz="2000" b="1" spc="-95" dirty="0">
                <a:latin typeface="Arial"/>
                <a:cs typeface="Arial"/>
              </a:rPr>
              <a:t>STATE </a:t>
            </a:r>
            <a:r>
              <a:rPr sz="2000" b="1" spc="-30" dirty="0">
                <a:latin typeface="Arial"/>
                <a:cs typeface="Arial"/>
              </a:rPr>
              <a:t>TRANSITION </a:t>
            </a:r>
            <a:r>
              <a:rPr sz="2000" b="1" spc="-140" dirty="0">
                <a:latin typeface="Arial"/>
                <a:cs typeface="Arial"/>
              </a:rPr>
              <a:t>TABLE </a:t>
            </a:r>
            <a:r>
              <a:rPr sz="2000" spc="130" dirty="0">
                <a:latin typeface="Arial"/>
                <a:cs typeface="Arial"/>
              </a:rPr>
              <a:t>or </a:t>
            </a:r>
            <a:r>
              <a:rPr sz="2000" b="1" spc="-95" dirty="0">
                <a:latin typeface="Arial"/>
                <a:cs typeface="Arial"/>
              </a:rPr>
              <a:t>STATE</a:t>
            </a:r>
            <a:r>
              <a:rPr sz="2000" b="1" spc="-110" dirty="0">
                <a:latin typeface="Arial"/>
                <a:cs typeface="Arial"/>
              </a:rPr>
              <a:t> </a:t>
            </a:r>
            <a:r>
              <a:rPr sz="2000" b="1" spc="-105" dirty="0">
                <a:latin typeface="Arial"/>
                <a:cs typeface="Arial"/>
              </a:rPr>
              <a:t>TABLE</a:t>
            </a:r>
            <a:r>
              <a:rPr sz="2000" spc="-105" dirty="0">
                <a:latin typeface="Arial"/>
                <a:cs typeface="Arial"/>
              </a:rPr>
              <a:t>.</a:t>
            </a:r>
            <a:endParaRPr sz="2000">
              <a:latin typeface="Arial"/>
              <a:cs typeface="Arial"/>
            </a:endParaRPr>
          </a:p>
          <a:p>
            <a:pPr marL="12700">
              <a:lnSpc>
                <a:spcPct val="100000"/>
              </a:lnSpc>
              <a:spcBef>
                <a:spcPts val="2400"/>
              </a:spcBef>
            </a:pPr>
            <a:r>
              <a:rPr sz="2000" spc="90" dirty="0">
                <a:latin typeface="Arial"/>
                <a:cs typeface="Arial"/>
              </a:rPr>
              <a:t>An </a:t>
            </a:r>
            <a:r>
              <a:rPr sz="2000" spc="95" dirty="0">
                <a:latin typeface="Arial"/>
                <a:cs typeface="Arial"/>
              </a:rPr>
              <a:t>example </a:t>
            </a:r>
            <a:r>
              <a:rPr sz="2000" spc="145" dirty="0">
                <a:latin typeface="Arial"/>
                <a:cs typeface="Arial"/>
              </a:rPr>
              <a:t>of </a:t>
            </a:r>
            <a:r>
              <a:rPr sz="2000" spc="-5" dirty="0">
                <a:latin typeface="Arial"/>
                <a:cs typeface="Arial"/>
              </a:rPr>
              <a:t>a </a:t>
            </a:r>
            <a:r>
              <a:rPr sz="2000" spc="75" dirty="0">
                <a:latin typeface="Arial"/>
                <a:cs typeface="Arial"/>
              </a:rPr>
              <a:t>state </a:t>
            </a:r>
            <a:r>
              <a:rPr sz="2000" spc="114" dirty="0">
                <a:latin typeface="Arial"/>
                <a:cs typeface="Arial"/>
              </a:rPr>
              <a:t>transition </a:t>
            </a:r>
            <a:r>
              <a:rPr sz="2000" spc="85" dirty="0">
                <a:latin typeface="Arial"/>
                <a:cs typeface="Arial"/>
              </a:rPr>
              <a:t>table </a:t>
            </a:r>
            <a:r>
              <a:rPr sz="2000" spc="75" dirty="0">
                <a:latin typeface="Arial"/>
                <a:cs typeface="Arial"/>
              </a:rPr>
              <a:t>is </a:t>
            </a:r>
            <a:r>
              <a:rPr sz="2000" spc="100" dirty="0">
                <a:latin typeface="Arial"/>
                <a:cs typeface="Arial"/>
              </a:rPr>
              <a:t>shown</a:t>
            </a:r>
            <a:r>
              <a:rPr sz="2000" spc="-75" dirty="0">
                <a:latin typeface="Arial"/>
                <a:cs typeface="Arial"/>
              </a:rPr>
              <a:t> </a:t>
            </a:r>
            <a:r>
              <a:rPr sz="2000" spc="90" dirty="0">
                <a:latin typeface="Arial"/>
                <a:cs typeface="Arial"/>
              </a:rPr>
              <a:t>below:</a:t>
            </a:r>
            <a:endParaRPr sz="2000">
              <a:latin typeface="Arial"/>
              <a:cs typeface="Arial"/>
            </a:endParaRPr>
          </a:p>
        </p:txBody>
      </p:sp>
      <p:graphicFrame>
        <p:nvGraphicFramePr>
          <p:cNvPr id="4" name="object 4"/>
          <p:cNvGraphicFramePr>
            <a:graphicFrameLocks noGrp="1"/>
          </p:cNvGraphicFramePr>
          <p:nvPr/>
        </p:nvGraphicFramePr>
        <p:xfrm>
          <a:off x="2178050" y="3498824"/>
          <a:ext cx="4445000" cy="2707206"/>
        </p:xfrm>
        <a:graphic>
          <a:graphicData uri="http://schemas.openxmlformats.org/drawingml/2006/table">
            <a:tbl>
              <a:tblPr firstRow="1" bandRow="1">
                <a:tableStyleId>{2D5ABB26-0587-4C30-8999-92F81FD0307C}</a:tableStyleId>
              </a:tblPr>
              <a:tblGrid>
                <a:gridCol w="1117600">
                  <a:extLst>
                    <a:ext uri="{9D8B030D-6E8A-4147-A177-3AD203B41FA5}">
                      <a16:colId xmlns:a16="http://schemas.microsoft.com/office/drawing/2014/main" val="20000"/>
                    </a:ext>
                  </a:extLst>
                </a:gridCol>
                <a:gridCol w="1092200">
                  <a:extLst>
                    <a:ext uri="{9D8B030D-6E8A-4147-A177-3AD203B41FA5}">
                      <a16:colId xmlns:a16="http://schemas.microsoft.com/office/drawing/2014/main" val="20001"/>
                    </a:ext>
                  </a:extLst>
                </a:gridCol>
                <a:gridCol w="1117600">
                  <a:extLst>
                    <a:ext uri="{9D8B030D-6E8A-4147-A177-3AD203B41FA5}">
                      <a16:colId xmlns:a16="http://schemas.microsoft.com/office/drawing/2014/main" val="20002"/>
                    </a:ext>
                  </a:extLst>
                </a:gridCol>
                <a:gridCol w="1117600">
                  <a:extLst>
                    <a:ext uri="{9D8B030D-6E8A-4147-A177-3AD203B41FA5}">
                      <a16:colId xmlns:a16="http://schemas.microsoft.com/office/drawing/2014/main" val="20003"/>
                    </a:ext>
                  </a:extLst>
                </a:gridCol>
              </a:tblGrid>
              <a:tr h="447052">
                <a:tc gridSpan="2">
                  <a:txBody>
                    <a:bodyPr/>
                    <a:lstStyle/>
                    <a:p>
                      <a:pPr marL="302260">
                        <a:lnSpc>
                          <a:spcPct val="100000"/>
                        </a:lnSpc>
                        <a:spcBef>
                          <a:spcPts val="280"/>
                        </a:spcBef>
                      </a:pPr>
                      <a:r>
                        <a:rPr sz="2000" b="1" spc="20" dirty="0">
                          <a:latin typeface="Arial"/>
                          <a:cs typeface="Arial"/>
                        </a:rPr>
                        <a:t>Current</a:t>
                      </a:r>
                      <a:r>
                        <a:rPr sz="2000" b="1" spc="10" dirty="0">
                          <a:latin typeface="Arial"/>
                          <a:cs typeface="Arial"/>
                        </a:rPr>
                        <a:t> </a:t>
                      </a:r>
                      <a:r>
                        <a:rPr sz="2000" b="1" spc="-15" dirty="0">
                          <a:latin typeface="Arial"/>
                          <a:cs typeface="Arial"/>
                        </a:rPr>
                        <a:t>State</a:t>
                      </a:r>
                      <a:endParaRPr sz="2000">
                        <a:latin typeface="Arial"/>
                        <a:cs typeface="Arial"/>
                      </a:endParaRPr>
                    </a:p>
                  </a:txBody>
                  <a:tcPr marL="0" marR="0" marT="35560" marB="0">
                    <a:lnL w="12700">
                      <a:solidFill>
                        <a:srgbClr val="000000"/>
                      </a:solidFill>
                      <a:prstDash val="solid"/>
                    </a:lnL>
                    <a:lnR w="12700">
                      <a:solidFill>
                        <a:srgbClr val="000000"/>
                      </a:solidFill>
                      <a:prstDash val="solid"/>
                    </a:lnR>
                    <a:lnT w="19050">
                      <a:solidFill>
                        <a:srgbClr val="000000"/>
                      </a:solidFill>
                      <a:prstDash val="solid"/>
                    </a:lnT>
                    <a:lnB w="12700">
                      <a:solidFill>
                        <a:srgbClr val="000000"/>
                      </a:solidFill>
                      <a:prstDash val="solid"/>
                    </a:lnB>
                    <a:solidFill>
                      <a:srgbClr val="2CA1BE"/>
                    </a:solidFill>
                  </a:tcPr>
                </a:tc>
                <a:tc hMerge="1">
                  <a:txBody>
                    <a:bodyPr/>
                    <a:lstStyle/>
                    <a:p>
                      <a:endParaRPr/>
                    </a:p>
                  </a:txBody>
                  <a:tcPr marL="0" marR="0" marT="0" marB="0"/>
                </a:tc>
                <a:tc gridSpan="2">
                  <a:txBody>
                    <a:bodyPr/>
                    <a:lstStyle/>
                    <a:p>
                      <a:pPr marL="480695">
                        <a:lnSpc>
                          <a:spcPct val="100000"/>
                        </a:lnSpc>
                        <a:spcBef>
                          <a:spcPts val="280"/>
                        </a:spcBef>
                      </a:pPr>
                      <a:r>
                        <a:rPr sz="2000" b="1" spc="60" dirty="0">
                          <a:latin typeface="Arial"/>
                          <a:cs typeface="Arial"/>
                        </a:rPr>
                        <a:t>Next</a:t>
                      </a:r>
                      <a:r>
                        <a:rPr sz="2000" b="1" spc="10" dirty="0">
                          <a:latin typeface="Arial"/>
                          <a:cs typeface="Arial"/>
                        </a:rPr>
                        <a:t> </a:t>
                      </a:r>
                      <a:r>
                        <a:rPr sz="2000" b="1" spc="-15" dirty="0">
                          <a:latin typeface="Arial"/>
                          <a:cs typeface="Arial"/>
                        </a:rPr>
                        <a:t>State</a:t>
                      </a:r>
                      <a:endParaRPr sz="2000">
                        <a:latin typeface="Arial"/>
                        <a:cs typeface="Arial"/>
                      </a:endParaRPr>
                    </a:p>
                  </a:txBody>
                  <a:tcPr marL="0" marR="0" marT="355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B631B"/>
                    </a:solidFill>
                  </a:tcPr>
                </a:tc>
                <a:tc hMerge="1">
                  <a:txBody>
                    <a:bodyPr/>
                    <a:lstStyle/>
                    <a:p>
                      <a:endParaRPr/>
                    </a:p>
                  </a:txBody>
                  <a:tcPr marL="0" marR="0" marT="0" marB="0"/>
                </a:tc>
                <a:extLst>
                  <a:ext uri="{0D108BD9-81ED-4DB2-BD59-A6C34878D82A}">
                    <a16:rowId xmlns:a16="http://schemas.microsoft.com/office/drawing/2014/main" val="10000"/>
                  </a:ext>
                </a:extLst>
              </a:tr>
              <a:tr h="447040">
                <a:tc>
                  <a:txBody>
                    <a:bodyPr/>
                    <a:lstStyle/>
                    <a:p>
                      <a:pPr algn="ctr">
                        <a:lnSpc>
                          <a:spcPct val="100000"/>
                        </a:lnSpc>
                        <a:spcBef>
                          <a:spcPts val="285"/>
                        </a:spcBef>
                      </a:pPr>
                      <a:r>
                        <a:rPr sz="2000" b="1" spc="25" dirty="0">
                          <a:latin typeface="Arial"/>
                          <a:cs typeface="Arial"/>
                        </a:rPr>
                        <a:t>X</a:t>
                      </a:r>
                      <a:r>
                        <a:rPr sz="1950" b="1" spc="37" baseline="-21367" dirty="0">
                          <a:latin typeface="Arial"/>
                          <a:cs typeface="Arial"/>
                        </a:rPr>
                        <a:t>0</a:t>
                      </a:r>
                      <a:endParaRPr sz="1950" baseline="-21367">
                        <a:latin typeface="Arial"/>
                        <a:cs typeface="Arial"/>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4130" algn="ctr">
                        <a:lnSpc>
                          <a:spcPct val="100000"/>
                        </a:lnSpc>
                        <a:spcBef>
                          <a:spcPts val="285"/>
                        </a:spcBef>
                      </a:pPr>
                      <a:r>
                        <a:rPr sz="2000" b="1" spc="20" dirty="0">
                          <a:latin typeface="Arial"/>
                          <a:cs typeface="Arial"/>
                        </a:rPr>
                        <a:t>Y</a:t>
                      </a:r>
                      <a:r>
                        <a:rPr sz="1950" b="1" spc="30" baseline="-21367" dirty="0">
                          <a:latin typeface="Arial"/>
                          <a:cs typeface="Arial"/>
                        </a:rPr>
                        <a:t>0</a:t>
                      </a:r>
                      <a:endParaRPr sz="1950" baseline="-21367">
                        <a:latin typeface="Arial"/>
                        <a:cs typeface="Arial"/>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ct val="100000"/>
                        </a:lnSpc>
                        <a:spcBef>
                          <a:spcPts val="285"/>
                        </a:spcBef>
                      </a:pPr>
                      <a:r>
                        <a:rPr sz="2000" b="1" spc="-15" dirty="0">
                          <a:latin typeface="Arial"/>
                          <a:cs typeface="Arial"/>
                        </a:rPr>
                        <a:t>X</a:t>
                      </a:r>
                      <a:r>
                        <a:rPr sz="1950" b="1" spc="-22" baseline="-21367" dirty="0">
                          <a:latin typeface="Arial"/>
                          <a:cs typeface="Arial"/>
                        </a:rPr>
                        <a:t>n</a:t>
                      </a:r>
                      <a:endParaRPr sz="1950" baseline="-21367">
                        <a:latin typeface="Arial"/>
                        <a:cs typeface="Arial"/>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tc>
                  <a:txBody>
                    <a:bodyPr/>
                    <a:lstStyle/>
                    <a:p>
                      <a:pPr marL="635" algn="ctr">
                        <a:lnSpc>
                          <a:spcPct val="100000"/>
                        </a:lnSpc>
                        <a:spcBef>
                          <a:spcPts val="285"/>
                        </a:spcBef>
                      </a:pPr>
                      <a:r>
                        <a:rPr sz="2000" b="1" spc="-20" dirty="0">
                          <a:latin typeface="Arial"/>
                          <a:cs typeface="Arial"/>
                        </a:rPr>
                        <a:t>Y</a:t>
                      </a:r>
                      <a:r>
                        <a:rPr sz="1950" b="1" spc="-30" baseline="-21367" dirty="0">
                          <a:latin typeface="Arial"/>
                          <a:cs typeface="Arial"/>
                        </a:rPr>
                        <a:t>n</a:t>
                      </a:r>
                      <a:endParaRPr sz="1950" baseline="-21367">
                        <a:latin typeface="Arial"/>
                        <a:cs typeface="Arial"/>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extLst>
                  <a:ext uri="{0D108BD9-81ED-4DB2-BD59-A6C34878D82A}">
                    <a16:rowId xmlns:a16="http://schemas.microsoft.com/office/drawing/2014/main" val="10001"/>
                  </a:ext>
                </a:extLst>
              </a:tr>
              <a:tr h="453263">
                <a:tc>
                  <a:txBody>
                    <a:bodyPr/>
                    <a:lstStyle/>
                    <a:p>
                      <a:pPr algn="ctr">
                        <a:lnSpc>
                          <a:spcPct val="100000"/>
                        </a:lnSpc>
                        <a:spcBef>
                          <a:spcPts val="309"/>
                        </a:spcBef>
                      </a:pPr>
                      <a:r>
                        <a:rPr sz="2000" b="1" dirty="0">
                          <a:latin typeface="Arial"/>
                          <a:cs typeface="Arial"/>
                        </a:rPr>
                        <a:t>0</a:t>
                      </a:r>
                      <a:endParaRPr sz="2000">
                        <a:latin typeface="Arial"/>
                        <a:cs typeface="Arial"/>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4765" algn="ctr">
                        <a:lnSpc>
                          <a:spcPct val="100000"/>
                        </a:lnSpc>
                        <a:spcBef>
                          <a:spcPts val="309"/>
                        </a:spcBef>
                      </a:pPr>
                      <a:r>
                        <a:rPr sz="2000" b="1" dirty="0">
                          <a:latin typeface="Arial"/>
                          <a:cs typeface="Arial"/>
                        </a:rPr>
                        <a:t>0</a:t>
                      </a:r>
                      <a:endParaRPr sz="2000">
                        <a:latin typeface="Arial"/>
                        <a:cs typeface="Arial"/>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ct val="100000"/>
                        </a:lnSpc>
                        <a:spcBef>
                          <a:spcPts val="309"/>
                        </a:spcBef>
                      </a:pPr>
                      <a:r>
                        <a:rPr sz="2000" b="1" dirty="0">
                          <a:latin typeface="Arial"/>
                          <a:cs typeface="Arial"/>
                        </a:rPr>
                        <a:t>0</a:t>
                      </a:r>
                      <a:endParaRPr sz="2000">
                        <a:latin typeface="Arial"/>
                        <a:cs typeface="Arial"/>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AEAE7"/>
                    </a:solidFill>
                  </a:tcPr>
                </a:tc>
                <a:tc>
                  <a:txBody>
                    <a:bodyPr/>
                    <a:lstStyle/>
                    <a:p>
                      <a:pPr marL="635" algn="ctr">
                        <a:lnSpc>
                          <a:spcPct val="100000"/>
                        </a:lnSpc>
                        <a:spcBef>
                          <a:spcPts val="309"/>
                        </a:spcBef>
                      </a:pPr>
                      <a:r>
                        <a:rPr sz="2000" b="1" dirty="0">
                          <a:latin typeface="Arial"/>
                          <a:cs typeface="Arial"/>
                        </a:rPr>
                        <a:t>1</a:t>
                      </a:r>
                      <a:endParaRPr sz="2000">
                        <a:latin typeface="Arial"/>
                        <a:cs typeface="Arial"/>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AEAE7"/>
                    </a:solidFill>
                  </a:tcPr>
                </a:tc>
                <a:extLst>
                  <a:ext uri="{0D108BD9-81ED-4DB2-BD59-A6C34878D82A}">
                    <a16:rowId xmlns:a16="http://schemas.microsoft.com/office/drawing/2014/main" val="10002"/>
                  </a:ext>
                </a:extLst>
              </a:tr>
              <a:tr h="453263">
                <a:tc>
                  <a:txBody>
                    <a:bodyPr/>
                    <a:lstStyle/>
                    <a:p>
                      <a:pPr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4765"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tc>
                  <a:txBody>
                    <a:bodyPr/>
                    <a:lstStyle/>
                    <a:p>
                      <a:pPr marL="635"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extLst>
                  <a:ext uri="{0D108BD9-81ED-4DB2-BD59-A6C34878D82A}">
                    <a16:rowId xmlns:a16="http://schemas.microsoft.com/office/drawing/2014/main" val="10003"/>
                  </a:ext>
                </a:extLst>
              </a:tr>
              <a:tr h="453313">
                <a:tc>
                  <a:txBody>
                    <a:bodyPr/>
                    <a:lstStyle/>
                    <a:p>
                      <a:pPr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4765"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AEAE7"/>
                    </a:solidFill>
                  </a:tcPr>
                </a:tc>
                <a:tc>
                  <a:txBody>
                    <a:bodyPr/>
                    <a:lstStyle/>
                    <a:p>
                      <a:pPr marL="635"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AEAE7"/>
                    </a:solidFill>
                  </a:tcPr>
                </a:tc>
                <a:extLst>
                  <a:ext uri="{0D108BD9-81ED-4DB2-BD59-A6C34878D82A}">
                    <a16:rowId xmlns:a16="http://schemas.microsoft.com/office/drawing/2014/main" val="10004"/>
                  </a:ext>
                </a:extLst>
              </a:tr>
              <a:tr h="453275">
                <a:tc>
                  <a:txBody>
                    <a:bodyPr/>
                    <a:lstStyle/>
                    <a:p>
                      <a:pPr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4765"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tc>
                  <a:txBody>
                    <a:bodyPr/>
                    <a:lstStyle/>
                    <a:p>
                      <a:pPr marL="635"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extLst>
                  <a:ext uri="{0D108BD9-81ED-4DB2-BD59-A6C34878D82A}">
                    <a16:rowId xmlns:a16="http://schemas.microsoft.com/office/drawing/2014/main" val="10005"/>
                  </a:ext>
                </a:extLst>
              </a:tr>
            </a:tbl>
          </a:graphicData>
        </a:graphic>
      </p:graphicFrame>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0" y="0"/>
            <a:ext cx="4545330" cy="997709"/>
          </a:xfrm>
          <a:prstGeom prst="rect">
            <a:avLst/>
          </a:prstGeom>
        </p:spPr>
        <p:txBody>
          <a:bodyPr vert="horz" wrap="square" lIns="0" tIns="12700" rIns="0" bIns="0" rtlCol="0">
            <a:spAutoFit/>
          </a:bodyPr>
          <a:lstStyle/>
          <a:p>
            <a:pPr marL="12700">
              <a:lnSpc>
                <a:spcPct val="100000"/>
              </a:lnSpc>
              <a:spcBef>
                <a:spcPts val="100"/>
              </a:spcBef>
            </a:pPr>
            <a:r>
              <a:rPr sz="3200" b="1" spc="-114" dirty="0">
                <a:solidFill>
                  <a:srgbClr val="000000"/>
                </a:solidFill>
              </a:rPr>
              <a:t>STATE </a:t>
            </a:r>
            <a:r>
              <a:rPr sz="3200" b="1" spc="-35" dirty="0">
                <a:solidFill>
                  <a:srgbClr val="000000"/>
                </a:solidFill>
              </a:rPr>
              <a:t>TRANSITION</a:t>
            </a:r>
            <a:r>
              <a:rPr sz="3200" b="1" spc="170" dirty="0">
                <a:solidFill>
                  <a:srgbClr val="000000"/>
                </a:solidFill>
              </a:rPr>
              <a:t> </a:t>
            </a:r>
            <a:r>
              <a:rPr sz="3200" b="1" spc="-80" dirty="0">
                <a:solidFill>
                  <a:srgbClr val="000000"/>
                </a:solidFill>
              </a:rPr>
              <a:t>DIAGRAMS</a:t>
            </a:r>
          </a:p>
        </p:txBody>
      </p:sp>
      <p:sp>
        <p:nvSpPr>
          <p:cNvPr id="3" name="object 3"/>
          <p:cNvSpPr txBox="1"/>
          <p:nvPr/>
        </p:nvSpPr>
        <p:spPr>
          <a:xfrm>
            <a:off x="612140" y="812647"/>
            <a:ext cx="7627620" cy="5056505"/>
          </a:xfrm>
          <a:prstGeom prst="rect">
            <a:avLst/>
          </a:prstGeom>
        </p:spPr>
        <p:txBody>
          <a:bodyPr vert="horz" wrap="square" lIns="0" tIns="165100" rIns="0" bIns="0" rtlCol="0">
            <a:spAutoFit/>
          </a:bodyPr>
          <a:lstStyle/>
          <a:p>
            <a:pPr marL="12700">
              <a:lnSpc>
                <a:spcPct val="100000"/>
              </a:lnSpc>
              <a:spcBef>
                <a:spcPts val="1300"/>
              </a:spcBef>
            </a:pPr>
            <a:r>
              <a:rPr sz="2000" spc="45" dirty="0">
                <a:latin typeface="Arial"/>
                <a:cs typeface="Arial"/>
              </a:rPr>
              <a:t>A </a:t>
            </a:r>
            <a:r>
              <a:rPr sz="2000" spc="20" dirty="0">
                <a:latin typeface="Arial"/>
                <a:cs typeface="Arial"/>
              </a:rPr>
              <a:t>State </a:t>
            </a:r>
            <a:r>
              <a:rPr sz="2000" spc="100" dirty="0">
                <a:latin typeface="Arial"/>
                <a:cs typeface="Arial"/>
              </a:rPr>
              <a:t>Transition </a:t>
            </a:r>
            <a:r>
              <a:rPr sz="2000" spc="90" dirty="0">
                <a:latin typeface="Arial"/>
                <a:cs typeface="Arial"/>
              </a:rPr>
              <a:t>Diagram </a:t>
            </a:r>
            <a:r>
              <a:rPr sz="2000" spc="-15" dirty="0">
                <a:latin typeface="Arial"/>
                <a:cs typeface="Arial"/>
              </a:rPr>
              <a:t>(</a:t>
            </a:r>
            <a:r>
              <a:rPr sz="2000" b="1" spc="-15" dirty="0">
                <a:latin typeface="Arial"/>
                <a:cs typeface="Arial"/>
              </a:rPr>
              <a:t>also </a:t>
            </a:r>
            <a:r>
              <a:rPr sz="2000" b="1" dirty="0">
                <a:latin typeface="Arial"/>
                <a:cs typeface="Arial"/>
              </a:rPr>
              <a:t>called </a:t>
            </a:r>
            <a:r>
              <a:rPr sz="2000" b="1" spc="15" dirty="0">
                <a:latin typeface="Arial"/>
                <a:cs typeface="Arial"/>
              </a:rPr>
              <a:t>state </a:t>
            </a:r>
            <a:r>
              <a:rPr sz="2000" b="1" spc="30" dirty="0">
                <a:latin typeface="Arial"/>
                <a:cs typeface="Arial"/>
              </a:rPr>
              <a:t>diagram</a:t>
            </a:r>
            <a:r>
              <a:rPr sz="2000" spc="30" dirty="0">
                <a:latin typeface="Arial"/>
                <a:cs typeface="Arial"/>
              </a:rPr>
              <a:t>)</a:t>
            </a:r>
            <a:r>
              <a:rPr sz="2000" spc="120" dirty="0">
                <a:latin typeface="Arial"/>
                <a:cs typeface="Arial"/>
              </a:rPr>
              <a:t> </a:t>
            </a:r>
            <a:r>
              <a:rPr sz="2000" spc="75" dirty="0">
                <a:latin typeface="Arial"/>
                <a:cs typeface="Arial"/>
              </a:rPr>
              <a:t>shows:</a:t>
            </a:r>
            <a:endParaRPr sz="2000">
              <a:latin typeface="Arial"/>
              <a:cs typeface="Arial"/>
            </a:endParaRPr>
          </a:p>
          <a:p>
            <a:pPr marL="291465" indent="-279400">
              <a:lnSpc>
                <a:spcPct val="100000"/>
              </a:lnSpc>
              <a:spcBef>
                <a:spcPts val="1200"/>
              </a:spcBef>
              <a:buFont typeface="Wingdings"/>
              <a:buChar char=""/>
              <a:tabLst>
                <a:tab pos="292100" algn="l"/>
              </a:tabLst>
            </a:pPr>
            <a:r>
              <a:rPr sz="2000" spc="105" dirty="0">
                <a:latin typeface="Arial"/>
                <a:cs typeface="Arial"/>
              </a:rPr>
              <a:t>the </a:t>
            </a:r>
            <a:r>
              <a:rPr sz="2000" spc="75" dirty="0">
                <a:latin typeface="Arial"/>
                <a:cs typeface="Arial"/>
              </a:rPr>
              <a:t>state </a:t>
            </a:r>
            <a:r>
              <a:rPr sz="2000" spc="150" dirty="0">
                <a:latin typeface="Arial"/>
                <a:cs typeface="Arial"/>
              </a:rPr>
              <a:t>of </a:t>
            </a:r>
            <a:r>
              <a:rPr sz="2000" spc="105" dirty="0">
                <a:latin typeface="Arial"/>
                <a:cs typeface="Arial"/>
              </a:rPr>
              <a:t>the</a:t>
            </a:r>
            <a:r>
              <a:rPr sz="2000" spc="-30" dirty="0">
                <a:latin typeface="Arial"/>
                <a:cs typeface="Arial"/>
              </a:rPr>
              <a:t> </a:t>
            </a:r>
            <a:r>
              <a:rPr sz="2000" spc="105" dirty="0">
                <a:latin typeface="Arial"/>
                <a:cs typeface="Arial"/>
              </a:rPr>
              <a:t>circuit,</a:t>
            </a:r>
            <a:endParaRPr sz="2000">
              <a:latin typeface="Arial"/>
              <a:cs typeface="Arial"/>
            </a:endParaRPr>
          </a:p>
          <a:p>
            <a:pPr marL="291465" indent="-279400">
              <a:lnSpc>
                <a:spcPct val="100000"/>
              </a:lnSpc>
              <a:spcBef>
                <a:spcPts val="1200"/>
              </a:spcBef>
              <a:buFont typeface="Wingdings"/>
              <a:buChar char=""/>
              <a:tabLst>
                <a:tab pos="292100" algn="l"/>
              </a:tabLst>
            </a:pPr>
            <a:r>
              <a:rPr sz="2000" spc="105" dirty="0">
                <a:latin typeface="Arial"/>
                <a:cs typeface="Arial"/>
              </a:rPr>
              <a:t>the </a:t>
            </a:r>
            <a:r>
              <a:rPr sz="2000" spc="85" dirty="0">
                <a:latin typeface="Arial"/>
                <a:cs typeface="Arial"/>
              </a:rPr>
              <a:t>possible </a:t>
            </a:r>
            <a:r>
              <a:rPr sz="2000" spc="114" dirty="0">
                <a:latin typeface="Arial"/>
                <a:cs typeface="Arial"/>
              </a:rPr>
              <a:t>transition </a:t>
            </a:r>
            <a:r>
              <a:rPr sz="2000" spc="80" dirty="0">
                <a:latin typeface="Arial"/>
                <a:cs typeface="Arial"/>
              </a:rPr>
              <a:t>between </a:t>
            </a:r>
            <a:r>
              <a:rPr sz="2000" spc="105" dirty="0">
                <a:latin typeface="Arial"/>
                <a:cs typeface="Arial"/>
              </a:rPr>
              <a:t>the</a:t>
            </a:r>
            <a:r>
              <a:rPr sz="2000" spc="-65" dirty="0">
                <a:latin typeface="Arial"/>
                <a:cs typeface="Arial"/>
              </a:rPr>
              <a:t> </a:t>
            </a:r>
            <a:r>
              <a:rPr sz="2000" spc="65" dirty="0">
                <a:latin typeface="Arial"/>
                <a:cs typeface="Arial"/>
              </a:rPr>
              <a:t>states,</a:t>
            </a:r>
            <a:endParaRPr sz="2000">
              <a:latin typeface="Arial"/>
              <a:cs typeface="Arial"/>
            </a:endParaRPr>
          </a:p>
          <a:p>
            <a:pPr marL="291465" indent="-279400">
              <a:lnSpc>
                <a:spcPct val="100000"/>
              </a:lnSpc>
              <a:spcBef>
                <a:spcPts val="1200"/>
              </a:spcBef>
              <a:buFont typeface="Wingdings"/>
              <a:buChar char=""/>
              <a:tabLst>
                <a:tab pos="292100" algn="l"/>
              </a:tabLst>
            </a:pPr>
            <a:r>
              <a:rPr sz="2000" spc="60" dirty="0">
                <a:latin typeface="Arial"/>
                <a:cs typeface="Arial"/>
              </a:rPr>
              <a:t>The </a:t>
            </a:r>
            <a:r>
              <a:rPr sz="2000" spc="45" dirty="0">
                <a:latin typeface="Arial"/>
                <a:cs typeface="Arial"/>
              </a:rPr>
              <a:t>values </a:t>
            </a:r>
            <a:r>
              <a:rPr sz="2000" spc="145" dirty="0">
                <a:latin typeface="Arial"/>
                <a:cs typeface="Arial"/>
              </a:rPr>
              <a:t>of </a:t>
            </a:r>
            <a:r>
              <a:rPr sz="2000" spc="105" dirty="0">
                <a:latin typeface="Arial"/>
                <a:cs typeface="Arial"/>
              </a:rPr>
              <a:t>the </a:t>
            </a:r>
            <a:r>
              <a:rPr sz="2000" spc="130" dirty="0">
                <a:latin typeface="Arial"/>
                <a:cs typeface="Arial"/>
              </a:rPr>
              <a:t>outputs </a:t>
            </a:r>
            <a:r>
              <a:rPr sz="2000" spc="135" dirty="0">
                <a:latin typeface="Arial"/>
                <a:cs typeface="Arial"/>
              </a:rPr>
              <a:t>during</a:t>
            </a:r>
            <a:r>
              <a:rPr sz="2000" spc="-105" dirty="0">
                <a:latin typeface="Arial"/>
                <a:cs typeface="Arial"/>
              </a:rPr>
              <a:t> </a:t>
            </a:r>
            <a:r>
              <a:rPr sz="2000" spc="100" dirty="0">
                <a:latin typeface="Arial"/>
                <a:cs typeface="Arial"/>
              </a:rPr>
              <a:t>transitions.</a:t>
            </a:r>
            <a:endParaRPr sz="2000">
              <a:latin typeface="Arial"/>
              <a:cs typeface="Arial"/>
            </a:endParaRPr>
          </a:p>
          <a:p>
            <a:pPr>
              <a:lnSpc>
                <a:spcPct val="100000"/>
              </a:lnSpc>
              <a:spcBef>
                <a:spcPts val="30"/>
              </a:spcBef>
            </a:pPr>
            <a:endParaRPr sz="4150">
              <a:latin typeface="Arial"/>
              <a:cs typeface="Arial"/>
            </a:endParaRPr>
          </a:p>
          <a:p>
            <a:pPr marL="12700">
              <a:lnSpc>
                <a:spcPct val="100000"/>
              </a:lnSpc>
            </a:pPr>
            <a:r>
              <a:rPr sz="2000" spc="40" dirty="0">
                <a:latin typeface="Arial"/>
                <a:cs typeface="Arial"/>
              </a:rPr>
              <a:t>For </a:t>
            </a:r>
            <a:r>
              <a:rPr sz="2000" spc="-10" dirty="0">
                <a:latin typeface="Arial"/>
                <a:cs typeface="Arial"/>
              </a:rPr>
              <a:t>a </a:t>
            </a:r>
            <a:r>
              <a:rPr sz="2000" spc="75" dirty="0">
                <a:latin typeface="Arial"/>
                <a:cs typeface="Arial"/>
              </a:rPr>
              <a:t>state</a:t>
            </a:r>
            <a:r>
              <a:rPr sz="2000" spc="165" dirty="0">
                <a:latin typeface="Arial"/>
                <a:cs typeface="Arial"/>
              </a:rPr>
              <a:t> </a:t>
            </a:r>
            <a:r>
              <a:rPr sz="2000" spc="100" dirty="0">
                <a:latin typeface="Arial"/>
                <a:cs typeface="Arial"/>
              </a:rPr>
              <a:t>diagram,</a:t>
            </a:r>
            <a:endParaRPr sz="2000">
              <a:latin typeface="Arial"/>
              <a:cs typeface="Arial"/>
            </a:endParaRPr>
          </a:p>
          <a:p>
            <a:pPr marL="292735" indent="-280670">
              <a:lnSpc>
                <a:spcPct val="100000"/>
              </a:lnSpc>
              <a:spcBef>
                <a:spcPts val="1200"/>
              </a:spcBef>
              <a:buFont typeface="Wingdings"/>
              <a:buChar char=""/>
              <a:tabLst>
                <a:tab pos="293370" algn="l"/>
              </a:tabLst>
            </a:pPr>
            <a:r>
              <a:rPr sz="2000" spc="45" dirty="0">
                <a:latin typeface="Arial"/>
                <a:cs typeface="Arial"/>
              </a:rPr>
              <a:t>A </a:t>
            </a:r>
            <a:r>
              <a:rPr sz="2000" b="1" spc="-15" dirty="0">
                <a:latin typeface="Arial"/>
                <a:cs typeface="Arial"/>
              </a:rPr>
              <a:t>circle </a:t>
            </a:r>
            <a:r>
              <a:rPr sz="2000" spc="75" dirty="0">
                <a:latin typeface="Arial"/>
                <a:cs typeface="Arial"/>
              </a:rPr>
              <a:t>shows </a:t>
            </a:r>
            <a:r>
              <a:rPr sz="2000" spc="105" dirty="0">
                <a:latin typeface="Arial"/>
                <a:cs typeface="Arial"/>
              </a:rPr>
              <a:t>the</a:t>
            </a:r>
            <a:r>
              <a:rPr sz="2000" spc="140" dirty="0">
                <a:latin typeface="Arial"/>
                <a:cs typeface="Arial"/>
              </a:rPr>
              <a:t> </a:t>
            </a:r>
            <a:r>
              <a:rPr sz="2000" spc="75" dirty="0">
                <a:latin typeface="Arial"/>
                <a:cs typeface="Arial"/>
              </a:rPr>
              <a:t>state,</a:t>
            </a:r>
            <a:endParaRPr sz="2000">
              <a:latin typeface="Arial"/>
              <a:cs typeface="Arial"/>
            </a:endParaRPr>
          </a:p>
          <a:p>
            <a:pPr marL="292735" indent="-280670">
              <a:lnSpc>
                <a:spcPct val="100000"/>
              </a:lnSpc>
              <a:spcBef>
                <a:spcPts val="1205"/>
              </a:spcBef>
              <a:buFont typeface="Wingdings"/>
              <a:buChar char=""/>
              <a:tabLst>
                <a:tab pos="293370" algn="l"/>
              </a:tabLst>
            </a:pPr>
            <a:r>
              <a:rPr sz="2000" spc="90" dirty="0">
                <a:latin typeface="Arial"/>
                <a:cs typeface="Arial"/>
              </a:rPr>
              <a:t>An </a:t>
            </a:r>
            <a:r>
              <a:rPr sz="2000" b="1" spc="15" dirty="0">
                <a:latin typeface="Arial"/>
                <a:cs typeface="Arial"/>
              </a:rPr>
              <a:t>arrow </a:t>
            </a:r>
            <a:r>
              <a:rPr sz="2000" spc="80" dirty="0">
                <a:latin typeface="Arial"/>
                <a:cs typeface="Arial"/>
              </a:rPr>
              <a:t>shows </a:t>
            </a:r>
            <a:r>
              <a:rPr sz="2000" spc="105" dirty="0">
                <a:latin typeface="Arial"/>
                <a:cs typeface="Arial"/>
              </a:rPr>
              <a:t>the </a:t>
            </a:r>
            <a:r>
              <a:rPr sz="2000" spc="145" dirty="0">
                <a:latin typeface="Arial"/>
                <a:cs typeface="Arial"/>
              </a:rPr>
              <a:t>input </a:t>
            </a:r>
            <a:r>
              <a:rPr sz="2000" spc="85" dirty="0">
                <a:latin typeface="Arial"/>
                <a:cs typeface="Arial"/>
              </a:rPr>
              <a:t>and </a:t>
            </a:r>
            <a:r>
              <a:rPr sz="2000" spc="105" dirty="0">
                <a:latin typeface="Arial"/>
                <a:cs typeface="Arial"/>
              </a:rPr>
              <a:t>the </a:t>
            </a:r>
            <a:r>
              <a:rPr sz="2000" spc="114" dirty="0">
                <a:latin typeface="Arial"/>
                <a:cs typeface="Arial"/>
              </a:rPr>
              <a:t>transition </a:t>
            </a:r>
            <a:r>
              <a:rPr sz="2000" spc="160" dirty="0">
                <a:latin typeface="Arial"/>
                <a:cs typeface="Arial"/>
              </a:rPr>
              <a:t>from </a:t>
            </a:r>
            <a:r>
              <a:rPr sz="2000" spc="80" dirty="0">
                <a:latin typeface="Arial"/>
                <a:cs typeface="Arial"/>
              </a:rPr>
              <a:t>one</a:t>
            </a:r>
            <a:r>
              <a:rPr sz="2000" spc="-310" dirty="0">
                <a:latin typeface="Arial"/>
                <a:cs typeface="Arial"/>
              </a:rPr>
              <a:t> </a:t>
            </a:r>
            <a:r>
              <a:rPr sz="2000" spc="75" dirty="0">
                <a:latin typeface="Arial"/>
                <a:cs typeface="Arial"/>
              </a:rPr>
              <a:t>state</a:t>
            </a:r>
            <a:endParaRPr sz="2000">
              <a:latin typeface="Arial"/>
              <a:cs typeface="Arial"/>
            </a:endParaRPr>
          </a:p>
          <a:p>
            <a:pPr marL="12700">
              <a:lnSpc>
                <a:spcPct val="100000"/>
              </a:lnSpc>
              <a:spcBef>
                <a:spcPts val="1200"/>
              </a:spcBef>
            </a:pPr>
            <a:r>
              <a:rPr sz="2000" spc="150" dirty="0">
                <a:latin typeface="Arial"/>
                <a:cs typeface="Arial"/>
              </a:rPr>
              <a:t>to </a:t>
            </a:r>
            <a:r>
              <a:rPr sz="2000" spc="105" dirty="0">
                <a:latin typeface="Arial"/>
                <a:cs typeface="Arial"/>
              </a:rPr>
              <a:t>the</a:t>
            </a:r>
            <a:r>
              <a:rPr sz="2000" spc="-25" dirty="0">
                <a:latin typeface="Arial"/>
                <a:cs typeface="Arial"/>
              </a:rPr>
              <a:t> </a:t>
            </a:r>
            <a:r>
              <a:rPr sz="2000" spc="105" dirty="0">
                <a:latin typeface="Arial"/>
                <a:cs typeface="Arial"/>
              </a:rPr>
              <a:t>other,</a:t>
            </a:r>
            <a:endParaRPr sz="2000">
              <a:latin typeface="Arial"/>
              <a:cs typeface="Arial"/>
            </a:endParaRPr>
          </a:p>
          <a:p>
            <a:pPr marL="292735" indent="-280670">
              <a:lnSpc>
                <a:spcPct val="100000"/>
              </a:lnSpc>
              <a:spcBef>
                <a:spcPts val="1200"/>
              </a:spcBef>
              <a:buFont typeface="Wingdings"/>
              <a:buChar char=""/>
              <a:tabLst>
                <a:tab pos="293370" algn="l"/>
              </a:tabLst>
            </a:pPr>
            <a:r>
              <a:rPr sz="2000" spc="60" dirty="0">
                <a:latin typeface="Arial"/>
                <a:cs typeface="Arial"/>
              </a:rPr>
              <a:t>The </a:t>
            </a:r>
            <a:r>
              <a:rPr sz="2000" spc="150" dirty="0">
                <a:latin typeface="Arial"/>
                <a:cs typeface="Arial"/>
              </a:rPr>
              <a:t>output </a:t>
            </a:r>
            <a:r>
              <a:rPr sz="2000" spc="75" dirty="0">
                <a:latin typeface="Arial"/>
                <a:cs typeface="Arial"/>
              </a:rPr>
              <a:t>is </a:t>
            </a:r>
            <a:r>
              <a:rPr sz="2000" spc="95" dirty="0">
                <a:latin typeface="Arial"/>
                <a:cs typeface="Arial"/>
              </a:rPr>
              <a:t>either </a:t>
            </a:r>
            <a:r>
              <a:rPr sz="2000" spc="85" dirty="0">
                <a:latin typeface="Arial"/>
                <a:cs typeface="Arial"/>
              </a:rPr>
              <a:t>specified </a:t>
            </a:r>
            <a:r>
              <a:rPr sz="2000" spc="130" dirty="0">
                <a:latin typeface="Arial"/>
                <a:cs typeface="Arial"/>
              </a:rPr>
              <a:t>in </a:t>
            </a:r>
            <a:r>
              <a:rPr sz="2000" spc="105" dirty="0">
                <a:latin typeface="Arial"/>
                <a:cs typeface="Arial"/>
              </a:rPr>
              <a:t>the </a:t>
            </a:r>
            <a:r>
              <a:rPr sz="2000" spc="75" dirty="0">
                <a:latin typeface="Arial"/>
                <a:cs typeface="Arial"/>
              </a:rPr>
              <a:t>state circle </a:t>
            </a:r>
            <a:r>
              <a:rPr sz="2000" spc="130" dirty="0">
                <a:latin typeface="Arial"/>
                <a:cs typeface="Arial"/>
              </a:rPr>
              <a:t>or </a:t>
            </a:r>
            <a:r>
              <a:rPr sz="2000" spc="120" dirty="0">
                <a:latin typeface="Arial"/>
                <a:cs typeface="Arial"/>
              </a:rPr>
              <a:t>on</a:t>
            </a:r>
            <a:r>
              <a:rPr sz="2000" spc="-229" dirty="0">
                <a:latin typeface="Arial"/>
                <a:cs typeface="Arial"/>
              </a:rPr>
              <a:t> </a:t>
            </a:r>
            <a:r>
              <a:rPr sz="2000" spc="100" dirty="0">
                <a:latin typeface="Arial"/>
                <a:cs typeface="Arial"/>
              </a:rPr>
              <a:t>the</a:t>
            </a:r>
            <a:endParaRPr sz="2000">
              <a:latin typeface="Arial"/>
              <a:cs typeface="Arial"/>
            </a:endParaRPr>
          </a:p>
          <a:p>
            <a:pPr marL="12700">
              <a:lnSpc>
                <a:spcPct val="100000"/>
              </a:lnSpc>
              <a:spcBef>
                <a:spcPts val="1200"/>
              </a:spcBef>
            </a:pPr>
            <a:r>
              <a:rPr sz="2000" spc="114" dirty="0">
                <a:latin typeface="Arial"/>
                <a:cs typeface="Arial"/>
              </a:rPr>
              <a:t>transition </a:t>
            </a:r>
            <a:r>
              <a:rPr sz="2000" spc="100" dirty="0">
                <a:latin typeface="Arial"/>
                <a:cs typeface="Arial"/>
              </a:rPr>
              <a:t>arrow </a:t>
            </a:r>
            <a:r>
              <a:rPr sz="2000" spc="105" dirty="0">
                <a:latin typeface="Arial"/>
                <a:cs typeface="Arial"/>
              </a:rPr>
              <a:t>depending </a:t>
            </a:r>
            <a:r>
              <a:rPr sz="2000" spc="120" dirty="0">
                <a:latin typeface="Arial"/>
                <a:cs typeface="Arial"/>
              </a:rPr>
              <a:t>on </a:t>
            </a:r>
            <a:r>
              <a:rPr sz="2000" spc="140" dirty="0">
                <a:latin typeface="Arial"/>
                <a:cs typeface="Arial"/>
              </a:rPr>
              <a:t>kind </a:t>
            </a:r>
            <a:r>
              <a:rPr sz="2000" spc="150" dirty="0">
                <a:latin typeface="Arial"/>
                <a:cs typeface="Arial"/>
              </a:rPr>
              <a:t>of </a:t>
            </a:r>
            <a:r>
              <a:rPr sz="2000" spc="120" dirty="0">
                <a:latin typeface="Arial"/>
                <a:cs typeface="Arial"/>
              </a:rPr>
              <a:t>model</a:t>
            </a:r>
            <a:r>
              <a:rPr sz="2000" spc="-325" dirty="0">
                <a:latin typeface="Arial"/>
                <a:cs typeface="Arial"/>
              </a:rPr>
              <a:t> </a:t>
            </a:r>
            <a:r>
              <a:rPr sz="2000" spc="85" dirty="0">
                <a:latin typeface="Arial"/>
                <a:cs typeface="Arial"/>
              </a:rPr>
              <a:t>(Moore/Mealy)</a:t>
            </a:r>
            <a:endParaRPr sz="2000">
              <a:latin typeface="Arial"/>
              <a:cs typeface="Arial"/>
            </a:endParaRPr>
          </a:p>
        </p:txBody>
      </p:sp>
      <p:cxnSp>
        <p:nvCxnSpPr>
          <p:cNvPr id="6" name="Straight Connector 5"/>
          <p:cNvCxnSpPr/>
          <p:nvPr/>
        </p:nvCxnSpPr>
        <p:spPr>
          <a:xfrm>
            <a:off x="304801" y="762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696715" y="3927347"/>
            <a:ext cx="4304284" cy="2092452"/>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535940" y="377393"/>
            <a:ext cx="7880350" cy="3380104"/>
          </a:xfrm>
          <a:prstGeom prst="rect">
            <a:avLst/>
          </a:prstGeom>
        </p:spPr>
        <p:txBody>
          <a:bodyPr vert="horz" wrap="square" lIns="0" tIns="13335" rIns="0" bIns="0" rtlCol="0">
            <a:spAutoFit/>
          </a:bodyPr>
          <a:lstStyle/>
          <a:p>
            <a:pPr marL="113664" algn="ctr">
              <a:lnSpc>
                <a:spcPct val="100000"/>
              </a:lnSpc>
              <a:spcBef>
                <a:spcPts val="105"/>
              </a:spcBef>
            </a:pPr>
            <a:r>
              <a:rPr sz="2000" b="1" spc="-150" dirty="0">
                <a:latin typeface="Arial"/>
                <a:cs typeface="Arial"/>
              </a:rPr>
              <a:t>KEY</a:t>
            </a:r>
            <a:r>
              <a:rPr sz="2000" b="1" spc="35" dirty="0">
                <a:latin typeface="Arial"/>
                <a:cs typeface="Arial"/>
              </a:rPr>
              <a:t> </a:t>
            </a:r>
            <a:r>
              <a:rPr sz="2000" b="1" spc="-80" dirty="0">
                <a:latin typeface="Arial"/>
                <a:cs typeface="Arial"/>
              </a:rPr>
              <a:t>TERMS</a:t>
            </a:r>
            <a:r>
              <a:rPr sz="2000" spc="-80" dirty="0">
                <a:latin typeface="Arial"/>
                <a:cs typeface="Arial"/>
              </a:rPr>
              <a:t>:</a:t>
            </a:r>
            <a:endParaRPr sz="2000">
              <a:latin typeface="Arial"/>
              <a:cs typeface="Arial"/>
            </a:endParaRPr>
          </a:p>
          <a:p>
            <a:pPr marL="291465" indent="-279400">
              <a:lnSpc>
                <a:spcPct val="100000"/>
              </a:lnSpc>
              <a:buFont typeface="Wingdings"/>
              <a:buChar char=""/>
              <a:tabLst>
                <a:tab pos="292100" algn="l"/>
              </a:tabLst>
            </a:pPr>
            <a:r>
              <a:rPr sz="2000" b="1" dirty="0">
                <a:latin typeface="Arial"/>
                <a:cs typeface="Arial"/>
              </a:rPr>
              <a:t>State</a:t>
            </a:r>
            <a:r>
              <a:rPr sz="2000" dirty="0">
                <a:latin typeface="Arial"/>
                <a:cs typeface="Arial"/>
              </a:rPr>
              <a:t>: </a:t>
            </a:r>
            <a:r>
              <a:rPr sz="2000" spc="145" dirty="0">
                <a:latin typeface="Arial"/>
                <a:cs typeface="Arial"/>
              </a:rPr>
              <a:t>Flip-flop </a:t>
            </a:r>
            <a:r>
              <a:rPr sz="2000" spc="150" dirty="0">
                <a:latin typeface="Arial"/>
                <a:cs typeface="Arial"/>
              </a:rPr>
              <a:t>output</a:t>
            </a:r>
            <a:r>
              <a:rPr sz="2000" spc="15" dirty="0">
                <a:latin typeface="Arial"/>
                <a:cs typeface="Arial"/>
              </a:rPr>
              <a:t> </a:t>
            </a:r>
            <a:r>
              <a:rPr sz="2000" spc="114" dirty="0">
                <a:latin typeface="Arial"/>
                <a:cs typeface="Arial"/>
              </a:rPr>
              <a:t>combination.</a:t>
            </a:r>
            <a:endParaRPr sz="2000">
              <a:latin typeface="Arial"/>
              <a:cs typeface="Arial"/>
            </a:endParaRPr>
          </a:p>
          <a:p>
            <a:pPr marL="291465" indent="-279400">
              <a:lnSpc>
                <a:spcPct val="100000"/>
              </a:lnSpc>
              <a:spcBef>
                <a:spcPts val="2400"/>
              </a:spcBef>
              <a:buFont typeface="Wingdings"/>
              <a:buChar char=""/>
              <a:tabLst>
                <a:tab pos="292100" algn="l"/>
              </a:tabLst>
            </a:pPr>
            <a:r>
              <a:rPr sz="2000" b="1" spc="-20" dirty="0">
                <a:latin typeface="Arial"/>
                <a:cs typeface="Arial"/>
              </a:rPr>
              <a:t>Present </a:t>
            </a:r>
            <a:r>
              <a:rPr sz="2000" b="1" dirty="0">
                <a:latin typeface="Arial"/>
                <a:cs typeface="Arial"/>
              </a:rPr>
              <a:t>State</a:t>
            </a:r>
            <a:r>
              <a:rPr sz="2000" dirty="0">
                <a:latin typeface="Arial"/>
                <a:cs typeface="Arial"/>
              </a:rPr>
              <a:t>: </a:t>
            </a:r>
            <a:r>
              <a:rPr sz="2000" spc="145" dirty="0">
                <a:latin typeface="Arial"/>
                <a:cs typeface="Arial"/>
              </a:rPr>
              <a:t>Flip-flop </a:t>
            </a:r>
            <a:r>
              <a:rPr sz="2000" spc="150" dirty="0">
                <a:latin typeface="Arial"/>
                <a:cs typeface="Arial"/>
              </a:rPr>
              <a:t>output </a:t>
            </a:r>
            <a:r>
              <a:rPr sz="2000" spc="95" dirty="0">
                <a:latin typeface="Arial"/>
                <a:cs typeface="Arial"/>
              </a:rPr>
              <a:t>before</a:t>
            </a:r>
            <a:r>
              <a:rPr sz="2000" spc="-20" dirty="0">
                <a:latin typeface="Arial"/>
                <a:cs typeface="Arial"/>
              </a:rPr>
              <a:t> </a:t>
            </a:r>
            <a:r>
              <a:rPr sz="2000" spc="90" dirty="0">
                <a:latin typeface="Arial"/>
                <a:cs typeface="Arial"/>
              </a:rPr>
              <a:t>clock.</a:t>
            </a:r>
            <a:endParaRPr sz="2000">
              <a:latin typeface="Arial"/>
              <a:cs typeface="Arial"/>
            </a:endParaRPr>
          </a:p>
          <a:p>
            <a:pPr marL="291465" indent="-279400">
              <a:lnSpc>
                <a:spcPct val="100000"/>
              </a:lnSpc>
              <a:spcBef>
                <a:spcPts val="2405"/>
              </a:spcBef>
              <a:buFont typeface="Wingdings"/>
              <a:buChar char=""/>
              <a:tabLst>
                <a:tab pos="292100" algn="l"/>
              </a:tabLst>
            </a:pPr>
            <a:r>
              <a:rPr sz="2000" b="1" spc="60" dirty="0">
                <a:latin typeface="Arial"/>
                <a:cs typeface="Arial"/>
              </a:rPr>
              <a:t>Next </a:t>
            </a:r>
            <a:r>
              <a:rPr sz="2000" b="1" dirty="0">
                <a:latin typeface="Arial"/>
                <a:cs typeface="Arial"/>
              </a:rPr>
              <a:t>State</a:t>
            </a:r>
            <a:r>
              <a:rPr sz="2000" dirty="0">
                <a:latin typeface="Arial"/>
                <a:cs typeface="Arial"/>
              </a:rPr>
              <a:t>: </a:t>
            </a:r>
            <a:r>
              <a:rPr sz="2000" spc="145" dirty="0">
                <a:latin typeface="Arial"/>
                <a:cs typeface="Arial"/>
              </a:rPr>
              <a:t>Flip-flop output </a:t>
            </a:r>
            <a:r>
              <a:rPr sz="2000" spc="100" dirty="0">
                <a:latin typeface="Arial"/>
                <a:cs typeface="Arial"/>
              </a:rPr>
              <a:t>after</a:t>
            </a:r>
            <a:r>
              <a:rPr sz="2000" spc="-75" dirty="0">
                <a:latin typeface="Arial"/>
                <a:cs typeface="Arial"/>
              </a:rPr>
              <a:t> </a:t>
            </a:r>
            <a:r>
              <a:rPr sz="2000" spc="90" dirty="0">
                <a:latin typeface="Arial"/>
                <a:cs typeface="Arial"/>
              </a:rPr>
              <a:t>clock.</a:t>
            </a:r>
            <a:endParaRPr sz="2000">
              <a:latin typeface="Arial"/>
              <a:cs typeface="Arial"/>
            </a:endParaRPr>
          </a:p>
          <a:p>
            <a:pPr marL="12700">
              <a:lnSpc>
                <a:spcPct val="100000"/>
              </a:lnSpc>
              <a:spcBef>
                <a:spcPts val="2400"/>
              </a:spcBef>
            </a:pPr>
            <a:r>
              <a:rPr sz="2000" spc="120" dirty="0">
                <a:solidFill>
                  <a:srgbClr val="FF0000"/>
                </a:solidFill>
                <a:latin typeface="Arial"/>
                <a:cs typeface="Arial"/>
              </a:rPr>
              <a:t>At </a:t>
            </a:r>
            <a:r>
              <a:rPr sz="2000" spc="105" dirty="0">
                <a:solidFill>
                  <a:srgbClr val="FF0000"/>
                </a:solidFill>
                <a:latin typeface="Arial"/>
                <a:cs typeface="Arial"/>
              </a:rPr>
              <a:t>the </a:t>
            </a:r>
            <a:r>
              <a:rPr sz="2000" spc="125" dirty="0">
                <a:solidFill>
                  <a:srgbClr val="FF0000"/>
                </a:solidFill>
                <a:latin typeface="Arial"/>
                <a:cs typeface="Arial"/>
              </a:rPr>
              <a:t>trigger </a:t>
            </a:r>
            <a:r>
              <a:rPr sz="2000" spc="145" dirty="0">
                <a:solidFill>
                  <a:srgbClr val="FF0000"/>
                </a:solidFill>
                <a:latin typeface="Arial"/>
                <a:cs typeface="Arial"/>
              </a:rPr>
              <a:t>of </a:t>
            </a:r>
            <a:r>
              <a:rPr sz="2000" spc="105" dirty="0">
                <a:solidFill>
                  <a:srgbClr val="FF0000"/>
                </a:solidFill>
                <a:latin typeface="Arial"/>
                <a:cs typeface="Arial"/>
              </a:rPr>
              <a:t>the </a:t>
            </a:r>
            <a:r>
              <a:rPr sz="2000" spc="90" dirty="0">
                <a:solidFill>
                  <a:srgbClr val="FF0000"/>
                </a:solidFill>
                <a:latin typeface="Arial"/>
                <a:cs typeface="Arial"/>
              </a:rPr>
              <a:t>clock, </a:t>
            </a:r>
            <a:r>
              <a:rPr sz="2000" spc="105" dirty="0">
                <a:solidFill>
                  <a:srgbClr val="FF0000"/>
                </a:solidFill>
                <a:latin typeface="Arial"/>
                <a:cs typeface="Arial"/>
              </a:rPr>
              <a:t>the </a:t>
            </a:r>
            <a:r>
              <a:rPr sz="2000" b="1" spc="-60" dirty="0">
                <a:solidFill>
                  <a:srgbClr val="FF0000"/>
                </a:solidFill>
                <a:latin typeface="Arial"/>
                <a:cs typeface="Arial"/>
              </a:rPr>
              <a:t>NEXT </a:t>
            </a:r>
            <a:r>
              <a:rPr sz="2000" b="1" spc="-90" dirty="0">
                <a:solidFill>
                  <a:srgbClr val="FF0000"/>
                </a:solidFill>
                <a:latin typeface="Arial"/>
                <a:cs typeface="Arial"/>
              </a:rPr>
              <a:t>STATE </a:t>
            </a:r>
            <a:r>
              <a:rPr sz="2000" spc="75" dirty="0">
                <a:solidFill>
                  <a:srgbClr val="FF0000"/>
                </a:solidFill>
                <a:latin typeface="Arial"/>
                <a:cs typeface="Arial"/>
              </a:rPr>
              <a:t>is </a:t>
            </a:r>
            <a:r>
              <a:rPr sz="2000" spc="95" dirty="0">
                <a:solidFill>
                  <a:srgbClr val="FF0000"/>
                </a:solidFill>
                <a:latin typeface="Arial"/>
                <a:cs typeface="Arial"/>
              </a:rPr>
              <a:t>transferred </a:t>
            </a:r>
            <a:r>
              <a:rPr sz="2000" spc="150" dirty="0">
                <a:solidFill>
                  <a:srgbClr val="FF0000"/>
                </a:solidFill>
                <a:latin typeface="Arial"/>
                <a:cs typeface="Arial"/>
              </a:rPr>
              <a:t>to</a:t>
            </a:r>
            <a:r>
              <a:rPr sz="2000" spc="-35" dirty="0">
                <a:solidFill>
                  <a:srgbClr val="FF0000"/>
                </a:solidFill>
                <a:latin typeface="Arial"/>
                <a:cs typeface="Arial"/>
              </a:rPr>
              <a:t> </a:t>
            </a:r>
            <a:r>
              <a:rPr sz="2000" spc="100" dirty="0">
                <a:solidFill>
                  <a:srgbClr val="FF0000"/>
                </a:solidFill>
                <a:latin typeface="Arial"/>
                <a:cs typeface="Arial"/>
              </a:rPr>
              <a:t>the</a:t>
            </a:r>
            <a:endParaRPr sz="2000">
              <a:latin typeface="Arial"/>
              <a:cs typeface="Arial"/>
            </a:endParaRPr>
          </a:p>
          <a:p>
            <a:pPr marL="12700">
              <a:lnSpc>
                <a:spcPct val="100000"/>
              </a:lnSpc>
            </a:pPr>
            <a:r>
              <a:rPr sz="2000" b="1" spc="-155" dirty="0">
                <a:solidFill>
                  <a:srgbClr val="FF0000"/>
                </a:solidFill>
                <a:latin typeface="Arial"/>
                <a:cs typeface="Arial"/>
              </a:rPr>
              <a:t>PRESENT</a:t>
            </a:r>
            <a:r>
              <a:rPr sz="2000" b="1" spc="15" dirty="0">
                <a:solidFill>
                  <a:srgbClr val="FF0000"/>
                </a:solidFill>
                <a:latin typeface="Arial"/>
                <a:cs typeface="Arial"/>
              </a:rPr>
              <a:t> </a:t>
            </a:r>
            <a:r>
              <a:rPr sz="2000" b="1" spc="-65" dirty="0">
                <a:solidFill>
                  <a:srgbClr val="FF0000"/>
                </a:solidFill>
                <a:latin typeface="Arial"/>
                <a:cs typeface="Arial"/>
              </a:rPr>
              <a:t>STATE</a:t>
            </a:r>
            <a:r>
              <a:rPr sz="2000" spc="-65" dirty="0">
                <a:latin typeface="Arial"/>
                <a:cs typeface="Arial"/>
              </a:rPr>
              <a:t>.</a:t>
            </a:r>
            <a:endParaRPr sz="2000">
              <a:latin typeface="Arial"/>
              <a:cs typeface="Arial"/>
            </a:endParaRPr>
          </a:p>
          <a:p>
            <a:pPr marL="12700" marR="158115">
              <a:lnSpc>
                <a:spcPct val="100000"/>
              </a:lnSpc>
            </a:pPr>
            <a:r>
              <a:rPr sz="2000" spc="30" dirty="0">
                <a:latin typeface="Arial"/>
                <a:cs typeface="Arial"/>
              </a:rPr>
              <a:t>Below </a:t>
            </a:r>
            <a:r>
              <a:rPr sz="2000" spc="75" dirty="0">
                <a:latin typeface="Arial"/>
                <a:cs typeface="Arial"/>
              </a:rPr>
              <a:t>is </a:t>
            </a:r>
            <a:r>
              <a:rPr sz="2000" spc="-10" dirty="0">
                <a:latin typeface="Arial"/>
                <a:cs typeface="Arial"/>
              </a:rPr>
              <a:t>a </a:t>
            </a:r>
            <a:r>
              <a:rPr sz="2000" spc="75" dirty="0">
                <a:latin typeface="Arial"/>
                <a:cs typeface="Arial"/>
              </a:rPr>
              <a:t>general </a:t>
            </a:r>
            <a:r>
              <a:rPr sz="2000" spc="85" dirty="0">
                <a:latin typeface="Arial"/>
                <a:cs typeface="Arial"/>
              </a:rPr>
              <a:t>sequential </a:t>
            </a:r>
            <a:r>
              <a:rPr sz="2000" spc="110" dirty="0">
                <a:latin typeface="Arial"/>
                <a:cs typeface="Arial"/>
              </a:rPr>
              <a:t>circuit showing </a:t>
            </a:r>
            <a:r>
              <a:rPr sz="2000" spc="80" dirty="0">
                <a:latin typeface="Arial"/>
                <a:cs typeface="Arial"/>
              </a:rPr>
              <a:t>concepts </a:t>
            </a:r>
            <a:r>
              <a:rPr sz="2000" spc="145" dirty="0">
                <a:latin typeface="Arial"/>
                <a:cs typeface="Arial"/>
              </a:rPr>
              <a:t>of</a:t>
            </a:r>
            <a:r>
              <a:rPr sz="2000" spc="-15" dirty="0">
                <a:latin typeface="Arial"/>
                <a:cs typeface="Arial"/>
              </a:rPr>
              <a:t> </a:t>
            </a:r>
            <a:r>
              <a:rPr sz="2000" spc="75" dirty="0">
                <a:latin typeface="Arial"/>
                <a:cs typeface="Arial"/>
              </a:rPr>
              <a:t>state  </a:t>
            </a:r>
            <a:r>
              <a:rPr sz="2000" spc="90" dirty="0">
                <a:latin typeface="Arial"/>
                <a:cs typeface="Arial"/>
              </a:rPr>
              <a:t>table </a:t>
            </a:r>
            <a:r>
              <a:rPr sz="2000" spc="85" dirty="0">
                <a:latin typeface="Arial"/>
                <a:cs typeface="Arial"/>
              </a:rPr>
              <a:t>and </a:t>
            </a:r>
            <a:r>
              <a:rPr sz="2000" spc="75" dirty="0">
                <a:latin typeface="Arial"/>
                <a:cs typeface="Arial"/>
              </a:rPr>
              <a:t>state</a:t>
            </a:r>
            <a:r>
              <a:rPr sz="2000" spc="30" dirty="0">
                <a:latin typeface="Arial"/>
                <a:cs typeface="Arial"/>
              </a:rPr>
              <a:t> </a:t>
            </a:r>
            <a:r>
              <a:rPr sz="2000" spc="100" dirty="0">
                <a:latin typeface="Arial"/>
                <a:cs typeface="Arial"/>
              </a:rPr>
              <a:t>diagram.</a:t>
            </a:r>
            <a:endParaRPr sz="2000">
              <a:latin typeface="Arial"/>
              <a:cs typeface="Arial"/>
            </a:endParaRPr>
          </a:p>
        </p:txBody>
      </p:sp>
      <p:sp>
        <p:nvSpPr>
          <p:cNvPr id="4" name="object 4"/>
          <p:cNvSpPr txBox="1"/>
          <p:nvPr/>
        </p:nvSpPr>
        <p:spPr>
          <a:xfrm>
            <a:off x="1069644" y="5026914"/>
            <a:ext cx="6916420" cy="1303020"/>
          </a:xfrm>
          <a:prstGeom prst="rect">
            <a:avLst/>
          </a:prstGeom>
        </p:spPr>
        <p:txBody>
          <a:bodyPr vert="horz" wrap="square" lIns="0" tIns="12700" rIns="0" bIns="0" rtlCol="0">
            <a:spAutoFit/>
          </a:bodyPr>
          <a:lstStyle/>
          <a:p>
            <a:pPr marL="12700">
              <a:lnSpc>
                <a:spcPct val="100000"/>
              </a:lnSpc>
              <a:spcBef>
                <a:spcPts val="100"/>
              </a:spcBef>
            </a:pPr>
            <a:r>
              <a:rPr sz="2000" b="1" dirty="0">
                <a:latin typeface="Arial"/>
                <a:cs typeface="Arial"/>
              </a:rPr>
              <a:t>Fig.</a:t>
            </a:r>
            <a:r>
              <a:rPr sz="2000" b="1" spc="25" dirty="0">
                <a:latin typeface="Arial"/>
                <a:cs typeface="Arial"/>
              </a:rPr>
              <a:t> </a:t>
            </a:r>
            <a:r>
              <a:rPr sz="2000" b="1" spc="35" dirty="0">
                <a:latin typeface="Arial"/>
                <a:cs typeface="Arial"/>
              </a:rPr>
              <a:t>2.31Generic</a:t>
            </a:r>
            <a:endParaRPr sz="2000">
              <a:latin typeface="Arial"/>
              <a:cs typeface="Arial"/>
            </a:endParaRPr>
          </a:p>
          <a:p>
            <a:pPr marL="12700">
              <a:lnSpc>
                <a:spcPct val="100000"/>
              </a:lnSpc>
            </a:pPr>
            <a:r>
              <a:rPr sz="2000" b="1" spc="-5" dirty="0">
                <a:latin typeface="Arial"/>
                <a:cs typeface="Arial"/>
              </a:rPr>
              <a:t>Sequential</a:t>
            </a:r>
            <a:r>
              <a:rPr sz="2000" b="1" spc="20" dirty="0">
                <a:latin typeface="Arial"/>
                <a:cs typeface="Arial"/>
              </a:rPr>
              <a:t> </a:t>
            </a:r>
            <a:r>
              <a:rPr sz="2000" b="1" spc="5" dirty="0">
                <a:latin typeface="Arial"/>
                <a:cs typeface="Arial"/>
              </a:rPr>
              <a:t>Circuit</a:t>
            </a:r>
            <a:endParaRPr sz="2000">
              <a:latin typeface="Arial"/>
              <a:cs typeface="Arial"/>
            </a:endParaRPr>
          </a:p>
          <a:p>
            <a:pPr>
              <a:lnSpc>
                <a:spcPct val="100000"/>
              </a:lnSpc>
              <a:spcBef>
                <a:spcPts val="35"/>
              </a:spcBef>
            </a:pPr>
            <a:endParaRPr sz="2450">
              <a:latin typeface="Arial"/>
              <a:cs typeface="Arial"/>
            </a:endParaRPr>
          </a:p>
          <a:p>
            <a:pPr marL="1078865">
              <a:lnSpc>
                <a:spcPct val="100000"/>
              </a:lnSpc>
            </a:pPr>
            <a:r>
              <a:rPr sz="2000" b="1" spc="-45" dirty="0">
                <a:solidFill>
                  <a:srgbClr val="FF0000"/>
                </a:solidFill>
                <a:latin typeface="Arial"/>
                <a:cs typeface="Arial"/>
              </a:rPr>
              <a:t>HOW </a:t>
            </a:r>
            <a:r>
              <a:rPr sz="2000" b="1" spc="-10" dirty="0">
                <a:solidFill>
                  <a:srgbClr val="FF0000"/>
                </a:solidFill>
                <a:latin typeface="Arial"/>
                <a:cs typeface="Arial"/>
              </a:rPr>
              <a:t>MANY </a:t>
            </a:r>
            <a:r>
              <a:rPr sz="2000" b="1" spc="-120" dirty="0">
                <a:solidFill>
                  <a:srgbClr val="FF0000"/>
                </a:solidFill>
                <a:latin typeface="Arial"/>
                <a:cs typeface="Arial"/>
              </a:rPr>
              <a:t>STATES </a:t>
            </a:r>
            <a:r>
              <a:rPr sz="2000" b="1" spc="-114" dirty="0">
                <a:solidFill>
                  <a:srgbClr val="FF0000"/>
                </a:solidFill>
                <a:latin typeface="Arial"/>
                <a:cs typeface="Arial"/>
              </a:rPr>
              <a:t>IS </a:t>
            </a:r>
            <a:r>
              <a:rPr sz="2000" b="1" spc="-35" dirty="0">
                <a:solidFill>
                  <a:srgbClr val="FF0000"/>
                </a:solidFill>
                <a:latin typeface="Arial"/>
                <a:cs typeface="Arial"/>
              </a:rPr>
              <a:t>THIS </a:t>
            </a:r>
            <a:r>
              <a:rPr sz="2000" b="1" spc="-30" dirty="0">
                <a:solidFill>
                  <a:srgbClr val="FF0000"/>
                </a:solidFill>
                <a:latin typeface="Arial"/>
                <a:cs typeface="Arial"/>
              </a:rPr>
              <a:t>GOING </a:t>
            </a:r>
            <a:r>
              <a:rPr sz="2000" b="1" spc="30" dirty="0">
                <a:solidFill>
                  <a:srgbClr val="FF0000"/>
                </a:solidFill>
                <a:latin typeface="Arial"/>
                <a:cs typeface="Arial"/>
              </a:rPr>
              <a:t>TO </a:t>
            </a:r>
            <a:r>
              <a:rPr sz="2000" b="1" spc="-85" dirty="0">
                <a:solidFill>
                  <a:srgbClr val="FF0000"/>
                </a:solidFill>
                <a:latin typeface="Arial"/>
                <a:cs typeface="Arial"/>
              </a:rPr>
              <a:t>GIVE</a:t>
            </a:r>
            <a:r>
              <a:rPr sz="2000" b="1" spc="160" dirty="0">
                <a:solidFill>
                  <a:srgbClr val="FF0000"/>
                </a:solidFill>
                <a:latin typeface="Arial"/>
                <a:cs typeface="Arial"/>
              </a:rPr>
              <a:t> </a:t>
            </a:r>
            <a:r>
              <a:rPr sz="2000" b="1" spc="-225" dirty="0">
                <a:solidFill>
                  <a:srgbClr val="FF0000"/>
                </a:solidFill>
                <a:latin typeface="Arial"/>
                <a:cs typeface="Arial"/>
              </a:rPr>
              <a:t>US?</a:t>
            </a:r>
            <a:endParaRPr sz="2000">
              <a:latin typeface="Arial"/>
              <a:cs typeface="Arial"/>
            </a:endParaRPr>
          </a:p>
        </p:txBody>
      </p:sp>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757295" y="4038600"/>
            <a:ext cx="4319905" cy="2257425"/>
          </a:xfrm>
          <a:prstGeom prst="rect">
            <a:avLst/>
          </a:prstGeom>
          <a:blipFill>
            <a:blip r:embed="rId2" cstate="print"/>
            <a:stretch>
              <a:fillRect/>
            </a:stretch>
          </a:blipFill>
        </p:spPr>
        <p:txBody>
          <a:bodyPr wrap="square" lIns="0" tIns="0" rIns="0" bIns="0" rtlCol="0"/>
          <a:lstStyle/>
          <a:p>
            <a:endParaRPr/>
          </a:p>
        </p:txBody>
      </p:sp>
      <p:graphicFrame>
        <p:nvGraphicFramePr>
          <p:cNvPr id="3" name="object 3"/>
          <p:cNvGraphicFramePr>
            <a:graphicFrameLocks noGrp="1"/>
          </p:cNvGraphicFramePr>
          <p:nvPr/>
        </p:nvGraphicFramePr>
        <p:xfrm>
          <a:off x="908050" y="374650"/>
          <a:ext cx="4343398" cy="3208269"/>
        </p:xfrm>
        <a:graphic>
          <a:graphicData uri="http://schemas.openxmlformats.org/drawingml/2006/table">
            <a:tbl>
              <a:tblPr firstRow="1" bandRow="1">
                <a:tableStyleId>{2D5ABB26-0587-4C30-8999-92F81FD0307C}</a:tableStyleId>
              </a:tblPr>
              <a:tblGrid>
                <a:gridCol w="1411605">
                  <a:extLst>
                    <a:ext uri="{9D8B030D-6E8A-4147-A177-3AD203B41FA5}">
                      <a16:colId xmlns:a16="http://schemas.microsoft.com/office/drawing/2014/main" val="20000"/>
                    </a:ext>
                  </a:extLst>
                </a:gridCol>
                <a:gridCol w="760094">
                  <a:extLst>
                    <a:ext uri="{9D8B030D-6E8A-4147-A177-3AD203B41FA5}">
                      <a16:colId xmlns:a16="http://schemas.microsoft.com/office/drawing/2014/main" val="20001"/>
                    </a:ext>
                  </a:extLst>
                </a:gridCol>
                <a:gridCol w="760094">
                  <a:extLst>
                    <a:ext uri="{9D8B030D-6E8A-4147-A177-3AD203B41FA5}">
                      <a16:colId xmlns:a16="http://schemas.microsoft.com/office/drawing/2014/main" val="20002"/>
                    </a:ext>
                  </a:extLst>
                </a:gridCol>
                <a:gridCol w="1411605">
                  <a:extLst>
                    <a:ext uri="{9D8B030D-6E8A-4147-A177-3AD203B41FA5}">
                      <a16:colId xmlns:a16="http://schemas.microsoft.com/office/drawing/2014/main" val="20003"/>
                    </a:ext>
                  </a:extLst>
                </a:gridCol>
              </a:tblGrid>
              <a:tr h="457200">
                <a:tc>
                  <a:txBody>
                    <a:bodyPr/>
                    <a:lstStyle/>
                    <a:p>
                      <a:pPr marL="1270" algn="ctr">
                        <a:lnSpc>
                          <a:spcPct val="100000"/>
                        </a:lnSpc>
                        <a:spcBef>
                          <a:spcPts val="915"/>
                        </a:spcBef>
                      </a:pPr>
                      <a:r>
                        <a:rPr sz="1200" b="1" spc="-10" dirty="0">
                          <a:latin typeface="Arial"/>
                          <a:cs typeface="Arial"/>
                        </a:rPr>
                        <a:t>Present</a:t>
                      </a:r>
                      <a:r>
                        <a:rPr sz="1200" b="1" spc="-20" dirty="0">
                          <a:latin typeface="Arial"/>
                          <a:cs typeface="Arial"/>
                        </a:rPr>
                        <a:t> </a:t>
                      </a:r>
                      <a:r>
                        <a:rPr sz="1200" b="1" spc="-10" dirty="0">
                          <a:latin typeface="Arial"/>
                          <a:cs typeface="Arial"/>
                        </a:rPr>
                        <a:t>State</a:t>
                      </a:r>
                      <a:endParaRPr sz="1200">
                        <a:latin typeface="Arial"/>
                        <a:cs typeface="Arial"/>
                      </a:endParaRPr>
                    </a:p>
                  </a:txBody>
                  <a:tcPr marL="0" marR="0" marT="1162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gridSpan="2">
                  <a:txBody>
                    <a:bodyPr/>
                    <a:lstStyle/>
                    <a:p>
                      <a:pPr marL="3810" algn="ctr">
                        <a:lnSpc>
                          <a:spcPct val="100000"/>
                        </a:lnSpc>
                        <a:spcBef>
                          <a:spcPts val="915"/>
                        </a:spcBef>
                      </a:pPr>
                      <a:r>
                        <a:rPr sz="1200" b="1" spc="10" dirty="0">
                          <a:latin typeface="Arial"/>
                          <a:cs typeface="Arial"/>
                        </a:rPr>
                        <a:t>Inputs</a:t>
                      </a:r>
                      <a:endParaRPr sz="1200">
                        <a:latin typeface="Arial"/>
                        <a:cs typeface="Arial"/>
                      </a:endParaRPr>
                    </a:p>
                  </a:txBody>
                  <a:tcPr marL="0" marR="0" marT="1162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hMerge="1">
                  <a:txBody>
                    <a:bodyPr/>
                    <a:lstStyle/>
                    <a:p>
                      <a:endParaRPr/>
                    </a:p>
                  </a:txBody>
                  <a:tcPr marL="0" marR="0" marT="0" marB="0"/>
                </a:tc>
                <a:tc>
                  <a:txBody>
                    <a:bodyPr/>
                    <a:lstStyle/>
                    <a:p>
                      <a:pPr marL="1270" algn="ctr">
                        <a:lnSpc>
                          <a:spcPct val="100000"/>
                        </a:lnSpc>
                        <a:spcBef>
                          <a:spcPts val="915"/>
                        </a:spcBef>
                      </a:pPr>
                      <a:r>
                        <a:rPr sz="1200" b="1" spc="40" dirty="0">
                          <a:latin typeface="Arial"/>
                          <a:cs typeface="Arial"/>
                        </a:rPr>
                        <a:t>Next</a:t>
                      </a:r>
                      <a:r>
                        <a:rPr sz="1200" b="1" spc="-20" dirty="0">
                          <a:latin typeface="Arial"/>
                          <a:cs typeface="Arial"/>
                        </a:rPr>
                        <a:t> </a:t>
                      </a:r>
                      <a:r>
                        <a:rPr sz="1200" b="1" spc="-10" dirty="0">
                          <a:latin typeface="Arial"/>
                          <a:cs typeface="Arial"/>
                        </a:rPr>
                        <a:t>State</a:t>
                      </a:r>
                      <a:endParaRPr sz="1200">
                        <a:latin typeface="Arial"/>
                        <a:cs typeface="Arial"/>
                      </a:endParaRPr>
                    </a:p>
                  </a:txBody>
                  <a:tcPr marL="0" marR="0" marT="1162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extLst>
                  <a:ext uri="{0D108BD9-81ED-4DB2-BD59-A6C34878D82A}">
                    <a16:rowId xmlns:a16="http://schemas.microsoft.com/office/drawing/2014/main" val="10000"/>
                  </a:ext>
                </a:extLst>
              </a:tr>
              <a:tr h="335279">
                <a:tc>
                  <a:txBody>
                    <a:bodyPr/>
                    <a:lstStyle/>
                    <a:p>
                      <a:pPr marL="4445" algn="ctr">
                        <a:lnSpc>
                          <a:spcPct val="100000"/>
                        </a:lnSpc>
                        <a:spcBef>
                          <a:spcPts val="464"/>
                        </a:spcBef>
                      </a:pPr>
                      <a:r>
                        <a:rPr sz="2475" b="1" i="1" spc="-60" baseline="13468" dirty="0">
                          <a:latin typeface="Arial"/>
                          <a:cs typeface="Arial"/>
                        </a:rPr>
                        <a:t>Y</a:t>
                      </a:r>
                      <a:r>
                        <a:rPr sz="1100" b="1" i="1" spc="-40" dirty="0">
                          <a:latin typeface="Arial"/>
                          <a:cs typeface="Arial"/>
                        </a:rPr>
                        <a:t>Present</a:t>
                      </a:r>
                      <a:endParaRPr sz="1100">
                        <a:latin typeface="Arial"/>
                        <a:cs typeface="Arial"/>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10515">
                        <a:lnSpc>
                          <a:spcPct val="100000"/>
                        </a:lnSpc>
                        <a:spcBef>
                          <a:spcPts val="80"/>
                        </a:spcBef>
                      </a:pPr>
                      <a:r>
                        <a:rPr sz="1650" b="1" i="1" dirty="0">
                          <a:latin typeface="Arial"/>
                          <a:cs typeface="Arial"/>
                        </a:rPr>
                        <a:t>A</a:t>
                      </a:r>
                      <a:endParaRPr sz="1650">
                        <a:latin typeface="Arial"/>
                        <a:cs typeface="Arial"/>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21310">
                        <a:lnSpc>
                          <a:spcPct val="100000"/>
                        </a:lnSpc>
                        <a:spcBef>
                          <a:spcPts val="80"/>
                        </a:spcBef>
                      </a:pPr>
                      <a:r>
                        <a:rPr sz="1650" b="1" i="1" dirty="0">
                          <a:latin typeface="Arial"/>
                          <a:cs typeface="Arial"/>
                        </a:rPr>
                        <a:t>B</a:t>
                      </a:r>
                      <a:endParaRPr sz="1650">
                        <a:latin typeface="Arial"/>
                        <a:cs typeface="Arial"/>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5080" algn="ctr">
                        <a:lnSpc>
                          <a:spcPct val="100000"/>
                        </a:lnSpc>
                        <a:spcBef>
                          <a:spcPts val="464"/>
                        </a:spcBef>
                      </a:pPr>
                      <a:r>
                        <a:rPr sz="2475" b="1" i="1" spc="-15" baseline="13468" dirty="0">
                          <a:latin typeface="Arial"/>
                          <a:cs typeface="Arial"/>
                        </a:rPr>
                        <a:t>Y</a:t>
                      </a:r>
                      <a:r>
                        <a:rPr sz="1100" b="1" i="1" spc="-10" dirty="0">
                          <a:latin typeface="Arial"/>
                          <a:cs typeface="Arial"/>
                        </a:rPr>
                        <a:t>Next</a:t>
                      </a:r>
                      <a:endParaRPr sz="1100">
                        <a:latin typeface="Arial"/>
                        <a:cs typeface="Arial"/>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1"/>
                  </a:ext>
                </a:extLst>
              </a:tr>
              <a:tr h="302006">
                <a:tc>
                  <a:txBody>
                    <a:bodyPr/>
                    <a:lstStyle/>
                    <a:p>
                      <a:pPr algn="ctr">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635" algn="ctr">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2"/>
                  </a:ext>
                </a:extLst>
              </a:tr>
              <a:tr h="302005">
                <a:tc>
                  <a:txBody>
                    <a:bodyPr/>
                    <a:lstStyle/>
                    <a:p>
                      <a:pPr algn="ctr">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0"/>
                        </a:spcBef>
                      </a:pPr>
                      <a:r>
                        <a:rPr sz="1200" dirty="0">
                          <a:latin typeface="Arial"/>
                          <a:cs typeface="Arial"/>
                        </a:rPr>
                        <a:t>1</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35" algn="ctr">
                        <a:lnSpc>
                          <a:spcPct val="100000"/>
                        </a:lnSpc>
                        <a:spcBef>
                          <a:spcPts val="300"/>
                        </a:spcBef>
                      </a:pPr>
                      <a:r>
                        <a:rPr sz="1200" dirty="0">
                          <a:latin typeface="Arial"/>
                          <a:cs typeface="Arial"/>
                        </a:rPr>
                        <a:t>1</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3"/>
                  </a:ext>
                </a:extLst>
              </a:tr>
              <a:tr h="301879">
                <a:tc>
                  <a:txBody>
                    <a:bodyPr/>
                    <a:lstStyle/>
                    <a:p>
                      <a:pPr algn="ctr">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0"/>
                        </a:spcBef>
                      </a:pPr>
                      <a:r>
                        <a:rPr sz="1200" dirty="0">
                          <a:latin typeface="Arial"/>
                          <a:cs typeface="Arial"/>
                        </a:rPr>
                        <a:t>1</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635" algn="ctr">
                        <a:lnSpc>
                          <a:spcPct val="100000"/>
                        </a:lnSpc>
                        <a:spcBef>
                          <a:spcPts val="300"/>
                        </a:spcBef>
                      </a:pPr>
                      <a:r>
                        <a:rPr sz="1200" dirty="0">
                          <a:latin typeface="Arial"/>
                          <a:cs typeface="Arial"/>
                        </a:rPr>
                        <a:t>1</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4"/>
                  </a:ext>
                </a:extLst>
              </a:tr>
              <a:tr h="302005">
                <a:tc>
                  <a:txBody>
                    <a:bodyPr/>
                    <a:lstStyle/>
                    <a:p>
                      <a:pPr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3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5"/>
                  </a:ext>
                </a:extLst>
              </a:tr>
              <a:tr h="302006">
                <a:tc>
                  <a:txBody>
                    <a:bodyPr/>
                    <a:lstStyle/>
                    <a:p>
                      <a:pPr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635"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6"/>
                  </a:ext>
                </a:extLst>
              </a:tr>
              <a:tr h="302005">
                <a:tc>
                  <a:txBody>
                    <a:bodyPr/>
                    <a:lstStyle/>
                    <a:p>
                      <a:pPr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3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7"/>
                  </a:ext>
                </a:extLst>
              </a:tr>
              <a:tr h="301878">
                <a:tc>
                  <a:txBody>
                    <a:bodyPr/>
                    <a:lstStyle/>
                    <a:p>
                      <a:pPr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63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8"/>
                  </a:ext>
                </a:extLst>
              </a:tr>
              <a:tr h="302006">
                <a:tc>
                  <a:txBody>
                    <a:bodyPr/>
                    <a:lstStyle/>
                    <a:p>
                      <a:pPr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35"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9"/>
                  </a:ext>
                </a:extLst>
              </a:tr>
            </a:tbl>
          </a:graphicData>
        </a:graphic>
      </p:graphicFrame>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36394" y="693166"/>
            <a:ext cx="4786630" cy="452120"/>
          </a:xfrm>
          <a:prstGeom prst="rect">
            <a:avLst/>
          </a:prstGeom>
        </p:spPr>
        <p:txBody>
          <a:bodyPr vert="horz" wrap="square" lIns="0" tIns="12065" rIns="0" bIns="0" rtlCol="0">
            <a:spAutoFit/>
          </a:bodyPr>
          <a:lstStyle/>
          <a:p>
            <a:pPr marL="12700">
              <a:lnSpc>
                <a:spcPct val="100000"/>
              </a:lnSpc>
              <a:spcBef>
                <a:spcPts val="95"/>
              </a:spcBef>
            </a:pPr>
            <a:r>
              <a:rPr sz="2800" b="1" spc="-65" dirty="0">
                <a:solidFill>
                  <a:srgbClr val="000000"/>
                </a:solidFill>
              </a:rPr>
              <a:t>NOTE </a:t>
            </a:r>
            <a:r>
              <a:rPr sz="2800" b="1" spc="20" dirty="0">
                <a:solidFill>
                  <a:srgbClr val="000000"/>
                </a:solidFill>
              </a:rPr>
              <a:t>ON </a:t>
            </a:r>
            <a:r>
              <a:rPr sz="2800" b="1" spc="-135" dirty="0">
                <a:solidFill>
                  <a:srgbClr val="000000"/>
                </a:solidFill>
              </a:rPr>
              <a:t>STATE</a:t>
            </a:r>
            <a:r>
              <a:rPr sz="2800" b="1" spc="310" dirty="0">
                <a:solidFill>
                  <a:srgbClr val="000000"/>
                </a:solidFill>
              </a:rPr>
              <a:t> </a:t>
            </a:r>
            <a:r>
              <a:rPr sz="2800" b="1" spc="-95" dirty="0">
                <a:solidFill>
                  <a:srgbClr val="000000"/>
                </a:solidFill>
              </a:rPr>
              <a:t>DIAGRAMS</a:t>
            </a:r>
            <a:endParaRPr sz="2800" b="1" dirty="0"/>
          </a:p>
        </p:txBody>
      </p:sp>
      <p:sp>
        <p:nvSpPr>
          <p:cNvPr id="3" name="object 3"/>
          <p:cNvSpPr txBox="1"/>
          <p:nvPr/>
        </p:nvSpPr>
        <p:spPr>
          <a:xfrm>
            <a:off x="612140" y="1438401"/>
            <a:ext cx="7641590" cy="2769870"/>
          </a:xfrm>
          <a:prstGeom prst="rect">
            <a:avLst/>
          </a:prstGeom>
        </p:spPr>
        <p:txBody>
          <a:bodyPr vert="horz" wrap="square" lIns="0" tIns="13335" rIns="0" bIns="0" rtlCol="0">
            <a:spAutoFit/>
          </a:bodyPr>
          <a:lstStyle/>
          <a:p>
            <a:pPr marL="12700">
              <a:lnSpc>
                <a:spcPct val="100000"/>
              </a:lnSpc>
              <a:spcBef>
                <a:spcPts val="105"/>
              </a:spcBef>
            </a:pPr>
            <a:r>
              <a:rPr sz="2000" spc="105" dirty="0">
                <a:latin typeface="Arial"/>
                <a:cs typeface="Arial"/>
              </a:rPr>
              <a:t>It </a:t>
            </a:r>
            <a:r>
              <a:rPr sz="2000" spc="75" dirty="0">
                <a:latin typeface="Arial"/>
                <a:cs typeface="Arial"/>
              </a:rPr>
              <a:t>is </a:t>
            </a:r>
            <a:r>
              <a:rPr sz="2000" spc="135" dirty="0">
                <a:latin typeface="Arial"/>
                <a:cs typeface="Arial"/>
              </a:rPr>
              <a:t>important </a:t>
            </a:r>
            <a:r>
              <a:rPr sz="2000" spc="150" dirty="0">
                <a:latin typeface="Arial"/>
                <a:cs typeface="Arial"/>
              </a:rPr>
              <a:t>to </a:t>
            </a:r>
            <a:r>
              <a:rPr sz="2000" spc="105" dirty="0">
                <a:latin typeface="Arial"/>
                <a:cs typeface="Arial"/>
              </a:rPr>
              <a:t>note </a:t>
            </a:r>
            <a:r>
              <a:rPr sz="2000" spc="125" dirty="0">
                <a:latin typeface="Arial"/>
                <a:cs typeface="Arial"/>
              </a:rPr>
              <a:t>that 0,1 </a:t>
            </a:r>
            <a:r>
              <a:rPr sz="2000" spc="130" dirty="0">
                <a:latin typeface="Arial"/>
                <a:cs typeface="Arial"/>
              </a:rPr>
              <a:t>or </a:t>
            </a:r>
            <a:r>
              <a:rPr sz="2000" spc="135" dirty="0">
                <a:latin typeface="Arial"/>
                <a:cs typeface="Arial"/>
              </a:rPr>
              <a:t>00,11 </a:t>
            </a:r>
            <a:r>
              <a:rPr sz="2000" spc="45" dirty="0">
                <a:latin typeface="Arial"/>
                <a:cs typeface="Arial"/>
              </a:rPr>
              <a:t>has </a:t>
            </a:r>
            <a:r>
              <a:rPr sz="2000" spc="-10" dirty="0">
                <a:latin typeface="Arial"/>
                <a:cs typeface="Arial"/>
              </a:rPr>
              <a:t>a </a:t>
            </a:r>
            <a:r>
              <a:rPr sz="2000" spc="110" dirty="0">
                <a:latin typeface="Arial"/>
                <a:cs typeface="Arial"/>
              </a:rPr>
              <a:t>totally</a:t>
            </a:r>
            <a:r>
              <a:rPr sz="2000" spc="-295" dirty="0">
                <a:latin typeface="Arial"/>
                <a:cs typeface="Arial"/>
              </a:rPr>
              <a:t> </a:t>
            </a:r>
            <a:r>
              <a:rPr sz="2000" spc="120" dirty="0">
                <a:latin typeface="Arial"/>
                <a:cs typeface="Arial"/>
              </a:rPr>
              <a:t>different</a:t>
            </a:r>
            <a:endParaRPr sz="2000">
              <a:latin typeface="Arial"/>
              <a:cs typeface="Arial"/>
            </a:endParaRPr>
          </a:p>
          <a:p>
            <a:pPr marL="12700">
              <a:lnSpc>
                <a:spcPct val="100000"/>
              </a:lnSpc>
            </a:pPr>
            <a:r>
              <a:rPr sz="2000" spc="105" dirty="0">
                <a:latin typeface="Arial"/>
                <a:cs typeface="Arial"/>
              </a:rPr>
              <a:t>meaning </a:t>
            </a:r>
            <a:r>
              <a:rPr sz="2000" spc="160" dirty="0">
                <a:latin typeface="Arial"/>
                <a:cs typeface="Arial"/>
              </a:rPr>
              <a:t>from </a:t>
            </a:r>
            <a:r>
              <a:rPr sz="2000" spc="265" dirty="0">
                <a:latin typeface="Arial"/>
                <a:cs typeface="Arial"/>
              </a:rPr>
              <a:t>0/1 </a:t>
            </a:r>
            <a:r>
              <a:rPr sz="2000" spc="135" dirty="0">
                <a:latin typeface="Arial"/>
                <a:cs typeface="Arial"/>
              </a:rPr>
              <a:t>or</a:t>
            </a:r>
            <a:r>
              <a:rPr sz="2000" spc="-325" dirty="0">
                <a:latin typeface="Arial"/>
                <a:cs typeface="Arial"/>
              </a:rPr>
              <a:t> </a:t>
            </a:r>
            <a:r>
              <a:rPr sz="2000" spc="195" dirty="0">
                <a:latin typeface="Arial"/>
                <a:cs typeface="Arial"/>
              </a:rPr>
              <a:t>00/11.</a:t>
            </a:r>
            <a:endParaRPr sz="2000">
              <a:latin typeface="Arial"/>
              <a:cs typeface="Arial"/>
            </a:endParaRPr>
          </a:p>
          <a:p>
            <a:pPr marL="12700" marR="13335">
              <a:lnSpc>
                <a:spcPct val="100000"/>
              </a:lnSpc>
              <a:spcBef>
                <a:spcPts val="2400"/>
              </a:spcBef>
            </a:pPr>
            <a:r>
              <a:rPr sz="2000" spc="60" dirty="0">
                <a:latin typeface="Arial"/>
                <a:cs typeface="Arial"/>
              </a:rPr>
              <a:t>The </a:t>
            </a:r>
            <a:r>
              <a:rPr sz="2000" spc="105" dirty="0">
                <a:latin typeface="Arial"/>
                <a:cs typeface="Arial"/>
              </a:rPr>
              <a:t>comma </a:t>
            </a:r>
            <a:r>
              <a:rPr sz="2000" spc="120" dirty="0">
                <a:latin typeface="Arial"/>
                <a:cs typeface="Arial"/>
              </a:rPr>
              <a:t>notation </a:t>
            </a:r>
            <a:r>
              <a:rPr sz="2000" spc="85" dirty="0">
                <a:latin typeface="Arial"/>
                <a:cs typeface="Arial"/>
              </a:rPr>
              <a:t>(0,1 </a:t>
            </a:r>
            <a:r>
              <a:rPr sz="2000" spc="130" dirty="0">
                <a:latin typeface="Arial"/>
                <a:cs typeface="Arial"/>
              </a:rPr>
              <a:t>or </a:t>
            </a:r>
            <a:r>
              <a:rPr sz="2000" spc="110" dirty="0">
                <a:latin typeface="Arial"/>
                <a:cs typeface="Arial"/>
              </a:rPr>
              <a:t>00,11) </a:t>
            </a:r>
            <a:r>
              <a:rPr sz="2000" spc="75" dirty="0">
                <a:latin typeface="Arial"/>
                <a:cs typeface="Arial"/>
              </a:rPr>
              <a:t>is </a:t>
            </a:r>
            <a:r>
              <a:rPr sz="2000" spc="114" dirty="0">
                <a:latin typeface="Arial"/>
                <a:cs typeface="Arial"/>
              </a:rPr>
              <a:t>mostly </a:t>
            </a:r>
            <a:r>
              <a:rPr sz="2000" spc="75" dirty="0">
                <a:latin typeface="Arial"/>
                <a:cs typeface="Arial"/>
              </a:rPr>
              <a:t>used </a:t>
            </a:r>
            <a:r>
              <a:rPr sz="2000" spc="150" dirty="0">
                <a:latin typeface="Arial"/>
                <a:cs typeface="Arial"/>
              </a:rPr>
              <a:t>to </a:t>
            </a:r>
            <a:r>
              <a:rPr sz="2000" spc="90" dirty="0">
                <a:latin typeface="Arial"/>
                <a:cs typeface="Arial"/>
              </a:rPr>
              <a:t>indicate  </a:t>
            </a:r>
            <a:r>
              <a:rPr sz="2000" spc="120" dirty="0">
                <a:latin typeface="Arial"/>
                <a:cs typeface="Arial"/>
              </a:rPr>
              <a:t>inputs </a:t>
            </a:r>
            <a:r>
              <a:rPr sz="2000" spc="125" dirty="0">
                <a:latin typeface="Arial"/>
                <a:cs typeface="Arial"/>
              </a:rPr>
              <a:t>that </a:t>
            </a:r>
            <a:r>
              <a:rPr sz="2000" spc="100" dirty="0">
                <a:latin typeface="Arial"/>
                <a:cs typeface="Arial"/>
              </a:rPr>
              <a:t>produce </a:t>
            </a:r>
            <a:r>
              <a:rPr sz="2000" spc="105" dirty="0">
                <a:latin typeface="Arial"/>
                <a:cs typeface="Arial"/>
              </a:rPr>
              <a:t>the </a:t>
            </a:r>
            <a:r>
              <a:rPr sz="2000" spc="55" dirty="0">
                <a:latin typeface="Arial"/>
                <a:cs typeface="Arial"/>
              </a:rPr>
              <a:t>same </a:t>
            </a:r>
            <a:r>
              <a:rPr sz="2000" spc="95" dirty="0">
                <a:latin typeface="Arial"/>
                <a:cs typeface="Arial"/>
              </a:rPr>
              <a:t>effect </a:t>
            </a:r>
            <a:r>
              <a:rPr sz="2000" spc="20" dirty="0">
                <a:latin typeface="Arial"/>
                <a:cs typeface="Arial"/>
              </a:rPr>
              <a:t>(Refer </a:t>
            </a:r>
            <a:r>
              <a:rPr sz="2000" spc="150" dirty="0">
                <a:latin typeface="Arial"/>
                <a:cs typeface="Arial"/>
              </a:rPr>
              <a:t>to </a:t>
            </a:r>
            <a:r>
              <a:rPr sz="2000" spc="100" dirty="0">
                <a:latin typeface="Arial"/>
                <a:cs typeface="Arial"/>
              </a:rPr>
              <a:t>diagram</a:t>
            </a:r>
            <a:r>
              <a:rPr sz="2000" spc="-185" dirty="0">
                <a:latin typeface="Arial"/>
                <a:cs typeface="Arial"/>
              </a:rPr>
              <a:t> </a:t>
            </a:r>
            <a:r>
              <a:rPr sz="2000" spc="45" dirty="0">
                <a:latin typeface="Arial"/>
                <a:cs typeface="Arial"/>
              </a:rPr>
              <a:t>above).</a:t>
            </a:r>
            <a:endParaRPr sz="2000">
              <a:latin typeface="Arial"/>
              <a:cs typeface="Arial"/>
            </a:endParaRPr>
          </a:p>
          <a:p>
            <a:pPr marL="12700" marR="105410">
              <a:lnSpc>
                <a:spcPct val="100000"/>
              </a:lnSpc>
              <a:spcBef>
                <a:spcPts val="2405"/>
              </a:spcBef>
            </a:pPr>
            <a:r>
              <a:rPr sz="2000" spc="60" dirty="0">
                <a:latin typeface="Arial"/>
                <a:cs typeface="Arial"/>
              </a:rPr>
              <a:t>The </a:t>
            </a:r>
            <a:r>
              <a:rPr sz="2000" spc="120" dirty="0">
                <a:latin typeface="Arial"/>
                <a:cs typeface="Arial"/>
              </a:rPr>
              <a:t>forward </a:t>
            </a:r>
            <a:r>
              <a:rPr sz="2000" spc="55" dirty="0">
                <a:latin typeface="Arial"/>
                <a:cs typeface="Arial"/>
              </a:rPr>
              <a:t>slash </a:t>
            </a:r>
            <a:r>
              <a:rPr sz="2000" spc="120" dirty="0">
                <a:latin typeface="Arial"/>
                <a:cs typeface="Arial"/>
              </a:rPr>
              <a:t>notation </a:t>
            </a:r>
            <a:r>
              <a:rPr sz="2000" spc="195" dirty="0">
                <a:latin typeface="Arial"/>
                <a:cs typeface="Arial"/>
              </a:rPr>
              <a:t>(0/1 </a:t>
            </a:r>
            <a:r>
              <a:rPr sz="2000" spc="130" dirty="0">
                <a:latin typeface="Arial"/>
                <a:cs typeface="Arial"/>
              </a:rPr>
              <a:t>or </a:t>
            </a:r>
            <a:r>
              <a:rPr sz="2000" spc="180" dirty="0">
                <a:latin typeface="Arial"/>
                <a:cs typeface="Arial"/>
              </a:rPr>
              <a:t>00/11) </a:t>
            </a:r>
            <a:r>
              <a:rPr sz="2000" spc="75" dirty="0">
                <a:latin typeface="Arial"/>
                <a:cs typeface="Arial"/>
              </a:rPr>
              <a:t>is </a:t>
            </a:r>
            <a:r>
              <a:rPr sz="2000" spc="85" dirty="0">
                <a:latin typeface="Arial"/>
                <a:cs typeface="Arial"/>
              </a:rPr>
              <a:t>usually </a:t>
            </a:r>
            <a:r>
              <a:rPr sz="2000" spc="75" dirty="0">
                <a:latin typeface="Arial"/>
                <a:cs typeface="Arial"/>
              </a:rPr>
              <a:t>used </a:t>
            </a:r>
            <a:r>
              <a:rPr sz="2000" spc="150" dirty="0">
                <a:latin typeface="Arial"/>
                <a:cs typeface="Arial"/>
              </a:rPr>
              <a:t>to  </a:t>
            </a:r>
            <a:r>
              <a:rPr sz="2000" spc="90" dirty="0">
                <a:latin typeface="Arial"/>
                <a:cs typeface="Arial"/>
              </a:rPr>
              <a:t>indicate </a:t>
            </a:r>
            <a:r>
              <a:rPr sz="2000" spc="155" dirty="0">
                <a:latin typeface="Arial"/>
                <a:cs typeface="Arial"/>
              </a:rPr>
              <a:t>Input/Output </a:t>
            </a:r>
            <a:r>
              <a:rPr sz="2000" spc="130" dirty="0">
                <a:latin typeface="Arial"/>
                <a:cs typeface="Arial"/>
              </a:rPr>
              <a:t>or </a:t>
            </a:r>
            <a:r>
              <a:rPr sz="2000" spc="114" dirty="0">
                <a:latin typeface="Arial"/>
                <a:cs typeface="Arial"/>
              </a:rPr>
              <a:t>State/Output </a:t>
            </a:r>
            <a:r>
              <a:rPr sz="2000" spc="90" dirty="0">
                <a:latin typeface="Arial"/>
                <a:cs typeface="Arial"/>
              </a:rPr>
              <a:t>relations </a:t>
            </a:r>
            <a:r>
              <a:rPr sz="2000" spc="35" dirty="0">
                <a:latin typeface="Arial"/>
                <a:cs typeface="Arial"/>
              </a:rPr>
              <a:t>(Will </a:t>
            </a:r>
            <a:r>
              <a:rPr sz="2000" spc="70" dirty="0">
                <a:latin typeface="Arial"/>
                <a:cs typeface="Arial"/>
              </a:rPr>
              <a:t>be</a:t>
            </a:r>
            <a:r>
              <a:rPr sz="2000" spc="-140" dirty="0">
                <a:latin typeface="Arial"/>
                <a:cs typeface="Arial"/>
              </a:rPr>
              <a:t> </a:t>
            </a:r>
            <a:r>
              <a:rPr sz="2000" spc="55" dirty="0">
                <a:latin typeface="Arial"/>
                <a:cs typeface="Arial"/>
              </a:rPr>
              <a:t>clear  </a:t>
            </a:r>
            <a:r>
              <a:rPr sz="2000" spc="130" dirty="0">
                <a:latin typeface="Arial"/>
                <a:cs typeface="Arial"/>
              </a:rPr>
              <a:t>in </a:t>
            </a:r>
            <a:r>
              <a:rPr sz="2000" spc="-10" dirty="0">
                <a:latin typeface="Arial"/>
                <a:cs typeface="Arial"/>
              </a:rPr>
              <a:t>a </a:t>
            </a:r>
            <a:r>
              <a:rPr sz="2000" spc="95" dirty="0">
                <a:latin typeface="Arial"/>
                <a:cs typeface="Arial"/>
              </a:rPr>
              <a:t>few</a:t>
            </a:r>
            <a:r>
              <a:rPr sz="2000" spc="70" dirty="0">
                <a:latin typeface="Arial"/>
                <a:cs typeface="Arial"/>
              </a:rPr>
              <a:t> </a:t>
            </a:r>
            <a:r>
              <a:rPr sz="2000" spc="60" dirty="0">
                <a:latin typeface="Arial"/>
                <a:cs typeface="Arial"/>
              </a:rPr>
              <a:t>slides)</a:t>
            </a:r>
            <a:endParaRPr sz="2000">
              <a:latin typeface="Arial"/>
              <a:cs typeface="Arial"/>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30197" y="447497"/>
            <a:ext cx="6476365" cy="452120"/>
          </a:xfrm>
          <a:prstGeom prst="rect">
            <a:avLst/>
          </a:prstGeom>
        </p:spPr>
        <p:txBody>
          <a:bodyPr vert="horz" wrap="square" lIns="0" tIns="12065" rIns="0" bIns="0" rtlCol="0">
            <a:spAutoFit/>
          </a:bodyPr>
          <a:lstStyle/>
          <a:p>
            <a:pPr marL="12700">
              <a:lnSpc>
                <a:spcPct val="100000"/>
              </a:lnSpc>
              <a:spcBef>
                <a:spcPts val="95"/>
              </a:spcBef>
            </a:pPr>
            <a:r>
              <a:rPr sz="2800" b="1" spc="-10" dirty="0">
                <a:solidFill>
                  <a:srgbClr val="000000"/>
                </a:solidFill>
              </a:rPr>
              <a:t>Sequential </a:t>
            </a:r>
            <a:r>
              <a:rPr sz="2800" b="1" spc="5" dirty="0">
                <a:solidFill>
                  <a:srgbClr val="000000"/>
                </a:solidFill>
              </a:rPr>
              <a:t>Circuit </a:t>
            </a:r>
            <a:r>
              <a:rPr sz="2800" b="1" dirty="0">
                <a:solidFill>
                  <a:srgbClr val="000000"/>
                </a:solidFill>
              </a:rPr>
              <a:t>Models:</a:t>
            </a:r>
            <a:r>
              <a:rPr sz="2800" b="1" spc="204" dirty="0">
                <a:solidFill>
                  <a:srgbClr val="000000"/>
                </a:solidFill>
              </a:rPr>
              <a:t> </a:t>
            </a:r>
            <a:r>
              <a:rPr sz="2800" b="1" spc="5" dirty="0">
                <a:solidFill>
                  <a:srgbClr val="000000"/>
                </a:solidFill>
              </a:rPr>
              <a:t>Categories</a:t>
            </a:r>
            <a:endParaRPr sz="2800" b="1" dirty="0"/>
          </a:p>
        </p:txBody>
      </p:sp>
      <p:sp>
        <p:nvSpPr>
          <p:cNvPr id="3" name="object 3"/>
          <p:cNvSpPr txBox="1"/>
          <p:nvPr/>
        </p:nvSpPr>
        <p:spPr>
          <a:xfrm>
            <a:off x="612140" y="904087"/>
            <a:ext cx="7644130" cy="4706417"/>
          </a:xfrm>
          <a:prstGeom prst="rect">
            <a:avLst/>
          </a:prstGeom>
        </p:spPr>
        <p:txBody>
          <a:bodyPr vert="horz" wrap="square" lIns="0" tIns="12700" rIns="0" bIns="0" rtlCol="0">
            <a:spAutoFit/>
          </a:bodyPr>
          <a:lstStyle/>
          <a:p>
            <a:pPr marL="12700" marR="255270">
              <a:lnSpc>
                <a:spcPct val="150000"/>
              </a:lnSpc>
              <a:spcBef>
                <a:spcPts val="100"/>
              </a:spcBef>
            </a:pPr>
            <a:r>
              <a:rPr sz="2000" spc="70" dirty="0">
                <a:latin typeface="Arial"/>
                <a:cs typeface="Arial"/>
              </a:rPr>
              <a:t>Using </a:t>
            </a:r>
            <a:r>
              <a:rPr sz="2000" spc="75" dirty="0">
                <a:latin typeface="Arial"/>
                <a:cs typeface="Arial"/>
              </a:rPr>
              <a:t>state tables </a:t>
            </a:r>
            <a:r>
              <a:rPr sz="2000" spc="85" dirty="0">
                <a:latin typeface="Arial"/>
                <a:cs typeface="Arial"/>
              </a:rPr>
              <a:t>and </a:t>
            </a:r>
            <a:r>
              <a:rPr sz="2000" spc="75" dirty="0">
                <a:latin typeface="Arial"/>
                <a:cs typeface="Arial"/>
              </a:rPr>
              <a:t>state </a:t>
            </a:r>
            <a:r>
              <a:rPr sz="2000" spc="90" dirty="0">
                <a:latin typeface="Arial"/>
                <a:cs typeface="Arial"/>
              </a:rPr>
              <a:t>diagrams, </a:t>
            </a:r>
            <a:r>
              <a:rPr sz="2000" spc="125" dirty="0">
                <a:latin typeface="Arial"/>
                <a:cs typeface="Arial"/>
              </a:rPr>
              <a:t>finite </a:t>
            </a:r>
            <a:r>
              <a:rPr sz="2000" spc="75" dirty="0">
                <a:latin typeface="Arial"/>
                <a:cs typeface="Arial"/>
              </a:rPr>
              <a:t>state machines  </a:t>
            </a:r>
            <a:r>
              <a:rPr sz="2000" spc="-80" dirty="0">
                <a:latin typeface="Arial"/>
                <a:cs typeface="Arial"/>
              </a:rPr>
              <a:t>(FSM) </a:t>
            </a:r>
            <a:r>
              <a:rPr sz="2000" spc="105" dirty="0">
                <a:latin typeface="Arial"/>
                <a:cs typeface="Arial"/>
              </a:rPr>
              <a:t>fall </a:t>
            </a:r>
            <a:r>
              <a:rPr sz="2000" spc="110" dirty="0">
                <a:latin typeface="Arial"/>
                <a:cs typeface="Arial"/>
              </a:rPr>
              <a:t>under </a:t>
            </a:r>
            <a:r>
              <a:rPr sz="2000" spc="130" dirty="0">
                <a:latin typeface="Arial"/>
                <a:cs typeface="Arial"/>
              </a:rPr>
              <a:t>two </a:t>
            </a:r>
            <a:r>
              <a:rPr sz="2000" spc="114" dirty="0">
                <a:latin typeface="Arial"/>
                <a:cs typeface="Arial"/>
              </a:rPr>
              <a:t>main</a:t>
            </a:r>
            <a:r>
              <a:rPr sz="2000" spc="35" dirty="0">
                <a:latin typeface="Arial"/>
                <a:cs typeface="Arial"/>
              </a:rPr>
              <a:t> </a:t>
            </a:r>
            <a:r>
              <a:rPr sz="2000" spc="100" dirty="0">
                <a:latin typeface="Arial"/>
                <a:cs typeface="Arial"/>
              </a:rPr>
              <a:t>models:</a:t>
            </a:r>
            <a:endParaRPr sz="2000" dirty="0">
              <a:latin typeface="Arial"/>
              <a:cs typeface="Arial"/>
            </a:endParaRPr>
          </a:p>
          <a:p>
            <a:pPr marL="469900" indent="-457834">
              <a:lnSpc>
                <a:spcPct val="100000"/>
              </a:lnSpc>
              <a:spcBef>
                <a:spcPts val="1200"/>
              </a:spcBef>
              <a:buAutoNum type="arabicPeriod"/>
              <a:tabLst>
                <a:tab pos="469900" algn="l"/>
                <a:tab pos="470534" algn="l"/>
              </a:tabLst>
            </a:pPr>
            <a:r>
              <a:rPr sz="2000" b="1" spc="25" dirty="0">
                <a:latin typeface="Arial"/>
                <a:cs typeface="Arial"/>
              </a:rPr>
              <a:t>Moore </a:t>
            </a:r>
            <a:r>
              <a:rPr sz="2000" b="1" spc="15" dirty="0">
                <a:latin typeface="Arial"/>
                <a:cs typeface="Arial"/>
              </a:rPr>
              <a:t>Machine</a:t>
            </a:r>
            <a:r>
              <a:rPr sz="2000" spc="15" dirty="0">
                <a:latin typeface="Arial"/>
                <a:cs typeface="Arial"/>
              </a:rPr>
              <a:t>: </a:t>
            </a:r>
            <a:r>
              <a:rPr sz="2000" spc="130" dirty="0">
                <a:latin typeface="Arial"/>
                <a:cs typeface="Arial"/>
              </a:rPr>
              <a:t>Output </a:t>
            </a:r>
            <a:r>
              <a:rPr sz="2000" spc="75" dirty="0">
                <a:latin typeface="Arial"/>
                <a:cs typeface="Arial"/>
              </a:rPr>
              <a:t>is </a:t>
            </a:r>
            <a:r>
              <a:rPr sz="2000" spc="105" dirty="0">
                <a:latin typeface="Arial"/>
                <a:cs typeface="Arial"/>
              </a:rPr>
              <a:t>only </a:t>
            </a:r>
            <a:r>
              <a:rPr sz="2000" spc="125" dirty="0">
                <a:latin typeface="Arial"/>
                <a:cs typeface="Arial"/>
              </a:rPr>
              <a:t>function </a:t>
            </a:r>
            <a:r>
              <a:rPr sz="2000" spc="145" dirty="0">
                <a:latin typeface="Arial"/>
                <a:cs typeface="Arial"/>
              </a:rPr>
              <a:t>of</a:t>
            </a:r>
            <a:r>
              <a:rPr sz="2000" spc="-100" dirty="0">
                <a:latin typeface="Arial"/>
                <a:cs typeface="Arial"/>
              </a:rPr>
              <a:t> </a:t>
            </a:r>
            <a:r>
              <a:rPr sz="2000" spc="75" dirty="0">
                <a:latin typeface="Arial"/>
                <a:cs typeface="Arial"/>
              </a:rPr>
              <a:t>state.</a:t>
            </a:r>
            <a:endParaRPr sz="2000" dirty="0">
              <a:latin typeface="Arial"/>
              <a:cs typeface="Arial"/>
            </a:endParaRPr>
          </a:p>
          <a:p>
            <a:pPr marL="469900" indent="-457834">
              <a:lnSpc>
                <a:spcPct val="100000"/>
              </a:lnSpc>
              <a:spcBef>
                <a:spcPts val="1200"/>
              </a:spcBef>
              <a:buAutoNum type="arabicPeriod"/>
              <a:tabLst>
                <a:tab pos="469900" algn="l"/>
                <a:tab pos="470534" algn="l"/>
              </a:tabLst>
            </a:pPr>
            <a:r>
              <a:rPr sz="2000" b="1" dirty="0">
                <a:latin typeface="Arial"/>
                <a:cs typeface="Arial"/>
              </a:rPr>
              <a:t>Mealy </a:t>
            </a:r>
            <a:r>
              <a:rPr sz="2000" b="1" spc="10" dirty="0">
                <a:latin typeface="Arial"/>
                <a:cs typeface="Arial"/>
              </a:rPr>
              <a:t>Machine</a:t>
            </a:r>
            <a:r>
              <a:rPr sz="2000" spc="10" dirty="0">
                <a:latin typeface="Arial"/>
                <a:cs typeface="Arial"/>
              </a:rPr>
              <a:t>: </a:t>
            </a:r>
            <a:r>
              <a:rPr sz="2000" spc="130" dirty="0">
                <a:latin typeface="Arial"/>
                <a:cs typeface="Arial"/>
              </a:rPr>
              <a:t>Output </a:t>
            </a:r>
            <a:r>
              <a:rPr sz="2000" spc="75" dirty="0">
                <a:latin typeface="Arial"/>
                <a:cs typeface="Arial"/>
              </a:rPr>
              <a:t>is </a:t>
            </a:r>
            <a:r>
              <a:rPr sz="2000" spc="125" dirty="0">
                <a:latin typeface="Arial"/>
                <a:cs typeface="Arial"/>
              </a:rPr>
              <a:t>function </a:t>
            </a:r>
            <a:r>
              <a:rPr sz="2000" spc="145" dirty="0">
                <a:latin typeface="Arial"/>
                <a:cs typeface="Arial"/>
              </a:rPr>
              <a:t>of </a:t>
            </a:r>
            <a:r>
              <a:rPr sz="2000" spc="75" dirty="0">
                <a:latin typeface="Arial"/>
                <a:cs typeface="Arial"/>
              </a:rPr>
              <a:t>state </a:t>
            </a:r>
            <a:r>
              <a:rPr sz="2000" spc="85" dirty="0">
                <a:latin typeface="Arial"/>
                <a:cs typeface="Arial"/>
              </a:rPr>
              <a:t>and</a:t>
            </a:r>
            <a:r>
              <a:rPr sz="2000" spc="-60" dirty="0">
                <a:latin typeface="Arial"/>
                <a:cs typeface="Arial"/>
              </a:rPr>
              <a:t> </a:t>
            </a:r>
            <a:r>
              <a:rPr sz="2000" spc="114" dirty="0">
                <a:latin typeface="Arial"/>
                <a:cs typeface="Arial"/>
              </a:rPr>
              <a:t>inputs.</a:t>
            </a:r>
            <a:endParaRPr sz="2000" dirty="0">
              <a:latin typeface="Arial"/>
              <a:cs typeface="Arial"/>
            </a:endParaRPr>
          </a:p>
          <a:p>
            <a:pPr>
              <a:lnSpc>
                <a:spcPct val="100000"/>
              </a:lnSpc>
              <a:spcBef>
                <a:spcPts val="35"/>
              </a:spcBef>
            </a:pPr>
            <a:endParaRPr sz="3100" dirty="0">
              <a:latin typeface="Arial"/>
              <a:cs typeface="Arial"/>
            </a:endParaRPr>
          </a:p>
          <a:p>
            <a:pPr marL="12700" marR="5080">
              <a:lnSpc>
                <a:spcPct val="150100"/>
              </a:lnSpc>
            </a:pPr>
            <a:r>
              <a:rPr sz="2000" spc="60" dirty="0">
                <a:latin typeface="Arial"/>
                <a:cs typeface="Arial"/>
              </a:rPr>
              <a:t>The </a:t>
            </a:r>
            <a:r>
              <a:rPr sz="2000" spc="80" dirty="0">
                <a:latin typeface="Arial"/>
                <a:cs typeface="Arial"/>
              </a:rPr>
              <a:t>specific </a:t>
            </a:r>
            <a:r>
              <a:rPr sz="2000" spc="114" dirty="0">
                <a:latin typeface="Arial"/>
                <a:cs typeface="Arial"/>
              </a:rPr>
              <a:t>implementation </a:t>
            </a:r>
            <a:r>
              <a:rPr sz="2000" spc="80" dirty="0">
                <a:latin typeface="Arial"/>
                <a:cs typeface="Arial"/>
              </a:rPr>
              <a:t>depends </a:t>
            </a:r>
            <a:r>
              <a:rPr sz="2000" spc="120" dirty="0">
                <a:latin typeface="Arial"/>
                <a:cs typeface="Arial"/>
              </a:rPr>
              <a:t>on </a:t>
            </a:r>
            <a:r>
              <a:rPr sz="2000" spc="105" dirty="0">
                <a:latin typeface="Arial"/>
                <a:cs typeface="Arial"/>
              </a:rPr>
              <a:t>the logic </a:t>
            </a:r>
            <a:r>
              <a:rPr sz="2000" spc="90" dirty="0">
                <a:latin typeface="Arial"/>
                <a:cs typeface="Arial"/>
              </a:rPr>
              <a:t>relations  </a:t>
            </a:r>
            <a:r>
              <a:rPr sz="2000" spc="85" dirty="0">
                <a:latin typeface="Arial"/>
                <a:cs typeface="Arial"/>
              </a:rPr>
              <a:t>specified </a:t>
            </a:r>
            <a:r>
              <a:rPr sz="2000" spc="130" dirty="0">
                <a:latin typeface="Arial"/>
                <a:cs typeface="Arial"/>
              </a:rPr>
              <a:t>in </a:t>
            </a:r>
            <a:r>
              <a:rPr sz="2000" spc="105" dirty="0">
                <a:latin typeface="Arial"/>
                <a:cs typeface="Arial"/>
              </a:rPr>
              <a:t>the </a:t>
            </a:r>
            <a:r>
              <a:rPr sz="2000" spc="75" dirty="0">
                <a:latin typeface="Arial"/>
                <a:cs typeface="Arial"/>
              </a:rPr>
              <a:t>state </a:t>
            </a:r>
            <a:r>
              <a:rPr sz="2000" spc="85" dirty="0">
                <a:latin typeface="Arial"/>
                <a:cs typeface="Arial"/>
              </a:rPr>
              <a:t>table. </a:t>
            </a:r>
            <a:r>
              <a:rPr sz="2000" spc="40" dirty="0">
                <a:latin typeface="Arial"/>
                <a:cs typeface="Arial"/>
              </a:rPr>
              <a:t>For </a:t>
            </a:r>
            <a:r>
              <a:rPr sz="2000" spc="75" dirty="0">
                <a:latin typeface="Arial"/>
                <a:cs typeface="Arial"/>
              </a:rPr>
              <a:t>instance, </a:t>
            </a:r>
            <a:r>
              <a:rPr sz="2000" spc="-10" dirty="0">
                <a:latin typeface="Arial"/>
                <a:cs typeface="Arial"/>
              </a:rPr>
              <a:t>a </a:t>
            </a:r>
            <a:r>
              <a:rPr sz="2000" b="1" spc="10" dirty="0">
                <a:latin typeface="Arial"/>
                <a:cs typeface="Arial"/>
              </a:rPr>
              <a:t>vending </a:t>
            </a:r>
            <a:r>
              <a:rPr sz="2000" b="1" spc="30" dirty="0">
                <a:latin typeface="Arial"/>
                <a:cs typeface="Arial"/>
              </a:rPr>
              <a:t>machine</a:t>
            </a:r>
            <a:r>
              <a:rPr sz="2000" spc="30" dirty="0">
                <a:latin typeface="Arial"/>
                <a:cs typeface="Arial"/>
              </a:rPr>
              <a:t>’s  </a:t>
            </a:r>
            <a:r>
              <a:rPr sz="2000" spc="150" dirty="0">
                <a:latin typeface="Arial"/>
                <a:cs typeface="Arial"/>
              </a:rPr>
              <a:t>output</a:t>
            </a:r>
            <a:r>
              <a:rPr sz="2000" spc="45" dirty="0">
                <a:latin typeface="Arial"/>
                <a:cs typeface="Arial"/>
              </a:rPr>
              <a:t> </a:t>
            </a:r>
            <a:r>
              <a:rPr sz="2000" spc="125" dirty="0">
                <a:latin typeface="Arial"/>
                <a:cs typeface="Arial"/>
              </a:rPr>
              <a:t>will</a:t>
            </a:r>
            <a:r>
              <a:rPr sz="2000" spc="60" dirty="0">
                <a:latin typeface="Arial"/>
                <a:cs typeface="Arial"/>
              </a:rPr>
              <a:t> </a:t>
            </a:r>
            <a:r>
              <a:rPr sz="2000" spc="95" dirty="0">
                <a:latin typeface="Arial"/>
                <a:cs typeface="Arial"/>
              </a:rPr>
              <a:t>depend</a:t>
            </a:r>
            <a:r>
              <a:rPr sz="2000" spc="65" dirty="0">
                <a:latin typeface="Arial"/>
                <a:cs typeface="Arial"/>
              </a:rPr>
              <a:t> </a:t>
            </a:r>
            <a:r>
              <a:rPr sz="2000" spc="120" dirty="0">
                <a:latin typeface="Arial"/>
                <a:cs typeface="Arial"/>
              </a:rPr>
              <a:t>on</a:t>
            </a:r>
            <a:r>
              <a:rPr sz="2000" spc="55" dirty="0">
                <a:latin typeface="Arial"/>
                <a:cs typeface="Arial"/>
              </a:rPr>
              <a:t> </a:t>
            </a:r>
            <a:r>
              <a:rPr sz="2000" spc="145" dirty="0">
                <a:latin typeface="Arial"/>
                <a:cs typeface="Arial"/>
              </a:rPr>
              <a:t>both</a:t>
            </a:r>
            <a:r>
              <a:rPr sz="2000" spc="60" dirty="0">
                <a:latin typeface="Arial"/>
                <a:cs typeface="Arial"/>
              </a:rPr>
              <a:t> </a:t>
            </a:r>
            <a:r>
              <a:rPr sz="2000" spc="75" dirty="0">
                <a:latin typeface="Arial"/>
                <a:cs typeface="Arial"/>
              </a:rPr>
              <a:t>state</a:t>
            </a:r>
            <a:r>
              <a:rPr sz="2000" spc="85" dirty="0">
                <a:latin typeface="Arial"/>
                <a:cs typeface="Arial"/>
              </a:rPr>
              <a:t> and</a:t>
            </a:r>
            <a:r>
              <a:rPr sz="2000" spc="60" dirty="0">
                <a:latin typeface="Arial"/>
                <a:cs typeface="Arial"/>
              </a:rPr>
              <a:t> </a:t>
            </a:r>
            <a:r>
              <a:rPr sz="2000" spc="105" dirty="0">
                <a:latin typeface="Arial"/>
                <a:cs typeface="Arial"/>
              </a:rPr>
              <a:t>current</a:t>
            </a:r>
            <a:r>
              <a:rPr sz="2000" spc="45" dirty="0">
                <a:latin typeface="Arial"/>
                <a:cs typeface="Arial"/>
              </a:rPr>
              <a:t> </a:t>
            </a:r>
            <a:r>
              <a:rPr sz="2000" spc="145" dirty="0">
                <a:latin typeface="Arial"/>
                <a:cs typeface="Arial"/>
              </a:rPr>
              <a:t>input</a:t>
            </a:r>
            <a:r>
              <a:rPr sz="2000" spc="90" dirty="0">
                <a:latin typeface="Arial"/>
                <a:cs typeface="Arial"/>
              </a:rPr>
              <a:t> </a:t>
            </a:r>
            <a:r>
              <a:rPr sz="2000" spc="490" dirty="0">
                <a:latin typeface="Arial"/>
                <a:cs typeface="Arial"/>
              </a:rPr>
              <a:t>-</a:t>
            </a:r>
            <a:r>
              <a:rPr sz="2000" spc="80" dirty="0">
                <a:latin typeface="Arial"/>
                <a:cs typeface="Arial"/>
              </a:rPr>
              <a:t> </a:t>
            </a:r>
            <a:r>
              <a:rPr sz="2000" spc="45" dirty="0">
                <a:latin typeface="Arial"/>
                <a:cs typeface="Arial"/>
              </a:rPr>
              <a:t>Mealy.</a:t>
            </a:r>
            <a:endParaRPr sz="2000" dirty="0">
              <a:latin typeface="Arial"/>
              <a:cs typeface="Arial"/>
            </a:endParaRPr>
          </a:p>
          <a:p>
            <a:pPr>
              <a:lnSpc>
                <a:spcPct val="100000"/>
              </a:lnSpc>
              <a:spcBef>
                <a:spcPts val="30"/>
              </a:spcBef>
            </a:pPr>
            <a:endParaRPr sz="4400" dirty="0">
              <a:latin typeface="Wingdings"/>
              <a:cs typeface="Wingdings"/>
            </a:endParaRPr>
          </a:p>
          <a:p>
            <a:pPr marL="12700">
              <a:lnSpc>
                <a:spcPct val="100000"/>
              </a:lnSpc>
            </a:pPr>
            <a:r>
              <a:rPr sz="2000" spc="60" dirty="0">
                <a:latin typeface="Arial"/>
                <a:cs typeface="Arial"/>
              </a:rPr>
              <a:t>The </a:t>
            </a:r>
            <a:r>
              <a:rPr sz="2000" spc="80" dirty="0">
                <a:latin typeface="Arial"/>
                <a:cs typeface="Arial"/>
              </a:rPr>
              <a:t>details </a:t>
            </a:r>
            <a:r>
              <a:rPr sz="2000" spc="145" dirty="0">
                <a:latin typeface="Arial"/>
                <a:cs typeface="Arial"/>
              </a:rPr>
              <a:t>of </a:t>
            </a:r>
            <a:r>
              <a:rPr sz="2000" spc="105" dirty="0">
                <a:latin typeface="Arial"/>
                <a:cs typeface="Arial"/>
              </a:rPr>
              <a:t>the </a:t>
            </a:r>
            <a:r>
              <a:rPr sz="2000" spc="55" dirty="0">
                <a:latin typeface="Arial"/>
                <a:cs typeface="Arial"/>
              </a:rPr>
              <a:t>above </a:t>
            </a:r>
            <a:r>
              <a:rPr sz="2000" spc="130" dirty="0">
                <a:latin typeface="Arial"/>
                <a:cs typeface="Arial"/>
              </a:rPr>
              <a:t>two </a:t>
            </a:r>
            <a:r>
              <a:rPr sz="2000" spc="85" dirty="0">
                <a:latin typeface="Arial"/>
                <a:cs typeface="Arial"/>
              </a:rPr>
              <a:t>architectures </a:t>
            </a:r>
            <a:r>
              <a:rPr sz="2000" spc="45" dirty="0">
                <a:latin typeface="Arial"/>
                <a:cs typeface="Arial"/>
              </a:rPr>
              <a:t>are </a:t>
            </a:r>
            <a:r>
              <a:rPr sz="2000" spc="100" dirty="0">
                <a:latin typeface="Arial"/>
                <a:cs typeface="Arial"/>
              </a:rPr>
              <a:t>shown</a:t>
            </a:r>
            <a:r>
              <a:rPr sz="2000" spc="-170" dirty="0">
                <a:latin typeface="Arial"/>
                <a:cs typeface="Arial"/>
              </a:rPr>
              <a:t> </a:t>
            </a:r>
            <a:r>
              <a:rPr sz="2000" spc="90" dirty="0">
                <a:latin typeface="Arial"/>
                <a:cs typeface="Arial"/>
              </a:rPr>
              <a:t>below:</a:t>
            </a:r>
            <a:endParaRPr sz="2000" dirty="0">
              <a:latin typeface="Arial"/>
              <a:cs typeface="Arial"/>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69644" y="5103114"/>
            <a:ext cx="5510530" cy="330835"/>
          </a:xfrm>
          <a:prstGeom prst="rect">
            <a:avLst/>
          </a:prstGeom>
        </p:spPr>
        <p:txBody>
          <a:bodyPr vert="horz" wrap="square" lIns="0" tIns="12700" rIns="0" bIns="0" rtlCol="0">
            <a:spAutoFit/>
          </a:bodyPr>
          <a:lstStyle/>
          <a:p>
            <a:pPr marL="12700">
              <a:lnSpc>
                <a:spcPct val="100000"/>
              </a:lnSpc>
              <a:spcBef>
                <a:spcPts val="100"/>
              </a:spcBef>
            </a:pPr>
            <a:r>
              <a:rPr sz="2000" b="1" dirty="0">
                <a:latin typeface="Arial"/>
                <a:cs typeface="Arial"/>
              </a:rPr>
              <a:t>Fig. </a:t>
            </a:r>
            <a:r>
              <a:rPr sz="2000" b="1" spc="140" dirty="0">
                <a:latin typeface="Arial"/>
                <a:cs typeface="Arial"/>
              </a:rPr>
              <a:t>2.31 </a:t>
            </a:r>
            <a:r>
              <a:rPr sz="2000" b="1" spc="25" dirty="0">
                <a:latin typeface="Arial"/>
                <a:cs typeface="Arial"/>
              </a:rPr>
              <a:t>Moore </a:t>
            </a:r>
            <a:r>
              <a:rPr sz="2000" b="1" spc="30" dirty="0">
                <a:latin typeface="Arial"/>
                <a:cs typeface="Arial"/>
              </a:rPr>
              <a:t>Model </a:t>
            </a:r>
            <a:r>
              <a:rPr sz="2000" b="1" spc="45" dirty="0">
                <a:latin typeface="Arial"/>
                <a:cs typeface="Arial"/>
              </a:rPr>
              <a:t>of </a:t>
            </a:r>
            <a:r>
              <a:rPr sz="2000" b="1" spc="-10" dirty="0">
                <a:latin typeface="Arial"/>
                <a:cs typeface="Arial"/>
              </a:rPr>
              <a:t>Sequential</a:t>
            </a:r>
            <a:r>
              <a:rPr sz="2000" b="1" spc="-55" dirty="0">
                <a:latin typeface="Arial"/>
                <a:cs typeface="Arial"/>
              </a:rPr>
              <a:t> </a:t>
            </a:r>
            <a:r>
              <a:rPr sz="2000" b="1" spc="-5" dirty="0">
                <a:latin typeface="Arial"/>
                <a:cs typeface="Arial"/>
              </a:rPr>
              <a:t>Circuits</a:t>
            </a:r>
            <a:endParaRPr sz="2000">
              <a:latin typeface="Arial"/>
              <a:cs typeface="Arial"/>
            </a:endParaRPr>
          </a:p>
        </p:txBody>
      </p:sp>
      <p:sp>
        <p:nvSpPr>
          <p:cNvPr id="3" name="object 3"/>
          <p:cNvSpPr/>
          <p:nvPr/>
        </p:nvSpPr>
        <p:spPr>
          <a:xfrm>
            <a:off x="590550" y="819150"/>
            <a:ext cx="8105775" cy="4076700"/>
          </a:xfrm>
          <a:prstGeom prst="rect">
            <a:avLst/>
          </a:prstGeom>
          <a:blipFill>
            <a:blip r:embed="rId2" cstate="print"/>
            <a:stretch>
              <a:fillRect/>
            </a:stretch>
          </a:blipFill>
        </p:spPr>
        <p:txBody>
          <a:bodyPr wrap="square" lIns="0" tIns="0" rIns="0" bIns="0" rtlCol="0"/>
          <a:lstStyle/>
          <a:p>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69644" y="5388965"/>
            <a:ext cx="5441315" cy="330835"/>
          </a:xfrm>
          <a:prstGeom prst="rect">
            <a:avLst/>
          </a:prstGeom>
        </p:spPr>
        <p:txBody>
          <a:bodyPr vert="horz" wrap="square" lIns="0" tIns="12700" rIns="0" bIns="0" rtlCol="0">
            <a:spAutoFit/>
          </a:bodyPr>
          <a:lstStyle/>
          <a:p>
            <a:pPr marL="12700">
              <a:lnSpc>
                <a:spcPct val="100000"/>
              </a:lnSpc>
              <a:spcBef>
                <a:spcPts val="100"/>
              </a:spcBef>
            </a:pPr>
            <a:r>
              <a:rPr sz="2000" b="1" dirty="0">
                <a:latin typeface="Arial"/>
                <a:cs typeface="Arial"/>
              </a:rPr>
              <a:t>Fig. </a:t>
            </a:r>
            <a:r>
              <a:rPr sz="2000" b="1" spc="140" dirty="0">
                <a:latin typeface="Arial"/>
                <a:cs typeface="Arial"/>
              </a:rPr>
              <a:t>2.32 </a:t>
            </a:r>
            <a:r>
              <a:rPr sz="2000" b="1" spc="5" dirty="0">
                <a:latin typeface="Arial"/>
                <a:cs typeface="Arial"/>
              </a:rPr>
              <a:t>Mealy </a:t>
            </a:r>
            <a:r>
              <a:rPr sz="2000" b="1" spc="30" dirty="0">
                <a:latin typeface="Arial"/>
                <a:cs typeface="Arial"/>
              </a:rPr>
              <a:t>Model </a:t>
            </a:r>
            <a:r>
              <a:rPr sz="2000" b="1" spc="45" dirty="0">
                <a:latin typeface="Arial"/>
                <a:cs typeface="Arial"/>
              </a:rPr>
              <a:t>of </a:t>
            </a:r>
            <a:r>
              <a:rPr sz="2000" b="1" spc="-10" dirty="0">
                <a:latin typeface="Arial"/>
                <a:cs typeface="Arial"/>
              </a:rPr>
              <a:t>Sequential</a:t>
            </a:r>
            <a:r>
              <a:rPr sz="2000" b="1" spc="-35" dirty="0">
                <a:latin typeface="Arial"/>
                <a:cs typeface="Arial"/>
              </a:rPr>
              <a:t> </a:t>
            </a:r>
            <a:r>
              <a:rPr sz="2000" b="1" spc="-5" dirty="0">
                <a:latin typeface="Arial"/>
                <a:cs typeface="Arial"/>
              </a:rPr>
              <a:t>Circuits</a:t>
            </a:r>
            <a:endParaRPr sz="2000">
              <a:latin typeface="Arial"/>
              <a:cs typeface="Arial"/>
            </a:endParaRPr>
          </a:p>
        </p:txBody>
      </p:sp>
      <p:sp>
        <p:nvSpPr>
          <p:cNvPr id="3" name="object 3"/>
          <p:cNvSpPr/>
          <p:nvPr/>
        </p:nvSpPr>
        <p:spPr>
          <a:xfrm>
            <a:off x="828675" y="676275"/>
            <a:ext cx="8105775" cy="4486275"/>
          </a:xfrm>
          <a:prstGeom prst="rect">
            <a:avLst/>
          </a:prstGeom>
          <a:blipFill>
            <a:blip r:embed="rId2" cstate="print"/>
            <a:stretch>
              <a:fillRect/>
            </a:stretch>
          </a:blipFill>
        </p:spPr>
        <p:txBody>
          <a:bodyPr wrap="square" lIns="0" tIns="0" rIns="0" bIns="0" rtlCol="0"/>
          <a:lstStyle/>
          <a:p>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9384"/>
            <a:ext cx="6874509" cy="997709"/>
          </a:xfrm>
          <a:prstGeom prst="rect">
            <a:avLst/>
          </a:prstGeom>
        </p:spPr>
        <p:txBody>
          <a:bodyPr vert="horz" wrap="square" lIns="0" tIns="12700" rIns="0" bIns="0" rtlCol="0">
            <a:spAutoFit/>
          </a:bodyPr>
          <a:lstStyle/>
          <a:p>
            <a:pPr marL="12700">
              <a:lnSpc>
                <a:spcPct val="100000"/>
              </a:lnSpc>
              <a:spcBef>
                <a:spcPts val="100"/>
              </a:spcBef>
            </a:pPr>
            <a:r>
              <a:rPr sz="3200" b="1" spc="25" dirty="0">
                <a:solidFill>
                  <a:srgbClr val="000000"/>
                </a:solidFill>
              </a:rPr>
              <a:t>Moore </a:t>
            </a:r>
            <a:r>
              <a:rPr sz="3200" b="1" spc="30" dirty="0">
                <a:solidFill>
                  <a:srgbClr val="000000"/>
                </a:solidFill>
              </a:rPr>
              <a:t>Model </a:t>
            </a:r>
            <a:r>
              <a:rPr sz="3200" b="1" spc="-70" dirty="0">
                <a:solidFill>
                  <a:srgbClr val="000000"/>
                </a:solidFill>
              </a:rPr>
              <a:t>Vs </a:t>
            </a:r>
            <a:r>
              <a:rPr sz="3200" b="1" dirty="0">
                <a:solidFill>
                  <a:srgbClr val="000000"/>
                </a:solidFill>
              </a:rPr>
              <a:t>Mealy </a:t>
            </a:r>
            <a:r>
              <a:rPr sz="3200" b="1" spc="30" dirty="0">
                <a:solidFill>
                  <a:srgbClr val="000000"/>
                </a:solidFill>
              </a:rPr>
              <a:t>Model </a:t>
            </a:r>
            <a:r>
              <a:rPr sz="3200" b="1" spc="-40" dirty="0">
                <a:solidFill>
                  <a:srgbClr val="000000"/>
                </a:solidFill>
              </a:rPr>
              <a:t>: </a:t>
            </a:r>
            <a:r>
              <a:rPr sz="3200" b="1" spc="-20" dirty="0">
                <a:solidFill>
                  <a:srgbClr val="000000"/>
                </a:solidFill>
              </a:rPr>
              <a:t>State</a:t>
            </a:r>
            <a:r>
              <a:rPr sz="3200" b="1" spc="480" dirty="0">
                <a:solidFill>
                  <a:srgbClr val="000000"/>
                </a:solidFill>
              </a:rPr>
              <a:t> </a:t>
            </a:r>
            <a:r>
              <a:rPr sz="3200" b="1" spc="20" dirty="0">
                <a:solidFill>
                  <a:srgbClr val="000000"/>
                </a:solidFill>
              </a:rPr>
              <a:t>Diagrams</a:t>
            </a:r>
          </a:p>
        </p:txBody>
      </p:sp>
      <p:sp>
        <p:nvSpPr>
          <p:cNvPr id="3" name="object 3"/>
          <p:cNvSpPr txBox="1"/>
          <p:nvPr/>
        </p:nvSpPr>
        <p:spPr>
          <a:xfrm>
            <a:off x="535940" y="964438"/>
            <a:ext cx="8207375" cy="4424045"/>
          </a:xfrm>
          <a:prstGeom prst="rect">
            <a:avLst/>
          </a:prstGeom>
        </p:spPr>
        <p:txBody>
          <a:bodyPr vert="horz" wrap="square" lIns="0" tIns="12700" rIns="0" bIns="0" rtlCol="0">
            <a:spAutoFit/>
          </a:bodyPr>
          <a:lstStyle/>
          <a:p>
            <a:pPr marL="12700">
              <a:lnSpc>
                <a:spcPct val="100000"/>
              </a:lnSpc>
              <a:spcBef>
                <a:spcPts val="100"/>
              </a:spcBef>
            </a:pPr>
            <a:r>
              <a:rPr sz="2400" b="1" spc="25" dirty="0">
                <a:solidFill>
                  <a:srgbClr val="FF0000"/>
                </a:solidFill>
                <a:latin typeface="Arial"/>
                <a:cs typeface="Arial"/>
              </a:rPr>
              <a:t>In </a:t>
            </a:r>
            <a:r>
              <a:rPr sz="2400" b="1" spc="45" dirty="0">
                <a:solidFill>
                  <a:srgbClr val="FF0000"/>
                </a:solidFill>
                <a:latin typeface="Arial"/>
                <a:cs typeface="Arial"/>
              </a:rPr>
              <a:t>the </a:t>
            </a:r>
            <a:r>
              <a:rPr sz="2400" b="1" spc="30" dirty="0">
                <a:solidFill>
                  <a:srgbClr val="FF0000"/>
                </a:solidFill>
                <a:latin typeface="Arial"/>
                <a:cs typeface="Arial"/>
              </a:rPr>
              <a:t>Moore</a:t>
            </a:r>
            <a:r>
              <a:rPr sz="2400" b="1" spc="95" dirty="0">
                <a:solidFill>
                  <a:srgbClr val="FF0000"/>
                </a:solidFill>
                <a:latin typeface="Arial"/>
                <a:cs typeface="Arial"/>
              </a:rPr>
              <a:t> </a:t>
            </a:r>
            <a:r>
              <a:rPr sz="2400" b="1" spc="45" dirty="0">
                <a:solidFill>
                  <a:srgbClr val="FF0000"/>
                </a:solidFill>
                <a:latin typeface="Arial"/>
                <a:cs typeface="Arial"/>
              </a:rPr>
              <a:t>Model</a:t>
            </a:r>
            <a:r>
              <a:rPr sz="2000" spc="45" dirty="0">
                <a:latin typeface="Arial"/>
                <a:cs typeface="Arial"/>
              </a:rPr>
              <a:t>,</a:t>
            </a:r>
            <a:endParaRPr sz="2000">
              <a:latin typeface="Arial"/>
              <a:cs typeface="Arial"/>
            </a:endParaRPr>
          </a:p>
          <a:p>
            <a:pPr marL="291465" indent="-279400">
              <a:lnSpc>
                <a:spcPct val="100000"/>
              </a:lnSpc>
              <a:spcBef>
                <a:spcPts val="65"/>
              </a:spcBef>
              <a:buFont typeface="Wingdings"/>
              <a:buChar char=""/>
              <a:tabLst>
                <a:tab pos="292100" algn="l"/>
              </a:tabLst>
            </a:pPr>
            <a:r>
              <a:rPr sz="2000" spc="20" dirty="0">
                <a:latin typeface="Arial"/>
                <a:cs typeface="Arial"/>
              </a:rPr>
              <a:t>States </a:t>
            </a:r>
            <a:r>
              <a:rPr sz="2000" spc="45" dirty="0">
                <a:latin typeface="Arial"/>
                <a:cs typeface="Arial"/>
              </a:rPr>
              <a:t>are </a:t>
            </a:r>
            <a:r>
              <a:rPr sz="2000" spc="80" dirty="0">
                <a:latin typeface="Arial"/>
                <a:cs typeface="Arial"/>
              </a:rPr>
              <a:t>represented </a:t>
            </a:r>
            <a:r>
              <a:rPr sz="2000" spc="95" dirty="0">
                <a:latin typeface="Arial"/>
                <a:cs typeface="Arial"/>
              </a:rPr>
              <a:t>by </a:t>
            </a:r>
            <a:r>
              <a:rPr sz="2000" spc="65" dirty="0">
                <a:latin typeface="Arial"/>
                <a:cs typeface="Arial"/>
              </a:rPr>
              <a:t>circles </a:t>
            </a:r>
            <a:r>
              <a:rPr sz="2000" spc="85" dirty="0">
                <a:latin typeface="Arial"/>
                <a:cs typeface="Arial"/>
              </a:rPr>
              <a:t>and </a:t>
            </a:r>
            <a:r>
              <a:rPr sz="2000" spc="140" dirty="0">
                <a:latin typeface="Arial"/>
                <a:cs typeface="Arial"/>
              </a:rPr>
              <a:t>both </a:t>
            </a:r>
            <a:r>
              <a:rPr sz="2000" spc="105" dirty="0">
                <a:latin typeface="Arial"/>
                <a:cs typeface="Arial"/>
              </a:rPr>
              <a:t>the </a:t>
            </a:r>
            <a:r>
              <a:rPr sz="2000" spc="75" dirty="0">
                <a:latin typeface="Arial"/>
                <a:cs typeface="Arial"/>
              </a:rPr>
              <a:t>state </a:t>
            </a:r>
            <a:r>
              <a:rPr sz="2000" spc="85" dirty="0">
                <a:latin typeface="Arial"/>
                <a:cs typeface="Arial"/>
              </a:rPr>
              <a:t>and</a:t>
            </a:r>
            <a:r>
              <a:rPr sz="2000" spc="10" dirty="0">
                <a:latin typeface="Arial"/>
                <a:cs typeface="Arial"/>
              </a:rPr>
              <a:t> </a:t>
            </a:r>
            <a:r>
              <a:rPr sz="2000" spc="105" dirty="0">
                <a:latin typeface="Arial"/>
                <a:cs typeface="Arial"/>
              </a:rPr>
              <a:t>the</a:t>
            </a:r>
            <a:endParaRPr sz="2000">
              <a:latin typeface="Arial"/>
              <a:cs typeface="Arial"/>
            </a:endParaRPr>
          </a:p>
          <a:p>
            <a:pPr marL="253365">
              <a:lnSpc>
                <a:spcPct val="100000"/>
              </a:lnSpc>
            </a:pPr>
            <a:r>
              <a:rPr sz="2000" spc="150" dirty="0">
                <a:latin typeface="Arial"/>
                <a:cs typeface="Arial"/>
              </a:rPr>
              <a:t>output </a:t>
            </a:r>
            <a:r>
              <a:rPr sz="2000" spc="45" dirty="0">
                <a:latin typeface="Arial"/>
                <a:cs typeface="Arial"/>
              </a:rPr>
              <a:t>are </a:t>
            </a:r>
            <a:r>
              <a:rPr sz="2000" spc="125" dirty="0">
                <a:latin typeface="Arial"/>
                <a:cs typeface="Arial"/>
              </a:rPr>
              <a:t>written </a:t>
            </a:r>
            <a:r>
              <a:rPr sz="2000" spc="135" dirty="0">
                <a:latin typeface="Arial"/>
                <a:cs typeface="Arial"/>
              </a:rPr>
              <a:t>within </a:t>
            </a:r>
            <a:r>
              <a:rPr sz="2000" spc="105" dirty="0">
                <a:latin typeface="Arial"/>
                <a:cs typeface="Arial"/>
              </a:rPr>
              <a:t>the </a:t>
            </a:r>
            <a:r>
              <a:rPr sz="2000" spc="65" dirty="0">
                <a:latin typeface="Arial"/>
                <a:cs typeface="Arial"/>
              </a:rPr>
              <a:t>circles </a:t>
            </a:r>
            <a:r>
              <a:rPr sz="2000" spc="130" dirty="0">
                <a:latin typeface="Arial"/>
                <a:cs typeface="Arial"/>
              </a:rPr>
              <a:t>in </a:t>
            </a:r>
            <a:r>
              <a:rPr sz="2000" spc="105" dirty="0">
                <a:latin typeface="Arial"/>
                <a:cs typeface="Arial"/>
              </a:rPr>
              <a:t>the </a:t>
            </a:r>
            <a:r>
              <a:rPr sz="2000" spc="165" dirty="0">
                <a:latin typeface="Arial"/>
                <a:cs typeface="Arial"/>
              </a:rPr>
              <a:t>form</a:t>
            </a:r>
            <a:r>
              <a:rPr sz="2000" spc="-280" dirty="0">
                <a:latin typeface="Arial"/>
                <a:cs typeface="Arial"/>
              </a:rPr>
              <a:t> </a:t>
            </a:r>
            <a:r>
              <a:rPr sz="2000" spc="-15" dirty="0">
                <a:latin typeface="Arial"/>
                <a:cs typeface="Arial"/>
              </a:rPr>
              <a:t>STATE/OUTPUT</a:t>
            </a:r>
            <a:endParaRPr sz="2000">
              <a:latin typeface="Arial"/>
              <a:cs typeface="Arial"/>
            </a:endParaRPr>
          </a:p>
          <a:p>
            <a:pPr marL="253365">
              <a:lnSpc>
                <a:spcPct val="100000"/>
              </a:lnSpc>
            </a:pPr>
            <a:r>
              <a:rPr sz="2000" spc="70" dirty="0">
                <a:latin typeface="Arial"/>
                <a:cs typeface="Arial"/>
              </a:rPr>
              <a:t>e.g.</a:t>
            </a:r>
            <a:r>
              <a:rPr sz="2000" spc="85" dirty="0">
                <a:latin typeface="Arial"/>
                <a:cs typeface="Arial"/>
              </a:rPr>
              <a:t> </a:t>
            </a:r>
            <a:r>
              <a:rPr sz="2000" spc="204" dirty="0">
                <a:latin typeface="Arial"/>
                <a:cs typeface="Arial"/>
              </a:rPr>
              <a:t>01/1.</a:t>
            </a:r>
            <a:endParaRPr sz="2000">
              <a:latin typeface="Arial"/>
              <a:cs typeface="Arial"/>
            </a:endParaRPr>
          </a:p>
          <a:p>
            <a:pPr marL="291465" indent="-279400">
              <a:lnSpc>
                <a:spcPct val="100000"/>
              </a:lnSpc>
              <a:spcBef>
                <a:spcPts val="2400"/>
              </a:spcBef>
              <a:buFont typeface="Wingdings"/>
              <a:buChar char=""/>
              <a:tabLst>
                <a:tab pos="292100" algn="l"/>
              </a:tabLst>
            </a:pPr>
            <a:r>
              <a:rPr sz="2000" spc="60" dirty="0">
                <a:latin typeface="Arial"/>
                <a:cs typeface="Arial"/>
              </a:rPr>
              <a:t>The </a:t>
            </a:r>
            <a:r>
              <a:rPr sz="2000" spc="85" dirty="0">
                <a:latin typeface="Arial"/>
                <a:cs typeface="Arial"/>
              </a:rPr>
              <a:t>arrows </a:t>
            </a:r>
            <a:r>
              <a:rPr sz="2000" spc="80" dirty="0">
                <a:latin typeface="Arial"/>
                <a:cs typeface="Arial"/>
              </a:rPr>
              <a:t>between </a:t>
            </a:r>
            <a:r>
              <a:rPr sz="2000" spc="105" dirty="0">
                <a:latin typeface="Arial"/>
                <a:cs typeface="Arial"/>
              </a:rPr>
              <a:t>the </a:t>
            </a:r>
            <a:r>
              <a:rPr sz="2000" spc="65" dirty="0">
                <a:latin typeface="Arial"/>
                <a:cs typeface="Arial"/>
              </a:rPr>
              <a:t>states </a:t>
            </a:r>
            <a:r>
              <a:rPr sz="2000" spc="105" dirty="0">
                <a:latin typeface="Arial"/>
                <a:cs typeface="Arial"/>
              </a:rPr>
              <a:t>only </a:t>
            </a:r>
            <a:r>
              <a:rPr sz="2000" spc="40" dirty="0">
                <a:latin typeface="Arial"/>
                <a:cs typeface="Arial"/>
              </a:rPr>
              <a:t>have </a:t>
            </a:r>
            <a:r>
              <a:rPr sz="2000" spc="105" dirty="0">
                <a:latin typeface="Arial"/>
                <a:cs typeface="Arial"/>
              </a:rPr>
              <a:t>the </a:t>
            </a:r>
            <a:r>
              <a:rPr sz="2000" spc="120" dirty="0">
                <a:latin typeface="Arial"/>
                <a:cs typeface="Arial"/>
              </a:rPr>
              <a:t>inputs </a:t>
            </a:r>
            <a:r>
              <a:rPr sz="2000" spc="125" dirty="0">
                <a:latin typeface="Arial"/>
                <a:cs typeface="Arial"/>
              </a:rPr>
              <a:t>written</a:t>
            </a:r>
            <a:r>
              <a:rPr sz="2000" spc="-114" dirty="0">
                <a:latin typeface="Arial"/>
                <a:cs typeface="Arial"/>
              </a:rPr>
              <a:t> </a:t>
            </a:r>
            <a:r>
              <a:rPr sz="2000" spc="70" dirty="0">
                <a:latin typeface="Arial"/>
                <a:cs typeface="Arial"/>
              </a:rPr>
              <a:t>over</a:t>
            </a:r>
            <a:endParaRPr sz="2000">
              <a:latin typeface="Arial"/>
              <a:cs typeface="Arial"/>
            </a:endParaRPr>
          </a:p>
          <a:p>
            <a:pPr marL="334010">
              <a:lnSpc>
                <a:spcPct val="100000"/>
              </a:lnSpc>
            </a:pPr>
            <a:r>
              <a:rPr sz="2000" spc="120" dirty="0">
                <a:latin typeface="Arial"/>
                <a:cs typeface="Arial"/>
              </a:rPr>
              <a:t>them.</a:t>
            </a:r>
            <a:endParaRPr sz="2000">
              <a:latin typeface="Arial"/>
              <a:cs typeface="Arial"/>
            </a:endParaRPr>
          </a:p>
          <a:p>
            <a:pPr marL="12700">
              <a:lnSpc>
                <a:spcPct val="100000"/>
              </a:lnSpc>
              <a:spcBef>
                <a:spcPts val="2340"/>
              </a:spcBef>
            </a:pPr>
            <a:r>
              <a:rPr sz="2400" b="1" spc="25" dirty="0">
                <a:solidFill>
                  <a:srgbClr val="FF0000"/>
                </a:solidFill>
                <a:latin typeface="Arial"/>
                <a:cs typeface="Arial"/>
              </a:rPr>
              <a:t>In </a:t>
            </a:r>
            <a:r>
              <a:rPr sz="2400" b="1" spc="45" dirty="0">
                <a:solidFill>
                  <a:srgbClr val="FF0000"/>
                </a:solidFill>
                <a:latin typeface="Arial"/>
                <a:cs typeface="Arial"/>
              </a:rPr>
              <a:t>the </a:t>
            </a:r>
            <a:r>
              <a:rPr sz="2400" b="1" dirty="0">
                <a:solidFill>
                  <a:srgbClr val="FF0000"/>
                </a:solidFill>
                <a:latin typeface="Arial"/>
                <a:cs typeface="Arial"/>
              </a:rPr>
              <a:t>Mealy</a:t>
            </a:r>
            <a:r>
              <a:rPr sz="2400" b="1" spc="105" dirty="0">
                <a:solidFill>
                  <a:srgbClr val="FF0000"/>
                </a:solidFill>
                <a:latin typeface="Arial"/>
                <a:cs typeface="Arial"/>
              </a:rPr>
              <a:t> </a:t>
            </a:r>
            <a:r>
              <a:rPr sz="2400" b="1" spc="45" dirty="0">
                <a:solidFill>
                  <a:srgbClr val="FF0000"/>
                </a:solidFill>
                <a:latin typeface="Arial"/>
                <a:cs typeface="Arial"/>
              </a:rPr>
              <a:t>Model</a:t>
            </a:r>
            <a:r>
              <a:rPr sz="2000" spc="45" dirty="0">
                <a:latin typeface="Arial"/>
                <a:cs typeface="Arial"/>
              </a:rPr>
              <a:t>,</a:t>
            </a:r>
            <a:endParaRPr sz="2000">
              <a:latin typeface="Arial"/>
              <a:cs typeface="Arial"/>
            </a:endParaRPr>
          </a:p>
          <a:p>
            <a:pPr marL="291465" indent="-279400">
              <a:lnSpc>
                <a:spcPct val="100000"/>
              </a:lnSpc>
              <a:spcBef>
                <a:spcPts val="60"/>
              </a:spcBef>
              <a:buFont typeface="Wingdings"/>
              <a:buChar char=""/>
              <a:tabLst>
                <a:tab pos="292100" algn="l"/>
              </a:tabLst>
            </a:pPr>
            <a:r>
              <a:rPr sz="2000" spc="20" dirty="0">
                <a:latin typeface="Arial"/>
                <a:cs typeface="Arial"/>
              </a:rPr>
              <a:t>States </a:t>
            </a:r>
            <a:r>
              <a:rPr sz="2000" spc="45" dirty="0">
                <a:latin typeface="Arial"/>
                <a:cs typeface="Arial"/>
              </a:rPr>
              <a:t>are </a:t>
            </a:r>
            <a:r>
              <a:rPr sz="2000" spc="80" dirty="0">
                <a:latin typeface="Arial"/>
                <a:cs typeface="Arial"/>
              </a:rPr>
              <a:t>represented </a:t>
            </a:r>
            <a:r>
              <a:rPr sz="2000" spc="95" dirty="0">
                <a:latin typeface="Arial"/>
                <a:cs typeface="Arial"/>
              </a:rPr>
              <a:t>by </a:t>
            </a:r>
            <a:r>
              <a:rPr sz="2000" spc="65" dirty="0">
                <a:latin typeface="Arial"/>
                <a:cs typeface="Arial"/>
              </a:rPr>
              <a:t>circles </a:t>
            </a:r>
            <a:r>
              <a:rPr sz="2000" spc="85" dirty="0">
                <a:latin typeface="Arial"/>
                <a:cs typeface="Arial"/>
              </a:rPr>
              <a:t>and </a:t>
            </a:r>
            <a:r>
              <a:rPr sz="2000" spc="105" dirty="0">
                <a:latin typeface="Arial"/>
                <a:cs typeface="Arial"/>
              </a:rPr>
              <a:t>only </a:t>
            </a:r>
            <a:r>
              <a:rPr sz="2000" spc="75" dirty="0">
                <a:latin typeface="Arial"/>
                <a:cs typeface="Arial"/>
              </a:rPr>
              <a:t>state is </a:t>
            </a:r>
            <a:r>
              <a:rPr sz="2000" spc="125" dirty="0">
                <a:latin typeface="Arial"/>
                <a:cs typeface="Arial"/>
              </a:rPr>
              <a:t>written</a:t>
            </a:r>
            <a:r>
              <a:rPr sz="2000" spc="85" dirty="0">
                <a:latin typeface="Arial"/>
                <a:cs typeface="Arial"/>
              </a:rPr>
              <a:t> </a:t>
            </a:r>
            <a:r>
              <a:rPr sz="2000" spc="90" dirty="0">
                <a:latin typeface="Arial"/>
                <a:cs typeface="Arial"/>
              </a:rPr>
              <a:t>inside</a:t>
            </a:r>
            <a:endParaRPr sz="2000">
              <a:latin typeface="Arial"/>
              <a:cs typeface="Arial"/>
            </a:endParaRPr>
          </a:p>
          <a:p>
            <a:pPr marL="253365">
              <a:lnSpc>
                <a:spcPct val="100000"/>
              </a:lnSpc>
              <a:spcBef>
                <a:spcPts val="5"/>
              </a:spcBef>
            </a:pPr>
            <a:r>
              <a:rPr sz="2000" spc="105" dirty="0">
                <a:latin typeface="Arial"/>
                <a:cs typeface="Arial"/>
              </a:rPr>
              <a:t>the</a:t>
            </a:r>
            <a:r>
              <a:rPr sz="2000" spc="70" dirty="0">
                <a:latin typeface="Arial"/>
                <a:cs typeface="Arial"/>
              </a:rPr>
              <a:t> </a:t>
            </a:r>
            <a:r>
              <a:rPr sz="2000" spc="75" dirty="0">
                <a:latin typeface="Arial"/>
                <a:cs typeface="Arial"/>
              </a:rPr>
              <a:t>circle.</a:t>
            </a:r>
            <a:endParaRPr sz="2000">
              <a:latin typeface="Arial"/>
              <a:cs typeface="Arial"/>
            </a:endParaRPr>
          </a:p>
          <a:p>
            <a:pPr marL="253365" marR="375920" indent="-241300">
              <a:lnSpc>
                <a:spcPct val="100000"/>
              </a:lnSpc>
              <a:spcBef>
                <a:spcPts val="2400"/>
              </a:spcBef>
              <a:buFont typeface="Wingdings"/>
              <a:buChar char=""/>
              <a:tabLst>
                <a:tab pos="292100" algn="l"/>
              </a:tabLst>
            </a:pPr>
            <a:r>
              <a:rPr dirty="0"/>
              <a:t>	</a:t>
            </a:r>
            <a:r>
              <a:rPr sz="2000" spc="60" dirty="0">
                <a:latin typeface="Arial"/>
                <a:cs typeface="Arial"/>
              </a:rPr>
              <a:t>The </a:t>
            </a:r>
            <a:r>
              <a:rPr sz="2000" spc="85" dirty="0">
                <a:latin typeface="Arial"/>
                <a:cs typeface="Arial"/>
              </a:rPr>
              <a:t>arrows </a:t>
            </a:r>
            <a:r>
              <a:rPr sz="2000" spc="80" dirty="0">
                <a:latin typeface="Arial"/>
                <a:cs typeface="Arial"/>
              </a:rPr>
              <a:t>between </a:t>
            </a:r>
            <a:r>
              <a:rPr sz="2000" spc="105" dirty="0">
                <a:latin typeface="Arial"/>
                <a:cs typeface="Arial"/>
              </a:rPr>
              <a:t>the </a:t>
            </a:r>
            <a:r>
              <a:rPr sz="2000" spc="65" dirty="0">
                <a:latin typeface="Arial"/>
                <a:cs typeface="Arial"/>
              </a:rPr>
              <a:t>states </a:t>
            </a:r>
            <a:r>
              <a:rPr sz="2000" spc="40" dirty="0">
                <a:latin typeface="Arial"/>
                <a:cs typeface="Arial"/>
              </a:rPr>
              <a:t>have </a:t>
            </a:r>
            <a:r>
              <a:rPr sz="2000" spc="105" dirty="0">
                <a:latin typeface="Arial"/>
                <a:cs typeface="Arial"/>
              </a:rPr>
              <a:t>the </a:t>
            </a:r>
            <a:r>
              <a:rPr sz="2000" spc="140" dirty="0">
                <a:latin typeface="Arial"/>
                <a:cs typeface="Arial"/>
              </a:rPr>
              <a:t>input </a:t>
            </a:r>
            <a:r>
              <a:rPr sz="2000" spc="85" dirty="0">
                <a:latin typeface="Arial"/>
                <a:cs typeface="Arial"/>
              </a:rPr>
              <a:t>and </a:t>
            </a:r>
            <a:r>
              <a:rPr sz="2000" spc="105" dirty="0">
                <a:latin typeface="Arial"/>
                <a:cs typeface="Arial"/>
              </a:rPr>
              <a:t>the</a:t>
            </a:r>
            <a:r>
              <a:rPr sz="2000" spc="-125" dirty="0">
                <a:latin typeface="Arial"/>
                <a:cs typeface="Arial"/>
              </a:rPr>
              <a:t> </a:t>
            </a:r>
            <a:r>
              <a:rPr sz="2000" spc="150" dirty="0">
                <a:latin typeface="Arial"/>
                <a:cs typeface="Arial"/>
              </a:rPr>
              <a:t>output  </a:t>
            </a:r>
            <a:r>
              <a:rPr sz="2000" spc="125" dirty="0">
                <a:latin typeface="Arial"/>
                <a:cs typeface="Arial"/>
              </a:rPr>
              <a:t>written </a:t>
            </a:r>
            <a:r>
              <a:rPr sz="2000" spc="70" dirty="0">
                <a:latin typeface="Arial"/>
                <a:cs typeface="Arial"/>
              </a:rPr>
              <a:t>over</a:t>
            </a:r>
            <a:r>
              <a:rPr sz="2000" spc="-5" dirty="0">
                <a:latin typeface="Arial"/>
                <a:cs typeface="Arial"/>
              </a:rPr>
              <a:t> </a:t>
            </a:r>
            <a:r>
              <a:rPr sz="2000" spc="120" dirty="0">
                <a:latin typeface="Arial"/>
                <a:cs typeface="Arial"/>
              </a:rPr>
              <a:t>them.</a:t>
            </a:r>
            <a:endParaRPr sz="2000">
              <a:latin typeface="Arial"/>
              <a:cs typeface="Arial"/>
            </a:endParaRPr>
          </a:p>
        </p:txBody>
      </p:sp>
      <p:sp>
        <p:nvSpPr>
          <p:cNvPr id="4" name="object 4"/>
          <p:cNvSpPr txBox="1"/>
          <p:nvPr/>
        </p:nvSpPr>
        <p:spPr>
          <a:xfrm>
            <a:off x="3279775" y="5949188"/>
            <a:ext cx="3587115" cy="513715"/>
          </a:xfrm>
          <a:prstGeom prst="rect">
            <a:avLst/>
          </a:prstGeom>
        </p:spPr>
        <p:txBody>
          <a:bodyPr vert="horz" wrap="square" lIns="0" tIns="12700" rIns="0" bIns="0" rtlCol="0">
            <a:spAutoFit/>
          </a:bodyPr>
          <a:lstStyle/>
          <a:p>
            <a:pPr marL="12700">
              <a:lnSpc>
                <a:spcPct val="100000"/>
              </a:lnSpc>
              <a:spcBef>
                <a:spcPts val="100"/>
              </a:spcBef>
            </a:pPr>
            <a:r>
              <a:rPr sz="3200" b="1" spc="-20" dirty="0">
                <a:solidFill>
                  <a:srgbClr val="FF0000"/>
                </a:solidFill>
                <a:latin typeface="Arial"/>
                <a:cs typeface="Arial"/>
              </a:rPr>
              <a:t>Examples</a:t>
            </a:r>
            <a:r>
              <a:rPr sz="3200" b="1" spc="45" dirty="0">
                <a:solidFill>
                  <a:srgbClr val="FF0000"/>
                </a:solidFill>
                <a:latin typeface="Arial"/>
                <a:cs typeface="Arial"/>
              </a:rPr>
              <a:t> </a:t>
            </a:r>
            <a:r>
              <a:rPr sz="3200" b="1" spc="55" dirty="0">
                <a:solidFill>
                  <a:srgbClr val="FF0000"/>
                </a:solidFill>
                <a:latin typeface="Arial"/>
                <a:cs typeface="Arial"/>
              </a:rPr>
              <a:t>below...</a:t>
            </a:r>
            <a:endParaRPr sz="3200">
              <a:latin typeface="Arial"/>
              <a:cs typeface="Arial"/>
            </a:endParaRPr>
          </a:p>
        </p:txBody>
      </p:sp>
      <p:cxnSp>
        <p:nvCxnSpPr>
          <p:cNvPr id="7" name="Straight Connector 6"/>
          <p:cNvCxnSpPr/>
          <p:nvPr/>
        </p:nvCxnSpPr>
        <p:spPr>
          <a:xfrm>
            <a:off x="208915" y="8965"/>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143016"/>
            <a:ext cx="3702685" cy="997709"/>
          </a:xfrm>
          <a:prstGeom prst="rect">
            <a:avLst/>
          </a:prstGeom>
        </p:spPr>
        <p:txBody>
          <a:bodyPr vert="horz" wrap="square" lIns="0" tIns="12700" rIns="0" bIns="0" rtlCol="0">
            <a:spAutoFit/>
          </a:bodyPr>
          <a:lstStyle/>
          <a:p>
            <a:pPr marL="12700">
              <a:lnSpc>
                <a:spcPct val="100000"/>
              </a:lnSpc>
              <a:spcBef>
                <a:spcPts val="100"/>
              </a:spcBef>
            </a:pPr>
            <a:r>
              <a:rPr sz="3200" b="1" dirty="0">
                <a:solidFill>
                  <a:srgbClr val="000000"/>
                </a:solidFill>
              </a:rPr>
              <a:t>Example </a:t>
            </a:r>
            <a:r>
              <a:rPr sz="3200" b="1" spc="45" dirty="0">
                <a:solidFill>
                  <a:srgbClr val="000000"/>
                </a:solidFill>
              </a:rPr>
              <a:t>of </a:t>
            </a:r>
            <a:r>
              <a:rPr sz="3200" b="1" spc="30" dirty="0">
                <a:solidFill>
                  <a:srgbClr val="000000"/>
                </a:solidFill>
              </a:rPr>
              <a:t>Moore</a:t>
            </a:r>
            <a:r>
              <a:rPr sz="3200" b="1" spc="85" dirty="0">
                <a:solidFill>
                  <a:srgbClr val="000000"/>
                </a:solidFill>
              </a:rPr>
              <a:t> </a:t>
            </a:r>
            <a:r>
              <a:rPr sz="3200" b="1" spc="30" dirty="0">
                <a:solidFill>
                  <a:srgbClr val="000000"/>
                </a:solidFill>
              </a:rPr>
              <a:t>Model</a:t>
            </a:r>
          </a:p>
        </p:txBody>
      </p:sp>
      <p:sp>
        <p:nvSpPr>
          <p:cNvPr id="3" name="object 3"/>
          <p:cNvSpPr/>
          <p:nvPr/>
        </p:nvSpPr>
        <p:spPr>
          <a:xfrm>
            <a:off x="510438" y="1170348"/>
            <a:ext cx="4594987" cy="2168046"/>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4025030" y="4246621"/>
            <a:ext cx="4481534" cy="1955501"/>
          </a:xfrm>
          <a:prstGeom prst="rect">
            <a:avLst/>
          </a:prstGeom>
          <a:blipFill>
            <a:blip r:embed="rId3" cstate="print"/>
            <a:stretch>
              <a:fillRect/>
            </a:stretch>
          </a:blipFill>
        </p:spPr>
        <p:txBody>
          <a:bodyPr wrap="square" lIns="0" tIns="0" rIns="0" bIns="0" rtlCol="0"/>
          <a:lstStyle/>
          <a:p>
            <a:endParaRPr/>
          </a:p>
        </p:txBody>
      </p:sp>
      <p:graphicFrame>
        <p:nvGraphicFramePr>
          <p:cNvPr id="5" name="object 5"/>
          <p:cNvGraphicFramePr>
            <a:graphicFrameLocks noGrp="1"/>
          </p:cNvGraphicFramePr>
          <p:nvPr/>
        </p:nvGraphicFramePr>
        <p:xfrm>
          <a:off x="5708650" y="527050"/>
          <a:ext cx="2819400" cy="3208269"/>
        </p:xfrm>
        <a:graphic>
          <a:graphicData uri="http://schemas.openxmlformats.org/drawingml/2006/table">
            <a:tbl>
              <a:tblPr firstRow="1" bandRow="1">
                <a:tableStyleId>{2D5ABB26-0587-4C30-8999-92F81FD0307C}</a:tableStyleId>
              </a:tblPr>
              <a:tblGrid>
                <a:gridCol w="914400">
                  <a:extLst>
                    <a:ext uri="{9D8B030D-6E8A-4147-A177-3AD203B41FA5}">
                      <a16:colId xmlns:a16="http://schemas.microsoft.com/office/drawing/2014/main" val="20000"/>
                    </a:ext>
                  </a:extLst>
                </a:gridCol>
                <a:gridCol w="495300">
                  <a:extLst>
                    <a:ext uri="{9D8B030D-6E8A-4147-A177-3AD203B41FA5}">
                      <a16:colId xmlns:a16="http://schemas.microsoft.com/office/drawing/2014/main" val="20001"/>
                    </a:ext>
                  </a:extLst>
                </a:gridCol>
                <a:gridCol w="4953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tblGrid>
              <a:tr h="457200">
                <a:tc>
                  <a:txBody>
                    <a:bodyPr/>
                    <a:lstStyle/>
                    <a:p>
                      <a:pPr marL="184150">
                        <a:lnSpc>
                          <a:spcPct val="100000"/>
                        </a:lnSpc>
                        <a:spcBef>
                          <a:spcPts val="195"/>
                        </a:spcBef>
                      </a:pPr>
                      <a:r>
                        <a:rPr sz="1200" b="1" spc="-10" dirty="0">
                          <a:latin typeface="Arial"/>
                          <a:cs typeface="Arial"/>
                        </a:rPr>
                        <a:t>Present</a:t>
                      </a:r>
                      <a:endParaRPr sz="1200">
                        <a:latin typeface="Arial"/>
                        <a:cs typeface="Arial"/>
                      </a:endParaRPr>
                    </a:p>
                    <a:p>
                      <a:pPr marL="184150">
                        <a:lnSpc>
                          <a:spcPct val="100000"/>
                        </a:lnSpc>
                      </a:pPr>
                      <a:r>
                        <a:rPr sz="1200" b="1" spc="-10" dirty="0">
                          <a:latin typeface="Arial"/>
                          <a:cs typeface="Arial"/>
                        </a:rPr>
                        <a:t>State</a:t>
                      </a:r>
                      <a:endParaRPr sz="1200">
                        <a:latin typeface="Arial"/>
                        <a:cs typeface="Arial"/>
                      </a:endParaRPr>
                    </a:p>
                  </a:txBody>
                  <a:tcPr marL="0" marR="0" marT="247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gridSpan="2">
                  <a:txBody>
                    <a:bodyPr/>
                    <a:lstStyle/>
                    <a:p>
                      <a:pPr marL="263525">
                        <a:lnSpc>
                          <a:spcPct val="100000"/>
                        </a:lnSpc>
                        <a:spcBef>
                          <a:spcPts val="915"/>
                        </a:spcBef>
                      </a:pPr>
                      <a:r>
                        <a:rPr sz="1200" b="1" spc="10" dirty="0">
                          <a:latin typeface="Arial"/>
                          <a:cs typeface="Arial"/>
                        </a:rPr>
                        <a:t>Inputs</a:t>
                      </a:r>
                      <a:endParaRPr sz="1200">
                        <a:latin typeface="Arial"/>
                        <a:cs typeface="Arial"/>
                      </a:endParaRPr>
                    </a:p>
                  </a:txBody>
                  <a:tcPr marL="0" marR="0" marT="1162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hMerge="1">
                  <a:txBody>
                    <a:bodyPr/>
                    <a:lstStyle/>
                    <a:p>
                      <a:endParaRPr/>
                    </a:p>
                  </a:txBody>
                  <a:tcPr marL="0" marR="0" marT="0" marB="0"/>
                </a:tc>
                <a:tc>
                  <a:txBody>
                    <a:bodyPr/>
                    <a:lstStyle/>
                    <a:p>
                      <a:pPr marL="274320">
                        <a:lnSpc>
                          <a:spcPct val="100000"/>
                        </a:lnSpc>
                        <a:spcBef>
                          <a:spcPts val="195"/>
                        </a:spcBef>
                      </a:pPr>
                      <a:r>
                        <a:rPr sz="1200" b="1" spc="40" dirty="0">
                          <a:latin typeface="Arial"/>
                          <a:cs typeface="Arial"/>
                        </a:rPr>
                        <a:t>Next</a:t>
                      </a:r>
                      <a:endParaRPr sz="1200">
                        <a:latin typeface="Arial"/>
                        <a:cs typeface="Arial"/>
                      </a:endParaRPr>
                    </a:p>
                    <a:p>
                      <a:pPr marL="274320">
                        <a:lnSpc>
                          <a:spcPct val="100000"/>
                        </a:lnSpc>
                      </a:pPr>
                      <a:r>
                        <a:rPr sz="1200" b="1" spc="-10" dirty="0">
                          <a:latin typeface="Arial"/>
                          <a:cs typeface="Arial"/>
                        </a:rPr>
                        <a:t>State</a:t>
                      </a:r>
                      <a:endParaRPr sz="1200">
                        <a:latin typeface="Arial"/>
                        <a:cs typeface="Arial"/>
                      </a:endParaRPr>
                    </a:p>
                  </a:txBody>
                  <a:tcPr marL="0" marR="0" marT="247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extLst>
                  <a:ext uri="{0D108BD9-81ED-4DB2-BD59-A6C34878D82A}">
                    <a16:rowId xmlns:a16="http://schemas.microsoft.com/office/drawing/2014/main" val="10000"/>
                  </a:ext>
                </a:extLst>
              </a:tr>
              <a:tr h="335279">
                <a:tc>
                  <a:txBody>
                    <a:bodyPr/>
                    <a:lstStyle/>
                    <a:p>
                      <a:pPr marL="5080" algn="ctr">
                        <a:lnSpc>
                          <a:spcPct val="100000"/>
                        </a:lnSpc>
                        <a:spcBef>
                          <a:spcPts val="464"/>
                        </a:spcBef>
                      </a:pPr>
                      <a:r>
                        <a:rPr sz="2475" b="1" i="1" spc="-82" baseline="13468" dirty="0">
                          <a:latin typeface="Arial"/>
                          <a:cs typeface="Arial"/>
                        </a:rPr>
                        <a:t>S</a:t>
                      </a:r>
                      <a:r>
                        <a:rPr sz="1100" b="1" i="1" spc="-55" dirty="0">
                          <a:latin typeface="Arial"/>
                          <a:cs typeface="Arial"/>
                        </a:rPr>
                        <a:t>Present</a:t>
                      </a:r>
                      <a:endParaRPr sz="1100">
                        <a:latin typeface="Arial"/>
                        <a:cs typeface="Arial"/>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78435">
                        <a:lnSpc>
                          <a:spcPct val="100000"/>
                        </a:lnSpc>
                        <a:spcBef>
                          <a:spcPts val="80"/>
                        </a:spcBef>
                      </a:pPr>
                      <a:r>
                        <a:rPr sz="1650" b="1" i="1" dirty="0">
                          <a:latin typeface="Arial"/>
                          <a:cs typeface="Arial"/>
                        </a:rPr>
                        <a:t>A</a:t>
                      </a:r>
                      <a:endParaRPr sz="1650">
                        <a:latin typeface="Arial"/>
                        <a:cs typeface="Arial"/>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80"/>
                        </a:spcBef>
                      </a:pPr>
                      <a:r>
                        <a:rPr sz="1650" b="1" i="1" dirty="0">
                          <a:latin typeface="Arial"/>
                          <a:cs typeface="Arial"/>
                        </a:rPr>
                        <a:t>B</a:t>
                      </a:r>
                      <a:endParaRPr sz="1650">
                        <a:latin typeface="Arial"/>
                        <a:cs typeface="Arial"/>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985" algn="ctr">
                        <a:lnSpc>
                          <a:spcPct val="100000"/>
                        </a:lnSpc>
                        <a:spcBef>
                          <a:spcPts val="464"/>
                        </a:spcBef>
                      </a:pPr>
                      <a:r>
                        <a:rPr sz="2475" b="1" i="1" spc="-52" baseline="13468" dirty="0">
                          <a:latin typeface="Arial"/>
                          <a:cs typeface="Arial"/>
                        </a:rPr>
                        <a:t>S</a:t>
                      </a:r>
                      <a:r>
                        <a:rPr sz="1100" b="1" i="1" spc="-35" dirty="0">
                          <a:latin typeface="Arial"/>
                          <a:cs typeface="Arial"/>
                        </a:rPr>
                        <a:t>Next</a:t>
                      </a:r>
                      <a:endParaRPr sz="1100">
                        <a:latin typeface="Arial"/>
                        <a:cs typeface="Arial"/>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1"/>
                  </a:ext>
                </a:extLst>
              </a:tr>
              <a:tr h="302006">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0002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2"/>
                  </a:ext>
                </a:extLst>
              </a:tr>
              <a:tr h="302005">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0002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3"/>
                  </a:ext>
                </a:extLst>
              </a:tr>
              <a:tr h="301879">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0002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90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4"/>
                  </a:ext>
                </a:extLst>
              </a:tr>
              <a:tr h="302005">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0002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905"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5"/>
                  </a:ext>
                </a:extLst>
              </a:tr>
              <a:tr h="302006">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0002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90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6"/>
                  </a:ext>
                </a:extLst>
              </a:tr>
              <a:tr h="302005">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0002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7"/>
                  </a:ext>
                </a:extLst>
              </a:tr>
              <a:tr h="301878">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0002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8"/>
                  </a:ext>
                </a:extLst>
              </a:tr>
              <a:tr h="302006">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0002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9"/>
                  </a:ext>
                </a:extLst>
              </a:tr>
            </a:tbl>
          </a:graphicData>
        </a:graphic>
      </p:graphicFrame>
      <p:sp>
        <p:nvSpPr>
          <p:cNvPr id="6" name="object 6"/>
          <p:cNvSpPr txBox="1"/>
          <p:nvPr/>
        </p:nvSpPr>
        <p:spPr>
          <a:xfrm>
            <a:off x="307340" y="4417314"/>
            <a:ext cx="2571750" cy="635635"/>
          </a:xfrm>
          <a:prstGeom prst="rect">
            <a:avLst/>
          </a:prstGeom>
        </p:spPr>
        <p:txBody>
          <a:bodyPr vert="horz" wrap="square" lIns="0" tIns="12700" rIns="0" bIns="0" rtlCol="0">
            <a:spAutoFit/>
          </a:bodyPr>
          <a:lstStyle/>
          <a:p>
            <a:pPr marL="12700" marR="5080">
              <a:lnSpc>
                <a:spcPct val="100000"/>
              </a:lnSpc>
              <a:spcBef>
                <a:spcPts val="100"/>
              </a:spcBef>
            </a:pPr>
            <a:r>
              <a:rPr sz="2000" b="1" dirty="0">
                <a:latin typeface="Arial"/>
                <a:cs typeface="Arial"/>
              </a:rPr>
              <a:t>Fig. </a:t>
            </a:r>
            <a:r>
              <a:rPr sz="2000" b="1" spc="140" dirty="0">
                <a:latin typeface="Arial"/>
                <a:cs typeface="Arial"/>
              </a:rPr>
              <a:t>2.33 </a:t>
            </a:r>
            <a:r>
              <a:rPr sz="2000" b="1" dirty="0">
                <a:latin typeface="Arial"/>
                <a:cs typeface="Arial"/>
              </a:rPr>
              <a:t>Example</a:t>
            </a:r>
            <a:r>
              <a:rPr sz="2000" b="1" spc="-110" dirty="0">
                <a:latin typeface="Arial"/>
                <a:cs typeface="Arial"/>
              </a:rPr>
              <a:t> </a:t>
            </a:r>
            <a:r>
              <a:rPr sz="2000" b="1" spc="45" dirty="0">
                <a:latin typeface="Arial"/>
                <a:cs typeface="Arial"/>
              </a:rPr>
              <a:t>of  </a:t>
            </a:r>
            <a:r>
              <a:rPr sz="2000" b="1" spc="25" dirty="0">
                <a:latin typeface="Arial"/>
                <a:cs typeface="Arial"/>
              </a:rPr>
              <a:t>Moore</a:t>
            </a:r>
            <a:r>
              <a:rPr sz="2000" b="1" spc="15" dirty="0">
                <a:latin typeface="Arial"/>
                <a:cs typeface="Arial"/>
              </a:rPr>
              <a:t> </a:t>
            </a:r>
            <a:r>
              <a:rPr sz="2000" b="1" spc="30" dirty="0">
                <a:latin typeface="Arial"/>
                <a:cs typeface="Arial"/>
              </a:rPr>
              <a:t>Model</a:t>
            </a:r>
            <a:endParaRPr sz="2000">
              <a:latin typeface="Arial"/>
              <a:cs typeface="Arial"/>
            </a:endParaRPr>
          </a:p>
        </p:txBody>
      </p:sp>
      <p:cxnSp>
        <p:nvCxnSpPr>
          <p:cNvPr id="9" name="Straight Connector 8"/>
          <p:cNvCxnSpPr/>
          <p:nvPr/>
        </p:nvCxnSpPr>
        <p:spPr>
          <a:xfrm>
            <a:off x="304801" y="143016"/>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Octagon 9"/>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3"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References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1295400"/>
            <a:ext cx="8229600" cy="4800600"/>
          </a:xfrm>
        </p:spPr>
        <p:txBody>
          <a:bodyPr>
            <a:normAutofit/>
          </a:bodyPr>
          <a:lstStyle/>
          <a:p>
            <a:pPr>
              <a:buNone/>
            </a:pPr>
            <a:r>
              <a:rPr lang="en-US" sz="2000" dirty="0" smtClean="0">
                <a:latin typeface="Times New Roman" pitchFamily="18" charset="0"/>
                <a:cs typeface="Times New Roman" pitchFamily="18" charset="0"/>
              </a:rPr>
              <a:t>Our main reference text books in this course are </a:t>
            </a:r>
          </a:p>
          <a:p>
            <a:pPr>
              <a:buNone/>
            </a:pPr>
            <a:r>
              <a:rPr lang="en-US" sz="2000" dirty="0" smtClean="0">
                <a:latin typeface="Times New Roman" pitchFamily="18" charset="0"/>
                <a:cs typeface="Times New Roman" pitchFamily="18" charset="0"/>
              </a:rPr>
              <a:t>[1] </a:t>
            </a:r>
            <a:r>
              <a:rPr lang="en-GB" sz="2000" dirty="0"/>
              <a:t>William </a:t>
            </a:r>
            <a:r>
              <a:rPr lang="en-GB" sz="2000" dirty="0" err="1"/>
              <a:t>Kleitz</a:t>
            </a:r>
            <a:r>
              <a:rPr lang="en-GB" sz="2000" dirty="0"/>
              <a:t>, 2006, Digital Electronics with </a:t>
            </a:r>
            <a:r>
              <a:rPr lang="en-GB" sz="2000" dirty="0" err="1"/>
              <a:t>VHDL</a:t>
            </a:r>
            <a:r>
              <a:rPr lang="en-GB" sz="2000" dirty="0"/>
              <a:t>, Prentice Hall ISBN-100131714902 </a:t>
            </a:r>
            <a:r>
              <a:rPr lang="en-US" sz="2000" dirty="0" smtClean="0"/>
              <a:t>[Practical 1]</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[2]  Maini Anil K., </a:t>
            </a:r>
            <a:r>
              <a:rPr lang="en-US" sz="2000" dirty="0" smtClean="0">
                <a:solidFill>
                  <a:srgbClr val="7030A0"/>
                </a:solidFill>
                <a:latin typeface="Times New Roman" pitchFamily="18" charset="0"/>
                <a:cs typeface="Times New Roman" pitchFamily="18" charset="0"/>
              </a:rPr>
              <a:t>Digital Electronics: </a:t>
            </a:r>
            <a:r>
              <a:rPr lang="en-US" sz="2000" dirty="0" smtClean="0">
                <a:solidFill>
                  <a:srgbClr val="0070C0"/>
                </a:solidFill>
                <a:latin typeface="Times New Roman" pitchFamily="18" charset="0"/>
                <a:cs typeface="Times New Roman" pitchFamily="18" charset="0"/>
              </a:rPr>
              <a:t>Principles, Devices and Applications</a:t>
            </a:r>
            <a:r>
              <a:rPr lang="en-US" sz="2000" dirty="0" smtClean="0">
                <a:latin typeface="Times New Roman" pitchFamily="18" charset="0"/>
                <a:cs typeface="Times New Roman" pitchFamily="18" charset="0"/>
              </a:rPr>
              <a:t>, 2007, John Wiley and Sons Ltd, ISBN 978-0-470-03214-5. [Theory 1]</a:t>
            </a:r>
          </a:p>
          <a:p>
            <a:pPr>
              <a:buNone/>
            </a:pPr>
            <a:r>
              <a:rPr lang="en-US" sz="2000" dirty="0" smtClean="0">
                <a:latin typeface="Times New Roman" pitchFamily="18" charset="0"/>
                <a:cs typeface="Times New Roman" pitchFamily="18" charset="0"/>
              </a:rPr>
              <a:t>[3] </a:t>
            </a:r>
            <a:r>
              <a:rPr lang="en-GB" sz="2000" dirty="0"/>
              <a:t>Thomas L. Floyd, 2006, Digital Fundamentals with </a:t>
            </a:r>
            <a:r>
              <a:rPr lang="en-GB" sz="2000" dirty="0" err="1"/>
              <a:t>PLD</a:t>
            </a:r>
            <a:r>
              <a:rPr lang="en-GB" sz="2000" dirty="0"/>
              <a:t> Programming, Prentice Hall ISBN-10: </a:t>
            </a:r>
            <a:r>
              <a:rPr lang="en-GB" sz="2000" dirty="0" smtClean="0"/>
              <a:t>0131701886 [Practical 2]</a:t>
            </a:r>
          </a:p>
          <a:p>
            <a:pPr>
              <a:buNone/>
            </a:pPr>
            <a:r>
              <a:rPr lang="en-GB" sz="2000" dirty="0" smtClean="0"/>
              <a:t>[4] </a:t>
            </a:r>
            <a:r>
              <a:rPr lang="en-GB" sz="2000" dirty="0" err="1" smtClean="0"/>
              <a:t>Sedha</a:t>
            </a:r>
            <a:r>
              <a:rPr lang="en-GB" sz="2000" dirty="0" smtClean="0"/>
              <a:t> </a:t>
            </a:r>
            <a:r>
              <a:rPr lang="en-GB" sz="2000" dirty="0" err="1" smtClean="0"/>
              <a:t>R.S</a:t>
            </a:r>
            <a:r>
              <a:rPr lang="en-GB" sz="2000" dirty="0" smtClean="0"/>
              <a:t>, A textbook of </a:t>
            </a:r>
            <a:r>
              <a:rPr lang="en-GB" sz="2000" dirty="0"/>
              <a:t>D</a:t>
            </a:r>
            <a:r>
              <a:rPr lang="en-GB" sz="2000" dirty="0" smtClean="0"/>
              <a:t>igital Electronics, S. Chand, 2010 [Theory 2] </a:t>
            </a:r>
            <a:endParaRPr lang="en-GB" sz="2000" dirty="0"/>
          </a:p>
          <a:p>
            <a:pPr>
              <a:buNone/>
            </a:pPr>
            <a:endParaRPr lang="en-GB" sz="2000" dirty="0" smtClean="0"/>
          </a:p>
          <a:p>
            <a:pPr>
              <a:buNone/>
            </a:pPr>
            <a:r>
              <a:rPr lang="en-GB" sz="2000" dirty="0" smtClean="0"/>
              <a:t>[5] </a:t>
            </a:r>
            <a:r>
              <a:rPr lang="en-GB" sz="2000" dirty="0"/>
              <a:t>Alan C. </a:t>
            </a:r>
            <a:r>
              <a:rPr lang="en-GB" sz="2000" dirty="0" err="1"/>
              <a:t>Diixon</a:t>
            </a:r>
            <a:r>
              <a:rPr lang="en-GB" sz="2000" dirty="0"/>
              <a:t>, </a:t>
            </a:r>
            <a:r>
              <a:rPr lang="en-GB" sz="2000" dirty="0" err="1"/>
              <a:t>JamesL</a:t>
            </a:r>
            <a:r>
              <a:rPr lang="en-GB" sz="2000" dirty="0"/>
              <a:t>. </a:t>
            </a:r>
            <a:r>
              <a:rPr lang="en-GB" sz="2000" dirty="0" err="1"/>
              <a:t>Antonakos</a:t>
            </a:r>
            <a:r>
              <a:rPr lang="en-GB" sz="2000" dirty="0"/>
              <a:t>, 2000, A Practical Approach To Digital Electronics, Prentice Hall ISBN-10: 0137275 951. </a:t>
            </a:r>
            <a:r>
              <a:rPr lang="en-GB" sz="2000" dirty="0" smtClean="0"/>
              <a:t>[General Reference]</a:t>
            </a:r>
          </a:p>
          <a:p>
            <a:pPr>
              <a:buNone/>
            </a:pPr>
            <a:endParaRPr lang="en-GB" sz="1600" dirty="0"/>
          </a:p>
          <a:p>
            <a:pPr>
              <a:buNone/>
            </a:pPr>
            <a:r>
              <a:rPr lang="en-GB" sz="1600" dirty="0" smtClean="0"/>
              <a:t>**</a:t>
            </a:r>
            <a:r>
              <a:rPr lang="en-GB" sz="1600" b="1" dirty="0" smtClean="0"/>
              <a:t>NOTE: </a:t>
            </a:r>
            <a:r>
              <a:rPr lang="en-GB" sz="1600" dirty="0" smtClean="0"/>
              <a:t>theory 1 and practical 1 have high preference for practical and theory respectively</a:t>
            </a:r>
            <a:endParaRPr lang="en-GB" sz="1600" b="1" dirty="0" smtClean="0"/>
          </a:p>
          <a:p>
            <a:pPr>
              <a:buNone/>
            </a:pPr>
            <a:endParaRPr lang="en-GB" sz="2000" dirty="0" smtClean="0"/>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p:txBody>
      </p:sp>
      <p:cxnSp>
        <p:nvCxnSpPr>
          <p:cNvPr id="4" name="Straight Connector 3"/>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a:t>
            </a:fld>
            <a:endParaRPr lang="en-US" sz="3600" dirty="0">
              <a:solidFill>
                <a:schemeClr val="tx1"/>
              </a:solidFill>
              <a:latin typeface="Times New Roman" pitchFamily="18" charset="0"/>
              <a:cs typeface="Times New Roman" pitchFamily="18" charset="0"/>
            </a:endParaRPr>
          </a:p>
        </p:txBody>
      </p:sp>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p:nvPr/>
        </p:nvSpPr>
        <p:spPr>
          <a:xfrm>
            <a:off x="624840" y="3650869"/>
            <a:ext cx="716279" cy="394715"/>
          </a:xfrm>
          <a:prstGeom prst="rect">
            <a:avLst/>
          </a:prstGeom>
          <a:blipFill>
            <a:blip r:embed="rId2" cstate="print"/>
            <a:stretch>
              <a:fillRect/>
            </a:stretch>
          </a:blipFill>
        </p:spPr>
        <p:txBody>
          <a:bodyPr wrap="square" lIns="0" tIns="0" rIns="0" bIns="0" rtlCol="0"/>
          <a:lstStyle/>
          <a:p>
            <a:endParaRPr/>
          </a:p>
        </p:txBody>
      </p:sp>
      <p:sp>
        <p:nvSpPr>
          <p:cNvPr id="10" name="object 10"/>
          <p:cNvSpPr txBox="1"/>
          <p:nvPr/>
        </p:nvSpPr>
        <p:spPr>
          <a:xfrm>
            <a:off x="1095552" y="3533013"/>
            <a:ext cx="349250" cy="513715"/>
          </a:xfrm>
          <a:prstGeom prst="rect">
            <a:avLst/>
          </a:prstGeom>
        </p:spPr>
        <p:txBody>
          <a:bodyPr vert="horz" wrap="square" lIns="0" tIns="13335" rIns="0" bIns="0" rtlCol="0">
            <a:spAutoFit/>
          </a:bodyPr>
          <a:lstStyle/>
          <a:p>
            <a:pPr marL="12700">
              <a:lnSpc>
                <a:spcPct val="100000"/>
              </a:lnSpc>
              <a:spcBef>
                <a:spcPts val="105"/>
              </a:spcBef>
            </a:pPr>
            <a:r>
              <a:rPr sz="3200" spc="675" dirty="0">
                <a:latin typeface="Arial"/>
                <a:cs typeface="Arial"/>
              </a:rPr>
              <a:t>=</a:t>
            </a:r>
            <a:endParaRPr sz="3200" dirty="0">
              <a:latin typeface="Arial"/>
              <a:cs typeface="Arial"/>
            </a:endParaRPr>
          </a:p>
        </p:txBody>
      </p:sp>
      <p:sp>
        <p:nvSpPr>
          <p:cNvPr id="11" name="object 11"/>
          <p:cNvSpPr/>
          <p:nvPr/>
        </p:nvSpPr>
        <p:spPr>
          <a:xfrm>
            <a:off x="1560830" y="3650869"/>
            <a:ext cx="716280" cy="394715"/>
          </a:xfrm>
          <a:prstGeom prst="rect">
            <a:avLst/>
          </a:prstGeom>
          <a:blipFill>
            <a:blip r:embed="rId3" cstate="print"/>
            <a:stretch>
              <a:fillRect/>
            </a:stretch>
          </a:blipFill>
        </p:spPr>
        <p:txBody>
          <a:bodyPr wrap="square" lIns="0" tIns="0" rIns="0" bIns="0" rtlCol="0"/>
          <a:lstStyle/>
          <a:p>
            <a:endParaRPr/>
          </a:p>
        </p:txBody>
      </p:sp>
      <p:sp>
        <p:nvSpPr>
          <p:cNvPr id="12" name="object 12"/>
          <p:cNvSpPr txBox="1"/>
          <p:nvPr/>
        </p:nvSpPr>
        <p:spPr>
          <a:xfrm>
            <a:off x="1906270" y="3769233"/>
            <a:ext cx="866140" cy="351155"/>
          </a:xfrm>
          <a:prstGeom prst="rect">
            <a:avLst/>
          </a:prstGeom>
        </p:spPr>
        <p:txBody>
          <a:bodyPr vert="horz" wrap="square" lIns="0" tIns="17145" rIns="0" bIns="0" rtlCol="0">
            <a:spAutoFit/>
          </a:bodyPr>
          <a:lstStyle/>
          <a:p>
            <a:pPr marL="12700">
              <a:lnSpc>
                <a:spcPct val="100000"/>
              </a:lnSpc>
              <a:spcBef>
                <a:spcPts val="135"/>
              </a:spcBef>
            </a:pPr>
            <a:r>
              <a:rPr sz="2100" spc="-145" dirty="0">
                <a:latin typeface="Arial"/>
                <a:cs typeface="Arial"/>
              </a:rPr>
              <a:t>PRSN</a:t>
            </a:r>
            <a:r>
              <a:rPr sz="2100" spc="65" dirty="0">
                <a:latin typeface="Arial"/>
                <a:cs typeface="Arial"/>
              </a:rPr>
              <a:t>T</a:t>
            </a:r>
            <a:endParaRPr sz="2100">
              <a:latin typeface="Arial"/>
              <a:cs typeface="Arial"/>
            </a:endParaRPr>
          </a:p>
        </p:txBody>
      </p:sp>
      <p:sp>
        <p:nvSpPr>
          <p:cNvPr id="13" name="object 13"/>
          <p:cNvSpPr/>
          <p:nvPr/>
        </p:nvSpPr>
        <p:spPr>
          <a:xfrm>
            <a:off x="6553200" y="1371600"/>
            <a:ext cx="533400" cy="1295400"/>
          </a:xfrm>
          <a:custGeom>
            <a:avLst/>
            <a:gdLst/>
            <a:ahLst/>
            <a:cxnLst/>
            <a:rect l="l" t="t" r="r" b="b"/>
            <a:pathLst>
              <a:path w="533400" h="1295400">
                <a:moveTo>
                  <a:pt x="0" y="0"/>
                </a:moveTo>
                <a:lnTo>
                  <a:pt x="70908" y="1590"/>
                </a:lnTo>
                <a:lnTo>
                  <a:pt x="134620" y="6077"/>
                </a:lnTo>
                <a:lnTo>
                  <a:pt x="188595" y="13033"/>
                </a:lnTo>
                <a:lnTo>
                  <a:pt x="230293" y="22032"/>
                </a:lnTo>
                <a:lnTo>
                  <a:pt x="266700" y="44450"/>
                </a:lnTo>
                <a:lnTo>
                  <a:pt x="266700" y="603250"/>
                </a:lnTo>
                <a:lnTo>
                  <a:pt x="276225" y="615053"/>
                </a:lnTo>
                <a:lnTo>
                  <a:pt x="344804" y="634666"/>
                </a:lnTo>
                <a:lnTo>
                  <a:pt x="398779" y="641622"/>
                </a:lnTo>
                <a:lnTo>
                  <a:pt x="462491" y="646109"/>
                </a:lnTo>
                <a:lnTo>
                  <a:pt x="533400" y="647700"/>
                </a:lnTo>
                <a:lnTo>
                  <a:pt x="462491" y="649290"/>
                </a:lnTo>
                <a:lnTo>
                  <a:pt x="398779" y="653777"/>
                </a:lnTo>
                <a:lnTo>
                  <a:pt x="344804" y="660733"/>
                </a:lnTo>
                <a:lnTo>
                  <a:pt x="303106" y="669732"/>
                </a:lnTo>
                <a:lnTo>
                  <a:pt x="276225" y="680346"/>
                </a:lnTo>
                <a:lnTo>
                  <a:pt x="266700" y="692150"/>
                </a:lnTo>
                <a:lnTo>
                  <a:pt x="266700" y="1250950"/>
                </a:lnTo>
                <a:lnTo>
                  <a:pt x="257175" y="1262753"/>
                </a:lnTo>
                <a:lnTo>
                  <a:pt x="230293" y="1273367"/>
                </a:lnTo>
                <a:lnTo>
                  <a:pt x="188595" y="1282366"/>
                </a:lnTo>
                <a:lnTo>
                  <a:pt x="134620" y="1289322"/>
                </a:lnTo>
                <a:lnTo>
                  <a:pt x="70908" y="1293809"/>
                </a:lnTo>
                <a:lnTo>
                  <a:pt x="0" y="1295400"/>
                </a:lnTo>
              </a:path>
            </a:pathLst>
          </a:custGeom>
          <a:ln w="38100">
            <a:solidFill>
              <a:srgbClr val="FF0000"/>
            </a:solidFill>
          </a:ln>
        </p:spPr>
        <p:txBody>
          <a:bodyPr wrap="square" lIns="0" tIns="0" rIns="0" bIns="0" rtlCol="0"/>
          <a:lstStyle/>
          <a:p>
            <a:endParaRPr/>
          </a:p>
        </p:txBody>
      </p:sp>
      <p:sp>
        <p:nvSpPr>
          <p:cNvPr id="14" name="object 14"/>
          <p:cNvSpPr txBox="1"/>
          <p:nvPr/>
        </p:nvSpPr>
        <p:spPr>
          <a:xfrm>
            <a:off x="556373" y="-37850"/>
            <a:ext cx="8143875" cy="1482090"/>
          </a:xfrm>
          <a:prstGeom prst="rect">
            <a:avLst/>
          </a:prstGeom>
        </p:spPr>
        <p:txBody>
          <a:bodyPr vert="horz" wrap="square" lIns="0" tIns="12700" rIns="0" bIns="0" rtlCol="0">
            <a:spAutoFit/>
          </a:bodyPr>
          <a:lstStyle/>
          <a:p>
            <a:pPr marL="12700">
              <a:lnSpc>
                <a:spcPct val="100000"/>
              </a:lnSpc>
              <a:spcBef>
                <a:spcPts val="100"/>
              </a:spcBef>
            </a:pPr>
            <a:r>
              <a:rPr sz="2400" b="1" spc="-45" dirty="0">
                <a:latin typeface="Arial"/>
                <a:cs typeface="Arial"/>
              </a:rPr>
              <a:t>INPUT </a:t>
            </a:r>
            <a:r>
              <a:rPr sz="2400" b="1" spc="-70" dirty="0">
                <a:latin typeface="Arial"/>
                <a:cs typeface="Arial"/>
              </a:rPr>
              <a:t>EQUATIONS </a:t>
            </a:r>
            <a:r>
              <a:rPr sz="2400" spc="180" dirty="0">
                <a:latin typeface="Arial"/>
                <a:cs typeface="Arial"/>
              </a:rPr>
              <a:t>for </a:t>
            </a:r>
            <a:r>
              <a:rPr sz="2400" spc="100" dirty="0">
                <a:latin typeface="Arial"/>
                <a:cs typeface="Arial"/>
              </a:rPr>
              <a:t>Moore Model </a:t>
            </a:r>
            <a:r>
              <a:rPr sz="2400" spc="155" dirty="0">
                <a:latin typeface="Arial"/>
                <a:cs typeface="Arial"/>
              </a:rPr>
              <a:t>in </a:t>
            </a:r>
            <a:r>
              <a:rPr sz="2400" spc="75" dirty="0">
                <a:latin typeface="Arial"/>
                <a:cs typeface="Arial"/>
              </a:rPr>
              <a:t>Figure</a:t>
            </a:r>
            <a:r>
              <a:rPr sz="2400" spc="170" dirty="0">
                <a:latin typeface="Arial"/>
                <a:cs typeface="Arial"/>
              </a:rPr>
              <a:t> </a:t>
            </a:r>
            <a:r>
              <a:rPr sz="2400" spc="155" dirty="0">
                <a:latin typeface="Arial"/>
                <a:cs typeface="Arial"/>
              </a:rPr>
              <a:t>2.33</a:t>
            </a:r>
            <a:endParaRPr sz="2400" dirty="0">
              <a:latin typeface="Arial"/>
              <a:cs typeface="Arial"/>
            </a:endParaRPr>
          </a:p>
          <a:p>
            <a:pPr>
              <a:lnSpc>
                <a:spcPct val="100000"/>
              </a:lnSpc>
              <a:spcBef>
                <a:spcPts val="45"/>
              </a:spcBef>
            </a:pPr>
            <a:endParaRPr sz="3250" dirty="0">
              <a:latin typeface="Arial"/>
              <a:cs typeface="Arial"/>
            </a:endParaRPr>
          </a:p>
          <a:p>
            <a:pPr marL="6871334" marR="5080">
              <a:lnSpc>
                <a:spcPct val="100000"/>
              </a:lnSpc>
              <a:spcBef>
                <a:spcPts val="5"/>
              </a:spcBef>
            </a:pPr>
            <a:r>
              <a:rPr sz="2000" spc="110" dirty="0">
                <a:latin typeface="Arial"/>
                <a:cs typeface="Arial"/>
              </a:rPr>
              <a:t>Next</a:t>
            </a:r>
            <a:r>
              <a:rPr sz="2000" spc="-20" dirty="0">
                <a:latin typeface="Arial"/>
                <a:cs typeface="Arial"/>
              </a:rPr>
              <a:t> </a:t>
            </a:r>
            <a:r>
              <a:rPr sz="2000" spc="75" dirty="0">
                <a:latin typeface="Arial"/>
                <a:cs typeface="Arial"/>
              </a:rPr>
              <a:t>state  </a:t>
            </a:r>
            <a:r>
              <a:rPr sz="2000" spc="130" dirty="0">
                <a:latin typeface="Arial"/>
                <a:cs typeface="Arial"/>
              </a:rPr>
              <a:t>in</a:t>
            </a:r>
            <a:r>
              <a:rPr sz="2000" spc="30" dirty="0">
                <a:latin typeface="Arial"/>
                <a:cs typeface="Arial"/>
              </a:rPr>
              <a:t> </a:t>
            </a:r>
            <a:r>
              <a:rPr sz="2000" spc="110" dirty="0">
                <a:latin typeface="Arial"/>
                <a:cs typeface="Arial"/>
              </a:rPr>
              <a:t>terms</a:t>
            </a:r>
            <a:endParaRPr sz="2000" dirty="0">
              <a:latin typeface="Arial"/>
              <a:cs typeface="Arial"/>
            </a:endParaRPr>
          </a:p>
        </p:txBody>
      </p:sp>
      <p:sp>
        <p:nvSpPr>
          <p:cNvPr id="15" name="object 15"/>
          <p:cNvSpPr txBox="1"/>
          <p:nvPr/>
        </p:nvSpPr>
        <p:spPr>
          <a:xfrm>
            <a:off x="7319009" y="1825879"/>
            <a:ext cx="999490" cy="1245235"/>
          </a:xfrm>
          <a:prstGeom prst="rect">
            <a:avLst/>
          </a:prstGeom>
        </p:spPr>
        <p:txBody>
          <a:bodyPr vert="horz" wrap="square" lIns="0" tIns="13335" rIns="0" bIns="0" rtlCol="0">
            <a:spAutoFit/>
          </a:bodyPr>
          <a:lstStyle/>
          <a:p>
            <a:pPr marL="12700" marR="5080">
              <a:lnSpc>
                <a:spcPct val="100000"/>
              </a:lnSpc>
              <a:spcBef>
                <a:spcPts val="105"/>
              </a:spcBef>
            </a:pPr>
            <a:r>
              <a:rPr sz="2000" spc="145" dirty="0">
                <a:latin typeface="Arial"/>
                <a:cs typeface="Arial"/>
              </a:rPr>
              <a:t>of</a:t>
            </a:r>
            <a:r>
              <a:rPr sz="2000" spc="-10" dirty="0">
                <a:latin typeface="Arial"/>
                <a:cs typeface="Arial"/>
              </a:rPr>
              <a:t> </a:t>
            </a:r>
            <a:r>
              <a:rPr sz="2000" spc="140" dirty="0">
                <a:latin typeface="Arial"/>
                <a:cs typeface="Arial"/>
              </a:rPr>
              <a:t>input  </a:t>
            </a:r>
            <a:r>
              <a:rPr sz="2000" spc="85" dirty="0">
                <a:latin typeface="Arial"/>
                <a:cs typeface="Arial"/>
              </a:rPr>
              <a:t>and  present  </a:t>
            </a:r>
            <a:r>
              <a:rPr sz="2000" spc="75" dirty="0">
                <a:latin typeface="Arial"/>
                <a:cs typeface="Arial"/>
              </a:rPr>
              <a:t>state</a:t>
            </a:r>
            <a:endParaRPr sz="2000" dirty="0">
              <a:latin typeface="Arial"/>
              <a:cs typeface="Arial"/>
            </a:endParaRPr>
          </a:p>
        </p:txBody>
      </p:sp>
      <p:sp>
        <p:nvSpPr>
          <p:cNvPr id="16" name="object 16"/>
          <p:cNvSpPr/>
          <p:nvPr/>
        </p:nvSpPr>
        <p:spPr>
          <a:xfrm>
            <a:off x="3352800" y="3276600"/>
            <a:ext cx="533400" cy="1295400"/>
          </a:xfrm>
          <a:custGeom>
            <a:avLst/>
            <a:gdLst/>
            <a:ahLst/>
            <a:cxnLst/>
            <a:rect l="l" t="t" r="r" b="b"/>
            <a:pathLst>
              <a:path w="533400" h="1295400">
                <a:moveTo>
                  <a:pt x="0" y="0"/>
                </a:moveTo>
                <a:lnTo>
                  <a:pt x="70908" y="1590"/>
                </a:lnTo>
                <a:lnTo>
                  <a:pt x="134619" y="6077"/>
                </a:lnTo>
                <a:lnTo>
                  <a:pt x="188594" y="13033"/>
                </a:lnTo>
                <a:lnTo>
                  <a:pt x="230293" y="22032"/>
                </a:lnTo>
                <a:lnTo>
                  <a:pt x="266700" y="44450"/>
                </a:lnTo>
                <a:lnTo>
                  <a:pt x="266700" y="603250"/>
                </a:lnTo>
                <a:lnTo>
                  <a:pt x="276225" y="615053"/>
                </a:lnTo>
                <a:lnTo>
                  <a:pt x="344804" y="634666"/>
                </a:lnTo>
                <a:lnTo>
                  <a:pt x="398779" y="641622"/>
                </a:lnTo>
                <a:lnTo>
                  <a:pt x="462491" y="646109"/>
                </a:lnTo>
                <a:lnTo>
                  <a:pt x="533400" y="647700"/>
                </a:lnTo>
                <a:lnTo>
                  <a:pt x="462491" y="649290"/>
                </a:lnTo>
                <a:lnTo>
                  <a:pt x="398780" y="653777"/>
                </a:lnTo>
                <a:lnTo>
                  <a:pt x="344805" y="660733"/>
                </a:lnTo>
                <a:lnTo>
                  <a:pt x="303106" y="669732"/>
                </a:lnTo>
                <a:lnTo>
                  <a:pt x="276225" y="680346"/>
                </a:lnTo>
                <a:lnTo>
                  <a:pt x="266700" y="692150"/>
                </a:lnTo>
                <a:lnTo>
                  <a:pt x="266700" y="1250950"/>
                </a:lnTo>
                <a:lnTo>
                  <a:pt x="257175" y="1262753"/>
                </a:lnTo>
                <a:lnTo>
                  <a:pt x="230293" y="1273367"/>
                </a:lnTo>
                <a:lnTo>
                  <a:pt x="188595" y="1282366"/>
                </a:lnTo>
                <a:lnTo>
                  <a:pt x="134620" y="1289322"/>
                </a:lnTo>
                <a:lnTo>
                  <a:pt x="70908" y="1293809"/>
                </a:lnTo>
                <a:lnTo>
                  <a:pt x="0" y="1295400"/>
                </a:lnTo>
              </a:path>
            </a:pathLst>
          </a:custGeom>
          <a:ln w="38100">
            <a:solidFill>
              <a:srgbClr val="FF0000"/>
            </a:solidFill>
          </a:ln>
        </p:spPr>
        <p:txBody>
          <a:bodyPr wrap="square" lIns="0" tIns="0" rIns="0" bIns="0" rtlCol="0"/>
          <a:lstStyle/>
          <a:p>
            <a:endParaRPr/>
          </a:p>
        </p:txBody>
      </p:sp>
      <p:sp>
        <p:nvSpPr>
          <p:cNvPr id="17" name="object 17"/>
          <p:cNvSpPr txBox="1"/>
          <p:nvPr/>
        </p:nvSpPr>
        <p:spPr>
          <a:xfrm>
            <a:off x="4270375" y="3121532"/>
            <a:ext cx="1198880" cy="1245870"/>
          </a:xfrm>
          <a:prstGeom prst="rect">
            <a:avLst/>
          </a:prstGeom>
        </p:spPr>
        <p:txBody>
          <a:bodyPr vert="horz" wrap="square" lIns="0" tIns="13335" rIns="0" bIns="0" rtlCol="0">
            <a:spAutoFit/>
          </a:bodyPr>
          <a:lstStyle/>
          <a:p>
            <a:pPr marL="12700" marR="5080">
              <a:lnSpc>
                <a:spcPct val="100000"/>
              </a:lnSpc>
              <a:spcBef>
                <a:spcPts val="105"/>
              </a:spcBef>
            </a:pPr>
            <a:r>
              <a:rPr sz="2000" spc="130" dirty="0">
                <a:latin typeface="Arial"/>
                <a:cs typeface="Arial"/>
              </a:rPr>
              <a:t>Output</a:t>
            </a:r>
            <a:r>
              <a:rPr sz="2000" spc="-25" dirty="0">
                <a:latin typeface="Arial"/>
                <a:cs typeface="Arial"/>
              </a:rPr>
              <a:t> </a:t>
            </a:r>
            <a:r>
              <a:rPr sz="2000" spc="125" dirty="0">
                <a:latin typeface="Arial"/>
                <a:cs typeface="Arial"/>
              </a:rPr>
              <a:t>in  </a:t>
            </a:r>
            <a:r>
              <a:rPr sz="2000" spc="110" dirty="0">
                <a:latin typeface="Arial"/>
                <a:cs typeface="Arial"/>
              </a:rPr>
              <a:t>terms </a:t>
            </a:r>
            <a:r>
              <a:rPr sz="2000" spc="140" dirty="0">
                <a:latin typeface="Arial"/>
                <a:cs typeface="Arial"/>
              </a:rPr>
              <a:t>of  </a:t>
            </a:r>
            <a:r>
              <a:rPr sz="2000" spc="85" dirty="0">
                <a:latin typeface="Arial"/>
                <a:cs typeface="Arial"/>
              </a:rPr>
              <a:t>present  </a:t>
            </a:r>
            <a:r>
              <a:rPr sz="2000" spc="75" dirty="0">
                <a:latin typeface="Arial"/>
                <a:cs typeface="Arial"/>
              </a:rPr>
              <a:t>state</a:t>
            </a:r>
            <a:endParaRPr sz="2000">
              <a:latin typeface="Arial"/>
              <a:cs typeface="Arial"/>
            </a:endParaRPr>
          </a:p>
        </p:txBody>
      </p:sp>
      <p:cxnSp>
        <p:nvCxnSpPr>
          <p:cNvPr id="20" name="Straight Connector 19"/>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21" name="Octagon 20"/>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23" name="TextBox 22"/>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24"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
        <p:nvSpPr>
          <p:cNvPr id="25" name="object 3"/>
          <p:cNvSpPr txBox="1"/>
          <p:nvPr/>
        </p:nvSpPr>
        <p:spPr>
          <a:xfrm>
            <a:off x="322730" y="1612550"/>
            <a:ext cx="6154270" cy="443070"/>
          </a:xfrm>
          <a:prstGeom prst="rect">
            <a:avLst/>
          </a:prstGeom>
        </p:spPr>
        <p:txBody>
          <a:bodyPr vert="horz" wrap="square" lIns="0" tIns="12065" rIns="0" bIns="0" rtlCol="0">
            <a:spAutoFit/>
          </a:bodyPr>
          <a:lstStyle/>
          <a:p>
            <a:pPr marL="38100">
              <a:lnSpc>
                <a:spcPct val="100000"/>
              </a:lnSpc>
              <a:spcBef>
                <a:spcPts val="95"/>
              </a:spcBef>
            </a:pPr>
            <a:r>
              <a:rPr lang="en-US" sz="4200" b="1" spc="179" baseline="13888" dirty="0" err="1">
                <a:latin typeface="Arial"/>
                <a:cs typeface="Arial"/>
              </a:rPr>
              <a:t>S</a:t>
            </a:r>
            <a:r>
              <a:rPr sz="1850" b="1" spc="120" dirty="0" err="1" smtClean="0">
                <a:latin typeface="Arial"/>
                <a:cs typeface="Arial"/>
              </a:rPr>
              <a:t>next</a:t>
            </a:r>
            <a:r>
              <a:rPr sz="1850" b="1" spc="120" dirty="0" smtClean="0">
                <a:latin typeface="Arial"/>
                <a:cs typeface="Arial"/>
              </a:rPr>
              <a:t> </a:t>
            </a:r>
            <a:r>
              <a:rPr sz="4200" b="1" spc="877" baseline="13888" dirty="0">
                <a:latin typeface="Arial"/>
                <a:cs typeface="Arial"/>
              </a:rPr>
              <a:t>= </a:t>
            </a:r>
            <a:r>
              <a:rPr lang="en-US" sz="4200" b="1" spc="877" baseline="13888" dirty="0" err="1" smtClean="0">
                <a:latin typeface="Arial"/>
                <a:cs typeface="Arial"/>
              </a:rPr>
              <a:t>AB+</a:t>
            </a:r>
            <a:r>
              <a:rPr sz="4200" b="1" spc="97" baseline="13888" dirty="0" err="1" smtClean="0">
                <a:latin typeface="Arial"/>
                <a:cs typeface="Arial"/>
              </a:rPr>
              <a:t>A</a:t>
            </a:r>
            <a:r>
              <a:rPr lang="en-US" sz="4200" b="1" spc="97" baseline="13888" dirty="0" err="1" smtClean="0">
                <a:latin typeface="Arial"/>
                <a:cs typeface="Arial"/>
              </a:rPr>
              <a:t>S</a:t>
            </a:r>
            <a:r>
              <a:rPr sz="1850" b="1" spc="65" dirty="0" err="1" smtClean="0">
                <a:latin typeface="Arial"/>
                <a:cs typeface="Arial"/>
              </a:rPr>
              <a:t>present</a:t>
            </a:r>
            <a:r>
              <a:rPr sz="4200" b="1" spc="97" baseline="13888" dirty="0" smtClean="0">
                <a:latin typeface="Arial"/>
                <a:cs typeface="Arial"/>
              </a:rPr>
              <a:t> </a:t>
            </a:r>
            <a:r>
              <a:rPr sz="4200" b="1" spc="877" baseline="13888" dirty="0" smtClean="0">
                <a:latin typeface="Arial"/>
                <a:cs typeface="Arial"/>
              </a:rPr>
              <a:t>+</a:t>
            </a:r>
            <a:r>
              <a:rPr lang="en-US" sz="4200" b="1" spc="877" baseline="13888" dirty="0" err="1" smtClean="0">
                <a:latin typeface="Arial"/>
                <a:cs typeface="Arial"/>
              </a:rPr>
              <a:t>BS</a:t>
            </a:r>
            <a:r>
              <a:rPr lang="en-US" b="1" spc="65" dirty="0" err="1" smtClean="0">
                <a:latin typeface="Arial"/>
                <a:cs typeface="Arial"/>
              </a:rPr>
              <a:t>present</a:t>
            </a:r>
            <a:endParaRPr sz="4200" b="1" baseline="13888" dirty="0">
              <a:latin typeface="Arial"/>
              <a:cs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143016"/>
            <a:ext cx="3619500" cy="997709"/>
          </a:xfrm>
          <a:prstGeom prst="rect">
            <a:avLst/>
          </a:prstGeom>
        </p:spPr>
        <p:txBody>
          <a:bodyPr vert="horz" wrap="square" lIns="0" tIns="12700" rIns="0" bIns="0" rtlCol="0">
            <a:spAutoFit/>
          </a:bodyPr>
          <a:lstStyle/>
          <a:p>
            <a:pPr marL="12700">
              <a:lnSpc>
                <a:spcPct val="100000"/>
              </a:lnSpc>
              <a:spcBef>
                <a:spcPts val="100"/>
              </a:spcBef>
            </a:pPr>
            <a:r>
              <a:rPr sz="3200" b="1" dirty="0">
                <a:solidFill>
                  <a:srgbClr val="000000"/>
                </a:solidFill>
              </a:rPr>
              <a:t>Example </a:t>
            </a:r>
            <a:r>
              <a:rPr sz="3200" b="1" spc="45" dirty="0">
                <a:solidFill>
                  <a:srgbClr val="000000"/>
                </a:solidFill>
              </a:rPr>
              <a:t>of </a:t>
            </a:r>
            <a:r>
              <a:rPr sz="3200" b="1" dirty="0">
                <a:solidFill>
                  <a:srgbClr val="000000"/>
                </a:solidFill>
              </a:rPr>
              <a:t>Mealy</a:t>
            </a:r>
            <a:r>
              <a:rPr sz="3200" b="1" spc="110" dirty="0">
                <a:solidFill>
                  <a:srgbClr val="000000"/>
                </a:solidFill>
              </a:rPr>
              <a:t> </a:t>
            </a:r>
            <a:r>
              <a:rPr sz="3200" b="1" spc="30" dirty="0">
                <a:solidFill>
                  <a:srgbClr val="000000"/>
                </a:solidFill>
              </a:rPr>
              <a:t>Model</a:t>
            </a:r>
          </a:p>
        </p:txBody>
      </p:sp>
      <p:sp>
        <p:nvSpPr>
          <p:cNvPr id="3" name="object 3"/>
          <p:cNvSpPr txBox="1"/>
          <p:nvPr/>
        </p:nvSpPr>
        <p:spPr>
          <a:xfrm>
            <a:off x="307340" y="5865367"/>
            <a:ext cx="4191000" cy="330835"/>
          </a:xfrm>
          <a:prstGeom prst="rect">
            <a:avLst/>
          </a:prstGeom>
        </p:spPr>
        <p:txBody>
          <a:bodyPr vert="horz" wrap="square" lIns="0" tIns="12700" rIns="0" bIns="0" rtlCol="0">
            <a:spAutoFit/>
          </a:bodyPr>
          <a:lstStyle/>
          <a:p>
            <a:pPr marL="12700">
              <a:lnSpc>
                <a:spcPct val="100000"/>
              </a:lnSpc>
              <a:spcBef>
                <a:spcPts val="100"/>
              </a:spcBef>
            </a:pPr>
            <a:r>
              <a:rPr sz="2000" b="1" dirty="0">
                <a:latin typeface="Arial"/>
                <a:cs typeface="Arial"/>
              </a:rPr>
              <a:t>Fig. </a:t>
            </a:r>
            <a:r>
              <a:rPr sz="2000" b="1" spc="140" dirty="0">
                <a:latin typeface="Arial"/>
                <a:cs typeface="Arial"/>
              </a:rPr>
              <a:t>2.34 </a:t>
            </a:r>
            <a:r>
              <a:rPr sz="2000" b="1" dirty="0">
                <a:latin typeface="Arial"/>
                <a:cs typeface="Arial"/>
              </a:rPr>
              <a:t>Example </a:t>
            </a:r>
            <a:r>
              <a:rPr sz="2000" b="1" spc="45" dirty="0">
                <a:latin typeface="Arial"/>
                <a:cs typeface="Arial"/>
              </a:rPr>
              <a:t>of </a:t>
            </a:r>
            <a:r>
              <a:rPr sz="2000" b="1" spc="5" dirty="0">
                <a:latin typeface="Arial"/>
                <a:cs typeface="Arial"/>
              </a:rPr>
              <a:t>Mealy</a:t>
            </a:r>
            <a:r>
              <a:rPr sz="2000" b="1" spc="-35" dirty="0">
                <a:latin typeface="Arial"/>
                <a:cs typeface="Arial"/>
              </a:rPr>
              <a:t> </a:t>
            </a:r>
            <a:r>
              <a:rPr sz="2000" b="1" spc="25" dirty="0">
                <a:latin typeface="Arial"/>
                <a:cs typeface="Arial"/>
              </a:rPr>
              <a:t>Model</a:t>
            </a:r>
            <a:endParaRPr sz="2000">
              <a:latin typeface="Arial"/>
              <a:cs typeface="Arial"/>
            </a:endParaRPr>
          </a:p>
        </p:txBody>
      </p:sp>
      <p:sp>
        <p:nvSpPr>
          <p:cNvPr id="4" name="object 4"/>
          <p:cNvSpPr/>
          <p:nvPr/>
        </p:nvSpPr>
        <p:spPr>
          <a:xfrm>
            <a:off x="1085850" y="1143000"/>
            <a:ext cx="7000875" cy="4610100"/>
          </a:xfrm>
          <a:prstGeom prst="rect">
            <a:avLst/>
          </a:prstGeom>
          <a:blipFill>
            <a:blip r:embed="rId2" cstate="print"/>
            <a:stretch>
              <a:fillRect/>
            </a:stretch>
          </a:blipFill>
        </p:spPr>
        <p:txBody>
          <a:bodyPr wrap="square" lIns="0" tIns="0" rIns="0" bIns="0" rtlCol="0"/>
          <a:lstStyle/>
          <a:p>
            <a:endParaRPr/>
          </a:p>
        </p:txBody>
      </p:sp>
      <p:cxnSp>
        <p:nvCxnSpPr>
          <p:cNvPr id="7" name="Straight Connector 6"/>
          <p:cNvCxnSpPr/>
          <p:nvPr/>
        </p:nvCxnSpPr>
        <p:spPr>
          <a:xfrm>
            <a:off x="304801" y="143016"/>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485597"/>
            <a:ext cx="6502400" cy="697230"/>
          </a:xfrm>
          <a:prstGeom prst="rect">
            <a:avLst/>
          </a:prstGeom>
        </p:spPr>
        <p:txBody>
          <a:bodyPr vert="horz" wrap="square" lIns="0" tIns="13335" rIns="0" bIns="0" rtlCol="0">
            <a:spAutoFit/>
          </a:bodyPr>
          <a:lstStyle/>
          <a:p>
            <a:pPr marL="12700">
              <a:lnSpc>
                <a:spcPct val="100000"/>
              </a:lnSpc>
              <a:spcBef>
                <a:spcPts val="105"/>
              </a:spcBef>
            </a:pPr>
            <a:r>
              <a:rPr sz="4400" b="0" spc="270" dirty="0">
                <a:solidFill>
                  <a:srgbClr val="000000"/>
                </a:solidFill>
                <a:latin typeface="Arial"/>
                <a:cs typeface="Arial"/>
              </a:rPr>
              <a:t>Input </a:t>
            </a:r>
            <a:r>
              <a:rPr sz="4400" b="0" spc="150" dirty="0">
                <a:solidFill>
                  <a:srgbClr val="000000"/>
                </a:solidFill>
                <a:latin typeface="Arial"/>
                <a:cs typeface="Arial"/>
              </a:rPr>
              <a:t>Equations </a:t>
            </a:r>
            <a:r>
              <a:rPr sz="4400" b="0" spc="1080" dirty="0">
                <a:solidFill>
                  <a:srgbClr val="000000"/>
                </a:solidFill>
                <a:latin typeface="Arial"/>
                <a:cs typeface="Arial"/>
              </a:rPr>
              <a:t>-</a:t>
            </a:r>
            <a:r>
              <a:rPr sz="4400" b="0" spc="-50" dirty="0">
                <a:solidFill>
                  <a:srgbClr val="000000"/>
                </a:solidFill>
                <a:latin typeface="Arial"/>
                <a:cs typeface="Arial"/>
              </a:rPr>
              <a:t> </a:t>
            </a:r>
            <a:r>
              <a:rPr sz="4400" b="0" spc="95" dirty="0">
                <a:solidFill>
                  <a:srgbClr val="000000"/>
                </a:solidFill>
                <a:latin typeface="Arial"/>
                <a:cs typeface="Arial"/>
              </a:rPr>
              <a:t>Mealy</a:t>
            </a:r>
            <a:endParaRPr sz="4400">
              <a:latin typeface="Arial"/>
              <a:cs typeface="Arial"/>
            </a:endParaRPr>
          </a:p>
        </p:txBody>
      </p:sp>
      <p:sp>
        <p:nvSpPr>
          <p:cNvPr id="3" name="object 3"/>
          <p:cNvSpPr txBox="1"/>
          <p:nvPr/>
        </p:nvSpPr>
        <p:spPr>
          <a:xfrm>
            <a:off x="586740" y="2219070"/>
            <a:ext cx="4484370" cy="1305560"/>
          </a:xfrm>
          <a:prstGeom prst="rect">
            <a:avLst/>
          </a:prstGeom>
        </p:spPr>
        <p:txBody>
          <a:bodyPr vert="horz" wrap="square" lIns="0" tIns="12065" rIns="0" bIns="0" rtlCol="0">
            <a:spAutoFit/>
          </a:bodyPr>
          <a:lstStyle/>
          <a:p>
            <a:pPr marL="38100">
              <a:lnSpc>
                <a:spcPct val="100000"/>
              </a:lnSpc>
              <a:spcBef>
                <a:spcPts val="95"/>
              </a:spcBef>
            </a:pPr>
            <a:r>
              <a:rPr sz="4200" spc="179" baseline="13888" dirty="0">
                <a:latin typeface="Arial"/>
                <a:cs typeface="Arial"/>
              </a:rPr>
              <a:t>A</a:t>
            </a:r>
            <a:r>
              <a:rPr sz="1850" spc="120" dirty="0">
                <a:latin typeface="Arial"/>
                <a:cs typeface="Arial"/>
              </a:rPr>
              <a:t>next </a:t>
            </a:r>
            <a:r>
              <a:rPr sz="4200" spc="877" baseline="13888" dirty="0">
                <a:latin typeface="Arial"/>
                <a:cs typeface="Arial"/>
              </a:rPr>
              <a:t>= </a:t>
            </a:r>
            <a:r>
              <a:rPr sz="4200" spc="97" baseline="13888" dirty="0">
                <a:latin typeface="Arial"/>
                <a:cs typeface="Arial"/>
              </a:rPr>
              <a:t>A</a:t>
            </a:r>
            <a:r>
              <a:rPr sz="1850" spc="65" dirty="0">
                <a:latin typeface="Arial"/>
                <a:cs typeface="Arial"/>
              </a:rPr>
              <a:t>present</a:t>
            </a:r>
            <a:r>
              <a:rPr sz="4200" spc="97" baseline="13888" dirty="0">
                <a:latin typeface="Arial"/>
                <a:cs typeface="Arial"/>
              </a:rPr>
              <a:t>X </a:t>
            </a:r>
            <a:r>
              <a:rPr sz="4200" spc="877" baseline="13888" dirty="0">
                <a:latin typeface="Arial"/>
                <a:cs typeface="Arial"/>
              </a:rPr>
              <a:t>+</a:t>
            </a:r>
            <a:r>
              <a:rPr sz="4200" spc="-179" baseline="13888" dirty="0">
                <a:latin typeface="Arial"/>
                <a:cs typeface="Arial"/>
              </a:rPr>
              <a:t> </a:t>
            </a:r>
            <a:r>
              <a:rPr sz="4200" spc="37" baseline="13888" dirty="0">
                <a:latin typeface="Arial"/>
                <a:cs typeface="Arial"/>
              </a:rPr>
              <a:t>B</a:t>
            </a:r>
            <a:r>
              <a:rPr sz="1850" spc="25" dirty="0">
                <a:latin typeface="Arial"/>
                <a:cs typeface="Arial"/>
              </a:rPr>
              <a:t>present</a:t>
            </a:r>
            <a:r>
              <a:rPr sz="4200" spc="37" baseline="13888" dirty="0">
                <a:latin typeface="Arial"/>
                <a:cs typeface="Arial"/>
              </a:rPr>
              <a:t>X</a:t>
            </a:r>
            <a:endParaRPr sz="4200" baseline="13888" dirty="0">
              <a:latin typeface="Arial"/>
              <a:cs typeface="Arial"/>
            </a:endParaRPr>
          </a:p>
          <a:p>
            <a:pPr marL="38100">
              <a:lnSpc>
                <a:spcPct val="100000"/>
              </a:lnSpc>
              <a:spcBef>
                <a:spcPts val="3360"/>
              </a:spcBef>
            </a:pPr>
            <a:r>
              <a:rPr sz="4200" spc="82" baseline="13888" dirty="0">
                <a:latin typeface="Arial"/>
                <a:cs typeface="Arial"/>
              </a:rPr>
              <a:t>B</a:t>
            </a:r>
            <a:r>
              <a:rPr sz="1850" spc="55" dirty="0">
                <a:latin typeface="Arial"/>
                <a:cs typeface="Arial"/>
              </a:rPr>
              <a:t>next </a:t>
            </a:r>
            <a:r>
              <a:rPr sz="4200" spc="877" baseline="13888" dirty="0">
                <a:latin typeface="Arial"/>
                <a:cs typeface="Arial"/>
              </a:rPr>
              <a:t>=</a:t>
            </a:r>
            <a:r>
              <a:rPr sz="4200" spc="-254" baseline="13888" dirty="0">
                <a:latin typeface="Arial"/>
                <a:cs typeface="Arial"/>
              </a:rPr>
              <a:t> </a:t>
            </a:r>
            <a:r>
              <a:rPr sz="4200" spc="127" baseline="13888" dirty="0">
                <a:latin typeface="Arial"/>
                <a:cs typeface="Arial"/>
              </a:rPr>
              <a:t>A’</a:t>
            </a:r>
            <a:r>
              <a:rPr sz="1850" spc="85" dirty="0">
                <a:latin typeface="Arial"/>
                <a:cs typeface="Arial"/>
              </a:rPr>
              <a:t>present</a:t>
            </a:r>
            <a:r>
              <a:rPr sz="4200" spc="127" baseline="13888" dirty="0">
                <a:latin typeface="Arial"/>
                <a:cs typeface="Arial"/>
              </a:rPr>
              <a:t>X</a:t>
            </a:r>
            <a:endParaRPr sz="4200" baseline="13888" dirty="0">
              <a:latin typeface="Arial"/>
              <a:cs typeface="Arial"/>
            </a:endParaRPr>
          </a:p>
        </p:txBody>
      </p:sp>
      <p:sp>
        <p:nvSpPr>
          <p:cNvPr id="4" name="object 4"/>
          <p:cNvSpPr txBox="1"/>
          <p:nvPr/>
        </p:nvSpPr>
        <p:spPr>
          <a:xfrm>
            <a:off x="586740" y="4353305"/>
            <a:ext cx="4067175" cy="452120"/>
          </a:xfrm>
          <a:prstGeom prst="rect">
            <a:avLst/>
          </a:prstGeom>
        </p:spPr>
        <p:txBody>
          <a:bodyPr vert="horz" wrap="square" lIns="0" tIns="12065" rIns="0" bIns="0" rtlCol="0">
            <a:spAutoFit/>
          </a:bodyPr>
          <a:lstStyle/>
          <a:p>
            <a:pPr marL="38100">
              <a:lnSpc>
                <a:spcPct val="100000"/>
              </a:lnSpc>
              <a:spcBef>
                <a:spcPts val="95"/>
              </a:spcBef>
            </a:pPr>
            <a:r>
              <a:rPr sz="4200" spc="-195" baseline="13888" dirty="0">
                <a:latin typeface="Arial"/>
                <a:cs typeface="Arial"/>
              </a:rPr>
              <a:t>Y </a:t>
            </a:r>
            <a:r>
              <a:rPr sz="4200" spc="877" baseline="13888" dirty="0">
                <a:latin typeface="Arial"/>
                <a:cs typeface="Arial"/>
              </a:rPr>
              <a:t>= </a:t>
            </a:r>
            <a:r>
              <a:rPr sz="4200" spc="112" baseline="13888" dirty="0">
                <a:latin typeface="Arial"/>
                <a:cs typeface="Arial"/>
              </a:rPr>
              <a:t>(A</a:t>
            </a:r>
            <a:r>
              <a:rPr sz="1850" spc="75" dirty="0">
                <a:latin typeface="Arial"/>
                <a:cs typeface="Arial"/>
              </a:rPr>
              <a:t>present </a:t>
            </a:r>
            <a:r>
              <a:rPr sz="4200" spc="877" baseline="13888" dirty="0">
                <a:latin typeface="Arial"/>
                <a:cs typeface="Arial"/>
              </a:rPr>
              <a:t>+</a:t>
            </a:r>
            <a:r>
              <a:rPr sz="4200" spc="-690" baseline="13888" dirty="0">
                <a:latin typeface="Arial"/>
                <a:cs typeface="Arial"/>
              </a:rPr>
              <a:t> </a:t>
            </a:r>
            <a:r>
              <a:rPr sz="4200" spc="60" baseline="13888" dirty="0">
                <a:latin typeface="Arial"/>
                <a:cs typeface="Arial"/>
              </a:rPr>
              <a:t>B</a:t>
            </a:r>
            <a:r>
              <a:rPr sz="1850" spc="40" dirty="0">
                <a:latin typeface="Arial"/>
                <a:cs typeface="Arial"/>
              </a:rPr>
              <a:t>present</a:t>
            </a:r>
            <a:r>
              <a:rPr sz="4200" spc="60" baseline="13888" dirty="0">
                <a:latin typeface="Arial"/>
                <a:cs typeface="Arial"/>
              </a:rPr>
              <a:t>)X’</a:t>
            </a:r>
            <a:endParaRPr sz="4200" baseline="13888">
              <a:latin typeface="Arial"/>
              <a:cs typeface="Arial"/>
            </a:endParaRPr>
          </a:p>
        </p:txBody>
      </p:sp>
      <p:sp>
        <p:nvSpPr>
          <p:cNvPr id="5" name="object 5"/>
          <p:cNvSpPr/>
          <p:nvPr/>
        </p:nvSpPr>
        <p:spPr>
          <a:xfrm>
            <a:off x="5105400" y="1905000"/>
            <a:ext cx="457200" cy="1676400"/>
          </a:xfrm>
          <a:custGeom>
            <a:avLst/>
            <a:gdLst/>
            <a:ahLst/>
            <a:cxnLst/>
            <a:rect l="l" t="t" r="r" b="b"/>
            <a:pathLst>
              <a:path w="457200" h="1676400">
                <a:moveTo>
                  <a:pt x="0" y="0"/>
                </a:moveTo>
                <a:lnTo>
                  <a:pt x="72249" y="1938"/>
                </a:lnTo>
                <a:lnTo>
                  <a:pt x="135002" y="7339"/>
                </a:lnTo>
                <a:lnTo>
                  <a:pt x="184489" y="15581"/>
                </a:lnTo>
                <a:lnTo>
                  <a:pt x="228600" y="38100"/>
                </a:lnTo>
                <a:lnTo>
                  <a:pt x="228600" y="800100"/>
                </a:lnTo>
                <a:lnTo>
                  <a:pt x="240255" y="812157"/>
                </a:lnTo>
                <a:lnTo>
                  <a:pt x="272710" y="822618"/>
                </a:lnTo>
                <a:lnTo>
                  <a:pt x="322197" y="830860"/>
                </a:lnTo>
                <a:lnTo>
                  <a:pt x="384950" y="836261"/>
                </a:lnTo>
                <a:lnTo>
                  <a:pt x="457200" y="838200"/>
                </a:lnTo>
                <a:lnTo>
                  <a:pt x="384950" y="840138"/>
                </a:lnTo>
                <a:lnTo>
                  <a:pt x="322197" y="845539"/>
                </a:lnTo>
                <a:lnTo>
                  <a:pt x="272710" y="853781"/>
                </a:lnTo>
                <a:lnTo>
                  <a:pt x="240255" y="864242"/>
                </a:lnTo>
                <a:lnTo>
                  <a:pt x="228600" y="876300"/>
                </a:lnTo>
                <a:lnTo>
                  <a:pt x="228600" y="1638300"/>
                </a:lnTo>
                <a:lnTo>
                  <a:pt x="184489" y="1660818"/>
                </a:lnTo>
                <a:lnTo>
                  <a:pt x="135002" y="1669060"/>
                </a:lnTo>
                <a:lnTo>
                  <a:pt x="72249" y="1674461"/>
                </a:lnTo>
                <a:lnTo>
                  <a:pt x="0" y="1676400"/>
                </a:lnTo>
              </a:path>
            </a:pathLst>
          </a:custGeom>
          <a:ln w="38100">
            <a:solidFill>
              <a:srgbClr val="FF0000"/>
            </a:solidFill>
          </a:ln>
        </p:spPr>
        <p:txBody>
          <a:bodyPr wrap="square" lIns="0" tIns="0" rIns="0" bIns="0" rtlCol="0"/>
          <a:lstStyle/>
          <a:p>
            <a:endParaRPr/>
          </a:p>
        </p:txBody>
      </p:sp>
      <p:sp>
        <p:nvSpPr>
          <p:cNvPr id="6" name="object 6"/>
          <p:cNvSpPr/>
          <p:nvPr/>
        </p:nvSpPr>
        <p:spPr>
          <a:xfrm>
            <a:off x="5029200" y="4191000"/>
            <a:ext cx="457200" cy="1143000"/>
          </a:xfrm>
          <a:custGeom>
            <a:avLst/>
            <a:gdLst/>
            <a:ahLst/>
            <a:cxnLst/>
            <a:rect l="l" t="t" r="r" b="b"/>
            <a:pathLst>
              <a:path w="457200" h="1143000">
                <a:moveTo>
                  <a:pt x="0" y="0"/>
                </a:moveTo>
                <a:lnTo>
                  <a:pt x="72249" y="1938"/>
                </a:lnTo>
                <a:lnTo>
                  <a:pt x="135002" y="7339"/>
                </a:lnTo>
                <a:lnTo>
                  <a:pt x="184489" y="15581"/>
                </a:lnTo>
                <a:lnTo>
                  <a:pt x="228600" y="38100"/>
                </a:lnTo>
                <a:lnTo>
                  <a:pt x="228600" y="533400"/>
                </a:lnTo>
                <a:lnTo>
                  <a:pt x="240255" y="545457"/>
                </a:lnTo>
                <a:lnTo>
                  <a:pt x="272710" y="555918"/>
                </a:lnTo>
                <a:lnTo>
                  <a:pt x="322197" y="564160"/>
                </a:lnTo>
                <a:lnTo>
                  <a:pt x="384950" y="569561"/>
                </a:lnTo>
                <a:lnTo>
                  <a:pt x="457200" y="571500"/>
                </a:lnTo>
                <a:lnTo>
                  <a:pt x="384950" y="573438"/>
                </a:lnTo>
                <a:lnTo>
                  <a:pt x="322197" y="578839"/>
                </a:lnTo>
                <a:lnTo>
                  <a:pt x="272710" y="587081"/>
                </a:lnTo>
                <a:lnTo>
                  <a:pt x="240255" y="597542"/>
                </a:lnTo>
                <a:lnTo>
                  <a:pt x="228600" y="609600"/>
                </a:lnTo>
                <a:lnTo>
                  <a:pt x="228600" y="1104900"/>
                </a:lnTo>
                <a:lnTo>
                  <a:pt x="184489" y="1127418"/>
                </a:lnTo>
                <a:lnTo>
                  <a:pt x="135002" y="1135660"/>
                </a:lnTo>
                <a:lnTo>
                  <a:pt x="72249" y="1141061"/>
                </a:lnTo>
                <a:lnTo>
                  <a:pt x="0" y="1143000"/>
                </a:lnTo>
              </a:path>
            </a:pathLst>
          </a:custGeom>
          <a:ln w="38100">
            <a:solidFill>
              <a:srgbClr val="FF0000"/>
            </a:solidFill>
          </a:ln>
        </p:spPr>
        <p:txBody>
          <a:bodyPr wrap="square" lIns="0" tIns="0" rIns="0" bIns="0" rtlCol="0"/>
          <a:lstStyle/>
          <a:p>
            <a:endParaRPr/>
          </a:p>
        </p:txBody>
      </p:sp>
      <p:sp>
        <p:nvSpPr>
          <p:cNvPr id="7" name="object 7"/>
          <p:cNvSpPr txBox="1"/>
          <p:nvPr/>
        </p:nvSpPr>
        <p:spPr>
          <a:xfrm>
            <a:off x="5870828" y="2046859"/>
            <a:ext cx="2138045" cy="1489075"/>
          </a:xfrm>
          <a:prstGeom prst="rect">
            <a:avLst/>
          </a:prstGeom>
        </p:spPr>
        <p:txBody>
          <a:bodyPr vert="horz" wrap="square" lIns="0" tIns="12700" rIns="0" bIns="0" rtlCol="0">
            <a:spAutoFit/>
          </a:bodyPr>
          <a:lstStyle/>
          <a:p>
            <a:pPr marL="12700" marR="5080">
              <a:lnSpc>
                <a:spcPct val="100000"/>
              </a:lnSpc>
              <a:spcBef>
                <a:spcPts val="100"/>
              </a:spcBef>
            </a:pPr>
            <a:r>
              <a:rPr sz="2400" spc="135" dirty="0">
                <a:latin typeface="Arial"/>
                <a:cs typeface="Arial"/>
              </a:rPr>
              <a:t>Next </a:t>
            </a:r>
            <a:r>
              <a:rPr sz="2400" spc="95" dirty="0">
                <a:latin typeface="Arial"/>
                <a:cs typeface="Arial"/>
              </a:rPr>
              <a:t>state </a:t>
            </a:r>
            <a:r>
              <a:rPr sz="2400" spc="160" dirty="0">
                <a:latin typeface="Arial"/>
                <a:cs typeface="Arial"/>
              </a:rPr>
              <a:t>in  </a:t>
            </a:r>
            <a:r>
              <a:rPr sz="2400" spc="130" dirty="0">
                <a:latin typeface="Arial"/>
                <a:cs typeface="Arial"/>
              </a:rPr>
              <a:t>terms </a:t>
            </a:r>
            <a:r>
              <a:rPr sz="2400" spc="175" dirty="0">
                <a:latin typeface="Arial"/>
                <a:cs typeface="Arial"/>
              </a:rPr>
              <a:t>of</a:t>
            </a:r>
            <a:r>
              <a:rPr sz="2400" spc="-35" dirty="0">
                <a:latin typeface="Arial"/>
                <a:cs typeface="Arial"/>
              </a:rPr>
              <a:t> </a:t>
            </a:r>
            <a:r>
              <a:rPr sz="2400" spc="170" dirty="0">
                <a:latin typeface="Arial"/>
                <a:cs typeface="Arial"/>
              </a:rPr>
              <a:t>input  </a:t>
            </a:r>
            <a:r>
              <a:rPr sz="2400" spc="100" dirty="0">
                <a:latin typeface="Arial"/>
                <a:cs typeface="Arial"/>
              </a:rPr>
              <a:t>and </a:t>
            </a:r>
            <a:r>
              <a:rPr sz="2400" spc="105" dirty="0">
                <a:latin typeface="Arial"/>
                <a:cs typeface="Arial"/>
              </a:rPr>
              <a:t>present  </a:t>
            </a:r>
            <a:r>
              <a:rPr sz="2400" spc="95" dirty="0">
                <a:latin typeface="Arial"/>
                <a:cs typeface="Arial"/>
              </a:rPr>
              <a:t>state</a:t>
            </a:r>
            <a:endParaRPr sz="2400">
              <a:latin typeface="Arial"/>
              <a:cs typeface="Arial"/>
            </a:endParaRPr>
          </a:p>
        </p:txBody>
      </p:sp>
      <p:sp>
        <p:nvSpPr>
          <p:cNvPr id="8" name="object 8"/>
          <p:cNvSpPr txBox="1"/>
          <p:nvPr/>
        </p:nvSpPr>
        <p:spPr>
          <a:xfrm>
            <a:off x="5870828" y="4180789"/>
            <a:ext cx="2138045" cy="1489075"/>
          </a:xfrm>
          <a:prstGeom prst="rect">
            <a:avLst/>
          </a:prstGeom>
        </p:spPr>
        <p:txBody>
          <a:bodyPr vert="horz" wrap="square" lIns="0" tIns="12700" rIns="0" bIns="0" rtlCol="0">
            <a:spAutoFit/>
          </a:bodyPr>
          <a:lstStyle/>
          <a:p>
            <a:pPr marL="12700" marR="5080">
              <a:lnSpc>
                <a:spcPct val="100000"/>
              </a:lnSpc>
              <a:spcBef>
                <a:spcPts val="100"/>
              </a:spcBef>
            </a:pPr>
            <a:r>
              <a:rPr sz="2400" spc="150" dirty="0">
                <a:latin typeface="Arial"/>
                <a:cs typeface="Arial"/>
              </a:rPr>
              <a:t>Output in  </a:t>
            </a:r>
            <a:r>
              <a:rPr sz="2400" spc="130" dirty="0">
                <a:latin typeface="Arial"/>
                <a:cs typeface="Arial"/>
              </a:rPr>
              <a:t>terms </a:t>
            </a:r>
            <a:r>
              <a:rPr sz="2400" spc="175" dirty="0">
                <a:latin typeface="Arial"/>
                <a:cs typeface="Arial"/>
              </a:rPr>
              <a:t>of</a:t>
            </a:r>
            <a:r>
              <a:rPr sz="2400" spc="-35" dirty="0">
                <a:latin typeface="Arial"/>
                <a:cs typeface="Arial"/>
              </a:rPr>
              <a:t> </a:t>
            </a:r>
            <a:r>
              <a:rPr sz="2400" spc="170" dirty="0">
                <a:latin typeface="Arial"/>
                <a:cs typeface="Arial"/>
              </a:rPr>
              <a:t>input  </a:t>
            </a:r>
            <a:r>
              <a:rPr sz="2400" spc="100" dirty="0">
                <a:latin typeface="Arial"/>
                <a:cs typeface="Arial"/>
              </a:rPr>
              <a:t>and </a:t>
            </a:r>
            <a:r>
              <a:rPr sz="2400" spc="105" dirty="0">
                <a:latin typeface="Arial"/>
                <a:cs typeface="Arial"/>
              </a:rPr>
              <a:t>present  </a:t>
            </a:r>
            <a:r>
              <a:rPr sz="2400" spc="95" dirty="0">
                <a:latin typeface="Arial"/>
                <a:cs typeface="Arial"/>
              </a:rPr>
              <a:t>state</a:t>
            </a:r>
            <a:endParaRPr sz="2400">
              <a:latin typeface="Arial"/>
              <a:cs typeface="Arial"/>
            </a:endParaRPr>
          </a:p>
        </p:txBody>
      </p:sp>
      <p:cxnSp>
        <p:nvCxnSpPr>
          <p:cNvPr id="11" name="Straight Connector 10"/>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Octagon 11"/>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TextBox 13"/>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5"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180797"/>
            <a:ext cx="5261610" cy="697230"/>
          </a:xfrm>
          <a:prstGeom prst="rect">
            <a:avLst/>
          </a:prstGeom>
        </p:spPr>
        <p:txBody>
          <a:bodyPr vert="horz" wrap="square" lIns="0" tIns="13335" rIns="0" bIns="0" rtlCol="0">
            <a:spAutoFit/>
          </a:bodyPr>
          <a:lstStyle/>
          <a:p>
            <a:pPr marL="12700">
              <a:lnSpc>
                <a:spcPct val="100000"/>
              </a:lnSpc>
              <a:spcBef>
                <a:spcPts val="105"/>
              </a:spcBef>
            </a:pPr>
            <a:r>
              <a:rPr sz="4400" b="0" spc="55" dirty="0">
                <a:solidFill>
                  <a:srgbClr val="000000"/>
                </a:solidFill>
                <a:latin typeface="Arial"/>
                <a:cs typeface="Arial"/>
              </a:rPr>
              <a:t>State </a:t>
            </a:r>
            <a:r>
              <a:rPr sz="4400" b="0" spc="135" dirty="0">
                <a:solidFill>
                  <a:srgbClr val="000000"/>
                </a:solidFill>
                <a:latin typeface="Arial"/>
                <a:cs typeface="Arial"/>
              </a:rPr>
              <a:t>Table </a:t>
            </a:r>
            <a:r>
              <a:rPr sz="4400" b="0" spc="1080" dirty="0">
                <a:solidFill>
                  <a:srgbClr val="000000"/>
                </a:solidFill>
                <a:latin typeface="Arial"/>
                <a:cs typeface="Arial"/>
              </a:rPr>
              <a:t>-</a:t>
            </a:r>
            <a:r>
              <a:rPr sz="4400" b="0" spc="235" dirty="0">
                <a:solidFill>
                  <a:srgbClr val="000000"/>
                </a:solidFill>
                <a:latin typeface="Arial"/>
                <a:cs typeface="Arial"/>
              </a:rPr>
              <a:t> </a:t>
            </a:r>
            <a:r>
              <a:rPr sz="4400" b="0" spc="95" dirty="0">
                <a:solidFill>
                  <a:srgbClr val="000000"/>
                </a:solidFill>
                <a:latin typeface="Arial"/>
                <a:cs typeface="Arial"/>
              </a:rPr>
              <a:t>Mealy</a:t>
            </a:r>
            <a:endParaRPr sz="4400">
              <a:latin typeface="Arial"/>
              <a:cs typeface="Arial"/>
            </a:endParaRPr>
          </a:p>
        </p:txBody>
      </p:sp>
      <p:graphicFrame>
        <p:nvGraphicFramePr>
          <p:cNvPr id="3" name="object 3"/>
          <p:cNvGraphicFramePr>
            <a:graphicFrameLocks noGrp="1"/>
          </p:cNvGraphicFramePr>
          <p:nvPr/>
        </p:nvGraphicFramePr>
        <p:xfrm>
          <a:off x="1212850" y="1060450"/>
          <a:ext cx="6781800" cy="5302250"/>
        </p:xfrm>
        <a:graphic>
          <a:graphicData uri="http://schemas.openxmlformats.org/drawingml/2006/table">
            <a:tbl>
              <a:tblPr firstRow="1" bandRow="1">
                <a:tableStyleId>{2D5ABB26-0587-4C30-8999-92F81FD0307C}</a:tableStyleId>
              </a:tblPr>
              <a:tblGrid>
                <a:gridCol w="1130300">
                  <a:extLst>
                    <a:ext uri="{9D8B030D-6E8A-4147-A177-3AD203B41FA5}">
                      <a16:colId xmlns:a16="http://schemas.microsoft.com/office/drawing/2014/main" val="20000"/>
                    </a:ext>
                  </a:extLst>
                </a:gridCol>
                <a:gridCol w="1130300">
                  <a:extLst>
                    <a:ext uri="{9D8B030D-6E8A-4147-A177-3AD203B41FA5}">
                      <a16:colId xmlns:a16="http://schemas.microsoft.com/office/drawing/2014/main" val="20001"/>
                    </a:ext>
                  </a:extLst>
                </a:gridCol>
                <a:gridCol w="1130300">
                  <a:extLst>
                    <a:ext uri="{9D8B030D-6E8A-4147-A177-3AD203B41FA5}">
                      <a16:colId xmlns:a16="http://schemas.microsoft.com/office/drawing/2014/main" val="20002"/>
                    </a:ext>
                  </a:extLst>
                </a:gridCol>
                <a:gridCol w="1130300">
                  <a:extLst>
                    <a:ext uri="{9D8B030D-6E8A-4147-A177-3AD203B41FA5}">
                      <a16:colId xmlns:a16="http://schemas.microsoft.com/office/drawing/2014/main" val="20003"/>
                    </a:ext>
                  </a:extLst>
                </a:gridCol>
                <a:gridCol w="1130300">
                  <a:extLst>
                    <a:ext uri="{9D8B030D-6E8A-4147-A177-3AD203B41FA5}">
                      <a16:colId xmlns:a16="http://schemas.microsoft.com/office/drawing/2014/main" val="20004"/>
                    </a:ext>
                  </a:extLst>
                </a:gridCol>
                <a:gridCol w="1130300">
                  <a:extLst>
                    <a:ext uri="{9D8B030D-6E8A-4147-A177-3AD203B41FA5}">
                      <a16:colId xmlns:a16="http://schemas.microsoft.com/office/drawing/2014/main" val="20005"/>
                    </a:ext>
                  </a:extLst>
                </a:gridCol>
              </a:tblGrid>
              <a:tr h="530225">
                <a:tc gridSpan="2">
                  <a:txBody>
                    <a:bodyPr/>
                    <a:lstStyle/>
                    <a:p>
                      <a:pPr marL="407670">
                        <a:lnSpc>
                          <a:spcPct val="100000"/>
                        </a:lnSpc>
                        <a:spcBef>
                          <a:spcPts val="745"/>
                        </a:spcBef>
                      </a:pPr>
                      <a:r>
                        <a:rPr sz="1800" b="1" spc="-25" dirty="0">
                          <a:latin typeface="Arial"/>
                          <a:cs typeface="Arial"/>
                        </a:rPr>
                        <a:t>Present</a:t>
                      </a:r>
                      <a:r>
                        <a:rPr sz="1800" b="1" spc="20" dirty="0">
                          <a:latin typeface="Arial"/>
                          <a:cs typeface="Arial"/>
                        </a:rPr>
                        <a:t> </a:t>
                      </a:r>
                      <a:r>
                        <a:rPr sz="1800" b="1" spc="-15" dirty="0">
                          <a:latin typeface="Arial"/>
                          <a:cs typeface="Arial"/>
                        </a:rPr>
                        <a:t>State</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635" algn="ctr">
                        <a:lnSpc>
                          <a:spcPct val="100000"/>
                        </a:lnSpc>
                        <a:spcBef>
                          <a:spcPts val="745"/>
                        </a:spcBef>
                      </a:pPr>
                      <a:r>
                        <a:rPr sz="1800" b="1" spc="35" dirty="0">
                          <a:latin typeface="Arial"/>
                          <a:cs typeface="Arial"/>
                        </a:rPr>
                        <a:t>Input</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557530">
                        <a:lnSpc>
                          <a:spcPct val="100000"/>
                        </a:lnSpc>
                        <a:spcBef>
                          <a:spcPts val="745"/>
                        </a:spcBef>
                      </a:pPr>
                      <a:r>
                        <a:rPr sz="1800" b="1" spc="50" dirty="0">
                          <a:latin typeface="Arial"/>
                          <a:cs typeface="Arial"/>
                        </a:rPr>
                        <a:t>Next</a:t>
                      </a:r>
                      <a:r>
                        <a:rPr sz="1800" b="1" spc="25" dirty="0">
                          <a:latin typeface="Arial"/>
                          <a:cs typeface="Arial"/>
                        </a:rPr>
                        <a:t> </a:t>
                      </a:r>
                      <a:r>
                        <a:rPr sz="1800" b="1" spc="-15" dirty="0">
                          <a:latin typeface="Arial"/>
                          <a:cs typeface="Arial"/>
                        </a:rPr>
                        <a:t>State</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gn="ctr">
                        <a:lnSpc>
                          <a:spcPct val="100000"/>
                        </a:lnSpc>
                        <a:spcBef>
                          <a:spcPts val="745"/>
                        </a:spcBef>
                      </a:pPr>
                      <a:r>
                        <a:rPr sz="1800" b="1" spc="35" dirty="0">
                          <a:latin typeface="Arial"/>
                          <a:cs typeface="Arial"/>
                        </a:rPr>
                        <a:t>Output</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530225">
                <a:tc>
                  <a:txBody>
                    <a:bodyPr/>
                    <a:lstStyle/>
                    <a:p>
                      <a:pPr marR="479425" algn="r">
                        <a:lnSpc>
                          <a:spcPct val="100000"/>
                        </a:lnSpc>
                        <a:spcBef>
                          <a:spcPts val="745"/>
                        </a:spcBef>
                      </a:pPr>
                      <a:r>
                        <a:rPr sz="1800" b="1" dirty="0">
                          <a:latin typeface="Arial"/>
                          <a:cs typeface="Arial"/>
                        </a:rPr>
                        <a:t>A</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algn="ctr">
                        <a:lnSpc>
                          <a:spcPct val="100000"/>
                        </a:lnSpc>
                        <a:spcBef>
                          <a:spcPts val="745"/>
                        </a:spcBef>
                      </a:pPr>
                      <a:r>
                        <a:rPr sz="1800" b="1" dirty="0">
                          <a:latin typeface="Arial"/>
                          <a:cs typeface="Arial"/>
                        </a:rPr>
                        <a:t>B</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algn="ctr">
                        <a:lnSpc>
                          <a:spcPct val="100000"/>
                        </a:lnSpc>
                        <a:spcBef>
                          <a:spcPts val="745"/>
                        </a:spcBef>
                      </a:pPr>
                      <a:r>
                        <a:rPr sz="1800" b="1" dirty="0">
                          <a:latin typeface="Arial"/>
                          <a:cs typeface="Arial"/>
                        </a:rPr>
                        <a:t>X</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marL="485775">
                        <a:lnSpc>
                          <a:spcPct val="100000"/>
                        </a:lnSpc>
                        <a:spcBef>
                          <a:spcPts val="745"/>
                        </a:spcBef>
                      </a:pPr>
                      <a:r>
                        <a:rPr sz="1800" b="1" dirty="0">
                          <a:latin typeface="Arial"/>
                          <a:cs typeface="Arial"/>
                        </a:rPr>
                        <a:t>A</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marL="1270" algn="ctr">
                        <a:lnSpc>
                          <a:spcPct val="100000"/>
                        </a:lnSpc>
                        <a:spcBef>
                          <a:spcPts val="745"/>
                        </a:spcBef>
                      </a:pPr>
                      <a:r>
                        <a:rPr sz="1800" b="1" dirty="0">
                          <a:latin typeface="Arial"/>
                          <a:cs typeface="Arial"/>
                        </a:rPr>
                        <a:t>B</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algn="ctr">
                        <a:lnSpc>
                          <a:spcPct val="100000"/>
                        </a:lnSpc>
                        <a:spcBef>
                          <a:spcPts val="745"/>
                        </a:spcBef>
                      </a:pPr>
                      <a:r>
                        <a:rPr sz="1800" b="1" dirty="0">
                          <a:latin typeface="Arial"/>
                          <a:cs typeface="Arial"/>
                        </a:rPr>
                        <a:t>Y</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extLst>
                  <a:ext uri="{0D108BD9-81ED-4DB2-BD59-A6C34878D82A}">
                    <a16:rowId xmlns:a16="http://schemas.microsoft.com/office/drawing/2014/main" val="10001"/>
                  </a:ext>
                </a:extLst>
              </a:tr>
              <a:tr h="530225">
                <a:tc>
                  <a:txBody>
                    <a:bodyPr/>
                    <a:lstStyle/>
                    <a:p>
                      <a:pPr marR="484505" algn="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93395">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530225">
                <a:tc>
                  <a:txBody>
                    <a:bodyPr/>
                    <a:lstStyle/>
                    <a:p>
                      <a:pPr marR="484505" algn="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635"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270" algn="ctr">
                        <a:lnSpc>
                          <a:spcPct val="100000"/>
                        </a:lnSpc>
                        <a:spcBef>
                          <a:spcPts val="745"/>
                        </a:spcBef>
                      </a:pPr>
                      <a:r>
                        <a:rPr sz="1800" dirty="0">
                          <a:latin typeface="Arial"/>
                          <a:cs typeface="Arial"/>
                        </a:rPr>
                        <a:t>1</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493395">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905" algn="ctr">
                        <a:lnSpc>
                          <a:spcPct val="100000"/>
                        </a:lnSpc>
                        <a:spcBef>
                          <a:spcPts val="745"/>
                        </a:spcBef>
                      </a:pPr>
                      <a:r>
                        <a:rPr sz="1800" dirty="0">
                          <a:latin typeface="Arial"/>
                          <a:cs typeface="Arial"/>
                        </a:rPr>
                        <a:t>1</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2540"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extLst>
                  <a:ext uri="{0D108BD9-81ED-4DB2-BD59-A6C34878D82A}">
                    <a16:rowId xmlns:a16="http://schemas.microsoft.com/office/drawing/2014/main" val="10003"/>
                  </a:ext>
                </a:extLst>
              </a:tr>
              <a:tr h="530225">
                <a:tc>
                  <a:txBody>
                    <a:bodyPr/>
                    <a:lstStyle/>
                    <a:p>
                      <a:pPr marR="484505" algn="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93395">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530225">
                <a:tc>
                  <a:txBody>
                    <a:bodyPr/>
                    <a:lstStyle/>
                    <a:p>
                      <a:pPr marR="484505" algn="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635"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270"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493395">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905"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2540"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extLst>
                  <a:ext uri="{0D108BD9-81ED-4DB2-BD59-A6C34878D82A}">
                    <a16:rowId xmlns:a16="http://schemas.microsoft.com/office/drawing/2014/main" val="10005"/>
                  </a:ext>
                </a:extLst>
              </a:tr>
              <a:tr h="530225">
                <a:tc>
                  <a:txBody>
                    <a:bodyPr/>
                    <a:lstStyle/>
                    <a:p>
                      <a:pPr marR="484505" algn="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93395">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r h="530225">
                <a:tc>
                  <a:txBody>
                    <a:bodyPr/>
                    <a:lstStyle/>
                    <a:p>
                      <a:pPr marR="484505" algn="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63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270"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493395">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90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2540"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extLst>
                  <a:ext uri="{0D108BD9-81ED-4DB2-BD59-A6C34878D82A}">
                    <a16:rowId xmlns:a16="http://schemas.microsoft.com/office/drawing/2014/main" val="10007"/>
                  </a:ext>
                </a:extLst>
              </a:tr>
              <a:tr h="530225">
                <a:tc>
                  <a:txBody>
                    <a:bodyPr/>
                    <a:lstStyle/>
                    <a:p>
                      <a:pPr marR="484505" algn="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93395">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8"/>
                  </a:ext>
                </a:extLst>
              </a:tr>
              <a:tr h="530225">
                <a:tc>
                  <a:txBody>
                    <a:bodyPr/>
                    <a:lstStyle/>
                    <a:p>
                      <a:pPr marR="484505" algn="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635" algn="ct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270" algn="ct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493395">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905" algn="ctr">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2540" algn="ctr">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extLst>
                  <a:ext uri="{0D108BD9-81ED-4DB2-BD59-A6C34878D82A}">
                    <a16:rowId xmlns:a16="http://schemas.microsoft.com/office/drawing/2014/main" val="10009"/>
                  </a:ext>
                </a:extLst>
              </a:tr>
            </a:tbl>
          </a:graphicData>
        </a:graphic>
      </p:graphicFrame>
      <p:cxnSp>
        <p:nvCxnSpPr>
          <p:cNvPr id="6" name="Straight Connector 5"/>
          <p:cNvCxnSpPr/>
          <p:nvPr/>
        </p:nvCxnSpPr>
        <p:spPr>
          <a:xfrm>
            <a:off x="304801" y="216656"/>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180797"/>
            <a:ext cx="6069330" cy="697230"/>
          </a:xfrm>
          <a:prstGeom prst="rect">
            <a:avLst/>
          </a:prstGeom>
        </p:spPr>
        <p:txBody>
          <a:bodyPr vert="horz" wrap="square" lIns="0" tIns="13335" rIns="0" bIns="0" rtlCol="0">
            <a:spAutoFit/>
          </a:bodyPr>
          <a:lstStyle/>
          <a:p>
            <a:pPr marL="12700">
              <a:lnSpc>
                <a:spcPct val="100000"/>
              </a:lnSpc>
              <a:spcBef>
                <a:spcPts val="105"/>
              </a:spcBef>
            </a:pPr>
            <a:r>
              <a:rPr sz="4400" b="0" spc="55" dirty="0">
                <a:solidFill>
                  <a:srgbClr val="000000"/>
                </a:solidFill>
                <a:latin typeface="Arial"/>
                <a:cs typeface="Arial"/>
              </a:rPr>
              <a:t>State </a:t>
            </a:r>
            <a:r>
              <a:rPr sz="4400" b="0" spc="204" dirty="0">
                <a:solidFill>
                  <a:srgbClr val="000000"/>
                </a:solidFill>
                <a:latin typeface="Arial"/>
                <a:cs typeface="Arial"/>
              </a:rPr>
              <a:t>Diagram </a:t>
            </a:r>
            <a:r>
              <a:rPr sz="4400" b="0" spc="1080" dirty="0">
                <a:solidFill>
                  <a:srgbClr val="000000"/>
                </a:solidFill>
                <a:latin typeface="Arial"/>
                <a:cs typeface="Arial"/>
              </a:rPr>
              <a:t>-</a:t>
            </a:r>
            <a:r>
              <a:rPr sz="4400" b="0" spc="125" dirty="0">
                <a:solidFill>
                  <a:srgbClr val="000000"/>
                </a:solidFill>
                <a:latin typeface="Arial"/>
                <a:cs typeface="Arial"/>
              </a:rPr>
              <a:t> </a:t>
            </a:r>
            <a:r>
              <a:rPr sz="4400" b="0" spc="95" dirty="0">
                <a:solidFill>
                  <a:srgbClr val="000000"/>
                </a:solidFill>
                <a:latin typeface="Arial"/>
                <a:cs typeface="Arial"/>
              </a:rPr>
              <a:t>Mealy</a:t>
            </a:r>
            <a:endParaRPr sz="4400" dirty="0">
              <a:latin typeface="Arial"/>
              <a:cs typeface="Arial"/>
            </a:endParaRPr>
          </a:p>
        </p:txBody>
      </p:sp>
      <p:sp>
        <p:nvSpPr>
          <p:cNvPr id="3" name="object 3"/>
          <p:cNvSpPr/>
          <p:nvPr/>
        </p:nvSpPr>
        <p:spPr>
          <a:xfrm>
            <a:off x="1676400" y="1195387"/>
            <a:ext cx="5591175" cy="4419600"/>
          </a:xfrm>
          <a:prstGeom prst="rect">
            <a:avLst/>
          </a:prstGeom>
          <a:blipFill>
            <a:blip r:embed="rId2" cstate="print"/>
            <a:stretch>
              <a:fillRect/>
            </a:stretch>
          </a:blipFill>
        </p:spPr>
        <p:txBody>
          <a:bodyPr wrap="square" lIns="0" tIns="0" rIns="0" bIns="0" rtlCol="0"/>
          <a:lstStyle/>
          <a:p>
            <a:endParaRPr/>
          </a:p>
        </p:txBody>
      </p:sp>
      <p:cxnSp>
        <p:nvCxnSpPr>
          <p:cNvPr id="6" name="Straight Connector 5"/>
          <p:cNvCxnSpPr/>
          <p:nvPr/>
        </p:nvCxnSpPr>
        <p:spPr>
          <a:xfrm>
            <a:off x="304801" y="203209"/>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389237"/>
            <a:ext cx="5864860" cy="505267"/>
          </a:xfrm>
          <a:prstGeom prst="rect">
            <a:avLst/>
          </a:prstGeom>
        </p:spPr>
        <p:txBody>
          <a:bodyPr vert="horz" wrap="square" lIns="0" tIns="12700" rIns="0" bIns="0" rtlCol="0">
            <a:spAutoFit/>
          </a:bodyPr>
          <a:lstStyle/>
          <a:p>
            <a:pPr marL="12700">
              <a:lnSpc>
                <a:spcPct val="100000"/>
              </a:lnSpc>
              <a:spcBef>
                <a:spcPts val="100"/>
              </a:spcBef>
            </a:pPr>
            <a:r>
              <a:rPr sz="3200" b="1" spc="25" dirty="0">
                <a:solidFill>
                  <a:srgbClr val="000000"/>
                </a:solidFill>
              </a:rPr>
              <a:t>Moore </a:t>
            </a:r>
            <a:r>
              <a:rPr sz="3200" b="1" spc="-70" dirty="0">
                <a:solidFill>
                  <a:srgbClr val="000000"/>
                </a:solidFill>
              </a:rPr>
              <a:t>Vs </a:t>
            </a:r>
            <a:r>
              <a:rPr sz="3200" b="1" dirty="0">
                <a:solidFill>
                  <a:srgbClr val="000000"/>
                </a:solidFill>
              </a:rPr>
              <a:t>Mealy </a:t>
            </a:r>
            <a:r>
              <a:rPr sz="3200" b="1" spc="-40" dirty="0">
                <a:solidFill>
                  <a:srgbClr val="000000"/>
                </a:solidFill>
              </a:rPr>
              <a:t>:</a:t>
            </a:r>
            <a:r>
              <a:rPr sz="3200" b="1" spc="290" dirty="0">
                <a:solidFill>
                  <a:srgbClr val="000000"/>
                </a:solidFill>
              </a:rPr>
              <a:t> </a:t>
            </a:r>
            <a:r>
              <a:rPr sz="3200" b="1" spc="10" dirty="0">
                <a:solidFill>
                  <a:srgbClr val="000000"/>
                </a:solidFill>
              </a:rPr>
              <a:t>Comparison</a:t>
            </a:r>
          </a:p>
        </p:txBody>
      </p:sp>
      <p:sp>
        <p:nvSpPr>
          <p:cNvPr id="3" name="object 3"/>
          <p:cNvSpPr txBox="1"/>
          <p:nvPr/>
        </p:nvSpPr>
        <p:spPr>
          <a:xfrm>
            <a:off x="612140" y="1093977"/>
            <a:ext cx="7623809" cy="2769870"/>
          </a:xfrm>
          <a:prstGeom prst="rect">
            <a:avLst/>
          </a:prstGeom>
        </p:spPr>
        <p:txBody>
          <a:bodyPr vert="horz" wrap="square" lIns="0" tIns="13335" rIns="0" bIns="0" rtlCol="0">
            <a:spAutoFit/>
          </a:bodyPr>
          <a:lstStyle/>
          <a:p>
            <a:pPr marL="12700" marR="43180">
              <a:lnSpc>
                <a:spcPct val="100000"/>
              </a:lnSpc>
              <a:spcBef>
                <a:spcPts val="105"/>
              </a:spcBef>
            </a:pPr>
            <a:r>
              <a:rPr sz="2000" spc="110" dirty="0">
                <a:latin typeface="Arial"/>
                <a:cs typeface="Arial"/>
              </a:rPr>
              <a:t>1. </a:t>
            </a:r>
            <a:r>
              <a:rPr sz="2000" spc="130" dirty="0">
                <a:latin typeface="Arial"/>
                <a:cs typeface="Arial"/>
              </a:rPr>
              <a:t>Output </a:t>
            </a:r>
            <a:r>
              <a:rPr sz="2000" spc="150" dirty="0">
                <a:latin typeface="Arial"/>
                <a:cs typeface="Arial"/>
              </a:rPr>
              <a:t>for </a:t>
            </a:r>
            <a:r>
              <a:rPr sz="2000" spc="85" dirty="0">
                <a:latin typeface="Arial"/>
                <a:cs typeface="Arial"/>
              </a:rPr>
              <a:t>Moore </a:t>
            </a:r>
            <a:r>
              <a:rPr sz="2000" spc="60" dirty="0">
                <a:latin typeface="Arial"/>
                <a:cs typeface="Arial"/>
              </a:rPr>
              <a:t>Machines </a:t>
            </a:r>
            <a:r>
              <a:rPr sz="2000" spc="95" dirty="0">
                <a:latin typeface="Arial"/>
                <a:cs typeface="Arial"/>
              </a:rPr>
              <a:t>tends </a:t>
            </a:r>
            <a:r>
              <a:rPr sz="2000" spc="150" dirty="0">
                <a:latin typeface="Arial"/>
                <a:cs typeface="Arial"/>
              </a:rPr>
              <a:t>to </a:t>
            </a:r>
            <a:r>
              <a:rPr sz="2000" spc="65" dirty="0">
                <a:latin typeface="Arial"/>
                <a:cs typeface="Arial"/>
              </a:rPr>
              <a:t>change </a:t>
            </a:r>
            <a:r>
              <a:rPr sz="2000" spc="90" dirty="0">
                <a:latin typeface="Arial"/>
                <a:cs typeface="Arial"/>
              </a:rPr>
              <a:t>at clock</a:t>
            </a:r>
            <a:r>
              <a:rPr sz="2000" spc="-285" dirty="0">
                <a:latin typeface="Arial"/>
                <a:cs typeface="Arial"/>
              </a:rPr>
              <a:t> </a:t>
            </a:r>
            <a:r>
              <a:rPr sz="2000" spc="65" dirty="0">
                <a:latin typeface="Arial"/>
                <a:cs typeface="Arial"/>
              </a:rPr>
              <a:t>edge,  </a:t>
            </a:r>
            <a:r>
              <a:rPr sz="2000" spc="150" dirty="0">
                <a:latin typeface="Arial"/>
                <a:cs typeface="Arial"/>
              </a:rPr>
              <a:t>but </a:t>
            </a:r>
            <a:r>
              <a:rPr sz="2000" spc="130" dirty="0">
                <a:latin typeface="Arial"/>
                <a:cs typeface="Arial"/>
              </a:rPr>
              <a:t>in </a:t>
            </a:r>
            <a:r>
              <a:rPr sz="2000" spc="40" dirty="0">
                <a:latin typeface="Arial"/>
                <a:cs typeface="Arial"/>
              </a:rPr>
              <a:t>Mealy </a:t>
            </a:r>
            <a:r>
              <a:rPr sz="2000" spc="80" dirty="0">
                <a:latin typeface="Arial"/>
                <a:cs typeface="Arial"/>
              </a:rPr>
              <a:t>machines, </a:t>
            </a:r>
            <a:r>
              <a:rPr sz="2000" spc="150" dirty="0">
                <a:latin typeface="Arial"/>
                <a:cs typeface="Arial"/>
              </a:rPr>
              <a:t>output </a:t>
            </a:r>
            <a:r>
              <a:rPr sz="2000" spc="60" dirty="0">
                <a:latin typeface="Arial"/>
                <a:cs typeface="Arial"/>
              </a:rPr>
              <a:t>changes </a:t>
            </a:r>
            <a:r>
              <a:rPr sz="2000" spc="5" dirty="0">
                <a:latin typeface="Arial"/>
                <a:cs typeface="Arial"/>
              </a:rPr>
              <a:t>as </a:t>
            </a:r>
            <a:r>
              <a:rPr sz="2000" spc="95" dirty="0">
                <a:latin typeface="Arial"/>
                <a:cs typeface="Arial"/>
              </a:rPr>
              <a:t>soon </a:t>
            </a:r>
            <a:r>
              <a:rPr sz="2000" spc="5" dirty="0">
                <a:latin typeface="Arial"/>
                <a:cs typeface="Arial"/>
              </a:rPr>
              <a:t>as </a:t>
            </a:r>
            <a:r>
              <a:rPr sz="2000" spc="140" dirty="0">
                <a:latin typeface="Arial"/>
                <a:cs typeface="Arial"/>
              </a:rPr>
              <a:t>input  </a:t>
            </a:r>
            <a:r>
              <a:rPr sz="2000" spc="60" dirty="0">
                <a:latin typeface="Arial"/>
                <a:cs typeface="Arial"/>
              </a:rPr>
              <a:t>changes.</a:t>
            </a:r>
            <a:endParaRPr sz="2000">
              <a:latin typeface="Arial"/>
              <a:cs typeface="Arial"/>
            </a:endParaRPr>
          </a:p>
          <a:p>
            <a:pPr marL="12700" marR="864235">
              <a:lnSpc>
                <a:spcPct val="100000"/>
              </a:lnSpc>
              <a:spcBef>
                <a:spcPts val="2400"/>
              </a:spcBef>
              <a:buFont typeface="Wingdings"/>
              <a:buChar char=""/>
              <a:tabLst>
                <a:tab pos="292100" algn="l"/>
              </a:tabLst>
            </a:pPr>
            <a:r>
              <a:rPr sz="2000" spc="80" dirty="0">
                <a:latin typeface="Arial"/>
                <a:cs typeface="Arial"/>
              </a:rPr>
              <a:t>This </a:t>
            </a:r>
            <a:r>
              <a:rPr sz="2000" spc="75" dirty="0">
                <a:latin typeface="Arial"/>
                <a:cs typeface="Arial"/>
              </a:rPr>
              <a:t>makes </a:t>
            </a:r>
            <a:r>
              <a:rPr sz="2000" spc="100" dirty="0">
                <a:latin typeface="Arial"/>
                <a:cs typeface="Arial"/>
              </a:rPr>
              <a:t>interconnection </a:t>
            </a:r>
            <a:r>
              <a:rPr sz="2000" spc="150" dirty="0">
                <a:latin typeface="Arial"/>
                <a:cs typeface="Arial"/>
              </a:rPr>
              <a:t>of </a:t>
            </a:r>
            <a:r>
              <a:rPr sz="2000" spc="40" dirty="0">
                <a:latin typeface="Arial"/>
                <a:cs typeface="Arial"/>
              </a:rPr>
              <a:t>Mealy </a:t>
            </a:r>
            <a:r>
              <a:rPr sz="2000" spc="80" dirty="0">
                <a:latin typeface="Arial"/>
                <a:cs typeface="Arial"/>
              </a:rPr>
              <a:t>machines </a:t>
            </a:r>
            <a:r>
              <a:rPr sz="2000" spc="-10" dirty="0">
                <a:latin typeface="Arial"/>
                <a:cs typeface="Arial"/>
              </a:rPr>
              <a:t>a </a:t>
            </a:r>
            <a:r>
              <a:rPr sz="2000" spc="135" dirty="0">
                <a:latin typeface="Arial"/>
                <a:cs typeface="Arial"/>
              </a:rPr>
              <a:t>big  </a:t>
            </a:r>
            <a:r>
              <a:rPr sz="2000" spc="114" dirty="0">
                <a:latin typeface="Arial"/>
                <a:cs typeface="Arial"/>
              </a:rPr>
              <a:t>problem.</a:t>
            </a:r>
            <a:endParaRPr sz="2000">
              <a:latin typeface="Arial"/>
              <a:cs typeface="Arial"/>
            </a:endParaRPr>
          </a:p>
          <a:p>
            <a:pPr marL="12700" marR="5080">
              <a:lnSpc>
                <a:spcPct val="100000"/>
              </a:lnSpc>
              <a:spcBef>
                <a:spcPts val="2405"/>
              </a:spcBef>
              <a:buFont typeface="Wingdings"/>
              <a:buChar char=""/>
              <a:tabLst>
                <a:tab pos="292100" algn="l"/>
              </a:tabLst>
            </a:pPr>
            <a:r>
              <a:rPr sz="2000" spc="65" dirty="0">
                <a:latin typeface="Arial"/>
                <a:cs typeface="Arial"/>
              </a:rPr>
              <a:t>On </a:t>
            </a:r>
            <a:r>
              <a:rPr sz="2000" spc="105" dirty="0">
                <a:latin typeface="Arial"/>
                <a:cs typeface="Arial"/>
              </a:rPr>
              <a:t>the </a:t>
            </a:r>
            <a:r>
              <a:rPr sz="2000" spc="114" dirty="0">
                <a:latin typeface="Arial"/>
                <a:cs typeface="Arial"/>
              </a:rPr>
              <a:t>other </a:t>
            </a:r>
            <a:r>
              <a:rPr sz="2000" spc="95" dirty="0">
                <a:latin typeface="Arial"/>
                <a:cs typeface="Arial"/>
              </a:rPr>
              <a:t>hand, </a:t>
            </a:r>
            <a:r>
              <a:rPr sz="2000" spc="105" dirty="0">
                <a:latin typeface="Arial"/>
                <a:cs typeface="Arial"/>
              </a:rPr>
              <a:t>the </a:t>
            </a:r>
            <a:r>
              <a:rPr sz="2000" spc="55" dirty="0">
                <a:latin typeface="Arial"/>
                <a:cs typeface="Arial"/>
              </a:rPr>
              <a:t>above </a:t>
            </a:r>
            <a:r>
              <a:rPr sz="2000" spc="75" dirty="0">
                <a:latin typeface="Arial"/>
                <a:cs typeface="Arial"/>
              </a:rPr>
              <a:t>makes </a:t>
            </a:r>
            <a:r>
              <a:rPr sz="2000" spc="40" dirty="0">
                <a:latin typeface="Arial"/>
                <a:cs typeface="Arial"/>
              </a:rPr>
              <a:t>Mealy </a:t>
            </a:r>
            <a:r>
              <a:rPr sz="2000" spc="80" dirty="0">
                <a:latin typeface="Arial"/>
                <a:cs typeface="Arial"/>
              </a:rPr>
              <a:t>machines</a:t>
            </a:r>
            <a:r>
              <a:rPr sz="2000" spc="-90" dirty="0">
                <a:latin typeface="Arial"/>
                <a:cs typeface="Arial"/>
              </a:rPr>
              <a:t> </a:t>
            </a:r>
            <a:r>
              <a:rPr sz="2000" spc="85" dirty="0">
                <a:latin typeface="Arial"/>
                <a:cs typeface="Arial"/>
              </a:rPr>
              <a:t>faster  and preferable </a:t>
            </a:r>
            <a:r>
              <a:rPr sz="2000" spc="130" dirty="0">
                <a:latin typeface="Arial"/>
                <a:cs typeface="Arial"/>
              </a:rPr>
              <a:t>in </a:t>
            </a:r>
            <a:r>
              <a:rPr sz="2000" spc="85" dirty="0">
                <a:latin typeface="Arial"/>
                <a:cs typeface="Arial"/>
              </a:rPr>
              <a:t>some</a:t>
            </a:r>
            <a:r>
              <a:rPr sz="2000" spc="-50" dirty="0">
                <a:latin typeface="Arial"/>
                <a:cs typeface="Arial"/>
              </a:rPr>
              <a:t> </a:t>
            </a:r>
            <a:r>
              <a:rPr sz="2000" spc="90" dirty="0">
                <a:latin typeface="Arial"/>
                <a:cs typeface="Arial"/>
              </a:rPr>
              <a:t>applications.</a:t>
            </a:r>
            <a:endParaRPr sz="2000">
              <a:latin typeface="Arial"/>
              <a:cs typeface="Arial"/>
            </a:endParaRPr>
          </a:p>
        </p:txBody>
      </p:sp>
      <p:sp>
        <p:nvSpPr>
          <p:cNvPr id="4" name="object 4"/>
          <p:cNvSpPr txBox="1"/>
          <p:nvPr/>
        </p:nvSpPr>
        <p:spPr>
          <a:xfrm>
            <a:off x="612140" y="4927853"/>
            <a:ext cx="7701280" cy="757555"/>
          </a:xfrm>
          <a:prstGeom prst="rect">
            <a:avLst/>
          </a:prstGeom>
        </p:spPr>
        <p:txBody>
          <a:bodyPr vert="horz" wrap="square" lIns="0" tIns="12700" rIns="0" bIns="0" rtlCol="0">
            <a:spAutoFit/>
          </a:bodyPr>
          <a:lstStyle/>
          <a:p>
            <a:pPr marL="12700" marR="5080">
              <a:lnSpc>
                <a:spcPct val="100000"/>
              </a:lnSpc>
              <a:spcBef>
                <a:spcPts val="100"/>
              </a:spcBef>
            </a:pPr>
            <a:r>
              <a:rPr sz="2400" b="1" spc="-25" dirty="0">
                <a:solidFill>
                  <a:srgbClr val="FF0000"/>
                </a:solidFill>
                <a:latin typeface="Arial"/>
                <a:cs typeface="Arial"/>
              </a:rPr>
              <a:t>What </a:t>
            </a:r>
            <a:r>
              <a:rPr sz="2400" b="1" spc="-40" dirty="0">
                <a:solidFill>
                  <a:srgbClr val="FF0000"/>
                </a:solidFill>
                <a:latin typeface="Arial"/>
                <a:cs typeface="Arial"/>
              </a:rPr>
              <a:t>is </a:t>
            </a:r>
            <a:r>
              <a:rPr sz="2400" b="1" spc="45" dirty="0">
                <a:solidFill>
                  <a:srgbClr val="FF0000"/>
                </a:solidFill>
                <a:latin typeface="Arial"/>
                <a:cs typeface="Arial"/>
              </a:rPr>
              <a:t>the </a:t>
            </a:r>
            <a:r>
              <a:rPr sz="2400" b="1" spc="20" dirty="0">
                <a:solidFill>
                  <a:srgbClr val="FF0000"/>
                </a:solidFill>
                <a:latin typeface="Arial"/>
                <a:cs typeface="Arial"/>
              </a:rPr>
              <a:t>general </a:t>
            </a:r>
            <a:r>
              <a:rPr sz="2400" b="1" spc="5" dirty="0">
                <a:solidFill>
                  <a:srgbClr val="FF0000"/>
                </a:solidFill>
                <a:latin typeface="Arial"/>
                <a:cs typeface="Arial"/>
              </a:rPr>
              <a:t>design </a:t>
            </a:r>
            <a:r>
              <a:rPr sz="2400" b="1" spc="15" dirty="0">
                <a:solidFill>
                  <a:srgbClr val="FF0000"/>
                </a:solidFill>
                <a:latin typeface="Arial"/>
                <a:cs typeface="Arial"/>
              </a:rPr>
              <a:t>procedure </a:t>
            </a:r>
            <a:r>
              <a:rPr sz="2400" b="1" spc="50" dirty="0">
                <a:solidFill>
                  <a:srgbClr val="FF0000"/>
                </a:solidFill>
                <a:latin typeface="Arial"/>
                <a:cs typeface="Arial"/>
              </a:rPr>
              <a:t>for </a:t>
            </a:r>
            <a:r>
              <a:rPr sz="2400" b="1" spc="-10" dirty="0">
                <a:solidFill>
                  <a:srgbClr val="FF0000"/>
                </a:solidFill>
                <a:latin typeface="Arial"/>
                <a:cs typeface="Arial"/>
              </a:rPr>
              <a:t>Sequential  </a:t>
            </a:r>
            <a:r>
              <a:rPr sz="2400" b="1" spc="-60" dirty="0">
                <a:solidFill>
                  <a:srgbClr val="FF0000"/>
                </a:solidFill>
                <a:latin typeface="Arial"/>
                <a:cs typeface="Arial"/>
              </a:rPr>
              <a:t>Circuits?</a:t>
            </a:r>
            <a:endParaRPr sz="2400">
              <a:latin typeface="Arial"/>
              <a:cs typeface="Arial"/>
            </a:endParaRPr>
          </a:p>
        </p:txBody>
      </p:sp>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6794" y="219216"/>
            <a:ext cx="6005830" cy="997709"/>
          </a:xfrm>
          <a:prstGeom prst="rect">
            <a:avLst/>
          </a:prstGeom>
        </p:spPr>
        <p:txBody>
          <a:bodyPr vert="horz" wrap="square" lIns="0" tIns="12700" rIns="0" bIns="0" rtlCol="0">
            <a:spAutoFit/>
          </a:bodyPr>
          <a:lstStyle/>
          <a:p>
            <a:pPr marL="12700">
              <a:lnSpc>
                <a:spcPct val="100000"/>
              </a:lnSpc>
              <a:spcBef>
                <a:spcPts val="100"/>
              </a:spcBef>
            </a:pPr>
            <a:r>
              <a:rPr sz="3200" b="1" spc="10" dirty="0">
                <a:solidFill>
                  <a:srgbClr val="000000"/>
                </a:solidFill>
              </a:rPr>
              <a:t>Design </a:t>
            </a:r>
            <a:r>
              <a:rPr sz="3200" b="1" spc="-25" dirty="0">
                <a:solidFill>
                  <a:srgbClr val="000000"/>
                </a:solidFill>
              </a:rPr>
              <a:t>Procedure </a:t>
            </a:r>
            <a:r>
              <a:rPr sz="3200" b="1" spc="50" dirty="0">
                <a:solidFill>
                  <a:srgbClr val="000000"/>
                </a:solidFill>
              </a:rPr>
              <a:t>for </a:t>
            </a:r>
            <a:r>
              <a:rPr sz="3200" b="1" spc="-5" dirty="0">
                <a:solidFill>
                  <a:srgbClr val="000000"/>
                </a:solidFill>
              </a:rPr>
              <a:t>Sequential</a:t>
            </a:r>
            <a:r>
              <a:rPr sz="3200" b="1" spc="135" dirty="0">
                <a:solidFill>
                  <a:srgbClr val="000000"/>
                </a:solidFill>
              </a:rPr>
              <a:t> </a:t>
            </a:r>
            <a:r>
              <a:rPr sz="3200" b="1" spc="-5" dirty="0">
                <a:solidFill>
                  <a:srgbClr val="000000"/>
                </a:solidFill>
              </a:rPr>
              <a:t>Circuits</a:t>
            </a:r>
          </a:p>
        </p:txBody>
      </p:sp>
      <p:sp>
        <p:nvSpPr>
          <p:cNvPr id="3" name="object 3"/>
          <p:cNvSpPr txBox="1"/>
          <p:nvPr/>
        </p:nvSpPr>
        <p:spPr>
          <a:xfrm>
            <a:off x="535940" y="1200657"/>
            <a:ext cx="7981315" cy="4591685"/>
          </a:xfrm>
          <a:prstGeom prst="rect">
            <a:avLst/>
          </a:prstGeom>
        </p:spPr>
        <p:txBody>
          <a:bodyPr vert="horz" wrap="square" lIns="0" tIns="13335" rIns="0" bIns="0" rtlCol="0">
            <a:spAutoFit/>
          </a:bodyPr>
          <a:lstStyle/>
          <a:p>
            <a:pPr marL="469900" indent="-457200">
              <a:lnSpc>
                <a:spcPct val="100000"/>
              </a:lnSpc>
              <a:spcBef>
                <a:spcPts val="105"/>
              </a:spcBef>
              <a:buAutoNum type="arabicPeriod"/>
              <a:tabLst>
                <a:tab pos="469265" algn="l"/>
                <a:tab pos="469900" algn="l"/>
              </a:tabLst>
            </a:pPr>
            <a:r>
              <a:rPr sz="2000" spc="80" dirty="0">
                <a:latin typeface="Arial"/>
                <a:cs typeface="Arial"/>
              </a:rPr>
              <a:t>Understand </a:t>
            </a:r>
            <a:r>
              <a:rPr sz="2000" spc="95" dirty="0">
                <a:latin typeface="Arial"/>
                <a:cs typeface="Arial"/>
              </a:rPr>
              <a:t>performance</a:t>
            </a:r>
            <a:r>
              <a:rPr sz="2000" dirty="0">
                <a:latin typeface="Arial"/>
                <a:cs typeface="Arial"/>
              </a:rPr>
              <a:t> </a:t>
            </a:r>
            <a:r>
              <a:rPr sz="2000" spc="85" dirty="0">
                <a:latin typeface="Arial"/>
                <a:cs typeface="Arial"/>
              </a:rPr>
              <a:t>specifications,</a:t>
            </a:r>
            <a:endParaRPr sz="2000">
              <a:latin typeface="Arial"/>
              <a:cs typeface="Arial"/>
            </a:endParaRPr>
          </a:p>
          <a:p>
            <a:pPr marL="469900" indent="-457200">
              <a:lnSpc>
                <a:spcPct val="100000"/>
              </a:lnSpc>
              <a:buAutoNum type="arabicPeriod"/>
              <a:tabLst>
                <a:tab pos="469265" algn="l"/>
                <a:tab pos="469900" algn="l"/>
              </a:tabLst>
            </a:pPr>
            <a:r>
              <a:rPr sz="2000" spc="75" dirty="0">
                <a:latin typeface="Arial"/>
                <a:cs typeface="Arial"/>
              </a:rPr>
              <a:t>Assign </a:t>
            </a:r>
            <a:r>
              <a:rPr sz="2000" b="1" spc="15" dirty="0">
                <a:latin typeface="Arial"/>
                <a:cs typeface="Arial"/>
              </a:rPr>
              <a:t>state </a:t>
            </a:r>
            <a:r>
              <a:rPr sz="2000" b="1" spc="35" dirty="0">
                <a:latin typeface="Arial"/>
                <a:cs typeface="Arial"/>
              </a:rPr>
              <a:t>number </a:t>
            </a:r>
            <a:r>
              <a:rPr sz="2000" spc="150" dirty="0">
                <a:latin typeface="Arial"/>
                <a:cs typeface="Arial"/>
              </a:rPr>
              <a:t>for </a:t>
            </a:r>
            <a:r>
              <a:rPr sz="2000" spc="35" dirty="0">
                <a:latin typeface="Arial"/>
                <a:cs typeface="Arial"/>
              </a:rPr>
              <a:t>each</a:t>
            </a:r>
            <a:r>
              <a:rPr sz="2000" spc="10" dirty="0">
                <a:latin typeface="Arial"/>
                <a:cs typeface="Arial"/>
              </a:rPr>
              <a:t> </a:t>
            </a:r>
            <a:r>
              <a:rPr sz="2000" spc="75" dirty="0">
                <a:latin typeface="Arial"/>
                <a:cs typeface="Arial"/>
              </a:rPr>
              <a:t>state,</a:t>
            </a:r>
            <a:endParaRPr sz="2000">
              <a:latin typeface="Arial"/>
              <a:cs typeface="Arial"/>
            </a:endParaRPr>
          </a:p>
          <a:p>
            <a:pPr marL="469900" indent="-457200">
              <a:lnSpc>
                <a:spcPct val="100000"/>
              </a:lnSpc>
              <a:buAutoNum type="arabicPeriod"/>
              <a:tabLst>
                <a:tab pos="469265" algn="l"/>
                <a:tab pos="469900" algn="l"/>
              </a:tabLst>
            </a:pPr>
            <a:r>
              <a:rPr sz="2000" spc="75" dirty="0">
                <a:latin typeface="Arial"/>
                <a:cs typeface="Arial"/>
              </a:rPr>
              <a:t>Assign </a:t>
            </a:r>
            <a:r>
              <a:rPr sz="2000" spc="45" dirty="0">
                <a:latin typeface="Arial"/>
                <a:cs typeface="Arial"/>
              </a:rPr>
              <a:t>One </a:t>
            </a:r>
            <a:r>
              <a:rPr sz="2000" b="1" spc="55" dirty="0">
                <a:latin typeface="Arial"/>
                <a:cs typeface="Arial"/>
              </a:rPr>
              <a:t>D </a:t>
            </a:r>
            <a:r>
              <a:rPr sz="2000" b="1" spc="85" dirty="0">
                <a:latin typeface="Arial"/>
                <a:cs typeface="Arial"/>
              </a:rPr>
              <a:t>flip-flop </a:t>
            </a:r>
            <a:r>
              <a:rPr sz="2000" spc="150" dirty="0">
                <a:latin typeface="Arial"/>
                <a:cs typeface="Arial"/>
              </a:rPr>
              <a:t>for </a:t>
            </a:r>
            <a:r>
              <a:rPr sz="2000" spc="35" dirty="0">
                <a:latin typeface="Arial"/>
                <a:cs typeface="Arial"/>
              </a:rPr>
              <a:t>each </a:t>
            </a:r>
            <a:r>
              <a:rPr sz="2000" spc="75" dirty="0">
                <a:latin typeface="Arial"/>
                <a:cs typeface="Arial"/>
              </a:rPr>
              <a:t>state</a:t>
            </a:r>
            <a:r>
              <a:rPr sz="2000" spc="-5" dirty="0">
                <a:latin typeface="Arial"/>
                <a:cs typeface="Arial"/>
              </a:rPr>
              <a:t> </a:t>
            </a:r>
            <a:r>
              <a:rPr sz="2000" spc="130" dirty="0">
                <a:latin typeface="Arial"/>
                <a:cs typeface="Arial"/>
              </a:rPr>
              <a:t>bit,</a:t>
            </a:r>
            <a:endParaRPr sz="2000">
              <a:latin typeface="Arial"/>
              <a:cs typeface="Arial"/>
            </a:endParaRPr>
          </a:p>
          <a:p>
            <a:pPr marL="469900" indent="-457200">
              <a:lnSpc>
                <a:spcPct val="100000"/>
              </a:lnSpc>
              <a:buAutoNum type="arabicPeriod"/>
              <a:tabLst>
                <a:tab pos="469265" algn="l"/>
                <a:tab pos="469900" algn="l"/>
              </a:tabLst>
            </a:pPr>
            <a:r>
              <a:rPr sz="2000" spc="70" dirty="0">
                <a:latin typeface="Arial"/>
                <a:cs typeface="Arial"/>
              </a:rPr>
              <a:t>Draw </a:t>
            </a:r>
            <a:r>
              <a:rPr sz="2000" spc="-10" dirty="0">
                <a:latin typeface="Arial"/>
                <a:cs typeface="Arial"/>
              </a:rPr>
              <a:t>a </a:t>
            </a:r>
            <a:r>
              <a:rPr sz="2000" b="1" spc="-90" dirty="0">
                <a:latin typeface="Arial"/>
                <a:cs typeface="Arial"/>
              </a:rPr>
              <a:t>STATE</a:t>
            </a:r>
            <a:r>
              <a:rPr sz="2000" b="1" spc="90" dirty="0">
                <a:latin typeface="Arial"/>
                <a:cs typeface="Arial"/>
              </a:rPr>
              <a:t> </a:t>
            </a:r>
            <a:r>
              <a:rPr sz="2000" b="1" spc="-25" dirty="0">
                <a:latin typeface="Arial"/>
                <a:cs typeface="Arial"/>
              </a:rPr>
              <a:t>DIAGRAM</a:t>
            </a:r>
            <a:r>
              <a:rPr sz="2000" spc="-25" dirty="0">
                <a:latin typeface="Arial"/>
                <a:cs typeface="Arial"/>
              </a:rPr>
              <a:t>,</a:t>
            </a:r>
            <a:endParaRPr sz="2000">
              <a:latin typeface="Arial"/>
              <a:cs typeface="Arial"/>
            </a:endParaRPr>
          </a:p>
          <a:p>
            <a:pPr marL="469900" indent="-457200">
              <a:lnSpc>
                <a:spcPct val="100000"/>
              </a:lnSpc>
              <a:buAutoNum type="arabicPeriod"/>
              <a:tabLst>
                <a:tab pos="469265" algn="l"/>
                <a:tab pos="469900" algn="l"/>
              </a:tabLst>
            </a:pPr>
            <a:r>
              <a:rPr sz="2000" spc="70" dirty="0">
                <a:latin typeface="Arial"/>
                <a:cs typeface="Arial"/>
              </a:rPr>
              <a:t>Draw </a:t>
            </a:r>
            <a:r>
              <a:rPr sz="2000" b="1" spc="-95" dirty="0">
                <a:latin typeface="Arial"/>
                <a:cs typeface="Arial"/>
              </a:rPr>
              <a:t>STATE</a:t>
            </a:r>
            <a:r>
              <a:rPr sz="2000" b="1" spc="20" dirty="0">
                <a:latin typeface="Arial"/>
                <a:cs typeface="Arial"/>
              </a:rPr>
              <a:t> </a:t>
            </a:r>
            <a:r>
              <a:rPr sz="2000" b="1" spc="-105" dirty="0">
                <a:latin typeface="Arial"/>
                <a:cs typeface="Arial"/>
              </a:rPr>
              <a:t>TABLE</a:t>
            </a:r>
            <a:r>
              <a:rPr sz="2000" spc="-105" dirty="0">
                <a:latin typeface="Arial"/>
                <a:cs typeface="Arial"/>
              </a:rPr>
              <a:t>,</a:t>
            </a:r>
            <a:endParaRPr sz="2000">
              <a:latin typeface="Arial"/>
              <a:cs typeface="Arial"/>
            </a:endParaRPr>
          </a:p>
          <a:p>
            <a:pPr marL="469900" indent="-457200">
              <a:lnSpc>
                <a:spcPct val="100000"/>
              </a:lnSpc>
              <a:buAutoNum type="arabicPeriod"/>
              <a:tabLst>
                <a:tab pos="469265" algn="l"/>
                <a:tab pos="469900" algn="l"/>
              </a:tabLst>
            </a:pPr>
            <a:r>
              <a:rPr sz="2000" spc="60" dirty="0">
                <a:latin typeface="Arial"/>
                <a:cs typeface="Arial"/>
              </a:rPr>
              <a:t>Derive </a:t>
            </a:r>
            <a:r>
              <a:rPr sz="2000" b="1" spc="-35" dirty="0">
                <a:latin typeface="Arial"/>
                <a:cs typeface="Arial"/>
              </a:rPr>
              <a:t>INPUT</a:t>
            </a:r>
            <a:r>
              <a:rPr sz="2000" b="1" spc="35" dirty="0">
                <a:latin typeface="Arial"/>
                <a:cs typeface="Arial"/>
              </a:rPr>
              <a:t> </a:t>
            </a:r>
            <a:r>
              <a:rPr sz="2000" b="1" spc="-45" dirty="0">
                <a:latin typeface="Arial"/>
                <a:cs typeface="Arial"/>
              </a:rPr>
              <a:t>EQUATIONS</a:t>
            </a:r>
            <a:r>
              <a:rPr sz="2000" spc="-45" dirty="0">
                <a:latin typeface="Arial"/>
                <a:cs typeface="Arial"/>
              </a:rPr>
              <a:t>.</a:t>
            </a:r>
            <a:endParaRPr sz="2000">
              <a:latin typeface="Arial"/>
              <a:cs typeface="Arial"/>
            </a:endParaRPr>
          </a:p>
          <a:p>
            <a:pPr marL="12700" marR="680720">
              <a:lnSpc>
                <a:spcPts val="2880"/>
              </a:lnSpc>
              <a:spcBef>
                <a:spcPts val="2435"/>
              </a:spcBef>
            </a:pPr>
            <a:r>
              <a:rPr sz="2500" b="1" i="1" spc="-180" dirty="0">
                <a:latin typeface="Arial"/>
                <a:cs typeface="Arial"/>
              </a:rPr>
              <a:t>We </a:t>
            </a:r>
            <a:r>
              <a:rPr sz="2500" b="1" i="1" spc="-75" dirty="0">
                <a:latin typeface="Arial"/>
                <a:cs typeface="Arial"/>
              </a:rPr>
              <a:t>have </a:t>
            </a:r>
            <a:r>
              <a:rPr sz="2500" b="1" i="1" spc="-65" dirty="0">
                <a:latin typeface="Arial"/>
                <a:cs typeface="Arial"/>
              </a:rPr>
              <a:t>used </a:t>
            </a:r>
            <a:r>
              <a:rPr sz="2500" b="1" i="1" spc="-35" dirty="0">
                <a:latin typeface="Arial"/>
                <a:cs typeface="Arial"/>
              </a:rPr>
              <a:t>sequential </a:t>
            </a:r>
            <a:r>
              <a:rPr sz="2500" b="1" i="1" spc="-55" dirty="0">
                <a:latin typeface="Arial"/>
                <a:cs typeface="Arial"/>
              </a:rPr>
              <a:t>circuits </a:t>
            </a:r>
            <a:r>
              <a:rPr sz="2500" b="1" i="1" spc="-15" dirty="0">
                <a:latin typeface="Arial"/>
                <a:cs typeface="Arial"/>
              </a:rPr>
              <a:t>in </a:t>
            </a:r>
            <a:r>
              <a:rPr sz="2500" b="1" i="1" spc="-75" dirty="0">
                <a:latin typeface="Arial"/>
                <a:cs typeface="Arial"/>
              </a:rPr>
              <a:t>Registers </a:t>
            </a:r>
            <a:r>
              <a:rPr sz="2500" b="1" i="1" spc="-40" dirty="0">
                <a:latin typeface="Arial"/>
                <a:cs typeface="Arial"/>
              </a:rPr>
              <a:t>and  </a:t>
            </a:r>
            <a:r>
              <a:rPr sz="2500" b="1" i="1" spc="-35" dirty="0">
                <a:latin typeface="Arial"/>
                <a:cs typeface="Arial"/>
              </a:rPr>
              <a:t>Counters</a:t>
            </a:r>
            <a:r>
              <a:rPr sz="2000" spc="-35" dirty="0">
                <a:latin typeface="Arial"/>
                <a:cs typeface="Arial"/>
              </a:rPr>
              <a:t>.</a:t>
            </a:r>
            <a:endParaRPr sz="2000">
              <a:latin typeface="Arial"/>
              <a:cs typeface="Arial"/>
            </a:endParaRPr>
          </a:p>
          <a:p>
            <a:pPr>
              <a:lnSpc>
                <a:spcPct val="100000"/>
              </a:lnSpc>
              <a:spcBef>
                <a:spcPts val="50"/>
              </a:spcBef>
            </a:pPr>
            <a:endParaRPr sz="4050">
              <a:latin typeface="Arial"/>
              <a:cs typeface="Arial"/>
            </a:endParaRPr>
          </a:p>
          <a:p>
            <a:pPr marL="12700" marR="5080">
              <a:lnSpc>
                <a:spcPct val="100000"/>
              </a:lnSpc>
            </a:pPr>
            <a:r>
              <a:rPr sz="2400" b="1" dirty="0">
                <a:solidFill>
                  <a:srgbClr val="FF0000"/>
                </a:solidFill>
                <a:latin typeface="Arial"/>
                <a:cs typeface="Arial"/>
              </a:rPr>
              <a:t>And </a:t>
            </a:r>
            <a:r>
              <a:rPr sz="2400" b="1" spc="5" dirty="0">
                <a:solidFill>
                  <a:srgbClr val="FF0000"/>
                </a:solidFill>
                <a:latin typeface="Arial"/>
                <a:cs typeface="Arial"/>
              </a:rPr>
              <a:t>now </a:t>
            </a:r>
            <a:r>
              <a:rPr sz="2400" b="1" spc="35" dirty="0">
                <a:solidFill>
                  <a:srgbClr val="FF0000"/>
                </a:solidFill>
                <a:latin typeface="Arial"/>
                <a:cs typeface="Arial"/>
              </a:rPr>
              <a:t>with </a:t>
            </a:r>
            <a:r>
              <a:rPr sz="2400" b="1" spc="30" dirty="0">
                <a:solidFill>
                  <a:srgbClr val="FF0000"/>
                </a:solidFill>
                <a:latin typeface="Arial"/>
                <a:cs typeface="Arial"/>
              </a:rPr>
              <a:t>our </a:t>
            </a:r>
            <a:r>
              <a:rPr sz="2400" b="1" spc="25" dirty="0">
                <a:solidFill>
                  <a:srgbClr val="FF0000"/>
                </a:solidFill>
                <a:latin typeface="Arial"/>
                <a:cs typeface="Arial"/>
              </a:rPr>
              <a:t>deeper </a:t>
            </a:r>
            <a:r>
              <a:rPr sz="2400" b="1" spc="20" dirty="0">
                <a:solidFill>
                  <a:srgbClr val="FF0000"/>
                </a:solidFill>
                <a:latin typeface="Arial"/>
                <a:cs typeface="Arial"/>
              </a:rPr>
              <a:t>understanding </a:t>
            </a:r>
            <a:r>
              <a:rPr sz="2400" b="1" spc="50" dirty="0">
                <a:solidFill>
                  <a:srgbClr val="FF0000"/>
                </a:solidFill>
                <a:latin typeface="Arial"/>
                <a:cs typeface="Arial"/>
              </a:rPr>
              <a:t>of </a:t>
            </a:r>
            <a:r>
              <a:rPr sz="2400" b="1" spc="-135" dirty="0">
                <a:solidFill>
                  <a:srgbClr val="FF0000"/>
                </a:solidFill>
                <a:latin typeface="Arial"/>
                <a:cs typeface="Arial"/>
              </a:rPr>
              <a:t>FSM </a:t>
            </a:r>
            <a:r>
              <a:rPr sz="2400" b="1" spc="20" dirty="0">
                <a:solidFill>
                  <a:srgbClr val="FF0000"/>
                </a:solidFill>
                <a:latin typeface="Arial"/>
                <a:cs typeface="Arial"/>
              </a:rPr>
              <a:t>and  </a:t>
            </a:r>
            <a:r>
              <a:rPr sz="2400" b="1" spc="5" dirty="0">
                <a:solidFill>
                  <a:srgbClr val="FF0000"/>
                </a:solidFill>
                <a:latin typeface="Arial"/>
                <a:cs typeface="Arial"/>
              </a:rPr>
              <a:t>design </a:t>
            </a:r>
            <a:r>
              <a:rPr sz="2400" b="1" spc="20" dirty="0">
                <a:solidFill>
                  <a:srgbClr val="FF0000"/>
                </a:solidFill>
                <a:latin typeface="Arial"/>
                <a:cs typeface="Arial"/>
              </a:rPr>
              <a:t>procedure, </a:t>
            </a:r>
            <a:r>
              <a:rPr sz="2400" b="1" spc="-30" dirty="0">
                <a:solidFill>
                  <a:srgbClr val="FF0000"/>
                </a:solidFill>
                <a:latin typeface="Arial"/>
                <a:cs typeface="Arial"/>
              </a:rPr>
              <a:t>can </a:t>
            </a:r>
            <a:r>
              <a:rPr sz="2400" b="1" spc="-10" dirty="0">
                <a:solidFill>
                  <a:srgbClr val="FF0000"/>
                </a:solidFill>
                <a:latin typeface="Arial"/>
                <a:cs typeface="Arial"/>
              </a:rPr>
              <a:t>we </a:t>
            </a:r>
            <a:r>
              <a:rPr sz="2400" b="1" spc="50" dirty="0">
                <a:solidFill>
                  <a:srgbClr val="FF0000"/>
                </a:solidFill>
                <a:latin typeface="Arial"/>
                <a:cs typeface="Arial"/>
              </a:rPr>
              <a:t>think of </a:t>
            </a:r>
            <a:r>
              <a:rPr sz="2400" b="1" spc="15" dirty="0">
                <a:solidFill>
                  <a:srgbClr val="FF0000"/>
                </a:solidFill>
                <a:latin typeface="Arial"/>
                <a:cs typeface="Arial"/>
              </a:rPr>
              <a:t>one </a:t>
            </a:r>
            <a:r>
              <a:rPr sz="2400" b="1" spc="40" dirty="0">
                <a:solidFill>
                  <a:srgbClr val="FF0000"/>
                </a:solidFill>
                <a:latin typeface="Arial"/>
                <a:cs typeface="Arial"/>
              </a:rPr>
              <a:t>other </a:t>
            </a:r>
            <a:r>
              <a:rPr sz="2400" b="1" spc="25" dirty="0">
                <a:solidFill>
                  <a:srgbClr val="FF0000"/>
                </a:solidFill>
                <a:latin typeface="Arial"/>
                <a:cs typeface="Arial"/>
              </a:rPr>
              <a:t>common  </a:t>
            </a:r>
            <a:r>
              <a:rPr sz="2400" b="1" spc="15" dirty="0">
                <a:solidFill>
                  <a:srgbClr val="FF0000"/>
                </a:solidFill>
                <a:latin typeface="Arial"/>
                <a:cs typeface="Arial"/>
              </a:rPr>
              <a:t>application </a:t>
            </a:r>
            <a:r>
              <a:rPr sz="2400" b="1" spc="45" dirty="0">
                <a:solidFill>
                  <a:srgbClr val="FF0000"/>
                </a:solidFill>
                <a:latin typeface="Arial"/>
                <a:cs typeface="Arial"/>
              </a:rPr>
              <a:t>of </a:t>
            </a:r>
            <a:r>
              <a:rPr sz="2400" b="1" spc="-5" dirty="0">
                <a:solidFill>
                  <a:srgbClr val="FF0000"/>
                </a:solidFill>
                <a:latin typeface="Arial"/>
                <a:cs typeface="Arial"/>
              </a:rPr>
              <a:t>Sequential Circuits </a:t>
            </a:r>
            <a:r>
              <a:rPr sz="2400" b="1" spc="590" dirty="0">
                <a:solidFill>
                  <a:srgbClr val="FF0000"/>
                </a:solidFill>
                <a:latin typeface="Arial"/>
                <a:cs typeface="Arial"/>
              </a:rPr>
              <a:t>/</a:t>
            </a:r>
            <a:r>
              <a:rPr sz="2400" b="1" spc="270" dirty="0">
                <a:solidFill>
                  <a:srgbClr val="FF0000"/>
                </a:solidFill>
                <a:latin typeface="Arial"/>
                <a:cs typeface="Arial"/>
              </a:rPr>
              <a:t> </a:t>
            </a:r>
            <a:r>
              <a:rPr sz="2400" b="1" spc="-215" dirty="0">
                <a:solidFill>
                  <a:srgbClr val="FF0000"/>
                </a:solidFill>
                <a:latin typeface="Arial"/>
                <a:cs typeface="Arial"/>
              </a:rPr>
              <a:t>FSM?</a:t>
            </a:r>
            <a:endParaRPr sz="2400">
              <a:latin typeface="Arial"/>
              <a:cs typeface="Arial"/>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38729" y="489825"/>
            <a:ext cx="3985260" cy="504625"/>
          </a:xfrm>
          <a:prstGeom prst="rect">
            <a:avLst/>
          </a:prstGeom>
        </p:spPr>
        <p:txBody>
          <a:bodyPr vert="horz" wrap="square" lIns="0" tIns="12065" rIns="0" bIns="0" rtlCol="0">
            <a:spAutoFit/>
          </a:bodyPr>
          <a:lstStyle/>
          <a:p>
            <a:pPr marL="12700">
              <a:lnSpc>
                <a:spcPct val="100000"/>
              </a:lnSpc>
              <a:spcBef>
                <a:spcPts val="95"/>
              </a:spcBef>
            </a:pPr>
            <a:r>
              <a:rPr sz="3200" b="1" spc="-190" dirty="0">
                <a:solidFill>
                  <a:srgbClr val="000000"/>
                </a:solidFill>
              </a:rPr>
              <a:t>SEQUENCE</a:t>
            </a:r>
            <a:r>
              <a:rPr sz="3200" b="1" spc="20" dirty="0">
                <a:solidFill>
                  <a:srgbClr val="000000"/>
                </a:solidFill>
              </a:rPr>
              <a:t> </a:t>
            </a:r>
            <a:r>
              <a:rPr sz="3200" b="1" spc="-135" dirty="0">
                <a:solidFill>
                  <a:srgbClr val="000000"/>
                </a:solidFill>
              </a:rPr>
              <a:t>DETECTORS</a:t>
            </a:r>
            <a:endParaRPr sz="3200" b="1" dirty="0"/>
          </a:p>
        </p:txBody>
      </p:sp>
      <p:sp>
        <p:nvSpPr>
          <p:cNvPr id="3" name="object 3"/>
          <p:cNvSpPr txBox="1"/>
          <p:nvPr/>
        </p:nvSpPr>
        <p:spPr>
          <a:xfrm>
            <a:off x="612140" y="1261618"/>
            <a:ext cx="7658734" cy="4652010"/>
          </a:xfrm>
          <a:prstGeom prst="rect">
            <a:avLst/>
          </a:prstGeom>
        </p:spPr>
        <p:txBody>
          <a:bodyPr vert="horz" wrap="square" lIns="0" tIns="13335" rIns="0" bIns="0" rtlCol="0">
            <a:spAutoFit/>
          </a:bodyPr>
          <a:lstStyle/>
          <a:p>
            <a:pPr marL="12700">
              <a:lnSpc>
                <a:spcPct val="100000"/>
              </a:lnSpc>
              <a:spcBef>
                <a:spcPts val="105"/>
              </a:spcBef>
            </a:pPr>
            <a:r>
              <a:rPr sz="2000" spc="20" dirty="0">
                <a:latin typeface="Arial"/>
                <a:cs typeface="Arial"/>
              </a:rPr>
              <a:t>State </a:t>
            </a:r>
            <a:r>
              <a:rPr sz="2000" spc="75" dirty="0">
                <a:latin typeface="Arial"/>
                <a:cs typeface="Arial"/>
              </a:rPr>
              <a:t>machines </a:t>
            </a:r>
            <a:r>
              <a:rPr sz="2000" spc="95" dirty="0">
                <a:latin typeface="Arial"/>
                <a:cs typeface="Arial"/>
              </a:rPr>
              <a:t>by </a:t>
            </a:r>
            <a:r>
              <a:rPr sz="2000" spc="100" dirty="0">
                <a:latin typeface="Arial"/>
                <a:cs typeface="Arial"/>
              </a:rPr>
              <a:t>nature </a:t>
            </a:r>
            <a:r>
              <a:rPr sz="2000" spc="45" dirty="0">
                <a:latin typeface="Arial"/>
                <a:cs typeface="Arial"/>
              </a:rPr>
              <a:t>are </a:t>
            </a:r>
            <a:r>
              <a:rPr sz="2000" spc="100" dirty="0">
                <a:latin typeface="Arial"/>
                <a:cs typeface="Arial"/>
              </a:rPr>
              <a:t>suited </a:t>
            </a:r>
            <a:r>
              <a:rPr sz="2000" spc="150" dirty="0">
                <a:latin typeface="Arial"/>
                <a:cs typeface="Arial"/>
              </a:rPr>
              <a:t>to </a:t>
            </a:r>
            <a:r>
              <a:rPr sz="2000" b="1" spc="20" dirty="0">
                <a:latin typeface="Arial"/>
                <a:cs typeface="Arial"/>
              </a:rPr>
              <a:t>track </a:t>
            </a:r>
            <a:r>
              <a:rPr sz="2000" b="1" spc="-5" dirty="0">
                <a:latin typeface="Arial"/>
                <a:cs typeface="Arial"/>
              </a:rPr>
              <a:t>states </a:t>
            </a:r>
            <a:r>
              <a:rPr sz="2000" spc="85" dirty="0">
                <a:latin typeface="Arial"/>
                <a:cs typeface="Arial"/>
              </a:rPr>
              <a:t>and</a:t>
            </a:r>
            <a:r>
              <a:rPr sz="2000" spc="80" dirty="0">
                <a:latin typeface="Arial"/>
                <a:cs typeface="Arial"/>
              </a:rPr>
              <a:t> </a:t>
            </a:r>
            <a:r>
              <a:rPr sz="2000" spc="85" dirty="0">
                <a:latin typeface="Arial"/>
                <a:cs typeface="Arial"/>
              </a:rPr>
              <a:t>detect</a:t>
            </a:r>
            <a:endParaRPr sz="2000">
              <a:latin typeface="Arial"/>
              <a:cs typeface="Arial"/>
            </a:endParaRPr>
          </a:p>
          <a:p>
            <a:pPr marL="12700">
              <a:lnSpc>
                <a:spcPct val="100000"/>
              </a:lnSpc>
            </a:pPr>
            <a:r>
              <a:rPr sz="2000" spc="80" dirty="0">
                <a:latin typeface="Arial"/>
                <a:cs typeface="Arial"/>
              </a:rPr>
              <a:t>specific </a:t>
            </a:r>
            <a:r>
              <a:rPr sz="2000" spc="55" dirty="0">
                <a:latin typeface="Arial"/>
                <a:cs typeface="Arial"/>
              </a:rPr>
              <a:t>sequence </a:t>
            </a:r>
            <a:r>
              <a:rPr sz="2000" spc="145" dirty="0">
                <a:latin typeface="Arial"/>
                <a:cs typeface="Arial"/>
              </a:rPr>
              <a:t>of</a:t>
            </a:r>
            <a:r>
              <a:rPr sz="2000" spc="55" dirty="0">
                <a:latin typeface="Arial"/>
                <a:cs typeface="Arial"/>
              </a:rPr>
              <a:t> </a:t>
            </a:r>
            <a:r>
              <a:rPr sz="2000" spc="60" dirty="0">
                <a:latin typeface="Arial"/>
                <a:cs typeface="Arial"/>
              </a:rPr>
              <a:t>events.</a:t>
            </a:r>
            <a:endParaRPr sz="2000">
              <a:latin typeface="Arial"/>
              <a:cs typeface="Arial"/>
            </a:endParaRPr>
          </a:p>
          <a:p>
            <a:pPr marL="12700" marR="240029">
              <a:lnSpc>
                <a:spcPct val="100000"/>
              </a:lnSpc>
              <a:spcBef>
                <a:spcPts val="2400"/>
              </a:spcBef>
            </a:pPr>
            <a:r>
              <a:rPr sz="2000" spc="-90" dirty="0">
                <a:latin typeface="Arial"/>
                <a:cs typeface="Arial"/>
              </a:rPr>
              <a:t>We </a:t>
            </a:r>
            <a:r>
              <a:rPr sz="2000" spc="80" dirty="0">
                <a:latin typeface="Arial"/>
                <a:cs typeface="Arial"/>
              </a:rPr>
              <a:t>may </a:t>
            </a:r>
            <a:r>
              <a:rPr sz="2000" spc="150" dirty="0">
                <a:latin typeface="Arial"/>
                <a:cs typeface="Arial"/>
              </a:rPr>
              <a:t>for </a:t>
            </a:r>
            <a:r>
              <a:rPr sz="2000" spc="100" dirty="0">
                <a:latin typeface="Arial"/>
                <a:cs typeface="Arial"/>
              </a:rPr>
              <a:t>example </a:t>
            </a:r>
            <a:r>
              <a:rPr sz="2000" spc="90" dirty="0">
                <a:latin typeface="Arial"/>
                <a:cs typeface="Arial"/>
              </a:rPr>
              <a:t>design </a:t>
            </a:r>
            <a:r>
              <a:rPr sz="2000" spc="60" dirty="0">
                <a:latin typeface="Arial"/>
                <a:cs typeface="Arial"/>
              </a:rPr>
              <a:t>an </a:t>
            </a:r>
            <a:r>
              <a:rPr sz="2000" spc="120" dirty="0">
                <a:latin typeface="Arial"/>
                <a:cs typeface="Arial"/>
              </a:rPr>
              <a:t>algorithmic </a:t>
            </a:r>
            <a:r>
              <a:rPr sz="2000" spc="75" dirty="0">
                <a:latin typeface="Arial"/>
                <a:cs typeface="Arial"/>
              </a:rPr>
              <a:t>state </a:t>
            </a:r>
            <a:r>
              <a:rPr sz="2000" spc="85" dirty="0">
                <a:latin typeface="Arial"/>
                <a:cs typeface="Arial"/>
              </a:rPr>
              <a:t>machine </a:t>
            </a:r>
            <a:r>
              <a:rPr sz="2000" spc="150" dirty="0">
                <a:latin typeface="Arial"/>
                <a:cs typeface="Arial"/>
              </a:rPr>
              <a:t>to  </a:t>
            </a:r>
            <a:r>
              <a:rPr sz="2000" spc="100" dirty="0">
                <a:latin typeface="Arial"/>
                <a:cs typeface="Arial"/>
              </a:rPr>
              <a:t>track </a:t>
            </a:r>
            <a:r>
              <a:rPr sz="2000" spc="-10" dirty="0">
                <a:latin typeface="Arial"/>
                <a:cs typeface="Arial"/>
              </a:rPr>
              <a:t>a </a:t>
            </a:r>
            <a:r>
              <a:rPr sz="2000" spc="85" dirty="0">
                <a:latin typeface="Arial"/>
                <a:cs typeface="Arial"/>
              </a:rPr>
              <a:t>certain </a:t>
            </a:r>
            <a:r>
              <a:rPr sz="2000" spc="110" dirty="0">
                <a:latin typeface="Arial"/>
                <a:cs typeface="Arial"/>
              </a:rPr>
              <a:t>pattern </a:t>
            </a:r>
            <a:r>
              <a:rPr sz="2000" spc="130" dirty="0">
                <a:latin typeface="Arial"/>
                <a:cs typeface="Arial"/>
              </a:rPr>
              <a:t>in </a:t>
            </a:r>
            <a:r>
              <a:rPr sz="2000" spc="105" dirty="0">
                <a:latin typeface="Arial"/>
                <a:cs typeface="Arial"/>
              </a:rPr>
              <a:t>the </a:t>
            </a:r>
            <a:r>
              <a:rPr sz="2000" spc="140" dirty="0">
                <a:latin typeface="Arial"/>
                <a:cs typeface="Arial"/>
              </a:rPr>
              <a:t>input</a:t>
            </a:r>
            <a:r>
              <a:rPr sz="2000" spc="-70" dirty="0">
                <a:latin typeface="Arial"/>
                <a:cs typeface="Arial"/>
              </a:rPr>
              <a:t> </a:t>
            </a:r>
            <a:r>
              <a:rPr sz="2000" spc="60" dirty="0">
                <a:latin typeface="Arial"/>
                <a:cs typeface="Arial"/>
              </a:rPr>
              <a:t>sequence.</a:t>
            </a:r>
            <a:endParaRPr sz="2000">
              <a:latin typeface="Arial"/>
              <a:cs typeface="Arial"/>
            </a:endParaRPr>
          </a:p>
          <a:p>
            <a:pPr marL="12700">
              <a:lnSpc>
                <a:spcPct val="100000"/>
              </a:lnSpc>
              <a:spcBef>
                <a:spcPts val="2400"/>
              </a:spcBef>
            </a:pPr>
            <a:r>
              <a:rPr sz="2000" spc="40" dirty="0">
                <a:latin typeface="Arial"/>
                <a:cs typeface="Arial"/>
              </a:rPr>
              <a:t>For</a:t>
            </a:r>
            <a:r>
              <a:rPr sz="2000" spc="35" dirty="0">
                <a:latin typeface="Arial"/>
                <a:cs typeface="Arial"/>
              </a:rPr>
              <a:t> </a:t>
            </a:r>
            <a:r>
              <a:rPr sz="2000" spc="95" dirty="0">
                <a:latin typeface="Arial"/>
                <a:cs typeface="Arial"/>
              </a:rPr>
              <a:t>example:</a:t>
            </a:r>
            <a:endParaRPr sz="2000">
              <a:latin typeface="Arial"/>
              <a:cs typeface="Arial"/>
            </a:endParaRPr>
          </a:p>
          <a:p>
            <a:pPr marL="12700" marR="351790">
              <a:lnSpc>
                <a:spcPct val="100000"/>
              </a:lnSpc>
              <a:spcBef>
                <a:spcPts val="2400"/>
              </a:spcBef>
              <a:buFont typeface="Wingdings"/>
              <a:buChar char=""/>
              <a:tabLst>
                <a:tab pos="292100" algn="l"/>
              </a:tabLst>
            </a:pPr>
            <a:r>
              <a:rPr sz="2000" spc="75" dirty="0">
                <a:latin typeface="Arial"/>
                <a:cs typeface="Arial"/>
              </a:rPr>
              <a:t>To </a:t>
            </a:r>
            <a:r>
              <a:rPr sz="2000" spc="120" dirty="0">
                <a:latin typeface="Arial"/>
                <a:cs typeface="Arial"/>
              </a:rPr>
              <a:t>count </a:t>
            </a:r>
            <a:r>
              <a:rPr sz="2000" spc="105" dirty="0">
                <a:latin typeface="Arial"/>
                <a:cs typeface="Arial"/>
              </a:rPr>
              <a:t>the </a:t>
            </a:r>
            <a:r>
              <a:rPr sz="2000" b="1" spc="40" dirty="0">
                <a:latin typeface="Arial"/>
                <a:cs typeface="Arial"/>
              </a:rPr>
              <a:t>number </a:t>
            </a:r>
            <a:r>
              <a:rPr sz="2000" b="1" spc="45" dirty="0">
                <a:latin typeface="Arial"/>
                <a:cs typeface="Arial"/>
              </a:rPr>
              <a:t>of </a:t>
            </a:r>
            <a:r>
              <a:rPr sz="2000" spc="120" dirty="0">
                <a:latin typeface="Arial"/>
                <a:cs typeface="Arial"/>
              </a:rPr>
              <a:t>1’s </a:t>
            </a:r>
            <a:r>
              <a:rPr sz="2000" spc="130" dirty="0">
                <a:latin typeface="Arial"/>
                <a:cs typeface="Arial"/>
              </a:rPr>
              <a:t>in </a:t>
            </a:r>
            <a:r>
              <a:rPr sz="2000" spc="-10" dirty="0">
                <a:latin typeface="Arial"/>
                <a:cs typeface="Arial"/>
              </a:rPr>
              <a:t>a </a:t>
            </a:r>
            <a:r>
              <a:rPr sz="2000" spc="55" dirty="0">
                <a:latin typeface="Arial"/>
                <a:cs typeface="Arial"/>
              </a:rPr>
              <a:t>sequence </a:t>
            </a:r>
            <a:r>
              <a:rPr sz="2000" spc="85" dirty="0">
                <a:latin typeface="Arial"/>
                <a:cs typeface="Arial"/>
              </a:rPr>
              <a:t>and </a:t>
            </a:r>
            <a:r>
              <a:rPr sz="2000" spc="100" dirty="0">
                <a:latin typeface="Arial"/>
                <a:cs typeface="Arial"/>
              </a:rPr>
              <a:t>produce</a:t>
            </a:r>
            <a:r>
              <a:rPr sz="2000" spc="-125" dirty="0">
                <a:latin typeface="Arial"/>
                <a:cs typeface="Arial"/>
              </a:rPr>
              <a:t> </a:t>
            </a:r>
            <a:r>
              <a:rPr sz="2000" spc="-10" dirty="0">
                <a:latin typeface="Arial"/>
                <a:cs typeface="Arial"/>
              </a:rPr>
              <a:t>a  HIGH </a:t>
            </a:r>
            <a:r>
              <a:rPr sz="2000" spc="150" dirty="0">
                <a:latin typeface="Arial"/>
                <a:cs typeface="Arial"/>
              </a:rPr>
              <a:t>output </a:t>
            </a:r>
            <a:r>
              <a:rPr sz="2000" spc="90" dirty="0">
                <a:latin typeface="Arial"/>
                <a:cs typeface="Arial"/>
              </a:rPr>
              <a:t>when </a:t>
            </a:r>
            <a:r>
              <a:rPr sz="2000" spc="95" dirty="0">
                <a:latin typeface="Arial"/>
                <a:cs typeface="Arial"/>
              </a:rPr>
              <a:t>three </a:t>
            </a:r>
            <a:r>
              <a:rPr sz="2000" spc="120" dirty="0">
                <a:latin typeface="Arial"/>
                <a:cs typeface="Arial"/>
              </a:rPr>
              <a:t>1’s </a:t>
            </a:r>
            <a:r>
              <a:rPr sz="2000" spc="45" dirty="0">
                <a:latin typeface="Arial"/>
                <a:cs typeface="Arial"/>
              </a:rPr>
              <a:t>are</a:t>
            </a:r>
            <a:r>
              <a:rPr sz="2000" spc="-75" dirty="0">
                <a:latin typeface="Arial"/>
                <a:cs typeface="Arial"/>
              </a:rPr>
              <a:t> </a:t>
            </a:r>
            <a:r>
              <a:rPr sz="2000" spc="100" dirty="0">
                <a:latin typeface="Arial"/>
                <a:cs typeface="Arial"/>
              </a:rPr>
              <a:t>counted.</a:t>
            </a:r>
            <a:endParaRPr sz="2000">
              <a:latin typeface="Arial"/>
              <a:cs typeface="Arial"/>
            </a:endParaRPr>
          </a:p>
          <a:p>
            <a:pPr marL="12700" marR="161290">
              <a:lnSpc>
                <a:spcPct val="100000"/>
              </a:lnSpc>
              <a:spcBef>
                <a:spcPts val="2405"/>
              </a:spcBef>
              <a:buFont typeface="Wingdings"/>
              <a:buChar char=""/>
              <a:tabLst>
                <a:tab pos="292100" algn="l"/>
              </a:tabLst>
            </a:pPr>
            <a:r>
              <a:rPr sz="2000" spc="75" dirty="0">
                <a:latin typeface="Arial"/>
                <a:cs typeface="Arial"/>
              </a:rPr>
              <a:t>To </a:t>
            </a:r>
            <a:r>
              <a:rPr sz="2000" spc="100" dirty="0">
                <a:latin typeface="Arial"/>
                <a:cs typeface="Arial"/>
              </a:rPr>
              <a:t>produce </a:t>
            </a:r>
            <a:r>
              <a:rPr sz="2000" spc="-10" dirty="0">
                <a:latin typeface="Arial"/>
                <a:cs typeface="Arial"/>
              </a:rPr>
              <a:t>a HIGH </a:t>
            </a:r>
            <a:r>
              <a:rPr sz="2000" spc="150" dirty="0">
                <a:latin typeface="Arial"/>
                <a:cs typeface="Arial"/>
              </a:rPr>
              <a:t>output </a:t>
            </a:r>
            <a:r>
              <a:rPr sz="2000" spc="90" dirty="0">
                <a:latin typeface="Arial"/>
                <a:cs typeface="Arial"/>
              </a:rPr>
              <a:t>when </a:t>
            </a:r>
            <a:r>
              <a:rPr sz="2000" spc="-10" dirty="0">
                <a:latin typeface="Arial"/>
                <a:cs typeface="Arial"/>
              </a:rPr>
              <a:t>a </a:t>
            </a:r>
            <a:r>
              <a:rPr sz="2000" b="1" spc="-15" dirty="0">
                <a:latin typeface="Arial"/>
                <a:cs typeface="Arial"/>
              </a:rPr>
              <a:t>specific </a:t>
            </a:r>
            <a:r>
              <a:rPr sz="2000" b="1" spc="-85" dirty="0">
                <a:latin typeface="Arial"/>
                <a:cs typeface="Arial"/>
              </a:rPr>
              <a:t>PATTERN </a:t>
            </a:r>
            <a:r>
              <a:rPr sz="2000" spc="130" dirty="0">
                <a:latin typeface="Arial"/>
                <a:cs typeface="Arial"/>
              </a:rPr>
              <a:t>in </a:t>
            </a:r>
            <a:r>
              <a:rPr sz="2000" spc="100" dirty="0">
                <a:latin typeface="Arial"/>
                <a:cs typeface="Arial"/>
              </a:rPr>
              <a:t>the  </a:t>
            </a:r>
            <a:r>
              <a:rPr sz="2000" spc="55" dirty="0">
                <a:latin typeface="Arial"/>
                <a:cs typeface="Arial"/>
              </a:rPr>
              <a:t>sequence </a:t>
            </a:r>
            <a:r>
              <a:rPr sz="2000" spc="75" dirty="0">
                <a:latin typeface="Arial"/>
                <a:cs typeface="Arial"/>
              </a:rPr>
              <a:t>is </a:t>
            </a:r>
            <a:r>
              <a:rPr sz="2000" spc="85" dirty="0">
                <a:latin typeface="Arial"/>
                <a:cs typeface="Arial"/>
              </a:rPr>
              <a:t>detected </a:t>
            </a:r>
            <a:r>
              <a:rPr sz="2000" spc="50" dirty="0">
                <a:latin typeface="Arial"/>
                <a:cs typeface="Arial"/>
              </a:rPr>
              <a:t>(e.g. </a:t>
            </a:r>
            <a:r>
              <a:rPr sz="2000" spc="130" dirty="0">
                <a:latin typeface="Arial"/>
                <a:cs typeface="Arial"/>
              </a:rPr>
              <a:t>011, </a:t>
            </a:r>
            <a:r>
              <a:rPr sz="2000" spc="150" dirty="0">
                <a:latin typeface="Arial"/>
                <a:cs typeface="Arial"/>
              </a:rPr>
              <a:t>0101</a:t>
            </a:r>
            <a:r>
              <a:rPr sz="2000" spc="-20" dirty="0">
                <a:latin typeface="Arial"/>
                <a:cs typeface="Arial"/>
              </a:rPr>
              <a:t> </a:t>
            </a:r>
            <a:r>
              <a:rPr sz="2000" spc="45" dirty="0">
                <a:latin typeface="Arial"/>
                <a:cs typeface="Arial"/>
              </a:rPr>
              <a:t>etc)</a:t>
            </a:r>
            <a:endParaRPr sz="2000">
              <a:latin typeface="Arial"/>
              <a:cs typeface="Arial"/>
            </a:endParaRPr>
          </a:p>
          <a:p>
            <a:pPr marL="1841500">
              <a:lnSpc>
                <a:spcPct val="100000"/>
              </a:lnSpc>
              <a:spcBef>
                <a:spcPts val="2340"/>
              </a:spcBef>
            </a:pPr>
            <a:r>
              <a:rPr sz="2400" b="1" spc="-95" dirty="0">
                <a:solidFill>
                  <a:srgbClr val="FF0000"/>
                </a:solidFill>
                <a:latin typeface="Arial"/>
                <a:cs typeface="Arial"/>
              </a:rPr>
              <a:t>EXAMPLE...</a:t>
            </a:r>
            <a:endParaRPr sz="2400">
              <a:latin typeface="Arial"/>
              <a:cs typeface="Arial"/>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125428"/>
            <a:ext cx="8229600" cy="1441420"/>
          </a:xfrm>
          <a:prstGeom prst="rect">
            <a:avLst/>
          </a:prstGeom>
        </p:spPr>
        <p:txBody>
          <a:bodyPr vert="horz" wrap="square" lIns="0" tIns="12700" rIns="0" bIns="0" rtlCol="0">
            <a:spAutoFit/>
          </a:bodyPr>
          <a:lstStyle/>
          <a:p>
            <a:pPr marL="23495">
              <a:lnSpc>
                <a:spcPct val="100000"/>
              </a:lnSpc>
              <a:spcBef>
                <a:spcPts val="100"/>
              </a:spcBef>
            </a:pPr>
            <a:r>
              <a:rPr sz="3200" b="1" spc="-170" dirty="0"/>
              <a:t>EXAMPLE</a:t>
            </a:r>
          </a:p>
          <a:p>
            <a:pPr marL="23495" marR="5080">
              <a:lnSpc>
                <a:spcPct val="100000"/>
              </a:lnSpc>
              <a:spcBef>
                <a:spcPts val="65"/>
              </a:spcBef>
            </a:pPr>
            <a:r>
              <a:rPr sz="2000" b="0" spc="75" dirty="0">
                <a:solidFill>
                  <a:srgbClr val="000000"/>
                </a:solidFill>
                <a:latin typeface="Arial"/>
                <a:cs typeface="Arial"/>
              </a:rPr>
              <a:t>Design </a:t>
            </a:r>
            <a:r>
              <a:rPr sz="2000" b="0" spc="-10" dirty="0">
                <a:solidFill>
                  <a:srgbClr val="000000"/>
                </a:solidFill>
                <a:latin typeface="Arial"/>
                <a:cs typeface="Arial"/>
              </a:rPr>
              <a:t>a </a:t>
            </a:r>
            <a:r>
              <a:rPr sz="2000" b="0" spc="85" dirty="0">
                <a:solidFill>
                  <a:srgbClr val="000000"/>
                </a:solidFill>
                <a:latin typeface="Arial"/>
                <a:cs typeface="Arial"/>
              </a:rPr>
              <a:t>sequential </a:t>
            </a:r>
            <a:r>
              <a:rPr sz="2000" b="0" spc="110" dirty="0">
                <a:solidFill>
                  <a:srgbClr val="000000"/>
                </a:solidFill>
                <a:latin typeface="Arial"/>
                <a:cs typeface="Arial"/>
              </a:rPr>
              <a:t>circuit </a:t>
            </a:r>
            <a:r>
              <a:rPr sz="2000" b="0" spc="125" dirty="0">
                <a:solidFill>
                  <a:srgbClr val="000000"/>
                </a:solidFill>
                <a:latin typeface="Arial"/>
                <a:cs typeface="Arial"/>
              </a:rPr>
              <a:t>that will </a:t>
            </a:r>
            <a:r>
              <a:rPr sz="2000" b="0" spc="90" dirty="0">
                <a:solidFill>
                  <a:srgbClr val="000000"/>
                </a:solidFill>
                <a:latin typeface="Arial"/>
                <a:cs typeface="Arial"/>
              </a:rPr>
              <a:t>recognize </a:t>
            </a:r>
            <a:r>
              <a:rPr sz="2000" b="0" spc="105" dirty="0">
                <a:solidFill>
                  <a:srgbClr val="000000"/>
                </a:solidFill>
                <a:latin typeface="Arial"/>
                <a:cs typeface="Arial"/>
              </a:rPr>
              <a:t>the </a:t>
            </a:r>
            <a:r>
              <a:rPr sz="2000" b="0" spc="140" dirty="0">
                <a:solidFill>
                  <a:srgbClr val="000000"/>
                </a:solidFill>
                <a:latin typeface="Arial"/>
                <a:cs typeface="Arial"/>
              </a:rPr>
              <a:t>input</a:t>
            </a:r>
            <a:r>
              <a:rPr sz="2000" b="0" spc="-60" dirty="0">
                <a:solidFill>
                  <a:srgbClr val="000000"/>
                </a:solidFill>
                <a:latin typeface="Arial"/>
                <a:cs typeface="Arial"/>
              </a:rPr>
              <a:t> </a:t>
            </a:r>
            <a:r>
              <a:rPr sz="2000" b="0" spc="55" dirty="0">
                <a:solidFill>
                  <a:srgbClr val="000000"/>
                </a:solidFill>
                <a:latin typeface="Arial"/>
                <a:cs typeface="Arial"/>
              </a:rPr>
              <a:t>sequence  </a:t>
            </a:r>
            <a:r>
              <a:rPr sz="2000" b="0" spc="135" dirty="0">
                <a:solidFill>
                  <a:srgbClr val="000000"/>
                </a:solidFill>
                <a:latin typeface="Arial"/>
                <a:cs typeface="Arial"/>
              </a:rPr>
              <a:t>1101. </a:t>
            </a:r>
            <a:r>
              <a:rPr sz="2000" b="0" spc="60" dirty="0">
                <a:solidFill>
                  <a:srgbClr val="000000"/>
                </a:solidFill>
                <a:latin typeface="Arial"/>
                <a:cs typeface="Arial"/>
              </a:rPr>
              <a:t>The </a:t>
            </a:r>
            <a:r>
              <a:rPr sz="2000" b="0" spc="150" dirty="0">
                <a:solidFill>
                  <a:srgbClr val="000000"/>
                </a:solidFill>
                <a:latin typeface="Arial"/>
                <a:cs typeface="Arial"/>
              </a:rPr>
              <a:t>output </a:t>
            </a:r>
            <a:r>
              <a:rPr sz="2000" b="0" spc="114" dirty="0">
                <a:solidFill>
                  <a:srgbClr val="000000"/>
                </a:solidFill>
                <a:latin typeface="Arial"/>
                <a:cs typeface="Arial"/>
              </a:rPr>
              <a:t>should </a:t>
            </a:r>
            <a:r>
              <a:rPr sz="2000" b="0" spc="125" dirty="0">
                <a:solidFill>
                  <a:srgbClr val="000000"/>
                </a:solidFill>
                <a:latin typeface="Arial"/>
                <a:cs typeface="Arial"/>
              </a:rPr>
              <a:t>go </a:t>
            </a:r>
            <a:r>
              <a:rPr sz="2000" b="0" spc="-10" dirty="0">
                <a:solidFill>
                  <a:srgbClr val="000000"/>
                </a:solidFill>
                <a:latin typeface="Arial"/>
                <a:cs typeface="Arial"/>
              </a:rPr>
              <a:t>HIGH </a:t>
            </a:r>
            <a:r>
              <a:rPr sz="2000" b="0" spc="90" dirty="0">
                <a:solidFill>
                  <a:srgbClr val="000000"/>
                </a:solidFill>
                <a:latin typeface="Arial"/>
                <a:cs typeface="Arial"/>
              </a:rPr>
              <a:t>when </a:t>
            </a:r>
            <a:r>
              <a:rPr sz="2000" b="0" spc="114" dirty="0">
                <a:solidFill>
                  <a:srgbClr val="000000"/>
                </a:solidFill>
                <a:latin typeface="Arial"/>
                <a:cs typeface="Arial"/>
              </a:rPr>
              <a:t>bits </a:t>
            </a:r>
            <a:r>
              <a:rPr sz="2000" b="0" spc="45" dirty="0">
                <a:solidFill>
                  <a:srgbClr val="000000"/>
                </a:solidFill>
                <a:latin typeface="Arial"/>
                <a:cs typeface="Arial"/>
              </a:rPr>
              <a:t>are </a:t>
            </a:r>
            <a:r>
              <a:rPr sz="2000" b="0" spc="85" dirty="0">
                <a:solidFill>
                  <a:srgbClr val="000000"/>
                </a:solidFill>
                <a:latin typeface="Arial"/>
                <a:cs typeface="Arial"/>
              </a:rPr>
              <a:t>detected </a:t>
            </a:r>
            <a:r>
              <a:rPr sz="2000" b="0" spc="130" dirty="0">
                <a:solidFill>
                  <a:srgbClr val="000000"/>
                </a:solidFill>
                <a:latin typeface="Arial"/>
                <a:cs typeface="Arial"/>
              </a:rPr>
              <a:t>in </a:t>
            </a:r>
            <a:r>
              <a:rPr sz="2000" b="0" spc="125" dirty="0">
                <a:solidFill>
                  <a:srgbClr val="000000"/>
                </a:solidFill>
                <a:latin typeface="Arial"/>
                <a:cs typeface="Arial"/>
              </a:rPr>
              <a:t>that  </a:t>
            </a:r>
            <a:r>
              <a:rPr sz="2000" b="0" spc="100" dirty="0">
                <a:solidFill>
                  <a:srgbClr val="000000"/>
                </a:solidFill>
                <a:latin typeface="Arial"/>
                <a:cs typeface="Arial"/>
              </a:rPr>
              <a:t>order.</a:t>
            </a:r>
            <a:endParaRPr sz="2000" dirty="0">
              <a:latin typeface="Arial"/>
              <a:cs typeface="Arial"/>
            </a:endParaRPr>
          </a:p>
        </p:txBody>
      </p:sp>
      <p:sp>
        <p:nvSpPr>
          <p:cNvPr id="3" name="object 3"/>
          <p:cNvSpPr txBox="1">
            <a:spLocks noGrp="1"/>
          </p:cNvSpPr>
          <p:nvPr>
            <p:ph type="body" idx="1"/>
          </p:nvPr>
        </p:nvSpPr>
        <p:spPr>
          <a:prstGeom prst="rect">
            <a:avLst/>
          </a:prstGeom>
        </p:spPr>
        <p:txBody>
          <a:bodyPr vert="horz" wrap="square" lIns="0" tIns="16510" rIns="0" bIns="0" rtlCol="0">
            <a:spAutoFit/>
          </a:bodyPr>
          <a:lstStyle/>
          <a:p>
            <a:pPr marL="72390">
              <a:lnSpc>
                <a:spcPct val="100000"/>
              </a:lnSpc>
              <a:spcBef>
                <a:spcPts val="130"/>
              </a:spcBef>
            </a:pPr>
            <a:r>
              <a:rPr spc="-185" dirty="0"/>
              <a:t>IS </a:t>
            </a:r>
            <a:r>
              <a:rPr spc="-5" dirty="0"/>
              <a:t>IT </a:t>
            </a:r>
            <a:r>
              <a:rPr spc="-165" dirty="0"/>
              <a:t>MOORE </a:t>
            </a:r>
            <a:r>
              <a:rPr spc="-185" dirty="0"/>
              <a:t>OR </a:t>
            </a:r>
            <a:r>
              <a:rPr spc="-190" dirty="0"/>
              <a:t>MEALY</a:t>
            </a:r>
            <a:r>
              <a:rPr spc="-254" dirty="0"/>
              <a:t> </a:t>
            </a:r>
            <a:r>
              <a:rPr spc="-260" dirty="0"/>
              <a:t>SYSTEM?</a:t>
            </a:r>
          </a:p>
          <a:p>
            <a:pPr marL="72390">
              <a:lnSpc>
                <a:spcPct val="100000"/>
              </a:lnSpc>
              <a:spcBef>
                <a:spcPts val="2380"/>
              </a:spcBef>
            </a:pPr>
            <a:r>
              <a:rPr sz="2400" i="0" spc="-60" dirty="0">
                <a:solidFill>
                  <a:srgbClr val="FF0000"/>
                </a:solidFill>
                <a:latin typeface="Arial"/>
                <a:cs typeface="Arial"/>
              </a:rPr>
              <a:t>SOLUTION</a:t>
            </a:r>
            <a:endParaRPr sz="2400" dirty="0">
              <a:latin typeface="Arial"/>
              <a:cs typeface="Arial"/>
            </a:endParaRPr>
          </a:p>
          <a:p>
            <a:pPr marL="72390">
              <a:lnSpc>
                <a:spcPct val="100000"/>
              </a:lnSpc>
              <a:spcBef>
                <a:spcPts val="65"/>
              </a:spcBef>
            </a:pPr>
            <a:r>
              <a:rPr sz="2000" b="0" i="0" spc="90" dirty="0">
                <a:latin typeface="Arial"/>
                <a:cs typeface="Arial"/>
              </a:rPr>
              <a:t>Following </a:t>
            </a:r>
            <a:r>
              <a:rPr sz="2000" b="0" i="0" spc="105" dirty="0">
                <a:latin typeface="Arial"/>
                <a:cs typeface="Arial"/>
              </a:rPr>
              <a:t>the </a:t>
            </a:r>
            <a:r>
              <a:rPr sz="2000" b="0" i="0" spc="90" dirty="0">
                <a:latin typeface="Arial"/>
                <a:cs typeface="Arial"/>
              </a:rPr>
              <a:t>design</a:t>
            </a:r>
            <a:r>
              <a:rPr sz="2000" b="0" i="0" spc="-40" dirty="0">
                <a:latin typeface="Arial"/>
                <a:cs typeface="Arial"/>
              </a:rPr>
              <a:t> </a:t>
            </a:r>
            <a:r>
              <a:rPr sz="2000" b="0" i="0" spc="90" dirty="0">
                <a:latin typeface="Arial"/>
                <a:cs typeface="Arial"/>
              </a:rPr>
              <a:t>procedure:</a:t>
            </a:r>
            <a:endParaRPr sz="2000" dirty="0">
              <a:latin typeface="Arial"/>
              <a:cs typeface="Arial"/>
            </a:endParaRPr>
          </a:p>
          <a:p>
            <a:pPr marL="529590" indent="-457200">
              <a:lnSpc>
                <a:spcPct val="100000"/>
              </a:lnSpc>
              <a:buAutoNum type="arabicPeriod"/>
              <a:tabLst>
                <a:tab pos="528955" algn="l"/>
                <a:tab pos="529590" algn="l"/>
              </a:tabLst>
            </a:pPr>
            <a:r>
              <a:rPr sz="2000" b="0" i="0" spc="105" dirty="0">
                <a:latin typeface="Arial"/>
                <a:cs typeface="Arial"/>
              </a:rPr>
              <a:t>It </a:t>
            </a:r>
            <a:r>
              <a:rPr sz="2000" b="0" i="0" spc="75" dirty="0">
                <a:latin typeface="Arial"/>
                <a:cs typeface="Arial"/>
              </a:rPr>
              <a:t>is </a:t>
            </a:r>
            <a:r>
              <a:rPr sz="2000" b="0" i="0" spc="-10" dirty="0">
                <a:latin typeface="Arial"/>
                <a:cs typeface="Arial"/>
              </a:rPr>
              <a:t>a </a:t>
            </a:r>
            <a:r>
              <a:rPr sz="2000" b="0" i="0" spc="55" dirty="0">
                <a:latin typeface="Arial"/>
                <a:cs typeface="Arial"/>
              </a:rPr>
              <a:t>sequence</a:t>
            </a:r>
            <a:r>
              <a:rPr sz="2000" b="0" i="0" spc="70" dirty="0">
                <a:latin typeface="Arial"/>
                <a:cs typeface="Arial"/>
              </a:rPr>
              <a:t> </a:t>
            </a:r>
            <a:r>
              <a:rPr sz="2000" b="0" i="0" spc="95" dirty="0">
                <a:latin typeface="Arial"/>
                <a:cs typeface="Arial"/>
              </a:rPr>
              <a:t>detector</a:t>
            </a:r>
            <a:endParaRPr sz="2000" dirty="0">
              <a:latin typeface="Arial"/>
              <a:cs typeface="Arial"/>
            </a:endParaRPr>
          </a:p>
          <a:p>
            <a:pPr marL="529590" indent="-457200">
              <a:lnSpc>
                <a:spcPct val="100000"/>
              </a:lnSpc>
              <a:buAutoNum type="arabicPeriod"/>
              <a:tabLst>
                <a:tab pos="528955" algn="l"/>
                <a:tab pos="529590" algn="l"/>
              </a:tabLst>
            </a:pPr>
            <a:r>
              <a:rPr sz="2000" b="0" i="0" spc="60" dirty="0">
                <a:latin typeface="Arial"/>
                <a:cs typeface="Arial"/>
              </a:rPr>
              <a:t>Four</a:t>
            </a:r>
            <a:r>
              <a:rPr sz="2000" b="0" i="0" spc="40" dirty="0">
                <a:latin typeface="Arial"/>
                <a:cs typeface="Arial"/>
              </a:rPr>
              <a:t> </a:t>
            </a:r>
            <a:r>
              <a:rPr sz="2000" b="0" i="0" spc="65" dirty="0">
                <a:latin typeface="Arial"/>
                <a:cs typeface="Arial"/>
              </a:rPr>
              <a:t>states</a:t>
            </a:r>
            <a:r>
              <a:rPr sz="2000" b="0" i="0" spc="85" dirty="0">
                <a:latin typeface="Arial"/>
                <a:cs typeface="Arial"/>
              </a:rPr>
              <a:t> </a:t>
            </a:r>
            <a:r>
              <a:rPr sz="2000" b="0" i="0" spc="45" dirty="0">
                <a:latin typeface="Arial"/>
                <a:cs typeface="Arial"/>
              </a:rPr>
              <a:t>are</a:t>
            </a:r>
            <a:r>
              <a:rPr sz="2000" b="0" i="0" spc="60" dirty="0">
                <a:latin typeface="Arial"/>
                <a:cs typeface="Arial"/>
              </a:rPr>
              <a:t> </a:t>
            </a:r>
            <a:r>
              <a:rPr sz="2000" b="0" i="0" spc="105" dirty="0">
                <a:latin typeface="Arial"/>
                <a:cs typeface="Arial"/>
              </a:rPr>
              <a:t>required</a:t>
            </a:r>
            <a:r>
              <a:rPr sz="2000" b="0" i="0" spc="65" dirty="0">
                <a:latin typeface="Arial"/>
                <a:cs typeface="Arial"/>
              </a:rPr>
              <a:t> </a:t>
            </a:r>
            <a:r>
              <a:rPr sz="2000" b="0" i="0" spc="425" dirty="0">
                <a:latin typeface="Arial"/>
                <a:cs typeface="Arial"/>
              </a:rPr>
              <a:t>=&gt;</a:t>
            </a:r>
            <a:r>
              <a:rPr sz="2000" b="0" i="0" spc="55" dirty="0">
                <a:latin typeface="Arial"/>
                <a:cs typeface="Arial"/>
              </a:rPr>
              <a:t> </a:t>
            </a:r>
            <a:r>
              <a:rPr sz="2000" b="0" i="0" spc="130" dirty="0">
                <a:latin typeface="Arial"/>
                <a:cs typeface="Arial"/>
              </a:rPr>
              <a:t>log</a:t>
            </a:r>
            <a:r>
              <a:rPr sz="1950" b="0" i="0" spc="195" baseline="-21367" dirty="0">
                <a:latin typeface="Arial"/>
                <a:cs typeface="Arial"/>
              </a:rPr>
              <a:t>2</a:t>
            </a:r>
            <a:r>
              <a:rPr sz="2000" b="0" i="0" spc="130" dirty="0">
                <a:latin typeface="Arial"/>
                <a:cs typeface="Arial"/>
              </a:rPr>
              <a:t>4</a:t>
            </a:r>
            <a:r>
              <a:rPr sz="2000" b="0" i="0" spc="75" dirty="0">
                <a:latin typeface="Arial"/>
                <a:cs typeface="Arial"/>
              </a:rPr>
              <a:t> </a:t>
            </a:r>
            <a:r>
              <a:rPr sz="2000" b="0" i="0" spc="425" dirty="0">
                <a:latin typeface="Arial"/>
                <a:cs typeface="Arial"/>
              </a:rPr>
              <a:t>=</a:t>
            </a:r>
            <a:r>
              <a:rPr sz="2000" b="0" i="0" spc="65" dirty="0">
                <a:latin typeface="Arial"/>
                <a:cs typeface="Arial"/>
              </a:rPr>
              <a:t> </a:t>
            </a:r>
            <a:r>
              <a:rPr sz="2000" b="0" i="0" spc="150" dirty="0">
                <a:latin typeface="Arial"/>
                <a:cs typeface="Arial"/>
              </a:rPr>
              <a:t>2</a:t>
            </a:r>
            <a:r>
              <a:rPr sz="2000" b="0" i="0" spc="70" dirty="0">
                <a:latin typeface="Arial"/>
                <a:cs typeface="Arial"/>
              </a:rPr>
              <a:t> </a:t>
            </a:r>
            <a:r>
              <a:rPr sz="2000" b="0" i="0" spc="110" dirty="0">
                <a:latin typeface="Arial"/>
                <a:cs typeface="Arial"/>
              </a:rPr>
              <a:t>bits:</a:t>
            </a:r>
            <a:endParaRPr sz="2000" dirty="0">
              <a:latin typeface="Arial"/>
              <a:cs typeface="Arial"/>
            </a:endParaRPr>
          </a:p>
          <a:p>
            <a:pPr marL="986790" lvl="1" indent="-457834">
              <a:lnSpc>
                <a:spcPct val="100000"/>
              </a:lnSpc>
              <a:spcBef>
                <a:spcPts val="2400"/>
              </a:spcBef>
              <a:buFont typeface="Wingdings"/>
              <a:buChar char=""/>
              <a:tabLst>
                <a:tab pos="986790" algn="l"/>
                <a:tab pos="987425" algn="l"/>
              </a:tabLst>
            </a:pPr>
            <a:r>
              <a:rPr sz="2000" spc="70" dirty="0">
                <a:latin typeface="Arial"/>
                <a:cs typeface="Arial"/>
              </a:rPr>
              <a:t>Waiting </a:t>
            </a:r>
            <a:r>
              <a:rPr sz="2000" spc="145" dirty="0">
                <a:latin typeface="Arial"/>
                <a:cs typeface="Arial"/>
              </a:rPr>
              <a:t>for </a:t>
            </a:r>
            <a:r>
              <a:rPr sz="2000" spc="130" dirty="0">
                <a:latin typeface="Arial"/>
                <a:cs typeface="Arial"/>
              </a:rPr>
              <a:t>first </a:t>
            </a:r>
            <a:r>
              <a:rPr sz="2000" spc="100" dirty="0">
                <a:latin typeface="Arial"/>
                <a:cs typeface="Arial"/>
              </a:rPr>
              <a:t>detection </a:t>
            </a:r>
            <a:r>
              <a:rPr sz="2000" spc="-110" dirty="0">
                <a:latin typeface="Arial"/>
                <a:cs typeface="Arial"/>
              </a:rPr>
              <a:t>– </a:t>
            </a:r>
            <a:r>
              <a:rPr sz="2000" b="1" spc="-15" dirty="0">
                <a:latin typeface="Arial"/>
                <a:cs typeface="Arial"/>
              </a:rPr>
              <a:t>State </a:t>
            </a:r>
            <a:r>
              <a:rPr sz="2000" b="1" spc="-60" dirty="0">
                <a:latin typeface="Arial"/>
                <a:cs typeface="Arial"/>
              </a:rPr>
              <a:t>A</a:t>
            </a:r>
            <a:r>
              <a:rPr sz="2000" b="1" spc="-320" dirty="0">
                <a:latin typeface="Arial"/>
                <a:cs typeface="Arial"/>
              </a:rPr>
              <a:t> </a:t>
            </a:r>
            <a:r>
              <a:rPr sz="2000" b="1" spc="75" dirty="0">
                <a:latin typeface="Arial"/>
                <a:cs typeface="Arial"/>
              </a:rPr>
              <a:t>(00)</a:t>
            </a:r>
            <a:endParaRPr sz="2000" dirty="0">
              <a:latin typeface="Arial"/>
              <a:cs typeface="Arial"/>
            </a:endParaRPr>
          </a:p>
          <a:p>
            <a:pPr marL="986790" lvl="1" indent="-457834">
              <a:lnSpc>
                <a:spcPct val="100000"/>
              </a:lnSpc>
              <a:buFont typeface="Wingdings"/>
              <a:buChar char=""/>
              <a:tabLst>
                <a:tab pos="986790" algn="l"/>
                <a:tab pos="987425" algn="l"/>
              </a:tabLst>
            </a:pPr>
            <a:r>
              <a:rPr sz="2000" spc="40" dirty="0">
                <a:latin typeface="Arial"/>
                <a:cs typeface="Arial"/>
              </a:rPr>
              <a:t>For </a:t>
            </a:r>
            <a:r>
              <a:rPr sz="2000" spc="100" dirty="0">
                <a:latin typeface="Arial"/>
                <a:cs typeface="Arial"/>
              </a:rPr>
              <a:t>detecting </a:t>
            </a:r>
            <a:r>
              <a:rPr sz="2000" spc="105" dirty="0">
                <a:latin typeface="Arial"/>
                <a:cs typeface="Arial"/>
              </a:rPr>
              <a:t>the </a:t>
            </a:r>
            <a:r>
              <a:rPr sz="2000" spc="130" dirty="0">
                <a:latin typeface="Arial"/>
                <a:cs typeface="Arial"/>
              </a:rPr>
              <a:t>first </a:t>
            </a:r>
            <a:r>
              <a:rPr sz="2000" spc="150" dirty="0">
                <a:latin typeface="Arial"/>
                <a:cs typeface="Arial"/>
              </a:rPr>
              <a:t>1 </a:t>
            </a:r>
            <a:r>
              <a:rPr sz="2000" spc="-114" dirty="0">
                <a:latin typeface="Arial"/>
                <a:cs typeface="Arial"/>
              </a:rPr>
              <a:t>– </a:t>
            </a:r>
            <a:r>
              <a:rPr sz="2000" b="1" spc="-15" dirty="0">
                <a:latin typeface="Arial"/>
                <a:cs typeface="Arial"/>
              </a:rPr>
              <a:t>State </a:t>
            </a:r>
            <a:r>
              <a:rPr sz="2000" b="1" spc="-295" dirty="0">
                <a:latin typeface="Arial"/>
                <a:cs typeface="Arial"/>
              </a:rPr>
              <a:t>B</a:t>
            </a:r>
            <a:r>
              <a:rPr sz="2000" b="1" spc="-315" dirty="0">
                <a:latin typeface="Arial"/>
                <a:cs typeface="Arial"/>
              </a:rPr>
              <a:t> </a:t>
            </a:r>
            <a:r>
              <a:rPr sz="2000" b="1" spc="75" dirty="0">
                <a:latin typeface="Arial"/>
                <a:cs typeface="Arial"/>
              </a:rPr>
              <a:t>(01)</a:t>
            </a:r>
            <a:endParaRPr sz="2000" dirty="0">
              <a:latin typeface="Arial"/>
              <a:cs typeface="Arial"/>
            </a:endParaRPr>
          </a:p>
          <a:p>
            <a:pPr marL="986790" lvl="1" indent="-457834">
              <a:lnSpc>
                <a:spcPct val="100000"/>
              </a:lnSpc>
              <a:buFont typeface="Wingdings"/>
              <a:buChar char=""/>
              <a:tabLst>
                <a:tab pos="986790" algn="l"/>
                <a:tab pos="987425" algn="l"/>
              </a:tabLst>
            </a:pPr>
            <a:r>
              <a:rPr sz="2000" spc="40" dirty="0">
                <a:latin typeface="Arial"/>
                <a:cs typeface="Arial"/>
              </a:rPr>
              <a:t>For </a:t>
            </a:r>
            <a:r>
              <a:rPr sz="2000" spc="100" dirty="0">
                <a:latin typeface="Arial"/>
                <a:cs typeface="Arial"/>
              </a:rPr>
              <a:t>detecting </a:t>
            </a:r>
            <a:r>
              <a:rPr sz="2000" spc="105" dirty="0">
                <a:latin typeface="Arial"/>
                <a:cs typeface="Arial"/>
              </a:rPr>
              <a:t>the </a:t>
            </a:r>
            <a:r>
              <a:rPr sz="2000" spc="75" dirty="0">
                <a:latin typeface="Arial"/>
                <a:cs typeface="Arial"/>
              </a:rPr>
              <a:t>second </a:t>
            </a:r>
            <a:r>
              <a:rPr sz="2000" spc="150" dirty="0">
                <a:latin typeface="Arial"/>
                <a:cs typeface="Arial"/>
              </a:rPr>
              <a:t>1 </a:t>
            </a:r>
            <a:r>
              <a:rPr sz="2000" spc="-114" dirty="0">
                <a:latin typeface="Arial"/>
                <a:cs typeface="Arial"/>
              </a:rPr>
              <a:t>– </a:t>
            </a:r>
            <a:r>
              <a:rPr sz="2000" b="1" spc="-15" dirty="0">
                <a:latin typeface="Arial"/>
                <a:cs typeface="Arial"/>
              </a:rPr>
              <a:t>State </a:t>
            </a:r>
            <a:r>
              <a:rPr sz="2000" b="1" spc="-60" dirty="0">
                <a:latin typeface="Arial"/>
                <a:cs typeface="Arial"/>
              </a:rPr>
              <a:t>C</a:t>
            </a:r>
            <a:r>
              <a:rPr sz="2000" b="1" spc="-280" dirty="0">
                <a:latin typeface="Arial"/>
                <a:cs typeface="Arial"/>
              </a:rPr>
              <a:t> </a:t>
            </a:r>
            <a:r>
              <a:rPr sz="2000" b="1" spc="75" dirty="0">
                <a:latin typeface="Arial"/>
                <a:cs typeface="Arial"/>
              </a:rPr>
              <a:t>(10)</a:t>
            </a:r>
            <a:endParaRPr sz="2000" dirty="0">
              <a:latin typeface="Arial"/>
              <a:cs typeface="Arial"/>
            </a:endParaRPr>
          </a:p>
          <a:p>
            <a:pPr marL="986790" lvl="1" indent="-457834">
              <a:lnSpc>
                <a:spcPct val="100000"/>
              </a:lnSpc>
              <a:buFont typeface="Wingdings"/>
              <a:buChar char=""/>
              <a:tabLst>
                <a:tab pos="986790" algn="l"/>
                <a:tab pos="987425" algn="l"/>
              </a:tabLst>
            </a:pPr>
            <a:r>
              <a:rPr sz="2000" spc="40" dirty="0">
                <a:latin typeface="Arial"/>
                <a:cs typeface="Arial"/>
              </a:rPr>
              <a:t>For </a:t>
            </a:r>
            <a:r>
              <a:rPr sz="2000" spc="100" dirty="0">
                <a:latin typeface="Arial"/>
                <a:cs typeface="Arial"/>
              </a:rPr>
              <a:t>detecting </a:t>
            </a:r>
            <a:r>
              <a:rPr sz="2000" spc="105" dirty="0">
                <a:latin typeface="Arial"/>
                <a:cs typeface="Arial"/>
              </a:rPr>
              <a:t>the </a:t>
            </a:r>
            <a:r>
              <a:rPr sz="2000" spc="150" dirty="0">
                <a:latin typeface="Arial"/>
                <a:cs typeface="Arial"/>
              </a:rPr>
              <a:t>0 </a:t>
            </a:r>
            <a:r>
              <a:rPr sz="2000" spc="-114" dirty="0">
                <a:latin typeface="Arial"/>
                <a:cs typeface="Arial"/>
              </a:rPr>
              <a:t>– </a:t>
            </a:r>
            <a:r>
              <a:rPr sz="2000" b="1" spc="-15" dirty="0">
                <a:latin typeface="Arial"/>
                <a:cs typeface="Arial"/>
              </a:rPr>
              <a:t>State </a:t>
            </a:r>
            <a:r>
              <a:rPr sz="2000" b="1" spc="55" dirty="0">
                <a:latin typeface="Arial"/>
                <a:cs typeface="Arial"/>
              </a:rPr>
              <a:t>D</a:t>
            </a:r>
            <a:r>
              <a:rPr sz="2000" b="1" spc="-270" dirty="0">
                <a:latin typeface="Arial"/>
                <a:cs typeface="Arial"/>
              </a:rPr>
              <a:t> </a:t>
            </a:r>
            <a:r>
              <a:rPr sz="2000" b="1" spc="75" dirty="0">
                <a:latin typeface="Arial"/>
                <a:cs typeface="Arial"/>
              </a:rPr>
              <a:t>(11)</a:t>
            </a:r>
            <a:endParaRPr sz="2000" dirty="0">
              <a:latin typeface="Arial"/>
              <a:cs typeface="Arial"/>
            </a:endParaRPr>
          </a:p>
          <a:p>
            <a:pPr marL="986790" marR="17780" lvl="1" indent="-457834">
              <a:lnSpc>
                <a:spcPct val="100000"/>
              </a:lnSpc>
              <a:spcBef>
                <a:spcPts val="5"/>
              </a:spcBef>
              <a:buFont typeface="Wingdings"/>
              <a:buChar char=""/>
              <a:tabLst>
                <a:tab pos="986790" algn="l"/>
                <a:tab pos="987425" algn="l"/>
              </a:tabLst>
            </a:pPr>
            <a:r>
              <a:rPr sz="2000" spc="90" dirty="0">
                <a:latin typeface="Arial"/>
                <a:cs typeface="Arial"/>
              </a:rPr>
              <a:t>Detecting </a:t>
            </a:r>
            <a:r>
              <a:rPr sz="2000" spc="105" dirty="0">
                <a:latin typeface="Arial"/>
                <a:cs typeface="Arial"/>
              </a:rPr>
              <a:t>the </a:t>
            </a:r>
            <a:r>
              <a:rPr sz="2000" spc="80" dirty="0">
                <a:latin typeface="Arial"/>
                <a:cs typeface="Arial"/>
              </a:rPr>
              <a:t>last </a:t>
            </a:r>
            <a:r>
              <a:rPr sz="2000" spc="85" dirty="0">
                <a:latin typeface="Arial"/>
                <a:cs typeface="Arial"/>
              </a:rPr>
              <a:t>one </a:t>
            </a:r>
            <a:r>
              <a:rPr sz="2000" spc="50" dirty="0">
                <a:latin typeface="Arial"/>
                <a:cs typeface="Arial"/>
              </a:rPr>
              <a:t>closes </a:t>
            </a:r>
            <a:r>
              <a:rPr sz="2000" spc="105" dirty="0">
                <a:latin typeface="Arial"/>
                <a:cs typeface="Arial"/>
              </a:rPr>
              <a:t>the </a:t>
            </a:r>
            <a:r>
              <a:rPr sz="2000" spc="60" dirty="0">
                <a:latin typeface="Arial"/>
                <a:cs typeface="Arial"/>
              </a:rPr>
              <a:t>sequence </a:t>
            </a:r>
            <a:r>
              <a:rPr sz="2000" spc="100" dirty="0">
                <a:latin typeface="Arial"/>
                <a:cs typeface="Arial"/>
              </a:rPr>
              <a:t>detection </a:t>
            </a:r>
            <a:r>
              <a:rPr sz="2000" spc="85" dirty="0">
                <a:latin typeface="Arial"/>
                <a:cs typeface="Arial"/>
              </a:rPr>
              <a:t>and  </a:t>
            </a:r>
            <a:r>
              <a:rPr sz="2000" spc="130" dirty="0">
                <a:latin typeface="Arial"/>
                <a:cs typeface="Arial"/>
              </a:rPr>
              <a:t>outputs </a:t>
            </a:r>
            <a:r>
              <a:rPr sz="2000" spc="-10" dirty="0">
                <a:latin typeface="Arial"/>
                <a:cs typeface="Arial"/>
              </a:rPr>
              <a:t>a HIGH </a:t>
            </a:r>
            <a:r>
              <a:rPr sz="2000" spc="150" dirty="0">
                <a:latin typeface="Arial"/>
                <a:cs typeface="Arial"/>
              </a:rPr>
              <a:t>but </a:t>
            </a:r>
            <a:r>
              <a:rPr sz="2000" spc="90" dirty="0">
                <a:latin typeface="Arial"/>
                <a:cs typeface="Arial"/>
              </a:rPr>
              <a:t>at </a:t>
            </a:r>
            <a:r>
              <a:rPr sz="2000" spc="105" dirty="0">
                <a:latin typeface="Arial"/>
                <a:cs typeface="Arial"/>
              </a:rPr>
              <a:t>the </a:t>
            </a:r>
            <a:r>
              <a:rPr sz="2000" spc="50" dirty="0">
                <a:latin typeface="Arial"/>
                <a:cs typeface="Arial"/>
              </a:rPr>
              <a:t>same </a:t>
            </a:r>
            <a:r>
              <a:rPr sz="2000" spc="130" dirty="0">
                <a:latin typeface="Arial"/>
                <a:cs typeface="Arial"/>
              </a:rPr>
              <a:t>time </a:t>
            </a:r>
            <a:r>
              <a:rPr sz="2000" spc="80" dirty="0">
                <a:latin typeface="Arial"/>
                <a:cs typeface="Arial"/>
              </a:rPr>
              <a:t>may </a:t>
            </a:r>
            <a:r>
              <a:rPr sz="2000" spc="130" dirty="0">
                <a:latin typeface="Arial"/>
                <a:cs typeface="Arial"/>
              </a:rPr>
              <a:t>mark </a:t>
            </a:r>
            <a:r>
              <a:rPr sz="2000" spc="100" dirty="0">
                <a:latin typeface="Arial"/>
                <a:cs typeface="Arial"/>
              </a:rPr>
              <a:t>the  </a:t>
            </a:r>
            <a:r>
              <a:rPr sz="2000" spc="114" dirty="0">
                <a:latin typeface="Arial"/>
                <a:cs typeface="Arial"/>
              </a:rPr>
              <a:t>beginning </a:t>
            </a:r>
            <a:r>
              <a:rPr sz="2000" spc="145" dirty="0">
                <a:latin typeface="Arial"/>
                <a:cs typeface="Arial"/>
              </a:rPr>
              <a:t>of </a:t>
            </a:r>
            <a:r>
              <a:rPr sz="2000" spc="100" dirty="0">
                <a:latin typeface="Arial"/>
                <a:cs typeface="Arial"/>
              </a:rPr>
              <a:t>another </a:t>
            </a:r>
            <a:r>
              <a:rPr sz="2000" spc="55" dirty="0">
                <a:latin typeface="Arial"/>
                <a:cs typeface="Arial"/>
              </a:rPr>
              <a:t>sequence </a:t>
            </a:r>
            <a:r>
              <a:rPr sz="2000" spc="85" dirty="0">
                <a:latin typeface="Arial"/>
                <a:cs typeface="Arial"/>
              </a:rPr>
              <a:t>and </a:t>
            </a:r>
            <a:r>
              <a:rPr sz="2000" spc="55" dirty="0">
                <a:latin typeface="Arial"/>
                <a:cs typeface="Arial"/>
              </a:rPr>
              <a:t>hence </a:t>
            </a:r>
            <a:r>
              <a:rPr sz="2000" spc="70" dirty="0">
                <a:latin typeface="Arial"/>
                <a:cs typeface="Arial"/>
              </a:rPr>
              <a:t>goes </a:t>
            </a:r>
            <a:r>
              <a:rPr sz="2000" spc="150" dirty="0">
                <a:latin typeface="Arial"/>
                <a:cs typeface="Arial"/>
              </a:rPr>
              <a:t>to </a:t>
            </a:r>
            <a:r>
              <a:rPr sz="2000" b="1" spc="-15" dirty="0">
                <a:latin typeface="Arial"/>
                <a:cs typeface="Arial"/>
              </a:rPr>
              <a:t>State</a:t>
            </a:r>
            <a:r>
              <a:rPr sz="2000" b="1" spc="-260" dirty="0">
                <a:latin typeface="Arial"/>
                <a:cs typeface="Arial"/>
              </a:rPr>
              <a:t> </a:t>
            </a:r>
            <a:r>
              <a:rPr sz="2000" b="1" spc="-100" dirty="0">
                <a:latin typeface="Arial"/>
                <a:cs typeface="Arial"/>
              </a:rPr>
              <a:t>B</a:t>
            </a:r>
            <a:r>
              <a:rPr sz="2000" spc="-100" dirty="0">
                <a:latin typeface="Arial"/>
                <a:cs typeface="Arial"/>
              </a:rPr>
              <a:t>.</a:t>
            </a:r>
            <a:endParaRPr sz="2000" dirty="0">
              <a:latin typeface="Arial"/>
              <a:cs typeface="Arial"/>
            </a:endParaRPr>
          </a:p>
        </p:txBody>
      </p:sp>
      <p:cxnSp>
        <p:nvCxnSpPr>
          <p:cNvPr id="11" name="Straight Connector 10"/>
          <p:cNvCxnSpPr/>
          <p:nvPr/>
        </p:nvCxnSpPr>
        <p:spPr>
          <a:xfrm>
            <a:off x="475127" y="762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Octagon 11"/>
          <p:cNvSpPr/>
          <p:nvPr/>
        </p:nvSpPr>
        <p:spPr>
          <a:xfrm>
            <a:off x="8247526" y="6425372"/>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p:nvCxnSpPr>
        <p:spPr>
          <a:xfrm>
            <a:off x="475127" y="6653972"/>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TextBox 13"/>
          <p:cNvSpPr txBox="1"/>
          <p:nvPr/>
        </p:nvSpPr>
        <p:spPr>
          <a:xfrm rot="16200000">
            <a:off x="2223330" y="4686300"/>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5" name="Slide Number Placeholder 6"/>
          <p:cNvSpPr txBox="1">
            <a:spLocks/>
          </p:cNvSpPr>
          <p:nvPr/>
        </p:nvSpPr>
        <p:spPr>
          <a:xfrm>
            <a:off x="6723526" y="653332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29132" y="941332"/>
            <a:ext cx="7789427" cy="4266853"/>
          </a:xfrm>
          <a:prstGeom prst="rect">
            <a:avLst/>
          </a:prstGeom>
          <a:blipFill>
            <a:blip r:embed="rId2" cstate="print"/>
            <a:stretch>
              <a:fillRect/>
            </a:stretch>
          </a:blipFill>
        </p:spPr>
        <p:txBody>
          <a:bodyPr wrap="square" lIns="0" tIns="0" rIns="0" bIns="0" rtlCol="0"/>
          <a:lstStyle/>
          <a:p>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3" name="Straight Connector 12"/>
          <p:cNvCxnSpPr/>
          <p:nvPr/>
        </p:nvCxnSpPr>
        <p:spPr>
          <a:xfrm>
            <a:off x="304801" y="6477000"/>
            <a:ext cx="75437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15" name="Straight Connector 1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9" name="TextBox 18"/>
          <p:cNvSpPr txBox="1"/>
          <p:nvPr/>
        </p:nvSpPr>
        <p:spPr>
          <a:xfrm>
            <a:off x="304800" y="1066800"/>
            <a:ext cx="8534400" cy="4801314"/>
          </a:xfrm>
          <a:prstGeom prst="rect">
            <a:avLst/>
          </a:prstGeom>
          <a:noFill/>
        </p:spPr>
        <p:txBody>
          <a:bodyPr wrap="square" rtlCol="0">
            <a:spAutoFit/>
          </a:bodyPr>
          <a:lstStyle/>
          <a:p>
            <a:r>
              <a:rPr lang="en-GB" b="1" i="1" dirty="0"/>
              <a:t>Introductory Digital </a:t>
            </a:r>
            <a:r>
              <a:rPr lang="en-GB" b="1" i="1" dirty="0" smtClean="0"/>
              <a:t>Concepts: </a:t>
            </a:r>
            <a:endParaRPr lang="en-US" b="1" dirty="0"/>
          </a:p>
          <a:p>
            <a:r>
              <a:rPr lang="en-GB" dirty="0"/>
              <a:t>Digital and Analog Quantities. Binary Digits, Logic Levels, and Digital Waveforms. Introduction to Logic Operations. Basic Overview of Logic Functions. Fixed-Function Integrated Circuits. Circuit Design Using Programmable Logic Basics: </a:t>
            </a:r>
            <a:r>
              <a:rPr lang="en-GB" dirty="0" err="1"/>
              <a:t>VHDL</a:t>
            </a:r>
            <a:r>
              <a:rPr lang="en-GB" dirty="0"/>
              <a:t>/</a:t>
            </a:r>
            <a:r>
              <a:rPr lang="en-GB" dirty="0" err="1"/>
              <a:t>Verolog</a:t>
            </a:r>
            <a:r>
              <a:rPr lang="en-GB" dirty="0"/>
              <a:t>. </a:t>
            </a:r>
            <a:endParaRPr lang="en-GB" dirty="0" smtClean="0"/>
          </a:p>
          <a:p>
            <a:endParaRPr lang="en-GB" dirty="0"/>
          </a:p>
          <a:p>
            <a:r>
              <a:rPr lang="en-GB" b="1" i="1" dirty="0"/>
              <a:t>Number Systems, Operations, and Code: </a:t>
            </a:r>
            <a:endParaRPr lang="en-US" b="1" dirty="0"/>
          </a:p>
          <a:p>
            <a:r>
              <a:rPr lang="en-GB" dirty="0"/>
              <a:t>Decimal Numbers. Binary Numbers. Decimal-to-Binary Conversion. Binary Arithmetic. 1s and 2s Complements of Binary Numbers. Signed Numbers. Arithmetic Operations with Signed Numbers. Hexadecimal Numbers. Octal Numbers. Binary Coded Decimal (BCD). Digital Codes and Parity. Numeric Values in </a:t>
            </a:r>
            <a:r>
              <a:rPr lang="en-GB" dirty="0" err="1"/>
              <a:t>VHDL</a:t>
            </a:r>
            <a:r>
              <a:rPr lang="en-GB" dirty="0" smtClean="0"/>
              <a:t>.</a:t>
            </a:r>
          </a:p>
          <a:p>
            <a:endParaRPr lang="en-GB" dirty="0"/>
          </a:p>
          <a:p>
            <a:r>
              <a:rPr lang="en-GB" b="1" i="1" dirty="0"/>
              <a:t>Logic Fundamentals: </a:t>
            </a:r>
            <a:endParaRPr lang="en-US" b="1" dirty="0"/>
          </a:p>
          <a:p>
            <a:r>
              <a:rPr lang="en-GB" dirty="0" smtClean="0"/>
              <a:t>Logic </a:t>
            </a:r>
            <a:r>
              <a:rPr lang="en-GB" dirty="0"/>
              <a:t>Gates. </a:t>
            </a:r>
            <a:r>
              <a:rPr lang="en-GB" dirty="0" smtClean="0"/>
              <a:t> </a:t>
            </a:r>
            <a:r>
              <a:rPr lang="en-GB" dirty="0"/>
              <a:t>Fixed-Function Logic: IC Gates. Laws and Rules of Boolean Algebra.. Boolean Analysis of Logic Circuits. Simplification Using Boolean Algebra. Boolean Expressions and Truth Tables. The </a:t>
            </a:r>
            <a:r>
              <a:rPr lang="en-GB" dirty="0" err="1"/>
              <a:t>Karnaugh</a:t>
            </a:r>
            <a:r>
              <a:rPr lang="en-GB" dirty="0"/>
              <a:t> Map. </a:t>
            </a:r>
            <a:r>
              <a:rPr lang="en-GB" dirty="0" err="1"/>
              <a:t>Karnaugh</a:t>
            </a:r>
            <a:r>
              <a:rPr lang="en-GB" dirty="0"/>
              <a:t> Map SOP Minimization. </a:t>
            </a:r>
            <a:r>
              <a:rPr lang="en-GB" dirty="0" err="1"/>
              <a:t>Karnaugh</a:t>
            </a:r>
            <a:r>
              <a:rPr lang="en-GB" dirty="0"/>
              <a:t> Map POS Minimization. Boolean Expressions with </a:t>
            </a:r>
            <a:r>
              <a:rPr lang="en-GB" dirty="0" err="1"/>
              <a:t>VHDL</a:t>
            </a:r>
            <a:r>
              <a:rPr lang="en-GB" dirty="0"/>
              <a:t>. Digital System Application. </a:t>
            </a:r>
            <a:endParaRPr lang="en-US" dirty="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3474"/>
            <a:ext cx="6765290" cy="1490152"/>
          </a:xfrm>
          <a:prstGeom prst="rect">
            <a:avLst/>
          </a:prstGeom>
        </p:spPr>
        <p:txBody>
          <a:bodyPr vert="horz" wrap="square" lIns="0" tIns="12700" rIns="0" bIns="0" rtlCol="0">
            <a:spAutoFit/>
          </a:bodyPr>
          <a:lstStyle/>
          <a:p>
            <a:pPr marL="12700">
              <a:lnSpc>
                <a:spcPct val="100000"/>
              </a:lnSpc>
              <a:spcBef>
                <a:spcPts val="100"/>
              </a:spcBef>
            </a:pPr>
            <a:r>
              <a:rPr sz="3200" b="1" spc="15" dirty="0"/>
              <a:t>Another </a:t>
            </a:r>
            <a:r>
              <a:rPr sz="3200" b="1" dirty="0"/>
              <a:t>Example</a:t>
            </a:r>
            <a:r>
              <a:rPr sz="3200" b="1" dirty="0">
                <a:solidFill>
                  <a:srgbClr val="000000"/>
                </a:solidFill>
              </a:rPr>
              <a:t>: </a:t>
            </a:r>
            <a:r>
              <a:rPr sz="3200" b="1" spc="-70" dirty="0">
                <a:solidFill>
                  <a:srgbClr val="000000"/>
                </a:solidFill>
              </a:rPr>
              <a:t>MAHEU </a:t>
            </a:r>
            <a:r>
              <a:rPr sz="3200" b="1" spc="-40" dirty="0">
                <a:solidFill>
                  <a:srgbClr val="000000"/>
                </a:solidFill>
              </a:rPr>
              <a:t>VENDING</a:t>
            </a:r>
            <a:r>
              <a:rPr sz="3200" b="1" spc="254" dirty="0">
                <a:solidFill>
                  <a:srgbClr val="000000"/>
                </a:solidFill>
              </a:rPr>
              <a:t> </a:t>
            </a:r>
            <a:r>
              <a:rPr sz="3200" b="1" spc="-40" dirty="0">
                <a:solidFill>
                  <a:srgbClr val="000000"/>
                </a:solidFill>
              </a:rPr>
              <a:t>MACHINE</a:t>
            </a:r>
          </a:p>
          <a:p>
            <a:pPr marL="12700">
              <a:lnSpc>
                <a:spcPct val="100000"/>
              </a:lnSpc>
            </a:pPr>
            <a:r>
              <a:rPr sz="3200" b="1" spc="-120" dirty="0">
                <a:solidFill>
                  <a:srgbClr val="000000"/>
                </a:solidFill>
              </a:rPr>
              <a:t>MEALY </a:t>
            </a:r>
            <a:r>
              <a:rPr sz="3200" b="1" spc="30" dirty="0">
                <a:solidFill>
                  <a:srgbClr val="000000"/>
                </a:solidFill>
              </a:rPr>
              <a:t>or </a:t>
            </a:r>
            <a:r>
              <a:rPr sz="3200" b="1" spc="-90" dirty="0">
                <a:solidFill>
                  <a:srgbClr val="000000"/>
                </a:solidFill>
              </a:rPr>
              <a:t>MOORE</a:t>
            </a:r>
            <a:r>
              <a:rPr sz="3200" b="1" spc="-245" dirty="0">
                <a:solidFill>
                  <a:srgbClr val="000000"/>
                </a:solidFill>
              </a:rPr>
              <a:t> </a:t>
            </a:r>
            <a:r>
              <a:rPr sz="3200" b="1" spc="-455" dirty="0">
                <a:solidFill>
                  <a:srgbClr val="000000"/>
                </a:solidFill>
              </a:rPr>
              <a:t>?</a:t>
            </a:r>
          </a:p>
        </p:txBody>
      </p:sp>
      <p:sp>
        <p:nvSpPr>
          <p:cNvPr id="3" name="object 3"/>
          <p:cNvSpPr txBox="1"/>
          <p:nvPr/>
        </p:nvSpPr>
        <p:spPr>
          <a:xfrm>
            <a:off x="612140" y="1345666"/>
            <a:ext cx="7760970" cy="5056505"/>
          </a:xfrm>
          <a:prstGeom prst="rect">
            <a:avLst/>
          </a:prstGeom>
        </p:spPr>
        <p:txBody>
          <a:bodyPr vert="horz" wrap="square" lIns="0" tIns="165100" rIns="0" bIns="0" rtlCol="0">
            <a:spAutoFit/>
          </a:bodyPr>
          <a:lstStyle/>
          <a:p>
            <a:pPr marL="355600" indent="-342900">
              <a:lnSpc>
                <a:spcPct val="100000"/>
              </a:lnSpc>
              <a:spcBef>
                <a:spcPts val="1300"/>
              </a:spcBef>
              <a:buAutoNum type="arabicPeriod"/>
              <a:tabLst>
                <a:tab pos="355600" algn="l"/>
              </a:tabLst>
            </a:pPr>
            <a:r>
              <a:rPr sz="2000" spc="55" dirty="0">
                <a:latin typeface="Arial"/>
                <a:cs typeface="Arial"/>
              </a:rPr>
              <a:t>Task: </a:t>
            </a:r>
            <a:r>
              <a:rPr sz="2000" spc="75" dirty="0">
                <a:latin typeface="Arial"/>
                <a:cs typeface="Arial"/>
              </a:rPr>
              <a:t>Collect </a:t>
            </a:r>
            <a:r>
              <a:rPr sz="2000" spc="95" dirty="0">
                <a:latin typeface="Arial"/>
                <a:cs typeface="Arial"/>
              </a:rPr>
              <a:t>money, </a:t>
            </a:r>
            <a:r>
              <a:rPr sz="2000" spc="80" dirty="0">
                <a:latin typeface="Arial"/>
                <a:cs typeface="Arial"/>
              </a:rPr>
              <a:t>deliver </a:t>
            </a:r>
            <a:r>
              <a:rPr sz="2000" spc="125" dirty="0">
                <a:latin typeface="Arial"/>
                <a:cs typeface="Arial"/>
              </a:rPr>
              <a:t>product </a:t>
            </a:r>
            <a:r>
              <a:rPr sz="2000" spc="85" dirty="0">
                <a:latin typeface="Arial"/>
                <a:cs typeface="Arial"/>
              </a:rPr>
              <a:t>and</a:t>
            </a:r>
            <a:r>
              <a:rPr sz="2000" spc="-50" dirty="0">
                <a:latin typeface="Arial"/>
                <a:cs typeface="Arial"/>
              </a:rPr>
              <a:t> </a:t>
            </a:r>
            <a:r>
              <a:rPr sz="2000" spc="65" dirty="0">
                <a:latin typeface="Arial"/>
                <a:cs typeface="Arial"/>
              </a:rPr>
              <a:t>change.</a:t>
            </a:r>
            <a:endParaRPr sz="2000">
              <a:latin typeface="Arial"/>
              <a:cs typeface="Arial"/>
            </a:endParaRPr>
          </a:p>
          <a:p>
            <a:pPr marL="355600" indent="-342900">
              <a:lnSpc>
                <a:spcPct val="100000"/>
              </a:lnSpc>
              <a:spcBef>
                <a:spcPts val="1205"/>
              </a:spcBef>
              <a:buAutoNum type="arabicPeriod"/>
              <a:tabLst>
                <a:tab pos="355600" algn="l"/>
              </a:tabLst>
            </a:pPr>
            <a:r>
              <a:rPr sz="2000" spc="60" dirty="0">
                <a:latin typeface="Arial"/>
                <a:cs typeface="Arial"/>
              </a:rPr>
              <a:t>The </a:t>
            </a:r>
            <a:r>
              <a:rPr sz="2000" spc="85" dirty="0">
                <a:latin typeface="Arial"/>
                <a:cs typeface="Arial"/>
              </a:rPr>
              <a:t>machine </a:t>
            </a:r>
            <a:r>
              <a:rPr sz="2000" spc="80" dirty="0">
                <a:latin typeface="Arial"/>
                <a:cs typeface="Arial"/>
              </a:rPr>
              <a:t>may </a:t>
            </a:r>
            <a:r>
              <a:rPr sz="2000" spc="110" dirty="0">
                <a:latin typeface="Arial"/>
                <a:cs typeface="Arial"/>
              </a:rPr>
              <a:t>get </a:t>
            </a:r>
            <a:r>
              <a:rPr sz="2000" spc="130" dirty="0">
                <a:latin typeface="Arial"/>
                <a:cs typeface="Arial"/>
              </a:rPr>
              <a:t>two </a:t>
            </a:r>
            <a:r>
              <a:rPr sz="2000" spc="140" dirty="0">
                <a:latin typeface="Arial"/>
                <a:cs typeface="Arial"/>
              </a:rPr>
              <a:t>kind </a:t>
            </a:r>
            <a:r>
              <a:rPr sz="2000" spc="150" dirty="0">
                <a:latin typeface="Arial"/>
                <a:cs typeface="Arial"/>
              </a:rPr>
              <a:t>of </a:t>
            </a:r>
            <a:r>
              <a:rPr sz="2000" spc="114" dirty="0">
                <a:latin typeface="Arial"/>
                <a:cs typeface="Arial"/>
              </a:rPr>
              <a:t>inputs, </a:t>
            </a:r>
            <a:r>
              <a:rPr sz="2000" spc="35" dirty="0">
                <a:latin typeface="Arial"/>
                <a:cs typeface="Arial"/>
              </a:rPr>
              <a:t>N </a:t>
            </a:r>
            <a:r>
              <a:rPr sz="2000" spc="85" dirty="0">
                <a:latin typeface="Arial"/>
                <a:cs typeface="Arial"/>
              </a:rPr>
              <a:t>and</a:t>
            </a:r>
            <a:r>
              <a:rPr sz="2000" spc="-280" dirty="0">
                <a:latin typeface="Arial"/>
                <a:cs typeface="Arial"/>
              </a:rPr>
              <a:t> </a:t>
            </a:r>
            <a:r>
              <a:rPr sz="2000" spc="-30" dirty="0">
                <a:latin typeface="Arial"/>
                <a:cs typeface="Arial"/>
              </a:rPr>
              <a:t>K</a:t>
            </a:r>
            <a:endParaRPr sz="2000">
              <a:latin typeface="Arial"/>
              <a:cs typeface="Arial"/>
            </a:endParaRPr>
          </a:p>
          <a:p>
            <a:pPr marL="812800" lvl="1" indent="-343535">
              <a:lnSpc>
                <a:spcPct val="100000"/>
              </a:lnSpc>
              <a:spcBef>
                <a:spcPts val="1200"/>
              </a:spcBef>
              <a:buFont typeface="Wingdings"/>
              <a:buChar char=""/>
              <a:tabLst>
                <a:tab pos="812800" algn="l"/>
                <a:tab pos="813435" algn="l"/>
              </a:tabLst>
            </a:pPr>
            <a:r>
              <a:rPr sz="2000" spc="150" dirty="0">
                <a:latin typeface="Arial"/>
                <a:cs typeface="Arial"/>
              </a:rPr>
              <a:t>50 </a:t>
            </a:r>
            <a:r>
              <a:rPr sz="2000" spc="50" dirty="0">
                <a:latin typeface="Arial"/>
                <a:cs typeface="Arial"/>
              </a:rPr>
              <a:t>Ngwee </a:t>
            </a:r>
            <a:r>
              <a:rPr sz="2000" spc="100" dirty="0">
                <a:latin typeface="Arial"/>
                <a:cs typeface="Arial"/>
              </a:rPr>
              <a:t>coin </a:t>
            </a:r>
            <a:r>
              <a:rPr sz="2000" spc="425" dirty="0">
                <a:latin typeface="Arial"/>
                <a:cs typeface="Arial"/>
              </a:rPr>
              <a:t>=</a:t>
            </a:r>
            <a:r>
              <a:rPr sz="2000" spc="-60" dirty="0">
                <a:latin typeface="Arial"/>
                <a:cs typeface="Arial"/>
              </a:rPr>
              <a:t> </a:t>
            </a:r>
            <a:r>
              <a:rPr sz="2000" spc="55" dirty="0">
                <a:latin typeface="Arial"/>
                <a:cs typeface="Arial"/>
              </a:rPr>
              <a:t>N,</a:t>
            </a:r>
            <a:endParaRPr sz="2000">
              <a:latin typeface="Arial"/>
              <a:cs typeface="Arial"/>
            </a:endParaRPr>
          </a:p>
          <a:p>
            <a:pPr marL="812800" lvl="1" indent="-343535">
              <a:lnSpc>
                <a:spcPct val="100000"/>
              </a:lnSpc>
              <a:spcBef>
                <a:spcPts val="1200"/>
              </a:spcBef>
              <a:buFont typeface="Wingdings"/>
              <a:buChar char=""/>
              <a:tabLst>
                <a:tab pos="812800" algn="l"/>
                <a:tab pos="813435" algn="l"/>
              </a:tabLst>
            </a:pPr>
            <a:r>
              <a:rPr sz="2000" spc="150" dirty="0">
                <a:latin typeface="Arial"/>
                <a:cs typeface="Arial"/>
              </a:rPr>
              <a:t>1 </a:t>
            </a:r>
            <a:r>
              <a:rPr sz="2000" spc="35" dirty="0">
                <a:latin typeface="Arial"/>
                <a:cs typeface="Arial"/>
              </a:rPr>
              <a:t>Kwacha </a:t>
            </a:r>
            <a:r>
              <a:rPr sz="2000" spc="100" dirty="0">
                <a:latin typeface="Arial"/>
                <a:cs typeface="Arial"/>
              </a:rPr>
              <a:t>coin </a:t>
            </a:r>
            <a:r>
              <a:rPr sz="2000" spc="425" dirty="0">
                <a:latin typeface="Arial"/>
                <a:cs typeface="Arial"/>
              </a:rPr>
              <a:t>=</a:t>
            </a:r>
            <a:r>
              <a:rPr sz="2000" spc="-65" dirty="0">
                <a:latin typeface="Arial"/>
                <a:cs typeface="Arial"/>
              </a:rPr>
              <a:t> </a:t>
            </a:r>
            <a:r>
              <a:rPr sz="2000" spc="25" dirty="0">
                <a:latin typeface="Arial"/>
                <a:cs typeface="Arial"/>
              </a:rPr>
              <a:t>K,</a:t>
            </a:r>
            <a:endParaRPr sz="2000">
              <a:latin typeface="Arial"/>
              <a:cs typeface="Arial"/>
            </a:endParaRPr>
          </a:p>
          <a:p>
            <a:pPr marL="812800" lvl="1" indent="-343535">
              <a:lnSpc>
                <a:spcPct val="100000"/>
              </a:lnSpc>
              <a:spcBef>
                <a:spcPts val="1200"/>
              </a:spcBef>
              <a:buFont typeface="Wingdings"/>
              <a:buChar char=""/>
              <a:tabLst>
                <a:tab pos="812800" algn="l"/>
                <a:tab pos="813435" algn="l"/>
              </a:tabLst>
            </a:pPr>
            <a:r>
              <a:rPr sz="2000" spc="150" dirty="0">
                <a:latin typeface="Arial"/>
                <a:cs typeface="Arial"/>
              </a:rPr>
              <a:t>2 </a:t>
            </a:r>
            <a:r>
              <a:rPr sz="2000" spc="35" dirty="0">
                <a:latin typeface="Arial"/>
                <a:cs typeface="Arial"/>
              </a:rPr>
              <a:t>Kwacha </a:t>
            </a:r>
            <a:r>
              <a:rPr sz="2000" spc="110" dirty="0">
                <a:latin typeface="Arial"/>
                <a:cs typeface="Arial"/>
              </a:rPr>
              <a:t>note </a:t>
            </a:r>
            <a:r>
              <a:rPr sz="2000" spc="425" dirty="0">
                <a:latin typeface="Arial"/>
                <a:cs typeface="Arial"/>
              </a:rPr>
              <a:t>=</a:t>
            </a:r>
            <a:r>
              <a:rPr sz="2000" spc="-70" dirty="0">
                <a:latin typeface="Arial"/>
                <a:cs typeface="Arial"/>
              </a:rPr>
              <a:t> </a:t>
            </a:r>
            <a:r>
              <a:rPr sz="2000" spc="60" dirty="0">
                <a:latin typeface="Arial"/>
                <a:cs typeface="Arial"/>
              </a:rPr>
              <a:t>T,</a:t>
            </a:r>
            <a:endParaRPr sz="2000">
              <a:latin typeface="Arial"/>
              <a:cs typeface="Arial"/>
            </a:endParaRPr>
          </a:p>
          <a:p>
            <a:pPr marL="812800" lvl="1" indent="-343535">
              <a:lnSpc>
                <a:spcPct val="100000"/>
              </a:lnSpc>
              <a:spcBef>
                <a:spcPts val="1200"/>
              </a:spcBef>
              <a:buFont typeface="Wingdings"/>
              <a:buChar char=""/>
              <a:tabLst>
                <a:tab pos="812800" algn="l"/>
                <a:tab pos="813435" algn="l"/>
              </a:tabLst>
            </a:pPr>
            <a:r>
              <a:rPr sz="2000" spc="45" dirty="0">
                <a:latin typeface="Arial"/>
                <a:cs typeface="Arial"/>
              </a:rPr>
              <a:t>One </a:t>
            </a:r>
            <a:r>
              <a:rPr sz="2000" spc="140" dirty="0">
                <a:latin typeface="Arial"/>
                <a:cs typeface="Arial"/>
              </a:rPr>
              <a:t>input </a:t>
            </a:r>
            <a:r>
              <a:rPr sz="2000" spc="90" dirty="0">
                <a:latin typeface="Arial"/>
                <a:cs typeface="Arial"/>
              </a:rPr>
              <a:t>at </a:t>
            </a:r>
            <a:r>
              <a:rPr sz="2000" spc="-10" dirty="0">
                <a:latin typeface="Arial"/>
                <a:cs typeface="Arial"/>
              </a:rPr>
              <a:t>a</a:t>
            </a:r>
            <a:r>
              <a:rPr sz="2000" spc="-30" dirty="0">
                <a:latin typeface="Arial"/>
                <a:cs typeface="Arial"/>
              </a:rPr>
              <a:t> </a:t>
            </a:r>
            <a:r>
              <a:rPr sz="2000" spc="120" dirty="0">
                <a:latin typeface="Arial"/>
                <a:cs typeface="Arial"/>
              </a:rPr>
              <a:t>time,</a:t>
            </a:r>
            <a:endParaRPr sz="2000">
              <a:latin typeface="Arial"/>
              <a:cs typeface="Arial"/>
            </a:endParaRPr>
          </a:p>
          <a:p>
            <a:pPr marL="812800" lvl="1" indent="-343535">
              <a:lnSpc>
                <a:spcPct val="100000"/>
              </a:lnSpc>
              <a:spcBef>
                <a:spcPts val="1205"/>
              </a:spcBef>
              <a:buFont typeface="Wingdings"/>
              <a:buChar char=""/>
              <a:tabLst>
                <a:tab pos="812800" algn="l"/>
                <a:tab pos="813435" algn="l"/>
              </a:tabLst>
            </a:pPr>
            <a:r>
              <a:rPr sz="2000" spc="60" dirty="0">
                <a:latin typeface="Arial"/>
                <a:cs typeface="Arial"/>
              </a:rPr>
              <a:t>Maheu </a:t>
            </a:r>
            <a:r>
              <a:rPr sz="2000" spc="90" dirty="0">
                <a:latin typeface="Arial"/>
                <a:cs typeface="Arial"/>
              </a:rPr>
              <a:t>cost </a:t>
            </a:r>
            <a:r>
              <a:rPr sz="2000" spc="75" dirty="0">
                <a:latin typeface="Arial"/>
                <a:cs typeface="Arial"/>
              </a:rPr>
              <a:t>is </a:t>
            </a:r>
            <a:r>
              <a:rPr sz="2000" spc="-45" dirty="0">
                <a:latin typeface="Arial"/>
                <a:cs typeface="Arial"/>
              </a:rPr>
              <a:t>ZMW</a:t>
            </a:r>
            <a:r>
              <a:rPr sz="2000" spc="10" dirty="0">
                <a:latin typeface="Arial"/>
                <a:cs typeface="Arial"/>
              </a:rPr>
              <a:t> </a:t>
            </a:r>
            <a:r>
              <a:rPr sz="2000" spc="155" dirty="0">
                <a:latin typeface="Arial"/>
                <a:cs typeface="Arial"/>
              </a:rPr>
              <a:t>3</a:t>
            </a:r>
            <a:endParaRPr sz="2000">
              <a:latin typeface="Arial"/>
              <a:cs typeface="Arial"/>
            </a:endParaRPr>
          </a:p>
          <a:p>
            <a:pPr marL="812800" marR="5080" lvl="1" indent="-342900">
              <a:lnSpc>
                <a:spcPct val="150000"/>
              </a:lnSpc>
              <a:buFont typeface="Wingdings"/>
              <a:buChar char=""/>
              <a:tabLst>
                <a:tab pos="812800" algn="l"/>
                <a:tab pos="813435" algn="l"/>
              </a:tabLst>
            </a:pPr>
            <a:r>
              <a:rPr sz="2000" spc="45" dirty="0">
                <a:latin typeface="Arial"/>
                <a:cs typeface="Arial"/>
              </a:rPr>
              <a:t>Does </a:t>
            </a:r>
            <a:r>
              <a:rPr sz="2000" spc="145" dirty="0">
                <a:latin typeface="Arial"/>
                <a:cs typeface="Arial"/>
              </a:rPr>
              <a:t>not </a:t>
            </a:r>
            <a:r>
              <a:rPr sz="2000" spc="60" dirty="0">
                <a:latin typeface="Arial"/>
                <a:cs typeface="Arial"/>
              </a:rPr>
              <a:t>accept </a:t>
            </a:r>
            <a:r>
              <a:rPr sz="2000" spc="120" dirty="0">
                <a:latin typeface="Arial"/>
                <a:cs typeface="Arial"/>
              </a:rPr>
              <a:t>more </a:t>
            </a:r>
            <a:r>
              <a:rPr sz="2000" spc="105" dirty="0">
                <a:latin typeface="Arial"/>
                <a:cs typeface="Arial"/>
              </a:rPr>
              <a:t>than </a:t>
            </a:r>
            <a:r>
              <a:rPr sz="2000" spc="-45" dirty="0">
                <a:latin typeface="Arial"/>
                <a:cs typeface="Arial"/>
              </a:rPr>
              <a:t>ZMW </a:t>
            </a:r>
            <a:r>
              <a:rPr sz="2000" spc="110" dirty="0">
                <a:latin typeface="Arial"/>
                <a:cs typeface="Arial"/>
              </a:rPr>
              <a:t>4: </a:t>
            </a:r>
            <a:r>
              <a:rPr sz="2000" spc="95" dirty="0">
                <a:latin typeface="Arial"/>
                <a:cs typeface="Arial"/>
              </a:rPr>
              <a:t>Drops </a:t>
            </a:r>
            <a:r>
              <a:rPr sz="2000" spc="105" dirty="0">
                <a:latin typeface="Arial"/>
                <a:cs typeface="Arial"/>
              </a:rPr>
              <a:t>the extra</a:t>
            </a:r>
            <a:r>
              <a:rPr sz="2000" spc="-100" dirty="0">
                <a:latin typeface="Arial"/>
                <a:cs typeface="Arial"/>
              </a:rPr>
              <a:t> </a:t>
            </a:r>
            <a:r>
              <a:rPr sz="2000" spc="100" dirty="0">
                <a:latin typeface="Arial"/>
                <a:cs typeface="Arial"/>
              </a:rPr>
              <a:t>coin  </a:t>
            </a:r>
            <a:r>
              <a:rPr sz="2000" spc="150" dirty="0">
                <a:latin typeface="Arial"/>
                <a:cs typeface="Arial"/>
              </a:rPr>
              <a:t>to </a:t>
            </a:r>
            <a:r>
              <a:rPr sz="2000" spc="55" dirty="0">
                <a:latin typeface="Arial"/>
                <a:cs typeface="Arial"/>
              </a:rPr>
              <a:t>Change </a:t>
            </a:r>
            <a:r>
              <a:rPr sz="2000" spc="90" dirty="0">
                <a:latin typeface="Arial"/>
                <a:cs typeface="Arial"/>
              </a:rPr>
              <a:t>Collection</a:t>
            </a:r>
            <a:r>
              <a:rPr sz="2000" spc="-60" dirty="0">
                <a:latin typeface="Arial"/>
                <a:cs typeface="Arial"/>
              </a:rPr>
              <a:t> </a:t>
            </a:r>
            <a:r>
              <a:rPr sz="2000" spc="55" dirty="0">
                <a:latin typeface="Arial"/>
                <a:cs typeface="Arial"/>
              </a:rPr>
              <a:t>Tray.</a:t>
            </a:r>
            <a:endParaRPr sz="2000">
              <a:latin typeface="Arial"/>
              <a:cs typeface="Arial"/>
            </a:endParaRPr>
          </a:p>
          <a:p>
            <a:pPr marL="355600" indent="-342900">
              <a:lnSpc>
                <a:spcPct val="100000"/>
              </a:lnSpc>
              <a:spcBef>
                <a:spcPts val="1200"/>
              </a:spcBef>
              <a:buAutoNum type="arabicPeriod"/>
              <a:tabLst>
                <a:tab pos="355600" algn="l"/>
              </a:tabLst>
            </a:pPr>
            <a:r>
              <a:rPr sz="2000" spc="80" dirty="0">
                <a:latin typeface="Arial"/>
                <a:cs typeface="Arial"/>
              </a:rPr>
              <a:t>How </a:t>
            </a:r>
            <a:r>
              <a:rPr sz="2000" spc="90" dirty="0">
                <a:latin typeface="Arial"/>
                <a:cs typeface="Arial"/>
              </a:rPr>
              <a:t>many</a:t>
            </a:r>
            <a:r>
              <a:rPr sz="2000" spc="25" dirty="0">
                <a:latin typeface="Arial"/>
                <a:cs typeface="Arial"/>
              </a:rPr>
              <a:t> </a:t>
            </a:r>
            <a:r>
              <a:rPr sz="2000" spc="15" dirty="0">
                <a:latin typeface="Arial"/>
                <a:cs typeface="Arial"/>
              </a:rPr>
              <a:t>states?</a:t>
            </a:r>
            <a:endParaRPr sz="2000">
              <a:latin typeface="Arial"/>
              <a:cs typeface="Arial"/>
            </a:endParaRPr>
          </a:p>
          <a:p>
            <a:pPr marL="355600" indent="-342900">
              <a:lnSpc>
                <a:spcPct val="100000"/>
              </a:lnSpc>
              <a:spcBef>
                <a:spcPts val="1200"/>
              </a:spcBef>
              <a:buAutoNum type="arabicPeriod"/>
              <a:tabLst>
                <a:tab pos="355600" algn="l"/>
              </a:tabLst>
            </a:pPr>
            <a:r>
              <a:rPr sz="2000" spc="30" dirty="0">
                <a:latin typeface="Arial"/>
                <a:cs typeface="Arial"/>
              </a:rPr>
              <a:t>What </a:t>
            </a:r>
            <a:r>
              <a:rPr sz="2000" spc="45" dirty="0">
                <a:latin typeface="Arial"/>
                <a:cs typeface="Arial"/>
              </a:rPr>
              <a:t>are </a:t>
            </a:r>
            <a:r>
              <a:rPr sz="2000" spc="105" dirty="0">
                <a:latin typeface="Arial"/>
                <a:cs typeface="Arial"/>
              </a:rPr>
              <a:t>the </a:t>
            </a:r>
            <a:r>
              <a:rPr sz="2000" spc="150" dirty="0">
                <a:latin typeface="Arial"/>
                <a:cs typeface="Arial"/>
              </a:rPr>
              <a:t>output</a:t>
            </a:r>
            <a:r>
              <a:rPr sz="2000" spc="45" dirty="0">
                <a:latin typeface="Arial"/>
                <a:cs typeface="Arial"/>
              </a:rPr>
              <a:t> </a:t>
            </a:r>
            <a:r>
              <a:rPr sz="2000" spc="35" dirty="0">
                <a:latin typeface="Arial"/>
                <a:cs typeface="Arial"/>
              </a:rPr>
              <a:t>signals?</a:t>
            </a:r>
            <a:endParaRPr sz="2000">
              <a:latin typeface="Arial"/>
              <a:cs typeface="Arial"/>
            </a:endParaRPr>
          </a:p>
        </p:txBody>
      </p:sp>
      <p:cxnSp>
        <p:nvCxnSpPr>
          <p:cNvPr id="6" name="Straight Connector 5"/>
          <p:cNvCxnSpPr/>
          <p:nvPr/>
        </p:nvCxnSpPr>
        <p:spPr>
          <a:xfrm>
            <a:off x="304801" y="762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2140" y="4417314"/>
            <a:ext cx="2285365" cy="1550670"/>
          </a:xfrm>
          <a:prstGeom prst="rect">
            <a:avLst/>
          </a:prstGeom>
        </p:spPr>
        <p:txBody>
          <a:bodyPr vert="horz" wrap="square" lIns="0" tIns="12700" rIns="0" bIns="0" rtlCol="0">
            <a:spAutoFit/>
          </a:bodyPr>
          <a:lstStyle/>
          <a:p>
            <a:pPr marL="12700">
              <a:lnSpc>
                <a:spcPct val="100000"/>
              </a:lnSpc>
              <a:spcBef>
                <a:spcPts val="100"/>
              </a:spcBef>
            </a:pPr>
            <a:r>
              <a:rPr sz="2000" spc="95" dirty="0">
                <a:latin typeface="Arial"/>
                <a:cs typeface="Arial"/>
              </a:rPr>
              <a:t>Our </a:t>
            </a:r>
            <a:r>
              <a:rPr sz="2000" spc="120" dirty="0">
                <a:latin typeface="Arial"/>
                <a:cs typeface="Arial"/>
              </a:rPr>
              <a:t>inputs</a:t>
            </a:r>
            <a:r>
              <a:rPr sz="2000" spc="-5" dirty="0">
                <a:latin typeface="Arial"/>
                <a:cs typeface="Arial"/>
              </a:rPr>
              <a:t> </a:t>
            </a:r>
            <a:r>
              <a:rPr sz="2000" spc="50" dirty="0">
                <a:latin typeface="Arial"/>
                <a:cs typeface="Arial"/>
              </a:rPr>
              <a:t>are:</a:t>
            </a:r>
            <a:endParaRPr sz="2000">
              <a:latin typeface="Arial"/>
              <a:cs typeface="Arial"/>
            </a:endParaRPr>
          </a:p>
          <a:p>
            <a:pPr marL="12700">
              <a:lnSpc>
                <a:spcPct val="100000"/>
              </a:lnSpc>
            </a:pPr>
            <a:r>
              <a:rPr sz="2000" spc="150" dirty="0">
                <a:latin typeface="Arial"/>
                <a:cs typeface="Arial"/>
              </a:rPr>
              <a:t>0 </a:t>
            </a:r>
            <a:r>
              <a:rPr sz="2000" spc="40" dirty="0">
                <a:latin typeface="Arial"/>
                <a:cs typeface="Arial"/>
              </a:rPr>
              <a:t>Kwacha, </a:t>
            </a:r>
            <a:r>
              <a:rPr sz="2000" spc="-15" dirty="0">
                <a:latin typeface="Arial"/>
                <a:cs typeface="Arial"/>
              </a:rPr>
              <a:t>Z </a:t>
            </a:r>
            <a:r>
              <a:rPr sz="2000" spc="425" dirty="0">
                <a:latin typeface="Arial"/>
                <a:cs typeface="Arial"/>
              </a:rPr>
              <a:t>=</a:t>
            </a:r>
            <a:r>
              <a:rPr sz="2000" spc="35" dirty="0">
                <a:latin typeface="Arial"/>
                <a:cs typeface="Arial"/>
              </a:rPr>
              <a:t> </a:t>
            </a:r>
            <a:r>
              <a:rPr sz="2000" spc="155" dirty="0">
                <a:latin typeface="Arial"/>
                <a:cs typeface="Arial"/>
              </a:rPr>
              <a:t>00</a:t>
            </a:r>
            <a:endParaRPr sz="2000">
              <a:latin typeface="Arial"/>
              <a:cs typeface="Arial"/>
            </a:endParaRPr>
          </a:p>
          <a:p>
            <a:pPr marL="12700">
              <a:lnSpc>
                <a:spcPct val="100000"/>
              </a:lnSpc>
            </a:pPr>
            <a:r>
              <a:rPr sz="2000" spc="150" dirty="0">
                <a:latin typeface="Arial"/>
                <a:cs typeface="Arial"/>
              </a:rPr>
              <a:t>50 </a:t>
            </a:r>
            <a:r>
              <a:rPr sz="2000" spc="55" dirty="0">
                <a:latin typeface="Arial"/>
                <a:cs typeface="Arial"/>
              </a:rPr>
              <a:t>Ngwee, </a:t>
            </a:r>
            <a:r>
              <a:rPr sz="2000" spc="35" dirty="0">
                <a:latin typeface="Arial"/>
                <a:cs typeface="Arial"/>
              </a:rPr>
              <a:t>N </a:t>
            </a:r>
            <a:r>
              <a:rPr sz="2000" spc="425" dirty="0">
                <a:latin typeface="Arial"/>
                <a:cs typeface="Arial"/>
              </a:rPr>
              <a:t>=</a:t>
            </a:r>
            <a:r>
              <a:rPr sz="2000" spc="-40" dirty="0">
                <a:latin typeface="Arial"/>
                <a:cs typeface="Arial"/>
              </a:rPr>
              <a:t> </a:t>
            </a:r>
            <a:r>
              <a:rPr sz="2000" spc="155" dirty="0">
                <a:latin typeface="Arial"/>
                <a:cs typeface="Arial"/>
              </a:rPr>
              <a:t>01</a:t>
            </a:r>
            <a:endParaRPr sz="2000">
              <a:latin typeface="Arial"/>
              <a:cs typeface="Arial"/>
            </a:endParaRPr>
          </a:p>
          <a:p>
            <a:pPr marL="251460" indent="-239395">
              <a:lnSpc>
                <a:spcPct val="100000"/>
              </a:lnSpc>
              <a:buAutoNum type="arabicPlain"/>
              <a:tabLst>
                <a:tab pos="252095" algn="l"/>
              </a:tabLst>
            </a:pPr>
            <a:r>
              <a:rPr sz="2000" spc="40" dirty="0">
                <a:latin typeface="Arial"/>
                <a:cs typeface="Arial"/>
              </a:rPr>
              <a:t>Kwacha, </a:t>
            </a:r>
            <a:r>
              <a:rPr sz="2000" spc="-25" dirty="0">
                <a:latin typeface="Arial"/>
                <a:cs typeface="Arial"/>
              </a:rPr>
              <a:t>K </a:t>
            </a:r>
            <a:r>
              <a:rPr sz="2000" spc="425" dirty="0">
                <a:latin typeface="Arial"/>
                <a:cs typeface="Arial"/>
              </a:rPr>
              <a:t>=</a:t>
            </a:r>
            <a:r>
              <a:rPr sz="2000" spc="95" dirty="0">
                <a:latin typeface="Arial"/>
                <a:cs typeface="Arial"/>
              </a:rPr>
              <a:t> </a:t>
            </a:r>
            <a:r>
              <a:rPr sz="2000" spc="155" dirty="0">
                <a:latin typeface="Arial"/>
                <a:cs typeface="Arial"/>
              </a:rPr>
              <a:t>10</a:t>
            </a:r>
            <a:endParaRPr sz="2000">
              <a:latin typeface="Arial"/>
              <a:cs typeface="Arial"/>
            </a:endParaRPr>
          </a:p>
          <a:p>
            <a:pPr marL="251460" indent="-239395">
              <a:lnSpc>
                <a:spcPct val="100000"/>
              </a:lnSpc>
              <a:spcBef>
                <a:spcPts val="5"/>
              </a:spcBef>
              <a:buAutoNum type="arabicPlain"/>
              <a:tabLst>
                <a:tab pos="252095" algn="l"/>
              </a:tabLst>
            </a:pPr>
            <a:r>
              <a:rPr sz="2000" spc="40" dirty="0">
                <a:latin typeface="Arial"/>
                <a:cs typeface="Arial"/>
              </a:rPr>
              <a:t>Kwacha, </a:t>
            </a:r>
            <a:r>
              <a:rPr sz="2000" spc="45" dirty="0">
                <a:latin typeface="Arial"/>
                <a:cs typeface="Arial"/>
              </a:rPr>
              <a:t>T </a:t>
            </a:r>
            <a:r>
              <a:rPr sz="2000" spc="425" dirty="0">
                <a:latin typeface="Arial"/>
                <a:cs typeface="Arial"/>
              </a:rPr>
              <a:t>=</a:t>
            </a:r>
            <a:r>
              <a:rPr sz="2000" spc="30" dirty="0">
                <a:latin typeface="Arial"/>
                <a:cs typeface="Arial"/>
              </a:rPr>
              <a:t> </a:t>
            </a:r>
            <a:r>
              <a:rPr sz="2000" spc="155" dirty="0">
                <a:latin typeface="Arial"/>
                <a:cs typeface="Arial"/>
              </a:rPr>
              <a:t>11</a:t>
            </a:r>
            <a:endParaRPr sz="2000">
              <a:latin typeface="Arial"/>
              <a:cs typeface="Arial"/>
            </a:endParaRPr>
          </a:p>
        </p:txBody>
      </p:sp>
      <p:sp>
        <p:nvSpPr>
          <p:cNvPr id="3" name="object 3"/>
          <p:cNvSpPr txBox="1"/>
          <p:nvPr/>
        </p:nvSpPr>
        <p:spPr>
          <a:xfrm>
            <a:off x="612140" y="377393"/>
            <a:ext cx="7905115" cy="4142740"/>
          </a:xfrm>
          <a:prstGeom prst="rect">
            <a:avLst/>
          </a:prstGeom>
        </p:spPr>
        <p:txBody>
          <a:bodyPr vert="horz" wrap="square" lIns="0" tIns="13335" rIns="0" bIns="0" rtlCol="0">
            <a:spAutoFit/>
          </a:bodyPr>
          <a:lstStyle/>
          <a:p>
            <a:pPr marL="12700" marR="5080">
              <a:lnSpc>
                <a:spcPct val="100000"/>
              </a:lnSpc>
              <a:spcBef>
                <a:spcPts val="105"/>
              </a:spcBef>
            </a:pPr>
            <a:r>
              <a:rPr sz="2000" spc="65" dirty="0">
                <a:latin typeface="Arial"/>
                <a:cs typeface="Arial"/>
              </a:rPr>
              <a:t>With </a:t>
            </a:r>
            <a:r>
              <a:rPr sz="2000" spc="105" dirty="0">
                <a:latin typeface="Arial"/>
                <a:cs typeface="Arial"/>
              </a:rPr>
              <a:t>the </a:t>
            </a:r>
            <a:r>
              <a:rPr sz="2000" spc="85" dirty="0">
                <a:latin typeface="Arial"/>
                <a:cs typeface="Arial"/>
              </a:rPr>
              <a:t>smallest </a:t>
            </a:r>
            <a:r>
              <a:rPr sz="2000" spc="114" dirty="0">
                <a:latin typeface="Arial"/>
                <a:cs typeface="Arial"/>
              </a:rPr>
              <a:t>denomination </a:t>
            </a:r>
            <a:r>
              <a:rPr sz="2000" spc="105" dirty="0">
                <a:latin typeface="Arial"/>
                <a:cs typeface="Arial"/>
              </a:rPr>
              <a:t>being </a:t>
            </a:r>
            <a:r>
              <a:rPr sz="2000" spc="155" dirty="0" smtClean="0">
                <a:latin typeface="Arial"/>
                <a:cs typeface="Arial"/>
              </a:rPr>
              <a:t>5</a:t>
            </a:r>
            <a:r>
              <a:rPr lang="en-US" sz="2000" spc="155" dirty="0" smtClean="0">
                <a:latin typeface="Arial"/>
                <a:cs typeface="Arial"/>
              </a:rPr>
              <a:t>0</a:t>
            </a:r>
            <a:r>
              <a:rPr sz="2000" spc="155" dirty="0" smtClean="0">
                <a:latin typeface="Arial"/>
                <a:cs typeface="Arial"/>
              </a:rPr>
              <a:t> </a:t>
            </a:r>
            <a:r>
              <a:rPr sz="2000" spc="55" dirty="0">
                <a:latin typeface="Arial"/>
                <a:cs typeface="Arial"/>
              </a:rPr>
              <a:t>Ngwee </a:t>
            </a:r>
            <a:r>
              <a:rPr sz="2000" spc="85" dirty="0">
                <a:latin typeface="Arial"/>
                <a:cs typeface="Arial"/>
              </a:rPr>
              <a:t>and</a:t>
            </a:r>
            <a:r>
              <a:rPr sz="2000" spc="-225" dirty="0">
                <a:latin typeface="Arial"/>
                <a:cs typeface="Arial"/>
              </a:rPr>
              <a:t> </a:t>
            </a:r>
            <a:r>
              <a:rPr sz="2000" spc="100" dirty="0">
                <a:latin typeface="Arial"/>
                <a:cs typeface="Arial"/>
              </a:rPr>
              <a:t>considering  </a:t>
            </a:r>
            <a:r>
              <a:rPr sz="2000" spc="105" dirty="0">
                <a:latin typeface="Arial"/>
                <a:cs typeface="Arial"/>
              </a:rPr>
              <a:t>the </a:t>
            </a:r>
            <a:r>
              <a:rPr sz="2000" spc="60" dirty="0">
                <a:latin typeface="Arial"/>
                <a:cs typeface="Arial"/>
              </a:rPr>
              <a:t>Zero </a:t>
            </a:r>
            <a:r>
              <a:rPr sz="2000" spc="35" dirty="0">
                <a:latin typeface="Arial"/>
                <a:cs typeface="Arial"/>
              </a:rPr>
              <a:t>Kwacha </a:t>
            </a:r>
            <a:r>
              <a:rPr sz="2000" spc="75" dirty="0">
                <a:latin typeface="Arial"/>
                <a:cs typeface="Arial"/>
              </a:rPr>
              <a:t>state </a:t>
            </a:r>
            <a:r>
              <a:rPr sz="2000" spc="5" dirty="0">
                <a:latin typeface="Arial"/>
                <a:cs typeface="Arial"/>
              </a:rPr>
              <a:t>as </a:t>
            </a:r>
            <a:r>
              <a:rPr sz="2000" spc="105" dirty="0">
                <a:latin typeface="Arial"/>
                <a:cs typeface="Arial"/>
              </a:rPr>
              <a:t>the </a:t>
            </a:r>
            <a:r>
              <a:rPr sz="2000" spc="110" dirty="0">
                <a:latin typeface="Arial"/>
                <a:cs typeface="Arial"/>
              </a:rPr>
              <a:t>starting </a:t>
            </a:r>
            <a:r>
              <a:rPr sz="2000" spc="75" dirty="0">
                <a:latin typeface="Arial"/>
                <a:cs typeface="Arial"/>
              </a:rPr>
              <a:t>state, </a:t>
            </a:r>
            <a:r>
              <a:rPr sz="2000" spc="160" dirty="0">
                <a:latin typeface="Arial"/>
                <a:cs typeface="Arial"/>
              </a:rPr>
              <a:t>it </a:t>
            </a:r>
            <a:r>
              <a:rPr sz="2000" spc="125" dirty="0">
                <a:latin typeface="Arial"/>
                <a:cs typeface="Arial"/>
              </a:rPr>
              <a:t>will </a:t>
            </a:r>
            <a:r>
              <a:rPr sz="2000" spc="85" dirty="0">
                <a:latin typeface="Arial"/>
                <a:cs typeface="Arial"/>
              </a:rPr>
              <a:t>take </a:t>
            </a:r>
            <a:r>
              <a:rPr sz="2000" spc="75" dirty="0">
                <a:latin typeface="Arial"/>
                <a:cs typeface="Arial"/>
              </a:rPr>
              <a:t>us </a:t>
            </a:r>
            <a:r>
              <a:rPr sz="2000" spc="150" dirty="0">
                <a:latin typeface="Arial"/>
                <a:cs typeface="Arial"/>
              </a:rPr>
              <a:t>5  </a:t>
            </a:r>
            <a:r>
              <a:rPr sz="2000" spc="80" dirty="0">
                <a:latin typeface="Arial"/>
                <a:cs typeface="Arial"/>
              </a:rPr>
              <a:t>coins </a:t>
            </a:r>
            <a:r>
              <a:rPr sz="2000" spc="150" dirty="0">
                <a:latin typeface="Arial"/>
                <a:cs typeface="Arial"/>
              </a:rPr>
              <a:t>to </a:t>
            </a:r>
            <a:r>
              <a:rPr sz="2000" spc="125" dirty="0">
                <a:latin typeface="Arial"/>
                <a:cs typeface="Arial"/>
              </a:rPr>
              <a:t>go </a:t>
            </a:r>
            <a:r>
              <a:rPr sz="2000" spc="150" dirty="0">
                <a:latin typeface="Arial"/>
                <a:cs typeface="Arial"/>
              </a:rPr>
              <a:t>to </a:t>
            </a:r>
            <a:r>
              <a:rPr sz="2000" spc="-45" dirty="0">
                <a:latin typeface="Arial"/>
                <a:cs typeface="Arial"/>
              </a:rPr>
              <a:t>ZMW </a:t>
            </a:r>
            <a:r>
              <a:rPr sz="2000" spc="125" dirty="0">
                <a:latin typeface="Arial"/>
                <a:cs typeface="Arial"/>
              </a:rPr>
              <a:t>2.5 </a:t>
            </a:r>
            <a:r>
              <a:rPr sz="2000" spc="95" dirty="0">
                <a:latin typeface="Arial"/>
                <a:cs typeface="Arial"/>
              </a:rPr>
              <a:t>before </a:t>
            </a:r>
            <a:r>
              <a:rPr sz="2000" spc="50" dirty="0">
                <a:latin typeface="Arial"/>
                <a:cs typeface="Arial"/>
              </a:rPr>
              <a:t>we </a:t>
            </a:r>
            <a:r>
              <a:rPr sz="2000" spc="110" dirty="0">
                <a:latin typeface="Arial"/>
                <a:cs typeface="Arial"/>
              </a:rPr>
              <a:t>get </a:t>
            </a:r>
            <a:r>
              <a:rPr sz="2000" spc="130" dirty="0">
                <a:latin typeface="Arial"/>
                <a:cs typeface="Arial"/>
              </a:rPr>
              <a:t>our </a:t>
            </a:r>
            <a:r>
              <a:rPr sz="2000" spc="60" dirty="0">
                <a:latin typeface="Arial"/>
                <a:cs typeface="Arial"/>
              </a:rPr>
              <a:t>Maheu </a:t>
            </a:r>
            <a:r>
              <a:rPr sz="2000" spc="85" dirty="0">
                <a:latin typeface="Arial"/>
                <a:cs typeface="Arial"/>
              </a:rPr>
              <a:t>and </a:t>
            </a:r>
            <a:r>
              <a:rPr sz="2000" spc="70" dirty="0">
                <a:latin typeface="Arial"/>
                <a:cs typeface="Arial"/>
              </a:rPr>
              <a:t>reset </a:t>
            </a:r>
            <a:r>
              <a:rPr sz="2000" spc="150" dirty="0">
                <a:latin typeface="Arial"/>
                <a:cs typeface="Arial"/>
              </a:rPr>
              <a:t>to  </a:t>
            </a:r>
            <a:r>
              <a:rPr sz="2000" spc="60" dirty="0">
                <a:latin typeface="Arial"/>
                <a:cs typeface="Arial"/>
              </a:rPr>
              <a:t>Zero </a:t>
            </a:r>
            <a:r>
              <a:rPr sz="2000" spc="35" dirty="0">
                <a:latin typeface="Arial"/>
                <a:cs typeface="Arial"/>
              </a:rPr>
              <a:t>Kwacha</a:t>
            </a:r>
            <a:r>
              <a:rPr sz="2000" spc="25" dirty="0">
                <a:latin typeface="Arial"/>
                <a:cs typeface="Arial"/>
              </a:rPr>
              <a:t> </a:t>
            </a:r>
            <a:r>
              <a:rPr sz="2000" spc="75" dirty="0">
                <a:latin typeface="Arial"/>
                <a:cs typeface="Arial"/>
              </a:rPr>
              <a:t>state.</a:t>
            </a:r>
            <a:endParaRPr sz="2000" dirty="0">
              <a:latin typeface="Arial"/>
              <a:cs typeface="Arial"/>
            </a:endParaRPr>
          </a:p>
          <a:p>
            <a:pPr marL="12700" marR="132080">
              <a:lnSpc>
                <a:spcPct val="100000"/>
              </a:lnSpc>
              <a:spcBef>
                <a:spcPts val="2405"/>
              </a:spcBef>
            </a:pPr>
            <a:r>
              <a:rPr sz="2000" spc="80" dirty="0">
                <a:latin typeface="Arial"/>
                <a:cs typeface="Arial"/>
              </a:rPr>
              <a:t>Therefore </a:t>
            </a:r>
            <a:r>
              <a:rPr sz="2000" spc="-10" dirty="0">
                <a:latin typeface="Arial"/>
                <a:cs typeface="Arial"/>
              </a:rPr>
              <a:t>a </a:t>
            </a:r>
            <a:r>
              <a:rPr sz="2000" spc="125" dirty="0">
                <a:latin typeface="Arial"/>
                <a:cs typeface="Arial"/>
              </a:rPr>
              <a:t>total </a:t>
            </a:r>
            <a:r>
              <a:rPr sz="2000" spc="145" dirty="0">
                <a:latin typeface="Arial"/>
                <a:cs typeface="Arial"/>
              </a:rPr>
              <a:t>of </a:t>
            </a:r>
            <a:r>
              <a:rPr sz="2000" spc="150" dirty="0">
                <a:latin typeface="Arial"/>
                <a:cs typeface="Arial"/>
              </a:rPr>
              <a:t>6 </a:t>
            </a:r>
            <a:r>
              <a:rPr sz="2000" spc="65" dirty="0">
                <a:latin typeface="Arial"/>
                <a:cs typeface="Arial"/>
              </a:rPr>
              <a:t>states: </a:t>
            </a:r>
            <a:r>
              <a:rPr sz="2000" spc="190" dirty="0">
                <a:latin typeface="Arial"/>
                <a:cs typeface="Arial"/>
              </a:rPr>
              <a:t>3-bits </a:t>
            </a:r>
            <a:r>
              <a:rPr sz="2000" spc="45" dirty="0">
                <a:latin typeface="Arial"/>
                <a:cs typeface="Arial"/>
              </a:rPr>
              <a:t>are </a:t>
            </a:r>
            <a:r>
              <a:rPr sz="2000" spc="110" dirty="0">
                <a:latin typeface="Arial"/>
                <a:cs typeface="Arial"/>
              </a:rPr>
              <a:t>sufficient </a:t>
            </a:r>
            <a:r>
              <a:rPr sz="2000" spc="65" dirty="0">
                <a:latin typeface="Arial"/>
                <a:cs typeface="Arial"/>
              </a:rPr>
              <a:t>(3</a:t>
            </a:r>
            <a:r>
              <a:rPr sz="2000" spc="-215" dirty="0">
                <a:latin typeface="Arial"/>
                <a:cs typeface="Arial"/>
              </a:rPr>
              <a:t> </a:t>
            </a:r>
            <a:r>
              <a:rPr sz="2000" spc="120" dirty="0">
                <a:latin typeface="Arial"/>
                <a:cs typeface="Arial"/>
              </a:rPr>
              <a:t>Flip-flops)  </a:t>
            </a:r>
            <a:r>
              <a:rPr sz="2000" spc="150" dirty="0">
                <a:latin typeface="Arial"/>
                <a:cs typeface="Arial"/>
              </a:rPr>
              <a:t>000 </a:t>
            </a:r>
            <a:r>
              <a:rPr sz="2000" spc="-114" dirty="0">
                <a:latin typeface="Arial"/>
                <a:cs typeface="Arial"/>
              </a:rPr>
              <a:t>– </a:t>
            </a:r>
            <a:r>
              <a:rPr sz="2000" spc="75" dirty="0">
                <a:latin typeface="Arial"/>
                <a:cs typeface="Arial"/>
              </a:rPr>
              <a:t>No</a:t>
            </a:r>
            <a:r>
              <a:rPr sz="2000" spc="-290" dirty="0">
                <a:latin typeface="Arial"/>
                <a:cs typeface="Arial"/>
              </a:rPr>
              <a:t> </a:t>
            </a:r>
            <a:r>
              <a:rPr sz="2000" spc="80" dirty="0">
                <a:latin typeface="Arial"/>
                <a:cs typeface="Arial"/>
              </a:rPr>
              <a:t>Coin</a:t>
            </a:r>
            <a:endParaRPr sz="2000" dirty="0">
              <a:latin typeface="Arial"/>
              <a:cs typeface="Arial"/>
            </a:endParaRPr>
          </a:p>
          <a:p>
            <a:pPr marL="12700">
              <a:lnSpc>
                <a:spcPct val="100000"/>
              </a:lnSpc>
            </a:pPr>
            <a:r>
              <a:rPr sz="2000" spc="150" dirty="0">
                <a:latin typeface="Arial"/>
                <a:cs typeface="Arial"/>
              </a:rPr>
              <a:t>001 </a:t>
            </a:r>
            <a:r>
              <a:rPr sz="2000" spc="-114" dirty="0">
                <a:latin typeface="Arial"/>
                <a:cs typeface="Arial"/>
              </a:rPr>
              <a:t>– </a:t>
            </a:r>
            <a:r>
              <a:rPr sz="2000" spc="125" dirty="0">
                <a:latin typeface="Arial"/>
                <a:cs typeface="Arial"/>
              </a:rPr>
              <a:t>0.5</a:t>
            </a:r>
            <a:r>
              <a:rPr sz="2000" spc="-285" dirty="0">
                <a:latin typeface="Arial"/>
                <a:cs typeface="Arial"/>
              </a:rPr>
              <a:t> </a:t>
            </a:r>
            <a:r>
              <a:rPr sz="2000" spc="35" dirty="0">
                <a:latin typeface="Arial"/>
                <a:cs typeface="Arial"/>
              </a:rPr>
              <a:t>Kwacha</a:t>
            </a:r>
            <a:endParaRPr sz="2000" dirty="0">
              <a:latin typeface="Arial"/>
              <a:cs typeface="Arial"/>
            </a:endParaRPr>
          </a:p>
          <a:p>
            <a:pPr marL="573405" indent="-561340">
              <a:lnSpc>
                <a:spcPct val="100000"/>
              </a:lnSpc>
              <a:buAutoNum type="arabicPeriod" startAt="10"/>
              <a:tabLst>
                <a:tab pos="574040" algn="l"/>
              </a:tabLst>
            </a:pPr>
            <a:r>
              <a:rPr sz="2000" spc="-110" dirty="0">
                <a:latin typeface="Arial"/>
                <a:cs typeface="Arial"/>
              </a:rPr>
              <a:t>– </a:t>
            </a:r>
            <a:r>
              <a:rPr sz="2000" spc="125" dirty="0">
                <a:latin typeface="Arial"/>
                <a:cs typeface="Arial"/>
              </a:rPr>
              <a:t>1.0</a:t>
            </a:r>
            <a:r>
              <a:rPr sz="2000" spc="180" dirty="0">
                <a:latin typeface="Arial"/>
                <a:cs typeface="Arial"/>
              </a:rPr>
              <a:t> </a:t>
            </a:r>
            <a:r>
              <a:rPr sz="2000" spc="35" dirty="0">
                <a:latin typeface="Arial"/>
                <a:cs typeface="Arial"/>
              </a:rPr>
              <a:t>Kwacha</a:t>
            </a:r>
            <a:endParaRPr sz="2000" dirty="0">
              <a:latin typeface="Arial"/>
              <a:cs typeface="Arial"/>
            </a:endParaRPr>
          </a:p>
          <a:p>
            <a:pPr marL="573405" indent="-561340">
              <a:lnSpc>
                <a:spcPct val="100000"/>
              </a:lnSpc>
              <a:buAutoNum type="arabicPeriod" startAt="10"/>
              <a:tabLst>
                <a:tab pos="574040" algn="l"/>
              </a:tabLst>
            </a:pPr>
            <a:r>
              <a:rPr sz="2000" spc="-114" dirty="0">
                <a:latin typeface="Arial"/>
                <a:cs typeface="Arial"/>
              </a:rPr>
              <a:t>– </a:t>
            </a:r>
            <a:r>
              <a:rPr sz="2000" spc="125" dirty="0">
                <a:latin typeface="Arial"/>
                <a:cs typeface="Arial"/>
              </a:rPr>
              <a:t>1.5</a:t>
            </a:r>
            <a:r>
              <a:rPr sz="2000" spc="185" dirty="0">
                <a:latin typeface="Arial"/>
                <a:cs typeface="Arial"/>
              </a:rPr>
              <a:t> </a:t>
            </a:r>
            <a:r>
              <a:rPr sz="2000" spc="35" dirty="0">
                <a:latin typeface="Arial"/>
                <a:cs typeface="Arial"/>
              </a:rPr>
              <a:t>Kwacha</a:t>
            </a:r>
            <a:endParaRPr sz="2000" dirty="0">
              <a:latin typeface="Arial"/>
              <a:cs typeface="Arial"/>
            </a:endParaRPr>
          </a:p>
          <a:p>
            <a:pPr marL="573405" indent="-561340">
              <a:lnSpc>
                <a:spcPct val="100000"/>
              </a:lnSpc>
              <a:buAutoNum type="arabicPlain" startAt="100"/>
              <a:tabLst>
                <a:tab pos="574040" algn="l"/>
              </a:tabLst>
            </a:pPr>
            <a:r>
              <a:rPr sz="2000" spc="-114" dirty="0">
                <a:latin typeface="Arial"/>
                <a:cs typeface="Arial"/>
              </a:rPr>
              <a:t>– </a:t>
            </a:r>
            <a:r>
              <a:rPr sz="2000" spc="125" dirty="0">
                <a:latin typeface="Arial"/>
                <a:cs typeface="Arial"/>
              </a:rPr>
              <a:t>2.0</a:t>
            </a:r>
            <a:r>
              <a:rPr sz="2000" spc="185" dirty="0">
                <a:latin typeface="Arial"/>
                <a:cs typeface="Arial"/>
              </a:rPr>
              <a:t> </a:t>
            </a:r>
            <a:r>
              <a:rPr sz="2000" spc="35" dirty="0">
                <a:latin typeface="Arial"/>
                <a:cs typeface="Arial"/>
              </a:rPr>
              <a:t>Kwacha</a:t>
            </a:r>
            <a:endParaRPr sz="2000" dirty="0">
              <a:latin typeface="Arial"/>
              <a:cs typeface="Arial"/>
            </a:endParaRPr>
          </a:p>
          <a:p>
            <a:pPr marL="573405" indent="-561340">
              <a:lnSpc>
                <a:spcPct val="100000"/>
              </a:lnSpc>
              <a:buAutoNum type="arabicPlain" startAt="100"/>
              <a:tabLst>
                <a:tab pos="574040" algn="l"/>
              </a:tabLst>
            </a:pPr>
            <a:r>
              <a:rPr sz="2000" spc="-114" dirty="0">
                <a:latin typeface="Arial"/>
                <a:cs typeface="Arial"/>
              </a:rPr>
              <a:t>– </a:t>
            </a:r>
            <a:r>
              <a:rPr sz="2000" spc="125" dirty="0">
                <a:latin typeface="Arial"/>
                <a:cs typeface="Arial"/>
              </a:rPr>
              <a:t>2.5</a:t>
            </a:r>
            <a:r>
              <a:rPr sz="2000" spc="185" dirty="0">
                <a:latin typeface="Arial"/>
                <a:cs typeface="Arial"/>
              </a:rPr>
              <a:t> </a:t>
            </a:r>
            <a:r>
              <a:rPr sz="2000" spc="35" dirty="0">
                <a:latin typeface="Arial"/>
                <a:cs typeface="Arial"/>
              </a:rPr>
              <a:t>Kwacha</a:t>
            </a:r>
            <a:endParaRPr sz="2000" dirty="0">
              <a:latin typeface="Arial"/>
              <a:cs typeface="Arial"/>
            </a:endParaRPr>
          </a:p>
          <a:p>
            <a:pPr marL="708660" algn="ctr">
              <a:lnSpc>
                <a:spcPct val="100000"/>
              </a:lnSpc>
              <a:spcBef>
                <a:spcPts val="1205"/>
              </a:spcBef>
            </a:pPr>
            <a:r>
              <a:rPr sz="2000" spc="95" dirty="0">
                <a:latin typeface="Arial"/>
                <a:cs typeface="Arial"/>
              </a:rPr>
              <a:t>Our </a:t>
            </a:r>
            <a:r>
              <a:rPr sz="2000" spc="130" dirty="0">
                <a:latin typeface="Arial"/>
                <a:cs typeface="Arial"/>
              </a:rPr>
              <a:t>outputs</a:t>
            </a:r>
            <a:r>
              <a:rPr sz="2000" spc="5" dirty="0">
                <a:latin typeface="Arial"/>
                <a:cs typeface="Arial"/>
              </a:rPr>
              <a:t> </a:t>
            </a:r>
            <a:r>
              <a:rPr sz="2000" spc="50" dirty="0">
                <a:latin typeface="Arial"/>
                <a:cs typeface="Arial"/>
              </a:rPr>
              <a:t>are:</a:t>
            </a:r>
            <a:endParaRPr sz="2000" dirty="0">
              <a:latin typeface="Arial"/>
              <a:cs typeface="Arial"/>
            </a:endParaRPr>
          </a:p>
        </p:txBody>
      </p:sp>
      <p:sp>
        <p:nvSpPr>
          <p:cNvPr id="4" name="object 4"/>
          <p:cNvSpPr txBox="1"/>
          <p:nvPr/>
        </p:nvSpPr>
        <p:spPr>
          <a:xfrm>
            <a:off x="3863975" y="4493514"/>
            <a:ext cx="4653915" cy="1550670"/>
          </a:xfrm>
          <a:prstGeom prst="rect">
            <a:avLst/>
          </a:prstGeom>
        </p:spPr>
        <p:txBody>
          <a:bodyPr vert="horz" wrap="square" lIns="0" tIns="12700" rIns="0" bIns="0" rtlCol="0">
            <a:spAutoFit/>
          </a:bodyPr>
          <a:lstStyle/>
          <a:p>
            <a:pPr marL="38100">
              <a:lnSpc>
                <a:spcPct val="100000"/>
              </a:lnSpc>
              <a:spcBef>
                <a:spcPts val="100"/>
              </a:spcBef>
            </a:pPr>
            <a:r>
              <a:rPr sz="2000" spc="-25" dirty="0">
                <a:latin typeface="Arial"/>
                <a:cs typeface="Arial"/>
              </a:rPr>
              <a:t>C</a:t>
            </a:r>
            <a:r>
              <a:rPr sz="1950" spc="-37" baseline="-21367" dirty="0">
                <a:latin typeface="Arial"/>
                <a:cs typeface="Arial"/>
              </a:rPr>
              <a:t>1</a:t>
            </a:r>
            <a:r>
              <a:rPr sz="2000" spc="-25" dirty="0">
                <a:latin typeface="Arial"/>
                <a:cs typeface="Arial"/>
              </a:rPr>
              <a:t>C</a:t>
            </a:r>
            <a:r>
              <a:rPr sz="1950" spc="-37" baseline="-21367" dirty="0">
                <a:latin typeface="Arial"/>
                <a:cs typeface="Arial"/>
              </a:rPr>
              <a:t>2</a:t>
            </a:r>
            <a:r>
              <a:rPr sz="2000" spc="-25" dirty="0">
                <a:latin typeface="Arial"/>
                <a:cs typeface="Arial"/>
              </a:rPr>
              <a:t>P</a:t>
            </a:r>
            <a:endParaRPr sz="2000" dirty="0">
              <a:latin typeface="Arial"/>
              <a:cs typeface="Arial"/>
            </a:endParaRPr>
          </a:p>
          <a:p>
            <a:pPr marL="38100" marR="30480">
              <a:lnSpc>
                <a:spcPct val="100000"/>
              </a:lnSpc>
            </a:pPr>
            <a:r>
              <a:rPr sz="2000" spc="20" dirty="0">
                <a:latin typeface="Arial"/>
                <a:cs typeface="Arial"/>
              </a:rPr>
              <a:t>Where </a:t>
            </a:r>
            <a:r>
              <a:rPr sz="2000" spc="30" dirty="0">
                <a:latin typeface="Arial"/>
                <a:cs typeface="Arial"/>
              </a:rPr>
              <a:t>C</a:t>
            </a:r>
            <a:r>
              <a:rPr sz="1950" spc="44" baseline="-21367" dirty="0">
                <a:latin typeface="Arial"/>
                <a:cs typeface="Arial"/>
              </a:rPr>
              <a:t>1</a:t>
            </a:r>
            <a:r>
              <a:rPr sz="2000" spc="30" dirty="0">
                <a:latin typeface="Arial"/>
                <a:cs typeface="Arial"/>
              </a:rPr>
              <a:t>C</a:t>
            </a:r>
            <a:r>
              <a:rPr sz="1950" spc="44" baseline="-21367" dirty="0">
                <a:latin typeface="Arial"/>
                <a:cs typeface="Arial"/>
              </a:rPr>
              <a:t>2 </a:t>
            </a:r>
            <a:r>
              <a:rPr sz="2000" spc="75" dirty="0">
                <a:latin typeface="Arial"/>
                <a:cs typeface="Arial"/>
              </a:rPr>
              <a:t>is </a:t>
            </a:r>
            <a:r>
              <a:rPr sz="2000" spc="105" dirty="0">
                <a:latin typeface="Arial"/>
                <a:cs typeface="Arial"/>
              </a:rPr>
              <a:t>the </a:t>
            </a:r>
            <a:r>
              <a:rPr sz="2000" spc="55" dirty="0">
                <a:latin typeface="Arial"/>
                <a:cs typeface="Arial"/>
              </a:rPr>
              <a:t>Change </a:t>
            </a:r>
            <a:r>
              <a:rPr sz="2000" spc="85" dirty="0">
                <a:latin typeface="Arial"/>
                <a:cs typeface="Arial"/>
              </a:rPr>
              <a:t>given </a:t>
            </a:r>
            <a:r>
              <a:rPr sz="2000" spc="75" dirty="0">
                <a:latin typeface="Arial"/>
                <a:cs typeface="Arial"/>
              </a:rPr>
              <a:t>back  </a:t>
            </a:r>
            <a:r>
              <a:rPr sz="2000" spc="85" dirty="0">
                <a:latin typeface="Arial"/>
                <a:cs typeface="Arial"/>
              </a:rPr>
              <a:t>and </a:t>
            </a:r>
            <a:r>
              <a:rPr sz="2000" spc="-229" dirty="0">
                <a:latin typeface="Arial"/>
                <a:cs typeface="Arial"/>
              </a:rPr>
              <a:t>P </a:t>
            </a:r>
            <a:r>
              <a:rPr lang="en-US" sz="2000" spc="-229" dirty="0" smtClean="0">
                <a:latin typeface="Arial"/>
                <a:cs typeface="Arial"/>
              </a:rPr>
              <a:t> </a:t>
            </a:r>
            <a:r>
              <a:rPr sz="2000" spc="75" dirty="0" smtClean="0">
                <a:latin typeface="Arial"/>
                <a:cs typeface="Arial"/>
              </a:rPr>
              <a:t>is </a:t>
            </a:r>
            <a:r>
              <a:rPr sz="2000" spc="105" dirty="0">
                <a:latin typeface="Arial"/>
                <a:cs typeface="Arial"/>
              </a:rPr>
              <a:t>the</a:t>
            </a:r>
            <a:r>
              <a:rPr sz="2000" spc="5" dirty="0">
                <a:latin typeface="Arial"/>
                <a:cs typeface="Arial"/>
              </a:rPr>
              <a:t> </a:t>
            </a:r>
            <a:r>
              <a:rPr sz="2000" spc="120" dirty="0">
                <a:latin typeface="Arial"/>
                <a:cs typeface="Arial"/>
              </a:rPr>
              <a:t>product.</a:t>
            </a:r>
            <a:endParaRPr sz="2000" dirty="0">
              <a:latin typeface="Arial"/>
              <a:cs typeface="Arial"/>
            </a:endParaRPr>
          </a:p>
          <a:p>
            <a:pPr marL="38100">
              <a:lnSpc>
                <a:spcPct val="100000"/>
              </a:lnSpc>
              <a:spcBef>
                <a:spcPts val="5"/>
              </a:spcBef>
            </a:pPr>
            <a:r>
              <a:rPr sz="2000" spc="70" dirty="0">
                <a:latin typeface="Arial"/>
                <a:cs typeface="Arial"/>
              </a:rPr>
              <a:t>e.g. </a:t>
            </a:r>
            <a:r>
              <a:rPr sz="2000" spc="155" dirty="0">
                <a:latin typeface="Arial"/>
                <a:cs typeface="Arial"/>
              </a:rPr>
              <a:t>101 </a:t>
            </a:r>
            <a:r>
              <a:rPr sz="2000" spc="60" dirty="0">
                <a:latin typeface="Arial"/>
                <a:cs typeface="Arial"/>
              </a:rPr>
              <a:t>gives </a:t>
            </a:r>
            <a:r>
              <a:rPr sz="2000" spc="5" dirty="0">
                <a:latin typeface="Arial"/>
                <a:cs typeface="Arial"/>
              </a:rPr>
              <a:t>ZMK </a:t>
            </a:r>
            <a:r>
              <a:rPr sz="2000" spc="155" dirty="0">
                <a:latin typeface="Arial"/>
                <a:cs typeface="Arial"/>
              </a:rPr>
              <a:t>1 </a:t>
            </a:r>
            <a:r>
              <a:rPr sz="2000" spc="65" dirty="0">
                <a:latin typeface="Arial"/>
                <a:cs typeface="Arial"/>
              </a:rPr>
              <a:t>change </a:t>
            </a:r>
            <a:r>
              <a:rPr sz="2000" spc="85" dirty="0">
                <a:latin typeface="Arial"/>
                <a:cs typeface="Arial"/>
              </a:rPr>
              <a:t>and</a:t>
            </a:r>
            <a:r>
              <a:rPr sz="2000" spc="-90" dirty="0">
                <a:latin typeface="Arial"/>
                <a:cs typeface="Arial"/>
              </a:rPr>
              <a:t> </a:t>
            </a:r>
            <a:r>
              <a:rPr sz="2000" spc="105" dirty="0">
                <a:latin typeface="Arial"/>
                <a:cs typeface="Arial"/>
              </a:rPr>
              <a:t>the</a:t>
            </a:r>
            <a:endParaRPr sz="2000" dirty="0">
              <a:latin typeface="Arial"/>
              <a:cs typeface="Arial"/>
            </a:endParaRPr>
          </a:p>
          <a:p>
            <a:pPr marL="38100">
              <a:lnSpc>
                <a:spcPct val="100000"/>
              </a:lnSpc>
            </a:pPr>
            <a:r>
              <a:rPr sz="2000" spc="65" dirty="0">
                <a:latin typeface="Arial"/>
                <a:cs typeface="Arial"/>
              </a:rPr>
              <a:t>Maheu.</a:t>
            </a:r>
            <a:endParaRPr sz="2000" dirty="0">
              <a:latin typeface="Arial"/>
              <a:cs typeface="Arial"/>
            </a:endParaRPr>
          </a:p>
        </p:txBody>
      </p:sp>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924" y="407007"/>
            <a:ext cx="6128794" cy="5799444"/>
          </a:xfrm>
          <a:prstGeom prst="rect">
            <a:avLst/>
          </a:prstGeom>
          <a:blipFill>
            <a:blip r:embed="rId2" cstate="print"/>
            <a:stretch>
              <a:fillRect/>
            </a:stretch>
          </a:blipFill>
        </p:spPr>
        <p:txBody>
          <a:bodyPr wrap="square" lIns="0" tIns="0" rIns="0" bIns="0" rtlCol="0"/>
          <a:lstStyle/>
          <a:p>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10540" y="529793"/>
            <a:ext cx="8033384" cy="5209540"/>
          </a:xfrm>
          <a:prstGeom prst="rect">
            <a:avLst/>
          </a:prstGeom>
        </p:spPr>
        <p:txBody>
          <a:bodyPr vert="horz" wrap="square" lIns="0" tIns="13335" rIns="0" bIns="0" rtlCol="0">
            <a:spAutoFit/>
          </a:bodyPr>
          <a:lstStyle/>
          <a:p>
            <a:pPr marL="38100">
              <a:lnSpc>
                <a:spcPct val="100000"/>
              </a:lnSpc>
              <a:spcBef>
                <a:spcPts val="105"/>
              </a:spcBef>
            </a:pPr>
            <a:r>
              <a:rPr sz="2000" spc="75" dirty="0">
                <a:latin typeface="Arial"/>
                <a:cs typeface="Arial"/>
              </a:rPr>
              <a:t>In </a:t>
            </a:r>
            <a:r>
              <a:rPr sz="2000" spc="105" dirty="0">
                <a:latin typeface="Arial"/>
                <a:cs typeface="Arial"/>
              </a:rPr>
              <a:t>the </a:t>
            </a:r>
            <a:r>
              <a:rPr sz="2000" spc="75" dirty="0">
                <a:latin typeface="Arial"/>
                <a:cs typeface="Arial"/>
              </a:rPr>
              <a:t>state </a:t>
            </a:r>
            <a:r>
              <a:rPr sz="2000" spc="105" dirty="0">
                <a:latin typeface="Arial"/>
                <a:cs typeface="Arial"/>
              </a:rPr>
              <a:t>diagram </a:t>
            </a:r>
            <a:r>
              <a:rPr sz="2000" spc="55" dirty="0">
                <a:latin typeface="Arial"/>
                <a:cs typeface="Arial"/>
              </a:rPr>
              <a:t>above, </a:t>
            </a:r>
            <a:r>
              <a:rPr sz="2000" spc="95" dirty="0">
                <a:latin typeface="Arial"/>
                <a:cs typeface="Arial"/>
              </a:rPr>
              <a:t>you </a:t>
            </a:r>
            <a:r>
              <a:rPr sz="2000" spc="45" dirty="0">
                <a:latin typeface="Arial"/>
                <a:cs typeface="Arial"/>
              </a:rPr>
              <a:t>can </a:t>
            </a:r>
            <a:r>
              <a:rPr sz="2000" spc="110" dirty="0">
                <a:latin typeface="Arial"/>
                <a:cs typeface="Arial"/>
              </a:rPr>
              <a:t>then </a:t>
            </a:r>
            <a:r>
              <a:rPr sz="2000" spc="95" dirty="0">
                <a:latin typeface="Arial"/>
                <a:cs typeface="Arial"/>
              </a:rPr>
              <a:t>make </a:t>
            </a:r>
            <a:r>
              <a:rPr sz="2000" spc="105" dirty="0">
                <a:latin typeface="Arial"/>
                <a:cs typeface="Arial"/>
              </a:rPr>
              <a:t>the</a:t>
            </a:r>
            <a:r>
              <a:rPr sz="2000" spc="-80" dirty="0">
                <a:latin typeface="Arial"/>
                <a:cs typeface="Arial"/>
              </a:rPr>
              <a:t> </a:t>
            </a:r>
            <a:r>
              <a:rPr sz="2000" spc="114" dirty="0">
                <a:latin typeface="Arial"/>
                <a:cs typeface="Arial"/>
              </a:rPr>
              <a:t>substitutions</a:t>
            </a:r>
            <a:endParaRPr sz="2000">
              <a:latin typeface="Arial"/>
              <a:cs typeface="Arial"/>
            </a:endParaRPr>
          </a:p>
          <a:p>
            <a:pPr marL="38100">
              <a:lnSpc>
                <a:spcPct val="100000"/>
              </a:lnSpc>
            </a:pPr>
            <a:r>
              <a:rPr sz="2000" spc="150" dirty="0">
                <a:latin typeface="Arial"/>
                <a:cs typeface="Arial"/>
              </a:rPr>
              <a:t>for </a:t>
            </a:r>
            <a:r>
              <a:rPr sz="2000" spc="105" dirty="0">
                <a:latin typeface="Arial"/>
                <a:cs typeface="Arial"/>
              </a:rPr>
              <a:t>the </a:t>
            </a:r>
            <a:r>
              <a:rPr sz="2000" spc="65" dirty="0">
                <a:latin typeface="Arial"/>
                <a:cs typeface="Arial"/>
              </a:rPr>
              <a:t>states</a:t>
            </a:r>
            <a:r>
              <a:rPr sz="2000" spc="-50" dirty="0">
                <a:latin typeface="Arial"/>
                <a:cs typeface="Arial"/>
              </a:rPr>
              <a:t> </a:t>
            </a:r>
            <a:r>
              <a:rPr sz="2000" spc="25" dirty="0">
                <a:latin typeface="Arial"/>
                <a:cs typeface="Arial"/>
              </a:rPr>
              <a:t>as:</a:t>
            </a:r>
            <a:endParaRPr sz="2000">
              <a:latin typeface="Arial"/>
              <a:cs typeface="Arial"/>
            </a:endParaRPr>
          </a:p>
          <a:p>
            <a:pPr marL="38100">
              <a:lnSpc>
                <a:spcPct val="100000"/>
              </a:lnSpc>
              <a:spcBef>
                <a:spcPts val="2400"/>
              </a:spcBef>
            </a:pPr>
            <a:r>
              <a:rPr sz="2000" spc="150" dirty="0">
                <a:latin typeface="Arial"/>
                <a:cs typeface="Arial"/>
              </a:rPr>
              <a:t>0 </a:t>
            </a:r>
            <a:r>
              <a:rPr sz="2000" spc="425" dirty="0">
                <a:latin typeface="Arial"/>
                <a:cs typeface="Arial"/>
              </a:rPr>
              <a:t>=</a:t>
            </a:r>
            <a:r>
              <a:rPr sz="2000" spc="-20" dirty="0">
                <a:latin typeface="Arial"/>
                <a:cs typeface="Arial"/>
              </a:rPr>
              <a:t> </a:t>
            </a:r>
            <a:r>
              <a:rPr sz="2000" spc="150" dirty="0">
                <a:latin typeface="Arial"/>
                <a:cs typeface="Arial"/>
              </a:rPr>
              <a:t>000</a:t>
            </a:r>
            <a:endParaRPr sz="2000">
              <a:latin typeface="Arial"/>
              <a:cs typeface="Arial"/>
            </a:endParaRPr>
          </a:p>
          <a:p>
            <a:pPr marL="38100">
              <a:lnSpc>
                <a:spcPct val="100000"/>
              </a:lnSpc>
              <a:spcBef>
                <a:spcPts val="5"/>
              </a:spcBef>
            </a:pPr>
            <a:r>
              <a:rPr sz="2000" spc="125" dirty="0">
                <a:latin typeface="Arial"/>
                <a:cs typeface="Arial"/>
              </a:rPr>
              <a:t>0.5 </a:t>
            </a:r>
            <a:r>
              <a:rPr sz="2000" spc="425" dirty="0">
                <a:latin typeface="Arial"/>
                <a:cs typeface="Arial"/>
              </a:rPr>
              <a:t>=</a:t>
            </a:r>
            <a:r>
              <a:rPr sz="2000" spc="-90" dirty="0">
                <a:latin typeface="Arial"/>
                <a:cs typeface="Arial"/>
              </a:rPr>
              <a:t> </a:t>
            </a:r>
            <a:r>
              <a:rPr sz="2000" spc="155" dirty="0">
                <a:latin typeface="Arial"/>
                <a:cs typeface="Arial"/>
              </a:rPr>
              <a:t>001</a:t>
            </a:r>
            <a:endParaRPr sz="2000">
              <a:latin typeface="Arial"/>
              <a:cs typeface="Arial"/>
            </a:endParaRPr>
          </a:p>
          <a:p>
            <a:pPr marL="38100">
              <a:lnSpc>
                <a:spcPct val="100000"/>
              </a:lnSpc>
            </a:pPr>
            <a:r>
              <a:rPr sz="2000" spc="125" dirty="0">
                <a:latin typeface="Arial"/>
                <a:cs typeface="Arial"/>
              </a:rPr>
              <a:t>1.0 </a:t>
            </a:r>
            <a:r>
              <a:rPr sz="2000" spc="425" dirty="0">
                <a:latin typeface="Arial"/>
                <a:cs typeface="Arial"/>
              </a:rPr>
              <a:t>=</a:t>
            </a:r>
            <a:r>
              <a:rPr sz="2000" spc="-70" dirty="0">
                <a:latin typeface="Arial"/>
                <a:cs typeface="Arial"/>
              </a:rPr>
              <a:t> </a:t>
            </a:r>
            <a:r>
              <a:rPr sz="2000" spc="150" dirty="0">
                <a:latin typeface="Arial"/>
                <a:cs typeface="Arial"/>
              </a:rPr>
              <a:t>010</a:t>
            </a:r>
            <a:endParaRPr sz="2000">
              <a:latin typeface="Arial"/>
              <a:cs typeface="Arial"/>
            </a:endParaRPr>
          </a:p>
          <a:p>
            <a:pPr marL="38100">
              <a:lnSpc>
                <a:spcPct val="100000"/>
              </a:lnSpc>
            </a:pPr>
            <a:r>
              <a:rPr sz="2000" spc="125" dirty="0">
                <a:latin typeface="Arial"/>
                <a:cs typeface="Arial"/>
              </a:rPr>
              <a:t>1.5 </a:t>
            </a:r>
            <a:r>
              <a:rPr sz="2000" spc="425" dirty="0">
                <a:latin typeface="Arial"/>
                <a:cs typeface="Arial"/>
              </a:rPr>
              <a:t>=</a:t>
            </a:r>
            <a:r>
              <a:rPr sz="2000" spc="-70" dirty="0">
                <a:latin typeface="Arial"/>
                <a:cs typeface="Arial"/>
              </a:rPr>
              <a:t> </a:t>
            </a:r>
            <a:r>
              <a:rPr sz="2000" spc="150" dirty="0">
                <a:latin typeface="Arial"/>
                <a:cs typeface="Arial"/>
              </a:rPr>
              <a:t>011</a:t>
            </a:r>
            <a:endParaRPr sz="2000">
              <a:latin typeface="Arial"/>
              <a:cs typeface="Arial"/>
            </a:endParaRPr>
          </a:p>
          <a:p>
            <a:pPr marL="38100">
              <a:lnSpc>
                <a:spcPct val="100000"/>
              </a:lnSpc>
            </a:pPr>
            <a:r>
              <a:rPr sz="2000" spc="125" dirty="0">
                <a:latin typeface="Arial"/>
                <a:cs typeface="Arial"/>
              </a:rPr>
              <a:t>2.0 </a:t>
            </a:r>
            <a:r>
              <a:rPr sz="2000" spc="425" dirty="0">
                <a:latin typeface="Arial"/>
                <a:cs typeface="Arial"/>
              </a:rPr>
              <a:t>=</a:t>
            </a:r>
            <a:r>
              <a:rPr sz="2000" spc="-70" dirty="0">
                <a:latin typeface="Arial"/>
                <a:cs typeface="Arial"/>
              </a:rPr>
              <a:t> </a:t>
            </a:r>
            <a:r>
              <a:rPr sz="2000" spc="150" dirty="0">
                <a:latin typeface="Arial"/>
                <a:cs typeface="Arial"/>
              </a:rPr>
              <a:t>100</a:t>
            </a:r>
            <a:endParaRPr sz="2000">
              <a:latin typeface="Arial"/>
              <a:cs typeface="Arial"/>
            </a:endParaRPr>
          </a:p>
          <a:p>
            <a:pPr marL="38100">
              <a:lnSpc>
                <a:spcPct val="100000"/>
              </a:lnSpc>
            </a:pPr>
            <a:r>
              <a:rPr sz="2000" spc="125" dirty="0">
                <a:latin typeface="Arial"/>
                <a:cs typeface="Arial"/>
              </a:rPr>
              <a:t>2.5 </a:t>
            </a:r>
            <a:r>
              <a:rPr sz="2000" spc="425" dirty="0">
                <a:latin typeface="Arial"/>
                <a:cs typeface="Arial"/>
              </a:rPr>
              <a:t>=</a:t>
            </a:r>
            <a:r>
              <a:rPr sz="2000" spc="-90" dirty="0">
                <a:latin typeface="Arial"/>
                <a:cs typeface="Arial"/>
              </a:rPr>
              <a:t> </a:t>
            </a:r>
            <a:r>
              <a:rPr sz="2000" spc="155" dirty="0">
                <a:latin typeface="Arial"/>
                <a:cs typeface="Arial"/>
              </a:rPr>
              <a:t>101</a:t>
            </a:r>
            <a:endParaRPr sz="2000">
              <a:latin typeface="Arial"/>
              <a:cs typeface="Arial"/>
            </a:endParaRPr>
          </a:p>
          <a:p>
            <a:pPr marL="38100">
              <a:lnSpc>
                <a:spcPct val="100000"/>
              </a:lnSpc>
              <a:spcBef>
                <a:spcPts val="2400"/>
              </a:spcBef>
            </a:pPr>
            <a:r>
              <a:rPr sz="2000" spc="105" dirty="0">
                <a:latin typeface="Arial"/>
                <a:cs typeface="Arial"/>
              </a:rPr>
              <a:t>And </a:t>
            </a:r>
            <a:r>
              <a:rPr sz="2000" spc="150" dirty="0">
                <a:latin typeface="Arial"/>
                <a:cs typeface="Arial"/>
              </a:rPr>
              <a:t>for </a:t>
            </a:r>
            <a:r>
              <a:rPr sz="2000" spc="105" dirty="0">
                <a:latin typeface="Arial"/>
                <a:cs typeface="Arial"/>
              </a:rPr>
              <a:t>the inputss</a:t>
            </a:r>
            <a:r>
              <a:rPr sz="2000" spc="-100" dirty="0">
                <a:latin typeface="Arial"/>
                <a:cs typeface="Arial"/>
              </a:rPr>
              <a:t> </a:t>
            </a:r>
            <a:r>
              <a:rPr sz="2000" spc="25" dirty="0">
                <a:latin typeface="Arial"/>
                <a:cs typeface="Arial"/>
              </a:rPr>
              <a:t>as:</a:t>
            </a:r>
            <a:endParaRPr sz="2000">
              <a:latin typeface="Arial"/>
              <a:cs typeface="Arial"/>
            </a:endParaRPr>
          </a:p>
          <a:p>
            <a:pPr marL="38100">
              <a:lnSpc>
                <a:spcPct val="100000"/>
              </a:lnSpc>
              <a:spcBef>
                <a:spcPts val="2405"/>
              </a:spcBef>
            </a:pPr>
            <a:r>
              <a:rPr sz="2000" spc="-10" dirty="0">
                <a:latin typeface="Arial"/>
                <a:cs typeface="Arial"/>
              </a:rPr>
              <a:t>Z</a:t>
            </a:r>
            <a:r>
              <a:rPr sz="2000" spc="60" dirty="0">
                <a:latin typeface="Arial"/>
                <a:cs typeface="Arial"/>
              </a:rPr>
              <a:t> </a:t>
            </a:r>
            <a:r>
              <a:rPr sz="2000" spc="425" dirty="0">
                <a:latin typeface="Arial"/>
                <a:cs typeface="Arial"/>
              </a:rPr>
              <a:t>=</a:t>
            </a:r>
            <a:r>
              <a:rPr sz="2000" spc="75" dirty="0">
                <a:latin typeface="Arial"/>
                <a:cs typeface="Arial"/>
              </a:rPr>
              <a:t> </a:t>
            </a:r>
            <a:r>
              <a:rPr sz="2000" spc="125" dirty="0">
                <a:latin typeface="Arial"/>
                <a:cs typeface="Arial"/>
              </a:rPr>
              <a:t>00,</a:t>
            </a:r>
            <a:r>
              <a:rPr sz="2000" spc="60" dirty="0">
                <a:latin typeface="Arial"/>
                <a:cs typeface="Arial"/>
              </a:rPr>
              <a:t> </a:t>
            </a:r>
            <a:r>
              <a:rPr sz="2000" spc="35" dirty="0">
                <a:latin typeface="Arial"/>
                <a:cs typeface="Arial"/>
              </a:rPr>
              <a:t>N</a:t>
            </a:r>
            <a:r>
              <a:rPr sz="2000" spc="70" dirty="0">
                <a:latin typeface="Arial"/>
                <a:cs typeface="Arial"/>
              </a:rPr>
              <a:t> </a:t>
            </a:r>
            <a:r>
              <a:rPr sz="2000" spc="200" dirty="0">
                <a:latin typeface="Arial"/>
                <a:cs typeface="Arial"/>
              </a:rPr>
              <a:t>=01,</a:t>
            </a:r>
            <a:r>
              <a:rPr sz="2000" spc="60" dirty="0">
                <a:latin typeface="Arial"/>
                <a:cs typeface="Arial"/>
              </a:rPr>
              <a:t> </a:t>
            </a:r>
            <a:r>
              <a:rPr sz="2000" spc="-25" dirty="0">
                <a:latin typeface="Arial"/>
                <a:cs typeface="Arial"/>
              </a:rPr>
              <a:t>K</a:t>
            </a:r>
            <a:r>
              <a:rPr sz="2000" spc="75" dirty="0">
                <a:latin typeface="Arial"/>
                <a:cs typeface="Arial"/>
              </a:rPr>
              <a:t> </a:t>
            </a:r>
            <a:r>
              <a:rPr sz="2000" spc="425" dirty="0">
                <a:latin typeface="Arial"/>
                <a:cs typeface="Arial"/>
              </a:rPr>
              <a:t>=</a:t>
            </a:r>
            <a:r>
              <a:rPr sz="2000" spc="65" dirty="0">
                <a:latin typeface="Arial"/>
                <a:cs typeface="Arial"/>
              </a:rPr>
              <a:t> </a:t>
            </a:r>
            <a:r>
              <a:rPr sz="2000" spc="130" dirty="0">
                <a:latin typeface="Arial"/>
                <a:cs typeface="Arial"/>
              </a:rPr>
              <a:t>10,</a:t>
            </a:r>
            <a:r>
              <a:rPr sz="2000" spc="65" dirty="0">
                <a:latin typeface="Arial"/>
                <a:cs typeface="Arial"/>
              </a:rPr>
              <a:t> </a:t>
            </a:r>
            <a:r>
              <a:rPr sz="2000" spc="45" dirty="0">
                <a:latin typeface="Arial"/>
                <a:cs typeface="Arial"/>
              </a:rPr>
              <a:t>T</a:t>
            </a:r>
            <a:r>
              <a:rPr sz="2000" spc="70" dirty="0">
                <a:latin typeface="Arial"/>
                <a:cs typeface="Arial"/>
              </a:rPr>
              <a:t> </a:t>
            </a:r>
            <a:r>
              <a:rPr sz="2000" spc="425" dirty="0">
                <a:latin typeface="Arial"/>
                <a:cs typeface="Arial"/>
              </a:rPr>
              <a:t>=</a:t>
            </a:r>
            <a:r>
              <a:rPr sz="2000" spc="75" dirty="0">
                <a:latin typeface="Arial"/>
                <a:cs typeface="Arial"/>
              </a:rPr>
              <a:t> </a:t>
            </a:r>
            <a:r>
              <a:rPr sz="2000" spc="155" dirty="0">
                <a:latin typeface="Arial"/>
                <a:cs typeface="Arial"/>
              </a:rPr>
              <a:t>11</a:t>
            </a:r>
            <a:r>
              <a:rPr sz="2000" spc="55" dirty="0">
                <a:latin typeface="Arial"/>
                <a:cs typeface="Arial"/>
              </a:rPr>
              <a:t> </a:t>
            </a:r>
            <a:r>
              <a:rPr sz="2000" spc="135" dirty="0">
                <a:latin typeface="Arial"/>
                <a:cs typeface="Arial"/>
              </a:rPr>
              <a:t>with</a:t>
            </a:r>
            <a:r>
              <a:rPr sz="2000" spc="70" dirty="0">
                <a:latin typeface="Arial"/>
                <a:cs typeface="Arial"/>
              </a:rPr>
              <a:t> </a:t>
            </a:r>
            <a:r>
              <a:rPr sz="2000" spc="120" dirty="0">
                <a:latin typeface="Arial"/>
                <a:cs typeface="Arial"/>
              </a:rPr>
              <a:t>their</a:t>
            </a:r>
            <a:r>
              <a:rPr sz="2000" spc="60" dirty="0">
                <a:latin typeface="Arial"/>
                <a:cs typeface="Arial"/>
              </a:rPr>
              <a:t> </a:t>
            </a:r>
            <a:r>
              <a:rPr sz="2000" spc="105" dirty="0">
                <a:latin typeface="Arial"/>
                <a:cs typeface="Arial"/>
              </a:rPr>
              <a:t>corresponding</a:t>
            </a:r>
            <a:r>
              <a:rPr sz="2000" spc="20" dirty="0">
                <a:latin typeface="Arial"/>
                <a:cs typeface="Arial"/>
              </a:rPr>
              <a:t> </a:t>
            </a:r>
            <a:r>
              <a:rPr sz="2000" spc="130" dirty="0">
                <a:latin typeface="Arial"/>
                <a:cs typeface="Arial"/>
              </a:rPr>
              <a:t>outputs</a:t>
            </a:r>
            <a:endParaRPr sz="2000">
              <a:latin typeface="Arial"/>
              <a:cs typeface="Arial"/>
            </a:endParaRPr>
          </a:p>
          <a:p>
            <a:pPr marL="38100">
              <a:lnSpc>
                <a:spcPct val="100000"/>
              </a:lnSpc>
            </a:pPr>
            <a:r>
              <a:rPr sz="2000" spc="-20" dirty="0">
                <a:latin typeface="Arial"/>
                <a:cs typeface="Arial"/>
              </a:rPr>
              <a:t>C</a:t>
            </a:r>
            <a:r>
              <a:rPr sz="1950" spc="-30" baseline="-21367" dirty="0">
                <a:latin typeface="Arial"/>
                <a:cs typeface="Arial"/>
              </a:rPr>
              <a:t>1</a:t>
            </a:r>
            <a:r>
              <a:rPr sz="2000" spc="-20" dirty="0">
                <a:latin typeface="Arial"/>
                <a:cs typeface="Arial"/>
              </a:rPr>
              <a:t>C</a:t>
            </a:r>
            <a:r>
              <a:rPr sz="1950" spc="-30" baseline="-21367" dirty="0">
                <a:latin typeface="Arial"/>
                <a:cs typeface="Arial"/>
              </a:rPr>
              <a:t>2</a:t>
            </a:r>
            <a:r>
              <a:rPr sz="2000" spc="-20" dirty="0">
                <a:latin typeface="Arial"/>
                <a:cs typeface="Arial"/>
              </a:rPr>
              <a:t>P</a:t>
            </a:r>
            <a:endParaRPr sz="2000">
              <a:latin typeface="Arial"/>
              <a:cs typeface="Arial"/>
            </a:endParaRPr>
          </a:p>
          <a:p>
            <a:pPr marL="38100">
              <a:lnSpc>
                <a:spcPct val="100000"/>
              </a:lnSpc>
              <a:spcBef>
                <a:spcPts val="2400"/>
              </a:spcBef>
            </a:pPr>
            <a:r>
              <a:rPr sz="2000" spc="50" dirty="0">
                <a:latin typeface="Arial"/>
                <a:cs typeface="Arial"/>
              </a:rPr>
              <a:t>You </a:t>
            </a:r>
            <a:r>
              <a:rPr sz="2000" spc="45" dirty="0">
                <a:latin typeface="Arial"/>
                <a:cs typeface="Arial"/>
              </a:rPr>
              <a:t>can </a:t>
            </a:r>
            <a:r>
              <a:rPr sz="2000" spc="110" dirty="0">
                <a:latin typeface="Arial"/>
                <a:cs typeface="Arial"/>
              </a:rPr>
              <a:t>then </a:t>
            </a:r>
            <a:r>
              <a:rPr sz="2000" spc="70" dirty="0">
                <a:latin typeface="Arial"/>
                <a:cs typeface="Arial"/>
              </a:rPr>
              <a:t>derive </a:t>
            </a:r>
            <a:r>
              <a:rPr sz="2000" spc="105" dirty="0">
                <a:latin typeface="Arial"/>
                <a:cs typeface="Arial"/>
              </a:rPr>
              <a:t>the </a:t>
            </a:r>
            <a:r>
              <a:rPr sz="2000" spc="145" dirty="0">
                <a:latin typeface="Arial"/>
                <a:cs typeface="Arial"/>
              </a:rPr>
              <a:t>input </a:t>
            </a:r>
            <a:r>
              <a:rPr sz="2000" spc="90" dirty="0">
                <a:latin typeface="Arial"/>
                <a:cs typeface="Arial"/>
              </a:rPr>
              <a:t>equations </a:t>
            </a:r>
            <a:r>
              <a:rPr sz="2000" spc="85" dirty="0">
                <a:latin typeface="Arial"/>
                <a:cs typeface="Arial"/>
              </a:rPr>
              <a:t>and </a:t>
            </a:r>
            <a:r>
              <a:rPr sz="2000" spc="110" dirty="0">
                <a:latin typeface="Arial"/>
                <a:cs typeface="Arial"/>
              </a:rPr>
              <a:t>get </a:t>
            </a:r>
            <a:r>
              <a:rPr sz="2000" spc="105" dirty="0">
                <a:latin typeface="Arial"/>
                <a:cs typeface="Arial"/>
              </a:rPr>
              <a:t>the</a:t>
            </a:r>
            <a:r>
              <a:rPr sz="2000" spc="-165" dirty="0">
                <a:latin typeface="Arial"/>
                <a:cs typeface="Arial"/>
              </a:rPr>
              <a:t> </a:t>
            </a:r>
            <a:r>
              <a:rPr sz="2000" spc="120" dirty="0">
                <a:latin typeface="Arial"/>
                <a:cs typeface="Arial"/>
              </a:rPr>
              <a:t>digital</a:t>
            </a:r>
            <a:endParaRPr sz="2000">
              <a:latin typeface="Arial"/>
              <a:cs typeface="Arial"/>
            </a:endParaRPr>
          </a:p>
          <a:p>
            <a:pPr marL="38100">
              <a:lnSpc>
                <a:spcPct val="100000"/>
              </a:lnSpc>
            </a:pPr>
            <a:r>
              <a:rPr sz="2000" spc="114" dirty="0">
                <a:latin typeface="Arial"/>
                <a:cs typeface="Arial"/>
              </a:rPr>
              <a:t>implementation </a:t>
            </a:r>
            <a:r>
              <a:rPr sz="2000" spc="110" dirty="0">
                <a:latin typeface="Arial"/>
                <a:cs typeface="Arial"/>
              </a:rPr>
              <a:t>using </a:t>
            </a:r>
            <a:r>
              <a:rPr sz="2000" spc="95" dirty="0">
                <a:latin typeface="Arial"/>
                <a:cs typeface="Arial"/>
              </a:rPr>
              <a:t>three</a:t>
            </a:r>
            <a:r>
              <a:rPr sz="2000" spc="-90" dirty="0">
                <a:latin typeface="Arial"/>
                <a:cs typeface="Arial"/>
              </a:rPr>
              <a:t> </a:t>
            </a:r>
            <a:r>
              <a:rPr sz="2000" spc="155" dirty="0">
                <a:latin typeface="Arial"/>
                <a:cs typeface="Arial"/>
              </a:rPr>
              <a:t>flip-flops.</a:t>
            </a:r>
            <a:endParaRPr sz="2000">
              <a:latin typeface="Arial"/>
              <a:cs typeface="Arial"/>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34</a:t>
            </a:fld>
            <a:endParaRPr lang="en-US"/>
          </a:p>
        </p:txBody>
      </p:sp>
      <p:sp>
        <p:nvSpPr>
          <p:cNvPr id="3" name="Title 1"/>
          <p:cNvSpPr txBox="1">
            <a:spLocks/>
          </p:cNvSpPr>
          <p:nvPr/>
        </p:nvSpPr>
        <p:spPr>
          <a:xfrm>
            <a:off x="457200" y="228600"/>
            <a:ext cx="8229600" cy="9445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00B050"/>
                </a:solidFill>
                <a:latin typeface="Times New Roman" pitchFamily="18" charset="0"/>
                <a:cs typeface="Times New Roman" pitchFamily="18" charset="0"/>
              </a:rPr>
              <a:t>End of Lecture 10</a:t>
            </a:r>
            <a:endParaRPr lang="en-US" sz="3200" b="1" dirty="0">
              <a:solidFill>
                <a:srgbClr val="00B050"/>
              </a:solidFill>
              <a:latin typeface="Times New Roman" pitchFamily="18" charset="0"/>
              <a:cs typeface="Times New Roman" pitchFamily="18" charset="0"/>
            </a:endParaRPr>
          </a:p>
        </p:txBody>
      </p:sp>
      <p:sp>
        <p:nvSpPr>
          <p:cNvPr id="4" name="Content Placeholder 2"/>
          <p:cNvSpPr txBox="1">
            <a:spLocks/>
          </p:cNvSpPr>
          <p:nvPr/>
        </p:nvSpPr>
        <p:spPr>
          <a:xfrm>
            <a:off x="304800" y="3200400"/>
            <a:ext cx="8610600" cy="685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r>
              <a:rPr lang="en-US" b="1" smtClean="0">
                <a:solidFill>
                  <a:srgbClr val="7030A0"/>
                </a:solidFill>
                <a:latin typeface="Times New Roman" pitchFamily="18" charset="0"/>
                <a:cs typeface="Times New Roman" pitchFamily="18" charset="0"/>
              </a:rPr>
              <a:t>Thank you for your attention!</a:t>
            </a:r>
            <a:endParaRPr lang="en-US" b="1" dirty="0" smtClean="0">
              <a:solidFill>
                <a:srgbClr val="7030A0"/>
              </a:solidFill>
              <a:latin typeface="Times New Roman" pitchFamily="18" charset="0"/>
              <a:cs typeface="Times New Roman" pitchFamily="18" charset="0"/>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316560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4</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solidFill>
                  <a:schemeClr val="tx1"/>
                </a:solidFill>
                <a:latin typeface="Times New Roman" pitchFamily="18" charset="0"/>
                <a:cs typeface="Times New Roman" pitchFamily="18" charset="0"/>
              </a:rPr>
              <a:t>4</a:t>
            </a:r>
          </a:p>
        </p:txBody>
      </p:sp>
      <p:sp>
        <p:nvSpPr>
          <p:cNvPr id="14" name="TextBox 13"/>
          <p:cNvSpPr txBox="1"/>
          <p:nvPr/>
        </p:nvSpPr>
        <p:spPr>
          <a:xfrm>
            <a:off x="457202" y="990600"/>
            <a:ext cx="8229598" cy="4524315"/>
          </a:xfrm>
          <a:prstGeom prst="rect">
            <a:avLst/>
          </a:prstGeom>
          <a:noFill/>
        </p:spPr>
        <p:txBody>
          <a:bodyPr wrap="square" rtlCol="0">
            <a:spAutoFit/>
          </a:bodyPr>
          <a:lstStyle/>
          <a:p>
            <a:r>
              <a:rPr lang="en-GB" b="1" i="1" dirty="0"/>
              <a:t>Combinational Logic Circuits and Logic functions</a:t>
            </a:r>
            <a:r>
              <a:rPr lang="en-GB" b="1" dirty="0"/>
              <a:t>: </a:t>
            </a:r>
            <a:endParaRPr lang="en-US" b="1" dirty="0"/>
          </a:p>
          <a:p>
            <a:r>
              <a:rPr lang="en-GB" dirty="0"/>
              <a:t>Basic Combinational Logic Circuits. Implementing Combinational Logic. The Universal Property of </a:t>
            </a:r>
            <a:r>
              <a:rPr lang="en-GB" dirty="0" err="1"/>
              <a:t>NAND</a:t>
            </a:r>
            <a:r>
              <a:rPr lang="en-GB" dirty="0"/>
              <a:t> and NOR Gates. Combinational Logic Using </a:t>
            </a:r>
            <a:r>
              <a:rPr lang="en-GB" dirty="0" err="1"/>
              <a:t>NAND</a:t>
            </a:r>
            <a:r>
              <a:rPr lang="en-GB" dirty="0"/>
              <a:t> and NOR Gates. Logic Operation with Pulse Waveform Inputs . Binary adders/ </a:t>
            </a:r>
            <a:r>
              <a:rPr lang="en-GB" dirty="0" err="1"/>
              <a:t>subtractors</a:t>
            </a:r>
            <a:r>
              <a:rPr lang="en-GB" dirty="0"/>
              <a:t>. Comparators. Encoders/Multiplexers. Decoders/</a:t>
            </a:r>
            <a:r>
              <a:rPr lang="en-GB" dirty="0" err="1"/>
              <a:t>Demultiplexers</a:t>
            </a:r>
            <a:r>
              <a:rPr lang="en-GB" dirty="0"/>
              <a:t>. Code Converters</a:t>
            </a:r>
            <a:r>
              <a:rPr lang="en-GB" dirty="0">
                <a:solidFill>
                  <a:srgbClr val="FF0000"/>
                </a:solidFill>
              </a:rPr>
              <a:t>, A/D and D/A Converters. Parity Generators/Checkers.</a:t>
            </a:r>
            <a:r>
              <a:rPr lang="en-GB" dirty="0"/>
              <a:t> Design examples using HDL</a:t>
            </a:r>
            <a:r>
              <a:rPr lang="en-GB" dirty="0" smtClean="0"/>
              <a:t>.</a:t>
            </a:r>
          </a:p>
          <a:p>
            <a:endParaRPr lang="en-GB" dirty="0"/>
          </a:p>
          <a:p>
            <a:r>
              <a:rPr lang="en-GB" b="1" i="1" dirty="0"/>
              <a:t>Synchronous Sequential/ Asynchronous Logic Circuits</a:t>
            </a:r>
            <a:r>
              <a:rPr lang="en-GB" i="1" dirty="0"/>
              <a:t>: </a:t>
            </a:r>
            <a:endParaRPr lang="en-US" dirty="0"/>
          </a:p>
          <a:p>
            <a:r>
              <a:rPr lang="en-GB" dirty="0"/>
              <a:t>S-R latch, clocked S-R flip flop, level and edge triggering. Master-slave, propagation delay, ac coupled, and capacitive storage 'edge' triggering techniques in flip flops. J-K, T, and D type flip flops. Timers and Counters. Serial/Parallel in/out Shift Registers. Truth tables and Excitations Tables; State Diagrams and State Transitions Tables; State Machines; State Reduction, Races, Hazards. Shift Registers Using </a:t>
            </a:r>
            <a:r>
              <a:rPr lang="en-GB" dirty="0" err="1"/>
              <a:t>VHDL</a:t>
            </a:r>
            <a:r>
              <a:rPr lang="en-GB" dirty="0"/>
              <a:t>. Digital System </a:t>
            </a:r>
            <a:r>
              <a:rPr lang="en-GB" dirty="0" smtClean="0"/>
              <a:t>Application.</a:t>
            </a:r>
          </a:p>
          <a:p>
            <a:endParaRPr lang="en-GB" dirty="0"/>
          </a:p>
          <a:p>
            <a:endParaRPr lang="en-US" dirty="0"/>
          </a:p>
        </p:txBody>
      </p:sp>
      <p:sp>
        <p:nvSpPr>
          <p:cNvPr id="12" name="Slide Number Placeholder 1"/>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mtClean="0"/>
              <a:pPr/>
              <a:t>4</a:t>
            </a:fld>
            <a:endParaRPr lang="en-US"/>
          </a:p>
        </p:txBody>
      </p:sp>
      <p:sp>
        <p:nvSpPr>
          <p:cNvPr id="13" name="Octagon 12"/>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16200000">
            <a:off x="2147132"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extLst>
      <p:ext uri="{BB962C8B-B14F-4D97-AF65-F5344CB8AC3E}">
        <p14:creationId xmlns:p14="http://schemas.microsoft.com/office/powerpoint/2010/main" val="761251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5</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053004"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
        <p:nvSpPr>
          <p:cNvPr id="14" name="TextBox 13"/>
          <p:cNvSpPr txBox="1"/>
          <p:nvPr/>
        </p:nvSpPr>
        <p:spPr>
          <a:xfrm>
            <a:off x="457202" y="990600"/>
            <a:ext cx="8229598" cy="5078313"/>
          </a:xfrm>
          <a:prstGeom prst="rect">
            <a:avLst/>
          </a:prstGeom>
          <a:noFill/>
        </p:spPr>
        <p:txBody>
          <a:bodyPr wrap="square" rtlCol="0">
            <a:spAutoFit/>
          </a:bodyPr>
          <a:lstStyle/>
          <a:p>
            <a:r>
              <a:rPr lang="en-GB" b="1" i="1" dirty="0"/>
              <a:t>Memory and Storage </a:t>
            </a:r>
            <a:r>
              <a:rPr lang="en-GB" i="1" dirty="0"/>
              <a:t>: </a:t>
            </a:r>
            <a:endParaRPr lang="en-US" dirty="0"/>
          </a:p>
          <a:p>
            <a:r>
              <a:rPr lang="en-GB" dirty="0"/>
              <a:t>Basics of Semiconductor Memory. Random-Access Memories (</a:t>
            </a:r>
            <a:r>
              <a:rPr lang="en-GB" dirty="0" err="1"/>
              <a:t>RAMs</a:t>
            </a:r>
            <a:r>
              <a:rPr lang="en-GB" dirty="0"/>
              <a:t>). Read-Only Memories (ROMs). Programmable ROMs (</a:t>
            </a:r>
            <a:r>
              <a:rPr lang="en-GB" dirty="0" err="1"/>
              <a:t>PROMs</a:t>
            </a:r>
            <a:r>
              <a:rPr lang="en-GB" dirty="0"/>
              <a:t> and EPROMs); PLAs . Flash Memories. Memory Expansion. Magnetic and Optical Storage. Design examples using HDL. </a:t>
            </a:r>
            <a:endParaRPr lang="en-GB" dirty="0" smtClean="0"/>
          </a:p>
          <a:p>
            <a:endParaRPr lang="en-US" dirty="0"/>
          </a:p>
          <a:p>
            <a:r>
              <a:rPr lang="en-GB" b="1" i="1" dirty="0"/>
              <a:t>Integrated Circuit Technologies </a:t>
            </a:r>
            <a:r>
              <a:rPr lang="en-GB" i="1" dirty="0" smtClean="0"/>
              <a:t>: </a:t>
            </a:r>
            <a:endParaRPr lang="en-US" dirty="0"/>
          </a:p>
          <a:p>
            <a:r>
              <a:rPr lang="en-GB" dirty="0"/>
              <a:t>Basic Operational Characteristics and Parameters. CMOS Circuits. </a:t>
            </a:r>
            <a:r>
              <a:rPr lang="en-GB" dirty="0" err="1"/>
              <a:t>TTL</a:t>
            </a:r>
            <a:r>
              <a:rPr lang="en-GB" dirty="0"/>
              <a:t> Circuits. Practical Considerations in the Use of </a:t>
            </a:r>
            <a:r>
              <a:rPr lang="en-GB" dirty="0" err="1"/>
              <a:t>TTL</a:t>
            </a:r>
            <a:r>
              <a:rPr lang="en-GB" dirty="0"/>
              <a:t>. Comparison of CMOS and </a:t>
            </a:r>
            <a:r>
              <a:rPr lang="en-GB" dirty="0" err="1"/>
              <a:t>TTL</a:t>
            </a:r>
            <a:r>
              <a:rPr lang="en-GB" dirty="0"/>
              <a:t> Performance. Emitter-Coupled Logic (</a:t>
            </a:r>
            <a:r>
              <a:rPr lang="en-GB" dirty="0" err="1"/>
              <a:t>ECL</a:t>
            </a:r>
            <a:r>
              <a:rPr lang="en-GB" dirty="0"/>
              <a:t>) Circuits. </a:t>
            </a:r>
            <a:r>
              <a:rPr lang="en-GB" dirty="0">
                <a:solidFill>
                  <a:srgbClr val="FF0000"/>
                </a:solidFill>
              </a:rPr>
              <a:t>Application-Specific integrated Circuits (ASICs)</a:t>
            </a:r>
            <a:r>
              <a:rPr lang="en-GB" dirty="0"/>
              <a:t>, </a:t>
            </a:r>
            <a:r>
              <a:rPr lang="en-GB" dirty="0" err="1"/>
              <a:t>PMOS</a:t>
            </a:r>
            <a:r>
              <a:rPr lang="en-GB" dirty="0"/>
              <a:t>, </a:t>
            </a:r>
            <a:r>
              <a:rPr lang="en-GB" dirty="0" err="1"/>
              <a:t>NMOS</a:t>
            </a:r>
            <a:r>
              <a:rPr lang="en-GB" dirty="0"/>
              <a:t>, and </a:t>
            </a:r>
            <a:r>
              <a:rPr lang="en-GB" dirty="0">
                <a:solidFill>
                  <a:srgbClr val="FF0000"/>
                </a:solidFill>
              </a:rPr>
              <a:t>E2CMOS</a:t>
            </a:r>
            <a:r>
              <a:rPr lang="en-GB" dirty="0"/>
              <a:t>. </a:t>
            </a:r>
            <a:endParaRPr lang="en-GB" dirty="0" smtClean="0"/>
          </a:p>
          <a:p>
            <a:endParaRPr lang="en-US" dirty="0"/>
          </a:p>
          <a:p>
            <a:r>
              <a:rPr lang="en-GB" b="1" i="1" dirty="0"/>
              <a:t>Introduction to Microprocessors, Computers, and Buses : </a:t>
            </a:r>
            <a:endParaRPr lang="en-US" b="1" dirty="0"/>
          </a:p>
          <a:p>
            <a:r>
              <a:rPr lang="en-GB" dirty="0"/>
              <a:t>The Microprocessor and the Computer. Historical Review of Microprocessor Families. The 8086/8088 Microprocessor and Software Model for the Pentium Processor. Microprocessor Programming. The Central Processing Unit (CPU). The Memory. The </a:t>
            </a:r>
            <a:r>
              <a:rPr lang="en-GB" dirty="0" err="1"/>
              <a:t>Input/Output</a:t>
            </a:r>
            <a:r>
              <a:rPr lang="en-GB" dirty="0"/>
              <a:t> (I/O) Port. Interrupts. Direct Memory Access (DMA). Internal System Interfacing. Standard Buses. </a:t>
            </a:r>
            <a:endParaRPr lang="en-US" dirty="0"/>
          </a:p>
        </p:txBody>
      </p:sp>
      <p:sp>
        <p:nvSpPr>
          <p:cNvPr id="10" name="Octagon 9"/>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3"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11803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190502" y="1072915"/>
            <a:ext cx="8610600" cy="4953001"/>
          </a:xfrm>
          <a:prstGeom prst="roundRect">
            <a:avLst>
              <a:gd name="adj" fmla="val 2360"/>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Requirements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55232"/>
            <a:ext cx="8610600" cy="4940769"/>
          </a:xfrm>
        </p:spPr>
        <p:txBody>
          <a:bodyPr>
            <a:normAutofit fontScale="85000" lnSpcReduction="20000"/>
          </a:bodyPr>
          <a:lstStyle/>
          <a:p>
            <a:pPr>
              <a:buNone/>
            </a:pPr>
            <a:r>
              <a:rPr lang="en-US" sz="2400" b="1" dirty="0" smtClean="0">
                <a:solidFill>
                  <a:srgbClr val="0070C0"/>
                </a:solidFill>
                <a:latin typeface="Times New Roman" pitchFamily="18" charset="0"/>
                <a:cs typeface="Times New Roman" pitchFamily="18" charset="0"/>
              </a:rPr>
              <a:t>Prerequisite</a:t>
            </a:r>
          </a:p>
          <a:p>
            <a:pPr>
              <a:buClr>
                <a:srgbClr val="7030A0"/>
              </a:buClr>
              <a:buFont typeface="Wingdings" pitchFamily="2" charset="2"/>
              <a:buChar char="§"/>
            </a:pPr>
            <a:r>
              <a:rPr lang="en-US" sz="2000" b="1" dirty="0" err="1" smtClean="0">
                <a:latin typeface="Times New Roman" pitchFamily="18" charset="0"/>
                <a:cs typeface="Times New Roman" pitchFamily="18" charset="0"/>
              </a:rPr>
              <a:t>EEE</a:t>
            </a:r>
            <a:r>
              <a:rPr lang="en-US" sz="2000" b="1" dirty="0" smtClean="0">
                <a:latin typeface="Times New Roman" pitchFamily="18" charset="0"/>
                <a:cs typeface="Times New Roman" pitchFamily="18" charset="0"/>
              </a:rPr>
              <a:t> 3571</a:t>
            </a:r>
            <a:r>
              <a:rPr lang="en-US" sz="2000" dirty="0" smtClean="0">
                <a:latin typeface="Times New Roman" pitchFamily="18" charset="0"/>
                <a:cs typeface="Times New Roman" pitchFamily="18" charset="0"/>
              </a:rPr>
              <a:t> Electronic Engineering I (Analog Electronics)</a:t>
            </a:r>
          </a:p>
          <a:p>
            <a:pPr marL="0" indent="0">
              <a:buClr>
                <a:srgbClr val="7030A0"/>
              </a:buClr>
              <a:buNone/>
            </a:pPr>
            <a:endParaRPr lang="en-US" sz="2000" dirty="0" smtClean="0">
              <a:latin typeface="Times New Roman" pitchFamily="18" charset="0"/>
              <a:cs typeface="Times New Roman" pitchFamily="18" charset="0"/>
            </a:endParaRPr>
          </a:p>
          <a:p>
            <a:pPr>
              <a:buNone/>
            </a:pPr>
            <a:r>
              <a:rPr lang="en-US" sz="2400" b="1" dirty="0" smtClean="0">
                <a:solidFill>
                  <a:srgbClr val="0070C0"/>
                </a:solidFill>
                <a:latin typeface="Times New Roman" pitchFamily="18" charset="0"/>
                <a:cs typeface="Times New Roman" pitchFamily="18" charset="0"/>
              </a:rPr>
              <a:t>Distribution of Marks</a:t>
            </a:r>
          </a:p>
          <a:p>
            <a:pPr>
              <a:buClr>
                <a:srgbClr val="7030A0"/>
              </a:buClr>
              <a:buFont typeface="Wingdings" pitchFamily="2" charset="2"/>
              <a:buChar char="§"/>
            </a:pPr>
            <a:r>
              <a:rPr lang="en-US" sz="2000" dirty="0" smtClean="0">
                <a:latin typeface="Times New Roman" pitchFamily="18" charset="0"/>
                <a:cs typeface="Times New Roman" pitchFamily="18" charset="0"/>
              </a:rPr>
              <a:t>Assignments                          </a:t>
            </a:r>
            <a:r>
              <a:rPr lang="en-US" sz="2000" b="1" dirty="0" smtClean="0">
                <a:solidFill>
                  <a:srgbClr val="7030A0"/>
                </a:solidFill>
                <a:latin typeface="Times New Roman" pitchFamily="18" charset="0"/>
                <a:cs typeface="Times New Roman" pitchFamily="18" charset="0"/>
              </a:rPr>
              <a:t>5%</a:t>
            </a:r>
          </a:p>
          <a:p>
            <a:pPr>
              <a:buClr>
                <a:srgbClr val="7030A0"/>
              </a:buClr>
              <a:buFont typeface="Wingdings" pitchFamily="2" charset="2"/>
              <a:buChar char="§"/>
            </a:pPr>
            <a:r>
              <a:rPr lang="en-US" sz="2000" dirty="0" smtClean="0">
                <a:latin typeface="Times New Roman" pitchFamily="18" charset="0"/>
                <a:cs typeface="Times New Roman" pitchFamily="18" charset="0"/>
              </a:rPr>
              <a:t>Labs			</a:t>
            </a:r>
            <a:r>
              <a:rPr lang="en-US" sz="2000" b="1" dirty="0" smtClean="0">
                <a:solidFill>
                  <a:srgbClr val="7030A0"/>
                </a:solidFill>
                <a:latin typeface="Times New Roman" pitchFamily="18" charset="0"/>
                <a:cs typeface="Times New Roman" pitchFamily="18" charset="0"/>
              </a:rPr>
              <a:t>15%</a:t>
            </a:r>
          </a:p>
          <a:p>
            <a:pPr>
              <a:buClr>
                <a:srgbClr val="7030A0"/>
              </a:buClr>
              <a:buFont typeface="Wingdings" pitchFamily="2" charset="2"/>
              <a:buChar char="§"/>
            </a:pPr>
            <a:r>
              <a:rPr lang="en-US" sz="2000" dirty="0" smtClean="0">
                <a:latin typeface="Times New Roman" pitchFamily="18" charset="0"/>
                <a:cs typeface="Times New Roman" pitchFamily="18" charset="0"/>
              </a:rPr>
              <a:t>Test 			</a:t>
            </a:r>
            <a:r>
              <a:rPr lang="en-US" sz="2000" b="1" dirty="0" smtClean="0">
                <a:solidFill>
                  <a:srgbClr val="7030A0"/>
                </a:solidFill>
                <a:latin typeface="Times New Roman" pitchFamily="18" charset="0"/>
                <a:cs typeface="Times New Roman" pitchFamily="18" charset="0"/>
              </a:rPr>
              <a:t>20%</a:t>
            </a:r>
          </a:p>
          <a:p>
            <a:pPr>
              <a:buClr>
                <a:srgbClr val="7030A0"/>
              </a:buClr>
              <a:buFont typeface="Wingdings" pitchFamily="2" charset="2"/>
              <a:buChar char="§"/>
            </a:pPr>
            <a:r>
              <a:rPr lang="en-US" sz="2000" dirty="0" smtClean="0">
                <a:latin typeface="Times New Roman" pitchFamily="18" charset="0"/>
                <a:cs typeface="Times New Roman" pitchFamily="18" charset="0"/>
              </a:rPr>
              <a:t>Final Exam 		</a:t>
            </a:r>
            <a:r>
              <a:rPr lang="en-US" sz="2000" b="1" dirty="0" smtClean="0">
                <a:solidFill>
                  <a:srgbClr val="7030A0"/>
                </a:solidFill>
                <a:latin typeface="Times New Roman" pitchFamily="18" charset="0"/>
                <a:cs typeface="Times New Roman" pitchFamily="18" charset="0"/>
              </a:rPr>
              <a:t>60%</a:t>
            </a:r>
          </a:p>
          <a:p>
            <a:pPr marL="0" indent="0">
              <a:buClr>
                <a:srgbClr val="7030A0"/>
              </a:buClr>
              <a:buNone/>
            </a:pPr>
            <a:endParaRPr lang="en-US" sz="2000" b="1" dirty="0" smtClean="0">
              <a:solidFill>
                <a:srgbClr val="7030A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Required Simulation software and Programming Language</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Multisim </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Intel </a:t>
            </a:r>
            <a:r>
              <a:rPr lang="en-US" sz="2400" dirty="0" err="1" smtClean="0">
                <a:latin typeface="Times New Roman" pitchFamily="18" charset="0"/>
                <a:cs typeface="Times New Roman" pitchFamily="18" charset="0"/>
              </a:rPr>
              <a:t>Quartus</a:t>
            </a:r>
            <a:r>
              <a:rPr lang="en-US" sz="2400" dirty="0" smtClean="0">
                <a:latin typeface="Times New Roman" pitchFamily="18" charset="0"/>
                <a:cs typeface="Times New Roman" pitchFamily="18" charset="0"/>
              </a:rPr>
              <a:t> Prime</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C++ </a:t>
            </a:r>
          </a:p>
          <a:p>
            <a:pPr marL="0" indent="0">
              <a:buClr>
                <a:srgbClr val="7030A0"/>
              </a:buClr>
              <a:buNone/>
            </a:pPr>
            <a:endParaRPr lang="en-US" sz="2400" b="1" dirty="0">
              <a:solidFill>
                <a:srgbClr val="0070C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Time Allocation </a:t>
            </a:r>
          </a:p>
          <a:p>
            <a:pPr>
              <a:buClr>
                <a:srgbClr val="7030A0"/>
              </a:buClr>
            </a:pPr>
            <a:r>
              <a:rPr lang="en-US" sz="2400" dirty="0" smtClean="0">
                <a:latin typeface="Times New Roman" pitchFamily="18" charset="0"/>
                <a:cs typeface="Times New Roman" pitchFamily="18" charset="0"/>
              </a:rPr>
              <a:t>Lectures 4 hours/week</a:t>
            </a:r>
          </a:p>
          <a:p>
            <a:pPr>
              <a:buClr>
                <a:srgbClr val="7030A0"/>
              </a:buClr>
            </a:pPr>
            <a:r>
              <a:rPr lang="en-US" sz="2400" dirty="0" smtClean="0">
                <a:latin typeface="Times New Roman" pitchFamily="18" charset="0"/>
                <a:cs typeface="Times New Roman" pitchFamily="18" charset="0"/>
              </a:rPr>
              <a:t>Laboratory/ Tutorials 3 hours/week </a:t>
            </a: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6</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extLst>
      <p:ext uri="{BB962C8B-B14F-4D97-AF65-F5344CB8AC3E}">
        <p14:creationId xmlns:p14="http://schemas.microsoft.com/office/powerpoint/2010/main" val="1500022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99440" y="1200657"/>
            <a:ext cx="7990205" cy="4652645"/>
          </a:xfrm>
          <a:prstGeom prst="rect">
            <a:avLst/>
          </a:prstGeom>
        </p:spPr>
        <p:txBody>
          <a:bodyPr vert="horz" wrap="square" lIns="0" tIns="13335" rIns="0" bIns="0" rtlCol="0">
            <a:spAutoFit/>
          </a:bodyPr>
          <a:lstStyle/>
          <a:p>
            <a:pPr marL="25400" marR="17780">
              <a:lnSpc>
                <a:spcPct val="100000"/>
              </a:lnSpc>
              <a:spcBef>
                <a:spcPts val="105"/>
              </a:spcBef>
              <a:buFont typeface="Wingdings"/>
              <a:buChar char=""/>
              <a:tabLst>
                <a:tab pos="304800" algn="l"/>
              </a:tabLst>
            </a:pPr>
            <a:r>
              <a:rPr sz="2000" spc="35" dirty="0">
                <a:latin typeface="Arial"/>
                <a:cs typeface="Arial"/>
              </a:rPr>
              <a:t>As </a:t>
            </a:r>
            <a:r>
              <a:rPr sz="2000" spc="85" dirty="0">
                <a:latin typeface="Arial"/>
                <a:cs typeface="Arial"/>
              </a:rPr>
              <a:t>stated </a:t>
            </a:r>
            <a:r>
              <a:rPr sz="2000" spc="75" dirty="0">
                <a:latin typeface="Arial"/>
                <a:cs typeface="Arial"/>
              </a:rPr>
              <a:t>earlier, </a:t>
            </a:r>
            <a:r>
              <a:rPr sz="2000" spc="85" dirty="0">
                <a:latin typeface="Arial"/>
                <a:cs typeface="Arial"/>
              </a:rPr>
              <a:t>sequential </a:t>
            </a:r>
            <a:r>
              <a:rPr sz="2000" spc="95" dirty="0">
                <a:latin typeface="Arial"/>
                <a:cs typeface="Arial"/>
              </a:rPr>
              <a:t>circuits </a:t>
            </a:r>
            <a:r>
              <a:rPr sz="2000" spc="40" dirty="0">
                <a:latin typeface="Arial"/>
                <a:cs typeface="Arial"/>
              </a:rPr>
              <a:t>have </a:t>
            </a:r>
            <a:r>
              <a:rPr sz="2000" spc="130" dirty="0">
                <a:latin typeface="Arial"/>
                <a:cs typeface="Arial"/>
              </a:rPr>
              <a:t>outputs </a:t>
            </a:r>
            <a:r>
              <a:rPr sz="2000" spc="125" dirty="0">
                <a:latin typeface="Arial"/>
                <a:cs typeface="Arial"/>
              </a:rPr>
              <a:t>that </a:t>
            </a:r>
            <a:r>
              <a:rPr sz="2000" spc="90" dirty="0">
                <a:latin typeface="Arial"/>
                <a:cs typeface="Arial"/>
              </a:rPr>
              <a:t>depend  </a:t>
            </a:r>
            <a:r>
              <a:rPr sz="2000" spc="120" dirty="0">
                <a:latin typeface="Arial"/>
                <a:cs typeface="Arial"/>
              </a:rPr>
              <a:t>on </a:t>
            </a:r>
            <a:r>
              <a:rPr sz="2000" spc="105" dirty="0">
                <a:latin typeface="Arial"/>
                <a:cs typeface="Arial"/>
              </a:rPr>
              <a:t>the </a:t>
            </a:r>
            <a:r>
              <a:rPr sz="2000" spc="140" dirty="0">
                <a:latin typeface="Arial"/>
                <a:cs typeface="Arial"/>
              </a:rPr>
              <a:t>input</a:t>
            </a:r>
            <a:r>
              <a:rPr sz="2000" spc="-40" dirty="0">
                <a:latin typeface="Arial"/>
                <a:cs typeface="Arial"/>
              </a:rPr>
              <a:t> </a:t>
            </a:r>
            <a:r>
              <a:rPr sz="2000" spc="60" dirty="0">
                <a:latin typeface="Arial"/>
                <a:cs typeface="Arial"/>
              </a:rPr>
              <a:t>sequence.</a:t>
            </a:r>
            <a:endParaRPr sz="2000">
              <a:latin typeface="Arial"/>
              <a:cs typeface="Arial"/>
            </a:endParaRPr>
          </a:p>
          <a:p>
            <a:pPr marL="25400" marR="59690">
              <a:lnSpc>
                <a:spcPct val="100000"/>
              </a:lnSpc>
              <a:spcBef>
                <a:spcPts val="2400"/>
              </a:spcBef>
              <a:buFont typeface="Wingdings"/>
              <a:buChar char=""/>
              <a:tabLst>
                <a:tab pos="304800" algn="l"/>
              </a:tabLst>
            </a:pPr>
            <a:r>
              <a:rPr sz="2000" spc="60" dirty="0">
                <a:latin typeface="Arial"/>
                <a:cs typeface="Arial"/>
              </a:rPr>
              <a:t>The </a:t>
            </a:r>
            <a:r>
              <a:rPr sz="2000" spc="90" dirty="0">
                <a:latin typeface="Arial"/>
                <a:cs typeface="Arial"/>
              </a:rPr>
              <a:t>effect </a:t>
            </a:r>
            <a:r>
              <a:rPr sz="2000" spc="145" dirty="0">
                <a:latin typeface="Arial"/>
                <a:cs typeface="Arial"/>
              </a:rPr>
              <a:t>of </a:t>
            </a:r>
            <a:r>
              <a:rPr sz="2000" spc="105" dirty="0">
                <a:latin typeface="Arial"/>
                <a:cs typeface="Arial"/>
              </a:rPr>
              <a:t>the </a:t>
            </a:r>
            <a:r>
              <a:rPr sz="2000" spc="140" dirty="0">
                <a:latin typeface="Arial"/>
                <a:cs typeface="Arial"/>
              </a:rPr>
              <a:t>input </a:t>
            </a:r>
            <a:r>
              <a:rPr sz="2000" spc="55" dirty="0">
                <a:latin typeface="Arial"/>
                <a:cs typeface="Arial"/>
              </a:rPr>
              <a:t>sequence </a:t>
            </a:r>
            <a:r>
              <a:rPr sz="2000" spc="45" dirty="0">
                <a:latin typeface="Arial"/>
                <a:cs typeface="Arial"/>
              </a:rPr>
              <a:t>can </a:t>
            </a:r>
            <a:r>
              <a:rPr sz="2000" spc="70" dirty="0">
                <a:latin typeface="Arial"/>
                <a:cs typeface="Arial"/>
              </a:rPr>
              <a:t>be </a:t>
            </a:r>
            <a:r>
              <a:rPr sz="2000" spc="120" dirty="0">
                <a:latin typeface="Arial"/>
                <a:cs typeface="Arial"/>
              </a:rPr>
              <a:t>memorized </a:t>
            </a:r>
            <a:r>
              <a:rPr sz="2000" spc="5" dirty="0">
                <a:latin typeface="Arial"/>
                <a:cs typeface="Arial"/>
              </a:rPr>
              <a:t>as </a:t>
            </a:r>
            <a:r>
              <a:rPr sz="2000" spc="-10" dirty="0">
                <a:latin typeface="Arial"/>
                <a:cs typeface="Arial"/>
              </a:rPr>
              <a:t>a </a:t>
            </a:r>
            <a:r>
              <a:rPr sz="2000" spc="75" dirty="0">
                <a:latin typeface="Arial"/>
                <a:cs typeface="Arial"/>
              </a:rPr>
              <a:t>state  </a:t>
            </a:r>
            <a:r>
              <a:rPr sz="2000" spc="145" dirty="0">
                <a:latin typeface="Arial"/>
                <a:cs typeface="Arial"/>
              </a:rPr>
              <a:t>of </a:t>
            </a:r>
            <a:r>
              <a:rPr sz="2000" spc="105" dirty="0">
                <a:latin typeface="Arial"/>
                <a:cs typeface="Arial"/>
              </a:rPr>
              <a:t>the</a:t>
            </a:r>
            <a:r>
              <a:rPr sz="2000" spc="-20" dirty="0">
                <a:latin typeface="Arial"/>
                <a:cs typeface="Arial"/>
              </a:rPr>
              <a:t> </a:t>
            </a:r>
            <a:r>
              <a:rPr sz="2000" spc="80" dirty="0">
                <a:latin typeface="Arial"/>
                <a:cs typeface="Arial"/>
              </a:rPr>
              <a:t>system.</a:t>
            </a:r>
            <a:endParaRPr sz="2000">
              <a:latin typeface="Arial"/>
              <a:cs typeface="Arial"/>
            </a:endParaRPr>
          </a:p>
          <a:p>
            <a:pPr marL="304165" indent="-279400">
              <a:lnSpc>
                <a:spcPct val="100000"/>
              </a:lnSpc>
              <a:spcBef>
                <a:spcPts val="2405"/>
              </a:spcBef>
              <a:buFont typeface="Wingdings"/>
              <a:buChar char=""/>
              <a:tabLst>
                <a:tab pos="304800" algn="l"/>
              </a:tabLst>
            </a:pPr>
            <a:r>
              <a:rPr sz="2000" spc="60" dirty="0">
                <a:latin typeface="Arial"/>
                <a:cs typeface="Arial"/>
              </a:rPr>
              <a:t>Sequential </a:t>
            </a:r>
            <a:r>
              <a:rPr sz="2000" spc="95" dirty="0">
                <a:latin typeface="Arial"/>
                <a:cs typeface="Arial"/>
              </a:rPr>
              <a:t>circuits </a:t>
            </a:r>
            <a:r>
              <a:rPr sz="2000" spc="45" dirty="0">
                <a:latin typeface="Arial"/>
                <a:cs typeface="Arial"/>
              </a:rPr>
              <a:t>are </a:t>
            </a:r>
            <a:r>
              <a:rPr sz="2000" spc="100" dirty="0">
                <a:latin typeface="Arial"/>
                <a:cs typeface="Arial"/>
              </a:rPr>
              <a:t>therefore </a:t>
            </a:r>
            <a:r>
              <a:rPr sz="2000" spc="65" dirty="0">
                <a:latin typeface="Arial"/>
                <a:cs typeface="Arial"/>
              </a:rPr>
              <a:t>called </a:t>
            </a:r>
            <a:r>
              <a:rPr sz="2000" b="1" spc="-90" dirty="0">
                <a:latin typeface="Arial"/>
                <a:cs typeface="Arial"/>
              </a:rPr>
              <a:t>STATE</a:t>
            </a:r>
            <a:r>
              <a:rPr sz="2000" b="1" spc="-35" dirty="0">
                <a:latin typeface="Arial"/>
                <a:cs typeface="Arial"/>
              </a:rPr>
              <a:t> </a:t>
            </a:r>
            <a:r>
              <a:rPr sz="2000" b="1" spc="-45" dirty="0">
                <a:latin typeface="Arial"/>
                <a:cs typeface="Arial"/>
              </a:rPr>
              <a:t>MACHINES</a:t>
            </a:r>
            <a:r>
              <a:rPr sz="2000" spc="-45" dirty="0">
                <a:latin typeface="Arial"/>
                <a:cs typeface="Arial"/>
              </a:rPr>
              <a:t>.</a:t>
            </a:r>
            <a:endParaRPr sz="2000">
              <a:latin typeface="Arial"/>
              <a:cs typeface="Arial"/>
            </a:endParaRPr>
          </a:p>
          <a:p>
            <a:pPr marL="25400" marR="213995">
              <a:lnSpc>
                <a:spcPct val="100000"/>
              </a:lnSpc>
              <a:spcBef>
                <a:spcPts val="2400"/>
              </a:spcBef>
              <a:buFont typeface="Wingdings"/>
              <a:buChar char=""/>
              <a:tabLst>
                <a:tab pos="304800" algn="l"/>
              </a:tabLst>
            </a:pPr>
            <a:r>
              <a:rPr sz="2000" spc="95" dirty="0">
                <a:latin typeface="Arial"/>
                <a:cs typeface="Arial"/>
              </a:rPr>
              <a:t>Memory </a:t>
            </a:r>
            <a:r>
              <a:rPr sz="2000" spc="80" dirty="0">
                <a:latin typeface="Arial"/>
                <a:cs typeface="Arial"/>
              </a:rPr>
              <a:t>elements </a:t>
            </a:r>
            <a:r>
              <a:rPr sz="2000" spc="45" dirty="0">
                <a:latin typeface="Arial"/>
                <a:cs typeface="Arial"/>
              </a:rPr>
              <a:t>are </a:t>
            </a:r>
            <a:r>
              <a:rPr sz="2000" spc="75" dirty="0">
                <a:latin typeface="Arial"/>
                <a:cs typeface="Arial"/>
              </a:rPr>
              <a:t>used </a:t>
            </a:r>
            <a:r>
              <a:rPr sz="2000" spc="150" dirty="0">
                <a:latin typeface="Arial"/>
                <a:cs typeface="Arial"/>
              </a:rPr>
              <a:t>to </a:t>
            </a:r>
            <a:r>
              <a:rPr sz="2000" spc="95" dirty="0">
                <a:latin typeface="Arial"/>
                <a:cs typeface="Arial"/>
              </a:rPr>
              <a:t>store </a:t>
            </a:r>
            <a:r>
              <a:rPr sz="2000" spc="105" dirty="0">
                <a:latin typeface="Arial"/>
                <a:cs typeface="Arial"/>
              </a:rPr>
              <a:t>the </a:t>
            </a:r>
            <a:r>
              <a:rPr sz="2000" spc="75" dirty="0">
                <a:latin typeface="Arial"/>
                <a:cs typeface="Arial"/>
              </a:rPr>
              <a:t>state </a:t>
            </a:r>
            <a:r>
              <a:rPr sz="2000" spc="40" dirty="0">
                <a:latin typeface="Arial"/>
                <a:cs typeface="Arial"/>
              </a:rPr>
              <a:t>(Usually </a:t>
            </a:r>
            <a:r>
              <a:rPr sz="2000" spc="55" dirty="0">
                <a:latin typeface="Arial"/>
                <a:cs typeface="Arial"/>
              </a:rPr>
              <a:t>D </a:t>
            </a:r>
            <a:r>
              <a:rPr sz="2000" spc="215" dirty="0">
                <a:latin typeface="Arial"/>
                <a:cs typeface="Arial"/>
              </a:rPr>
              <a:t>flip-  </a:t>
            </a:r>
            <a:r>
              <a:rPr sz="2000" spc="90" dirty="0">
                <a:latin typeface="Arial"/>
                <a:cs typeface="Arial"/>
              </a:rPr>
              <a:t>flops).</a:t>
            </a:r>
            <a:endParaRPr sz="2000">
              <a:latin typeface="Arial"/>
              <a:cs typeface="Arial"/>
            </a:endParaRPr>
          </a:p>
          <a:p>
            <a:pPr marL="25400" marR="328295">
              <a:lnSpc>
                <a:spcPct val="100000"/>
              </a:lnSpc>
              <a:spcBef>
                <a:spcPts val="2400"/>
              </a:spcBef>
              <a:buFont typeface="Wingdings"/>
              <a:buChar char=""/>
              <a:tabLst>
                <a:tab pos="304800" algn="l"/>
              </a:tabLst>
            </a:pPr>
            <a:r>
              <a:rPr sz="2000" spc="65" dirty="0">
                <a:latin typeface="Arial"/>
                <a:cs typeface="Arial"/>
              </a:rPr>
              <a:t>With </a:t>
            </a:r>
            <a:r>
              <a:rPr sz="2000" spc="100" dirty="0">
                <a:latin typeface="Arial"/>
                <a:cs typeface="Arial"/>
              </a:rPr>
              <a:t>the </a:t>
            </a:r>
            <a:r>
              <a:rPr sz="2000" spc="165" dirty="0">
                <a:latin typeface="Arial"/>
                <a:cs typeface="Arial"/>
              </a:rPr>
              <a:t>flip-flops </a:t>
            </a:r>
            <a:r>
              <a:rPr sz="2000" spc="75" dirty="0">
                <a:latin typeface="Arial"/>
                <a:cs typeface="Arial"/>
              </a:rPr>
              <a:t>used </a:t>
            </a:r>
            <a:r>
              <a:rPr sz="2000" spc="150" dirty="0">
                <a:latin typeface="Arial"/>
                <a:cs typeface="Arial"/>
              </a:rPr>
              <a:t>to </a:t>
            </a:r>
            <a:r>
              <a:rPr sz="2000" spc="95" dirty="0">
                <a:latin typeface="Arial"/>
                <a:cs typeface="Arial"/>
              </a:rPr>
              <a:t>store </a:t>
            </a:r>
            <a:r>
              <a:rPr sz="2000" spc="105" dirty="0">
                <a:latin typeface="Arial"/>
                <a:cs typeface="Arial"/>
              </a:rPr>
              <a:t>the </a:t>
            </a:r>
            <a:r>
              <a:rPr sz="2000" spc="75" dirty="0">
                <a:latin typeface="Arial"/>
                <a:cs typeface="Arial"/>
              </a:rPr>
              <a:t>state, </a:t>
            </a:r>
            <a:r>
              <a:rPr sz="2000" spc="50" dirty="0">
                <a:latin typeface="Arial"/>
                <a:cs typeface="Arial"/>
              </a:rPr>
              <a:t>we </a:t>
            </a:r>
            <a:r>
              <a:rPr sz="2000" spc="45" dirty="0">
                <a:latin typeface="Arial"/>
                <a:cs typeface="Arial"/>
              </a:rPr>
              <a:t>can</a:t>
            </a:r>
            <a:r>
              <a:rPr sz="2000" spc="-114" dirty="0">
                <a:latin typeface="Arial"/>
                <a:cs typeface="Arial"/>
              </a:rPr>
              <a:t> </a:t>
            </a:r>
            <a:r>
              <a:rPr sz="2000" spc="100" dirty="0">
                <a:latin typeface="Arial"/>
                <a:cs typeface="Arial"/>
              </a:rPr>
              <a:t>therefore  </a:t>
            </a:r>
            <a:r>
              <a:rPr sz="2000" spc="85" dirty="0">
                <a:latin typeface="Arial"/>
                <a:cs typeface="Arial"/>
              </a:rPr>
              <a:t>represent </a:t>
            </a:r>
            <a:r>
              <a:rPr sz="2000" spc="65" dirty="0">
                <a:latin typeface="Arial"/>
                <a:cs typeface="Arial"/>
              </a:rPr>
              <a:t>states </a:t>
            </a:r>
            <a:r>
              <a:rPr sz="2000" spc="110" dirty="0">
                <a:latin typeface="Arial"/>
                <a:cs typeface="Arial"/>
              </a:rPr>
              <a:t>using </a:t>
            </a:r>
            <a:r>
              <a:rPr sz="2000" spc="95" dirty="0">
                <a:latin typeface="Arial"/>
                <a:cs typeface="Arial"/>
              </a:rPr>
              <a:t>binary </a:t>
            </a:r>
            <a:r>
              <a:rPr sz="2000" spc="114" dirty="0">
                <a:latin typeface="Arial"/>
                <a:cs typeface="Arial"/>
              </a:rPr>
              <a:t>combination </a:t>
            </a:r>
            <a:r>
              <a:rPr sz="2000" spc="145" dirty="0">
                <a:latin typeface="Arial"/>
                <a:cs typeface="Arial"/>
              </a:rPr>
              <a:t>of</a:t>
            </a:r>
            <a:r>
              <a:rPr sz="2000" spc="-100" dirty="0">
                <a:latin typeface="Arial"/>
                <a:cs typeface="Arial"/>
              </a:rPr>
              <a:t> </a:t>
            </a:r>
            <a:r>
              <a:rPr sz="2000" spc="60" dirty="0">
                <a:latin typeface="Arial"/>
                <a:cs typeface="Arial"/>
              </a:rPr>
              <a:t>variables.</a:t>
            </a:r>
            <a:endParaRPr sz="2000">
              <a:latin typeface="Arial"/>
              <a:cs typeface="Arial"/>
            </a:endParaRPr>
          </a:p>
          <a:p>
            <a:pPr marL="304165" indent="-279400">
              <a:lnSpc>
                <a:spcPct val="100000"/>
              </a:lnSpc>
              <a:spcBef>
                <a:spcPts val="2340"/>
              </a:spcBef>
              <a:buFont typeface="Wingdings"/>
              <a:buChar char=""/>
              <a:tabLst>
                <a:tab pos="304800" algn="l"/>
              </a:tabLst>
            </a:pPr>
            <a:r>
              <a:rPr sz="2000" b="1" spc="165" dirty="0">
                <a:latin typeface="Arial"/>
                <a:cs typeface="Arial"/>
              </a:rPr>
              <a:t>n</a:t>
            </a:r>
            <a:r>
              <a:rPr sz="2000" spc="165" dirty="0">
                <a:latin typeface="Arial"/>
                <a:cs typeface="Arial"/>
              </a:rPr>
              <a:t>-bits </a:t>
            </a:r>
            <a:r>
              <a:rPr sz="2000" spc="45" dirty="0">
                <a:latin typeface="Arial"/>
                <a:cs typeface="Arial"/>
              </a:rPr>
              <a:t>can </a:t>
            </a:r>
            <a:r>
              <a:rPr sz="2000" spc="85" dirty="0">
                <a:latin typeface="Arial"/>
                <a:cs typeface="Arial"/>
              </a:rPr>
              <a:t>represent </a:t>
            </a:r>
            <a:r>
              <a:rPr sz="2000" spc="140" dirty="0">
                <a:latin typeface="Arial"/>
                <a:cs typeface="Arial"/>
              </a:rPr>
              <a:t>up </a:t>
            </a:r>
            <a:r>
              <a:rPr sz="2000" spc="150" dirty="0">
                <a:latin typeface="Arial"/>
                <a:cs typeface="Arial"/>
              </a:rPr>
              <a:t>to </a:t>
            </a:r>
            <a:r>
              <a:rPr sz="2400" spc="90" dirty="0">
                <a:latin typeface="Arial"/>
                <a:cs typeface="Arial"/>
              </a:rPr>
              <a:t>2</a:t>
            </a:r>
            <a:r>
              <a:rPr sz="2400" b="1" spc="135" baseline="24305" dirty="0">
                <a:latin typeface="Arial"/>
                <a:cs typeface="Arial"/>
              </a:rPr>
              <a:t>n</a:t>
            </a:r>
            <a:r>
              <a:rPr sz="2400" b="1" spc="-75" baseline="24305" dirty="0">
                <a:latin typeface="Arial"/>
                <a:cs typeface="Arial"/>
              </a:rPr>
              <a:t> </a:t>
            </a:r>
            <a:r>
              <a:rPr sz="2000" spc="65" dirty="0">
                <a:latin typeface="Arial"/>
                <a:cs typeface="Arial"/>
              </a:rPr>
              <a:t>states.</a:t>
            </a:r>
            <a:endParaRPr sz="2000">
              <a:latin typeface="Arial"/>
              <a:cs typeface="Arial"/>
            </a:endParaRPr>
          </a:p>
        </p:txBody>
      </p:sp>
      <p:sp>
        <p:nvSpPr>
          <p:cNvPr id="7" name="object 2"/>
          <p:cNvSpPr txBox="1">
            <a:spLocks noGrp="1"/>
          </p:cNvSpPr>
          <p:nvPr>
            <p:ph type="title"/>
          </p:nvPr>
        </p:nvSpPr>
        <p:spPr>
          <a:xfrm>
            <a:off x="1237284" y="219216"/>
            <a:ext cx="6740525" cy="997709"/>
          </a:xfrm>
          <a:prstGeom prst="rect">
            <a:avLst/>
          </a:prstGeom>
        </p:spPr>
        <p:txBody>
          <a:bodyPr vert="horz" wrap="square" lIns="0" tIns="12700" rIns="0" bIns="0" rtlCol="0">
            <a:spAutoFit/>
          </a:bodyPr>
          <a:lstStyle/>
          <a:p>
            <a:pPr marL="12700">
              <a:lnSpc>
                <a:spcPct val="100000"/>
              </a:lnSpc>
              <a:spcBef>
                <a:spcPts val="100"/>
              </a:spcBef>
            </a:pPr>
            <a:r>
              <a:rPr sz="3200" b="1" spc="-110" dirty="0">
                <a:solidFill>
                  <a:srgbClr val="000000"/>
                </a:solidFill>
              </a:rPr>
              <a:t>SEQUENTIAL </a:t>
            </a:r>
            <a:r>
              <a:rPr sz="3200" b="1" spc="-80" dirty="0">
                <a:solidFill>
                  <a:srgbClr val="000000"/>
                </a:solidFill>
              </a:rPr>
              <a:t>CIRCUITS </a:t>
            </a:r>
            <a:r>
              <a:rPr sz="3200" b="1" spc="15" dirty="0">
                <a:solidFill>
                  <a:srgbClr val="000000"/>
                </a:solidFill>
              </a:rPr>
              <a:t>AND </a:t>
            </a:r>
            <a:r>
              <a:rPr sz="3200" b="1" spc="-114" dirty="0">
                <a:solidFill>
                  <a:srgbClr val="000000"/>
                </a:solidFill>
              </a:rPr>
              <a:t>STATE</a:t>
            </a:r>
            <a:r>
              <a:rPr sz="3200" b="1" spc="395" dirty="0">
                <a:solidFill>
                  <a:srgbClr val="000000"/>
                </a:solidFill>
              </a:rPr>
              <a:t> </a:t>
            </a:r>
            <a:r>
              <a:rPr sz="3200" b="1" spc="-75" dirty="0">
                <a:solidFill>
                  <a:srgbClr val="000000"/>
                </a:solidFill>
              </a:rPr>
              <a:t>MACHINES</a:t>
            </a:r>
          </a:p>
        </p:txBody>
      </p:sp>
      <p:cxnSp>
        <p:nvCxnSpPr>
          <p:cNvPr id="13" name="Straight Connector 12"/>
          <p:cNvCxnSpPr/>
          <p:nvPr/>
        </p:nvCxnSpPr>
        <p:spPr>
          <a:xfrm>
            <a:off x="300320" y="219216"/>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Octagon 13"/>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7"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49859" rIns="0" bIns="0" rtlCol="0">
            <a:spAutoFit/>
          </a:bodyPr>
          <a:lstStyle/>
          <a:p>
            <a:pPr marL="99695" marR="5080">
              <a:lnSpc>
                <a:spcPct val="100000"/>
              </a:lnSpc>
              <a:spcBef>
                <a:spcPts val="105"/>
              </a:spcBef>
            </a:pPr>
            <a:r>
              <a:rPr sz="2000" b="0" spc="80" dirty="0">
                <a:solidFill>
                  <a:srgbClr val="000000"/>
                </a:solidFill>
                <a:latin typeface="Arial"/>
                <a:cs typeface="Arial"/>
              </a:rPr>
              <a:t>Consider </a:t>
            </a:r>
            <a:r>
              <a:rPr sz="2000" b="0" spc="-10" dirty="0">
                <a:solidFill>
                  <a:srgbClr val="000000"/>
                </a:solidFill>
                <a:latin typeface="Arial"/>
                <a:cs typeface="Arial"/>
              </a:rPr>
              <a:t>a </a:t>
            </a:r>
            <a:r>
              <a:rPr sz="2000" b="0" spc="75" dirty="0">
                <a:solidFill>
                  <a:srgbClr val="000000"/>
                </a:solidFill>
                <a:latin typeface="Arial"/>
                <a:cs typeface="Arial"/>
              </a:rPr>
              <a:t>system </a:t>
            </a:r>
            <a:r>
              <a:rPr sz="2000" b="0" spc="110" dirty="0">
                <a:solidFill>
                  <a:srgbClr val="000000"/>
                </a:solidFill>
                <a:latin typeface="Arial"/>
                <a:cs typeface="Arial"/>
              </a:rPr>
              <a:t>using </a:t>
            </a:r>
            <a:r>
              <a:rPr sz="2000" b="0" spc="130" dirty="0">
                <a:solidFill>
                  <a:srgbClr val="000000"/>
                </a:solidFill>
                <a:latin typeface="Arial"/>
                <a:cs typeface="Arial"/>
              </a:rPr>
              <a:t>two </a:t>
            </a:r>
            <a:r>
              <a:rPr sz="2000" b="0" spc="165" dirty="0">
                <a:solidFill>
                  <a:srgbClr val="000000"/>
                </a:solidFill>
                <a:latin typeface="Arial"/>
                <a:cs typeface="Arial"/>
              </a:rPr>
              <a:t>flip-flops </a:t>
            </a:r>
            <a:r>
              <a:rPr sz="2000" b="0" spc="-50" dirty="0">
                <a:solidFill>
                  <a:srgbClr val="000000"/>
                </a:solidFill>
                <a:latin typeface="Arial"/>
                <a:cs typeface="Arial"/>
              </a:rPr>
              <a:t>(X </a:t>
            </a:r>
            <a:r>
              <a:rPr sz="2000" b="0" spc="85" dirty="0">
                <a:solidFill>
                  <a:srgbClr val="000000"/>
                </a:solidFill>
                <a:latin typeface="Arial"/>
                <a:cs typeface="Arial"/>
              </a:rPr>
              <a:t>and </a:t>
            </a:r>
            <a:r>
              <a:rPr sz="2000" b="0" spc="-55" dirty="0">
                <a:solidFill>
                  <a:srgbClr val="000000"/>
                </a:solidFill>
                <a:latin typeface="Arial"/>
                <a:cs typeface="Arial"/>
              </a:rPr>
              <a:t>Y) </a:t>
            </a:r>
            <a:r>
              <a:rPr sz="2000" b="0" spc="150" dirty="0">
                <a:solidFill>
                  <a:srgbClr val="000000"/>
                </a:solidFill>
                <a:latin typeface="Arial"/>
                <a:cs typeface="Arial"/>
              </a:rPr>
              <a:t>to </a:t>
            </a:r>
            <a:r>
              <a:rPr sz="2000" b="0" spc="95" dirty="0">
                <a:solidFill>
                  <a:srgbClr val="000000"/>
                </a:solidFill>
                <a:latin typeface="Arial"/>
                <a:cs typeface="Arial"/>
              </a:rPr>
              <a:t>store </a:t>
            </a:r>
            <a:r>
              <a:rPr sz="2000" b="0" spc="110" dirty="0">
                <a:solidFill>
                  <a:srgbClr val="000000"/>
                </a:solidFill>
                <a:latin typeface="Arial"/>
                <a:cs typeface="Arial"/>
              </a:rPr>
              <a:t>its  </a:t>
            </a:r>
            <a:r>
              <a:rPr sz="2000" b="0" spc="75" dirty="0">
                <a:solidFill>
                  <a:srgbClr val="000000"/>
                </a:solidFill>
                <a:latin typeface="Arial"/>
                <a:cs typeface="Arial"/>
              </a:rPr>
              <a:t>state.</a:t>
            </a:r>
            <a:endParaRPr sz="2000">
              <a:latin typeface="Arial"/>
              <a:cs typeface="Arial"/>
            </a:endParaRPr>
          </a:p>
        </p:txBody>
      </p:sp>
      <p:sp>
        <p:nvSpPr>
          <p:cNvPr id="3" name="object 3"/>
          <p:cNvSpPr txBox="1"/>
          <p:nvPr/>
        </p:nvSpPr>
        <p:spPr>
          <a:xfrm>
            <a:off x="599440" y="1513078"/>
            <a:ext cx="7426959" cy="1009650"/>
          </a:xfrm>
          <a:prstGeom prst="rect">
            <a:avLst/>
          </a:prstGeom>
        </p:spPr>
        <p:txBody>
          <a:bodyPr vert="horz" wrap="square" lIns="0" tIns="12700" rIns="0" bIns="0" rtlCol="0">
            <a:spAutoFit/>
          </a:bodyPr>
          <a:lstStyle/>
          <a:p>
            <a:pPr marL="25400">
              <a:lnSpc>
                <a:spcPct val="100000"/>
              </a:lnSpc>
              <a:spcBef>
                <a:spcPts val="100"/>
              </a:spcBef>
            </a:pPr>
            <a:r>
              <a:rPr sz="2000" spc="80" dirty="0">
                <a:latin typeface="Arial"/>
                <a:cs typeface="Arial"/>
              </a:rPr>
              <a:t>This </a:t>
            </a:r>
            <a:r>
              <a:rPr sz="2000" spc="70" dirty="0">
                <a:latin typeface="Arial"/>
                <a:cs typeface="Arial"/>
              </a:rPr>
              <a:t>means </a:t>
            </a:r>
            <a:r>
              <a:rPr sz="2000" spc="125" dirty="0">
                <a:latin typeface="Arial"/>
                <a:cs typeface="Arial"/>
              </a:rPr>
              <a:t>that </a:t>
            </a:r>
            <a:r>
              <a:rPr sz="2000" spc="105" dirty="0">
                <a:latin typeface="Arial"/>
                <a:cs typeface="Arial"/>
              </a:rPr>
              <a:t>the </a:t>
            </a:r>
            <a:r>
              <a:rPr sz="2000" spc="75" dirty="0">
                <a:latin typeface="Arial"/>
                <a:cs typeface="Arial"/>
              </a:rPr>
              <a:t>system </a:t>
            </a:r>
            <a:r>
              <a:rPr sz="2000" spc="45" dirty="0">
                <a:latin typeface="Arial"/>
                <a:cs typeface="Arial"/>
              </a:rPr>
              <a:t>has </a:t>
            </a:r>
            <a:r>
              <a:rPr sz="2400" spc="145" dirty="0">
                <a:latin typeface="Arial"/>
                <a:cs typeface="Arial"/>
              </a:rPr>
              <a:t>2</a:t>
            </a:r>
            <a:r>
              <a:rPr sz="2400" spc="217" baseline="24305" dirty="0">
                <a:latin typeface="Arial"/>
                <a:cs typeface="Arial"/>
              </a:rPr>
              <a:t>2 </a:t>
            </a:r>
            <a:r>
              <a:rPr sz="2000" spc="425" dirty="0">
                <a:latin typeface="Arial"/>
                <a:cs typeface="Arial"/>
              </a:rPr>
              <a:t>= </a:t>
            </a:r>
            <a:r>
              <a:rPr sz="2400" spc="180" dirty="0">
                <a:latin typeface="Arial"/>
                <a:cs typeface="Arial"/>
              </a:rPr>
              <a:t>4 </a:t>
            </a:r>
            <a:r>
              <a:rPr sz="2000" spc="65" dirty="0">
                <a:latin typeface="Arial"/>
                <a:cs typeface="Arial"/>
              </a:rPr>
              <a:t>states, </a:t>
            </a:r>
            <a:r>
              <a:rPr sz="2000" spc="-25" dirty="0">
                <a:latin typeface="Arial"/>
                <a:cs typeface="Arial"/>
              </a:rPr>
              <a:t>S</a:t>
            </a:r>
            <a:r>
              <a:rPr sz="1950" spc="-37" baseline="-21367" dirty="0">
                <a:latin typeface="Arial"/>
                <a:cs typeface="Arial"/>
              </a:rPr>
              <a:t>0</a:t>
            </a:r>
            <a:r>
              <a:rPr sz="2000" spc="-25" dirty="0">
                <a:latin typeface="Arial"/>
                <a:cs typeface="Arial"/>
              </a:rPr>
              <a:t>, S</a:t>
            </a:r>
            <a:r>
              <a:rPr sz="1950" spc="-37" baseline="-21367" dirty="0">
                <a:latin typeface="Arial"/>
                <a:cs typeface="Arial"/>
              </a:rPr>
              <a:t>1</a:t>
            </a:r>
            <a:r>
              <a:rPr sz="2000" spc="-25" dirty="0">
                <a:latin typeface="Arial"/>
                <a:cs typeface="Arial"/>
              </a:rPr>
              <a:t>, S</a:t>
            </a:r>
            <a:r>
              <a:rPr sz="1950" spc="-37" baseline="-21367" dirty="0">
                <a:latin typeface="Arial"/>
                <a:cs typeface="Arial"/>
              </a:rPr>
              <a:t>2</a:t>
            </a:r>
            <a:r>
              <a:rPr sz="2000" spc="-25" dirty="0">
                <a:latin typeface="Arial"/>
                <a:cs typeface="Arial"/>
              </a:rPr>
              <a:t>,</a:t>
            </a:r>
            <a:r>
              <a:rPr sz="2000" spc="-275" dirty="0">
                <a:latin typeface="Arial"/>
                <a:cs typeface="Arial"/>
              </a:rPr>
              <a:t> </a:t>
            </a:r>
            <a:r>
              <a:rPr sz="2000" spc="-25" dirty="0">
                <a:latin typeface="Arial"/>
                <a:cs typeface="Arial"/>
              </a:rPr>
              <a:t>S</a:t>
            </a:r>
            <a:r>
              <a:rPr sz="1950" spc="-37" baseline="-21367" dirty="0">
                <a:latin typeface="Arial"/>
                <a:cs typeface="Arial"/>
              </a:rPr>
              <a:t>3</a:t>
            </a:r>
            <a:r>
              <a:rPr sz="2000" spc="-25" dirty="0">
                <a:latin typeface="Arial"/>
                <a:cs typeface="Arial"/>
              </a:rPr>
              <a:t>.</a:t>
            </a:r>
            <a:endParaRPr sz="2000">
              <a:latin typeface="Arial"/>
              <a:cs typeface="Arial"/>
            </a:endParaRPr>
          </a:p>
          <a:p>
            <a:pPr marL="25400">
              <a:lnSpc>
                <a:spcPct val="100000"/>
              </a:lnSpc>
              <a:spcBef>
                <a:spcPts val="2465"/>
              </a:spcBef>
            </a:pPr>
            <a:r>
              <a:rPr sz="2000" spc="60" dirty="0">
                <a:latin typeface="Arial"/>
                <a:cs typeface="Arial"/>
              </a:rPr>
              <a:t>The </a:t>
            </a:r>
            <a:r>
              <a:rPr sz="2000" spc="110" dirty="0">
                <a:latin typeface="Arial"/>
                <a:cs typeface="Arial"/>
              </a:rPr>
              <a:t>current </a:t>
            </a:r>
            <a:r>
              <a:rPr sz="2000" spc="75" dirty="0">
                <a:latin typeface="Arial"/>
                <a:cs typeface="Arial"/>
              </a:rPr>
              <a:t>state </a:t>
            </a:r>
            <a:r>
              <a:rPr sz="2000" spc="45" dirty="0">
                <a:latin typeface="Arial"/>
                <a:cs typeface="Arial"/>
              </a:rPr>
              <a:t>can </a:t>
            </a:r>
            <a:r>
              <a:rPr sz="2000" spc="40" dirty="0">
                <a:latin typeface="Arial"/>
                <a:cs typeface="Arial"/>
              </a:rPr>
              <a:t>have </a:t>
            </a:r>
            <a:r>
              <a:rPr sz="2000" spc="105" dirty="0">
                <a:latin typeface="Arial"/>
                <a:cs typeface="Arial"/>
              </a:rPr>
              <a:t>the </a:t>
            </a:r>
            <a:r>
              <a:rPr sz="2000" spc="130" dirty="0">
                <a:latin typeface="Arial"/>
                <a:cs typeface="Arial"/>
              </a:rPr>
              <a:t>following</a:t>
            </a:r>
            <a:r>
              <a:rPr sz="2000" spc="-45" dirty="0">
                <a:latin typeface="Arial"/>
                <a:cs typeface="Arial"/>
              </a:rPr>
              <a:t> </a:t>
            </a:r>
            <a:r>
              <a:rPr sz="2000" spc="105" dirty="0">
                <a:latin typeface="Arial"/>
                <a:cs typeface="Arial"/>
              </a:rPr>
              <a:t>combinations:</a:t>
            </a:r>
            <a:endParaRPr sz="2000">
              <a:latin typeface="Arial"/>
              <a:cs typeface="Arial"/>
            </a:endParaRPr>
          </a:p>
        </p:txBody>
      </p:sp>
      <p:graphicFrame>
        <p:nvGraphicFramePr>
          <p:cNvPr id="4" name="object 4"/>
          <p:cNvGraphicFramePr>
            <a:graphicFrameLocks noGrp="1"/>
          </p:cNvGraphicFramePr>
          <p:nvPr/>
        </p:nvGraphicFramePr>
        <p:xfrm>
          <a:off x="2736850" y="3041650"/>
          <a:ext cx="3352800" cy="2590798"/>
        </p:xfrm>
        <a:graphic>
          <a:graphicData uri="http://schemas.openxmlformats.org/drawingml/2006/table">
            <a:tbl>
              <a:tblPr firstRow="1" bandRow="1">
                <a:tableStyleId>{2D5ABB26-0587-4C30-8999-92F81FD0307C}</a:tableStyleId>
              </a:tblPr>
              <a:tblGrid>
                <a:gridCol w="1117600">
                  <a:extLst>
                    <a:ext uri="{9D8B030D-6E8A-4147-A177-3AD203B41FA5}">
                      <a16:colId xmlns:a16="http://schemas.microsoft.com/office/drawing/2014/main" val="20000"/>
                    </a:ext>
                  </a:extLst>
                </a:gridCol>
                <a:gridCol w="1117600">
                  <a:extLst>
                    <a:ext uri="{9D8B030D-6E8A-4147-A177-3AD203B41FA5}">
                      <a16:colId xmlns:a16="http://schemas.microsoft.com/office/drawing/2014/main" val="20001"/>
                    </a:ext>
                  </a:extLst>
                </a:gridCol>
                <a:gridCol w="1117600">
                  <a:extLst>
                    <a:ext uri="{9D8B030D-6E8A-4147-A177-3AD203B41FA5}">
                      <a16:colId xmlns:a16="http://schemas.microsoft.com/office/drawing/2014/main" val="20002"/>
                    </a:ext>
                  </a:extLst>
                </a:gridCol>
              </a:tblGrid>
              <a:tr h="518160">
                <a:tc>
                  <a:txBody>
                    <a:bodyPr/>
                    <a:lstStyle/>
                    <a:p>
                      <a:pPr>
                        <a:lnSpc>
                          <a:spcPct val="100000"/>
                        </a:lnSpc>
                      </a:pP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a:txBody>
                    <a:bodyPr/>
                    <a:lstStyle/>
                    <a:p>
                      <a:pPr algn="ctr">
                        <a:lnSpc>
                          <a:spcPts val="3325"/>
                        </a:lnSpc>
                      </a:pPr>
                      <a:r>
                        <a:rPr sz="2800" b="1" dirty="0">
                          <a:latin typeface="Arial"/>
                          <a:cs typeface="Arial"/>
                        </a:rPr>
                        <a:t>X</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a:txBody>
                    <a:bodyPr/>
                    <a:lstStyle/>
                    <a:p>
                      <a:pPr algn="ctr">
                        <a:lnSpc>
                          <a:spcPts val="3325"/>
                        </a:lnSpc>
                      </a:pPr>
                      <a:r>
                        <a:rPr sz="2800" b="1" dirty="0">
                          <a:latin typeface="Arial"/>
                          <a:cs typeface="Arial"/>
                        </a:rPr>
                        <a:t>Y</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extLst>
                  <a:ext uri="{0D108BD9-81ED-4DB2-BD59-A6C34878D82A}">
                    <a16:rowId xmlns:a16="http://schemas.microsoft.com/office/drawing/2014/main" val="10000"/>
                  </a:ext>
                </a:extLst>
              </a:tr>
              <a:tr h="518159">
                <a:tc>
                  <a:txBody>
                    <a:bodyPr/>
                    <a:lstStyle/>
                    <a:p>
                      <a:pPr algn="ctr">
                        <a:lnSpc>
                          <a:spcPts val="3325"/>
                        </a:lnSpc>
                      </a:pPr>
                      <a:r>
                        <a:rPr sz="2800" b="1" spc="-105" dirty="0">
                          <a:latin typeface="Arial"/>
                          <a:cs typeface="Arial"/>
                        </a:rPr>
                        <a:t>S</a:t>
                      </a:r>
                      <a:r>
                        <a:rPr sz="2775" b="1" spc="-157" baseline="-21021" dirty="0">
                          <a:latin typeface="Arial"/>
                          <a:cs typeface="Arial"/>
                        </a:rPr>
                        <a:t>0</a:t>
                      </a:r>
                      <a:endParaRPr sz="2775" baseline="-21021">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ts val="3325"/>
                        </a:lnSpc>
                      </a:pPr>
                      <a:r>
                        <a:rPr sz="2800" b="1" dirty="0">
                          <a:latin typeface="Arial"/>
                          <a:cs typeface="Arial"/>
                        </a:rPr>
                        <a:t>0</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ts val="3325"/>
                        </a:lnSpc>
                      </a:pPr>
                      <a:r>
                        <a:rPr sz="2800" b="1" dirty="0">
                          <a:latin typeface="Arial"/>
                          <a:cs typeface="Arial"/>
                        </a:rPr>
                        <a:t>0</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1"/>
                  </a:ext>
                </a:extLst>
              </a:tr>
              <a:tr h="518160">
                <a:tc>
                  <a:txBody>
                    <a:bodyPr/>
                    <a:lstStyle/>
                    <a:p>
                      <a:pPr algn="ctr">
                        <a:lnSpc>
                          <a:spcPts val="3329"/>
                        </a:lnSpc>
                      </a:pPr>
                      <a:r>
                        <a:rPr sz="2800" b="1" spc="-105" dirty="0">
                          <a:latin typeface="Arial"/>
                          <a:cs typeface="Arial"/>
                        </a:rPr>
                        <a:t>S</a:t>
                      </a:r>
                      <a:r>
                        <a:rPr sz="2775" b="1" spc="-157" baseline="-21021" dirty="0">
                          <a:latin typeface="Arial"/>
                          <a:cs typeface="Arial"/>
                        </a:rPr>
                        <a:t>1</a:t>
                      </a:r>
                      <a:endParaRPr sz="2775" baseline="-21021">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ts val="3329"/>
                        </a:lnSpc>
                      </a:pPr>
                      <a:r>
                        <a:rPr sz="2800" b="1" dirty="0">
                          <a:latin typeface="Arial"/>
                          <a:cs typeface="Arial"/>
                        </a:rPr>
                        <a:t>0</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ts val="3329"/>
                        </a:lnSpc>
                      </a:pPr>
                      <a:r>
                        <a:rPr sz="2800" b="1" dirty="0">
                          <a:latin typeface="Arial"/>
                          <a:cs typeface="Arial"/>
                        </a:rPr>
                        <a:t>1</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2"/>
                  </a:ext>
                </a:extLst>
              </a:tr>
              <a:tr h="518159">
                <a:tc>
                  <a:txBody>
                    <a:bodyPr/>
                    <a:lstStyle/>
                    <a:p>
                      <a:pPr algn="ctr">
                        <a:lnSpc>
                          <a:spcPts val="3329"/>
                        </a:lnSpc>
                      </a:pPr>
                      <a:r>
                        <a:rPr sz="2800" b="1" spc="-105" dirty="0">
                          <a:latin typeface="Arial"/>
                          <a:cs typeface="Arial"/>
                        </a:rPr>
                        <a:t>S</a:t>
                      </a:r>
                      <a:r>
                        <a:rPr sz="2775" b="1" spc="-157" baseline="-21021" dirty="0">
                          <a:latin typeface="Arial"/>
                          <a:cs typeface="Arial"/>
                        </a:rPr>
                        <a:t>2</a:t>
                      </a:r>
                      <a:endParaRPr sz="2775" baseline="-21021">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ts val="3329"/>
                        </a:lnSpc>
                      </a:pPr>
                      <a:r>
                        <a:rPr sz="2800" b="1" dirty="0">
                          <a:latin typeface="Arial"/>
                          <a:cs typeface="Arial"/>
                        </a:rPr>
                        <a:t>1</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ts val="3329"/>
                        </a:lnSpc>
                      </a:pPr>
                      <a:r>
                        <a:rPr sz="2800" b="1" dirty="0">
                          <a:latin typeface="Arial"/>
                          <a:cs typeface="Arial"/>
                        </a:rPr>
                        <a:t>0</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extLst>
                  <a:ext uri="{0D108BD9-81ED-4DB2-BD59-A6C34878D82A}">
                    <a16:rowId xmlns:a16="http://schemas.microsoft.com/office/drawing/2014/main" val="10003"/>
                  </a:ext>
                </a:extLst>
              </a:tr>
              <a:tr h="518160">
                <a:tc>
                  <a:txBody>
                    <a:bodyPr/>
                    <a:lstStyle/>
                    <a:p>
                      <a:pPr algn="ctr">
                        <a:lnSpc>
                          <a:spcPts val="3329"/>
                        </a:lnSpc>
                      </a:pPr>
                      <a:r>
                        <a:rPr sz="2800" b="1" spc="-105" dirty="0">
                          <a:latin typeface="Arial"/>
                          <a:cs typeface="Arial"/>
                        </a:rPr>
                        <a:t>S</a:t>
                      </a:r>
                      <a:r>
                        <a:rPr sz="2775" b="1" spc="-157" baseline="-21021" dirty="0">
                          <a:latin typeface="Arial"/>
                          <a:cs typeface="Arial"/>
                        </a:rPr>
                        <a:t>4</a:t>
                      </a:r>
                      <a:endParaRPr sz="2775" baseline="-21021">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ts val="3329"/>
                        </a:lnSpc>
                      </a:pPr>
                      <a:r>
                        <a:rPr sz="2800" b="1" dirty="0">
                          <a:latin typeface="Arial"/>
                          <a:cs typeface="Arial"/>
                        </a:rPr>
                        <a:t>1</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ts val="3329"/>
                        </a:lnSpc>
                      </a:pPr>
                      <a:r>
                        <a:rPr sz="2800" b="1" dirty="0">
                          <a:latin typeface="Arial"/>
                          <a:cs typeface="Arial"/>
                        </a:rPr>
                        <a:t>1</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extLst>
                  <a:ext uri="{0D108BD9-81ED-4DB2-BD59-A6C34878D82A}">
                    <a16:rowId xmlns:a16="http://schemas.microsoft.com/office/drawing/2014/main" val="10004"/>
                  </a:ext>
                </a:extLst>
              </a:tr>
            </a:tbl>
          </a:graphicData>
        </a:graphic>
      </p:graphicFrame>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2140" y="1319530"/>
            <a:ext cx="7715884" cy="3379470"/>
          </a:xfrm>
          <a:prstGeom prst="rect">
            <a:avLst/>
          </a:prstGeom>
        </p:spPr>
        <p:txBody>
          <a:bodyPr vert="horz" wrap="square" lIns="0" tIns="13335" rIns="0" bIns="0" rtlCol="0">
            <a:spAutoFit/>
          </a:bodyPr>
          <a:lstStyle/>
          <a:p>
            <a:pPr marL="12700" marR="5080">
              <a:lnSpc>
                <a:spcPct val="100000"/>
              </a:lnSpc>
              <a:spcBef>
                <a:spcPts val="105"/>
              </a:spcBef>
            </a:pPr>
            <a:r>
              <a:rPr sz="2000" spc="45" dirty="0">
                <a:latin typeface="Arial"/>
                <a:cs typeface="Arial"/>
              </a:rPr>
              <a:t>A </a:t>
            </a:r>
            <a:r>
              <a:rPr sz="2000" spc="130" dirty="0">
                <a:latin typeface="Arial"/>
                <a:cs typeface="Arial"/>
              </a:rPr>
              <a:t>good </a:t>
            </a:r>
            <a:r>
              <a:rPr sz="2000" spc="100" dirty="0">
                <a:latin typeface="Arial"/>
                <a:cs typeface="Arial"/>
              </a:rPr>
              <a:t>example </a:t>
            </a:r>
            <a:r>
              <a:rPr sz="2000" spc="145" dirty="0">
                <a:latin typeface="Arial"/>
                <a:cs typeface="Arial"/>
              </a:rPr>
              <a:t>of </a:t>
            </a:r>
            <a:r>
              <a:rPr sz="2000" spc="-10" dirty="0">
                <a:latin typeface="Arial"/>
                <a:cs typeface="Arial"/>
              </a:rPr>
              <a:t>a </a:t>
            </a:r>
            <a:r>
              <a:rPr sz="2000" spc="85" dirty="0">
                <a:latin typeface="Arial"/>
                <a:cs typeface="Arial"/>
              </a:rPr>
              <a:t>sequential </a:t>
            </a:r>
            <a:r>
              <a:rPr sz="2000" spc="110" dirty="0">
                <a:latin typeface="Arial"/>
                <a:cs typeface="Arial"/>
              </a:rPr>
              <a:t>circuit </a:t>
            </a:r>
            <a:r>
              <a:rPr sz="2000" spc="75" dirty="0">
                <a:latin typeface="Arial"/>
                <a:cs typeface="Arial"/>
              </a:rPr>
              <a:t>is </a:t>
            </a:r>
            <a:r>
              <a:rPr sz="2000" spc="-10" dirty="0">
                <a:latin typeface="Arial"/>
                <a:cs typeface="Arial"/>
              </a:rPr>
              <a:t>a </a:t>
            </a:r>
            <a:r>
              <a:rPr sz="2000" b="1" spc="15" dirty="0">
                <a:latin typeface="Arial"/>
                <a:cs typeface="Arial"/>
              </a:rPr>
              <a:t>counter </a:t>
            </a:r>
            <a:r>
              <a:rPr sz="2000" spc="-5" dirty="0">
                <a:latin typeface="Arial"/>
                <a:cs typeface="Arial"/>
              </a:rPr>
              <a:t>(as </a:t>
            </a:r>
            <a:r>
              <a:rPr sz="2000" spc="60" dirty="0">
                <a:latin typeface="Arial"/>
                <a:cs typeface="Arial"/>
              </a:rPr>
              <a:t>already  </a:t>
            </a:r>
            <a:r>
              <a:rPr sz="2000" spc="55" dirty="0">
                <a:latin typeface="Arial"/>
                <a:cs typeface="Arial"/>
              </a:rPr>
              <a:t>covered).</a:t>
            </a:r>
            <a:endParaRPr sz="2000">
              <a:latin typeface="Arial"/>
              <a:cs typeface="Arial"/>
            </a:endParaRPr>
          </a:p>
          <a:p>
            <a:pPr marL="12700">
              <a:lnSpc>
                <a:spcPct val="100000"/>
              </a:lnSpc>
              <a:spcBef>
                <a:spcPts val="2400"/>
              </a:spcBef>
            </a:pPr>
            <a:r>
              <a:rPr sz="2000" spc="105" dirty="0">
                <a:latin typeface="Arial"/>
                <a:cs typeface="Arial"/>
              </a:rPr>
              <a:t>Another </a:t>
            </a:r>
            <a:r>
              <a:rPr sz="2000" spc="100" dirty="0">
                <a:latin typeface="Arial"/>
                <a:cs typeface="Arial"/>
              </a:rPr>
              <a:t>example </a:t>
            </a:r>
            <a:r>
              <a:rPr sz="2000" spc="75" dirty="0">
                <a:latin typeface="Arial"/>
                <a:cs typeface="Arial"/>
              </a:rPr>
              <a:t>is </a:t>
            </a:r>
            <a:r>
              <a:rPr sz="2000" spc="-10" dirty="0">
                <a:latin typeface="Arial"/>
                <a:cs typeface="Arial"/>
              </a:rPr>
              <a:t>a </a:t>
            </a:r>
            <a:r>
              <a:rPr sz="2000" b="1" spc="-10" dirty="0">
                <a:latin typeface="Arial"/>
                <a:cs typeface="Arial"/>
              </a:rPr>
              <a:t>sequence</a:t>
            </a:r>
            <a:r>
              <a:rPr sz="2000" b="1" spc="-20" dirty="0">
                <a:latin typeface="Arial"/>
                <a:cs typeface="Arial"/>
              </a:rPr>
              <a:t> </a:t>
            </a:r>
            <a:r>
              <a:rPr sz="2000" b="1" spc="30" dirty="0">
                <a:latin typeface="Arial"/>
                <a:cs typeface="Arial"/>
              </a:rPr>
              <a:t>detector</a:t>
            </a:r>
            <a:r>
              <a:rPr sz="2000" spc="30" dirty="0">
                <a:latin typeface="Arial"/>
                <a:cs typeface="Arial"/>
              </a:rPr>
              <a:t>.</a:t>
            </a:r>
            <a:endParaRPr sz="2000">
              <a:latin typeface="Arial"/>
              <a:cs typeface="Arial"/>
            </a:endParaRPr>
          </a:p>
          <a:p>
            <a:pPr marL="12700" marR="20320">
              <a:lnSpc>
                <a:spcPct val="100000"/>
              </a:lnSpc>
              <a:spcBef>
                <a:spcPts val="2400"/>
              </a:spcBef>
            </a:pPr>
            <a:r>
              <a:rPr sz="2000" spc="40" dirty="0">
                <a:latin typeface="Arial"/>
                <a:cs typeface="Arial"/>
              </a:rPr>
              <a:t>But </a:t>
            </a:r>
            <a:r>
              <a:rPr sz="2000" spc="130" dirty="0">
                <a:latin typeface="Arial"/>
                <a:cs typeface="Arial"/>
              </a:rPr>
              <a:t>in </a:t>
            </a:r>
            <a:r>
              <a:rPr sz="2000" spc="120" dirty="0">
                <a:latin typeface="Arial"/>
                <a:cs typeface="Arial"/>
              </a:rPr>
              <a:t>this </a:t>
            </a:r>
            <a:r>
              <a:rPr sz="2000" spc="110" dirty="0">
                <a:latin typeface="Arial"/>
                <a:cs typeface="Arial"/>
              </a:rPr>
              <a:t>component, </a:t>
            </a:r>
            <a:r>
              <a:rPr sz="2000" spc="50" dirty="0">
                <a:latin typeface="Arial"/>
                <a:cs typeface="Arial"/>
              </a:rPr>
              <a:t>we </a:t>
            </a:r>
            <a:r>
              <a:rPr sz="2000" spc="45" dirty="0">
                <a:latin typeface="Arial"/>
                <a:cs typeface="Arial"/>
              </a:rPr>
              <a:t>are </a:t>
            </a:r>
            <a:r>
              <a:rPr sz="2000" spc="130" dirty="0">
                <a:latin typeface="Arial"/>
                <a:cs typeface="Arial"/>
              </a:rPr>
              <a:t>going </a:t>
            </a:r>
            <a:r>
              <a:rPr sz="2000" spc="150" dirty="0">
                <a:latin typeface="Arial"/>
                <a:cs typeface="Arial"/>
              </a:rPr>
              <a:t>to </a:t>
            </a:r>
            <a:r>
              <a:rPr sz="2000" spc="80" dirty="0">
                <a:latin typeface="Arial"/>
                <a:cs typeface="Arial"/>
              </a:rPr>
              <a:t>emphasize </a:t>
            </a:r>
            <a:r>
              <a:rPr sz="2000" spc="105" dirty="0">
                <a:latin typeface="Arial"/>
                <a:cs typeface="Arial"/>
              </a:rPr>
              <a:t>the</a:t>
            </a:r>
            <a:r>
              <a:rPr sz="2000" spc="-215" dirty="0">
                <a:latin typeface="Arial"/>
                <a:cs typeface="Arial"/>
              </a:rPr>
              <a:t> </a:t>
            </a:r>
            <a:r>
              <a:rPr sz="2000" spc="80" dirty="0">
                <a:latin typeface="Arial"/>
                <a:cs typeface="Arial"/>
              </a:rPr>
              <a:t>general  </a:t>
            </a:r>
            <a:r>
              <a:rPr sz="2000" spc="105" dirty="0">
                <a:latin typeface="Arial"/>
                <a:cs typeface="Arial"/>
              </a:rPr>
              <a:t>description </a:t>
            </a:r>
            <a:r>
              <a:rPr sz="2000" spc="100" dirty="0">
                <a:latin typeface="Arial"/>
                <a:cs typeface="Arial"/>
              </a:rPr>
              <a:t>(not </a:t>
            </a:r>
            <a:r>
              <a:rPr sz="2000" spc="125" dirty="0">
                <a:latin typeface="Arial"/>
                <a:cs typeface="Arial"/>
              </a:rPr>
              <a:t>just </a:t>
            </a:r>
            <a:r>
              <a:rPr sz="2000" spc="75" dirty="0">
                <a:latin typeface="Arial"/>
                <a:cs typeface="Arial"/>
              </a:rPr>
              <a:t>examples) </a:t>
            </a:r>
            <a:r>
              <a:rPr sz="2000" spc="145" dirty="0">
                <a:latin typeface="Arial"/>
                <a:cs typeface="Arial"/>
              </a:rPr>
              <a:t>of </a:t>
            </a:r>
            <a:r>
              <a:rPr sz="2000" spc="85" dirty="0">
                <a:latin typeface="Arial"/>
                <a:cs typeface="Arial"/>
              </a:rPr>
              <a:t>sequential</a:t>
            </a:r>
            <a:r>
              <a:rPr sz="2000" spc="-165" dirty="0">
                <a:latin typeface="Arial"/>
                <a:cs typeface="Arial"/>
              </a:rPr>
              <a:t> </a:t>
            </a:r>
            <a:r>
              <a:rPr sz="2000" spc="95" dirty="0">
                <a:latin typeface="Arial"/>
                <a:cs typeface="Arial"/>
              </a:rPr>
              <a:t>circuits.</a:t>
            </a:r>
            <a:endParaRPr sz="2000">
              <a:latin typeface="Arial"/>
              <a:cs typeface="Arial"/>
            </a:endParaRPr>
          </a:p>
          <a:p>
            <a:pPr marL="12700" marR="353695" algn="just">
              <a:lnSpc>
                <a:spcPct val="100000"/>
              </a:lnSpc>
              <a:spcBef>
                <a:spcPts val="2405"/>
              </a:spcBef>
            </a:pPr>
            <a:r>
              <a:rPr sz="2000" spc="80" dirty="0">
                <a:latin typeface="Arial"/>
                <a:cs typeface="Arial"/>
              </a:rPr>
              <a:t>This </a:t>
            </a:r>
            <a:r>
              <a:rPr sz="2000" spc="125" dirty="0">
                <a:latin typeface="Arial"/>
                <a:cs typeface="Arial"/>
              </a:rPr>
              <a:t>will </a:t>
            </a:r>
            <a:r>
              <a:rPr sz="2000" spc="70" dirty="0">
                <a:latin typeface="Arial"/>
                <a:cs typeface="Arial"/>
              </a:rPr>
              <a:t>be </a:t>
            </a:r>
            <a:r>
              <a:rPr sz="2000" spc="100" dirty="0">
                <a:latin typeface="Arial"/>
                <a:cs typeface="Arial"/>
              </a:rPr>
              <a:t>done </a:t>
            </a:r>
            <a:r>
              <a:rPr sz="2000" spc="130" dirty="0">
                <a:latin typeface="Arial"/>
                <a:cs typeface="Arial"/>
              </a:rPr>
              <a:t>in </a:t>
            </a:r>
            <a:r>
              <a:rPr sz="2000" spc="110" dirty="0">
                <a:latin typeface="Arial"/>
                <a:cs typeface="Arial"/>
              </a:rPr>
              <a:t>terms </a:t>
            </a:r>
            <a:r>
              <a:rPr sz="2000" spc="145" dirty="0">
                <a:latin typeface="Arial"/>
                <a:cs typeface="Arial"/>
              </a:rPr>
              <a:t>of </a:t>
            </a:r>
            <a:r>
              <a:rPr sz="2000" spc="155" dirty="0">
                <a:latin typeface="Arial"/>
                <a:cs typeface="Arial"/>
              </a:rPr>
              <a:t>truth </a:t>
            </a:r>
            <a:r>
              <a:rPr sz="2000" spc="75" dirty="0">
                <a:latin typeface="Arial"/>
                <a:cs typeface="Arial"/>
              </a:rPr>
              <a:t>tables </a:t>
            </a:r>
            <a:r>
              <a:rPr sz="2000" spc="10" dirty="0">
                <a:latin typeface="Arial"/>
                <a:cs typeface="Arial"/>
              </a:rPr>
              <a:t>(</a:t>
            </a:r>
            <a:r>
              <a:rPr sz="2000" b="1" spc="10" dirty="0">
                <a:latin typeface="Arial"/>
                <a:cs typeface="Arial"/>
              </a:rPr>
              <a:t>state tables</a:t>
            </a:r>
            <a:r>
              <a:rPr sz="2000" spc="10" dirty="0">
                <a:latin typeface="Arial"/>
                <a:cs typeface="Arial"/>
              </a:rPr>
              <a:t>) </a:t>
            </a:r>
            <a:r>
              <a:rPr sz="2000" spc="125" dirty="0">
                <a:latin typeface="Arial"/>
                <a:cs typeface="Arial"/>
              </a:rPr>
              <a:t>that  </a:t>
            </a:r>
            <a:r>
              <a:rPr sz="2000" spc="95" dirty="0">
                <a:latin typeface="Arial"/>
                <a:cs typeface="Arial"/>
              </a:rPr>
              <a:t>govern </a:t>
            </a:r>
            <a:r>
              <a:rPr sz="2000" spc="85" dirty="0">
                <a:latin typeface="Arial"/>
                <a:cs typeface="Arial"/>
              </a:rPr>
              <a:t>sequential </a:t>
            </a:r>
            <a:r>
              <a:rPr sz="2000" spc="95" dirty="0">
                <a:latin typeface="Arial"/>
                <a:cs typeface="Arial"/>
              </a:rPr>
              <a:t>circuits </a:t>
            </a:r>
            <a:r>
              <a:rPr sz="2000" spc="5" dirty="0">
                <a:latin typeface="Arial"/>
                <a:cs typeface="Arial"/>
              </a:rPr>
              <a:t>as </a:t>
            </a:r>
            <a:r>
              <a:rPr sz="2000" spc="90" dirty="0">
                <a:latin typeface="Arial"/>
                <a:cs typeface="Arial"/>
              </a:rPr>
              <a:t>well </a:t>
            </a:r>
            <a:r>
              <a:rPr sz="2000" spc="5" dirty="0">
                <a:latin typeface="Arial"/>
                <a:cs typeface="Arial"/>
              </a:rPr>
              <a:t>as </a:t>
            </a:r>
            <a:r>
              <a:rPr sz="2000" spc="120" dirty="0">
                <a:latin typeface="Arial"/>
                <a:cs typeface="Arial"/>
              </a:rPr>
              <a:t>their </a:t>
            </a:r>
            <a:r>
              <a:rPr sz="2000" spc="65" dirty="0">
                <a:latin typeface="Arial"/>
                <a:cs typeface="Arial"/>
              </a:rPr>
              <a:t>process </a:t>
            </a:r>
            <a:r>
              <a:rPr sz="2000" spc="90" dirty="0">
                <a:latin typeface="Arial"/>
                <a:cs typeface="Arial"/>
              </a:rPr>
              <a:t>diagrams  </a:t>
            </a:r>
            <a:r>
              <a:rPr sz="2000" spc="10" dirty="0">
                <a:latin typeface="Arial"/>
                <a:cs typeface="Arial"/>
              </a:rPr>
              <a:t>(</a:t>
            </a:r>
            <a:r>
              <a:rPr sz="2000" b="1" spc="10" dirty="0">
                <a:latin typeface="Arial"/>
                <a:cs typeface="Arial"/>
              </a:rPr>
              <a:t>state</a:t>
            </a:r>
            <a:r>
              <a:rPr sz="2000" b="1" spc="25" dirty="0">
                <a:latin typeface="Arial"/>
                <a:cs typeface="Arial"/>
              </a:rPr>
              <a:t> </a:t>
            </a:r>
            <a:r>
              <a:rPr sz="2000" b="1" spc="15" dirty="0">
                <a:latin typeface="Arial"/>
                <a:cs typeface="Arial"/>
              </a:rPr>
              <a:t>diagrams</a:t>
            </a:r>
            <a:r>
              <a:rPr sz="2000" spc="15" dirty="0">
                <a:latin typeface="Arial"/>
                <a:cs typeface="Arial"/>
              </a:rPr>
              <a:t>).</a:t>
            </a:r>
            <a:endParaRPr sz="2000">
              <a:latin typeface="Arial"/>
              <a:cs typeface="Arial"/>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41416</TotalTime>
  <Words>2801</Words>
  <Application>Microsoft Office PowerPoint</Application>
  <PresentationFormat>On-screen Show (4:3)</PresentationFormat>
  <Paragraphs>480</Paragraphs>
  <Slides>34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Times New Roman</vt:lpstr>
      <vt:lpstr>Wingdings</vt:lpstr>
      <vt:lpstr>Office Theme</vt:lpstr>
      <vt:lpstr>EEE3131 Digital Electronics</vt:lpstr>
      <vt:lpstr>References</vt:lpstr>
      <vt:lpstr>Course Outline</vt:lpstr>
      <vt:lpstr>PowerPoint Presentation</vt:lpstr>
      <vt:lpstr>PowerPoint Presentation</vt:lpstr>
      <vt:lpstr>Course Requirements</vt:lpstr>
      <vt:lpstr>SEQUENTIAL CIRCUITS AND STATE MACHINES</vt:lpstr>
      <vt:lpstr>Consider a system using two flip-flops (X and Y) to store its  state.</vt:lpstr>
      <vt:lpstr>PowerPoint Presentation</vt:lpstr>
      <vt:lpstr>STATE TRANSITION TABLE</vt:lpstr>
      <vt:lpstr>STATE TRANSITION DIAGRAMS</vt:lpstr>
      <vt:lpstr>PowerPoint Presentation</vt:lpstr>
      <vt:lpstr>PowerPoint Presentation</vt:lpstr>
      <vt:lpstr>NOTE ON STATE DIAGRAMS</vt:lpstr>
      <vt:lpstr>Sequential Circuit Models: Categories</vt:lpstr>
      <vt:lpstr>PowerPoint Presentation</vt:lpstr>
      <vt:lpstr>PowerPoint Presentation</vt:lpstr>
      <vt:lpstr>Moore Model Vs Mealy Model : State Diagrams</vt:lpstr>
      <vt:lpstr>Example of Moore Model</vt:lpstr>
      <vt:lpstr>PowerPoint Presentation</vt:lpstr>
      <vt:lpstr>Example of Mealy Model</vt:lpstr>
      <vt:lpstr>Input Equations - Mealy</vt:lpstr>
      <vt:lpstr>State Table - Mealy</vt:lpstr>
      <vt:lpstr>State Diagram - Mealy</vt:lpstr>
      <vt:lpstr>Moore Vs Mealy : Comparison</vt:lpstr>
      <vt:lpstr>Design Procedure for Sequential Circuits</vt:lpstr>
      <vt:lpstr>SEQUENCE DETECTORS</vt:lpstr>
      <vt:lpstr>EXAMPLE Design a sequential circuit that will recognize the input sequence  1101. The output should go HIGH when bits are detected in that  order.</vt:lpstr>
      <vt:lpstr>PowerPoint Presentation</vt:lpstr>
      <vt:lpstr>Another Example: MAHEU VENDING MACHINE MEALY or MOORE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Suwilanji Nsangwe</cp:lastModifiedBy>
  <cp:revision>6320</cp:revision>
  <dcterms:created xsi:type="dcterms:W3CDTF">2013-09-26T15:37:31Z</dcterms:created>
  <dcterms:modified xsi:type="dcterms:W3CDTF">2021-05-06T21:37:17Z</dcterms:modified>
  <cp:contentStatus/>
</cp:coreProperties>
</file>