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256" r:id="rId2"/>
    <p:sldId id="434" r:id="rId3"/>
    <p:sldId id="435" r:id="rId4"/>
    <p:sldId id="436" r:id="rId5"/>
    <p:sldId id="438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6" r:id="rId44"/>
    <p:sldId id="491" r:id="rId45"/>
    <p:sldId id="492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3" r:id="rId55"/>
    <p:sldId id="513" r:id="rId56"/>
    <p:sldId id="504" r:id="rId57"/>
    <p:sldId id="505" r:id="rId58"/>
    <p:sldId id="506" r:id="rId59"/>
    <p:sldId id="511" r:id="rId60"/>
    <p:sldId id="512" r:id="rId61"/>
    <p:sldId id="514" r:id="rId62"/>
    <p:sldId id="515" r:id="rId63"/>
    <p:sldId id="516" r:id="rId64"/>
    <p:sldId id="517" r:id="rId65"/>
    <p:sldId id="43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662" autoAdjust="0"/>
    <p:restoredTop sz="88732" autoAdjust="0"/>
  </p:normalViewPr>
  <p:slideViewPr>
    <p:cSldViewPr>
      <p:cViewPr varScale="1">
        <p:scale>
          <a:sx n="80" d="100"/>
          <a:sy n="80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8616-83D4-4CCD-92DB-77EE9C964B2C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B357-B5A6-4343-B9C2-350395847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B357-B5A6-4343-B9C2-350395847C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B357-B5A6-4343-B9C2-350395847C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0709-BEBC-429E-8B68-54820346986C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13D5-7840-43B1-8A9E-B8156FCAE37C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36F7-2C6F-43A5-88D2-5359228C79D6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341-4A24-4C0B-BD5C-352BCA1CEE63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B91-41D1-4363-ADEB-451E686AC208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8911-384C-4E8D-ADBD-D63130F82674}" type="datetime1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1D-4433-4FC4-A45B-84B8A1BC9E9C}" type="datetime1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C0E-BDC4-49DF-9E1B-1AEB7DDAF26A}" type="datetime1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178E-9884-4FF8-AF31-47F9EB2EA4A6}" type="datetime1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277-560A-416B-AD85-B1368E6C8A5D}" type="datetime1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377D-15F2-42D7-8EBB-FD17E6AF584F}" type="datetime1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5D94-BBE3-4C28-AFB8-ED8A3610CE9D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ziba@unza.z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1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EEE3131 Digital Electronics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11 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Semiconductors Memories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828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410785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Instructor:  George ZIBA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486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2021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382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147130" y="4509328"/>
            <a:ext cx="353943" cy="4343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George ZIBA , DEPT. of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EEE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School of Engineering,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UNZA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95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george.ziba@unza.zm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0976854627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86700" cy="3458192"/>
          </a:xfrm>
        </p:spPr>
        <p:txBody>
          <a:bodyPr/>
          <a:lstStyle/>
          <a:p>
            <a:r>
              <a:rPr lang="en-US" altLang="en-US" b="1" dirty="0"/>
              <a:t>A small memory consisting of eight words. </a:t>
            </a:r>
          </a:p>
          <a:p>
            <a:endParaRPr lang="en-US" dirty="0"/>
          </a:p>
        </p:txBody>
      </p:sp>
      <p:pic>
        <p:nvPicPr>
          <p:cNvPr id="4" name="Picture 4" descr="fg12_00000_AAGTOGG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72" y="2501134"/>
            <a:ext cx="29337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3897" y="3258371"/>
            <a:ext cx="275391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 dirty="0"/>
              <a:t>Each of these eight words</a:t>
            </a:r>
            <a:br>
              <a:rPr lang="en-US" altLang="en-US" sz="1500" dirty="0"/>
            </a:br>
            <a:r>
              <a:rPr lang="en-US" altLang="en-US" sz="1500" dirty="0"/>
              <a:t>has a specific address represented as a three-bit number—from 000 to 111.</a:t>
            </a:r>
            <a:br>
              <a:rPr lang="en-US" altLang="en-US" sz="1500" dirty="0"/>
            </a:br>
            <a:r>
              <a:rPr lang="en-US" altLang="en-US" sz="1500" dirty="0"/>
              <a:t> </a:t>
            </a:r>
          </a:p>
          <a:p>
            <a:pPr algn="ctr">
              <a:buFontTx/>
              <a:buNone/>
            </a:pPr>
            <a:r>
              <a:rPr lang="en-US" altLang="en-US" sz="1500" dirty="0"/>
              <a:t>To refer to a specific word location in memory, use its address code to identify it.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45163"/>
          </a:xfrm>
        </p:spPr>
        <p:txBody>
          <a:bodyPr>
            <a:noAutofit/>
          </a:bodyPr>
          <a:lstStyle/>
          <a:p>
            <a:r>
              <a:rPr lang="en-US" altLang="en-US" sz="2000" b="1" dirty="0"/>
              <a:t>Read Operation</a:t>
            </a:r>
            <a:r>
              <a:rPr lang="en-US" altLang="en-US" sz="2000" dirty="0"/>
              <a:t>—the binary word stored in a specific memory location (address) is sensed</a:t>
            </a:r>
            <a:br>
              <a:rPr lang="en-US" altLang="en-US" sz="2000" dirty="0"/>
            </a:br>
            <a:r>
              <a:rPr lang="en-US" altLang="en-US" sz="2000" dirty="0"/>
              <a:t>and then transferred to another device. </a:t>
            </a:r>
          </a:p>
          <a:p>
            <a:pPr lvl="1"/>
            <a:r>
              <a:rPr lang="en-US" altLang="en-US" sz="2000" dirty="0"/>
              <a:t>Often called a </a:t>
            </a:r>
            <a:r>
              <a:rPr lang="en-US" altLang="en-US" sz="2000" i="1" dirty="0"/>
              <a:t>fetch </a:t>
            </a:r>
            <a:r>
              <a:rPr lang="en-US" altLang="en-US" sz="2000" dirty="0"/>
              <a:t>operation because a word is</a:t>
            </a:r>
            <a:br>
              <a:rPr lang="en-US" altLang="en-US" sz="2000" dirty="0"/>
            </a:br>
            <a:r>
              <a:rPr lang="en-US" altLang="en-US" sz="2000" dirty="0"/>
              <a:t>being fetched from memory. </a:t>
            </a:r>
          </a:p>
          <a:p>
            <a:r>
              <a:rPr lang="en-US" altLang="en-US" sz="2000" b="1" dirty="0"/>
              <a:t>Write Operation</a:t>
            </a:r>
            <a:r>
              <a:rPr lang="en-US" altLang="en-US" sz="2000" dirty="0"/>
              <a:t>—operation whereby a new word is placed into a particular memory location. </a:t>
            </a:r>
          </a:p>
          <a:p>
            <a:pPr lvl="1"/>
            <a:r>
              <a:rPr lang="en-US" altLang="en-US" sz="2000" dirty="0"/>
              <a:t>Also referred to as a </a:t>
            </a:r>
            <a:r>
              <a:rPr lang="en-US" altLang="en-US" sz="2000" i="1" dirty="0"/>
              <a:t>store </a:t>
            </a:r>
            <a:r>
              <a:rPr lang="en-US" altLang="en-US" sz="2000" dirty="0"/>
              <a:t>operation, it replaces the word that was previously stored there.</a:t>
            </a:r>
          </a:p>
          <a:p>
            <a:r>
              <a:rPr lang="en-US" altLang="en-US" sz="2000" b="1" dirty="0"/>
              <a:t>Access Time</a:t>
            </a:r>
            <a:r>
              <a:rPr lang="en-US" altLang="en-US" sz="2000" dirty="0"/>
              <a:t>—measure of memory device speed, it is the time between the memory receiving a new address input &amp; data is available at the output. </a:t>
            </a:r>
            <a:endParaRPr lang="en-US" altLang="en-US" sz="2000" dirty="0" smtClean="0"/>
          </a:p>
          <a:p>
            <a:r>
              <a:rPr lang="en-US" altLang="en-US" sz="2000" b="1" dirty="0"/>
              <a:t>Volatile Memory</a:t>
            </a:r>
            <a:r>
              <a:rPr lang="en-US" altLang="en-US" sz="2000" dirty="0"/>
              <a:t>—any memory that requires the application of electrical power to store information.</a:t>
            </a:r>
          </a:p>
          <a:p>
            <a:pPr lvl="1"/>
            <a:r>
              <a:rPr lang="en-US" altLang="en-US" sz="2000" dirty="0"/>
              <a:t>If the electrical power is removed, all information stored in the memory will be lost.</a:t>
            </a:r>
          </a:p>
          <a:p>
            <a:endParaRPr lang="en-US" alt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Autofit/>
          </a:bodyPr>
          <a:lstStyle/>
          <a:p>
            <a:r>
              <a:rPr lang="en-US" altLang="en-US" sz="2000" b="1" dirty="0" smtClean="0"/>
              <a:t>Random-Access </a:t>
            </a:r>
            <a:r>
              <a:rPr lang="en-US" altLang="en-US" sz="2000" b="1" dirty="0"/>
              <a:t>Memory (RAM)</a:t>
            </a:r>
            <a:r>
              <a:rPr lang="en-US" altLang="en-US" sz="2000" dirty="0"/>
              <a:t>—memory in which actual physical location of a memory word has no effect on how long it takes to read from, or write into, that location. </a:t>
            </a:r>
          </a:p>
          <a:p>
            <a:pPr lvl="1"/>
            <a:r>
              <a:rPr lang="en-US" altLang="en-US" sz="2000" dirty="0"/>
              <a:t>Access time is the same for any address in memory.</a:t>
            </a:r>
          </a:p>
          <a:p>
            <a:pPr lvl="2"/>
            <a:r>
              <a:rPr lang="en-US" altLang="en-US" sz="2000" dirty="0" smtClean="0"/>
              <a:t>Most semiconductor memories are </a:t>
            </a:r>
            <a:r>
              <a:rPr lang="en-US" altLang="en-US" sz="2000" dirty="0" err="1" smtClean="0"/>
              <a:t>RAMs</a:t>
            </a:r>
            <a:r>
              <a:rPr lang="en-US" altLang="en-US" sz="2000" dirty="0" smtClean="0"/>
              <a:t>.</a:t>
            </a:r>
          </a:p>
          <a:p>
            <a:pPr lvl="2"/>
            <a:endParaRPr lang="en-US" altLang="en-US" sz="2000" dirty="0"/>
          </a:p>
          <a:p>
            <a:r>
              <a:rPr lang="en-US" altLang="en-US" sz="2000" b="1" dirty="0"/>
              <a:t>Main Memory</a:t>
            </a:r>
            <a:r>
              <a:rPr lang="en-US" altLang="en-US" sz="2000" dirty="0"/>
              <a:t>—a computer’s </a:t>
            </a:r>
            <a:r>
              <a:rPr lang="en-US" altLang="en-US" sz="2000" i="1" dirty="0"/>
              <a:t>working memory.</a:t>
            </a:r>
          </a:p>
          <a:p>
            <a:pPr lvl="1"/>
            <a:r>
              <a:rPr lang="en-US" altLang="en-US" sz="2000" dirty="0"/>
              <a:t>Stores instructions and data the CPU is currently working on.</a:t>
            </a:r>
          </a:p>
          <a:p>
            <a:r>
              <a:rPr lang="en-US" altLang="en-US" sz="2000" b="1" dirty="0"/>
              <a:t>Cache Memory</a:t>
            </a:r>
            <a:r>
              <a:rPr lang="en-US" altLang="en-US" sz="2000" dirty="0"/>
              <a:t>—high-speed block of memory that operates between slower main memory and the CPU to optimize the speed of the computer. </a:t>
            </a:r>
          </a:p>
          <a:p>
            <a:pPr lvl="1"/>
            <a:r>
              <a:rPr lang="en-US" altLang="en-US" sz="2000" dirty="0"/>
              <a:t>Physically located in the CPU, mother board, or both.</a:t>
            </a:r>
          </a:p>
          <a:p>
            <a:r>
              <a:rPr lang="en-US" altLang="en-US" sz="2000" b="1" dirty="0"/>
              <a:t>Auxiliary Memory</a:t>
            </a:r>
            <a:r>
              <a:rPr lang="en-US" altLang="en-US" sz="2000" dirty="0"/>
              <a:t>—referred to as </a:t>
            </a:r>
            <a:r>
              <a:rPr lang="en-US" altLang="en-US" sz="2000" i="1" dirty="0"/>
              <a:t>mass storage </a:t>
            </a:r>
            <a:r>
              <a:rPr lang="en-US" altLang="en-US" sz="2000" dirty="0"/>
              <a:t>because it stores massive amounts of information external to the main memory.</a:t>
            </a:r>
          </a:p>
          <a:p>
            <a:pPr lvl="1"/>
            <a:r>
              <a:rPr lang="en-US" altLang="en-US" sz="2000" dirty="0"/>
              <a:t>Slower than main memory, always nonvolatile.</a:t>
            </a:r>
          </a:p>
          <a:p>
            <a:pPr marL="914400" lvl="2" indent="0">
              <a:buNone/>
            </a:pPr>
            <a:endParaRPr lang="en-US" altLang="en-US" sz="2000" dirty="0" smtClean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General Memory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Every memory system requires I/O lines to:</a:t>
            </a:r>
          </a:p>
          <a:p>
            <a:pPr lvl="1"/>
            <a:r>
              <a:rPr lang="en-US" altLang="en-US" sz="2000" dirty="0"/>
              <a:t>Apply the binary address of the memory location that is to be accessed.</a:t>
            </a:r>
          </a:p>
          <a:p>
            <a:pPr lvl="1"/>
            <a:r>
              <a:rPr lang="en-US" altLang="en-US" sz="2000" dirty="0"/>
              <a:t>Enable memory devices to respond to control inputs.</a:t>
            </a:r>
          </a:p>
          <a:p>
            <a:pPr lvl="1"/>
            <a:r>
              <a:rPr lang="en-US" altLang="en-US" sz="2000" dirty="0"/>
              <a:t>Place data stored in the specified address.</a:t>
            </a:r>
          </a:p>
          <a:p>
            <a:pPr lvl="1"/>
            <a:r>
              <a:rPr lang="en-US" altLang="en-US" sz="2000" dirty="0"/>
              <a:t>In a read operation, enable the tristate outputs.</a:t>
            </a:r>
          </a:p>
          <a:p>
            <a:pPr lvl="2"/>
            <a:r>
              <a:rPr lang="en-US" altLang="en-US" sz="2000" dirty="0"/>
              <a:t>Which applies the data to the output pins.</a:t>
            </a:r>
          </a:p>
          <a:p>
            <a:pPr lvl="1"/>
            <a:r>
              <a:rPr lang="en-US" altLang="en-US" sz="2000" dirty="0"/>
              <a:t>In a write operation, apply the data to be stored to the data input pins.</a:t>
            </a:r>
          </a:p>
          <a:p>
            <a:pPr lvl="1"/>
            <a:r>
              <a:rPr lang="en-US" altLang="en-US" sz="2000" dirty="0"/>
              <a:t>Enable the write operation, which causes the data to be stored at the specified location.</a:t>
            </a:r>
          </a:p>
          <a:p>
            <a:pPr lvl="1"/>
            <a:r>
              <a:rPr lang="en-US" altLang="en-US" sz="2000" dirty="0"/>
              <a:t>Deactivate the read or write controls when done reading or writing and disable the memory IC.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00200"/>
            <a:ext cx="6359129" cy="50482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36907" name="Group 11"/>
          <p:cNvGrpSpPr>
            <a:grpSpLocks/>
          </p:cNvGrpSpPr>
          <p:nvPr/>
        </p:nvGrpSpPr>
        <p:grpSpPr bwMode="auto">
          <a:xfrm>
            <a:off x="1618061" y="2282428"/>
            <a:ext cx="5649515" cy="3261122"/>
            <a:chOff x="399" y="1197"/>
            <a:chExt cx="4745" cy="2739"/>
          </a:xfrm>
        </p:grpSpPr>
        <p:grpSp>
          <p:nvGrpSpPr>
            <p:cNvPr id="336905" name="Group 9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36903" name="Picture 7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6904" name="Rectangle 8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36906" name="Rectangle 10"/>
            <p:cNvSpPr>
              <a:spLocks noChangeArrowheads="1"/>
            </p:cNvSpPr>
            <p:nvPr/>
          </p:nvSpPr>
          <p:spPr bwMode="auto">
            <a:xfrm>
              <a:off x="3622" y="1197"/>
              <a:ext cx="57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050"/>
                <a:t>c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45444"/>
            <a:ext cx="6359129" cy="459581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81967" name="Group 15"/>
          <p:cNvGrpSpPr>
            <a:grpSpLocks/>
          </p:cNvGrpSpPr>
          <p:nvPr/>
        </p:nvGrpSpPr>
        <p:grpSpPr bwMode="auto">
          <a:xfrm>
            <a:off x="1618061" y="2207420"/>
            <a:ext cx="5868590" cy="3336131"/>
            <a:chOff x="399" y="1134"/>
            <a:chExt cx="4929" cy="2802"/>
          </a:xfrm>
        </p:grpSpPr>
        <p:grpSp>
          <p:nvGrpSpPr>
            <p:cNvPr id="381964" name="Group 12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1965" name="Picture 13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966" name="Rectangle 14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1961" name="Rectangle 9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5041107" y="2583656"/>
            <a:ext cx="2902744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/>
              <a:t>Because this memory stores</a:t>
            </a:r>
            <a:br>
              <a:rPr lang="en-US" altLang="en-US" sz="1500"/>
            </a:br>
            <a:r>
              <a:rPr lang="en-US" altLang="en-US" sz="1500"/>
              <a:t>32 words, it has 32 different</a:t>
            </a:r>
            <a:br>
              <a:rPr lang="en-US" altLang="en-US" sz="1500"/>
            </a:br>
            <a:r>
              <a:rPr lang="en-US" altLang="en-US" sz="1500"/>
              <a:t>storage locations &amp; 32</a:t>
            </a:r>
            <a:br>
              <a:rPr lang="en-US" altLang="en-US" sz="1500"/>
            </a:br>
            <a:r>
              <a:rPr lang="en-US" altLang="en-US" sz="1500"/>
              <a:t>different binary addresses,</a:t>
            </a:r>
            <a:br>
              <a:rPr lang="en-US" altLang="en-US" sz="1500"/>
            </a:br>
            <a:r>
              <a:rPr lang="en-US" altLang="en-US" sz="1500"/>
              <a:t>from 00000 to 11111</a:t>
            </a:r>
            <a:br>
              <a:rPr lang="en-US" altLang="en-US" sz="1500"/>
            </a:br>
            <a:r>
              <a:rPr lang="en-US" altLang="en-US" sz="1500"/>
              <a:t>(0 to 31 in decimal).</a:t>
            </a:r>
            <a:br>
              <a:rPr lang="en-US" altLang="en-US" sz="1500"/>
            </a:br>
            <a:r>
              <a:rPr lang="en-US" altLang="en-US" sz="1500"/>
              <a:t> </a:t>
            </a:r>
          </a:p>
          <a:p>
            <a:pPr algn="ctr">
              <a:buFontTx/>
              <a:buNone/>
            </a:pPr>
            <a:r>
              <a:rPr lang="en-US" altLang="en-US" sz="1500"/>
              <a:t>There are five address</a:t>
            </a:r>
            <a:br>
              <a:rPr lang="en-US" altLang="en-US" sz="1500"/>
            </a:br>
            <a:r>
              <a:rPr lang="en-US" altLang="en-US" sz="1500"/>
              <a:t>inputs—</a:t>
            </a:r>
            <a:r>
              <a:rPr lang="en-US" altLang="en-US" sz="1500" i="1"/>
              <a:t>A</a:t>
            </a:r>
            <a:r>
              <a:rPr lang="en-US" altLang="en-US" sz="1500" baseline="-25000"/>
              <a:t>0</a:t>
            </a:r>
            <a:r>
              <a:rPr lang="en-US" altLang="en-US" sz="1500"/>
              <a:t> to </a:t>
            </a:r>
            <a:r>
              <a:rPr lang="en-US" altLang="en-US" sz="1500" i="1"/>
              <a:t>A</a:t>
            </a:r>
            <a:r>
              <a:rPr lang="en-US" altLang="en-US" sz="1500" baseline="-25000"/>
              <a:t>4</a:t>
            </a:r>
            <a:r>
              <a:rPr lang="en-US" altLang="en-US" sz="150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12105"/>
            <a:ext cx="6359129" cy="492920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84006" name="Group 6"/>
          <p:cNvGrpSpPr>
            <a:grpSpLocks/>
          </p:cNvGrpSpPr>
          <p:nvPr/>
        </p:nvGrpSpPr>
        <p:grpSpPr bwMode="auto">
          <a:xfrm>
            <a:off x="1618061" y="2207420"/>
            <a:ext cx="5868590" cy="3336131"/>
            <a:chOff x="399" y="1134"/>
            <a:chExt cx="4929" cy="2802"/>
          </a:xfrm>
        </p:grpSpPr>
        <p:grpSp>
          <p:nvGrpSpPr>
            <p:cNvPr id="384007" name="Group 7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4008" name="Picture 8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4009" name="Rectangle 9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4010" name="Rectangle 10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5041107" y="2583656"/>
            <a:ext cx="2902744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 dirty="0"/>
              <a:t>To access one </a:t>
            </a:r>
            <a:r>
              <a:rPr lang="en-US" altLang="en-US" sz="1500" dirty="0" smtClean="0"/>
              <a:t> </a:t>
            </a:r>
            <a:r>
              <a:rPr lang="en-US" altLang="en-US" sz="1500" dirty="0"/>
              <a:t>memory location for read or write, </a:t>
            </a:r>
            <a:br>
              <a:rPr lang="en-US" altLang="en-US" sz="1500" dirty="0"/>
            </a:br>
            <a:r>
              <a:rPr lang="en-US" altLang="en-US" sz="1500" dirty="0"/>
              <a:t>the five-bit address</a:t>
            </a:r>
            <a:br>
              <a:rPr lang="en-US" altLang="en-US" sz="1500" dirty="0"/>
            </a:br>
            <a:r>
              <a:rPr lang="en-US" altLang="en-US" sz="1500" dirty="0"/>
              <a:t>code is applied to</a:t>
            </a:r>
            <a:br>
              <a:rPr lang="en-US" altLang="en-US" sz="1500" dirty="0"/>
            </a:br>
            <a:r>
              <a:rPr lang="en-US" altLang="en-US" sz="1500" dirty="0"/>
              <a:t>the address inputs.</a:t>
            </a:r>
            <a:br>
              <a:rPr lang="en-US" altLang="en-US" sz="1500" dirty="0"/>
            </a:b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1500" dirty="0"/>
              <a:t>In general, </a:t>
            </a:r>
            <a:r>
              <a:rPr lang="en-US" altLang="en-US" sz="1500" i="1" dirty="0"/>
              <a:t>N </a:t>
            </a:r>
            <a:r>
              <a:rPr lang="en-US" altLang="en-US" sz="1500" dirty="0"/>
              <a:t>address</a:t>
            </a:r>
            <a:br>
              <a:rPr lang="en-US" altLang="en-US" sz="1500" dirty="0"/>
            </a:br>
            <a:r>
              <a:rPr lang="en-US" altLang="en-US" sz="1500" dirty="0"/>
              <a:t>inputs are required</a:t>
            </a:r>
            <a:br>
              <a:rPr lang="en-US" altLang="en-US" sz="1500" dirty="0"/>
            </a:br>
            <a:r>
              <a:rPr lang="en-US" altLang="en-US" sz="1500" dirty="0"/>
              <a:t>for a memory with a</a:t>
            </a:r>
            <a:br>
              <a:rPr lang="en-US" altLang="en-US" sz="1500" dirty="0"/>
            </a:br>
            <a:r>
              <a:rPr lang="en-US" altLang="en-US" sz="1500" dirty="0"/>
              <a:t>capacity of 2</a:t>
            </a:r>
            <a:r>
              <a:rPr lang="en-US" altLang="en-US" sz="1500" i="1" baseline="30000" dirty="0"/>
              <a:t>N</a:t>
            </a:r>
            <a:r>
              <a:rPr lang="en-US" altLang="en-US" sz="1500" i="1" dirty="0"/>
              <a:t> </a:t>
            </a:r>
            <a:r>
              <a:rPr lang="en-US" altLang="en-US" sz="1500" dirty="0"/>
              <a:t>words.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00200"/>
            <a:ext cx="6359129" cy="50482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85030" name="Group 6"/>
          <p:cNvGrpSpPr>
            <a:grpSpLocks/>
          </p:cNvGrpSpPr>
          <p:nvPr/>
        </p:nvGrpSpPr>
        <p:grpSpPr bwMode="auto">
          <a:xfrm>
            <a:off x="1618061" y="2195514"/>
            <a:ext cx="5868590" cy="3336131"/>
            <a:chOff x="399" y="1134"/>
            <a:chExt cx="4929" cy="2802"/>
          </a:xfrm>
        </p:grpSpPr>
        <p:grpSp>
          <p:nvGrpSpPr>
            <p:cNvPr id="385031" name="Group 7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5032" name="Picture 8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5033" name="Rectangle 9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5034" name="Rectangle 10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85038" name="Group 14"/>
          <p:cNvGrpSpPr>
            <a:grpSpLocks/>
          </p:cNvGrpSpPr>
          <p:nvPr/>
        </p:nvGrpSpPr>
        <p:grpSpPr bwMode="auto">
          <a:xfrm>
            <a:off x="5041107" y="2797969"/>
            <a:ext cx="2902744" cy="2005013"/>
            <a:chOff x="3274" y="1450"/>
            <a:chExt cx="2438" cy="1684"/>
          </a:xfrm>
        </p:grpSpPr>
        <p:sp>
          <p:nvSpPr>
            <p:cNvPr id="385035" name="Rectangle 11"/>
            <p:cNvSpPr>
              <a:spLocks noChangeArrowheads="1"/>
            </p:cNvSpPr>
            <p:nvPr/>
          </p:nvSpPr>
          <p:spPr bwMode="auto">
            <a:xfrm>
              <a:off x="3274" y="1450"/>
              <a:ext cx="2438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The </a:t>
              </a:r>
              <a:r>
                <a:rPr lang="en-US" altLang="en-US" sz="1500" i="1"/>
                <a:t>WE</a:t>
              </a:r>
              <a:r>
                <a:rPr lang="en-US" altLang="en-US" sz="1500"/>
                <a:t> (write enable) input</a:t>
              </a:r>
              <a:br>
                <a:rPr lang="en-US" altLang="en-US" sz="1500"/>
              </a:br>
              <a:r>
                <a:rPr lang="en-US" altLang="en-US" sz="1500"/>
                <a:t>is activated to allow the</a:t>
              </a:r>
              <a:br>
                <a:rPr lang="en-US" altLang="en-US" sz="1500"/>
              </a:br>
              <a:r>
                <a:rPr lang="en-US" altLang="en-US" sz="1500"/>
                <a:t>memory to store data.</a:t>
              </a:r>
              <a:br>
                <a:rPr lang="en-US" altLang="en-US" sz="1500"/>
              </a:br>
              <a:endParaRPr lang="en-US" altLang="en-US" sz="1500"/>
            </a:p>
            <a:p>
              <a:pPr algn="ctr">
                <a:buFontTx/>
                <a:buNone/>
              </a:pPr>
              <a:r>
                <a:rPr lang="en-US" altLang="en-US" sz="1500"/>
                <a:t>The overbar indicates that</a:t>
              </a:r>
              <a:br>
                <a:rPr lang="en-US" altLang="en-US" sz="1500"/>
              </a:br>
              <a:r>
                <a:rPr lang="en-US" altLang="en-US" sz="1500"/>
                <a:t>the write operation takes</a:t>
              </a:r>
              <a:br>
                <a:rPr lang="en-US" altLang="en-US" sz="1500"/>
              </a:br>
              <a:r>
                <a:rPr lang="en-US" altLang="en-US" sz="1500"/>
                <a:t>place when </a:t>
              </a:r>
              <a:r>
                <a:rPr lang="en-US" altLang="en-US" sz="1500" i="1"/>
                <a:t>WE</a:t>
              </a:r>
              <a:r>
                <a:rPr lang="en-US" altLang="en-US" sz="1500"/>
                <a:t> = 0.</a:t>
              </a:r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3835" y="1481"/>
              <a:ext cx="2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>
              <a:off x="4625" y="2691"/>
              <a:ext cx="2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3892155" y="3221831"/>
            <a:ext cx="1320403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00200"/>
            <a:ext cx="6359129" cy="50482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387088" name="Group 16"/>
          <p:cNvGrpSpPr>
            <a:grpSpLocks/>
          </p:cNvGrpSpPr>
          <p:nvPr/>
        </p:nvGrpSpPr>
        <p:grpSpPr bwMode="auto">
          <a:xfrm>
            <a:off x="1618061" y="2207420"/>
            <a:ext cx="5868590" cy="3336131"/>
            <a:chOff x="399" y="1134"/>
            <a:chExt cx="4929" cy="2802"/>
          </a:xfrm>
        </p:grpSpPr>
        <p:grpSp>
          <p:nvGrpSpPr>
            <p:cNvPr id="387079" name="Group 7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7080" name="Picture 8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7081" name="Rectangle 9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7082" name="Rectangle 10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5041106" y="2667000"/>
            <a:ext cx="318849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 dirty="0"/>
              <a:t>The </a:t>
            </a:r>
            <a:r>
              <a:rPr lang="en-US" altLang="en-US" sz="1500" i="1" dirty="0"/>
              <a:t>OE </a:t>
            </a:r>
            <a:r>
              <a:rPr lang="en-US" altLang="en-US" sz="1500" dirty="0"/>
              <a:t>pin is activated to enable the tristate </a:t>
            </a:r>
            <a:r>
              <a:rPr lang="en-US" altLang="en-US" sz="1500" dirty="0" smtClean="0"/>
              <a:t>buffer to place</a:t>
            </a: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1500" dirty="0"/>
              <a:t>the buffers in the high impedance (hi-Z) state. </a:t>
            </a:r>
          </a:p>
          <a:p>
            <a:pPr algn="ctr">
              <a:buFontTx/>
              <a:buNone/>
            </a:pPr>
            <a:r>
              <a:rPr lang="en-US" altLang="en-US" sz="1500" dirty="0"/>
              <a:t>A control signal connected</a:t>
            </a:r>
            <a:br>
              <a:rPr lang="en-US" altLang="en-US" sz="1500" dirty="0"/>
            </a:br>
            <a:r>
              <a:rPr lang="en-US" altLang="en-US" sz="1500" dirty="0"/>
              <a:t>to </a:t>
            </a:r>
            <a:r>
              <a:rPr lang="en-US" altLang="en-US" sz="1500" i="1" dirty="0"/>
              <a:t>OE </a:t>
            </a:r>
            <a:r>
              <a:rPr lang="en-US" altLang="en-US" sz="1500" dirty="0"/>
              <a:t>is active only when</a:t>
            </a:r>
            <a:br>
              <a:rPr lang="en-US" altLang="en-US" sz="1500" dirty="0"/>
            </a:br>
            <a:r>
              <a:rPr lang="en-US" altLang="en-US" sz="1500" dirty="0"/>
              <a:t>the bus is ready to receive</a:t>
            </a:r>
            <a:br>
              <a:rPr lang="en-US" altLang="en-US" sz="1500" dirty="0"/>
            </a:br>
            <a:r>
              <a:rPr lang="en-US" altLang="en-US" sz="1500" dirty="0"/>
              <a:t>data from the memory.</a:t>
            </a:r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3892155" y="3989785"/>
            <a:ext cx="1320403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383" y="37753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364562"/>
            <a:ext cx="6457950" cy="70593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Main memory is interfaced to the CPU through: </a:t>
            </a:r>
          </a:p>
          <a:p>
            <a:pPr lvl="1"/>
            <a:r>
              <a:rPr lang="en-US" altLang="en-US" dirty="0"/>
              <a:t>Address bus; Data bus; Control bus.</a:t>
            </a:r>
          </a:p>
        </p:txBody>
      </p:sp>
      <p:pic>
        <p:nvPicPr>
          <p:cNvPr id="337924" name="Picture 4" descr="fg12_00000_AAGTOGI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6" y="2232424"/>
            <a:ext cx="6160294" cy="232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32" name="Group 12"/>
          <p:cNvGrpSpPr>
            <a:grpSpLocks/>
          </p:cNvGrpSpPr>
          <p:nvPr/>
        </p:nvGrpSpPr>
        <p:grpSpPr bwMode="auto">
          <a:xfrm>
            <a:off x="1871663" y="2980136"/>
            <a:ext cx="4514850" cy="396478"/>
            <a:chOff x="612" y="1783"/>
            <a:chExt cx="3792" cy="333"/>
          </a:xfrm>
        </p:grpSpPr>
        <p:sp>
          <p:nvSpPr>
            <p:cNvPr id="337925" name="Rectangle 5"/>
            <p:cNvSpPr>
              <a:spLocks noChangeArrowheads="1"/>
            </p:cNvSpPr>
            <p:nvPr/>
          </p:nvSpPr>
          <p:spPr bwMode="auto">
            <a:xfrm>
              <a:off x="612" y="1783"/>
              <a:ext cx="507" cy="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6" name="Rectangle 6"/>
            <p:cNvSpPr>
              <a:spLocks noChangeArrowheads="1"/>
            </p:cNvSpPr>
            <p:nvPr/>
          </p:nvSpPr>
          <p:spPr bwMode="auto">
            <a:xfrm>
              <a:off x="2188" y="1786"/>
              <a:ext cx="650" cy="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>
              <a:off x="3754" y="1787"/>
              <a:ext cx="650" cy="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2730103" y="2214563"/>
            <a:ext cx="1213247" cy="2371725"/>
            <a:chOff x="1333" y="1140"/>
            <a:chExt cx="1019" cy="1992"/>
          </a:xfrm>
        </p:grpSpPr>
        <p:sp>
          <p:nvSpPr>
            <p:cNvPr id="337928" name="Rectangle 8"/>
            <p:cNvSpPr>
              <a:spLocks noChangeArrowheads="1"/>
            </p:cNvSpPr>
            <p:nvPr/>
          </p:nvSpPr>
          <p:spPr bwMode="auto">
            <a:xfrm>
              <a:off x="1333" y="2968"/>
              <a:ext cx="680" cy="1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9" name="Rectangle 9"/>
            <p:cNvSpPr>
              <a:spLocks noChangeArrowheads="1"/>
            </p:cNvSpPr>
            <p:nvPr/>
          </p:nvSpPr>
          <p:spPr bwMode="auto">
            <a:xfrm>
              <a:off x="1343" y="2405"/>
              <a:ext cx="612" cy="1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30" name="Rectangle 10"/>
            <p:cNvSpPr>
              <a:spLocks noChangeArrowheads="1"/>
            </p:cNvSpPr>
            <p:nvPr/>
          </p:nvSpPr>
          <p:spPr bwMode="auto">
            <a:xfrm>
              <a:off x="1604" y="1140"/>
              <a:ext cx="748" cy="1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37935" name="Group 15"/>
          <p:cNvGrpSpPr>
            <a:grpSpLocks/>
          </p:cNvGrpSpPr>
          <p:nvPr/>
        </p:nvGrpSpPr>
        <p:grpSpPr bwMode="auto">
          <a:xfrm>
            <a:off x="2251474" y="4887516"/>
            <a:ext cx="5193506" cy="598884"/>
            <a:chOff x="931" y="3385"/>
            <a:chExt cx="4362" cy="503"/>
          </a:xfrm>
        </p:grpSpPr>
        <p:sp>
          <p:nvSpPr>
            <p:cNvPr id="337933" name="Rectangle 13"/>
            <p:cNvSpPr>
              <a:spLocks noChangeArrowheads="1"/>
            </p:cNvSpPr>
            <p:nvPr/>
          </p:nvSpPr>
          <p:spPr bwMode="auto">
            <a:xfrm>
              <a:off x="931" y="3397"/>
              <a:ext cx="436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dirty="0">
                  <a:latin typeface="Arial" panose="020B0604020202020204" pitchFamily="34" charset="0"/>
                </a:rPr>
                <a:t>The three buses play a necessary part in allowing the CPU to write data into memory and to read data from memory.</a:t>
              </a:r>
            </a:p>
          </p:txBody>
        </p:sp>
        <p:sp>
          <p:nvSpPr>
            <p:cNvPr id="337934" name="Rectangle 14"/>
            <p:cNvSpPr>
              <a:spLocks noChangeArrowheads="1"/>
            </p:cNvSpPr>
            <p:nvPr/>
          </p:nvSpPr>
          <p:spPr bwMode="auto">
            <a:xfrm>
              <a:off x="938" y="3385"/>
              <a:ext cx="4342" cy="5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Three-State Switch (Tri-state switch)</a:t>
            </a:r>
          </a:p>
          <a:p>
            <a:r>
              <a:rPr lang="en-US" sz="2000" dirty="0" smtClean="0"/>
              <a:t>The output has three possible states: LOW, HIGH, or Floating also called high-impedance.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791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11.1 Normally Open Three-State switch.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95291"/>
            <a:ext cx="5218756" cy="43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48696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04939"/>
            <a:ext cx="6457950" cy="246578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Write operation process:</a:t>
            </a:r>
          </a:p>
          <a:p>
            <a:pPr lvl="1"/>
            <a:r>
              <a:rPr lang="en-US" altLang="en-US" dirty="0"/>
              <a:t>The CPU supplies the binary address of the memory location where the data are to be stored. </a:t>
            </a:r>
          </a:p>
          <a:p>
            <a:pPr lvl="2"/>
            <a:r>
              <a:rPr lang="en-US" altLang="en-US" dirty="0"/>
              <a:t>It places this address on the address bus lines.</a:t>
            </a:r>
          </a:p>
          <a:p>
            <a:pPr lvl="1"/>
            <a:r>
              <a:rPr lang="en-US" altLang="en-US" dirty="0"/>
              <a:t>An address decoder activates the memory device’s enable input </a:t>
            </a:r>
            <a:r>
              <a:rPr lang="en-US" altLang="en-US" i="1" dirty="0"/>
              <a:t>(CE </a:t>
            </a:r>
            <a:r>
              <a:rPr lang="en-US" altLang="en-US" dirty="0"/>
              <a:t>or </a:t>
            </a:r>
            <a:r>
              <a:rPr lang="en-US" altLang="en-US" i="1" dirty="0"/>
              <a:t>CS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CPU places data to be stored on the data bus lines.</a:t>
            </a:r>
          </a:p>
        </p:txBody>
      </p:sp>
      <p:grpSp>
        <p:nvGrpSpPr>
          <p:cNvPr id="395272" name="Group 8"/>
          <p:cNvGrpSpPr>
            <a:grpSpLocks/>
          </p:cNvGrpSpPr>
          <p:nvPr/>
        </p:nvGrpSpPr>
        <p:grpSpPr bwMode="auto">
          <a:xfrm>
            <a:off x="1504950" y="3557588"/>
            <a:ext cx="6457950" cy="597693"/>
            <a:chOff x="328" y="460"/>
            <a:chExt cx="5424" cy="502"/>
          </a:xfrm>
        </p:grpSpPr>
        <p:sp>
          <p:nvSpPr>
            <p:cNvPr id="395273" name="Rectangle 9"/>
            <p:cNvSpPr>
              <a:spLocks noChangeArrowheads="1"/>
            </p:cNvSpPr>
            <p:nvPr/>
          </p:nvSpPr>
          <p:spPr bwMode="auto">
            <a:xfrm>
              <a:off x="328" y="460"/>
              <a:ext cx="5424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lvl="1"/>
              <a:r>
                <a:rPr lang="en-US" altLang="en-US" sz="1875"/>
                <a:t>CPU activates appropriate control signal lines for the memory write operation</a:t>
              </a:r>
              <a:endParaRPr lang="en-US" altLang="en-US" sz="1875" i="1"/>
            </a:p>
          </p:txBody>
        </p:sp>
        <p:grpSp>
          <p:nvGrpSpPr>
            <p:cNvPr id="395274" name="Group 10"/>
            <p:cNvGrpSpPr>
              <a:grpSpLocks/>
            </p:cNvGrpSpPr>
            <p:nvPr/>
          </p:nvGrpSpPr>
          <p:grpSpPr bwMode="auto">
            <a:xfrm>
              <a:off x="3608" y="694"/>
              <a:ext cx="1579" cy="265"/>
              <a:chOff x="3682" y="2483"/>
              <a:chExt cx="1579" cy="265"/>
            </a:xfrm>
          </p:grpSpPr>
          <p:sp>
            <p:nvSpPr>
              <p:cNvPr id="395275" name="Rectangle 11"/>
              <p:cNvSpPr>
                <a:spLocks noChangeArrowheads="1"/>
              </p:cNvSpPr>
              <p:nvPr/>
            </p:nvSpPr>
            <p:spPr bwMode="auto">
              <a:xfrm>
                <a:off x="3682" y="2483"/>
                <a:ext cx="157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875" i="1" dirty="0" err="1"/>
                  <a:t>WR</a:t>
                </a:r>
                <a:r>
                  <a:rPr lang="en-US" altLang="en-US" sz="1875" i="1" dirty="0"/>
                  <a:t> or R/W.</a:t>
                </a:r>
              </a:p>
            </p:txBody>
          </p:sp>
          <p:sp>
            <p:nvSpPr>
              <p:cNvPr id="395276" name="Line 12"/>
              <p:cNvSpPr>
                <a:spLocks noChangeShapeType="1"/>
              </p:cNvSpPr>
              <p:nvPr/>
            </p:nvSpPr>
            <p:spPr bwMode="auto">
              <a:xfrm>
                <a:off x="3786" y="2526"/>
                <a:ext cx="3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5277" name="Line 13"/>
              <p:cNvSpPr>
                <a:spLocks noChangeShapeType="1"/>
              </p:cNvSpPr>
              <p:nvPr/>
            </p:nvSpPr>
            <p:spPr bwMode="auto">
              <a:xfrm>
                <a:off x="4578" y="2540"/>
                <a:ext cx="2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395278" name="Rectangle 14"/>
          <p:cNvSpPr>
            <a:spLocks noChangeArrowheads="1"/>
          </p:cNvSpPr>
          <p:nvPr/>
        </p:nvSpPr>
        <p:spPr bwMode="auto">
          <a:xfrm>
            <a:off x="1533525" y="4155281"/>
            <a:ext cx="6457950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1875" dirty="0"/>
              <a:t>Memory ICs internally decode the binary address to determine the location selected for the store operation.</a:t>
            </a:r>
          </a:p>
          <a:p>
            <a:pPr lvl="1"/>
            <a:r>
              <a:rPr lang="en-US" altLang="en-US" sz="1875" dirty="0"/>
              <a:t>The data on the data bus are transferred to the selected memory location.</a:t>
            </a:r>
            <a:endParaRPr lang="en-US" altLang="en-US" sz="1875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3695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51337"/>
            <a:ext cx="7772400" cy="27193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Read operation process:</a:t>
            </a:r>
          </a:p>
          <a:p>
            <a:pPr lvl="1"/>
            <a:r>
              <a:rPr lang="en-US" altLang="en-US" dirty="0"/>
              <a:t>The CPU supplies the binary address of the memory location from which data are to be retrieved.</a:t>
            </a:r>
          </a:p>
          <a:p>
            <a:pPr lvl="2"/>
            <a:r>
              <a:rPr lang="en-US" altLang="en-US" sz="2600" dirty="0"/>
              <a:t>It places this address on the address bus lines.</a:t>
            </a:r>
          </a:p>
          <a:p>
            <a:pPr lvl="1"/>
            <a:r>
              <a:rPr lang="en-US" altLang="en-US" dirty="0"/>
              <a:t>An address decoder activates the memory device’s enable input </a:t>
            </a:r>
            <a:r>
              <a:rPr lang="en-US" altLang="en-US" i="1" dirty="0"/>
              <a:t>(CE </a:t>
            </a:r>
            <a:r>
              <a:rPr lang="en-US" altLang="en-US" dirty="0"/>
              <a:t>or </a:t>
            </a:r>
            <a:r>
              <a:rPr lang="en-US" altLang="en-US" i="1" dirty="0"/>
              <a:t>CS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The CPU activates the appropriate control signal lines for the memory read operation, which is normally connected </a:t>
            </a:r>
            <a:r>
              <a:rPr lang="en-US" altLang="en-US" dirty="0" smtClean="0"/>
              <a:t>to </a:t>
            </a:r>
            <a:r>
              <a:rPr lang="en-US" altLang="en-US" dirty="0"/>
              <a:t>the memory IC.</a:t>
            </a:r>
          </a:p>
        </p:txBody>
      </p:sp>
      <p:grpSp>
        <p:nvGrpSpPr>
          <p:cNvPr id="397329" name="Group 17"/>
          <p:cNvGrpSpPr>
            <a:grpSpLocks/>
          </p:cNvGrpSpPr>
          <p:nvPr/>
        </p:nvGrpSpPr>
        <p:grpSpPr bwMode="auto">
          <a:xfrm>
            <a:off x="2216945" y="4124326"/>
            <a:ext cx="3022997" cy="546497"/>
            <a:chOff x="902" y="2744"/>
            <a:chExt cx="2539" cy="459"/>
          </a:xfrm>
        </p:grpSpPr>
        <p:grpSp>
          <p:nvGrpSpPr>
            <p:cNvPr id="397327" name="Group 15"/>
            <p:cNvGrpSpPr>
              <a:grpSpLocks/>
            </p:cNvGrpSpPr>
            <p:nvPr/>
          </p:nvGrpSpPr>
          <p:grpSpPr bwMode="auto">
            <a:xfrm>
              <a:off x="1862" y="2745"/>
              <a:ext cx="1579" cy="265"/>
              <a:chOff x="1862" y="2745"/>
              <a:chExt cx="1579" cy="265"/>
            </a:xfrm>
          </p:grpSpPr>
          <p:sp>
            <p:nvSpPr>
              <p:cNvPr id="397324" name="Rectangle 12"/>
              <p:cNvSpPr>
                <a:spLocks noChangeArrowheads="1"/>
              </p:cNvSpPr>
              <p:nvPr/>
            </p:nvSpPr>
            <p:spPr bwMode="auto">
              <a:xfrm>
                <a:off x="1862" y="2745"/>
                <a:ext cx="157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725" i="1" dirty="0" err="1"/>
                  <a:t>WR</a:t>
                </a:r>
                <a:r>
                  <a:rPr lang="en-US" altLang="en-US" sz="1725" i="1" dirty="0"/>
                  <a:t> or R/W.</a:t>
                </a:r>
              </a:p>
            </p:txBody>
          </p:sp>
          <p:sp>
            <p:nvSpPr>
              <p:cNvPr id="397325" name="Line 13"/>
              <p:cNvSpPr>
                <a:spLocks noChangeShapeType="1"/>
              </p:cNvSpPr>
              <p:nvPr/>
            </p:nvSpPr>
            <p:spPr bwMode="auto">
              <a:xfrm>
                <a:off x="1935" y="2787"/>
                <a:ext cx="30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7326" name="Line 14"/>
              <p:cNvSpPr>
                <a:spLocks noChangeShapeType="1"/>
              </p:cNvSpPr>
              <p:nvPr/>
            </p:nvSpPr>
            <p:spPr bwMode="auto">
              <a:xfrm>
                <a:off x="2716" y="2788"/>
                <a:ext cx="1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97328" name="Rectangle 16"/>
            <p:cNvSpPr>
              <a:spLocks noChangeArrowheads="1"/>
            </p:cNvSpPr>
            <p:nvPr/>
          </p:nvSpPr>
          <p:spPr bwMode="auto">
            <a:xfrm>
              <a:off x="902" y="2744"/>
              <a:ext cx="109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11430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lvl="2">
                <a:buFontTx/>
                <a:buNone/>
              </a:pPr>
              <a:r>
                <a:rPr lang="en-US" altLang="en-US" sz="1725"/>
                <a:t>Example: </a:t>
              </a:r>
            </a:p>
          </p:txBody>
        </p:sp>
      </p:grpSp>
      <p:sp>
        <p:nvSpPr>
          <p:cNvPr id="397331" name="Rectangle 19"/>
          <p:cNvSpPr>
            <a:spLocks noChangeArrowheads="1"/>
          </p:cNvSpPr>
          <p:nvPr/>
        </p:nvSpPr>
        <p:spPr bwMode="auto">
          <a:xfrm>
            <a:off x="762000" y="4670823"/>
            <a:ext cx="7620000" cy="15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1875" dirty="0"/>
              <a:t>Memory ICs internally decode the binary address to determine the </a:t>
            </a:r>
            <a:r>
              <a:rPr lang="en-US" altLang="en-US" sz="1875" dirty="0" smtClean="0"/>
              <a:t>location </a:t>
            </a:r>
            <a:r>
              <a:rPr lang="en-US" altLang="en-US" sz="1875" dirty="0"/>
              <a:t>being selected to read.</a:t>
            </a:r>
          </a:p>
          <a:p>
            <a:pPr lvl="2"/>
            <a:r>
              <a:rPr lang="en-US" altLang="en-US" sz="1725" dirty="0"/>
              <a:t>They place data from the memory location onto the</a:t>
            </a:r>
            <a:br>
              <a:rPr lang="en-US" altLang="en-US" sz="1725" dirty="0"/>
            </a:br>
            <a:r>
              <a:rPr lang="en-US" altLang="en-US" sz="1725" dirty="0"/>
              <a:t>data bus, from which they are transferred to the CPU.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113" y="222051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254" y="914400"/>
            <a:ext cx="7305675" cy="235208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Function of each of the system buses:</a:t>
            </a:r>
          </a:p>
          <a:p>
            <a:pPr lvl="1"/>
            <a:r>
              <a:rPr lang="en-US" altLang="en-US" b="1" dirty="0"/>
              <a:t>Address Bus</a:t>
            </a:r>
            <a:r>
              <a:rPr lang="en-US" altLang="en-US" dirty="0"/>
              <a:t>—</a:t>
            </a:r>
            <a:r>
              <a:rPr lang="en-US" altLang="en-US" i="1" dirty="0"/>
              <a:t>unidirectional </a:t>
            </a:r>
            <a:r>
              <a:rPr lang="en-US" altLang="en-US" dirty="0"/>
              <a:t>bus that carries binary address outputs from the CPU to the memory ICs.</a:t>
            </a:r>
          </a:p>
          <a:p>
            <a:pPr lvl="2"/>
            <a:r>
              <a:rPr lang="en-US" altLang="en-US" dirty="0"/>
              <a:t>To select one memory location.</a:t>
            </a:r>
          </a:p>
          <a:p>
            <a:pPr lvl="1"/>
            <a:r>
              <a:rPr lang="en-US" altLang="en-US" b="1" dirty="0"/>
              <a:t>Data Bus</a:t>
            </a:r>
            <a:r>
              <a:rPr lang="en-US" altLang="en-US" dirty="0"/>
              <a:t>—</a:t>
            </a:r>
            <a:r>
              <a:rPr lang="en-US" altLang="en-US" i="1" dirty="0"/>
              <a:t>bidirectional </a:t>
            </a:r>
            <a:r>
              <a:rPr lang="en-US" altLang="en-US" dirty="0"/>
              <a:t>bus that carries data between the CPU and the memory ICs.</a:t>
            </a:r>
          </a:p>
        </p:txBody>
      </p:sp>
      <p:grpSp>
        <p:nvGrpSpPr>
          <p:cNvPr id="339978" name="Group 10"/>
          <p:cNvGrpSpPr>
            <a:grpSpLocks/>
          </p:cNvGrpSpPr>
          <p:nvPr/>
        </p:nvGrpSpPr>
        <p:grpSpPr bwMode="auto">
          <a:xfrm>
            <a:off x="1533526" y="3280172"/>
            <a:ext cx="6678216" cy="671513"/>
            <a:chOff x="328" y="2035"/>
            <a:chExt cx="5609" cy="564"/>
          </a:xfrm>
        </p:grpSpPr>
        <p:sp>
          <p:nvSpPr>
            <p:cNvPr id="339977" name="Rectangle 9"/>
            <p:cNvSpPr>
              <a:spLocks noChangeArrowheads="1"/>
            </p:cNvSpPr>
            <p:nvPr/>
          </p:nvSpPr>
          <p:spPr bwMode="auto">
            <a:xfrm>
              <a:off x="328" y="2035"/>
              <a:ext cx="542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lvl="1"/>
              <a:r>
                <a:rPr lang="en-US" altLang="en-US" sz="1875" b="1" dirty="0"/>
                <a:t>Control Bus</a:t>
              </a:r>
              <a:r>
                <a:rPr lang="en-US" altLang="en-US" sz="1875" dirty="0"/>
                <a:t>—carries control signals (       </a:t>
              </a:r>
              <a:r>
                <a:rPr lang="en-US" altLang="en-US" sz="1875" i="1" dirty="0"/>
                <a:t>          </a:t>
              </a:r>
              <a:r>
                <a:rPr lang="en-US" altLang="en-US" sz="1875" dirty="0"/>
                <a:t>) from the CPU to the memory ICs.</a:t>
              </a:r>
              <a:endParaRPr lang="en-US" altLang="en-US" sz="1875" i="1" dirty="0"/>
            </a:p>
          </p:txBody>
        </p:sp>
        <p:grpSp>
          <p:nvGrpSpPr>
            <p:cNvPr id="339976" name="Group 8"/>
            <p:cNvGrpSpPr>
              <a:grpSpLocks/>
            </p:cNvGrpSpPr>
            <p:nvPr/>
          </p:nvGrpSpPr>
          <p:grpSpPr bwMode="auto">
            <a:xfrm>
              <a:off x="4358" y="2035"/>
              <a:ext cx="1579" cy="265"/>
              <a:chOff x="3324" y="3301"/>
              <a:chExt cx="1579" cy="265"/>
            </a:xfrm>
          </p:grpSpPr>
          <p:sp>
            <p:nvSpPr>
              <p:cNvPr id="339973" name="Rectangle 5"/>
              <p:cNvSpPr>
                <a:spLocks noChangeArrowheads="1"/>
              </p:cNvSpPr>
              <p:nvPr/>
            </p:nvSpPr>
            <p:spPr bwMode="auto">
              <a:xfrm>
                <a:off x="3324" y="3301"/>
                <a:ext cx="157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875" i="1" dirty="0"/>
                  <a:t>RD or </a:t>
                </a:r>
                <a:r>
                  <a:rPr lang="en-US" altLang="en-US" sz="1875" i="1" dirty="0" err="1"/>
                  <a:t>WR</a:t>
                </a:r>
                <a:endParaRPr lang="en-US" altLang="en-US" sz="1875" i="1" dirty="0"/>
              </a:p>
            </p:txBody>
          </p:sp>
          <p:sp>
            <p:nvSpPr>
              <p:cNvPr id="339974" name="Line 6"/>
              <p:cNvSpPr>
                <a:spLocks noChangeShapeType="1"/>
              </p:cNvSpPr>
              <p:nvPr/>
            </p:nvSpPr>
            <p:spPr bwMode="auto">
              <a:xfrm>
                <a:off x="3382" y="3312"/>
                <a:ext cx="3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9975" name="Line 7"/>
              <p:cNvSpPr>
                <a:spLocks noChangeShapeType="1"/>
              </p:cNvSpPr>
              <p:nvPr/>
            </p:nvSpPr>
            <p:spPr bwMode="auto">
              <a:xfrm>
                <a:off x="3949" y="3324"/>
                <a:ext cx="3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7" y="15240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Read </a:t>
            </a:r>
            <a:r>
              <a:rPr lang="en-US" altLang="en-US" dirty="0"/>
              <a:t>Only </a:t>
            </a:r>
            <a:r>
              <a:rPr lang="en-US" altLang="en-US" dirty="0" smtClean="0"/>
              <a:t>memories(ROM)</a:t>
            </a:r>
            <a:endParaRPr lang="en-US" alt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7" y="1219200"/>
            <a:ext cx="7924799" cy="4533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Read-only memory is semiconductor memory designed to hold data that are permanent or will not change frequently. </a:t>
            </a:r>
          </a:p>
          <a:p>
            <a:r>
              <a:rPr lang="en-US" altLang="en-US" dirty="0"/>
              <a:t>Some ROMs cannot have their data changed once they have been programmed—others can be </a:t>
            </a:r>
            <a:r>
              <a:rPr lang="en-US" altLang="en-US" i="1" dirty="0"/>
              <a:t>erased </a:t>
            </a:r>
            <a:r>
              <a:rPr lang="en-US" altLang="en-US" dirty="0"/>
              <a:t>&amp; reprogrammed as often as desired.</a:t>
            </a:r>
          </a:p>
          <a:p>
            <a:pPr lvl="1"/>
            <a:r>
              <a:rPr lang="en-US" altLang="en-US" dirty="0"/>
              <a:t>The process of entering data is called </a:t>
            </a:r>
            <a:r>
              <a:rPr lang="en-US" altLang="en-US" b="1" dirty="0"/>
              <a:t>programming </a:t>
            </a:r>
            <a:r>
              <a:rPr lang="en-US" altLang="en-US" dirty="0"/>
              <a:t>or </a:t>
            </a:r>
            <a:r>
              <a:rPr lang="en-US" altLang="en-US" i="1" dirty="0"/>
              <a:t>burning </a:t>
            </a:r>
            <a:r>
              <a:rPr lang="en-US" altLang="en-US" dirty="0"/>
              <a:t>the ROM. </a:t>
            </a:r>
          </a:p>
          <a:p>
            <a:r>
              <a:rPr lang="en-US" altLang="en-US" dirty="0"/>
              <a:t>A major use of ROMs storage of programs in microcomputers. </a:t>
            </a:r>
          </a:p>
          <a:p>
            <a:pPr lvl="1"/>
            <a:r>
              <a:rPr lang="en-US" altLang="en-US" dirty="0"/>
              <a:t>As ROMs are </a:t>
            </a:r>
            <a:r>
              <a:rPr lang="en-US" altLang="en-US" i="1" dirty="0"/>
              <a:t>nonvolatile, </a:t>
            </a:r>
            <a:r>
              <a:rPr lang="en-US" altLang="en-US" dirty="0"/>
              <a:t>programs are not lost</a:t>
            </a:r>
            <a:br>
              <a:rPr lang="en-US" altLang="en-US" dirty="0"/>
            </a:br>
            <a:r>
              <a:rPr lang="en-US" altLang="en-US" dirty="0"/>
              <a:t>when electrical power is turned off.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374" y="8751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Read Only memories</a:t>
            </a:r>
          </a:p>
        </p:txBody>
      </p:sp>
      <p:grpSp>
        <p:nvGrpSpPr>
          <p:cNvPr id="404485" name="Group 5"/>
          <p:cNvGrpSpPr>
            <a:grpSpLocks/>
          </p:cNvGrpSpPr>
          <p:nvPr/>
        </p:nvGrpSpPr>
        <p:grpSpPr bwMode="auto">
          <a:xfrm>
            <a:off x="779860" y="1791892"/>
            <a:ext cx="7092554" cy="4207669"/>
            <a:chOff x="-305" y="785"/>
            <a:chExt cx="5957" cy="3534"/>
          </a:xfrm>
        </p:grpSpPr>
        <p:grpSp>
          <p:nvGrpSpPr>
            <p:cNvPr id="404486" name="Group 6"/>
            <p:cNvGrpSpPr>
              <a:grpSpLocks/>
            </p:cNvGrpSpPr>
            <p:nvPr/>
          </p:nvGrpSpPr>
          <p:grpSpPr bwMode="auto">
            <a:xfrm>
              <a:off x="1223" y="785"/>
              <a:ext cx="4429" cy="3534"/>
              <a:chOff x="1223" y="785"/>
              <a:chExt cx="4429" cy="3534"/>
            </a:xfrm>
          </p:grpSpPr>
          <p:pic>
            <p:nvPicPr>
              <p:cNvPr id="404487" name="Picture 7" descr="fg12_00000_AAGTOGL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3" y="785"/>
                <a:ext cx="4429" cy="3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4488" name="Rectangle 8"/>
              <p:cNvSpPr>
                <a:spLocks noChangeArrowheads="1"/>
              </p:cNvSpPr>
              <p:nvPr/>
            </p:nvSpPr>
            <p:spPr bwMode="auto">
              <a:xfrm>
                <a:off x="3438" y="1650"/>
                <a:ext cx="180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4489" name="Rectangle 9"/>
              <p:cNvSpPr>
                <a:spLocks noChangeArrowheads="1"/>
              </p:cNvSpPr>
              <p:nvPr/>
            </p:nvSpPr>
            <p:spPr bwMode="auto">
              <a:xfrm>
                <a:off x="2274" y="3840"/>
                <a:ext cx="180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4490" name="Rectangle 10"/>
              <p:cNvSpPr>
                <a:spLocks noChangeArrowheads="1"/>
              </p:cNvSpPr>
              <p:nvPr/>
            </p:nvSpPr>
            <p:spPr bwMode="auto">
              <a:xfrm>
                <a:off x="4854" y="3840"/>
                <a:ext cx="180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-305" y="1200"/>
              <a:ext cx="126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725" b="1" dirty="0">
                  <a:latin typeface="Arial" panose="020B0604020202020204" pitchFamily="34" charset="0"/>
                </a:rPr>
                <a:t>Typical ROM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Read </a:t>
            </a:r>
            <a:r>
              <a:rPr lang="en-US" altLang="en-US" dirty="0"/>
              <a:t>Only memories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755884"/>
            <a:ext cx="6296025" cy="3420953"/>
          </a:xfrm>
        </p:spPr>
        <p:txBody>
          <a:bodyPr/>
          <a:lstStyle/>
          <a:p>
            <a:r>
              <a:rPr lang="en-US" altLang="en-US" dirty="0"/>
              <a:t>To read a data word from ROM requires:</a:t>
            </a:r>
          </a:p>
          <a:p>
            <a:pPr lvl="1"/>
            <a:r>
              <a:rPr lang="en-US" altLang="en-US" dirty="0"/>
              <a:t>Applying the appropriate address inputs.</a:t>
            </a:r>
          </a:p>
          <a:p>
            <a:pPr lvl="1"/>
            <a:r>
              <a:rPr lang="en-US" altLang="en-US" dirty="0"/>
              <a:t>Activating the control inputs.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12" y="228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Architecture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internal architecture (structure) of a ROM IC is complex—but has four basic parts:</a:t>
            </a:r>
          </a:p>
          <a:p>
            <a:pPr lvl="1"/>
            <a:r>
              <a:rPr lang="en-US" altLang="en-US" b="1" i="1" dirty="0"/>
              <a:t>Register array</a:t>
            </a:r>
            <a:r>
              <a:rPr lang="en-US" altLang="en-US" i="1" dirty="0"/>
              <a:t>—s</a:t>
            </a:r>
            <a:r>
              <a:rPr lang="en-US" altLang="en-US" dirty="0"/>
              <a:t>tores data programmed into ROM.</a:t>
            </a:r>
          </a:p>
          <a:p>
            <a:pPr lvl="2"/>
            <a:r>
              <a:rPr lang="en-US" altLang="en-US" i="1" dirty="0"/>
              <a:t>Each register contains several memory cells equal</a:t>
            </a:r>
            <a:br>
              <a:rPr lang="en-US" altLang="en-US" i="1" dirty="0"/>
            </a:br>
            <a:r>
              <a:rPr lang="en-US" altLang="en-US" i="1" dirty="0"/>
              <a:t>to the word size.</a:t>
            </a:r>
          </a:p>
          <a:p>
            <a:pPr lvl="1"/>
            <a:r>
              <a:rPr lang="en-US" altLang="en-US" b="1" i="1" dirty="0"/>
              <a:t>Address decoders</a:t>
            </a:r>
            <a:r>
              <a:rPr lang="en-US" altLang="en-US" i="1" dirty="0"/>
              <a:t>—Row &amp; Column decoders.</a:t>
            </a:r>
          </a:p>
          <a:p>
            <a:pPr lvl="2"/>
            <a:r>
              <a:rPr lang="en-US" altLang="en-US" dirty="0"/>
              <a:t>Only one register will be in both row &amp; column selected by the address inputs, and this one will be enabled.</a:t>
            </a:r>
          </a:p>
          <a:p>
            <a:pPr lvl="1"/>
            <a:r>
              <a:rPr lang="en-US" altLang="en-US" b="1" dirty="0"/>
              <a:t>Output buffers</a:t>
            </a:r>
            <a:r>
              <a:rPr lang="en-US" altLang="en-US" dirty="0"/>
              <a:t>—pass data to external data outputs. </a:t>
            </a:r>
          </a:p>
          <a:p>
            <a:pPr lvl="2"/>
            <a:r>
              <a:rPr lang="en-US" altLang="en-US" dirty="0"/>
              <a:t>The register that is enabled by the address inputs will place its data on the data bus. </a:t>
            </a:r>
          </a:p>
          <a:p>
            <a:pPr lvl="2"/>
            <a:r>
              <a:rPr lang="en-US" altLang="en-US" dirty="0"/>
              <a:t>These data feed into the output buffers, which will</a:t>
            </a:r>
            <a:br>
              <a:rPr lang="en-US" altLang="en-US" dirty="0"/>
            </a:br>
            <a:r>
              <a:rPr lang="en-US" altLang="en-US" dirty="0"/>
              <a:t>pass the data to the external data outputs.</a:t>
            </a:r>
            <a:endParaRPr lang="en-US" alt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28600"/>
            <a:ext cx="6400800" cy="5048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Architecture</a:t>
            </a:r>
          </a:p>
        </p:txBody>
      </p:sp>
      <p:pic>
        <p:nvPicPr>
          <p:cNvPr id="405509" name="Picture 5" descr="fg12_00000_AAGTOGK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33461"/>
            <a:ext cx="5123260" cy="407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573191" y="1419225"/>
            <a:ext cx="434766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725" b="1" dirty="0">
                <a:latin typeface="Arial" panose="020B0604020202020204" pitchFamily="34" charset="0"/>
              </a:rPr>
              <a:t>Architecture of a 16 x 8 ROM.</a:t>
            </a:r>
            <a:br>
              <a:rPr lang="en-US" altLang="en-US" sz="1725" b="1" dirty="0">
                <a:latin typeface="Arial" panose="020B0604020202020204" pitchFamily="34" charset="0"/>
              </a:rPr>
            </a:br>
            <a:r>
              <a:rPr lang="en-US" altLang="en-US" sz="1725" b="1" dirty="0">
                <a:latin typeface="Arial" panose="020B0604020202020204" pitchFamily="34" charset="0"/>
              </a:rPr>
              <a:t>Each register stores one eight-bit word.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70272"/>
            <a:ext cx="6044804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Timing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094290"/>
            <a:ext cx="7200900" cy="108585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There will be propagation delay between the application of a ROM’s inputs and appearance</a:t>
            </a:r>
            <a:br>
              <a:rPr lang="en-US" altLang="en-US" dirty="0"/>
            </a:br>
            <a:r>
              <a:rPr lang="en-US" altLang="en-US" dirty="0"/>
              <a:t>of the data outputs during a read operation. </a:t>
            </a:r>
          </a:p>
        </p:txBody>
      </p:sp>
      <p:pic>
        <p:nvPicPr>
          <p:cNvPr id="344070" name="Picture 6" descr="fg12_00000_AAGTOGM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8" y="2459832"/>
            <a:ext cx="4426744" cy="3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4076" name="Group 12"/>
          <p:cNvGrpSpPr>
            <a:grpSpLocks/>
          </p:cNvGrpSpPr>
          <p:nvPr/>
        </p:nvGrpSpPr>
        <p:grpSpPr bwMode="auto">
          <a:xfrm>
            <a:off x="5954316" y="3288506"/>
            <a:ext cx="1881188" cy="1038225"/>
            <a:chOff x="4059" y="2168"/>
            <a:chExt cx="1580" cy="872"/>
          </a:xfrm>
        </p:grpSpPr>
        <p:sp>
          <p:nvSpPr>
            <p:cNvPr id="344074" name="Rectangle 10"/>
            <p:cNvSpPr>
              <a:spLocks noChangeArrowheads="1"/>
            </p:cNvSpPr>
            <p:nvPr/>
          </p:nvSpPr>
          <p:spPr bwMode="auto">
            <a:xfrm>
              <a:off x="4059" y="2168"/>
              <a:ext cx="1580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Called access time </a:t>
              </a:r>
              <a:r>
                <a:rPr lang="en-US" altLang="en-US" sz="1500" i="1"/>
                <a:t>(t</a:t>
              </a:r>
              <a:r>
                <a:rPr lang="en-US" altLang="en-US" sz="1500" baseline="-25000"/>
                <a:t>ACC</a:t>
              </a:r>
              <a:r>
                <a:rPr lang="en-US" altLang="en-US" sz="1500"/>
                <a:t>), the delay is</a:t>
              </a:r>
              <a:br>
                <a:rPr lang="en-US" altLang="en-US" sz="1500"/>
              </a:br>
              <a:r>
                <a:rPr lang="en-US" altLang="en-US" sz="1500"/>
                <a:t>a measure of ROM operating speed.</a:t>
              </a:r>
            </a:p>
          </p:txBody>
        </p:sp>
        <p:sp>
          <p:nvSpPr>
            <p:cNvPr id="344075" name="Rectangle 11"/>
            <p:cNvSpPr>
              <a:spLocks noChangeArrowheads="1"/>
            </p:cNvSpPr>
            <p:nvPr/>
          </p:nvSpPr>
          <p:spPr bwMode="auto">
            <a:xfrm>
              <a:off x="4110" y="2168"/>
              <a:ext cx="1506" cy="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560" y="127768"/>
            <a:ext cx="6044804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Timing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1143000"/>
            <a:ext cx="6819900" cy="134778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There will be propagation delay between the application of a ROM’s inputs and appearance</a:t>
            </a:r>
            <a:br>
              <a:rPr lang="en-US" altLang="en-US" dirty="0"/>
            </a:br>
            <a:r>
              <a:rPr lang="en-US" altLang="en-US" dirty="0"/>
              <a:t>of the data outputs during a read operation. </a:t>
            </a:r>
          </a:p>
        </p:txBody>
      </p:sp>
      <p:pic>
        <p:nvPicPr>
          <p:cNvPr id="407556" name="Picture 4" descr="fg12_00000_AAGTOGM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641136"/>
            <a:ext cx="4426744" cy="3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7560" name="Group 8"/>
          <p:cNvGrpSpPr>
            <a:grpSpLocks/>
          </p:cNvGrpSpPr>
          <p:nvPr/>
        </p:nvGrpSpPr>
        <p:grpSpPr bwMode="auto">
          <a:xfrm>
            <a:off x="5954316" y="2738439"/>
            <a:ext cx="1881188" cy="2269331"/>
            <a:chOff x="4041" y="1358"/>
            <a:chExt cx="1580" cy="1906"/>
          </a:xfrm>
        </p:grpSpPr>
        <p:sp>
          <p:nvSpPr>
            <p:cNvPr id="407558" name="Rectangle 6"/>
            <p:cNvSpPr>
              <a:spLocks noChangeArrowheads="1"/>
            </p:cNvSpPr>
            <p:nvPr/>
          </p:nvSpPr>
          <p:spPr bwMode="auto">
            <a:xfrm>
              <a:off x="4041" y="1376"/>
              <a:ext cx="1580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Another important timing parameter is </a:t>
              </a:r>
              <a:r>
                <a:rPr lang="en-US" altLang="en-US" sz="1500" i="1"/>
                <a:t>output enable time (t</a:t>
              </a:r>
              <a:r>
                <a:rPr lang="en-US" altLang="en-US" sz="1500" baseline="-25000"/>
                <a:t>OE</a:t>
              </a:r>
              <a:r>
                <a:rPr lang="en-US" altLang="en-US" sz="1500"/>
                <a:t> ), the delay between input and valid data output. </a:t>
              </a:r>
            </a:p>
            <a:p>
              <a:pPr algn="ctr">
                <a:buFontTx/>
                <a:buNone/>
              </a:pPr>
              <a:r>
                <a:rPr lang="en-US" altLang="en-US" sz="1500"/>
                <a:t>Values for </a:t>
              </a:r>
              <a:r>
                <a:rPr lang="en-US" altLang="en-US" sz="1500" i="1"/>
                <a:t>t</a:t>
              </a:r>
              <a:r>
                <a:rPr lang="en-US" altLang="en-US" sz="1500" baseline="-25000"/>
                <a:t>OE</a:t>
              </a:r>
              <a:r>
                <a:rPr lang="en-US" altLang="en-US" sz="1500"/>
                <a:t> </a:t>
              </a:r>
              <a:br>
                <a:rPr lang="en-US" altLang="en-US" sz="1500"/>
              </a:br>
              <a:r>
                <a:rPr lang="en-US" altLang="en-US" sz="1500"/>
                <a:t>are always shorter than access time. </a:t>
              </a:r>
            </a:p>
          </p:txBody>
        </p:sp>
        <p:sp>
          <p:nvSpPr>
            <p:cNvPr id="407559" name="Rectangle 7"/>
            <p:cNvSpPr>
              <a:spLocks noChangeArrowheads="1"/>
            </p:cNvSpPr>
            <p:nvPr/>
          </p:nvSpPr>
          <p:spPr bwMode="auto">
            <a:xfrm>
              <a:off x="4092" y="1358"/>
              <a:ext cx="1506" cy="1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Operation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When ENABLE is LOW, transistor Q1 cuts-off and Q2 saturates thereby cutting-off Q3. This makes the output to float.</a:t>
            </a:r>
          </a:p>
          <a:p>
            <a:endParaRPr lang="en-US" sz="2000" dirty="0" smtClean="0"/>
          </a:p>
          <a:p>
            <a:r>
              <a:rPr lang="en-US" sz="2000" dirty="0" smtClean="0"/>
              <a:t>When ENABLE is HIGH, transistor A saturates and consequently cuts-off B which in turn saturates C. This is equivalent to a closed switch i.e. the value of D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is equal to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out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Tri-state switch can also be normally closed as shown by the logic symbol in Fig. 11.2 (b) below: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83042"/>
            <a:ext cx="3581400" cy="13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324" y="4114800"/>
            <a:ext cx="3422276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5943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11.2     (a) Normally Open              (b) Normally Closed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0480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511519"/>
            <a:ext cx="6467475" cy="77448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Mask-programmed ROM</a:t>
            </a:r>
            <a:r>
              <a:rPr lang="en-US" altLang="en-US" dirty="0"/>
              <a:t> (</a:t>
            </a:r>
            <a:r>
              <a:rPr lang="en-US" altLang="en-US" b="1" dirty="0"/>
              <a:t>MROM</a:t>
            </a:r>
            <a:r>
              <a:rPr lang="en-US" altLang="en-US" dirty="0"/>
              <a:t>) has data stored at the time the IC is manufactured.</a:t>
            </a:r>
          </a:p>
        </p:txBody>
      </p:sp>
      <p:pic>
        <p:nvPicPr>
          <p:cNvPr id="345092" name="Picture 4" descr="fg12_00000_AAGTOGN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09" y="2370411"/>
            <a:ext cx="4077891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1625204" y="2700338"/>
            <a:ext cx="2000250" cy="2219325"/>
            <a:chOff x="3954" y="1122"/>
            <a:chExt cx="1680" cy="1864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984" y="1130"/>
              <a:ext cx="1637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400" dirty="0"/>
                <a:t>ROMs are made</a:t>
              </a:r>
              <a:br>
                <a:rPr lang="en-US" altLang="en-US" sz="1400" dirty="0"/>
              </a:br>
              <a:r>
                <a:rPr lang="en-US" altLang="en-US" sz="1400" dirty="0"/>
                <a:t>up of a rectangular array of transistors. </a:t>
              </a:r>
            </a:p>
            <a:p>
              <a:pPr algn="ctr">
                <a:buFontTx/>
                <a:buNone/>
              </a:pPr>
              <a:r>
                <a:rPr lang="en-US" altLang="en-US" sz="1400" dirty="0"/>
                <a:t>Information is stored by either connecting or disconnecting the source of a transistor to the output column.</a:t>
              </a:r>
            </a:p>
          </p:txBody>
        </p:sp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3954" y="1122"/>
              <a:ext cx="1680" cy="1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0480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558816"/>
            <a:ext cx="6467475" cy="72718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Mask-programmed ROM</a:t>
            </a:r>
            <a:r>
              <a:rPr lang="en-US" altLang="en-US" dirty="0"/>
              <a:t> (</a:t>
            </a:r>
            <a:r>
              <a:rPr lang="en-US" altLang="en-US" b="1" dirty="0"/>
              <a:t>MROM</a:t>
            </a:r>
            <a:r>
              <a:rPr lang="en-US" altLang="en-US" dirty="0"/>
              <a:t>) has data stored at the time the IC is manufactured.</a:t>
            </a:r>
          </a:p>
        </p:txBody>
      </p:sp>
      <p:grpSp>
        <p:nvGrpSpPr>
          <p:cNvPr id="413704" name="Group 8"/>
          <p:cNvGrpSpPr>
            <a:grpSpLocks/>
          </p:cNvGrpSpPr>
          <p:nvPr/>
        </p:nvGrpSpPr>
        <p:grpSpPr bwMode="auto">
          <a:xfrm>
            <a:off x="1625204" y="2595562"/>
            <a:ext cx="2000250" cy="2471738"/>
            <a:chOff x="3954" y="1620"/>
            <a:chExt cx="1680" cy="2076"/>
          </a:xfrm>
        </p:grpSpPr>
        <p:sp>
          <p:nvSpPr>
            <p:cNvPr id="413702" name="Rectangle 6"/>
            <p:cNvSpPr>
              <a:spLocks noChangeArrowheads="1"/>
            </p:cNvSpPr>
            <p:nvPr/>
          </p:nvSpPr>
          <p:spPr bwMode="auto">
            <a:xfrm>
              <a:off x="3984" y="1628"/>
              <a:ext cx="1637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400" dirty="0"/>
                <a:t>The last step in the manufacturing is</a:t>
              </a:r>
              <a:br>
                <a:rPr lang="en-US" altLang="en-US" sz="1400" dirty="0"/>
              </a:br>
              <a:r>
                <a:rPr lang="en-US" altLang="en-US" sz="1400" dirty="0"/>
                <a:t>to form all these conducting paths</a:t>
              </a:r>
              <a:br>
                <a:rPr lang="en-US" altLang="en-US" sz="1400" dirty="0"/>
              </a:br>
              <a:r>
                <a:rPr lang="en-US" altLang="en-US" sz="1400" dirty="0"/>
                <a:t>or connections.</a:t>
              </a:r>
            </a:p>
            <a:p>
              <a:pPr algn="ctr">
                <a:buFontTx/>
                <a:buNone/>
              </a:pPr>
              <a:r>
                <a:rPr lang="en-US" altLang="en-US" sz="1400" dirty="0"/>
                <a:t>The process uses a “mask” to deposit metals on the silicon that determine where connections form.</a:t>
              </a:r>
            </a:p>
          </p:txBody>
        </p:sp>
        <p:sp>
          <p:nvSpPr>
            <p:cNvPr id="413703" name="Rectangle 7"/>
            <p:cNvSpPr>
              <a:spLocks noChangeArrowheads="1"/>
            </p:cNvSpPr>
            <p:nvPr/>
          </p:nvSpPr>
          <p:spPr bwMode="auto">
            <a:xfrm>
              <a:off x="3954" y="1620"/>
              <a:ext cx="1680" cy="20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pic>
        <p:nvPicPr>
          <p:cNvPr id="413705" name="Picture 9" descr="fg12_00000_AAGTOGN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34" y="2439877"/>
            <a:ext cx="4077891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0999" cy="17954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mask is very precise, expensive and must</a:t>
            </a:r>
            <a:br>
              <a:rPr lang="en-US" altLang="en-US" dirty="0"/>
            </a:br>
            <a:r>
              <a:rPr lang="en-US" altLang="en-US" dirty="0"/>
              <a:t>be made specifically for the customer, with the correct binary information.</a:t>
            </a:r>
          </a:p>
          <a:p>
            <a:pPr lvl="1"/>
            <a:r>
              <a:rPr lang="en-US" altLang="en-US" dirty="0"/>
              <a:t>Economical only when many ROMs are being made with exactly the same information.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76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319048"/>
            <a:ext cx="6457950" cy="13001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For lower-volume applications, user-programmable </a:t>
            </a:r>
            <a:r>
              <a:rPr lang="en-US" altLang="en-US" b="1" dirty="0"/>
              <a:t>fusible-link PROMs</a:t>
            </a:r>
            <a:r>
              <a:rPr lang="en-US" altLang="en-US" dirty="0"/>
              <a:t> are available.</a:t>
            </a:r>
          </a:p>
          <a:p>
            <a:pPr lvl="1"/>
            <a:r>
              <a:rPr lang="en-US" altLang="en-US" dirty="0"/>
              <a:t>Custom-programmed by the user, it cannot be erased and reprogrammed.</a:t>
            </a:r>
          </a:p>
        </p:txBody>
      </p:sp>
      <p:pic>
        <p:nvPicPr>
          <p:cNvPr id="409604" name="Picture 4" descr="fg12_00000_AAGTOGP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10" y="3071813"/>
            <a:ext cx="380166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07" name="Group 7"/>
          <p:cNvGrpSpPr>
            <a:grpSpLocks/>
          </p:cNvGrpSpPr>
          <p:nvPr/>
        </p:nvGrpSpPr>
        <p:grpSpPr bwMode="auto">
          <a:xfrm>
            <a:off x="1504950" y="3071813"/>
            <a:ext cx="2514600" cy="2000250"/>
            <a:chOff x="304" y="1860"/>
            <a:chExt cx="2112" cy="1680"/>
          </a:xfrm>
        </p:grpSpPr>
        <p:sp>
          <p:nvSpPr>
            <p:cNvPr id="409605" name="Rectangle 5"/>
            <p:cNvSpPr>
              <a:spLocks noChangeArrowheads="1"/>
            </p:cNvSpPr>
            <p:nvPr/>
          </p:nvSpPr>
          <p:spPr bwMode="auto">
            <a:xfrm>
              <a:off x="304" y="1870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If information in the</a:t>
              </a:r>
              <a:br>
                <a:rPr lang="en-US" altLang="en-US" sz="1500"/>
              </a:br>
              <a:r>
                <a:rPr lang="en-US" altLang="en-US" sz="1500"/>
                <a:t>PROM is faulty or</a:t>
              </a:r>
              <a:br>
                <a:rPr lang="en-US" altLang="en-US" sz="1500"/>
              </a:br>
              <a:r>
                <a:rPr lang="en-US" altLang="en-US" sz="1500"/>
                <a:t>must be changed,</a:t>
              </a:r>
              <a:br>
                <a:rPr lang="en-US" altLang="en-US" sz="1500"/>
              </a:br>
              <a:r>
                <a:rPr lang="en-US" altLang="en-US" sz="1500"/>
                <a:t>it must be discarded. </a:t>
              </a:r>
              <a:br>
                <a:rPr lang="en-US" altLang="en-US" sz="1500"/>
              </a:br>
              <a:endParaRPr lang="en-US" altLang="en-US" sz="1500"/>
            </a:p>
            <a:p>
              <a:pPr algn="ctr">
                <a:buFontTx/>
                <a:buNone/>
              </a:pPr>
              <a:r>
                <a:rPr lang="en-US" altLang="en-US" sz="1500"/>
                <a:t>Often referred to as</a:t>
              </a:r>
              <a:br>
                <a:rPr lang="en-US" altLang="en-US" sz="1500"/>
              </a:br>
              <a:r>
                <a:rPr lang="en-US" altLang="en-US" sz="1500"/>
                <a:t>“one-time programmable” (OTP) ROMs.</a:t>
              </a:r>
            </a:p>
          </p:txBody>
        </p:sp>
        <p:sp>
          <p:nvSpPr>
            <p:cNvPr id="409606" name="Rectangle 6"/>
            <p:cNvSpPr>
              <a:spLocks noChangeArrowheads="1"/>
            </p:cNvSpPr>
            <p:nvPr/>
          </p:nvSpPr>
          <p:spPr bwMode="auto">
            <a:xfrm>
              <a:off x="405" y="1860"/>
              <a:ext cx="1929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4750" y="979885"/>
            <a:ext cx="6353175" cy="169902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An EPROM can be user-programmed, </a:t>
            </a:r>
            <a:r>
              <a:rPr lang="en-US" altLang="en-US" i="1" dirty="0"/>
              <a:t>erased</a:t>
            </a:r>
            <a:br>
              <a:rPr lang="en-US" altLang="en-US" i="1" dirty="0"/>
            </a:br>
            <a:r>
              <a:rPr lang="en-US" altLang="en-US" dirty="0"/>
              <a:t>and reprogrammed as often as desired. </a:t>
            </a:r>
          </a:p>
          <a:p>
            <a:pPr lvl="1"/>
            <a:r>
              <a:rPr lang="en-US" altLang="en-US" dirty="0"/>
              <a:t>Once programmed, it is a </a:t>
            </a:r>
            <a:r>
              <a:rPr lang="en-US" altLang="en-US" i="1" dirty="0"/>
              <a:t>nonvolatile </a:t>
            </a:r>
            <a:r>
              <a:rPr lang="en-US" altLang="en-US" dirty="0"/>
              <a:t>memory</a:t>
            </a:r>
            <a:br>
              <a:rPr lang="en-US" altLang="en-US" dirty="0"/>
            </a:br>
            <a:r>
              <a:rPr lang="en-US" altLang="en-US" dirty="0"/>
              <a:t>that will hold its stored data indefinitely. 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1668353" y="2981326"/>
            <a:ext cx="5881688" cy="2774156"/>
            <a:chOff x="428" y="1620"/>
            <a:chExt cx="4940" cy="2330"/>
          </a:xfrm>
        </p:grpSpPr>
        <p:pic>
          <p:nvPicPr>
            <p:cNvPr id="346116" name="Picture 4" descr="fg12_0120a_AAGTOGQ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1620"/>
              <a:ext cx="2455" cy="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117" name="Picture 5" descr="fg12_0120b_AAGTOGQ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2300"/>
              <a:ext cx="2161" cy="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6122" name="Oval 10"/>
          <p:cNvSpPr>
            <a:spLocks noChangeArrowheads="1"/>
          </p:cNvSpPr>
          <p:nvPr/>
        </p:nvSpPr>
        <p:spPr bwMode="auto">
          <a:xfrm>
            <a:off x="6115050" y="4368403"/>
            <a:ext cx="339329" cy="203597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5097066" y="2828925"/>
            <a:ext cx="2266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/>
              <a:t>A</a:t>
            </a:r>
            <a:r>
              <a:rPr lang="en-US" altLang="en-US" sz="15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UV</a:t>
            </a:r>
            <a:r>
              <a:rPr lang="en-US" altLang="en-US" sz="1500"/>
              <a:t> light is used</a:t>
            </a:r>
            <a:br>
              <a:rPr lang="en-US" altLang="en-US" sz="1500"/>
            </a:br>
            <a:r>
              <a:rPr lang="en-US" altLang="en-US" sz="1500"/>
              <a:t>to clear the device.</a:t>
            </a:r>
          </a:p>
        </p:txBody>
      </p:sp>
      <p:grpSp>
        <p:nvGrpSpPr>
          <p:cNvPr id="346127" name="Group 15"/>
          <p:cNvGrpSpPr>
            <a:grpSpLocks/>
          </p:cNvGrpSpPr>
          <p:nvPr/>
        </p:nvGrpSpPr>
        <p:grpSpPr bwMode="auto">
          <a:xfrm>
            <a:off x="5395913" y="2858692"/>
            <a:ext cx="1685925" cy="1359694"/>
            <a:chOff x="3572" y="1681"/>
            <a:chExt cx="1416" cy="1142"/>
          </a:xfrm>
        </p:grpSpPr>
        <p:sp>
          <p:nvSpPr>
            <p:cNvPr id="346123" name="Rectangle 11"/>
            <p:cNvSpPr>
              <a:spLocks noChangeArrowheads="1"/>
            </p:cNvSpPr>
            <p:nvPr/>
          </p:nvSpPr>
          <p:spPr bwMode="auto">
            <a:xfrm>
              <a:off x="3572" y="1681"/>
              <a:ext cx="1416" cy="408"/>
            </a:xfrm>
            <a:prstGeom prst="rect">
              <a:avLst/>
            </a:prstGeom>
            <a:noFill/>
            <a:ln w="25400">
              <a:solidFill>
                <a:srgbClr val="8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6126" name="Line 14"/>
            <p:cNvSpPr>
              <a:spLocks noChangeShapeType="1"/>
            </p:cNvSpPr>
            <p:nvPr/>
          </p:nvSpPr>
          <p:spPr bwMode="auto">
            <a:xfrm>
              <a:off x="4277" y="2093"/>
              <a:ext cx="0" cy="730"/>
            </a:xfrm>
            <a:prstGeom prst="line">
              <a:avLst/>
            </a:prstGeom>
            <a:noFill/>
            <a:ln w="25400">
              <a:solidFill>
                <a:srgbClr val="8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5343"/>
            <a:ext cx="8229600" cy="7004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Erasable Programmable ROM (EPROM)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Erasable Programmable ROM (EPROM)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10209"/>
          </a:xfrm>
        </p:spPr>
        <p:txBody>
          <a:bodyPr/>
          <a:lstStyle/>
          <a:p>
            <a:r>
              <a:rPr lang="en-US" dirty="0" smtClean="0"/>
              <a:t>The first EPROMs are based on floating-gate transistors depicted in the figure below: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90" y="3505200"/>
            <a:ext cx="6550819" cy="27860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/>
              <a:t>A transistor can be turned ON by applying high voltage pulse, which generates </a:t>
            </a:r>
            <a:r>
              <a:rPr lang="en-US" sz="2400" dirty="0" smtClean="0"/>
              <a:t>high energy electrons </a:t>
            </a:r>
            <a:r>
              <a:rPr lang="en-US" sz="2400" dirty="0"/>
              <a:t>into the floating gate region.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electrons will remain there once the input </a:t>
            </a:r>
            <a:r>
              <a:rPr lang="en-US" sz="2400" dirty="0" smtClean="0"/>
              <a:t>pulse is </a:t>
            </a:r>
            <a:r>
              <a:rPr lang="en-US" sz="2400" dirty="0"/>
              <a:t>stopped, since there is no discharge path. This keeps the transistor ON for permanently even </a:t>
            </a:r>
            <a:r>
              <a:rPr lang="en-US" sz="2400" dirty="0" smtClean="0"/>
              <a:t>though the </a:t>
            </a:r>
            <a:r>
              <a:rPr lang="en-US" sz="2400" dirty="0"/>
              <a:t>power is not there, and now the cell is storing logic 0. </a:t>
            </a:r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/>
              <a:t>this programming process, </a:t>
            </a:r>
            <a:r>
              <a:rPr lang="en-US" sz="2400" dirty="0" smtClean="0"/>
              <a:t>the EPROM’s </a:t>
            </a:r>
            <a:r>
              <a:rPr lang="en-US" sz="2400" dirty="0"/>
              <a:t>address and data pins select which memory cells should be programmed to logic 0 </a:t>
            </a:r>
            <a:r>
              <a:rPr lang="en-US" sz="2400" dirty="0" smtClean="0"/>
              <a:t>and which </a:t>
            </a:r>
            <a:r>
              <a:rPr lang="en-US" sz="2400" dirty="0"/>
              <a:t>memory cells should be left at logic 1.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limitation of </a:t>
            </a:r>
            <a:r>
              <a:rPr lang="en-US" dirty="0" err="1" smtClean="0"/>
              <a:t>of</a:t>
            </a:r>
            <a:r>
              <a:rPr lang="en-US" dirty="0" smtClean="0"/>
              <a:t> EPROMs is the erase procedure. We have to use UV radiation to generate electron hole pairs in the insulator causing it to be slightly conductive for several minutes a process which is time consuming.</a:t>
            </a:r>
          </a:p>
          <a:p>
            <a:r>
              <a:rPr lang="en-US" dirty="0" smtClean="0"/>
              <a:t>Another limitation is the erase endurance (only 100 times).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38" y="517319"/>
            <a:ext cx="7886700" cy="4750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Erasable Programmable ROM (EEPROM)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718322"/>
          </a:xfrm>
        </p:spPr>
        <p:txBody>
          <a:bodyPr>
            <a:normAutofit/>
          </a:bodyPr>
          <a:lstStyle/>
          <a:p>
            <a:r>
              <a:rPr lang="en-US" sz="2000" dirty="0"/>
              <a:t>EEPROM solves the erase problem of EPROM with a slight modification in the floating gate transistor.</a:t>
            </a:r>
          </a:p>
          <a:p>
            <a:r>
              <a:rPr lang="en-US" sz="2000" dirty="0"/>
              <a:t>The new device is floating-gate tunneling-oxide </a:t>
            </a:r>
            <a:r>
              <a:rPr lang="en-US" sz="2000" dirty="0" smtClean="0"/>
              <a:t>transistor </a:t>
            </a:r>
            <a:r>
              <a:rPr lang="en-US" sz="2000" dirty="0"/>
              <a:t>depicted in figure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56" y="2819400"/>
            <a:ext cx="5529263" cy="34004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203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Major disadvantages of UVEPROMs: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They must be removed from the circuit to be programmed and erased.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erase operation erases the entire chip.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erase operation takes up to 20 minutes.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TTL implementation:</a:t>
            </a:r>
          </a:p>
          <a:p>
            <a:endParaRPr lang="en-US" sz="2400" b="1" dirty="0" smtClean="0"/>
          </a:p>
          <a:p>
            <a:r>
              <a:rPr lang="en-US" sz="2000" dirty="0" smtClean="0"/>
              <a:t>The Three-state (Tri-state) switch is implemented on an IC as </a:t>
            </a:r>
            <a:r>
              <a:rPr lang="en-US" sz="2400" b="1" dirty="0" smtClean="0"/>
              <a:t>74126</a:t>
            </a:r>
            <a:r>
              <a:rPr lang="en-US" sz="2000" dirty="0" smtClean="0"/>
              <a:t> which is shown below as having four tri-state switches.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699775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4102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11.3 TTL (74126) Tri-State switch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76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96200" cy="37719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major characteristic of </a:t>
            </a:r>
            <a:r>
              <a:rPr lang="en-US" altLang="en-US" b="1" dirty="0"/>
              <a:t>electrically erasable PROM (EEPROM) </a:t>
            </a:r>
            <a:r>
              <a:rPr lang="en-US" altLang="en-US" dirty="0"/>
              <a:t>is electrical erasability. </a:t>
            </a:r>
          </a:p>
          <a:p>
            <a:pPr lvl="1"/>
            <a:r>
              <a:rPr lang="en-US" altLang="en-US" dirty="0"/>
              <a:t>Also the ability to erase and rewrite </a:t>
            </a:r>
            <a:r>
              <a:rPr lang="en-US" altLang="en-US" i="1" dirty="0"/>
              <a:t>individual </a:t>
            </a:r>
            <a:r>
              <a:rPr lang="en-US" altLang="en-US" dirty="0"/>
              <a:t>bytes</a:t>
            </a:r>
            <a:br>
              <a:rPr lang="en-US" altLang="en-US" dirty="0"/>
            </a:br>
            <a:r>
              <a:rPr lang="en-US" altLang="en-US" dirty="0"/>
              <a:t>in the memory array.</a:t>
            </a:r>
          </a:p>
          <a:p>
            <a:r>
              <a:rPr lang="en-US" altLang="en-US" dirty="0"/>
              <a:t>Because the internal process of storing a data value in an EEPROM is quite slow, the speed of the data transfer operation can also be slower.</a:t>
            </a:r>
          </a:p>
          <a:p>
            <a:pPr lvl="1"/>
            <a:r>
              <a:rPr lang="en-US" altLang="en-US" dirty="0"/>
              <a:t>EEPROM devices are available in eight-pin packages interfaced to a two- or three-wire </a:t>
            </a:r>
            <a:r>
              <a:rPr lang="en-US" altLang="en-US" i="1" dirty="0"/>
              <a:t>serial </a:t>
            </a:r>
            <a:r>
              <a:rPr lang="en-US" altLang="en-US" dirty="0"/>
              <a:t>bus.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6200"/>
            <a:ext cx="8229600" cy="838200"/>
          </a:xfrm>
        </p:spPr>
        <p:txBody>
          <a:bodyPr/>
          <a:lstStyle/>
          <a:p>
            <a:r>
              <a:rPr lang="en-US" dirty="0" smtClean="0"/>
              <a:t>Flash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 flash memory is a combination of EPROM and EEPROM. It requires only one transistor per cell (like EPROM) which can be electrically erased and programmed (like EEPROM).</a:t>
            </a:r>
          </a:p>
          <a:p>
            <a:r>
              <a:rPr lang="en-US" dirty="0" smtClean="0"/>
              <a:t>Its high density and low cost has made it the preferred choice when reprogrammable nonvolatile storage is needed.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80684"/>
            <a:ext cx="8229600" cy="28149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original transistor for flash memories is ETOX (EPROM tunnel oxide) transistor introduced by intel in 1984.</a:t>
            </a:r>
          </a:p>
          <a:p>
            <a:r>
              <a:rPr lang="en-US" sz="2400" dirty="0" smtClean="0"/>
              <a:t>The ETOX versions are depicted in the figure below</a:t>
            </a:r>
          </a:p>
          <a:p>
            <a:r>
              <a:rPr lang="en-US" sz="2400" dirty="0" err="1"/>
              <a:t>ETOX</a:t>
            </a:r>
            <a:r>
              <a:rPr lang="en-US" sz="2400" dirty="0"/>
              <a:t> cell operate on avalanche-injection for programming (EPROM) and tunneling for erase (</a:t>
            </a:r>
            <a:r>
              <a:rPr lang="en-US" sz="2400" dirty="0" err="1"/>
              <a:t>EEPROM</a:t>
            </a:r>
            <a:r>
              <a:rPr lang="en-US" sz="2400" dirty="0"/>
              <a:t>).</a:t>
            </a:r>
          </a:p>
          <a:p>
            <a:r>
              <a:rPr lang="en-US" sz="2400" dirty="0"/>
              <a:t>To avoid extra (cell access) transistor of </a:t>
            </a:r>
            <a:r>
              <a:rPr lang="en-US" sz="2400" dirty="0" err="1"/>
              <a:t>EEPROM</a:t>
            </a:r>
            <a:r>
              <a:rPr lang="en-US" sz="2400" dirty="0"/>
              <a:t>, in-bulk erase is done, which consists of erasing the whole chip.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18" y="2743200"/>
            <a:ext cx="6329363" cy="35147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0" name="Picture 4" descr="fg12_00000_AAGTOGT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76" y="2895600"/>
            <a:ext cx="4456509" cy="33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631" y="24393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Flash </a:t>
            </a:r>
            <a:r>
              <a:rPr lang="en-US" altLang="en-US" dirty="0"/>
              <a:t>Memory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238999" cy="106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 flash memory cell is like the simple single-transistor EPROM cell, with a cost considerably less than for EEPROM.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799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Applications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3896"/>
            <a:ext cx="7924799" cy="3771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Here are some of the most common application areas in which ROMs are used: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Embedded microcontroller program memory.</a:t>
            </a:r>
          </a:p>
          <a:p>
            <a:pPr lvl="2"/>
            <a:r>
              <a:rPr lang="en-US" altLang="en-US" dirty="0"/>
              <a:t>Automotive automatic braking systems, cell phones</a:t>
            </a:r>
            <a:r>
              <a:rPr lang="en-US" altLang="en-US" dirty="0" smtClean="0"/>
              <a:t>, </a:t>
            </a:r>
            <a:r>
              <a:rPr lang="en-US" altLang="en-US" dirty="0"/>
              <a:t>microwave ovens, etc.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transfer and portability.</a:t>
            </a:r>
          </a:p>
          <a:p>
            <a:pPr lvl="2"/>
            <a:r>
              <a:rPr lang="en-US" altLang="en-US" dirty="0"/>
              <a:t>Cell phones, digital cameras, flash drives, MP-3 players.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Bootstrap memory.</a:t>
            </a:r>
          </a:p>
          <a:p>
            <a:pPr lvl="2"/>
            <a:r>
              <a:rPr lang="en-US" altLang="en-US" dirty="0"/>
              <a:t>A relatively small program, stored in ROM loads the operating system programs from mass storage (disk) into a computer’s main internal memory.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Applications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9661"/>
            <a:ext cx="7772400" cy="334573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Here are some of the most common application areas in which ROMs are used: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tables.</a:t>
            </a:r>
          </a:p>
          <a:p>
            <a:pPr lvl="2"/>
            <a:r>
              <a:rPr lang="en-US" altLang="en-US" dirty="0"/>
              <a:t>Tables of data that do not change like trigonometric</a:t>
            </a:r>
            <a:br>
              <a:rPr lang="en-US" altLang="en-US" dirty="0"/>
            </a:br>
            <a:r>
              <a:rPr lang="en-US" altLang="en-US" dirty="0"/>
              <a:t>and code-conversion tables.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converter.</a:t>
            </a:r>
          </a:p>
          <a:p>
            <a:pPr lvl="2"/>
            <a:r>
              <a:rPr lang="en-US" altLang="en-US" dirty="0"/>
              <a:t>Data expressed in one type of code is converted to</a:t>
            </a:r>
            <a:br>
              <a:rPr lang="en-US" altLang="en-US" dirty="0"/>
            </a:br>
            <a:r>
              <a:rPr lang="en-US" altLang="en-US" dirty="0"/>
              <a:t>an output expressed in another type, such as BCD</a:t>
            </a:r>
            <a:br>
              <a:rPr lang="en-US" altLang="en-US" dirty="0"/>
            </a:br>
            <a:r>
              <a:rPr lang="en-US" altLang="en-US" dirty="0"/>
              <a:t>to 7-segment LED readouts.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Semiconductor </a:t>
            </a:r>
            <a:r>
              <a:rPr lang="en-US" altLang="en-US" dirty="0"/>
              <a:t>RAM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772399" cy="423386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i="1" dirty="0"/>
              <a:t>RAM</a:t>
            </a:r>
            <a:r>
              <a:rPr lang="en-US" altLang="en-US" dirty="0"/>
              <a:t>—</a:t>
            </a:r>
            <a:r>
              <a:rPr lang="en-US" altLang="en-US" i="1" dirty="0"/>
              <a:t>random-access memory—</a:t>
            </a:r>
            <a:r>
              <a:rPr lang="en-US" altLang="en-US" dirty="0"/>
              <a:t>means any memory address location is as easily accessible</a:t>
            </a:r>
            <a:br>
              <a:rPr lang="en-US" altLang="en-US" dirty="0"/>
            </a:br>
            <a:r>
              <a:rPr lang="en-US" altLang="en-US" dirty="0"/>
              <a:t>as any other.</a:t>
            </a:r>
          </a:p>
          <a:p>
            <a:r>
              <a:rPr lang="en-US" altLang="en-US" dirty="0"/>
              <a:t>Used in computers for </a:t>
            </a:r>
            <a:r>
              <a:rPr lang="en-US" altLang="en-US" i="1" dirty="0"/>
              <a:t>temporary </a:t>
            </a:r>
            <a:r>
              <a:rPr lang="en-US" altLang="en-US" dirty="0"/>
              <a:t>storage of programs and data—requires fast read/write</a:t>
            </a:r>
            <a:br>
              <a:rPr lang="en-US" altLang="en-US" dirty="0"/>
            </a:br>
            <a:r>
              <a:rPr lang="en-US" altLang="en-US" dirty="0"/>
              <a:t>cycle times to avoid slowing computer operation.</a:t>
            </a:r>
          </a:p>
          <a:p>
            <a:pPr lvl="1"/>
            <a:r>
              <a:rPr lang="en-US" altLang="en-US" dirty="0"/>
              <a:t>RAM can be written into and read from rapidly</a:t>
            </a:r>
            <a:br>
              <a:rPr lang="en-US" altLang="en-US" dirty="0"/>
            </a:br>
            <a:r>
              <a:rPr lang="en-US" altLang="en-US" dirty="0"/>
              <a:t>with equal ease.</a:t>
            </a:r>
          </a:p>
          <a:p>
            <a:r>
              <a:rPr lang="en-US" altLang="en-US" dirty="0"/>
              <a:t>RAM is volatile and will lose all stored information</a:t>
            </a:r>
            <a:br>
              <a:rPr lang="en-US" altLang="en-US" dirty="0"/>
            </a:br>
            <a:r>
              <a:rPr lang="en-US" altLang="en-US" dirty="0"/>
              <a:t>if power is interrupted or turned off. </a:t>
            </a:r>
          </a:p>
          <a:p>
            <a:pPr lvl="1"/>
            <a:r>
              <a:rPr lang="en-US" altLang="en-US" dirty="0"/>
              <a:t>Some CMOS </a:t>
            </a:r>
            <a:r>
              <a:rPr lang="en-US" altLang="en-US" dirty="0" err="1"/>
              <a:t>RAMs</a:t>
            </a:r>
            <a:r>
              <a:rPr lang="en-US" altLang="en-US" dirty="0"/>
              <a:t> can be powered from</a:t>
            </a:r>
            <a:br>
              <a:rPr lang="en-US" altLang="en-US" dirty="0"/>
            </a:br>
            <a:r>
              <a:rPr lang="en-US" altLang="en-US" dirty="0"/>
              <a:t>batteries when main power is interrupted.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RAM </a:t>
            </a:r>
            <a:r>
              <a:rPr lang="en-US" altLang="en-US" dirty="0"/>
              <a:t>Architecture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88088" cy="41148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It is helpful to think of RAM as consisting of a number of registers.</a:t>
            </a:r>
          </a:p>
          <a:p>
            <a:pPr lvl="1"/>
            <a:r>
              <a:rPr lang="en-US" altLang="en-US" sz="2400" dirty="0"/>
              <a:t>Each storing a single data word, and each</a:t>
            </a:r>
            <a:br>
              <a:rPr lang="en-US" altLang="en-US" sz="2400" dirty="0"/>
            </a:br>
            <a:r>
              <a:rPr lang="en-US" altLang="en-US" sz="2400" dirty="0"/>
              <a:t>having a unique address.</a:t>
            </a:r>
          </a:p>
          <a:p>
            <a:r>
              <a:rPr lang="en-US" altLang="en-US" sz="2400" dirty="0"/>
              <a:t>Most memory chips have one or more CHIP SELECT (</a:t>
            </a:r>
            <a:r>
              <a:rPr lang="en-US" altLang="en-US" sz="2400" i="1" dirty="0"/>
              <a:t>CS</a:t>
            </a:r>
            <a:r>
              <a:rPr lang="en-US" altLang="en-US" sz="2400" dirty="0"/>
              <a:t>) inputs, used to enable the entire chip or disable it completely. </a:t>
            </a:r>
          </a:p>
          <a:p>
            <a:pPr lvl="1"/>
            <a:r>
              <a:rPr lang="en-US" altLang="en-US" sz="2400" dirty="0"/>
              <a:t>In disabled mode, all data inputs outputs are disabled (Hi-Z)—neither a read nor a write can take place.</a:t>
            </a:r>
          </a:p>
          <a:p>
            <a:r>
              <a:rPr lang="en-US" altLang="en-US" sz="2400" dirty="0"/>
              <a:t>In order to conserve pins on an IC package, manufacturers often combine data input </a:t>
            </a:r>
            <a:r>
              <a:rPr lang="en-US" altLang="en-US" sz="2400" dirty="0" smtClean="0"/>
              <a:t>and output </a:t>
            </a:r>
            <a:r>
              <a:rPr lang="en-US" altLang="en-US" sz="2400" dirty="0"/>
              <a:t>functions using common input/output pins.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1854" y="30837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RAM </a:t>
            </a:r>
            <a:r>
              <a:rPr lang="en-US" altLang="en-US" dirty="0"/>
              <a:t>Architecture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47800"/>
            <a:ext cx="6238875" cy="3155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1875" b="1"/>
              <a:t>To </a:t>
            </a:r>
            <a:r>
              <a:rPr lang="en-US" altLang="en-US" sz="1875" b="1" i="1"/>
              <a:t>READ </a:t>
            </a:r>
            <a:r>
              <a:rPr lang="en-US" altLang="en-US" sz="1875" b="1"/>
              <a:t>the contents of the selected register:</a:t>
            </a:r>
          </a:p>
        </p:txBody>
      </p:sp>
      <p:pic>
        <p:nvPicPr>
          <p:cNvPr id="432132" name="Picture 4" descr="fg12_00000_AAGTOGW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3" y="2041922"/>
            <a:ext cx="3927872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2133" name="Group 5"/>
          <p:cNvGrpSpPr>
            <a:grpSpLocks/>
          </p:cNvGrpSpPr>
          <p:nvPr/>
        </p:nvGrpSpPr>
        <p:grpSpPr bwMode="auto">
          <a:xfrm>
            <a:off x="1660924" y="2128839"/>
            <a:ext cx="2639615" cy="678656"/>
            <a:chOff x="435" y="1068"/>
            <a:chExt cx="2217" cy="570"/>
          </a:xfrm>
        </p:grpSpPr>
        <p:grpSp>
          <p:nvGrpSpPr>
            <p:cNvPr id="432134" name="Group 6"/>
            <p:cNvGrpSpPr>
              <a:grpSpLocks/>
            </p:cNvGrpSpPr>
            <p:nvPr/>
          </p:nvGrpSpPr>
          <p:grpSpPr bwMode="auto">
            <a:xfrm>
              <a:off x="435" y="1088"/>
              <a:ext cx="2217" cy="526"/>
              <a:chOff x="423" y="1124"/>
              <a:chExt cx="2217" cy="526"/>
            </a:xfrm>
          </p:grpSpPr>
          <p:sp>
            <p:nvSpPr>
              <p:cNvPr id="432135" name="Rectangle 7"/>
              <p:cNvSpPr>
                <a:spLocks noChangeArrowheads="1"/>
              </p:cNvSpPr>
              <p:nvPr/>
            </p:nvSpPr>
            <p:spPr bwMode="auto">
              <a:xfrm>
                <a:off x="423" y="1124"/>
                <a:ext cx="2217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10000"/>
                  </a:lnSpc>
                  <a:buFontTx/>
                  <a:buNone/>
                </a:pPr>
                <a:r>
                  <a:rPr lang="en-US" altLang="en-US" sz="1500" b="1"/>
                  <a:t>The write enable input</a:t>
                </a:r>
                <a:br>
                  <a:rPr lang="en-US" altLang="en-US" sz="1500" b="1"/>
                </a:br>
                <a:r>
                  <a:rPr lang="en-US" altLang="en-US" sz="1500" b="1"/>
                  <a:t>                     must be a 1.</a:t>
                </a:r>
                <a:r>
                  <a:rPr lang="en-US" altLang="en-US" sz="1500"/>
                  <a:t> </a:t>
                </a:r>
              </a:p>
            </p:txBody>
          </p:sp>
          <p:grpSp>
            <p:nvGrpSpPr>
              <p:cNvPr id="432136" name="Group 8"/>
              <p:cNvGrpSpPr>
                <a:grpSpLocks/>
              </p:cNvGrpSpPr>
              <p:nvPr/>
            </p:nvGrpSpPr>
            <p:grpSpPr bwMode="auto">
              <a:xfrm>
                <a:off x="590" y="1357"/>
                <a:ext cx="997" cy="265"/>
                <a:chOff x="590" y="1357"/>
                <a:chExt cx="997" cy="265"/>
              </a:xfrm>
            </p:grpSpPr>
            <p:sp>
              <p:nvSpPr>
                <p:cNvPr id="432137" name="Rectangle 9"/>
                <p:cNvSpPr>
                  <a:spLocks noChangeArrowheads="1"/>
                </p:cNvSpPr>
                <p:nvPr/>
              </p:nvSpPr>
              <p:spPr bwMode="auto">
                <a:xfrm>
                  <a:off x="590" y="1357"/>
                  <a:ext cx="99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3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1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10000"/>
                    </a:spcBef>
                    <a:buChar char="•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500" b="1" i="1"/>
                    <a:t>WE </a:t>
                  </a:r>
                  <a:r>
                    <a:rPr lang="en-US" altLang="en-US" sz="1500" b="1"/>
                    <a:t>or</a:t>
                  </a:r>
                  <a:r>
                    <a:rPr lang="en-US" altLang="en-US" sz="1500" b="1" i="1"/>
                    <a:t> R/W</a:t>
                  </a:r>
                </a:p>
              </p:txBody>
            </p:sp>
            <p:sp>
              <p:nvSpPr>
                <p:cNvPr id="432138" name="Line 10"/>
                <p:cNvSpPr>
                  <a:spLocks noChangeShapeType="1"/>
                </p:cNvSpPr>
                <p:nvPr/>
              </p:nvSpPr>
              <p:spPr bwMode="auto">
                <a:xfrm>
                  <a:off x="663" y="1373"/>
                  <a:ext cx="25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32139" name="Line 11"/>
                <p:cNvSpPr>
                  <a:spLocks noChangeShapeType="1"/>
                </p:cNvSpPr>
                <p:nvPr/>
              </p:nvSpPr>
              <p:spPr bwMode="auto">
                <a:xfrm>
                  <a:off x="1324" y="1374"/>
                  <a:ext cx="1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432140" name="Rectangle 12"/>
            <p:cNvSpPr>
              <a:spLocks noChangeArrowheads="1"/>
            </p:cNvSpPr>
            <p:nvPr/>
          </p:nvSpPr>
          <p:spPr bwMode="auto">
            <a:xfrm>
              <a:off x="591" y="1068"/>
              <a:ext cx="1947" cy="5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2141" name="Rectangle 13"/>
          <p:cNvSpPr>
            <a:spLocks noChangeArrowheads="1"/>
          </p:cNvSpPr>
          <p:nvPr/>
        </p:nvSpPr>
        <p:spPr bwMode="auto">
          <a:xfrm>
            <a:off x="7065169" y="2371726"/>
            <a:ext cx="885825" cy="43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2142" name="Group 14"/>
          <p:cNvGrpSpPr>
            <a:grpSpLocks/>
          </p:cNvGrpSpPr>
          <p:nvPr/>
        </p:nvGrpSpPr>
        <p:grpSpPr bwMode="auto">
          <a:xfrm>
            <a:off x="2993231" y="1850231"/>
            <a:ext cx="4514850" cy="514350"/>
            <a:chOff x="1566" y="834"/>
            <a:chExt cx="3684" cy="432"/>
          </a:xfrm>
        </p:grpSpPr>
        <p:sp>
          <p:nvSpPr>
            <p:cNvPr id="432143" name="Line 15"/>
            <p:cNvSpPr>
              <a:spLocks noChangeShapeType="1"/>
            </p:cNvSpPr>
            <p:nvPr/>
          </p:nvSpPr>
          <p:spPr bwMode="auto">
            <a:xfrm flipV="1">
              <a:off x="1566" y="834"/>
              <a:ext cx="0" cy="2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2144" name="Line 16"/>
            <p:cNvSpPr>
              <a:spLocks noChangeShapeType="1"/>
            </p:cNvSpPr>
            <p:nvPr/>
          </p:nvSpPr>
          <p:spPr bwMode="auto">
            <a:xfrm>
              <a:off x="1566" y="834"/>
              <a:ext cx="36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2145" name="Line 17"/>
            <p:cNvSpPr>
              <a:spLocks noChangeShapeType="1"/>
            </p:cNvSpPr>
            <p:nvPr/>
          </p:nvSpPr>
          <p:spPr bwMode="auto">
            <a:xfrm>
              <a:off x="5250" y="83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32146" name="Group 18"/>
          <p:cNvGrpSpPr>
            <a:grpSpLocks/>
          </p:cNvGrpSpPr>
          <p:nvPr/>
        </p:nvGrpSpPr>
        <p:grpSpPr bwMode="auto">
          <a:xfrm>
            <a:off x="1807369" y="3252787"/>
            <a:ext cx="1846659" cy="814388"/>
            <a:chOff x="478" y="2532"/>
            <a:chExt cx="1551" cy="684"/>
          </a:xfrm>
        </p:grpSpPr>
        <p:sp>
          <p:nvSpPr>
            <p:cNvPr id="432147" name="Rectangle 19"/>
            <p:cNvSpPr>
              <a:spLocks noChangeArrowheads="1"/>
            </p:cNvSpPr>
            <p:nvPr/>
          </p:nvSpPr>
          <p:spPr bwMode="auto">
            <a:xfrm>
              <a:off x="478" y="2556"/>
              <a:ext cx="1551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The CHIP SELECT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input must also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be activated.</a:t>
              </a:r>
            </a:p>
          </p:txBody>
        </p:sp>
        <p:sp>
          <p:nvSpPr>
            <p:cNvPr id="432148" name="Rectangle 20"/>
            <p:cNvSpPr>
              <a:spLocks noChangeArrowheads="1"/>
            </p:cNvSpPr>
            <p:nvPr/>
          </p:nvSpPr>
          <p:spPr bwMode="auto">
            <a:xfrm>
              <a:off x="513" y="2532"/>
              <a:ext cx="1496" cy="684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2149" name="Rectangle 21"/>
          <p:cNvSpPr>
            <a:spLocks noChangeArrowheads="1"/>
          </p:cNvSpPr>
          <p:nvPr/>
        </p:nvSpPr>
        <p:spPr bwMode="auto">
          <a:xfrm>
            <a:off x="7006828" y="3714751"/>
            <a:ext cx="937022" cy="93583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2150" name="Rectangle 22"/>
          <p:cNvSpPr>
            <a:spLocks noChangeArrowheads="1"/>
          </p:cNvSpPr>
          <p:nvPr/>
        </p:nvSpPr>
        <p:spPr bwMode="auto">
          <a:xfrm>
            <a:off x="7486650" y="2457451"/>
            <a:ext cx="406004" cy="13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2151" name="Group 23"/>
          <p:cNvGrpSpPr>
            <a:grpSpLocks/>
          </p:cNvGrpSpPr>
          <p:nvPr/>
        </p:nvGrpSpPr>
        <p:grpSpPr bwMode="auto">
          <a:xfrm>
            <a:off x="1843087" y="4531518"/>
            <a:ext cx="1806179" cy="788039"/>
            <a:chOff x="588" y="3086"/>
            <a:chExt cx="1517" cy="855"/>
          </a:xfrm>
        </p:grpSpPr>
        <p:sp>
          <p:nvSpPr>
            <p:cNvPr id="432152" name="Rectangle 24"/>
            <p:cNvSpPr>
              <a:spLocks noChangeArrowheads="1"/>
            </p:cNvSpPr>
            <p:nvPr/>
          </p:nvSpPr>
          <p:spPr bwMode="auto">
            <a:xfrm>
              <a:off x="588" y="3089"/>
              <a:ext cx="1478" cy="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Input buffers are disabled during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a data read.</a:t>
              </a:r>
            </a:p>
          </p:txBody>
        </p:sp>
        <p:sp>
          <p:nvSpPr>
            <p:cNvPr id="432153" name="Rectangle 25"/>
            <p:cNvSpPr>
              <a:spLocks noChangeArrowheads="1"/>
            </p:cNvSpPr>
            <p:nvPr/>
          </p:nvSpPr>
          <p:spPr bwMode="auto">
            <a:xfrm>
              <a:off x="609" y="3086"/>
              <a:ext cx="1496" cy="85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2154" name="Rectangle 26"/>
          <p:cNvSpPr>
            <a:spLocks noChangeArrowheads="1"/>
          </p:cNvSpPr>
          <p:nvPr/>
        </p:nvSpPr>
        <p:spPr bwMode="auto">
          <a:xfrm>
            <a:off x="5709047" y="1985964"/>
            <a:ext cx="937022" cy="935831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194" y="27979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RAM </a:t>
            </a:r>
            <a:r>
              <a:rPr lang="en-US" altLang="en-US" dirty="0"/>
              <a:t>Architecture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47800"/>
            <a:ext cx="6238875" cy="3155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1875" b="1"/>
              <a:t>To </a:t>
            </a:r>
            <a:r>
              <a:rPr lang="en-US" altLang="en-US" sz="1875" b="1" i="1"/>
              <a:t>WRITE</a:t>
            </a:r>
            <a:r>
              <a:rPr lang="en-US" altLang="en-US" sz="1875" b="1"/>
              <a:t> a four-bit word to the selected register:</a:t>
            </a:r>
          </a:p>
        </p:txBody>
      </p:sp>
      <p:pic>
        <p:nvPicPr>
          <p:cNvPr id="431108" name="Picture 4" descr="fg12_00000_AAGTOGW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3" y="2041922"/>
            <a:ext cx="3927872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1109" name="Group 5"/>
          <p:cNvGrpSpPr>
            <a:grpSpLocks/>
          </p:cNvGrpSpPr>
          <p:nvPr/>
        </p:nvGrpSpPr>
        <p:grpSpPr bwMode="auto">
          <a:xfrm>
            <a:off x="1660924" y="2128839"/>
            <a:ext cx="2639615" cy="678656"/>
            <a:chOff x="435" y="1068"/>
            <a:chExt cx="2217" cy="570"/>
          </a:xfrm>
        </p:grpSpPr>
        <p:grpSp>
          <p:nvGrpSpPr>
            <p:cNvPr id="431110" name="Group 6"/>
            <p:cNvGrpSpPr>
              <a:grpSpLocks/>
            </p:cNvGrpSpPr>
            <p:nvPr/>
          </p:nvGrpSpPr>
          <p:grpSpPr bwMode="auto">
            <a:xfrm>
              <a:off x="435" y="1088"/>
              <a:ext cx="2217" cy="526"/>
              <a:chOff x="423" y="1124"/>
              <a:chExt cx="2217" cy="526"/>
            </a:xfrm>
          </p:grpSpPr>
          <p:sp>
            <p:nvSpPr>
              <p:cNvPr id="431111" name="Rectangle 7"/>
              <p:cNvSpPr>
                <a:spLocks noChangeArrowheads="1"/>
              </p:cNvSpPr>
              <p:nvPr/>
            </p:nvSpPr>
            <p:spPr bwMode="auto">
              <a:xfrm>
                <a:off x="423" y="1124"/>
                <a:ext cx="2217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10000"/>
                  </a:lnSpc>
                  <a:buFontTx/>
                  <a:buNone/>
                </a:pPr>
                <a:r>
                  <a:rPr lang="en-US" altLang="en-US" sz="1500" b="1"/>
                  <a:t>The write enable input</a:t>
                </a:r>
                <a:br>
                  <a:rPr lang="en-US" altLang="en-US" sz="1500" b="1"/>
                </a:br>
                <a:r>
                  <a:rPr lang="en-US" altLang="en-US" sz="1500" b="1"/>
                  <a:t>                     must be a 0.</a:t>
                </a:r>
                <a:r>
                  <a:rPr lang="en-US" altLang="en-US" sz="1500"/>
                  <a:t> </a:t>
                </a:r>
              </a:p>
            </p:txBody>
          </p:sp>
          <p:grpSp>
            <p:nvGrpSpPr>
              <p:cNvPr id="431112" name="Group 8"/>
              <p:cNvGrpSpPr>
                <a:grpSpLocks/>
              </p:cNvGrpSpPr>
              <p:nvPr/>
            </p:nvGrpSpPr>
            <p:grpSpPr bwMode="auto">
              <a:xfrm>
                <a:off x="590" y="1357"/>
                <a:ext cx="997" cy="265"/>
                <a:chOff x="590" y="1357"/>
                <a:chExt cx="997" cy="265"/>
              </a:xfrm>
            </p:grpSpPr>
            <p:sp>
              <p:nvSpPr>
                <p:cNvPr id="431113" name="Rectangle 9"/>
                <p:cNvSpPr>
                  <a:spLocks noChangeArrowheads="1"/>
                </p:cNvSpPr>
                <p:nvPr/>
              </p:nvSpPr>
              <p:spPr bwMode="auto">
                <a:xfrm>
                  <a:off x="590" y="1357"/>
                  <a:ext cx="99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3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1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10000"/>
                    </a:spcBef>
                    <a:buChar char="•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500" b="1" i="1"/>
                    <a:t>WE </a:t>
                  </a:r>
                  <a:r>
                    <a:rPr lang="en-US" altLang="en-US" sz="1500" b="1"/>
                    <a:t>or</a:t>
                  </a:r>
                  <a:r>
                    <a:rPr lang="en-US" altLang="en-US" sz="1500" b="1" i="1"/>
                    <a:t> R/W</a:t>
                  </a:r>
                </a:p>
              </p:txBody>
            </p:sp>
            <p:sp>
              <p:nvSpPr>
                <p:cNvPr id="431114" name="Line 10"/>
                <p:cNvSpPr>
                  <a:spLocks noChangeShapeType="1"/>
                </p:cNvSpPr>
                <p:nvPr/>
              </p:nvSpPr>
              <p:spPr bwMode="auto">
                <a:xfrm>
                  <a:off x="663" y="1373"/>
                  <a:ext cx="25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31115" name="Line 11"/>
                <p:cNvSpPr>
                  <a:spLocks noChangeShapeType="1"/>
                </p:cNvSpPr>
                <p:nvPr/>
              </p:nvSpPr>
              <p:spPr bwMode="auto">
                <a:xfrm>
                  <a:off x="1324" y="1374"/>
                  <a:ext cx="1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91" y="1068"/>
              <a:ext cx="1947" cy="5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7065169" y="2371726"/>
            <a:ext cx="885825" cy="43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1118" name="Group 14"/>
          <p:cNvGrpSpPr>
            <a:grpSpLocks/>
          </p:cNvGrpSpPr>
          <p:nvPr/>
        </p:nvGrpSpPr>
        <p:grpSpPr bwMode="auto">
          <a:xfrm>
            <a:off x="2993231" y="1850231"/>
            <a:ext cx="4514850" cy="514350"/>
            <a:chOff x="1566" y="834"/>
            <a:chExt cx="3684" cy="432"/>
          </a:xfrm>
        </p:grpSpPr>
        <p:sp>
          <p:nvSpPr>
            <p:cNvPr id="431119" name="Line 15"/>
            <p:cNvSpPr>
              <a:spLocks noChangeShapeType="1"/>
            </p:cNvSpPr>
            <p:nvPr/>
          </p:nvSpPr>
          <p:spPr bwMode="auto">
            <a:xfrm flipV="1">
              <a:off x="1566" y="834"/>
              <a:ext cx="0" cy="2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>
              <a:off x="1566" y="834"/>
              <a:ext cx="36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1121" name="Line 17"/>
            <p:cNvSpPr>
              <a:spLocks noChangeShapeType="1"/>
            </p:cNvSpPr>
            <p:nvPr/>
          </p:nvSpPr>
          <p:spPr bwMode="auto">
            <a:xfrm>
              <a:off x="5250" y="83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31122" name="Group 18"/>
          <p:cNvGrpSpPr>
            <a:grpSpLocks/>
          </p:cNvGrpSpPr>
          <p:nvPr/>
        </p:nvGrpSpPr>
        <p:grpSpPr bwMode="auto">
          <a:xfrm>
            <a:off x="1807369" y="3252787"/>
            <a:ext cx="1846659" cy="814388"/>
            <a:chOff x="478" y="2532"/>
            <a:chExt cx="1551" cy="684"/>
          </a:xfrm>
        </p:grpSpPr>
        <p:sp>
          <p:nvSpPr>
            <p:cNvPr id="431123" name="Rectangle 19"/>
            <p:cNvSpPr>
              <a:spLocks noChangeArrowheads="1"/>
            </p:cNvSpPr>
            <p:nvPr/>
          </p:nvSpPr>
          <p:spPr bwMode="auto">
            <a:xfrm>
              <a:off x="478" y="2556"/>
              <a:ext cx="1551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The CHIP SELECT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input must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also be a 0.</a:t>
              </a:r>
            </a:p>
          </p:txBody>
        </p:sp>
        <p:sp>
          <p:nvSpPr>
            <p:cNvPr id="431124" name="Rectangle 20"/>
            <p:cNvSpPr>
              <a:spLocks noChangeArrowheads="1"/>
            </p:cNvSpPr>
            <p:nvPr/>
          </p:nvSpPr>
          <p:spPr bwMode="auto">
            <a:xfrm>
              <a:off x="513" y="2532"/>
              <a:ext cx="1496" cy="684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7006828" y="3714751"/>
            <a:ext cx="937022" cy="93583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1126" name="Rectangle 22"/>
          <p:cNvSpPr>
            <a:spLocks noChangeArrowheads="1"/>
          </p:cNvSpPr>
          <p:nvPr/>
        </p:nvSpPr>
        <p:spPr bwMode="auto">
          <a:xfrm>
            <a:off x="7486650" y="2576514"/>
            <a:ext cx="406004" cy="13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1130" name="Group 26"/>
          <p:cNvGrpSpPr>
            <a:grpSpLocks/>
          </p:cNvGrpSpPr>
          <p:nvPr/>
        </p:nvGrpSpPr>
        <p:grpSpPr bwMode="auto">
          <a:xfrm>
            <a:off x="1843087" y="4531520"/>
            <a:ext cx="1806179" cy="1017984"/>
            <a:chOff x="588" y="3086"/>
            <a:chExt cx="1517" cy="855"/>
          </a:xfrm>
        </p:grpSpPr>
        <p:sp>
          <p:nvSpPr>
            <p:cNvPr id="431128" name="Rectangle 24"/>
            <p:cNvSpPr>
              <a:spLocks noChangeArrowheads="1"/>
            </p:cNvSpPr>
            <p:nvPr/>
          </p:nvSpPr>
          <p:spPr bwMode="auto">
            <a:xfrm>
              <a:off x="588" y="3088"/>
              <a:ext cx="1478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Tristate output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buffers are in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Hi-</a:t>
              </a:r>
              <a:r>
                <a:rPr lang="en-US" altLang="en-US" sz="1500" b="1" i="1">
                  <a:latin typeface="Arial" panose="020B0604020202020204" pitchFamily="34" charset="0"/>
                </a:rPr>
                <a:t>Z </a:t>
              </a:r>
              <a:r>
                <a:rPr lang="en-US" altLang="en-US" sz="1500" b="1">
                  <a:latin typeface="Arial" panose="020B0604020202020204" pitchFamily="34" charset="0"/>
                </a:rPr>
                <a:t>state during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a data write.</a:t>
              </a:r>
            </a:p>
          </p:txBody>
        </p:sp>
        <p:sp>
          <p:nvSpPr>
            <p:cNvPr id="431129" name="Rectangle 25"/>
            <p:cNvSpPr>
              <a:spLocks noChangeArrowheads="1"/>
            </p:cNvSpPr>
            <p:nvPr/>
          </p:nvSpPr>
          <p:spPr bwMode="auto">
            <a:xfrm>
              <a:off x="609" y="3086"/>
              <a:ext cx="1496" cy="85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1131" name="Rectangle 27"/>
          <p:cNvSpPr>
            <a:spLocks noChangeArrowheads="1"/>
          </p:cNvSpPr>
          <p:nvPr/>
        </p:nvSpPr>
        <p:spPr bwMode="auto">
          <a:xfrm>
            <a:off x="5709047" y="4647011"/>
            <a:ext cx="937022" cy="935831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83" r="2036"/>
          <a:stretch>
            <a:fillRect/>
          </a:stretch>
        </p:blipFill>
        <p:spPr bwMode="auto">
          <a:xfrm>
            <a:off x="228600" y="359661"/>
            <a:ext cx="8686800" cy="54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11.4 Three-State Buffer Register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44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185142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Static-RAM memory cells are essentially flip-flops that stay in a given state (store a bit) indefinitely.</a:t>
            </a:r>
          </a:p>
          <a:p>
            <a:pPr lvl="1"/>
            <a:r>
              <a:rPr lang="en-US" altLang="en-US" dirty="0"/>
              <a:t>Provided power to the circuit is not interrupted.</a:t>
            </a:r>
          </a:p>
          <a:p>
            <a:r>
              <a:rPr lang="en-US" altLang="en-US" dirty="0"/>
              <a:t>Available in bipolar, MOS and </a:t>
            </a:r>
            <a:r>
              <a:rPr lang="en-US" altLang="en-US" dirty="0" err="1"/>
              <a:t>BiCMOS</a:t>
            </a:r>
            <a:r>
              <a:rPr lang="en-US" altLang="en-US" dirty="0"/>
              <a:t> variations</a:t>
            </a:r>
          </a:p>
          <a:p>
            <a:pPr lvl="1"/>
            <a:r>
              <a:rPr lang="en-US" altLang="en-US" dirty="0"/>
              <a:t>The majority of applications today use CMOS </a:t>
            </a:r>
            <a:r>
              <a:rPr lang="en-US" altLang="en-US" dirty="0" err="1"/>
              <a:t>RAMs</a:t>
            </a:r>
            <a:r>
              <a:rPr lang="en-US" altLang="en-US" dirty="0"/>
              <a:t>.</a:t>
            </a:r>
          </a:p>
        </p:txBody>
      </p:sp>
      <p:pic>
        <p:nvPicPr>
          <p:cNvPr id="351236" name="Picture 4" descr="fg12_00000_AAGTOHA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39" y="3717237"/>
            <a:ext cx="5242322" cy="21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5" y="152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364" y="1215628"/>
            <a:ext cx="6457950" cy="6274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Timing diagram for a complete</a:t>
            </a:r>
            <a:br>
              <a:rPr lang="en-US" altLang="en-US" sz="1875" b="1" dirty="0"/>
            </a:br>
            <a:r>
              <a:rPr lang="en-US" altLang="en-US" sz="1875" b="1" dirty="0"/>
              <a:t>READ cycle for a typical RAM chip.</a:t>
            </a:r>
          </a:p>
        </p:txBody>
      </p:sp>
      <p:pic>
        <p:nvPicPr>
          <p:cNvPr id="434182" name="Picture 6" descr="fg12_0220a_xAAGTOG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4" y="2514600"/>
            <a:ext cx="5561409" cy="31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41711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04938"/>
            <a:ext cx="6457950" cy="881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875" b="1" dirty="0"/>
              <a:t>Timing diagram for a complete</a:t>
            </a:r>
            <a:br>
              <a:rPr lang="en-US" altLang="en-US" sz="1875" b="1" dirty="0"/>
            </a:br>
            <a:r>
              <a:rPr lang="en-US" altLang="en-US" sz="1875" b="1" dirty="0"/>
              <a:t>WRITE cycle for a typical RAM chip.</a:t>
            </a:r>
          </a:p>
        </p:txBody>
      </p:sp>
      <p:pic>
        <p:nvPicPr>
          <p:cNvPr id="436229" name="Picture 5" descr="fg12_0220b_xAAGTOG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9991"/>
            <a:ext cx="4667250" cy="34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2804" y="2137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7"/>
            <a:ext cx="7610475" cy="16430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An example of an actual SRAM IC is the MCM6264C CMOS 8K x 8 RAM,</a:t>
            </a:r>
          </a:p>
          <a:p>
            <a:pPr lvl="1"/>
            <a:r>
              <a:rPr lang="en-US" altLang="en-US" dirty="0"/>
              <a:t>Read- and write-cycle times of 12 ns.</a:t>
            </a:r>
          </a:p>
          <a:p>
            <a:pPr lvl="1"/>
            <a:r>
              <a:rPr lang="en-US" altLang="en-US" dirty="0"/>
              <a:t>Standby power consumption of only 100 </a:t>
            </a:r>
            <a:r>
              <a:rPr lang="en-US" altLang="en-US" dirty="0" err="1"/>
              <a:t>mW</a:t>
            </a:r>
            <a:r>
              <a:rPr lang="en-US" altLang="en-US" dirty="0"/>
              <a:t>.</a:t>
            </a:r>
          </a:p>
        </p:txBody>
      </p:sp>
      <p:pic>
        <p:nvPicPr>
          <p:cNvPr id="435206" name="Picture 6" descr="fg12_00000_AAGTOHB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038850" cy="18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972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Dynamic </a:t>
            </a:r>
            <a:r>
              <a:rPr lang="en-US" altLang="en-US" dirty="0"/>
              <a:t>RAM (DRAM)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4938"/>
            <a:ext cx="7924799" cy="37719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/>
              <a:t>Dynamic RAM </a:t>
            </a:r>
            <a:r>
              <a:rPr lang="en-US" altLang="en-US" dirty="0"/>
              <a:t>stores data as charges on capacitors, which gradually disappear due to capacitor discharge.</a:t>
            </a:r>
          </a:p>
          <a:p>
            <a:pPr lvl="1"/>
            <a:r>
              <a:rPr lang="en-US" altLang="en-US" dirty="0"/>
              <a:t>It is necessary to </a:t>
            </a:r>
            <a:r>
              <a:rPr lang="en-US" altLang="en-US" b="1" dirty="0"/>
              <a:t>refresh </a:t>
            </a:r>
            <a:r>
              <a:rPr lang="en-US" altLang="en-US" dirty="0"/>
              <a:t>the data periodically by recharging capacitors—typically every 2, 4, or 8 </a:t>
            </a:r>
            <a:r>
              <a:rPr lang="en-US" altLang="en-US" dirty="0" err="1"/>
              <a:t>ms.</a:t>
            </a:r>
            <a:endParaRPr lang="en-US" altLang="en-US" dirty="0"/>
          </a:p>
          <a:p>
            <a:r>
              <a:rPr lang="en-US" altLang="en-US" dirty="0"/>
              <a:t>Much larger capacities and much lower power consumption make </a:t>
            </a:r>
            <a:r>
              <a:rPr lang="en-US" altLang="en-US" dirty="0" err="1"/>
              <a:t>DRAMs</a:t>
            </a:r>
            <a:r>
              <a:rPr lang="en-US" altLang="en-US" dirty="0"/>
              <a:t> the memory of choice.</a:t>
            </a:r>
          </a:p>
          <a:p>
            <a:pPr lvl="1"/>
            <a:r>
              <a:rPr lang="en-US" altLang="en-US" dirty="0"/>
              <a:t>Where the most important design considerations</a:t>
            </a:r>
            <a:br>
              <a:rPr lang="en-US" altLang="en-US" dirty="0"/>
            </a:br>
            <a:r>
              <a:rPr lang="en-US" altLang="en-US" dirty="0"/>
              <a:t>are keeping down size, cost, and power.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EEE3132 Jasper Hatilima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2871" y="554124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Dynamic RAM Cell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733800" cy="38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319" y="924850"/>
            <a:ext cx="4641762" cy="43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676" y="498870"/>
            <a:ext cx="6400800" cy="43457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Dynamic RAM Structure and Operation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04938"/>
            <a:ext cx="6457950" cy="7715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 dynamic RAM’s internal architecture can</a:t>
            </a:r>
            <a:br>
              <a:rPr lang="en-US" altLang="en-US" dirty="0"/>
            </a:br>
            <a:r>
              <a:rPr lang="en-US" altLang="en-US" dirty="0"/>
              <a:t>be visualized as an array of single-bit cells.</a:t>
            </a:r>
          </a:p>
        </p:txBody>
      </p:sp>
      <p:pic>
        <p:nvPicPr>
          <p:cNvPr id="353286" name="Picture 6" descr="fg12_00000_AAGTOHE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6" y="2221706"/>
            <a:ext cx="479702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3290" name="Group 10"/>
          <p:cNvGrpSpPr>
            <a:grpSpLocks/>
          </p:cNvGrpSpPr>
          <p:nvPr/>
        </p:nvGrpSpPr>
        <p:grpSpPr bwMode="auto">
          <a:xfrm>
            <a:off x="6557682" y="3691194"/>
            <a:ext cx="2200275" cy="1078706"/>
            <a:chOff x="3687" y="2646"/>
            <a:chExt cx="1848" cy="906"/>
          </a:xfrm>
        </p:grpSpPr>
        <p:sp>
          <p:nvSpPr>
            <p:cNvPr id="353287" name="Rectangle 7"/>
            <p:cNvSpPr>
              <a:spLocks noChangeArrowheads="1"/>
            </p:cNvSpPr>
            <p:nvPr/>
          </p:nvSpPr>
          <p:spPr bwMode="auto">
            <a:xfrm>
              <a:off x="3687" y="2679"/>
              <a:ext cx="1848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>
                  <a:latin typeface="Arial" panose="020B0604020202020204" pitchFamily="34" charset="0"/>
                </a:rPr>
                <a:t>Cell arrangement in a</a:t>
              </a:r>
              <a:br>
                <a:rPr lang="en-US" altLang="en-US" sz="1500">
                  <a:latin typeface="Arial" panose="020B0604020202020204" pitchFamily="34" charset="0"/>
                </a:rPr>
              </a:br>
              <a:r>
                <a:rPr lang="en-US" altLang="en-US" sz="1500">
                  <a:latin typeface="Arial" panose="020B0604020202020204" pitchFamily="34" charset="0"/>
                </a:rPr>
                <a:t>16K x 1 dynamic RAM.</a:t>
              </a:r>
            </a:p>
            <a:p>
              <a:pPr algn="ctr"/>
              <a:endParaRPr lang="en-US" altLang="en-US" sz="1500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1500">
                  <a:latin typeface="Arial" panose="020B0604020202020204" pitchFamily="34" charset="0"/>
                </a:rPr>
                <a:t>Total = 16,384 cells.</a:t>
              </a:r>
            </a:p>
          </p:txBody>
        </p:sp>
        <p:sp>
          <p:nvSpPr>
            <p:cNvPr id="353288" name="Rectangle 8"/>
            <p:cNvSpPr>
              <a:spLocks noChangeArrowheads="1"/>
            </p:cNvSpPr>
            <p:nvPr/>
          </p:nvSpPr>
          <p:spPr bwMode="auto">
            <a:xfrm>
              <a:off x="3744" y="2646"/>
              <a:ext cx="1728" cy="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61" y="103187"/>
            <a:ext cx="6828829" cy="6858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Dynamic </a:t>
            </a:r>
            <a:r>
              <a:rPr lang="en-US" altLang="en-US" sz="3200" dirty="0"/>
              <a:t>RAM Structure and Operation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2314" y="774699"/>
            <a:ext cx="6353175" cy="7429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75" b="1" dirty="0"/>
              <a:t>Essential ideas involved in writing to,</a:t>
            </a:r>
            <a:br>
              <a:rPr lang="en-US" altLang="en-US" sz="1875" b="1" dirty="0"/>
            </a:br>
            <a:r>
              <a:rPr lang="en-US" altLang="en-US" sz="1875" b="1" dirty="0"/>
              <a:t>and reading from a DRAM.</a:t>
            </a:r>
          </a:p>
        </p:txBody>
      </p:sp>
      <p:pic>
        <p:nvPicPr>
          <p:cNvPr id="438276" name="Picture 4" descr="fg12_00000_AAGTOHD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1" y="1500280"/>
            <a:ext cx="6246019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8280" name="Group 8"/>
          <p:cNvGrpSpPr>
            <a:grpSpLocks/>
          </p:cNvGrpSpPr>
          <p:nvPr/>
        </p:nvGrpSpPr>
        <p:grpSpPr bwMode="auto">
          <a:xfrm>
            <a:off x="1749028" y="3209923"/>
            <a:ext cx="5669756" cy="553641"/>
            <a:chOff x="509" y="2474"/>
            <a:chExt cx="4762" cy="465"/>
          </a:xfrm>
        </p:grpSpPr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509" y="2474"/>
              <a:ext cx="474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dirty="0">
                  <a:latin typeface="Arial" panose="020B0604020202020204" pitchFamily="34" charset="0"/>
                </a:rPr>
                <a:t>During a WRITE operation, switches SW1 and SW2 are closed. </a:t>
              </a:r>
              <a:br>
                <a:rPr lang="en-US" altLang="en-US" sz="1500" dirty="0">
                  <a:latin typeface="Arial" panose="020B0604020202020204" pitchFamily="34" charset="0"/>
                </a:rPr>
              </a:br>
              <a:r>
                <a:rPr lang="en-US" altLang="en-US" sz="1500" dirty="0">
                  <a:latin typeface="Arial" panose="020B0604020202020204" pitchFamily="34" charset="0"/>
                </a:rPr>
                <a:t>During a read operation, all switches are closed </a:t>
              </a:r>
              <a:r>
                <a:rPr lang="en-US" altLang="en-US" sz="1500" i="1" dirty="0">
                  <a:latin typeface="Arial" panose="020B0604020202020204" pitchFamily="34" charset="0"/>
                </a:rPr>
                <a:t>except</a:t>
              </a:r>
              <a:r>
                <a:rPr lang="en-US" altLang="en-US" sz="1500" dirty="0">
                  <a:latin typeface="Arial" panose="020B0604020202020204" pitchFamily="34" charset="0"/>
                </a:rPr>
                <a:t> SW1.</a:t>
              </a:r>
            </a:p>
          </p:txBody>
        </p:sp>
        <p:sp>
          <p:nvSpPr>
            <p:cNvPr id="438279" name="Rectangle 7"/>
            <p:cNvSpPr>
              <a:spLocks noChangeArrowheads="1"/>
            </p:cNvSpPr>
            <p:nvPr/>
          </p:nvSpPr>
          <p:spPr bwMode="auto">
            <a:xfrm>
              <a:off x="540" y="2474"/>
              <a:ext cx="4731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9800" y="4205847"/>
            <a:ext cx="8458199" cy="171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When a read operation is performed on a cell, all of the cells in the row will be refreshed.</a:t>
            </a:r>
          </a:p>
          <a:p>
            <a:r>
              <a:rPr lang="en-US" altLang="en-US" sz="2400" dirty="0" smtClean="0"/>
              <a:t>Refresh control logic is used to make sure each row is refreshed within the time limit.</a:t>
            </a:r>
            <a:endParaRPr lang="en-US" sz="2400" dirty="0" smtClean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16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286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DRAM VS SRAM</a:t>
            </a:r>
            <a:endParaRPr lang="en-US" alt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199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DRAM </a:t>
            </a:r>
            <a:r>
              <a:rPr lang="en-US" sz="2400" dirty="0"/>
              <a:t>has more memory cells per unit area than SRAM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DRAM </a:t>
            </a:r>
            <a:r>
              <a:rPr lang="en-US" sz="2400" dirty="0"/>
              <a:t>requires additional circuitry to refresh the capacitor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Since DRAM writes by charging a capacitor, it is much slower than SRAM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Due to the above observations, </a:t>
            </a:r>
          </a:p>
          <a:p>
            <a:r>
              <a:rPr lang="en-US" sz="2400" b="1" dirty="0"/>
              <a:t>SRAM finds use in CPU cache</a:t>
            </a:r>
            <a:r>
              <a:rPr lang="en-US" sz="2400" dirty="0"/>
              <a:t> where speed is needed and size is not really an issue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/>
              <a:t>DRAM is used as the main memory where large volume is needed</a:t>
            </a:r>
            <a:r>
              <a:rPr lang="en-US" sz="2400" dirty="0"/>
              <a:t>. It is implemented as Synchronous DRAM (</a:t>
            </a:r>
            <a:r>
              <a:rPr lang="en-US" sz="2400" dirty="0" err="1"/>
              <a:t>SDRAM</a:t>
            </a:r>
            <a:r>
              <a:rPr lang="en-US" sz="2400" dirty="0"/>
              <a:t>) in modules we use such as DDR1, DDR2 and DDR3.</a:t>
            </a:r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DRAM </a:t>
            </a:r>
            <a:r>
              <a:rPr lang="en-US" altLang="en-US" dirty="0"/>
              <a:t>Technology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229599" cy="4157662"/>
          </a:xfrm>
        </p:spPr>
        <p:txBody>
          <a:bodyPr>
            <a:normAutofit/>
          </a:bodyPr>
          <a:lstStyle/>
          <a:p>
            <a:r>
              <a:rPr lang="en-US" altLang="en-US" sz="2400" b="1" dirty="0" err="1"/>
              <a:t>SDRAM</a:t>
            </a:r>
            <a:r>
              <a:rPr lang="en-US" altLang="en-US" sz="2400" dirty="0"/>
              <a:t>—synchronous DRAM is designed to transfer data in rapid-fire bursts of several sequential memory locations. </a:t>
            </a:r>
          </a:p>
          <a:p>
            <a:pPr lvl="1"/>
            <a:r>
              <a:rPr lang="en-US" altLang="en-US" sz="2400" dirty="0"/>
              <a:t>The first location accessed is the slowest due to the overhead (latency) of latching row &amp; column address.</a:t>
            </a:r>
          </a:p>
          <a:p>
            <a:pPr lvl="2"/>
            <a:r>
              <a:rPr lang="en-US" altLang="en-US" dirty="0"/>
              <a:t>After this data values are clocked by the bus system.</a:t>
            </a:r>
          </a:p>
          <a:p>
            <a:r>
              <a:rPr lang="en-US" altLang="en-US" sz="2400" b="1" dirty="0" err="1"/>
              <a:t>SDRAMs</a:t>
            </a:r>
            <a:r>
              <a:rPr lang="en-US" altLang="en-US" sz="2400" dirty="0"/>
              <a:t> are organized in two (or more) banks. </a:t>
            </a:r>
          </a:p>
          <a:p>
            <a:pPr lvl="1"/>
            <a:r>
              <a:rPr lang="en-US" altLang="en-US" sz="2400" dirty="0"/>
              <a:t>Allows data to be read out at a very fast rate by alternately accessing each of the two banks. </a:t>
            </a:r>
          </a:p>
          <a:p>
            <a:r>
              <a:rPr lang="en-US" altLang="en-US" sz="2400" dirty="0"/>
              <a:t>Self-refresh mode allows the memory device to perform all of the necessary functions to keep its cells refreshed.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6645"/>
            <a:ext cx="8215805" cy="3862552"/>
          </a:xfrm>
        </p:spPr>
        <p:txBody>
          <a:bodyPr/>
          <a:lstStyle/>
          <a:p>
            <a:r>
              <a:rPr lang="en-US" altLang="en-US" dirty="0"/>
              <a:t>Semiconductor memories are used as the </a:t>
            </a:r>
            <a:r>
              <a:rPr lang="en-US" altLang="en-US" b="1" dirty="0"/>
              <a:t>main memory </a:t>
            </a:r>
            <a:r>
              <a:rPr lang="en-US" altLang="en-US" dirty="0"/>
              <a:t>of a computer where fast operation is important. </a:t>
            </a:r>
          </a:p>
          <a:p>
            <a:endParaRPr lang="en-US" dirty="0"/>
          </a:p>
        </p:txBody>
      </p:sp>
      <p:pic>
        <p:nvPicPr>
          <p:cNvPr id="4" name="Picture 5" descr="fg12_00000_AAGTOGF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66" y="2716269"/>
            <a:ext cx="3993356" cy="30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7923" y="3018235"/>
            <a:ext cx="195381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500" dirty="0">
              <a:latin typeface="Arial" panose="020B0604020202020204" pitchFamily="34" charset="0"/>
            </a:endParaRPr>
          </a:p>
          <a:p>
            <a:pPr algn="ctr"/>
            <a:r>
              <a:rPr lang="en-US" altLang="en-US" sz="1500" dirty="0">
                <a:latin typeface="Arial" panose="020B0604020202020204" pitchFamily="34" charset="0"/>
              </a:rPr>
              <a:t>RAM and </a:t>
            </a:r>
            <a:r>
              <a:rPr lang="en-US" altLang="en-US" sz="1500" dirty="0" err="1" smtClean="0">
                <a:latin typeface="Arial" panose="020B0604020202020204" pitchFamily="34" charset="0"/>
              </a:rPr>
              <a:t>ROMmake</a:t>
            </a:r>
            <a:r>
              <a:rPr lang="en-US" altLang="en-US" sz="1500" dirty="0">
                <a:latin typeface="Arial" panose="020B0604020202020204" pitchFamily="34" charset="0"/>
              </a:rPr>
              <a:t/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up main </a:t>
            </a:r>
            <a:r>
              <a:rPr lang="en-US" altLang="en-US" sz="1500" dirty="0" smtClean="0">
                <a:latin typeface="Arial" panose="020B0604020202020204" pitchFamily="34" charset="0"/>
              </a:rPr>
              <a:t>memory.</a:t>
            </a:r>
            <a:endParaRPr lang="en-US" altLang="en-US" sz="1500" dirty="0">
              <a:latin typeface="Arial" panose="020B0604020202020204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27303" y="3232907"/>
            <a:ext cx="4802981" cy="2469356"/>
            <a:chOff x="376" y="1812"/>
            <a:chExt cx="4034" cy="2074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23" y="1812"/>
              <a:ext cx="1641" cy="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76" y="2256"/>
              <a:ext cx="4034" cy="1630"/>
              <a:chOff x="376" y="2256"/>
              <a:chExt cx="4034" cy="1630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76" y="3143"/>
                <a:ext cx="4034" cy="743"/>
                <a:chOff x="376" y="3143"/>
                <a:chExt cx="4034" cy="743"/>
              </a:xfrm>
            </p:grpSpPr>
            <p:sp>
              <p:nvSpPr>
                <p:cNvPr id="11" name="Rectangle 4"/>
                <p:cNvSpPr>
                  <a:spLocks noChangeArrowheads="1"/>
                </p:cNvSpPr>
                <p:nvPr/>
              </p:nvSpPr>
              <p:spPr bwMode="auto">
                <a:xfrm>
                  <a:off x="376" y="3190"/>
                  <a:ext cx="4004" cy="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3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1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10000"/>
                    </a:spcBef>
                    <a:buChar char="•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en-US" sz="1500"/>
                    <a:t>A computer’s main memory—its </a:t>
                  </a:r>
                  <a:r>
                    <a:rPr lang="en-US" altLang="en-US" sz="1500" i="1"/>
                    <a:t>working memor</a:t>
                  </a:r>
                  <a:r>
                    <a:rPr lang="en-US" altLang="en-US" sz="1500"/>
                    <a:t>y—is in constant communication with the central processing unit (CPU) as a program of instructions is executed.</a:t>
                  </a:r>
                </a:p>
              </p:txBody>
            </p:sp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420" y="3143"/>
                  <a:ext cx="3990" cy="74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1236" y="2256"/>
                <a:ext cx="0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Memory Terminology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52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DRAM </a:t>
            </a:r>
            <a:r>
              <a:rPr lang="en-US" altLang="en-US" dirty="0"/>
              <a:t>Technology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4938"/>
            <a:ext cx="8153399" cy="4462462"/>
          </a:xfrm>
        </p:spPr>
        <p:txBody>
          <a:bodyPr>
            <a:noAutofit/>
          </a:bodyPr>
          <a:lstStyle/>
          <a:p>
            <a:r>
              <a:rPr lang="en-US" altLang="en-US" sz="2400" b="1" dirty="0" err="1"/>
              <a:t>DDRSDRAM</a:t>
            </a:r>
            <a:r>
              <a:rPr lang="en-US" altLang="en-US" sz="2400" dirty="0"/>
              <a:t>—Double Data Rate </a:t>
            </a:r>
            <a:r>
              <a:rPr lang="en-US" altLang="en-US" sz="2400" dirty="0" err="1"/>
              <a:t>SDRAM</a:t>
            </a:r>
            <a:r>
              <a:rPr lang="en-US" altLang="en-US" sz="2400" dirty="0"/>
              <a:t> refers to the memory module’s interface to the PC bus. </a:t>
            </a:r>
          </a:p>
          <a:p>
            <a:pPr lvl="1"/>
            <a:r>
              <a:rPr lang="en-US" altLang="en-US" sz="2400" dirty="0"/>
              <a:t>Achieves higher data rates by transferring data on the rising and falling edge of the system clock. </a:t>
            </a:r>
          </a:p>
          <a:p>
            <a:pPr lvl="2"/>
            <a:r>
              <a:rPr lang="en-US" altLang="en-US" dirty="0"/>
              <a:t>Burst transfer rates twice as fast as the </a:t>
            </a:r>
            <a:r>
              <a:rPr lang="en-US" altLang="en-US" dirty="0" err="1"/>
              <a:t>SDRAM</a:t>
            </a:r>
            <a:r>
              <a:rPr lang="en-US" altLang="en-US" dirty="0"/>
              <a:t> ICs. </a:t>
            </a:r>
          </a:p>
          <a:p>
            <a:r>
              <a:rPr lang="en-US" altLang="en-US" sz="2400" b="1" dirty="0"/>
              <a:t>DDR2</a:t>
            </a:r>
            <a:r>
              <a:rPr lang="en-US" altLang="en-US" sz="2400" dirty="0"/>
              <a:t> uses buffering techniques to produce I/O data rates </a:t>
            </a:r>
            <a:r>
              <a:rPr lang="en-US" altLang="en-US" sz="2400" i="1" dirty="0"/>
              <a:t>four times</a:t>
            </a:r>
            <a:r>
              <a:rPr lang="en-US" altLang="en-US" sz="2400" dirty="0"/>
              <a:t> faster than the </a:t>
            </a:r>
            <a:r>
              <a:rPr lang="en-US" altLang="en-US" sz="2400" dirty="0" err="1"/>
              <a:t>SDRAMs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DDR3 transfers data </a:t>
            </a:r>
            <a:r>
              <a:rPr lang="en-US" altLang="en-US" sz="2400" i="1" dirty="0"/>
              <a:t>eight times</a:t>
            </a:r>
            <a:r>
              <a:rPr lang="en-US" altLang="en-US" sz="2400" dirty="0"/>
              <a:t> faster.</a:t>
            </a:r>
          </a:p>
          <a:p>
            <a:r>
              <a:rPr lang="en-US" altLang="en-US" sz="2400" dirty="0"/>
              <a:t>Speeding up the system clock offers marginal improvement in performance—given that the </a:t>
            </a:r>
            <a:r>
              <a:rPr lang="en-US" altLang="en-US" sz="2400" dirty="0" err="1"/>
              <a:t>SDRAM</a:t>
            </a:r>
            <a:r>
              <a:rPr lang="en-US" altLang="en-US" sz="2400" dirty="0"/>
              <a:t> latency is the ultimate limiting </a:t>
            </a:r>
            <a:r>
              <a:rPr lang="en-US" altLang="en-US" sz="2400" dirty="0" smtClean="0"/>
              <a:t>factor of </a:t>
            </a:r>
            <a:r>
              <a:rPr lang="en-US" altLang="en-US" sz="2400" dirty="0"/>
              <a:t>maximum speed.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EEE3132 Jasper Hatilima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866835"/>
            <a:ext cx="7258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8674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Wikipedia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257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RAM Clocking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95400" y="304800"/>
            <a:ext cx="64008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DRAM Technology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404938"/>
            <a:ext cx="8534400" cy="4310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Standard memory interface connectors are used. </a:t>
            </a:r>
          </a:p>
          <a:p>
            <a:pPr lvl="1"/>
            <a:r>
              <a:rPr lang="en-US" altLang="en-US" dirty="0" smtClean="0"/>
              <a:t>The connectors receive a small printed circuit card with contact points on both sides of the card edge. </a:t>
            </a:r>
          </a:p>
          <a:p>
            <a:pPr lvl="2"/>
            <a:r>
              <a:rPr lang="en-US" altLang="en-US" dirty="0" smtClean="0"/>
              <a:t>Allow easy memory component installation/replacement.</a:t>
            </a:r>
          </a:p>
          <a:p>
            <a:r>
              <a:rPr lang="en-US" altLang="en-US" dirty="0" smtClean="0"/>
              <a:t>Memory modules:</a:t>
            </a:r>
          </a:p>
          <a:p>
            <a:pPr lvl="1"/>
            <a:r>
              <a:rPr lang="en-US" altLang="en-US" b="1" dirty="0" smtClean="0"/>
              <a:t>SIMM</a:t>
            </a:r>
            <a:r>
              <a:rPr lang="en-US" altLang="en-US" dirty="0" smtClean="0"/>
              <a:t>—single in-line memory module—a circuit card with 72 functionally equivalent contacts on both sides.</a:t>
            </a:r>
          </a:p>
          <a:p>
            <a:pPr lvl="1"/>
            <a:r>
              <a:rPr lang="en-US" altLang="en-US" b="1" dirty="0" err="1" smtClean="0"/>
              <a:t>DIMM</a:t>
            </a:r>
            <a:r>
              <a:rPr lang="en-US" altLang="en-US" dirty="0" smtClean="0"/>
              <a:t>—dual-in-line memory module (</a:t>
            </a:r>
            <a:r>
              <a:rPr lang="en-US" altLang="en-US" dirty="0" err="1" smtClean="0"/>
              <a:t>DIMM</a:t>
            </a:r>
            <a:r>
              <a:rPr lang="en-US" altLang="en-US" dirty="0" smtClean="0"/>
              <a:t>) has from 168 to 240 functionally unique pins on each side.</a:t>
            </a:r>
          </a:p>
          <a:p>
            <a:pPr lvl="1"/>
            <a:r>
              <a:rPr lang="en-US" altLang="en-US" b="1" dirty="0" err="1" smtClean="0"/>
              <a:t>SODIMM</a:t>
            </a:r>
            <a:r>
              <a:rPr lang="en-US" altLang="en-US" dirty="0" smtClean="0"/>
              <a:t>—small-outline, dual-in-line memory module for compact applications, such as laptop computers.</a:t>
            </a:r>
          </a:p>
        </p:txBody>
      </p:sp>
    </p:spTree>
    <p:extLst>
      <p:ext uri="{BB962C8B-B14F-4D97-AF65-F5344CB8AC3E}">
        <p14:creationId xmlns:p14="http://schemas.microsoft.com/office/powerpoint/2010/main" val="1503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5" y="1295400"/>
            <a:ext cx="8234285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46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memory capacity of </a:t>
            </a:r>
            <a:r>
              <a:rPr lang="en-US" sz="2000" dirty="0" smtClean="0"/>
              <a:t>an </a:t>
            </a:r>
            <a:r>
              <a:rPr lang="en-US" sz="2000" dirty="0"/>
              <a:t>EPROM is 16 K × 32. Calculate the following:</a:t>
            </a:r>
          </a:p>
          <a:p>
            <a:pPr marL="0" indent="0">
              <a:buNone/>
            </a:pPr>
            <a:r>
              <a:rPr lang="en-US" sz="2000" dirty="0"/>
              <a:t>(a) Number of bits in each word (b) Number of accessible address lines (</a:t>
            </a:r>
            <a:r>
              <a:rPr lang="en-US" sz="2000" dirty="0" smtClean="0"/>
              <a:t>c)Number of memory </a:t>
            </a:r>
            <a:r>
              <a:rPr lang="en-US" sz="2000" dirty="0"/>
              <a:t>locations </a:t>
            </a:r>
            <a:r>
              <a:rPr lang="en-US" sz="2000" dirty="0" smtClean="0"/>
              <a:t>it has </a:t>
            </a:r>
            <a:r>
              <a:rPr lang="en-US" sz="2000" dirty="0"/>
              <a:t>and </a:t>
            </a:r>
            <a:r>
              <a:rPr lang="en-US" sz="2000" dirty="0" smtClean="0"/>
              <a:t> (</a:t>
            </a:r>
            <a:r>
              <a:rPr lang="en-US" sz="2000" dirty="0"/>
              <a:t>d) Number of memory </a:t>
            </a:r>
            <a:r>
              <a:rPr lang="en-US" sz="2000" dirty="0" smtClean="0"/>
              <a:t>cells.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Solutions</a:t>
            </a:r>
          </a:p>
          <a:p>
            <a:pPr marL="0" indent="0">
              <a:buNone/>
            </a:pPr>
            <a:r>
              <a:rPr lang="en-US" sz="2000" dirty="0" smtClean="0"/>
              <a:t>(a)  32</a:t>
            </a:r>
          </a:p>
          <a:p>
            <a:pPr marL="0" indent="0">
              <a:buNone/>
            </a:pPr>
            <a:r>
              <a:rPr lang="en-US" sz="2000" dirty="0" smtClean="0"/>
              <a:t>(b) 2</a:t>
            </a:r>
            <a:r>
              <a:rPr lang="en-US" sz="2000" baseline="30000" dirty="0" smtClean="0"/>
              <a:t>n </a:t>
            </a:r>
            <a:r>
              <a:rPr lang="en-US" sz="2000" dirty="0" smtClean="0"/>
              <a:t> =1024 x 16, n=14</a:t>
            </a:r>
          </a:p>
          <a:p>
            <a:pPr marL="0" indent="0">
              <a:buNone/>
            </a:pPr>
            <a:r>
              <a:rPr lang="en-US" sz="2000" dirty="0" smtClean="0"/>
              <a:t>( c )  2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=  16,386</a:t>
            </a:r>
          </a:p>
          <a:p>
            <a:pPr marL="0" indent="0">
              <a:buNone/>
            </a:pPr>
            <a:r>
              <a:rPr lang="en-US" sz="2000" dirty="0" smtClean="0"/>
              <a:t>(d) 16386 x 32 =524, 288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 of Lecture 11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200400"/>
            <a:ext cx="8610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05" y="467940"/>
            <a:ext cx="7886700" cy="3875978"/>
          </a:xfrm>
        </p:spPr>
        <p:txBody>
          <a:bodyPr/>
          <a:lstStyle/>
          <a:p>
            <a:r>
              <a:rPr lang="en-US" altLang="en-US" dirty="0"/>
              <a:t>Another form of storage is performed by </a:t>
            </a:r>
            <a:r>
              <a:rPr lang="en-US" altLang="en-US" b="1" dirty="0"/>
              <a:t>auxiliary memory, </a:t>
            </a:r>
            <a:r>
              <a:rPr lang="en-US" altLang="en-US" dirty="0"/>
              <a:t>separate from the main memory. </a:t>
            </a:r>
          </a:p>
          <a:p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940883" y="5112544"/>
            <a:ext cx="32575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500" dirty="0">
                <a:latin typeface="Arial" panose="020B0604020202020204" pitchFamily="34" charset="0"/>
              </a:rPr>
              <a:t>Common auxiliary memory devices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are magnetic disk and compact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disc (CD), accessed optically.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744305" y="2857501"/>
            <a:ext cx="4389834" cy="3030140"/>
            <a:chOff x="453" y="1295"/>
            <a:chExt cx="3687" cy="2545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453" y="1295"/>
              <a:ext cx="1736" cy="1403"/>
              <a:chOff x="453" y="1295"/>
              <a:chExt cx="1736" cy="1403"/>
            </a:xfrm>
          </p:grpSpPr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453" y="1342"/>
                <a:ext cx="1736" cy="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dirty="0"/>
                  <a:t>Also called </a:t>
                </a:r>
                <a:r>
                  <a:rPr lang="en-US" altLang="en-US" sz="1500" i="1" dirty="0"/>
                  <a:t>mass storag</a:t>
                </a:r>
                <a:r>
                  <a:rPr lang="en-US" altLang="en-US" sz="1500" dirty="0"/>
                  <a:t>e—it has the capacity to store massive amounts of data without need for power.</a:t>
                </a: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467" y="1295"/>
                <a:ext cx="1693" cy="14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236" y="2706"/>
              <a:ext cx="2904" cy="1134"/>
              <a:chOff x="1236" y="2694"/>
              <a:chExt cx="2904" cy="1242"/>
            </a:xfrm>
          </p:grpSpPr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500" y="3228"/>
                <a:ext cx="2640" cy="7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1236" y="2694"/>
                <a:ext cx="264" cy="888"/>
                <a:chOff x="1236" y="2694"/>
                <a:chExt cx="264" cy="888"/>
              </a:xfrm>
            </p:grpSpPr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1236" y="2694"/>
                  <a:ext cx="0" cy="8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1236" y="3582"/>
                  <a:ext cx="2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</p:grpSp>
      <p:pic>
        <p:nvPicPr>
          <p:cNvPr id="25" name="Picture 20" descr="fg12_00000_AAGTOGF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62" y="2035723"/>
            <a:ext cx="3993356" cy="303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Memory Cell</a:t>
            </a:r>
            <a:r>
              <a:rPr lang="en-US" altLang="en-US" dirty="0"/>
              <a:t>—a device or an electrical circuit used to store a single bit (0 or 1). </a:t>
            </a:r>
          </a:p>
          <a:p>
            <a:pPr lvl="1"/>
            <a:r>
              <a:rPr lang="en-US" altLang="en-US" dirty="0"/>
              <a:t>Examples include a flip-flop, charged capacitor,</a:t>
            </a:r>
            <a:br>
              <a:rPr lang="en-US" altLang="en-US" dirty="0"/>
            </a:br>
            <a:r>
              <a:rPr lang="en-US" altLang="en-US" dirty="0"/>
              <a:t>or a single spot on magnetic tape or disk.</a:t>
            </a:r>
          </a:p>
          <a:p>
            <a:r>
              <a:rPr lang="en-US" altLang="en-US" b="1" dirty="0"/>
              <a:t>Memory Word</a:t>
            </a:r>
            <a:r>
              <a:rPr lang="en-US" altLang="en-US" dirty="0"/>
              <a:t>—a group of bits (cells) in a memory that represents instructions or data.</a:t>
            </a:r>
          </a:p>
          <a:p>
            <a:pPr lvl="1"/>
            <a:r>
              <a:rPr lang="en-US" altLang="en-US" dirty="0"/>
              <a:t>Word sizes in computers typically range from 8 to 64 bits, depending on the size of the computer.</a:t>
            </a:r>
          </a:p>
          <a:p>
            <a:r>
              <a:rPr lang="en-US" altLang="en-US" b="1" dirty="0"/>
              <a:t>Byte</a:t>
            </a:r>
            <a:r>
              <a:rPr lang="en-US" altLang="en-US" dirty="0"/>
              <a:t>—a special term used for a group of eight bits.</a:t>
            </a:r>
          </a:p>
          <a:p>
            <a:pPr lvl="1"/>
            <a:r>
              <a:rPr lang="en-US" altLang="en-US" dirty="0"/>
              <a:t>Always consists of eight bits. </a:t>
            </a:r>
          </a:p>
          <a:p>
            <a:r>
              <a:rPr lang="en-US" altLang="en-US" b="1" dirty="0"/>
              <a:t>Capacity</a:t>
            </a:r>
            <a:r>
              <a:rPr lang="en-US" altLang="en-US" dirty="0"/>
              <a:t>—a way of specifying how many bits can be stored in a memory device or system.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George ZIBA , DEPT. of EEE, School of Engineering, UNZA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Density</a:t>
            </a:r>
            <a:r>
              <a:rPr lang="en-US" altLang="en-US" dirty="0"/>
              <a:t>—another term for </a:t>
            </a:r>
            <a:r>
              <a:rPr lang="en-US" altLang="en-US" i="1" dirty="0"/>
              <a:t>capacity.</a:t>
            </a:r>
          </a:p>
          <a:p>
            <a:pPr lvl="1"/>
            <a:r>
              <a:rPr lang="en-US" altLang="en-US" dirty="0"/>
              <a:t>A memory device with greater density can store more bits in a given amount of space.</a:t>
            </a:r>
          </a:p>
          <a:p>
            <a:r>
              <a:rPr lang="en-US" altLang="en-US" b="1" dirty="0"/>
              <a:t>Address</a:t>
            </a:r>
            <a:r>
              <a:rPr lang="en-US" altLang="en-US" dirty="0"/>
              <a:t>—a number that identifies the location</a:t>
            </a:r>
            <a:br>
              <a:rPr lang="en-US" altLang="en-US" dirty="0"/>
            </a:br>
            <a:r>
              <a:rPr lang="en-US" altLang="en-US" dirty="0"/>
              <a:t>of a word in memory.</a:t>
            </a:r>
          </a:p>
          <a:p>
            <a:pPr lvl="1"/>
            <a:r>
              <a:rPr lang="en-US" altLang="en-US" dirty="0"/>
              <a:t>Addresses always exist in a digital system as a binary number, although octal, hex &amp; decimal numbers are often used to represent the address for convenience.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42368</TotalTime>
  <Words>3609</Words>
  <Application>Microsoft Office PowerPoint</Application>
  <PresentationFormat>On-screen Show (4:3)</PresentationFormat>
  <Paragraphs>439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ＭＳ Ｐゴシック</vt:lpstr>
      <vt:lpstr>Arial</vt:lpstr>
      <vt:lpstr>Calibri</vt:lpstr>
      <vt:lpstr>Times New Roman</vt:lpstr>
      <vt:lpstr>Office Theme</vt:lpstr>
      <vt:lpstr>EEE3131 Digital Electronics</vt:lpstr>
      <vt:lpstr>PowerPoint Presentation</vt:lpstr>
      <vt:lpstr>PowerPoint Presentation</vt:lpstr>
      <vt:lpstr>PowerPoint Presentation</vt:lpstr>
      <vt:lpstr>PowerPoint Presentation</vt:lpstr>
      <vt:lpstr>Memory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Memory Operation</vt:lpstr>
      <vt:lpstr>General Memory Operation</vt:lpstr>
      <vt:lpstr>General Memory Operation</vt:lpstr>
      <vt:lpstr>General Memory Operation</vt:lpstr>
      <vt:lpstr>General Memory Operation</vt:lpstr>
      <vt:lpstr>General Memory Operation</vt:lpstr>
      <vt:lpstr>CPU Memory Connections</vt:lpstr>
      <vt:lpstr>CPU Memory Connections</vt:lpstr>
      <vt:lpstr>CPU Memory Connections</vt:lpstr>
      <vt:lpstr>CPU Memory Connections</vt:lpstr>
      <vt:lpstr>Read Only memories(ROM)</vt:lpstr>
      <vt:lpstr> Read Only memories</vt:lpstr>
      <vt:lpstr>Read Only memories</vt:lpstr>
      <vt:lpstr>ROM Architecture</vt:lpstr>
      <vt:lpstr>ROM Architecture</vt:lpstr>
      <vt:lpstr>ROM Timing</vt:lpstr>
      <vt:lpstr>ROM Timing</vt:lpstr>
      <vt:lpstr>Types of ROMs</vt:lpstr>
      <vt:lpstr>Types of ROMs</vt:lpstr>
      <vt:lpstr>Types of ROMs</vt:lpstr>
      <vt:lpstr>Types of ROMs</vt:lpstr>
      <vt:lpstr>Erasable Programmable ROM (EPROM)</vt:lpstr>
      <vt:lpstr>Erasable Programmable ROM (EPROM)</vt:lpstr>
      <vt:lpstr>PowerPoint Presentation</vt:lpstr>
      <vt:lpstr>PowerPoint Presentation</vt:lpstr>
      <vt:lpstr>Electrical Erasable Programmable ROM (EEPROM)</vt:lpstr>
      <vt:lpstr>Types of ROMs</vt:lpstr>
      <vt:lpstr>Types of ROMs</vt:lpstr>
      <vt:lpstr>Flash ROM</vt:lpstr>
      <vt:lpstr>PowerPoint Presentation</vt:lpstr>
      <vt:lpstr>Flash Memory</vt:lpstr>
      <vt:lpstr>ROM Applications</vt:lpstr>
      <vt:lpstr>ROM Applications</vt:lpstr>
      <vt:lpstr>Semiconductor RAM</vt:lpstr>
      <vt:lpstr>RAM Architecture</vt:lpstr>
      <vt:lpstr>RAM Architecture</vt:lpstr>
      <vt:lpstr>RAM Architecture</vt:lpstr>
      <vt:lpstr>Static RAM (SRAM)</vt:lpstr>
      <vt:lpstr>Static RAM (SRAM)</vt:lpstr>
      <vt:lpstr>Static RAM (SRAM)</vt:lpstr>
      <vt:lpstr>Static RAM (SRAM)</vt:lpstr>
      <vt:lpstr>Dynamic RAM (DRAM)</vt:lpstr>
      <vt:lpstr>PowerPoint Presentation</vt:lpstr>
      <vt:lpstr> Dynamic RAM Structure and Operation</vt:lpstr>
      <vt:lpstr>Dynamic RAM Structure and Operation</vt:lpstr>
      <vt:lpstr>DRAM VS SRAM</vt:lpstr>
      <vt:lpstr>DRAM Technology</vt:lpstr>
      <vt:lpstr>DRAM Technology</vt:lpstr>
      <vt:lpstr>PowerPoint Presentation</vt:lpstr>
      <vt:lpstr>PowerPoint Presentation</vt:lpstr>
      <vt:lpstr>PowerPoint Presentation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</dc:creator>
  <cp:lastModifiedBy>Suwilanji Nsangwe</cp:lastModifiedBy>
  <cp:revision>6372</cp:revision>
  <dcterms:created xsi:type="dcterms:W3CDTF">2013-09-26T15:37:31Z</dcterms:created>
  <dcterms:modified xsi:type="dcterms:W3CDTF">2021-05-07T18:14:25Z</dcterms:modified>
</cp:coreProperties>
</file>