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1" autoAdjust="0"/>
    <p:restoredTop sz="88732" autoAdjust="0"/>
  </p:normalViewPr>
  <p:slideViewPr>
    <p:cSldViewPr>
      <p:cViewPr varScale="1">
        <p:scale>
          <a:sx n="71" d="100"/>
          <a:sy n="71" d="100"/>
        </p:scale>
        <p:origin x="159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E18616-83D4-4CCD-92DB-77EE9C964B2C}" type="datetimeFigureOut">
              <a:rPr lang="en-US" smtClean="0"/>
              <a:pPr/>
              <a:t>3/20/2021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EB357-B5A6-4343-B9C2-350395847C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6EB357-B5A6-4343-B9C2-350395847C2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36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EC456-9A01-48E3-BAC7-F2BBE10CAF77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861A3-C6C2-46E5-9742-5928D6BB8000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EE917-53E6-40B2-BDA2-EFC128F38238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51DE-2D49-4B31-BAE2-20877C049150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9D384-0B03-4470-B34D-5D8329BF78D1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93528-4F1D-4097-926E-3BA824F2C93D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249A-126A-4391-9C43-C548B6A06F53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3F207-F29E-4264-A425-479F8BD88447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949B6-F254-4F54-862B-D954832FC88B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AD9A0-3F5F-4F92-92BF-8E89953B07C2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D12B0-8A8A-4DAF-A84C-090F0AD5755C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D196F-6ECF-4FAD-9F89-7E46FCAB8165}" type="datetime1">
              <a:rPr lang="en-US" smtClean="0"/>
              <a:pPr/>
              <a:t>3/20/2021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0E9BA-92E5-4D52-8834-4CFBC0680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eorge.ziba@unza.z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fpgasoftware.intel.com/?edition=lit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762001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EEE3131 Digital Electronics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743200"/>
            <a:ext cx="7467600" cy="990600"/>
          </a:xfrm>
        </p:spPr>
        <p:txBody>
          <a:bodyPr>
            <a:normAutofit/>
          </a:bodyPr>
          <a:lstStyle/>
          <a:p>
            <a:pPr algn="r"/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Lecture </a:t>
            </a:r>
            <a:r>
              <a:rPr lang="en-US" sz="28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VHDL</a:t>
            </a:r>
            <a:endParaRPr lang="en-US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905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4107859"/>
            <a:ext cx="701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Instructor:  George ZIBA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7000" y="5486400"/>
            <a:ext cx="6172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March 2021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28600" y="762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90800" y="4495800"/>
            <a:ext cx="6248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Email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  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george.ziba@unza.zm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b="1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0976854627</a:t>
            </a:r>
          </a:p>
          <a:p>
            <a:pPr algn="r"/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en-US" sz="20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85800" y="152400"/>
            <a:ext cx="7924800" cy="685800"/>
          </a:xfrm>
          <a:prstGeom prst="rect">
            <a:avLst/>
          </a:prstGeom>
        </p:spPr>
        <p:txBody>
          <a:bodyPr rtlCol="0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mtClean="0"/>
              <a:t>Traditional vs. Hardware Description Languages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Procedural programming languages provide the </a:t>
            </a:r>
            <a:r>
              <a:rPr lang="en-US" i="1" smtClean="0"/>
              <a:t>how</a:t>
            </a:r>
            <a:r>
              <a:rPr lang="en-US" smtClean="0"/>
              <a:t> or recipes</a:t>
            </a:r>
            <a:endParaRPr lang="en-US" i="1" smtClean="0"/>
          </a:p>
          <a:p>
            <a:pPr lvl="1">
              <a:defRPr/>
            </a:pPr>
            <a:r>
              <a:rPr lang="en-US" smtClean="0"/>
              <a:t>for computation</a:t>
            </a:r>
          </a:p>
          <a:p>
            <a:pPr lvl="1">
              <a:defRPr/>
            </a:pPr>
            <a:r>
              <a:rPr lang="en-US" smtClean="0"/>
              <a:t>for data manipulation</a:t>
            </a:r>
          </a:p>
          <a:p>
            <a:pPr lvl="1">
              <a:defRPr/>
            </a:pPr>
            <a:r>
              <a:rPr lang="en-US" smtClean="0"/>
              <a:t>for execution on a specific hardware model</a:t>
            </a:r>
          </a:p>
          <a:p>
            <a:pPr>
              <a:defRPr/>
            </a:pPr>
            <a:r>
              <a:rPr lang="en-US" smtClean="0"/>
              <a:t>Hardware description languages </a:t>
            </a:r>
            <a:r>
              <a:rPr lang="en-US" i="1" smtClean="0"/>
              <a:t>describe</a:t>
            </a:r>
            <a:r>
              <a:rPr lang="en-US" smtClean="0"/>
              <a:t> a system</a:t>
            </a:r>
          </a:p>
          <a:p>
            <a:pPr lvl="1">
              <a:defRPr/>
            </a:pPr>
            <a:r>
              <a:rPr lang="en-US" smtClean="0"/>
              <a:t>Systems can be described from many different points of view</a:t>
            </a:r>
          </a:p>
          <a:p>
            <a:pPr lvl="2">
              <a:defRPr/>
            </a:pPr>
            <a:r>
              <a:rPr lang="en-US" smtClean="0"/>
              <a:t>Behavior: what does it do?</a:t>
            </a:r>
          </a:p>
          <a:p>
            <a:pPr lvl="2">
              <a:defRPr/>
            </a:pPr>
            <a:r>
              <a:rPr lang="en-US" smtClean="0"/>
              <a:t>Structure: what is it composed of?</a:t>
            </a:r>
          </a:p>
          <a:p>
            <a:pPr lvl="2">
              <a:defRPr/>
            </a:pPr>
            <a:r>
              <a:rPr lang="en-US" smtClean="0"/>
              <a:t>Functional properties: how do I interface to it?</a:t>
            </a:r>
          </a:p>
          <a:p>
            <a:pPr lvl="2">
              <a:defRPr/>
            </a:pPr>
            <a:r>
              <a:rPr lang="en-US" smtClean="0"/>
              <a:t>Physical properties: how fast is it?</a:t>
            </a:r>
          </a:p>
          <a:p>
            <a:pPr lvl="2">
              <a:defRPr/>
            </a:pPr>
            <a:endParaRPr lang="en-US" smtClean="0"/>
          </a:p>
          <a:p>
            <a:pPr lvl="1">
              <a:defRPr/>
            </a:pPr>
            <a:endParaRPr lang="en-US" smtClean="0"/>
          </a:p>
          <a:p>
            <a:pPr lvl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7795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Physical Level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mtClean="0"/>
              <a:t>Descriptions can be done at different levels of abstraction</a:t>
            </a:r>
          </a:p>
          <a:p>
            <a:pPr lvl="1"/>
            <a:r>
              <a:rPr lang="en-US" altLang="en-US" smtClean="0"/>
              <a:t>physical level: model switching behavior of transistors</a:t>
            </a:r>
          </a:p>
          <a:p>
            <a:pPr lvl="2"/>
            <a:endParaRPr lang="en-US" altLang="en-US" smtClean="0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733800"/>
            <a:ext cx="7134225" cy="260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824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altLang="en-US" smtClean="0"/>
              <a:t>Register Transfer Level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ZW" altLang="en-US" smtClean="0"/>
              <a:t>Register transfer level (RTL): model combinational and sequential logic components</a:t>
            </a:r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048000"/>
            <a:ext cx="7642225" cy="314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3650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W" altLang="en-US" smtClean="0"/>
              <a:t>System Level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mtClean="0"/>
              <a:t>Instruction set architecture level: functional behavior of a microprocessor</a:t>
            </a:r>
          </a:p>
          <a:p>
            <a:endParaRPr lang="en-ZW" altLang="en-US" smtClean="0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819400"/>
            <a:ext cx="726122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88830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Gate Level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en-US" smtClean="0"/>
              <a:t>•Synthesis –</a:t>
            </a:r>
          </a:p>
          <a:p>
            <a:endParaRPr lang="en-US" altLang="en-US" smtClean="0"/>
          </a:p>
        </p:txBody>
      </p:sp>
      <p:pic>
        <p:nvPicPr>
          <p:cNvPr id="5" name="Content Placeholder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09800"/>
            <a:ext cx="6994525" cy="393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62868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Why do we Describe Systems?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00"/>
              </a:spcBef>
            </a:pPr>
            <a:r>
              <a:rPr lang="en-US" altLang="en-US" smtClean="0"/>
              <a:t>Design Simulation </a:t>
            </a:r>
          </a:p>
          <a:p>
            <a:pPr lvl="1">
              <a:spcBef>
                <a:spcPts val="700"/>
              </a:spcBef>
            </a:pPr>
            <a:r>
              <a:rPr lang="en-US" altLang="en-US" smtClean="0"/>
              <a:t>verify system/subsystem/chip performance prior to design implementation</a:t>
            </a:r>
          </a:p>
          <a:p>
            <a:pPr>
              <a:spcBef>
                <a:spcPts val="700"/>
              </a:spcBef>
            </a:pPr>
            <a:r>
              <a:rPr lang="en-US" altLang="en-US" smtClean="0"/>
              <a:t> Design Synthesis</a:t>
            </a:r>
          </a:p>
          <a:p>
            <a:pPr lvl="1">
              <a:spcBef>
                <a:spcPts val="700"/>
              </a:spcBef>
            </a:pPr>
            <a:r>
              <a:rPr lang="en-US" altLang="en-US" smtClean="0"/>
              <a:t>automated generation of a hardware design</a:t>
            </a:r>
          </a:p>
          <a:p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277091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smtClean="0"/>
              <a:t>Synthesis and Hardware Inference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5638800"/>
            <a:ext cx="7772400" cy="685800"/>
          </a:xfrm>
          <a:prstGeom prst="rect">
            <a:avLst/>
          </a:prstGeom>
        </p:spPr>
        <p:txBody>
          <a:bodyPr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en-US" smtClean="0"/>
              <a:t>Both processes can produce very different results!</a:t>
            </a: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410200" y="1371600"/>
            <a:ext cx="762000" cy="685800"/>
          </a:xfrm>
          <a:prstGeom prst="flowChartMultidocumen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981200" y="2895600"/>
            <a:ext cx="896938" cy="820738"/>
            <a:chOff x="2484" y="880"/>
            <a:chExt cx="565" cy="517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2581" y="1171"/>
              <a:ext cx="460" cy="226"/>
              <a:chOff x="439" y="1124"/>
              <a:chExt cx="948" cy="463"/>
            </a:xfrm>
          </p:grpSpPr>
          <p:sp>
            <p:nvSpPr>
              <p:cNvPr id="42" name="Freeform 7"/>
              <p:cNvSpPr>
                <a:spLocks noChangeAspect="1" noEditPoints="1"/>
              </p:cNvSpPr>
              <p:nvPr/>
            </p:nvSpPr>
            <p:spPr bwMode="auto">
              <a:xfrm>
                <a:off x="439" y="1167"/>
                <a:ext cx="932" cy="366"/>
              </a:xfrm>
              <a:custGeom>
                <a:avLst/>
                <a:gdLst>
                  <a:gd name="T0" fmla="*/ 88 w 581"/>
                  <a:gd name="T1" fmla="*/ 4981 h 228"/>
                  <a:gd name="T2" fmla="*/ 18018 w 581"/>
                  <a:gd name="T3" fmla="*/ 10060 h 228"/>
                  <a:gd name="T4" fmla="*/ 15231 w 581"/>
                  <a:gd name="T5" fmla="*/ 10060 h 228"/>
                  <a:gd name="T6" fmla="*/ 0 w 581"/>
                  <a:gd name="T7" fmla="*/ 5904 h 228"/>
                  <a:gd name="T8" fmla="*/ 88 w 581"/>
                  <a:gd name="T9" fmla="*/ 4981 h 228"/>
                  <a:gd name="T10" fmla="*/ 7838 w 581"/>
                  <a:gd name="T11" fmla="*/ 0 h 228"/>
                  <a:gd name="T12" fmla="*/ 25472 w 581"/>
                  <a:gd name="T13" fmla="*/ 3793 h 228"/>
                  <a:gd name="T14" fmla="*/ 25472 w 581"/>
                  <a:gd name="T15" fmla="*/ 4633 h 228"/>
                  <a:gd name="T16" fmla="*/ 7838 w 581"/>
                  <a:gd name="T17" fmla="*/ 737 h 228"/>
                  <a:gd name="T18" fmla="*/ 7838 w 581"/>
                  <a:gd name="T19" fmla="*/ 0 h 2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81"/>
                  <a:gd name="T31" fmla="*/ 0 h 228"/>
                  <a:gd name="T32" fmla="*/ 581 w 581"/>
                  <a:gd name="T33" fmla="*/ 228 h 22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81" h="228">
                    <a:moveTo>
                      <a:pt x="2" y="113"/>
                    </a:moveTo>
                    <a:lnTo>
                      <a:pt x="411" y="228"/>
                    </a:lnTo>
                    <a:lnTo>
                      <a:pt x="347" y="228"/>
                    </a:lnTo>
                    <a:lnTo>
                      <a:pt x="0" y="134"/>
                    </a:lnTo>
                    <a:lnTo>
                      <a:pt x="2" y="113"/>
                    </a:lnTo>
                    <a:close/>
                    <a:moveTo>
                      <a:pt x="179" y="0"/>
                    </a:moveTo>
                    <a:lnTo>
                      <a:pt x="581" y="86"/>
                    </a:lnTo>
                    <a:lnTo>
                      <a:pt x="581" y="105"/>
                    </a:lnTo>
                    <a:lnTo>
                      <a:pt x="179" y="17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" name="Freeform 8" descr="Oak"/>
              <p:cNvSpPr>
                <a:spLocks noChangeAspect="1" noEditPoints="1"/>
              </p:cNvSpPr>
              <p:nvPr/>
            </p:nvSpPr>
            <p:spPr bwMode="auto">
              <a:xfrm>
                <a:off x="461" y="1124"/>
                <a:ext cx="926" cy="463"/>
              </a:xfrm>
              <a:custGeom>
                <a:avLst/>
                <a:gdLst>
                  <a:gd name="T0" fmla="*/ 25392 w 577"/>
                  <a:gd name="T1" fmla="*/ 8065 h 289"/>
                  <a:gd name="T2" fmla="*/ 7851 w 577"/>
                  <a:gd name="T3" fmla="*/ 3994 h 289"/>
                  <a:gd name="T4" fmla="*/ 0 w 577"/>
                  <a:gd name="T5" fmla="*/ 7504 h 289"/>
                  <a:gd name="T6" fmla="*/ 17766 w 577"/>
                  <a:gd name="T7" fmla="*/ 12551 h 289"/>
                  <a:gd name="T8" fmla="*/ 25392 w 577"/>
                  <a:gd name="T9" fmla="*/ 12551 h 289"/>
                  <a:gd name="T10" fmla="*/ 25392 w 577"/>
                  <a:gd name="T11" fmla="*/ 8065 h 289"/>
                  <a:gd name="T12" fmla="*/ 25310 w 577"/>
                  <a:gd name="T13" fmla="*/ 6432 h 289"/>
                  <a:gd name="T14" fmla="*/ 7655 w 577"/>
                  <a:gd name="T15" fmla="*/ 2608 h 289"/>
                  <a:gd name="T16" fmla="*/ 15363 w 577"/>
                  <a:gd name="T17" fmla="*/ 0 h 289"/>
                  <a:gd name="T18" fmla="*/ 25310 w 577"/>
                  <a:gd name="T19" fmla="*/ 1347 h 289"/>
                  <a:gd name="T20" fmla="*/ 25310 w 577"/>
                  <a:gd name="T21" fmla="*/ 6432 h 2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77"/>
                  <a:gd name="T34" fmla="*/ 0 h 289"/>
                  <a:gd name="T35" fmla="*/ 577 w 577"/>
                  <a:gd name="T36" fmla="*/ 289 h 28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77" h="289">
                    <a:moveTo>
                      <a:pt x="577" y="186"/>
                    </a:moveTo>
                    <a:lnTo>
                      <a:pt x="178" y="92"/>
                    </a:lnTo>
                    <a:lnTo>
                      <a:pt x="0" y="173"/>
                    </a:lnTo>
                    <a:lnTo>
                      <a:pt x="404" y="289"/>
                    </a:lnTo>
                    <a:lnTo>
                      <a:pt x="577" y="289"/>
                    </a:lnTo>
                    <a:lnTo>
                      <a:pt x="577" y="186"/>
                    </a:lnTo>
                    <a:close/>
                    <a:moveTo>
                      <a:pt x="575" y="148"/>
                    </a:moveTo>
                    <a:lnTo>
                      <a:pt x="174" y="60"/>
                    </a:lnTo>
                    <a:lnTo>
                      <a:pt x="349" y="0"/>
                    </a:lnTo>
                    <a:lnTo>
                      <a:pt x="575" y="31"/>
                    </a:lnTo>
                    <a:lnTo>
                      <a:pt x="575" y="148"/>
                    </a:lnTo>
                    <a:close/>
                  </a:path>
                </a:pathLst>
              </a:custGeom>
              <a:blipFill dpi="0" rotWithShape="0">
                <a:blip r:embed="rId2"/>
                <a:srcRect/>
                <a:tile tx="0" ty="0" sx="100000" sy="100000" flip="none" algn="tl"/>
              </a:blip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" name="Group 9"/>
            <p:cNvGrpSpPr>
              <a:grpSpLocks noChangeAspect="1"/>
            </p:cNvGrpSpPr>
            <p:nvPr/>
          </p:nvGrpSpPr>
          <p:grpSpPr bwMode="auto">
            <a:xfrm>
              <a:off x="2641" y="1210"/>
              <a:ext cx="337" cy="135"/>
              <a:chOff x="537" y="3288"/>
              <a:chExt cx="432" cy="172"/>
            </a:xfrm>
          </p:grpSpPr>
          <p:sp>
            <p:nvSpPr>
              <p:cNvPr id="39" name="Freeform 10"/>
              <p:cNvSpPr>
                <a:spLocks noChangeAspect="1"/>
              </p:cNvSpPr>
              <p:nvPr/>
            </p:nvSpPr>
            <p:spPr bwMode="auto">
              <a:xfrm>
                <a:off x="539" y="3288"/>
                <a:ext cx="430" cy="159"/>
              </a:xfrm>
              <a:custGeom>
                <a:avLst/>
                <a:gdLst>
                  <a:gd name="T0" fmla="*/ 96 w 430"/>
                  <a:gd name="T1" fmla="*/ 0 h 159"/>
                  <a:gd name="T2" fmla="*/ 430 w 430"/>
                  <a:gd name="T3" fmla="*/ 77 h 159"/>
                  <a:gd name="T4" fmla="*/ 332 w 430"/>
                  <a:gd name="T5" fmla="*/ 159 h 159"/>
                  <a:gd name="T6" fmla="*/ 0 w 430"/>
                  <a:gd name="T7" fmla="*/ 58 h 159"/>
                  <a:gd name="T8" fmla="*/ 96 w 430"/>
                  <a:gd name="T9" fmla="*/ 0 h 1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0"/>
                  <a:gd name="T16" fmla="*/ 0 h 159"/>
                  <a:gd name="T17" fmla="*/ 430 w 430"/>
                  <a:gd name="T18" fmla="*/ 159 h 1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0" h="159">
                    <a:moveTo>
                      <a:pt x="96" y="0"/>
                    </a:moveTo>
                    <a:lnTo>
                      <a:pt x="430" y="77"/>
                    </a:lnTo>
                    <a:lnTo>
                      <a:pt x="332" y="159"/>
                    </a:lnTo>
                    <a:lnTo>
                      <a:pt x="0" y="58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CCCCCC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Freeform 11"/>
              <p:cNvSpPr>
                <a:spLocks noChangeAspect="1" noEditPoints="1"/>
              </p:cNvSpPr>
              <p:nvPr/>
            </p:nvSpPr>
            <p:spPr bwMode="auto">
              <a:xfrm>
                <a:off x="564" y="3296"/>
                <a:ext cx="374" cy="132"/>
              </a:xfrm>
              <a:custGeom>
                <a:avLst/>
                <a:gdLst>
                  <a:gd name="T0" fmla="*/ 290 w 374"/>
                  <a:gd name="T1" fmla="*/ 80 h 132"/>
                  <a:gd name="T2" fmla="*/ 249 w 374"/>
                  <a:gd name="T3" fmla="*/ 115 h 132"/>
                  <a:gd name="T4" fmla="*/ 305 w 374"/>
                  <a:gd name="T5" fmla="*/ 132 h 132"/>
                  <a:gd name="T6" fmla="*/ 351 w 374"/>
                  <a:gd name="T7" fmla="*/ 94 h 132"/>
                  <a:gd name="T8" fmla="*/ 290 w 374"/>
                  <a:gd name="T9" fmla="*/ 80 h 132"/>
                  <a:gd name="T10" fmla="*/ 222 w 374"/>
                  <a:gd name="T11" fmla="*/ 80 h 132"/>
                  <a:gd name="T12" fmla="*/ 261 w 374"/>
                  <a:gd name="T13" fmla="*/ 92 h 132"/>
                  <a:gd name="T14" fmla="*/ 282 w 374"/>
                  <a:gd name="T15" fmla="*/ 76 h 132"/>
                  <a:gd name="T16" fmla="*/ 240 w 374"/>
                  <a:gd name="T17" fmla="*/ 67 h 132"/>
                  <a:gd name="T18" fmla="*/ 222 w 374"/>
                  <a:gd name="T19" fmla="*/ 80 h 132"/>
                  <a:gd name="T20" fmla="*/ 71 w 374"/>
                  <a:gd name="T21" fmla="*/ 0 h 132"/>
                  <a:gd name="T22" fmla="*/ 374 w 374"/>
                  <a:gd name="T23" fmla="*/ 78 h 132"/>
                  <a:gd name="T24" fmla="*/ 364 w 374"/>
                  <a:gd name="T25" fmla="*/ 88 h 132"/>
                  <a:gd name="T26" fmla="*/ 59 w 374"/>
                  <a:gd name="T27" fmla="*/ 8 h 132"/>
                  <a:gd name="T28" fmla="*/ 71 w 374"/>
                  <a:gd name="T29" fmla="*/ 0 h 132"/>
                  <a:gd name="T30" fmla="*/ 228 w 374"/>
                  <a:gd name="T31" fmla="*/ 63 h 132"/>
                  <a:gd name="T32" fmla="*/ 176 w 374"/>
                  <a:gd name="T33" fmla="*/ 96 h 132"/>
                  <a:gd name="T34" fmla="*/ 0 w 374"/>
                  <a:gd name="T35" fmla="*/ 40 h 132"/>
                  <a:gd name="T36" fmla="*/ 48 w 374"/>
                  <a:gd name="T37" fmla="*/ 9 h 132"/>
                  <a:gd name="T38" fmla="*/ 228 w 374"/>
                  <a:gd name="T39" fmla="*/ 63 h 132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374"/>
                  <a:gd name="T61" fmla="*/ 0 h 132"/>
                  <a:gd name="T62" fmla="*/ 374 w 374"/>
                  <a:gd name="T63" fmla="*/ 132 h 132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374" h="132">
                    <a:moveTo>
                      <a:pt x="290" y="80"/>
                    </a:moveTo>
                    <a:lnTo>
                      <a:pt x="249" y="115"/>
                    </a:lnTo>
                    <a:lnTo>
                      <a:pt x="305" y="132"/>
                    </a:lnTo>
                    <a:lnTo>
                      <a:pt x="351" y="94"/>
                    </a:lnTo>
                    <a:lnTo>
                      <a:pt x="290" y="80"/>
                    </a:lnTo>
                    <a:close/>
                    <a:moveTo>
                      <a:pt x="222" y="80"/>
                    </a:moveTo>
                    <a:lnTo>
                      <a:pt x="261" y="92"/>
                    </a:lnTo>
                    <a:lnTo>
                      <a:pt x="282" y="76"/>
                    </a:lnTo>
                    <a:lnTo>
                      <a:pt x="240" y="67"/>
                    </a:lnTo>
                    <a:lnTo>
                      <a:pt x="222" y="80"/>
                    </a:lnTo>
                    <a:close/>
                    <a:moveTo>
                      <a:pt x="71" y="0"/>
                    </a:moveTo>
                    <a:lnTo>
                      <a:pt x="374" y="78"/>
                    </a:lnTo>
                    <a:lnTo>
                      <a:pt x="364" y="88"/>
                    </a:lnTo>
                    <a:lnTo>
                      <a:pt x="59" y="8"/>
                    </a:lnTo>
                    <a:lnTo>
                      <a:pt x="71" y="0"/>
                    </a:lnTo>
                    <a:close/>
                    <a:moveTo>
                      <a:pt x="228" y="63"/>
                    </a:moveTo>
                    <a:lnTo>
                      <a:pt x="176" y="96"/>
                    </a:lnTo>
                    <a:lnTo>
                      <a:pt x="0" y="40"/>
                    </a:lnTo>
                    <a:lnTo>
                      <a:pt x="48" y="9"/>
                    </a:lnTo>
                    <a:lnTo>
                      <a:pt x="228" y="63"/>
                    </a:lnTo>
                    <a:close/>
                  </a:path>
                </a:pathLst>
              </a:custGeom>
              <a:solidFill>
                <a:srgbClr val="669999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12"/>
              <p:cNvSpPr>
                <a:spLocks noChangeAspect="1"/>
              </p:cNvSpPr>
              <p:nvPr/>
            </p:nvSpPr>
            <p:spPr bwMode="auto">
              <a:xfrm>
                <a:off x="537" y="3344"/>
                <a:ext cx="432" cy="116"/>
              </a:xfrm>
              <a:custGeom>
                <a:avLst/>
                <a:gdLst>
                  <a:gd name="T0" fmla="*/ 2 w 432"/>
                  <a:gd name="T1" fmla="*/ 0 h 116"/>
                  <a:gd name="T2" fmla="*/ 334 w 432"/>
                  <a:gd name="T3" fmla="*/ 103 h 116"/>
                  <a:gd name="T4" fmla="*/ 432 w 432"/>
                  <a:gd name="T5" fmla="*/ 21 h 116"/>
                  <a:gd name="T6" fmla="*/ 432 w 432"/>
                  <a:gd name="T7" fmla="*/ 44 h 116"/>
                  <a:gd name="T8" fmla="*/ 387 w 432"/>
                  <a:gd name="T9" fmla="*/ 76 h 116"/>
                  <a:gd name="T10" fmla="*/ 336 w 432"/>
                  <a:gd name="T11" fmla="*/ 116 h 116"/>
                  <a:gd name="T12" fmla="*/ 0 w 432"/>
                  <a:gd name="T13" fmla="*/ 13 h 116"/>
                  <a:gd name="T14" fmla="*/ 2 w 432"/>
                  <a:gd name="T15" fmla="*/ 0 h 1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32"/>
                  <a:gd name="T25" fmla="*/ 0 h 116"/>
                  <a:gd name="T26" fmla="*/ 432 w 432"/>
                  <a:gd name="T27" fmla="*/ 116 h 11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32" h="116">
                    <a:moveTo>
                      <a:pt x="2" y="0"/>
                    </a:moveTo>
                    <a:lnTo>
                      <a:pt x="334" y="103"/>
                    </a:lnTo>
                    <a:lnTo>
                      <a:pt x="432" y="21"/>
                    </a:lnTo>
                    <a:lnTo>
                      <a:pt x="432" y="44"/>
                    </a:lnTo>
                    <a:lnTo>
                      <a:pt x="387" y="76"/>
                    </a:lnTo>
                    <a:lnTo>
                      <a:pt x="336" y="116"/>
                    </a:lnTo>
                    <a:lnTo>
                      <a:pt x="0" y="1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Freeform 13"/>
            <p:cNvSpPr>
              <a:spLocks noChangeAspect="1"/>
            </p:cNvSpPr>
            <p:nvPr/>
          </p:nvSpPr>
          <p:spPr bwMode="auto">
            <a:xfrm>
              <a:off x="2524" y="888"/>
              <a:ext cx="184" cy="229"/>
            </a:xfrm>
            <a:custGeom>
              <a:avLst/>
              <a:gdLst>
                <a:gd name="T0" fmla="*/ 30 w 235"/>
                <a:gd name="T1" fmla="*/ 10 h 293"/>
                <a:gd name="T2" fmla="*/ 30 w 235"/>
                <a:gd name="T3" fmla="*/ 13 h 293"/>
                <a:gd name="T4" fmla="*/ 31 w 235"/>
                <a:gd name="T5" fmla="*/ 14 h 293"/>
                <a:gd name="T6" fmla="*/ 32 w 235"/>
                <a:gd name="T7" fmla="*/ 16 h 293"/>
                <a:gd name="T8" fmla="*/ 32 w 235"/>
                <a:gd name="T9" fmla="*/ 18 h 293"/>
                <a:gd name="T10" fmla="*/ 31 w 235"/>
                <a:gd name="T11" fmla="*/ 22 h 293"/>
                <a:gd name="T12" fmla="*/ 32 w 235"/>
                <a:gd name="T13" fmla="*/ 23 h 293"/>
                <a:gd name="T14" fmla="*/ 32 w 235"/>
                <a:gd name="T15" fmla="*/ 25 h 293"/>
                <a:gd name="T16" fmla="*/ 33 w 235"/>
                <a:gd name="T17" fmla="*/ 26 h 293"/>
                <a:gd name="T18" fmla="*/ 33 w 235"/>
                <a:gd name="T19" fmla="*/ 27 h 293"/>
                <a:gd name="T20" fmla="*/ 33 w 235"/>
                <a:gd name="T21" fmla="*/ 27 h 293"/>
                <a:gd name="T22" fmla="*/ 32 w 235"/>
                <a:gd name="T23" fmla="*/ 28 h 293"/>
                <a:gd name="T24" fmla="*/ 31 w 235"/>
                <a:gd name="T25" fmla="*/ 28 h 293"/>
                <a:gd name="T26" fmla="*/ 30 w 235"/>
                <a:gd name="T27" fmla="*/ 28 h 293"/>
                <a:gd name="T28" fmla="*/ 30 w 235"/>
                <a:gd name="T29" fmla="*/ 30 h 293"/>
                <a:gd name="T30" fmla="*/ 30 w 235"/>
                <a:gd name="T31" fmla="*/ 30 h 293"/>
                <a:gd name="T32" fmla="*/ 29 w 235"/>
                <a:gd name="T33" fmla="*/ 32 h 293"/>
                <a:gd name="T34" fmla="*/ 30 w 235"/>
                <a:gd name="T35" fmla="*/ 32 h 293"/>
                <a:gd name="T36" fmla="*/ 30 w 235"/>
                <a:gd name="T37" fmla="*/ 32 h 293"/>
                <a:gd name="T38" fmla="*/ 30 w 235"/>
                <a:gd name="T39" fmla="*/ 34 h 293"/>
                <a:gd name="T40" fmla="*/ 30 w 235"/>
                <a:gd name="T41" fmla="*/ 34 h 293"/>
                <a:gd name="T42" fmla="*/ 30 w 235"/>
                <a:gd name="T43" fmla="*/ 37 h 293"/>
                <a:gd name="T44" fmla="*/ 27 w 235"/>
                <a:gd name="T45" fmla="*/ 38 h 293"/>
                <a:gd name="T46" fmla="*/ 23 w 235"/>
                <a:gd name="T47" fmla="*/ 38 h 293"/>
                <a:gd name="T48" fmla="*/ 20 w 235"/>
                <a:gd name="T49" fmla="*/ 38 h 293"/>
                <a:gd name="T50" fmla="*/ 18 w 235"/>
                <a:gd name="T51" fmla="*/ 41 h 293"/>
                <a:gd name="T52" fmla="*/ 16 w 235"/>
                <a:gd name="T53" fmla="*/ 41 h 293"/>
                <a:gd name="T54" fmla="*/ 16 w 235"/>
                <a:gd name="T55" fmla="*/ 38 h 293"/>
                <a:gd name="T56" fmla="*/ 14 w 235"/>
                <a:gd name="T57" fmla="*/ 37 h 293"/>
                <a:gd name="T58" fmla="*/ 13 w 235"/>
                <a:gd name="T59" fmla="*/ 35 h 293"/>
                <a:gd name="T60" fmla="*/ 9 w 235"/>
                <a:gd name="T61" fmla="*/ 34 h 293"/>
                <a:gd name="T62" fmla="*/ 6 w 235"/>
                <a:gd name="T63" fmla="*/ 30 h 293"/>
                <a:gd name="T64" fmla="*/ 3 w 235"/>
                <a:gd name="T65" fmla="*/ 28 h 293"/>
                <a:gd name="T66" fmla="*/ 1 w 235"/>
                <a:gd name="T67" fmla="*/ 28 h 293"/>
                <a:gd name="T68" fmla="*/ 2 w 235"/>
                <a:gd name="T69" fmla="*/ 25 h 293"/>
                <a:gd name="T70" fmla="*/ 2 w 235"/>
                <a:gd name="T71" fmla="*/ 20 h 293"/>
                <a:gd name="T72" fmla="*/ 2 w 235"/>
                <a:gd name="T73" fmla="*/ 13 h 293"/>
                <a:gd name="T74" fmla="*/ 2 w 235"/>
                <a:gd name="T75" fmla="*/ 9 h 293"/>
                <a:gd name="T76" fmla="*/ 3 w 235"/>
                <a:gd name="T77" fmla="*/ 6 h 293"/>
                <a:gd name="T78" fmla="*/ 4 w 235"/>
                <a:gd name="T79" fmla="*/ 5 h 293"/>
                <a:gd name="T80" fmla="*/ 5 w 235"/>
                <a:gd name="T81" fmla="*/ 3 h 293"/>
                <a:gd name="T82" fmla="*/ 7 w 235"/>
                <a:gd name="T83" fmla="*/ 2 h 293"/>
                <a:gd name="T84" fmla="*/ 8 w 235"/>
                <a:gd name="T85" fmla="*/ 2 h 293"/>
                <a:gd name="T86" fmla="*/ 9 w 235"/>
                <a:gd name="T87" fmla="*/ 2 h 293"/>
                <a:gd name="T88" fmla="*/ 11 w 235"/>
                <a:gd name="T89" fmla="*/ 2 h 293"/>
                <a:gd name="T90" fmla="*/ 13 w 235"/>
                <a:gd name="T91" fmla="*/ 2 h 293"/>
                <a:gd name="T92" fmla="*/ 16 w 235"/>
                <a:gd name="T93" fmla="*/ 2 h 293"/>
                <a:gd name="T94" fmla="*/ 18 w 235"/>
                <a:gd name="T95" fmla="*/ 2 h 293"/>
                <a:gd name="T96" fmla="*/ 20 w 235"/>
                <a:gd name="T97" fmla="*/ 2 h 293"/>
                <a:gd name="T98" fmla="*/ 21 w 235"/>
                <a:gd name="T99" fmla="*/ 2 h 293"/>
                <a:gd name="T100" fmla="*/ 21 w 235"/>
                <a:gd name="T101" fmla="*/ 2 h 293"/>
                <a:gd name="T102" fmla="*/ 23 w 235"/>
                <a:gd name="T103" fmla="*/ 2 h 293"/>
                <a:gd name="T104" fmla="*/ 24 w 235"/>
                <a:gd name="T105" fmla="*/ 4 h 293"/>
                <a:gd name="T106" fmla="*/ 27 w 235"/>
                <a:gd name="T107" fmla="*/ 5 h 293"/>
                <a:gd name="T108" fmla="*/ 28 w 235"/>
                <a:gd name="T109" fmla="*/ 8 h 293"/>
                <a:gd name="T110" fmla="*/ 30 w 235"/>
                <a:gd name="T111" fmla="*/ 9 h 293"/>
                <a:gd name="T112" fmla="*/ 30 w 235"/>
                <a:gd name="T113" fmla="*/ 10 h 29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35"/>
                <a:gd name="T172" fmla="*/ 0 h 293"/>
                <a:gd name="T173" fmla="*/ 235 w 235"/>
                <a:gd name="T174" fmla="*/ 293 h 29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35" h="293">
                  <a:moveTo>
                    <a:pt x="209" y="72"/>
                  </a:moveTo>
                  <a:lnTo>
                    <a:pt x="210" y="72"/>
                  </a:lnTo>
                  <a:lnTo>
                    <a:pt x="210" y="74"/>
                  </a:lnTo>
                  <a:lnTo>
                    <a:pt x="212" y="74"/>
                  </a:lnTo>
                  <a:lnTo>
                    <a:pt x="212" y="76"/>
                  </a:lnTo>
                  <a:lnTo>
                    <a:pt x="214" y="76"/>
                  </a:lnTo>
                  <a:lnTo>
                    <a:pt x="214" y="80"/>
                  </a:lnTo>
                  <a:lnTo>
                    <a:pt x="214" y="84"/>
                  </a:lnTo>
                  <a:lnTo>
                    <a:pt x="216" y="88"/>
                  </a:lnTo>
                  <a:lnTo>
                    <a:pt x="216" y="92"/>
                  </a:lnTo>
                  <a:lnTo>
                    <a:pt x="218" y="97"/>
                  </a:lnTo>
                  <a:lnTo>
                    <a:pt x="218" y="101"/>
                  </a:lnTo>
                  <a:lnTo>
                    <a:pt x="220" y="105"/>
                  </a:lnTo>
                  <a:lnTo>
                    <a:pt x="222" y="109"/>
                  </a:lnTo>
                  <a:lnTo>
                    <a:pt x="222" y="113"/>
                  </a:lnTo>
                  <a:lnTo>
                    <a:pt x="224" y="116"/>
                  </a:lnTo>
                  <a:lnTo>
                    <a:pt x="224" y="122"/>
                  </a:lnTo>
                  <a:lnTo>
                    <a:pt x="226" y="126"/>
                  </a:lnTo>
                  <a:lnTo>
                    <a:pt x="226" y="130"/>
                  </a:lnTo>
                  <a:lnTo>
                    <a:pt x="228" y="134"/>
                  </a:lnTo>
                  <a:lnTo>
                    <a:pt x="228" y="138"/>
                  </a:lnTo>
                  <a:lnTo>
                    <a:pt x="228" y="141"/>
                  </a:lnTo>
                  <a:lnTo>
                    <a:pt x="222" y="149"/>
                  </a:lnTo>
                  <a:lnTo>
                    <a:pt x="222" y="159"/>
                  </a:lnTo>
                  <a:lnTo>
                    <a:pt x="222" y="160"/>
                  </a:lnTo>
                  <a:lnTo>
                    <a:pt x="224" y="162"/>
                  </a:lnTo>
                  <a:lnTo>
                    <a:pt x="224" y="164"/>
                  </a:lnTo>
                  <a:lnTo>
                    <a:pt x="224" y="168"/>
                  </a:lnTo>
                  <a:lnTo>
                    <a:pt x="226" y="170"/>
                  </a:lnTo>
                  <a:lnTo>
                    <a:pt x="226" y="172"/>
                  </a:lnTo>
                  <a:lnTo>
                    <a:pt x="228" y="174"/>
                  </a:lnTo>
                  <a:lnTo>
                    <a:pt x="230" y="176"/>
                  </a:lnTo>
                  <a:lnTo>
                    <a:pt x="230" y="178"/>
                  </a:lnTo>
                  <a:lnTo>
                    <a:pt x="232" y="180"/>
                  </a:lnTo>
                  <a:lnTo>
                    <a:pt x="232" y="182"/>
                  </a:lnTo>
                  <a:lnTo>
                    <a:pt x="232" y="183"/>
                  </a:lnTo>
                  <a:lnTo>
                    <a:pt x="233" y="185"/>
                  </a:lnTo>
                  <a:lnTo>
                    <a:pt x="233" y="187"/>
                  </a:lnTo>
                  <a:lnTo>
                    <a:pt x="235" y="189"/>
                  </a:lnTo>
                  <a:lnTo>
                    <a:pt x="235" y="191"/>
                  </a:lnTo>
                  <a:lnTo>
                    <a:pt x="235" y="193"/>
                  </a:lnTo>
                  <a:lnTo>
                    <a:pt x="235" y="195"/>
                  </a:lnTo>
                  <a:lnTo>
                    <a:pt x="233" y="195"/>
                  </a:lnTo>
                  <a:lnTo>
                    <a:pt x="233" y="197"/>
                  </a:lnTo>
                  <a:lnTo>
                    <a:pt x="232" y="199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8" y="201"/>
                  </a:lnTo>
                  <a:lnTo>
                    <a:pt x="226" y="201"/>
                  </a:lnTo>
                  <a:lnTo>
                    <a:pt x="224" y="201"/>
                  </a:lnTo>
                  <a:lnTo>
                    <a:pt x="222" y="201"/>
                  </a:lnTo>
                  <a:lnTo>
                    <a:pt x="220" y="201"/>
                  </a:lnTo>
                  <a:lnTo>
                    <a:pt x="218" y="201"/>
                  </a:lnTo>
                  <a:lnTo>
                    <a:pt x="218" y="203"/>
                  </a:lnTo>
                  <a:lnTo>
                    <a:pt x="216" y="203"/>
                  </a:lnTo>
                  <a:lnTo>
                    <a:pt x="214" y="203"/>
                  </a:lnTo>
                  <a:lnTo>
                    <a:pt x="214" y="204"/>
                  </a:lnTo>
                  <a:lnTo>
                    <a:pt x="212" y="204"/>
                  </a:lnTo>
                  <a:lnTo>
                    <a:pt x="212" y="208"/>
                  </a:lnTo>
                  <a:lnTo>
                    <a:pt x="216" y="212"/>
                  </a:lnTo>
                  <a:lnTo>
                    <a:pt x="216" y="220"/>
                  </a:lnTo>
                  <a:lnTo>
                    <a:pt x="214" y="220"/>
                  </a:lnTo>
                  <a:lnTo>
                    <a:pt x="212" y="220"/>
                  </a:lnTo>
                  <a:lnTo>
                    <a:pt x="210" y="220"/>
                  </a:lnTo>
                  <a:lnTo>
                    <a:pt x="209" y="220"/>
                  </a:lnTo>
                  <a:lnTo>
                    <a:pt x="207" y="222"/>
                  </a:lnTo>
                  <a:lnTo>
                    <a:pt x="205" y="222"/>
                  </a:lnTo>
                  <a:lnTo>
                    <a:pt x="203" y="226"/>
                  </a:lnTo>
                  <a:lnTo>
                    <a:pt x="203" y="227"/>
                  </a:lnTo>
                  <a:lnTo>
                    <a:pt x="205" y="227"/>
                  </a:lnTo>
                  <a:lnTo>
                    <a:pt x="205" y="229"/>
                  </a:lnTo>
                  <a:lnTo>
                    <a:pt x="207" y="229"/>
                  </a:lnTo>
                  <a:lnTo>
                    <a:pt x="207" y="231"/>
                  </a:lnTo>
                  <a:lnTo>
                    <a:pt x="209" y="231"/>
                  </a:lnTo>
                  <a:lnTo>
                    <a:pt x="209" y="233"/>
                  </a:lnTo>
                  <a:lnTo>
                    <a:pt x="210" y="233"/>
                  </a:lnTo>
                  <a:lnTo>
                    <a:pt x="210" y="235"/>
                  </a:lnTo>
                  <a:lnTo>
                    <a:pt x="212" y="235"/>
                  </a:lnTo>
                  <a:lnTo>
                    <a:pt x="212" y="237"/>
                  </a:lnTo>
                  <a:lnTo>
                    <a:pt x="212" y="239"/>
                  </a:lnTo>
                  <a:lnTo>
                    <a:pt x="210" y="239"/>
                  </a:lnTo>
                  <a:lnTo>
                    <a:pt x="210" y="241"/>
                  </a:lnTo>
                  <a:lnTo>
                    <a:pt x="209" y="241"/>
                  </a:lnTo>
                  <a:lnTo>
                    <a:pt x="207" y="243"/>
                  </a:lnTo>
                  <a:lnTo>
                    <a:pt x="205" y="245"/>
                  </a:lnTo>
                  <a:lnTo>
                    <a:pt x="203" y="247"/>
                  </a:lnTo>
                  <a:lnTo>
                    <a:pt x="209" y="252"/>
                  </a:lnTo>
                  <a:lnTo>
                    <a:pt x="209" y="262"/>
                  </a:lnTo>
                  <a:lnTo>
                    <a:pt x="203" y="268"/>
                  </a:lnTo>
                  <a:lnTo>
                    <a:pt x="199" y="271"/>
                  </a:lnTo>
                  <a:lnTo>
                    <a:pt x="193" y="273"/>
                  </a:lnTo>
                  <a:lnTo>
                    <a:pt x="187" y="275"/>
                  </a:lnTo>
                  <a:lnTo>
                    <a:pt x="182" y="275"/>
                  </a:lnTo>
                  <a:lnTo>
                    <a:pt x="176" y="275"/>
                  </a:lnTo>
                  <a:lnTo>
                    <a:pt x="170" y="275"/>
                  </a:lnTo>
                  <a:lnTo>
                    <a:pt x="164" y="275"/>
                  </a:lnTo>
                  <a:lnTo>
                    <a:pt x="159" y="275"/>
                  </a:lnTo>
                  <a:lnTo>
                    <a:pt x="153" y="275"/>
                  </a:lnTo>
                  <a:lnTo>
                    <a:pt x="147" y="275"/>
                  </a:lnTo>
                  <a:lnTo>
                    <a:pt x="141" y="277"/>
                  </a:lnTo>
                  <a:lnTo>
                    <a:pt x="136" y="279"/>
                  </a:lnTo>
                  <a:lnTo>
                    <a:pt x="132" y="283"/>
                  </a:lnTo>
                  <a:lnTo>
                    <a:pt x="126" y="287"/>
                  </a:lnTo>
                  <a:lnTo>
                    <a:pt x="124" y="293"/>
                  </a:lnTo>
                  <a:lnTo>
                    <a:pt x="122" y="293"/>
                  </a:lnTo>
                  <a:lnTo>
                    <a:pt x="120" y="293"/>
                  </a:lnTo>
                  <a:lnTo>
                    <a:pt x="118" y="291"/>
                  </a:lnTo>
                  <a:lnTo>
                    <a:pt x="115" y="289"/>
                  </a:lnTo>
                  <a:lnTo>
                    <a:pt x="113" y="287"/>
                  </a:lnTo>
                  <a:lnTo>
                    <a:pt x="111" y="283"/>
                  </a:lnTo>
                  <a:lnTo>
                    <a:pt x="109" y="281"/>
                  </a:lnTo>
                  <a:lnTo>
                    <a:pt x="107" y="277"/>
                  </a:lnTo>
                  <a:lnTo>
                    <a:pt x="103" y="275"/>
                  </a:lnTo>
                  <a:lnTo>
                    <a:pt x="101" y="271"/>
                  </a:lnTo>
                  <a:lnTo>
                    <a:pt x="99" y="270"/>
                  </a:lnTo>
                  <a:lnTo>
                    <a:pt x="97" y="266"/>
                  </a:lnTo>
                  <a:lnTo>
                    <a:pt x="95" y="264"/>
                  </a:lnTo>
                  <a:lnTo>
                    <a:pt x="93" y="262"/>
                  </a:lnTo>
                  <a:lnTo>
                    <a:pt x="90" y="260"/>
                  </a:lnTo>
                  <a:lnTo>
                    <a:pt x="84" y="256"/>
                  </a:lnTo>
                  <a:lnTo>
                    <a:pt x="78" y="252"/>
                  </a:lnTo>
                  <a:lnTo>
                    <a:pt x="74" y="249"/>
                  </a:lnTo>
                  <a:lnTo>
                    <a:pt x="69" y="243"/>
                  </a:lnTo>
                  <a:lnTo>
                    <a:pt x="63" y="239"/>
                  </a:lnTo>
                  <a:lnTo>
                    <a:pt x="59" y="233"/>
                  </a:lnTo>
                  <a:lnTo>
                    <a:pt x="53" y="227"/>
                  </a:lnTo>
                  <a:lnTo>
                    <a:pt x="47" y="222"/>
                  </a:lnTo>
                  <a:lnTo>
                    <a:pt x="42" y="218"/>
                  </a:lnTo>
                  <a:lnTo>
                    <a:pt x="38" y="214"/>
                  </a:lnTo>
                  <a:lnTo>
                    <a:pt x="32" y="208"/>
                  </a:lnTo>
                  <a:lnTo>
                    <a:pt x="26" y="206"/>
                  </a:lnTo>
                  <a:lnTo>
                    <a:pt x="21" y="203"/>
                  </a:lnTo>
                  <a:lnTo>
                    <a:pt x="15" y="203"/>
                  </a:lnTo>
                  <a:lnTo>
                    <a:pt x="9" y="201"/>
                  </a:lnTo>
                  <a:lnTo>
                    <a:pt x="3" y="201"/>
                  </a:lnTo>
                  <a:lnTo>
                    <a:pt x="1" y="201"/>
                  </a:lnTo>
                  <a:lnTo>
                    <a:pt x="0" y="201"/>
                  </a:lnTo>
                  <a:lnTo>
                    <a:pt x="5" y="193"/>
                  </a:lnTo>
                  <a:lnTo>
                    <a:pt x="9" y="185"/>
                  </a:lnTo>
                  <a:lnTo>
                    <a:pt x="11" y="176"/>
                  </a:lnTo>
                  <a:lnTo>
                    <a:pt x="13" y="168"/>
                  </a:lnTo>
                  <a:lnTo>
                    <a:pt x="15" y="159"/>
                  </a:lnTo>
                  <a:lnTo>
                    <a:pt x="15" y="149"/>
                  </a:lnTo>
                  <a:lnTo>
                    <a:pt x="15" y="139"/>
                  </a:lnTo>
                  <a:lnTo>
                    <a:pt x="15" y="128"/>
                  </a:lnTo>
                  <a:lnTo>
                    <a:pt x="15" y="118"/>
                  </a:lnTo>
                  <a:lnTo>
                    <a:pt x="15" y="109"/>
                  </a:lnTo>
                  <a:lnTo>
                    <a:pt x="13" y="97"/>
                  </a:lnTo>
                  <a:lnTo>
                    <a:pt x="13" y="88"/>
                  </a:lnTo>
                  <a:lnTo>
                    <a:pt x="15" y="78"/>
                  </a:lnTo>
                  <a:lnTo>
                    <a:pt x="15" y="69"/>
                  </a:lnTo>
                  <a:lnTo>
                    <a:pt x="17" y="61"/>
                  </a:lnTo>
                  <a:lnTo>
                    <a:pt x="19" y="51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3" y="44"/>
                  </a:lnTo>
                  <a:lnTo>
                    <a:pt x="24" y="40"/>
                  </a:lnTo>
                  <a:lnTo>
                    <a:pt x="26" y="38"/>
                  </a:lnTo>
                  <a:lnTo>
                    <a:pt x="28" y="34"/>
                  </a:lnTo>
                  <a:lnTo>
                    <a:pt x="30" y="32"/>
                  </a:lnTo>
                  <a:lnTo>
                    <a:pt x="32" y="28"/>
                  </a:lnTo>
                  <a:lnTo>
                    <a:pt x="34" y="25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17"/>
                  </a:lnTo>
                  <a:lnTo>
                    <a:pt x="44" y="15"/>
                  </a:lnTo>
                  <a:lnTo>
                    <a:pt x="47" y="15"/>
                  </a:lnTo>
                  <a:lnTo>
                    <a:pt x="49" y="13"/>
                  </a:lnTo>
                  <a:lnTo>
                    <a:pt x="51" y="11"/>
                  </a:lnTo>
                  <a:lnTo>
                    <a:pt x="53" y="11"/>
                  </a:lnTo>
                  <a:lnTo>
                    <a:pt x="55" y="11"/>
                  </a:lnTo>
                  <a:lnTo>
                    <a:pt x="55" y="9"/>
                  </a:lnTo>
                  <a:lnTo>
                    <a:pt x="57" y="9"/>
                  </a:lnTo>
                  <a:lnTo>
                    <a:pt x="59" y="9"/>
                  </a:lnTo>
                  <a:lnTo>
                    <a:pt x="61" y="9"/>
                  </a:lnTo>
                  <a:lnTo>
                    <a:pt x="61" y="7"/>
                  </a:lnTo>
                  <a:lnTo>
                    <a:pt x="65" y="7"/>
                  </a:lnTo>
                  <a:lnTo>
                    <a:pt x="69" y="5"/>
                  </a:lnTo>
                  <a:lnTo>
                    <a:pt x="72" y="5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2"/>
                  </a:lnTo>
                  <a:lnTo>
                    <a:pt x="92" y="2"/>
                  </a:lnTo>
                  <a:lnTo>
                    <a:pt x="95" y="2"/>
                  </a:lnTo>
                  <a:lnTo>
                    <a:pt x="99" y="2"/>
                  </a:lnTo>
                  <a:lnTo>
                    <a:pt x="105" y="2"/>
                  </a:lnTo>
                  <a:lnTo>
                    <a:pt x="109" y="0"/>
                  </a:lnTo>
                  <a:lnTo>
                    <a:pt x="113" y="2"/>
                  </a:lnTo>
                  <a:lnTo>
                    <a:pt x="118" y="2"/>
                  </a:lnTo>
                  <a:lnTo>
                    <a:pt x="122" y="2"/>
                  </a:lnTo>
                  <a:lnTo>
                    <a:pt x="126" y="4"/>
                  </a:lnTo>
                  <a:lnTo>
                    <a:pt x="130" y="5"/>
                  </a:lnTo>
                  <a:lnTo>
                    <a:pt x="132" y="5"/>
                  </a:lnTo>
                  <a:lnTo>
                    <a:pt x="134" y="7"/>
                  </a:lnTo>
                  <a:lnTo>
                    <a:pt x="136" y="7"/>
                  </a:lnTo>
                  <a:lnTo>
                    <a:pt x="138" y="7"/>
                  </a:lnTo>
                  <a:lnTo>
                    <a:pt x="140" y="9"/>
                  </a:lnTo>
                  <a:lnTo>
                    <a:pt x="141" y="9"/>
                  </a:lnTo>
                  <a:lnTo>
                    <a:pt x="145" y="9"/>
                  </a:lnTo>
                  <a:lnTo>
                    <a:pt x="147" y="11"/>
                  </a:lnTo>
                  <a:lnTo>
                    <a:pt x="149" y="11"/>
                  </a:lnTo>
                  <a:lnTo>
                    <a:pt x="151" y="11"/>
                  </a:lnTo>
                  <a:lnTo>
                    <a:pt x="153" y="13"/>
                  </a:lnTo>
                  <a:lnTo>
                    <a:pt x="155" y="13"/>
                  </a:lnTo>
                  <a:lnTo>
                    <a:pt x="159" y="13"/>
                  </a:lnTo>
                  <a:lnTo>
                    <a:pt x="161" y="15"/>
                  </a:lnTo>
                  <a:lnTo>
                    <a:pt x="163" y="15"/>
                  </a:lnTo>
                  <a:lnTo>
                    <a:pt x="164" y="17"/>
                  </a:lnTo>
                  <a:lnTo>
                    <a:pt x="166" y="17"/>
                  </a:lnTo>
                  <a:lnTo>
                    <a:pt x="168" y="19"/>
                  </a:lnTo>
                  <a:lnTo>
                    <a:pt x="172" y="21"/>
                  </a:lnTo>
                  <a:lnTo>
                    <a:pt x="174" y="25"/>
                  </a:lnTo>
                  <a:lnTo>
                    <a:pt x="178" y="27"/>
                  </a:lnTo>
                  <a:lnTo>
                    <a:pt x="182" y="30"/>
                  </a:lnTo>
                  <a:lnTo>
                    <a:pt x="186" y="34"/>
                  </a:lnTo>
                  <a:lnTo>
                    <a:pt x="189" y="38"/>
                  </a:lnTo>
                  <a:lnTo>
                    <a:pt x="193" y="42"/>
                  </a:lnTo>
                  <a:lnTo>
                    <a:pt x="195" y="46"/>
                  </a:lnTo>
                  <a:lnTo>
                    <a:pt x="199" y="49"/>
                  </a:lnTo>
                  <a:lnTo>
                    <a:pt x="201" y="53"/>
                  </a:lnTo>
                  <a:lnTo>
                    <a:pt x="203" y="57"/>
                  </a:lnTo>
                  <a:lnTo>
                    <a:pt x="205" y="59"/>
                  </a:lnTo>
                  <a:lnTo>
                    <a:pt x="207" y="63"/>
                  </a:lnTo>
                  <a:lnTo>
                    <a:pt x="207" y="65"/>
                  </a:lnTo>
                  <a:lnTo>
                    <a:pt x="207" y="67"/>
                  </a:lnTo>
                  <a:lnTo>
                    <a:pt x="209" y="67"/>
                  </a:lnTo>
                  <a:lnTo>
                    <a:pt x="210" y="67"/>
                  </a:lnTo>
                  <a:lnTo>
                    <a:pt x="210" y="69"/>
                  </a:lnTo>
                  <a:lnTo>
                    <a:pt x="210" y="71"/>
                  </a:lnTo>
                  <a:lnTo>
                    <a:pt x="210" y="72"/>
                  </a:lnTo>
                  <a:lnTo>
                    <a:pt x="209" y="72"/>
                  </a:lnTo>
                  <a:close/>
                </a:path>
              </a:pathLst>
            </a:custGeom>
            <a:solidFill>
              <a:srgbClr val="FFC296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14"/>
            <p:cNvSpPr>
              <a:spLocks noChangeAspect="1"/>
            </p:cNvSpPr>
            <p:nvPr/>
          </p:nvSpPr>
          <p:spPr bwMode="auto">
            <a:xfrm>
              <a:off x="2507" y="1045"/>
              <a:ext cx="125" cy="133"/>
            </a:xfrm>
            <a:custGeom>
              <a:avLst/>
              <a:gdLst>
                <a:gd name="T0" fmla="*/ 4 w 160"/>
                <a:gd name="T1" fmla="*/ 2 h 170"/>
                <a:gd name="T2" fmla="*/ 4 w 160"/>
                <a:gd name="T3" fmla="*/ 2 h 170"/>
                <a:gd name="T4" fmla="*/ 5 w 160"/>
                <a:gd name="T5" fmla="*/ 2 h 170"/>
                <a:gd name="T6" fmla="*/ 7 w 160"/>
                <a:gd name="T7" fmla="*/ 2 h 170"/>
                <a:gd name="T8" fmla="*/ 8 w 160"/>
                <a:gd name="T9" fmla="*/ 2 h 170"/>
                <a:gd name="T10" fmla="*/ 10 w 160"/>
                <a:gd name="T11" fmla="*/ 2 h 170"/>
                <a:gd name="T12" fmla="*/ 10 w 160"/>
                <a:gd name="T13" fmla="*/ 4 h 170"/>
                <a:gd name="T14" fmla="*/ 12 w 160"/>
                <a:gd name="T15" fmla="*/ 5 h 170"/>
                <a:gd name="T16" fmla="*/ 13 w 160"/>
                <a:gd name="T17" fmla="*/ 5 h 170"/>
                <a:gd name="T18" fmla="*/ 14 w 160"/>
                <a:gd name="T19" fmla="*/ 7 h 170"/>
                <a:gd name="T20" fmla="*/ 16 w 160"/>
                <a:gd name="T21" fmla="*/ 8 h 170"/>
                <a:gd name="T22" fmla="*/ 16 w 160"/>
                <a:gd name="T23" fmla="*/ 9 h 170"/>
                <a:gd name="T24" fmla="*/ 18 w 160"/>
                <a:gd name="T25" fmla="*/ 10 h 170"/>
                <a:gd name="T26" fmla="*/ 18 w 160"/>
                <a:gd name="T27" fmla="*/ 11 h 170"/>
                <a:gd name="T28" fmla="*/ 20 w 160"/>
                <a:gd name="T29" fmla="*/ 13 h 170"/>
                <a:gd name="T30" fmla="*/ 20 w 160"/>
                <a:gd name="T31" fmla="*/ 13 h 170"/>
                <a:gd name="T32" fmla="*/ 21 w 160"/>
                <a:gd name="T33" fmla="*/ 13 h 170"/>
                <a:gd name="T34" fmla="*/ 21 w 160"/>
                <a:gd name="T35" fmla="*/ 15 h 170"/>
                <a:gd name="T36" fmla="*/ 23 w 160"/>
                <a:gd name="T37" fmla="*/ 16 h 170"/>
                <a:gd name="T38" fmla="*/ 21 w 160"/>
                <a:gd name="T39" fmla="*/ 17 h 170"/>
                <a:gd name="T40" fmla="*/ 21 w 160"/>
                <a:gd name="T41" fmla="*/ 19 h 170"/>
                <a:gd name="T42" fmla="*/ 21 w 160"/>
                <a:gd name="T43" fmla="*/ 21 h 170"/>
                <a:gd name="T44" fmla="*/ 21 w 160"/>
                <a:gd name="T45" fmla="*/ 22 h 170"/>
                <a:gd name="T46" fmla="*/ 21 w 160"/>
                <a:gd name="T47" fmla="*/ 23 h 170"/>
                <a:gd name="T48" fmla="*/ 20 w 160"/>
                <a:gd name="T49" fmla="*/ 23 h 170"/>
                <a:gd name="T50" fmla="*/ 20 w 160"/>
                <a:gd name="T51" fmla="*/ 23 h 170"/>
                <a:gd name="T52" fmla="*/ 20 w 160"/>
                <a:gd name="T53" fmla="*/ 22 h 170"/>
                <a:gd name="T54" fmla="*/ 20 w 160"/>
                <a:gd name="T55" fmla="*/ 21 h 170"/>
                <a:gd name="T56" fmla="*/ 18 w 160"/>
                <a:gd name="T57" fmla="*/ 21 h 170"/>
                <a:gd name="T58" fmla="*/ 17 w 160"/>
                <a:gd name="T59" fmla="*/ 20 h 170"/>
                <a:gd name="T60" fmla="*/ 16 w 160"/>
                <a:gd name="T61" fmla="*/ 19 h 170"/>
                <a:gd name="T62" fmla="*/ 15 w 160"/>
                <a:gd name="T63" fmla="*/ 17 h 170"/>
                <a:gd name="T64" fmla="*/ 13 w 160"/>
                <a:gd name="T65" fmla="*/ 16 h 170"/>
                <a:gd name="T66" fmla="*/ 13 w 160"/>
                <a:gd name="T67" fmla="*/ 16 h 170"/>
                <a:gd name="T68" fmla="*/ 11 w 160"/>
                <a:gd name="T69" fmla="*/ 15 h 170"/>
                <a:gd name="T70" fmla="*/ 10 w 160"/>
                <a:gd name="T71" fmla="*/ 13 h 170"/>
                <a:gd name="T72" fmla="*/ 10 w 160"/>
                <a:gd name="T73" fmla="*/ 13 h 170"/>
                <a:gd name="T74" fmla="*/ 10 w 160"/>
                <a:gd name="T75" fmla="*/ 11 h 170"/>
                <a:gd name="T76" fmla="*/ 8 w 160"/>
                <a:gd name="T77" fmla="*/ 10 h 170"/>
                <a:gd name="T78" fmla="*/ 6 w 160"/>
                <a:gd name="T79" fmla="*/ 9 h 170"/>
                <a:gd name="T80" fmla="*/ 5 w 160"/>
                <a:gd name="T81" fmla="*/ 8 h 170"/>
                <a:gd name="T82" fmla="*/ 4 w 160"/>
                <a:gd name="T83" fmla="*/ 7 h 170"/>
                <a:gd name="T84" fmla="*/ 2 w 160"/>
                <a:gd name="T85" fmla="*/ 5 h 170"/>
                <a:gd name="T86" fmla="*/ 2 w 160"/>
                <a:gd name="T87" fmla="*/ 5 h 170"/>
                <a:gd name="T88" fmla="*/ 0 w 160"/>
                <a:gd name="T89" fmla="*/ 5 h 170"/>
                <a:gd name="T90" fmla="*/ 2 w 160"/>
                <a:gd name="T91" fmla="*/ 4 h 170"/>
                <a:gd name="T92" fmla="*/ 2 w 160"/>
                <a:gd name="T93" fmla="*/ 3 h 170"/>
                <a:gd name="T94" fmla="*/ 2 w 160"/>
                <a:gd name="T95" fmla="*/ 2 h 170"/>
                <a:gd name="T96" fmla="*/ 3 w 160"/>
                <a:gd name="T97" fmla="*/ 2 h 170"/>
                <a:gd name="T98" fmla="*/ 3 w 160"/>
                <a:gd name="T99" fmla="*/ 0 h 17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60"/>
                <a:gd name="T151" fmla="*/ 0 h 170"/>
                <a:gd name="T152" fmla="*/ 160 w 160"/>
                <a:gd name="T153" fmla="*/ 170 h 17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60" h="170">
                  <a:moveTo>
                    <a:pt x="23" y="0"/>
                  </a:moveTo>
                  <a:lnTo>
                    <a:pt x="23" y="2"/>
                  </a:lnTo>
                  <a:lnTo>
                    <a:pt x="25" y="2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1" y="2"/>
                  </a:lnTo>
                  <a:lnTo>
                    <a:pt x="33" y="2"/>
                  </a:lnTo>
                  <a:lnTo>
                    <a:pt x="35" y="2"/>
                  </a:lnTo>
                  <a:lnTo>
                    <a:pt x="39" y="2"/>
                  </a:lnTo>
                  <a:lnTo>
                    <a:pt x="43" y="3"/>
                  </a:lnTo>
                  <a:lnTo>
                    <a:pt x="45" y="3"/>
                  </a:lnTo>
                  <a:lnTo>
                    <a:pt x="48" y="5"/>
                  </a:lnTo>
                  <a:lnTo>
                    <a:pt x="50" y="7"/>
                  </a:lnTo>
                  <a:lnTo>
                    <a:pt x="54" y="9"/>
                  </a:lnTo>
                  <a:lnTo>
                    <a:pt x="56" y="11"/>
                  </a:lnTo>
                  <a:lnTo>
                    <a:pt x="60" y="13"/>
                  </a:lnTo>
                  <a:lnTo>
                    <a:pt x="62" y="15"/>
                  </a:lnTo>
                  <a:lnTo>
                    <a:pt x="66" y="19"/>
                  </a:lnTo>
                  <a:lnTo>
                    <a:pt x="68" y="21"/>
                  </a:lnTo>
                  <a:lnTo>
                    <a:pt x="71" y="23"/>
                  </a:lnTo>
                  <a:lnTo>
                    <a:pt x="73" y="26"/>
                  </a:lnTo>
                  <a:lnTo>
                    <a:pt x="77" y="28"/>
                  </a:lnTo>
                  <a:lnTo>
                    <a:pt x="79" y="32"/>
                  </a:lnTo>
                  <a:lnTo>
                    <a:pt x="83" y="34"/>
                  </a:lnTo>
                  <a:lnTo>
                    <a:pt x="85" y="36"/>
                  </a:lnTo>
                  <a:lnTo>
                    <a:pt x="87" y="38"/>
                  </a:lnTo>
                  <a:lnTo>
                    <a:pt x="91" y="40"/>
                  </a:lnTo>
                  <a:lnTo>
                    <a:pt x="92" y="44"/>
                  </a:lnTo>
                  <a:lnTo>
                    <a:pt x="96" y="46"/>
                  </a:lnTo>
                  <a:lnTo>
                    <a:pt x="98" y="48"/>
                  </a:lnTo>
                  <a:lnTo>
                    <a:pt x="102" y="49"/>
                  </a:lnTo>
                  <a:lnTo>
                    <a:pt x="106" y="53"/>
                  </a:lnTo>
                  <a:lnTo>
                    <a:pt x="108" y="55"/>
                  </a:lnTo>
                  <a:lnTo>
                    <a:pt x="112" y="59"/>
                  </a:lnTo>
                  <a:lnTo>
                    <a:pt x="115" y="61"/>
                  </a:lnTo>
                  <a:lnTo>
                    <a:pt x="117" y="65"/>
                  </a:lnTo>
                  <a:lnTo>
                    <a:pt x="121" y="69"/>
                  </a:lnTo>
                  <a:lnTo>
                    <a:pt x="123" y="70"/>
                  </a:lnTo>
                  <a:lnTo>
                    <a:pt x="127" y="74"/>
                  </a:lnTo>
                  <a:lnTo>
                    <a:pt x="131" y="78"/>
                  </a:lnTo>
                  <a:lnTo>
                    <a:pt x="131" y="80"/>
                  </a:lnTo>
                  <a:lnTo>
                    <a:pt x="133" y="80"/>
                  </a:lnTo>
                  <a:lnTo>
                    <a:pt x="135" y="82"/>
                  </a:lnTo>
                  <a:lnTo>
                    <a:pt x="137" y="84"/>
                  </a:lnTo>
                  <a:lnTo>
                    <a:pt x="139" y="86"/>
                  </a:lnTo>
                  <a:lnTo>
                    <a:pt x="140" y="88"/>
                  </a:lnTo>
                  <a:lnTo>
                    <a:pt x="140" y="90"/>
                  </a:lnTo>
                  <a:lnTo>
                    <a:pt x="142" y="92"/>
                  </a:lnTo>
                  <a:lnTo>
                    <a:pt x="144" y="93"/>
                  </a:lnTo>
                  <a:lnTo>
                    <a:pt x="146" y="95"/>
                  </a:lnTo>
                  <a:lnTo>
                    <a:pt x="148" y="97"/>
                  </a:lnTo>
                  <a:lnTo>
                    <a:pt x="150" y="99"/>
                  </a:lnTo>
                  <a:lnTo>
                    <a:pt x="150" y="101"/>
                  </a:lnTo>
                  <a:lnTo>
                    <a:pt x="152" y="105"/>
                  </a:lnTo>
                  <a:lnTo>
                    <a:pt x="154" y="107"/>
                  </a:lnTo>
                  <a:lnTo>
                    <a:pt x="156" y="109"/>
                  </a:lnTo>
                  <a:lnTo>
                    <a:pt x="160" y="116"/>
                  </a:lnTo>
                  <a:lnTo>
                    <a:pt x="158" y="118"/>
                  </a:lnTo>
                  <a:lnTo>
                    <a:pt x="156" y="120"/>
                  </a:lnTo>
                  <a:lnTo>
                    <a:pt x="156" y="124"/>
                  </a:lnTo>
                  <a:lnTo>
                    <a:pt x="154" y="126"/>
                  </a:lnTo>
                  <a:lnTo>
                    <a:pt x="154" y="130"/>
                  </a:lnTo>
                  <a:lnTo>
                    <a:pt x="152" y="134"/>
                  </a:lnTo>
                  <a:lnTo>
                    <a:pt x="152" y="139"/>
                  </a:lnTo>
                  <a:lnTo>
                    <a:pt x="150" y="143"/>
                  </a:lnTo>
                  <a:lnTo>
                    <a:pt x="148" y="147"/>
                  </a:lnTo>
                  <a:lnTo>
                    <a:pt x="148" y="151"/>
                  </a:lnTo>
                  <a:lnTo>
                    <a:pt x="148" y="155"/>
                  </a:lnTo>
                  <a:lnTo>
                    <a:pt x="146" y="159"/>
                  </a:lnTo>
                  <a:lnTo>
                    <a:pt x="146" y="162"/>
                  </a:lnTo>
                  <a:lnTo>
                    <a:pt x="146" y="166"/>
                  </a:lnTo>
                  <a:lnTo>
                    <a:pt x="146" y="168"/>
                  </a:lnTo>
                  <a:lnTo>
                    <a:pt x="146" y="170"/>
                  </a:lnTo>
                  <a:lnTo>
                    <a:pt x="144" y="170"/>
                  </a:lnTo>
                  <a:lnTo>
                    <a:pt x="144" y="168"/>
                  </a:lnTo>
                  <a:lnTo>
                    <a:pt x="142" y="166"/>
                  </a:lnTo>
                  <a:lnTo>
                    <a:pt x="142" y="164"/>
                  </a:lnTo>
                  <a:lnTo>
                    <a:pt x="142" y="162"/>
                  </a:lnTo>
                  <a:lnTo>
                    <a:pt x="140" y="160"/>
                  </a:lnTo>
                  <a:lnTo>
                    <a:pt x="140" y="159"/>
                  </a:lnTo>
                  <a:lnTo>
                    <a:pt x="139" y="157"/>
                  </a:lnTo>
                  <a:lnTo>
                    <a:pt x="139" y="155"/>
                  </a:lnTo>
                  <a:lnTo>
                    <a:pt x="137" y="155"/>
                  </a:lnTo>
                  <a:lnTo>
                    <a:pt x="137" y="153"/>
                  </a:lnTo>
                  <a:lnTo>
                    <a:pt x="135" y="151"/>
                  </a:lnTo>
                  <a:lnTo>
                    <a:pt x="135" y="149"/>
                  </a:lnTo>
                  <a:lnTo>
                    <a:pt x="131" y="149"/>
                  </a:lnTo>
                  <a:lnTo>
                    <a:pt x="129" y="147"/>
                  </a:lnTo>
                  <a:lnTo>
                    <a:pt x="125" y="145"/>
                  </a:lnTo>
                  <a:lnTo>
                    <a:pt x="123" y="143"/>
                  </a:lnTo>
                  <a:lnTo>
                    <a:pt x="119" y="139"/>
                  </a:lnTo>
                  <a:lnTo>
                    <a:pt x="117" y="137"/>
                  </a:lnTo>
                  <a:lnTo>
                    <a:pt x="114" y="134"/>
                  </a:lnTo>
                  <a:lnTo>
                    <a:pt x="112" y="130"/>
                  </a:lnTo>
                  <a:lnTo>
                    <a:pt x="108" y="128"/>
                  </a:lnTo>
                  <a:lnTo>
                    <a:pt x="106" y="124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6" y="116"/>
                  </a:lnTo>
                  <a:lnTo>
                    <a:pt x="94" y="113"/>
                  </a:lnTo>
                  <a:lnTo>
                    <a:pt x="92" y="113"/>
                  </a:lnTo>
                  <a:lnTo>
                    <a:pt x="91" y="111"/>
                  </a:lnTo>
                  <a:lnTo>
                    <a:pt x="87" y="109"/>
                  </a:lnTo>
                  <a:lnTo>
                    <a:pt x="85" y="107"/>
                  </a:lnTo>
                  <a:lnTo>
                    <a:pt x="81" y="105"/>
                  </a:lnTo>
                  <a:lnTo>
                    <a:pt x="79" y="101"/>
                  </a:lnTo>
                  <a:lnTo>
                    <a:pt x="77" y="99"/>
                  </a:lnTo>
                  <a:lnTo>
                    <a:pt x="75" y="95"/>
                  </a:lnTo>
                  <a:lnTo>
                    <a:pt x="73" y="93"/>
                  </a:lnTo>
                  <a:lnTo>
                    <a:pt x="71" y="90"/>
                  </a:lnTo>
                  <a:lnTo>
                    <a:pt x="71" y="88"/>
                  </a:lnTo>
                  <a:lnTo>
                    <a:pt x="69" y="84"/>
                  </a:lnTo>
                  <a:lnTo>
                    <a:pt x="68" y="80"/>
                  </a:lnTo>
                  <a:lnTo>
                    <a:pt x="66" y="78"/>
                  </a:lnTo>
                  <a:lnTo>
                    <a:pt x="62" y="74"/>
                  </a:lnTo>
                  <a:lnTo>
                    <a:pt x="60" y="72"/>
                  </a:lnTo>
                  <a:lnTo>
                    <a:pt x="56" y="70"/>
                  </a:lnTo>
                  <a:lnTo>
                    <a:pt x="52" y="69"/>
                  </a:lnTo>
                  <a:lnTo>
                    <a:pt x="50" y="67"/>
                  </a:lnTo>
                  <a:lnTo>
                    <a:pt x="46" y="65"/>
                  </a:lnTo>
                  <a:lnTo>
                    <a:pt x="45" y="61"/>
                  </a:lnTo>
                  <a:lnTo>
                    <a:pt x="41" y="59"/>
                  </a:lnTo>
                  <a:lnTo>
                    <a:pt x="37" y="57"/>
                  </a:lnTo>
                  <a:lnTo>
                    <a:pt x="33" y="53"/>
                  </a:lnTo>
                  <a:lnTo>
                    <a:pt x="29" y="51"/>
                  </a:lnTo>
                  <a:lnTo>
                    <a:pt x="27" y="48"/>
                  </a:lnTo>
                  <a:lnTo>
                    <a:pt x="23" y="46"/>
                  </a:lnTo>
                  <a:lnTo>
                    <a:pt x="20" y="44"/>
                  </a:lnTo>
                  <a:lnTo>
                    <a:pt x="16" y="40"/>
                  </a:lnTo>
                  <a:lnTo>
                    <a:pt x="12" y="38"/>
                  </a:lnTo>
                  <a:lnTo>
                    <a:pt x="10" y="36"/>
                  </a:lnTo>
                  <a:lnTo>
                    <a:pt x="6" y="36"/>
                  </a:lnTo>
                  <a:lnTo>
                    <a:pt x="2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2" y="30"/>
                  </a:lnTo>
                  <a:lnTo>
                    <a:pt x="4" y="28"/>
                  </a:lnTo>
                  <a:lnTo>
                    <a:pt x="4" y="26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0" y="21"/>
                  </a:lnTo>
                  <a:lnTo>
                    <a:pt x="12" y="19"/>
                  </a:lnTo>
                  <a:lnTo>
                    <a:pt x="14" y="15"/>
                  </a:lnTo>
                  <a:lnTo>
                    <a:pt x="16" y="13"/>
                  </a:lnTo>
                  <a:lnTo>
                    <a:pt x="16" y="11"/>
                  </a:lnTo>
                  <a:lnTo>
                    <a:pt x="18" y="9"/>
                  </a:lnTo>
                  <a:lnTo>
                    <a:pt x="20" y="7"/>
                  </a:lnTo>
                  <a:lnTo>
                    <a:pt x="22" y="5"/>
                  </a:lnTo>
                  <a:lnTo>
                    <a:pt x="22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15"/>
            <p:cNvSpPr>
              <a:spLocks noChangeAspect="1"/>
            </p:cNvSpPr>
            <p:nvPr/>
          </p:nvSpPr>
          <p:spPr bwMode="auto">
            <a:xfrm>
              <a:off x="2484" y="1069"/>
              <a:ext cx="283" cy="303"/>
            </a:xfrm>
            <a:custGeom>
              <a:avLst/>
              <a:gdLst>
                <a:gd name="T0" fmla="*/ 4 w 362"/>
                <a:gd name="T1" fmla="*/ 2 h 387"/>
                <a:gd name="T2" fmla="*/ 3 w 362"/>
                <a:gd name="T3" fmla="*/ 2 h 387"/>
                <a:gd name="T4" fmla="*/ 2 w 362"/>
                <a:gd name="T5" fmla="*/ 2 h 387"/>
                <a:gd name="T6" fmla="*/ 2 w 362"/>
                <a:gd name="T7" fmla="*/ 2 h 387"/>
                <a:gd name="T8" fmla="*/ 0 w 362"/>
                <a:gd name="T9" fmla="*/ 2 h 387"/>
                <a:gd name="T10" fmla="*/ 9 w 362"/>
                <a:gd name="T11" fmla="*/ 54 h 387"/>
                <a:gd name="T12" fmla="*/ 20 w 362"/>
                <a:gd name="T13" fmla="*/ 54 h 387"/>
                <a:gd name="T14" fmla="*/ 32 w 362"/>
                <a:gd name="T15" fmla="*/ 54 h 387"/>
                <a:gd name="T16" fmla="*/ 44 w 362"/>
                <a:gd name="T17" fmla="*/ 54 h 387"/>
                <a:gd name="T18" fmla="*/ 47 w 362"/>
                <a:gd name="T19" fmla="*/ 55 h 387"/>
                <a:gd name="T20" fmla="*/ 48 w 362"/>
                <a:gd name="T21" fmla="*/ 55 h 387"/>
                <a:gd name="T22" fmla="*/ 49 w 362"/>
                <a:gd name="T23" fmla="*/ 54 h 387"/>
                <a:gd name="T24" fmla="*/ 49 w 362"/>
                <a:gd name="T25" fmla="*/ 53 h 387"/>
                <a:gd name="T26" fmla="*/ 50 w 362"/>
                <a:gd name="T27" fmla="*/ 52 h 387"/>
                <a:gd name="T28" fmla="*/ 51 w 362"/>
                <a:gd name="T29" fmla="*/ 52 h 387"/>
                <a:gd name="T30" fmla="*/ 50 w 362"/>
                <a:gd name="T31" fmla="*/ 50 h 387"/>
                <a:gd name="T32" fmla="*/ 49 w 362"/>
                <a:gd name="T33" fmla="*/ 49 h 387"/>
                <a:gd name="T34" fmla="*/ 47 w 362"/>
                <a:gd name="T35" fmla="*/ 48 h 387"/>
                <a:gd name="T36" fmla="*/ 45 w 362"/>
                <a:gd name="T37" fmla="*/ 48 h 387"/>
                <a:gd name="T38" fmla="*/ 43 w 362"/>
                <a:gd name="T39" fmla="*/ 46 h 387"/>
                <a:gd name="T40" fmla="*/ 40 w 362"/>
                <a:gd name="T41" fmla="*/ 46 h 387"/>
                <a:gd name="T42" fmla="*/ 37 w 362"/>
                <a:gd name="T43" fmla="*/ 45 h 387"/>
                <a:gd name="T44" fmla="*/ 35 w 362"/>
                <a:gd name="T45" fmla="*/ 45 h 387"/>
                <a:gd name="T46" fmla="*/ 34 w 362"/>
                <a:gd name="T47" fmla="*/ 44 h 387"/>
                <a:gd name="T48" fmla="*/ 34 w 362"/>
                <a:gd name="T49" fmla="*/ 43 h 387"/>
                <a:gd name="T50" fmla="*/ 33 w 362"/>
                <a:gd name="T51" fmla="*/ 42 h 387"/>
                <a:gd name="T52" fmla="*/ 32 w 362"/>
                <a:gd name="T53" fmla="*/ 41 h 387"/>
                <a:gd name="T54" fmla="*/ 30 w 362"/>
                <a:gd name="T55" fmla="*/ 41 h 387"/>
                <a:gd name="T56" fmla="*/ 30 w 362"/>
                <a:gd name="T57" fmla="*/ 41 h 387"/>
                <a:gd name="T58" fmla="*/ 29 w 362"/>
                <a:gd name="T59" fmla="*/ 41 h 387"/>
                <a:gd name="T60" fmla="*/ 29 w 362"/>
                <a:gd name="T61" fmla="*/ 39 h 387"/>
                <a:gd name="T62" fmla="*/ 29 w 362"/>
                <a:gd name="T63" fmla="*/ 38 h 387"/>
                <a:gd name="T64" fmla="*/ 29 w 362"/>
                <a:gd name="T65" fmla="*/ 38 h 387"/>
                <a:gd name="T66" fmla="*/ 29 w 362"/>
                <a:gd name="T67" fmla="*/ 37 h 387"/>
                <a:gd name="T68" fmla="*/ 29 w 362"/>
                <a:gd name="T69" fmla="*/ 35 h 387"/>
                <a:gd name="T70" fmla="*/ 29 w 362"/>
                <a:gd name="T71" fmla="*/ 34 h 387"/>
                <a:gd name="T72" fmla="*/ 28 w 362"/>
                <a:gd name="T73" fmla="*/ 34 h 387"/>
                <a:gd name="T74" fmla="*/ 28 w 362"/>
                <a:gd name="T75" fmla="*/ 32 h 387"/>
                <a:gd name="T76" fmla="*/ 28 w 362"/>
                <a:gd name="T77" fmla="*/ 30 h 387"/>
                <a:gd name="T78" fmla="*/ 27 w 362"/>
                <a:gd name="T79" fmla="*/ 29 h 387"/>
                <a:gd name="T80" fmla="*/ 27 w 362"/>
                <a:gd name="T81" fmla="*/ 27 h 387"/>
                <a:gd name="T82" fmla="*/ 27 w 362"/>
                <a:gd name="T83" fmla="*/ 23 h 387"/>
                <a:gd name="T84" fmla="*/ 23 w 362"/>
                <a:gd name="T85" fmla="*/ 18 h 387"/>
                <a:gd name="T86" fmla="*/ 21 w 362"/>
                <a:gd name="T87" fmla="*/ 14 h 387"/>
                <a:gd name="T88" fmla="*/ 18 w 362"/>
                <a:gd name="T89" fmla="*/ 13 h 387"/>
                <a:gd name="T90" fmla="*/ 16 w 362"/>
                <a:gd name="T91" fmla="*/ 11 h 387"/>
                <a:gd name="T92" fmla="*/ 16 w 362"/>
                <a:gd name="T93" fmla="*/ 10 h 387"/>
                <a:gd name="T94" fmla="*/ 16 w 362"/>
                <a:gd name="T95" fmla="*/ 9 h 387"/>
                <a:gd name="T96" fmla="*/ 14 w 362"/>
                <a:gd name="T97" fmla="*/ 7 h 387"/>
                <a:gd name="T98" fmla="*/ 13 w 362"/>
                <a:gd name="T99" fmla="*/ 5 h 387"/>
                <a:gd name="T100" fmla="*/ 13 w 362"/>
                <a:gd name="T101" fmla="*/ 5 h 387"/>
                <a:gd name="T102" fmla="*/ 10 w 362"/>
                <a:gd name="T103" fmla="*/ 4 h 387"/>
                <a:gd name="T104" fmla="*/ 8 w 362"/>
                <a:gd name="T105" fmla="*/ 2 h 387"/>
                <a:gd name="T106" fmla="*/ 7 w 362"/>
                <a:gd name="T107" fmla="*/ 2 h 387"/>
                <a:gd name="T108" fmla="*/ 5 w 362"/>
                <a:gd name="T109" fmla="*/ 2 h 387"/>
                <a:gd name="T110" fmla="*/ 5 w 362"/>
                <a:gd name="T111" fmla="*/ 2 h 3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62"/>
                <a:gd name="T169" fmla="*/ 0 h 387"/>
                <a:gd name="T170" fmla="*/ 362 w 362"/>
                <a:gd name="T171" fmla="*/ 387 h 3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62" h="387">
                  <a:moveTo>
                    <a:pt x="34" y="2"/>
                  </a:moveTo>
                  <a:lnTo>
                    <a:pt x="30" y="2"/>
                  </a:lnTo>
                  <a:lnTo>
                    <a:pt x="30" y="4"/>
                  </a:lnTo>
                  <a:lnTo>
                    <a:pt x="29" y="4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2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9" y="4"/>
                  </a:lnTo>
                  <a:lnTo>
                    <a:pt x="7" y="4"/>
                  </a:lnTo>
                  <a:lnTo>
                    <a:pt x="6" y="6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383"/>
                  </a:lnTo>
                  <a:lnTo>
                    <a:pt x="21" y="383"/>
                  </a:lnTo>
                  <a:lnTo>
                    <a:pt x="42" y="383"/>
                  </a:lnTo>
                  <a:lnTo>
                    <a:pt x="61" y="383"/>
                  </a:lnTo>
                  <a:lnTo>
                    <a:pt x="82" y="383"/>
                  </a:lnTo>
                  <a:lnTo>
                    <a:pt x="103" y="383"/>
                  </a:lnTo>
                  <a:lnTo>
                    <a:pt x="122" y="383"/>
                  </a:lnTo>
                  <a:lnTo>
                    <a:pt x="144" y="383"/>
                  </a:lnTo>
                  <a:lnTo>
                    <a:pt x="165" y="383"/>
                  </a:lnTo>
                  <a:lnTo>
                    <a:pt x="186" y="383"/>
                  </a:lnTo>
                  <a:lnTo>
                    <a:pt x="207" y="383"/>
                  </a:lnTo>
                  <a:lnTo>
                    <a:pt x="226" y="383"/>
                  </a:lnTo>
                  <a:lnTo>
                    <a:pt x="247" y="383"/>
                  </a:lnTo>
                  <a:lnTo>
                    <a:pt x="268" y="383"/>
                  </a:lnTo>
                  <a:lnTo>
                    <a:pt x="289" y="383"/>
                  </a:lnTo>
                  <a:lnTo>
                    <a:pt x="310" y="383"/>
                  </a:lnTo>
                  <a:lnTo>
                    <a:pt x="332" y="383"/>
                  </a:lnTo>
                  <a:lnTo>
                    <a:pt x="333" y="383"/>
                  </a:lnTo>
                  <a:lnTo>
                    <a:pt x="335" y="383"/>
                  </a:lnTo>
                  <a:lnTo>
                    <a:pt x="335" y="385"/>
                  </a:lnTo>
                  <a:lnTo>
                    <a:pt x="337" y="385"/>
                  </a:lnTo>
                  <a:lnTo>
                    <a:pt x="339" y="385"/>
                  </a:lnTo>
                  <a:lnTo>
                    <a:pt x="341" y="387"/>
                  </a:lnTo>
                  <a:lnTo>
                    <a:pt x="343" y="387"/>
                  </a:lnTo>
                  <a:lnTo>
                    <a:pt x="345" y="387"/>
                  </a:lnTo>
                  <a:lnTo>
                    <a:pt x="349" y="387"/>
                  </a:lnTo>
                  <a:lnTo>
                    <a:pt x="351" y="385"/>
                  </a:lnTo>
                  <a:lnTo>
                    <a:pt x="353" y="383"/>
                  </a:lnTo>
                  <a:lnTo>
                    <a:pt x="353" y="381"/>
                  </a:lnTo>
                  <a:lnTo>
                    <a:pt x="355" y="381"/>
                  </a:lnTo>
                  <a:lnTo>
                    <a:pt x="355" y="379"/>
                  </a:lnTo>
                  <a:lnTo>
                    <a:pt x="356" y="377"/>
                  </a:lnTo>
                  <a:lnTo>
                    <a:pt x="356" y="375"/>
                  </a:lnTo>
                  <a:lnTo>
                    <a:pt x="358" y="374"/>
                  </a:lnTo>
                  <a:lnTo>
                    <a:pt x="360" y="372"/>
                  </a:lnTo>
                  <a:lnTo>
                    <a:pt x="360" y="370"/>
                  </a:lnTo>
                  <a:lnTo>
                    <a:pt x="362" y="370"/>
                  </a:lnTo>
                  <a:lnTo>
                    <a:pt x="362" y="368"/>
                  </a:lnTo>
                  <a:lnTo>
                    <a:pt x="362" y="366"/>
                  </a:lnTo>
                  <a:lnTo>
                    <a:pt x="362" y="364"/>
                  </a:lnTo>
                  <a:lnTo>
                    <a:pt x="362" y="360"/>
                  </a:lnTo>
                  <a:lnTo>
                    <a:pt x="362" y="358"/>
                  </a:lnTo>
                  <a:lnTo>
                    <a:pt x="360" y="358"/>
                  </a:lnTo>
                  <a:lnTo>
                    <a:pt x="358" y="356"/>
                  </a:lnTo>
                  <a:lnTo>
                    <a:pt x="356" y="354"/>
                  </a:lnTo>
                  <a:lnTo>
                    <a:pt x="353" y="352"/>
                  </a:lnTo>
                  <a:lnTo>
                    <a:pt x="351" y="351"/>
                  </a:lnTo>
                  <a:lnTo>
                    <a:pt x="347" y="349"/>
                  </a:lnTo>
                  <a:lnTo>
                    <a:pt x="345" y="347"/>
                  </a:lnTo>
                  <a:lnTo>
                    <a:pt x="341" y="345"/>
                  </a:lnTo>
                  <a:lnTo>
                    <a:pt x="339" y="343"/>
                  </a:lnTo>
                  <a:lnTo>
                    <a:pt x="335" y="341"/>
                  </a:lnTo>
                  <a:lnTo>
                    <a:pt x="333" y="339"/>
                  </a:lnTo>
                  <a:lnTo>
                    <a:pt x="332" y="337"/>
                  </a:lnTo>
                  <a:lnTo>
                    <a:pt x="330" y="337"/>
                  </a:lnTo>
                  <a:lnTo>
                    <a:pt x="324" y="335"/>
                  </a:lnTo>
                  <a:lnTo>
                    <a:pt x="320" y="333"/>
                  </a:lnTo>
                  <a:lnTo>
                    <a:pt x="316" y="331"/>
                  </a:lnTo>
                  <a:lnTo>
                    <a:pt x="310" y="329"/>
                  </a:lnTo>
                  <a:lnTo>
                    <a:pt x="307" y="328"/>
                  </a:lnTo>
                  <a:lnTo>
                    <a:pt x="301" y="326"/>
                  </a:lnTo>
                  <a:lnTo>
                    <a:pt x="297" y="326"/>
                  </a:lnTo>
                  <a:lnTo>
                    <a:pt x="291" y="324"/>
                  </a:lnTo>
                  <a:lnTo>
                    <a:pt x="285" y="324"/>
                  </a:lnTo>
                  <a:lnTo>
                    <a:pt x="282" y="322"/>
                  </a:lnTo>
                  <a:lnTo>
                    <a:pt x="276" y="322"/>
                  </a:lnTo>
                  <a:lnTo>
                    <a:pt x="272" y="322"/>
                  </a:lnTo>
                  <a:lnTo>
                    <a:pt x="266" y="322"/>
                  </a:lnTo>
                  <a:lnTo>
                    <a:pt x="262" y="320"/>
                  </a:lnTo>
                  <a:lnTo>
                    <a:pt x="257" y="320"/>
                  </a:lnTo>
                  <a:lnTo>
                    <a:pt x="253" y="320"/>
                  </a:lnTo>
                  <a:lnTo>
                    <a:pt x="251" y="320"/>
                  </a:lnTo>
                  <a:lnTo>
                    <a:pt x="251" y="318"/>
                  </a:lnTo>
                  <a:lnTo>
                    <a:pt x="249" y="316"/>
                  </a:lnTo>
                  <a:lnTo>
                    <a:pt x="247" y="314"/>
                  </a:lnTo>
                  <a:lnTo>
                    <a:pt x="247" y="312"/>
                  </a:lnTo>
                  <a:lnTo>
                    <a:pt x="245" y="310"/>
                  </a:lnTo>
                  <a:lnTo>
                    <a:pt x="243" y="308"/>
                  </a:lnTo>
                  <a:lnTo>
                    <a:pt x="243" y="307"/>
                  </a:lnTo>
                  <a:lnTo>
                    <a:pt x="241" y="305"/>
                  </a:lnTo>
                  <a:lnTo>
                    <a:pt x="239" y="303"/>
                  </a:lnTo>
                  <a:lnTo>
                    <a:pt x="239" y="301"/>
                  </a:lnTo>
                  <a:lnTo>
                    <a:pt x="238" y="301"/>
                  </a:lnTo>
                  <a:lnTo>
                    <a:pt x="238" y="299"/>
                  </a:lnTo>
                  <a:lnTo>
                    <a:pt x="236" y="299"/>
                  </a:lnTo>
                  <a:lnTo>
                    <a:pt x="234" y="297"/>
                  </a:lnTo>
                  <a:lnTo>
                    <a:pt x="232" y="297"/>
                  </a:lnTo>
                  <a:lnTo>
                    <a:pt x="230" y="297"/>
                  </a:lnTo>
                  <a:lnTo>
                    <a:pt x="228" y="297"/>
                  </a:lnTo>
                  <a:lnTo>
                    <a:pt x="224" y="297"/>
                  </a:lnTo>
                  <a:lnTo>
                    <a:pt x="222" y="297"/>
                  </a:lnTo>
                  <a:lnTo>
                    <a:pt x="220" y="295"/>
                  </a:lnTo>
                  <a:lnTo>
                    <a:pt x="218" y="295"/>
                  </a:lnTo>
                  <a:lnTo>
                    <a:pt x="216" y="295"/>
                  </a:lnTo>
                  <a:lnTo>
                    <a:pt x="215" y="295"/>
                  </a:lnTo>
                  <a:lnTo>
                    <a:pt x="215" y="293"/>
                  </a:lnTo>
                  <a:lnTo>
                    <a:pt x="213" y="293"/>
                  </a:lnTo>
                  <a:lnTo>
                    <a:pt x="211" y="291"/>
                  </a:lnTo>
                  <a:lnTo>
                    <a:pt x="209" y="289"/>
                  </a:lnTo>
                  <a:lnTo>
                    <a:pt x="209" y="287"/>
                  </a:lnTo>
                  <a:lnTo>
                    <a:pt x="209" y="285"/>
                  </a:lnTo>
                  <a:lnTo>
                    <a:pt x="209" y="284"/>
                  </a:lnTo>
                  <a:lnTo>
                    <a:pt x="209" y="282"/>
                  </a:lnTo>
                  <a:lnTo>
                    <a:pt x="207" y="280"/>
                  </a:lnTo>
                  <a:lnTo>
                    <a:pt x="207" y="278"/>
                  </a:lnTo>
                  <a:lnTo>
                    <a:pt x="207" y="276"/>
                  </a:lnTo>
                  <a:lnTo>
                    <a:pt x="207" y="274"/>
                  </a:lnTo>
                  <a:lnTo>
                    <a:pt x="207" y="272"/>
                  </a:lnTo>
                  <a:lnTo>
                    <a:pt x="207" y="270"/>
                  </a:lnTo>
                  <a:lnTo>
                    <a:pt x="207" y="268"/>
                  </a:lnTo>
                  <a:lnTo>
                    <a:pt x="207" y="266"/>
                  </a:lnTo>
                  <a:lnTo>
                    <a:pt x="207" y="264"/>
                  </a:lnTo>
                  <a:lnTo>
                    <a:pt x="207" y="262"/>
                  </a:lnTo>
                  <a:lnTo>
                    <a:pt x="207" y="261"/>
                  </a:lnTo>
                  <a:lnTo>
                    <a:pt x="209" y="262"/>
                  </a:lnTo>
                  <a:lnTo>
                    <a:pt x="209" y="261"/>
                  </a:lnTo>
                  <a:lnTo>
                    <a:pt x="209" y="259"/>
                  </a:lnTo>
                  <a:lnTo>
                    <a:pt x="209" y="257"/>
                  </a:lnTo>
                  <a:lnTo>
                    <a:pt x="209" y="255"/>
                  </a:lnTo>
                  <a:lnTo>
                    <a:pt x="207" y="253"/>
                  </a:lnTo>
                  <a:lnTo>
                    <a:pt x="207" y="251"/>
                  </a:lnTo>
                  <a:lnTo>
                    <a:pt x="207" y="249"/>
                  </a:lnTo>
                  <a:lnTo>
                    <a:pt x="207" y="247"/>
                  </a:lnTo>
                  <a:lnTo>
                    <a:pt x="205" y="245"/>
                  </a:lnTo>
                  <a:lnTo>
                    <a:pt x="205" y="243"/>
                  </a:lnTo>
                  <a:lnTo>
                    <a:pt x="205" y="241"/>
                  </a:lnTo>
                  <a:lnTo>
                    <a:pt x="203" y="240"/>
                  </a:lnTo>
                  <a:lnTo>
                    <a:pt x="203" y="238"/>
                  </a:lnTo>
                  <a:lnTo>
                    <a:pt x="203" y="236"/>
                  </a:lnTo>
                  <a:lnTo>
                    <a:pt x="203" y="234"/>
                  </a:lnTo>
                  <a:lnTo>
                    <a:pt x="203" y="232"/>
                  </a:lnTo>
                  <a:lnTo>
                    <a:pt x="203" y="230"/>
                  </a:lnTo>
                  <a:lnTo>
                    <a:pt x="203" y="226"/>
                  </a:lnTo>
                  <a:lnTo>
                    <a:pt x="203" y="224"/>
                  </a:lnTo>
                  <a:lnTo>
                    <a:pt x="201" y="220"/>
                  </a:lnTo>
                  <a:lnTo>
                    <a:pt x="201" y="217"/>
                  </a:lnTo>
                  <a:lnTo>
                    <a:pt x="201" y="213"/>
                  </a:lnTo>
                  <a:lnTo>
                    <a:pt x="201" y="211"/>
                  </a:lnTo>
                  <a:lnTo>
                    <a:pt x="199" y="207"/>
                  </a:lnTo>
                  <a:lnTo>
                    <a:pt x="199" y="203"/>
                  </a:lnTo>
                  <a:lnTo>
                    <a:pt x="199" y="201"/>
                  </a:lnTo>
                  <a:lnTo>
                    <a:pt x="197" y="197"/>
                  </a:lnTo>
                  <a:lnTo>
                    <a:pt x="197" y="196"/>
                  </a:lnTo>
                  <a:lnTo>
                    <a:pt x="197" y="194"/>
                  </a:lnTo>
                  <a:lnTo>
                    <a:pt x="195" y="192"/>
                  </a:lnTo>
                  <a:lnTo>
                    <a:pt x="193" y="182"/>
                  </a:lnTo>
                  <a:lnTo>
                    <a:pt x="190" y="174"/>
                  </a:lnTo>
                  <a:lnTo>
                    <a:pt x="188" y="165"/>
                  </a:lnTo>
                  <a:lnTo>
                    <a:pt x="184" y="157"/>
                  </a:lnTo>
                  <a:lnTo>
                    <a:pt x="180" y="148"/>
                  </a:lnTo>
                  <a:lnTo>
                    <a:pt x="176" y="140"/>
                  </a:lnTo>
                  <a:lnTo>
                    <a:pt x="170" y="132"/>
                  </a:lnTo>
                  <a:lnTo>
                    <a:pt x="167" y="125"/>
                  </a:lnTo>
                  <a:lnTo>
                    <a:pt x="163" y="117"/>
                  </a:lnTo>
                  <a:lnTo>
                    <a:pt x="157" y="109"/>
                  </a:lnTo>
                  <a:lnTo>
                    <a:pt x="151" y="104"/>
                  </a:lnTo>
                  <a:lnTo>
                    <a:pt x="147" y="98"/>
                  </a:lnTo>
                  <a:lnTo>
                    <a:pt x="142" y="92"/>
                  </a:lnTo>
                  <a:lnTo>
                    <a:pt x="136" y="88"/>
                  </a:lnTo>
                  <a:lnTo>
                    <a:pt x="130" y="85"/>
                  </a:lnTo>
                  <a:lnTo>
                    <a:pt x="122" y="81"/>
                  </a:lnTo>
                  <a:lnTo>
                    <a:pt x="122" y="79"/>
                  </a:lnTo>
                  <a:lnTo>
                    <a:pt x="121" y="79"/>
                  </a:lnTo>
                  <a:lnTo>
                    <a:pt x="121" y="77"/>
                  </a:lnTo>
                  <a:lnTo>
                    <a:pt x="121" y="75"/>
                  </a:lnTo>
                  <a:lnTo>
                    <a:pt x="119" y="73"/>
                  </a:lnTo>
                  <a:lnTo>
                    <a:pt x="119" y="71"/>
                  </a:lnTo>
                  <a:lnTo>
                    <a:pt x="119" y="69"/>
                  </a:lnTo>
                  <a:lnTo>
                    <a:pt x="119" y="67"/>
                  </a:lnTo>
                  <a:lnTo>
                    <a:pt x="117" y="63"/>
                  </a:lnTo>
                  <a:lnTo>
                    <a:pt x="115" y="62"/>
                  </a:lnTo>
                  <a:lnTo>
                    <a:pt x="113" y="60"/>
                  </a:lnTo>
                  <a:lnTo>
                    <a:pt x="111" y="56"/>
                  </a:lnTo>
                  <a:lnTo>
                    <a:pt x="107" y="54"/>
                  </a:lnTo>
                  <a:lnTo>
                    <a:pt x="105" y="52"/>
                  </a:lnTo>
                  <a:lnTo>
                    <a:pt x="103" y="48"/>
                  </a:lnTo>
                  <a:lnTo>
                    <a:pt x="101" y="46"/>
                  </a:lnTo>
                  <a:lnTo>
                    <a:pt x="98" y="44"/>
                  </a:lnTo>
                  <a:lnTo>
                    <a:pt x="96" y="42"/>
                  </a:lnTo>
                  <a:lnTo>
                    <a:pt x="94" y="40"/>
                  </a:lnTo>
                  <a:lnTo>
                    <a:pt x="92" y="39"/>
                  </a:lnTo>
                  <a:lnTo>
                    <a:pt x="88" y="37"/>
                  </a:lnTo>
                  <a:lnTo>
                    <a:pt x="86" y="35"/>
                  </a:lnTo>
                  <a:lnTo>
                    <a:pt x="84" y="33"/>
                  </a:lnTo>
                  <a:lnTo>
                    <a:pt x="82" y="31"/>
                  </a:lnTo>
                  <a:lnTo>
                    <a:pt x="78" y="29"/>
                  </a:lnTo>
                  <a:lnTo>
                    <a:pt x="75" y="27"/>
                  </a:lnTo>
                  <a:lnTo>
                    <a:pt x="73" y="25"/>
                  </a:lnTo>
                  <a:lnTo>
                    <a:pt x="69" y="23"/>
                  </a:lnTo>
                  <a:lnTo>
                    <a:pt x="67" y="19"/>
                  </a:lnTo>
                  <a:lnTo>
                    <a:pt x="63" y="18"/>
                  </a:lnTo>
                  <a:lnTo>
                    <a:pt x="59" y="16"/>
                  </a:lnTo>
                  <a:lnTo>
                    <a:pt x="57" y="12"/>
                  </a:lnTo>
                  <a:lnTo>
                    <a:pt x="53" y="10"/>
                  </a:lnTo>
                  <a:lnTo>
                    <a:pt x="50" y="8"/>
                  </a:lnTo>
                  <a:lnTo>
                    <a:pt x="48" y="6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38" y="2"/>
                  </a:lnTo>
                  <a:lnTo>
                    <a:pt x="34" y="2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4" y="2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16"/>
            <p:cNvSpPr>
              <a:spLocks noChangeAspect="1"/>
            </p:cNvSpPr>
            <p:nvPr/>
          </p:nvSpPr>
          <p:spPr bwMode="auto">
            <a:xfrm>
              <a:off x="2688" y="1324"/>
              <a:ext cx="37" cy="43"/>
            </a:xfrm>
            <a:custGeom>
              <a:avLst/>
              <a:gdLst>
                <a:gd name="T0" fmla="*/ 0 w 47"/>
                <a:gd name="T1" fmla="*/ 2 h 55"/>
                <a:gd name="T2" fmla="*/ 1 w 47"/>
                <a:gd name="T3" fmla="*/ 2 h 55"/>
                <a:gd name="T4" fmla="*/ 2 w 47"/>
                <a:gd name="T5" fmla="*/ 2 h 55"/>
                <a:gd name="T6" fmla="*/ 2 w 47"/>
                <a:gd name="T7" fmla="*/ 2 h 55"/>
                <a:gd name="T8" fmla="*/ 2 w 47"/>
                <a:gd name="T9" fmla="*/ 2 h 55"/>
                <a:gd name="T10" fmla="*/ 2 w 47"/>
                <a:gd name="T11" fmla="*/ 2 h 55"/>
                <a:gd name="T12" fmla="*/ 2 w 47"/>
                <a:gd name="T13" fmla="*/ 2 h 55"/>
                <a:gd name="T14" fmla="*/ 3 w 47"/>
                <a:gd name="T15" fmla="*/ 2 h 55"/>
                <a:gd name="T16" fmla="*/ 3 w 47"/>
                <a:gd name="T17" fmla="*/ 3 h 55"/>
                <a:gd name="T18" fmla="*/ 4 w 47"/>
                <a:gd name="T19" fmla="*/ 4 h 55"/>
                <a:gd name="T20" fmla="*/ 4 w 47"/>
                <a:gd name="T21" fmla="*/ 5 h 55"/>
                <a:gd name="T22" fmla="*/ 5 w 47"/>
                <a:gd name="T23" fmla="*/ 6 h 55"/>
                <a:gd name="T24" fmla="*/ 5 w 47"/>
                <a:gd name="T25" fmla="*/ 7 h 55"/>
                <a:gd name="T26" fmla="*/ 6 w 47"/>
                <a:gd name="T27" fmla="*/ 7 h 55"/>
                <a:gd name="T28" fmla="*/ 6 w 47"/>
                <a:gd name="T29" fmla="*/ 8 h 55"/>
                <a:gd name="T30" fmla="*/ 7 w 47"/>
                <a:gd name="T31" fmla="*/ 8 h 55"/>
                <a:gd name="T32" fmla="*/ 6 w 47"/>
                <a:gd name="T33" fmla="*/ 7 h 55"/>
                <a:gd name="T34" fmla="*/ 6 w 47"/>
                <a:gd name="T35" fmla="*/ 6 h 55"/>
                <a:gd name="T36" fmla="*/ 5 w 47"/>
                <a:gd name="T37" fmla="*/ 5 h 55"/>
                <a:gd name="T38" fmla="*/ 5 w 47"/>
                <a:gd name="T39" fmla="*/ 5 h 55"/>
                <a:gd name="T40" fmla="*/ 4 w 47"/>
                <a:gd name="T41" fmla="*/ 4 h 55"/>
                <a:gd name="T42" fmla="*/ 4 w 47"/>
                <a:gd name="T43" fmla="*/ 3 h 55"/>
                <a:gd name="T44" fmla="*/ 3 w 47"/>
                <a:gd name="T45" fmla="*/ 2 h 55"/>
                <a:gd name="T46" fmla="*/ 2 w 47"/>
                <a:gd name="T47" fmla="*/ 2 h 55"/>
                <a:gd name="T48" fmla="*/ 2 w 47"/>
                <a:gd name="T49" fmla="*/ 2 h 55"/>
                <a:gd name="T50" fmla="*/ 2 w 47"/>
                <a:gd name="T51" fmla="*/ 2 h 55"/>
                <a:gd name="T52" fmla="*/ 2 w 47"/>
                <a:gd name="T53" fmla="*/ 2 h 55"/>
                <a:gd name="T54" fmla="*/ 2 w 47"/>
                <a:gd name="T55" fmla="*/ 2 h 55"/>
                <a:gd name="T56" fmla="*/ 2 w 47"/>
                <a:gd name="T57" fmla="*/ 2 h 55"/>
                <a:gd name="T58" fmla="*/ 2 w 47"/>
                <a:gd name="T59" fmla="*/ 2 h 55"/>
                <a:gd name="T60" fmla="*/ 2 w 47"/>
                <a:gd name="T61" fmla="*/ 2 h 55"/>
                <a:gd name="T62" fmla="*/ 2 w 47"/>
                <a:gd name="T63" fmla="*/ 2 h 55"/>
                <a:gd name="T64" fmla="*/ 2 w 47"/>
                <a:gd name="T65" fmla="*/ 3 h 55"/>
                <a:gd name="T66" fmla="*/ 2 w 47"/>
                <a:gd name="T67" fmla="*/ 4 h 55"/>
                <a:gd name="T68" fmla="*/ 2 w 47"/>
                <a:gd name="T69" fmla="*/ 4 h 55"/>
                <a:gd name="T70" fmla="*/ 3 w 47"/>
                <a:gd name="T71" fmla="*/ 5 h 55"/>
                <a:gd name="T72" fmla="*/ 3 w 47"/>
                <a:gd name="T73" fmla="*/ 5 h 55"/>
                <a:gd name="T74" fmla="*/ 2 w 47"/>
                <a:gd name="T75" fmla="*/ 5 h 55"/>
                <a:gd name="T76" fmla="*/ 2 w 47"/>
                <a:gd name="T77" fmla="*/ 4 h 55"/>
                <a:gd name="T78" fmla="*/ 2 w 47"/>
                <a:gd name="T79" fmla="*/ 4 h 55"/>
                <a:gd name="T80" fmla="*/ 2 w 47"/>
                <a:gd name="T81" fmla="*/ 2 h 55"/>
                <a:gd name="T82" fmla="*/ 2 w 47"/>
                <a:gd name="T83" fmla="*/ 2 h 55"/>
                <a:gd name="T84" fmla="*/ 1 w 47"/>
                <a:gd name="T85" fmla="*/ 2 h 55"/>
                <a:gd name="T86" fmla="*/ 0 w 47"/>
                <a:gd name="T87" fmla="*/ 2 h 5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7"/>
                <a:gd name="T133" fmla="*/ 0 h 55"/>
                <a:gd name="T134" fmla="*/ 47 w 47"/>
                <a:gd name="T135" fmla="*/ 55 h 5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7" h="55">
                  <a:moveTo>
                    <a:pt x="0" y="0"/>
                  </a:moveTo>
                  <a:lnTo>
                    <a:pt x="0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5"/>
                  </a:lnTo>
                  <a:lnTo>
                    <a:pt x="5" y="7"/>
                  </a:lnTo>
                  <a:lnTo>
                    <a:pt x="7" y="9"/>
                  </a:lnTo>
                  <a:lnTo>
                    <a:pt x="7" y="11"/>
                  </a:lnTo>
                  <a:lnTo>
                    <a:pt x="9" y="11"/>
                  </a:lnTo>
                  <a:lnTo>
                    <a:pt x="11" y="13"/>
                  </a:lnTo>
                  <a:lnTo>
                    <a:pt x="11" y="15"/>
                  </a:lnTo>
                  <a:lnTo>
                    <a:pt x="13" y="15"/>
                  </a:lnTo>
                  <a:lnTo>
                    <a:pt x="15" y="15"/>
                  </a:lnTo>
                  <a:lnTo>
                    <a:pt x="15" y="17"/>
                  </a:lnTo>
                  <a:lnTo>
                    <a:pt x="17" y="17"/>
                  </a:lnTo>
                  <a:lnTo>
                    <a:pt x="19" y="17"/>
                  </a:lnTo>
                  <a:lnTo>
                    <a:pt x="19" y="19"/>
                  </a:lnTo>
                  <a:lnTo>
                    <a:pt x="19" y="23"/>
                  </a:lnTo>
                  <a:lnTo>
                    <a:pt x="21" y="25"/>
                  </a:lnTo>
                  <a:lnTo>
                    <a:pt x="23" y="28"/>
                  </a:lnTo>
                  <a:lnTo>
                    <a:pt x="23" y="32"/>
                  </a:lnTo>
                  <a:lnTo>
                    <a:pt x="24" y="34"/>
                  </a:lnTo>
                  <a:lnTo>
                    <a:pt x="26" y="38"/>
                  </a:lnTo>
                  <a:lnTo>
                    <a:pt x="30" y="42"/>
                  </a:lnTo>
                  <a:lnTo>
                    <a:pt x="32" y="44"/>
                  </a:lnTo>
                  <a:lnTo>
                    <a:pt x="34" y="48"/>
                  </a:lnTo>
                  <a:lnTo>
                    <a:pt x="36" y="49"/>
                  </a:lnTo>
                  <a:lnTo>
                    <a:pt x="38" y="51"/>
                  </a:lnTo>
                  <a:lnTo>
                    <a:pt x="42" y="53"/>
                  </a:lnTo>
                  <a:lnTo>
                    <a:pt x="44" y="55"/>
                  </a:lnTo>
                  <a:lnTo>
                    <a:pt x="46" y="55"/>
                  </a:lnTo>
                  <a:lnTo>
                    <a:pt x="47" y="55"/>
                  </a:lnTo>
                  <a:lnTo>
                    <a:pt x="46" y="53"/>
                  </a:lnTo>
                  <a:lnTo>
                    <a:pt x="44" y="49"/>
                  </a:lnTo>
                  <a:lnTo>
                    <a:pt x="42" y="48"/>
                  </a:lnTo>
                  <a:lnTo>
                    <a:pt x="40" y="46"/>
                  </a:lnTo>
                  <a:lnTo>
                    <a:pt x="38" y="42"/>
                  </a:lnTo>
                  <a:lnTo>
                    <a:pt x="36" y="40"/>
                  </a:lnTo>
                  <a:lnTo>
                    <a:pt x="34" y="36"/>
                  </a:lnTo>
                  <a:lnTo>
                    <a:pt x="32" y="34"/>
                  </a:lnTo>
                  <a:lnTo>
                    <a:pt x="30" y="30"/>
                  </a:lnTo>
                  <a:lnTo>
                    <a:pt x="28" y="28"/>
                  </a:lnTo>
                  <a:lnTo>
                    <a:pt x="26" y="26"/>
                  </a:lnTo>
                  <a:lnTo>
                    <a:pt x="24" y="23"/>
                  </a:lnTo>
                  <a:lnTo>
                    <a:pt x="23" y="21"/>
                  </a:lnTo>
                  <a:lnTo>
                    <a:pt x="19" y="19"/>
                  </a:lnTo>
                  <a:lnTo>
                    <a:pt x="17" y="17"/>
                  </a:lnTo>
                  <a:lnTo>
                    <a:pt x="15" y="15"/>
                  </a:lnTo>
                  <a:lnTo>
                    <a:pt x="13" y="15"/>
                  </a:lnTo>
                  <a:lnTo>
                    <a:pt x="13" y="13"/>
                  </a:lnTo>
                  <a:lnTo>
                    <a:pt x="11" y="13"/>
                  </a:lnTo>
                  <a:lnTo>
                    <a:pt x="9" y="13"/>
                  </a:lnTo>
                  <a:lnTo>
                    <a:pt x="9" y="11"/>
                  </a:lnTo>
                  <a:lnTo>
                    <a:pt x="7" y="11"/>
                  </a:lnTo>
                  <a:lnTo>
                    <a:pt x="7" y="9"/>
                  </a:lnTo>
                  <a:lnTo>
                    <a:pt x="5" y="9"/>
                  </a:lnTo>
                  <a:lnTo>
                    <a:pt x="5" y="7"/>
                  </a:lnTo>
                  <a:lnTo>
                    <a:pt x="3" y="5"/>
                  </a:lnTo>
                  <a:lnTo>
                    <a:pt x="5" y="9"/>
                  </a:lnTo>
                  <a:lnTo>
                    <a:pt x="5" y="11"/>
                  </a:lnTo>
                  <a:lnTo>
                    <a:pt x="5" y="13"/>
                  </a:lnTo>
                  <a:lnTo>
                    <a:pt x="7" y="15"/>
                  </a:lnTo>
                  <a:lnTo>
                    <a:pt x="9" y="17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1" y="21"/>
                  </a:lnTo>
                  <a:lnTo>
                    <a:pt x="13" y="23"/>
                  </a:lnTo>
                  <a:lnTo>
                    <a:pt x="15" y="25"/>
                  </a:lnTo>
                  <a:lnTo>
                    <a:pt x="15" y="26"/>
                  </a:lnTo>
                  <a:lnTo>
                    <a:pt x="17" y="28"/>
                  </a:lnTo>
                  <a:lnTo>
                    <a:pt x="19" y="30"/>
                  </a:lnTo>
                  <a:lnTo>
                    <a:pt x="19" y="32"/>
                  </a:lnTo>
                  <a:lnTo>
                    <a:pt x="21" y="32"/>
                  </a:lnTo>
                  <a:lnTo>
                    <a:pt x="21" y="34"/>
                  </a:lnTo>
                  <a:lnTo>
                    <a:pt x="19" y="34"/>
                  </a:lnTo>
                  <a:lnTo>
                    <a:pt x="17" y="34"/>
                  </a:lnTo>
                  <a:lnTo>
                    <a:pt x="15" y="32"/>
                  </a:lnTo>
                  <a:lnTo>
                    <a:pt x="13" y="30"/>
                  </a:lnTo>
                  <a:lnTo>
                    <a:pt x="11" y="28"/>
                  </a:lnTo>
                  <a:lnTo>
                    <a:pt x="9" y="25"/>
                  </a:lnTo>
                  <a:lnTo>
                    <a:pt x="7" y="23"/>
                  </a:lnTo>
                  <a:lnTo>
                    <a:pt x="5" y="19"/>
                  </a:lnTo>
                  <a:lnTo>
                    <a:pt x="5" y="17"/>
                  </a:lnTo>
                  <a:lnTo>
                    <a:pt x="3" y="13"/>
                  </a:lnTo>
                  <a:lnTo>
                    <a:pt x="1" y="9"/>
                  </a:lnTo>
                  <a:lnTo>
                    <a:pt x="1" y="7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17"/>
            <p:cNvSpPr>
              <a:spLocks noChangeAspect="1"/>
            </p:cNvSpPr>
            <p:nvPr/>
          </p:nvSpPr>
          <p:spPr bwMode="auto">
            <a:xfrm>
              <a:off x="2694" y="1323"/>
              <a:ext cx="27" cy="18"/>
            </a:xfrm>
            <a:custGeom>
              <a:avLst/>
              <a:gdLst>
                <a:gd name="T0" fmla="*/ 4 w 35"/>
                <a:gd name="T1" fmla="*/ 2 h 23"/>
                <a:gd name="T2" fmla="*/ 4 w 35"/>
                <a:gd name="T3" fmla="*/ 2 h 23"/>
                <a:gd name="T4" fmla="*/ 4 w 35"/>
                <a:gd name="T5" fmla="*/ 2 h 23"/>
                <a:gd name="T6" fmla="*/ 4 w 35"/>
                <a:gd name="T7" fmla="*/ 2 h 23"/>
                <a:gd name="T8" fmla="*/ 4 w 35"/>
                <a:gd name="T9" fmla="*/ 2 h 23"/>
                <a:gd name="T10" fmla="*/ 4 w 35"/>
                <a:gd name="T11" fmla="*/ 2 h 23"/>
                <a:gd name="T12" fmla="*/ 4 w 35"/>
                <a:gd name="T13" fmla="*/ 2 h 23"/>
                <a:gd name="T14" fmla="*/ 4 w 35"/>
                <a:gd name="T15" fmla="*/ 2 h 23"/>
                <a:gd name="T16" fmla="*/ 4 w 35"/>
                <a:gd name="T17" fmla="*/ 2 h 23"/>
                <a:gd name="T18" fmla="*/ 4 w 35"/>
                <a:gd name="T19" fmla="*/ 2 h 23"/>
                <a:gd name="T20" fmla="*/ 4 w 35"/>
                <a:gd name="T21" fmla="*/ 3 h 23"/>
                <a:gd name="T22" fmla="*/ 4 w 35"/>
                <a:gd name="T23" fmla="*/ 3 h 23"/>
                <a:gd name="T24" fmla="*/ 2 w 35"/>
                <a:gd name="T25" fmla="*/ 2 h 23"/>
                <a:gd name="T26" fmla="*/ 2 w 35"/>
                <a:gd name="T27" fmla="*/ 2 h 23"/>
                <a:gd name="T28" fmla="*/ 2 w 35"/>
                <a:gd name="T29" fmla="*/ 2 h 23"/>
                <a:gd name="T30" fmla="*/ 2 w 35"/>
                <a:gd name="T31" fmla="*/ 2 h 23"/>
                <a:gd name="T32" fmla="*/ 2 w 35"/>
                <a:gd name="T33" fmla="*/ 2 h 23"/>
                <a:gd name="T34" fmla="*/ 2 w 35"/>
                <a:gd name="T35" fmla="*/ 2 h 23"/>
                <a:gd name="T36" fmla="*/ 2 w 35"/>
                <a:gd name="T37" fmla="*/ 2 h 23"/>
                <a:gd name="T38" fmla="*/ 2 w 35"/>
                <a:gd name="T39" fmla="*/ 2 h 23"/>
                <a:gd name="T40" fmla="*/ 2 w 35"/>
                <a:gd name="T41" fmla="*/ 2 h 23"/>
                <a:gd name="T42" fmla="*/ 2 w 35"/>
                <a:gd name="T43" fmla="*/ 2 h 23"/>
                <a:gd name="T44" fmla="*/ 2 w 35"/>
                <a:gd name="T45" fmla="*/ 2 h 23"/>
                <a:gd name="T46" fmla="*/ 2 w 35"/>
                <a:gd name="T47" fmla="*/ 2 h 23"/>
                <a:gd name="T48" fmla="*/ 0 w 35"/>
                <a:gd name="T49" fmla="*/ 2 h 23"/>
                <a:gd name="T50" fmla="*/ 2 w 35"/>
                <a:gd name="T51" fmla="*/ 0 h 23"/>
                <a:gd name="T52" fmla="*/ 2 w 35"/>
                <a:gd name="T53" fmla="*/ 0 h 23"/>
                <a:gd name="T54" fmla="*/ 2 w 35"/>
                <a:gd name="T55" fmla="*/ 0 h 23"/>
                <a:gd name="T56" fmla="*/ 2 w 35"/>
                <a:gd name="T57" fmla="*/ 0 h 23"/>
                <a:gd name="T58" fmla="*/ 2 w 35"/>
                <a:gd name="T59" fmla="*/ 0 h 23"/>
                <a:gd name="T60" fmla="*/ 2 w 35"/>
                <a:gd name="T61" fmla="*/ 2 h 23"/>
                <a:gd name="T62" fmla="*/ 2 w 35"/>
                <a:gd name="T63" fmla="*/ 2 h 23"/>
                <a:gd name="T64" fmla="*/ 2 w 35"/>
                <a:gd name="T65" fmla="*/ 2 h 23"/>
                <a:gd name="T66" fmla="*/ 2 w 35"/>
                <a:gd name="T67" fmla="*/ 2 h 23"/>
                <a:gd name="T68" fmla="*/ 2 w 35"/>
                <a:gd name="T69" fmla="*/ 2 h 23"/>
                <a:gd name="T70" fmla="*/ 2 w 35"/>
                <a:gd name="T71" fmla="*/ 2 h 23"/>
                <a:gd name="T72" fmla="*/ 2 w 35"/>
                <a:gd name="T73" fmla="*/ 2 h 23"/>
                <a:gd name="T74" fmla="*/ 2 w 35"/>
                <a:gd name="T75" fmla="*/ 2 h 23"/>
                <a:gd name="T76" fmla="*/ 2 w 35"/>
                <a:gd name="T77" fmla="*/ 2 h 23"/>
                <a:gd name="T78" fmla="*/ 2 w 35"/>
                <a:gd name="T79" fmla="*/ 2 h 23"/>
                <a:gd name="T80" fmla="*/ 2 w 35"/>
                <a:gd name="T81" fmla="*/ 2 h 23"/>
                <a:gd name="T82" fmla="*/ 2 w 35"/>
                <a:gd name="T83" fmla="*/ 2 h 23"/>
                <a:gd name="T84" fmla="*/ 2 w 35"/>
                <a:gd name="T85" fmla="*/ 2 h 23"/>
                <a:gd name="T86" fmla="*/ 2 w 35"/>
                <a:gd name="T87" fmla="*/ 2 h 23"/>
                <a:gd name="T88" fmla="*/ 2 w 35"/>
                <a:gd name="T89" fmla="*/ 2 h 23"/>
                <a:gd name="T90" fmla="*/ 2 w 35"/>
                <a:gd name="T91" fmla="*/ 0 h 23"/>
                <a:gd name="T92" fmla="*/ 3 w 35"/>
                <a:gd name="T93" fmla="*/ 0 h 23"/>
                <a:gd name="T94" fmla="*/ 3 w 35"/>
                <a:gd name="T95" fmla="*/ 2 h 23"/>
                <a:gd name="T96" fmla="*/ 3 w 35"/>
                <a:gd name="T97" fmla="*/ 2 h 23"/>
                <a:gd name="T98" fmla="*/ 3 w 35"/>
                <a:gd name="T99" fmla="*/ 2 h 23"/>
                <a:gd name="T100" fmla="*/ 3 w 35"/>
                <a:gd name="T101" fmla="*/ 2 h 23"/>
                <a:gd name="T102" fmla="*/ 4 w 35"/>
                <a:gd name="T103" fmla="*/ 2 h 23"/>
                <a:gd name="T104" fmla="*/ 4 w 35"/>
                <a:gd name="T105" fmla="*/ 2 h 23"/>
                <a:gd name="T106" fmla="*/ 4 w 35"/>
                <a:gd name="T107" fmla="*/ 2 h 2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5"/>
                <a:gd name="T163" fmla="*/ 0 h 23"/>
                <a:gd name="T164" fmla="*/ 35 w 35"/>
                <a:gd name="T165" fmla="*/ 23 h 2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5" h="23">
                  <a:moveTo>
                    <a:pt x="33" y="5"/>
                  </a:moveTo>
                  <a:lnTo>
                    <a:pt x="33" y="7"/>
                  </a:lnTo>
                  <a:lnTo>
                    <a:pt x="33" y="9"/>
                  </a:lnTo>
                  <a:lnTo>
                    <a:pt x="35" y="9"/>
                  </a:lnTo>
                  <a:lnTo>
                    <a:pt x="35" y="11"/>
                  </a:lnTo>
                  <a:lnTo>
                    <a:pt x="33" y="13"/>
                  </a:lnTo>
                  <a:lnTo>
                    <a:pt x="33" y="15"/>
                  </a:lnTo>
                  <a:lnTo>
                    <a:pt x="33" y="17"/>
                  </a:lnTo>
                  <a:lnTo>
                    <a:pt x="33" y="19"/>
                  </a:lnTo>
                  <a:lnTo>
                    <a:pt x="31" y="19"/>
                  </a:lnTo>
                  <a:lnTo>
                    <a:pt x="31" y="21"/>
                  </a:lnTo>
                  <a:lnTo>
                    <a:pt x="31" y="23"/>
                  </a:lnTo>
                  <a:lnTo>
                    <a:pt x="19" y="9"/>
                  </a:lnTo>
                  <a:lnTo>
                    <a:pt x="17" y="9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4" y="7"/>
                  </a:lnTo>
                  <a:lnTo>
                    <a:pt x="12" y="7"/>
                  </a:lnTo>
                  <a:lnTo>
                    <a:pt x="10" y="7"/>
                  </a:lnTo>
                  <a:lnTo>
                    <a:pt x="8" y="5"/>
                  </a:lnTo>
                  <a:lnTo>
                    <a:pt x="6" y="5"/>
                  </a:lnTo>
                  <a:lnTo>
                    <a:pt x="4" y="4"/>
                  </a:lnTo>
                  <a:lnTo>
                    <a:pt x="2" y="4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4" y="4"/>
                  </a:lnTo>
                  <a:lnTo>
                    <a:pt x="16" y="4"/>
                  </a:lnTo>
                  <a:lnTo>
                    <a:pt x="16" y="5"/>
                  </a:lnTo>
                  <a:lnTo>
                    <a:pt x="17" y="7"/>
                  </a:lnTo>
                  <a:lnTo>
                    <a:pt x="19" y="9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1" y="5"/>
                  </a:lnTo>
                  <a:lnTo>
                    <a:pt x="21" y="4"/>
                  </a:lnTo>
                  <a:lnTo>
                    <a:pt x="21" y="2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4"/>
                  </a:lnTo>
                  <a:lnTo>
                    <a:pt x="27" y="4"/>
                  </a:lnTo>
                  <a:lnTo>
                    <a:pt x="29" y="5"/>
                  </a:lnTo>
                  <a:lnTo>
                    <a:pt x="31" y="5"/>
                  </a:lnTo>
                  <a:lnTo>
                    <a:pt x="3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18"/>
            <p:cNvSpPr>
              <a:spLocks noChangeAspect="1"/>
            </p:cNvSpPr>
            <p:nvPr/>
          </p:nvSpPr>
          <p:spPr bwMode="auto">
            <a:xfrm>
              <a:off x="2725" y="1328"/>
              <a:ext cx="6" cy="21"/>
            </a:xfrm>
            <a:custGeom>
              <a:avLst/>
              <a:gdLst>
                <a:gd name="T0" fmla="*/ 2 w 8"/>
                <a:gd name="T1" fmla="*/ 2 h 27"/>
                <a:gd name="T2" fmla="*/ 2 w 8"/>
                <a:gd name="T3" fmla="*/ 2 h 27"/>
                <a:gd name="T4" fmla="*/ 2 w 8"/>
                <a:gd name="T5" fmla="*/ 2 h 27"/>
                <a:gd name="T6" fmla="*/ 2 w 8"/>
                <a:gd name="T7" fmla="*/ 2 h 27"/>
                <a:gd name="T8" fmla="*/ 2 w 8"/>
                <a:gd name="T9" fmla="*/ 2 h 27"/>
                <a:gd name="T10" fmla="*/ 2 w 8"/>
                <a:gd name="T11" fmla="*/ 2 h 27"/>
                <a:gd name="T12" fmla="*/ 2 w 8"/>
                <a:gd name="T13" fmla="*/ 2 h 27"/>
                <a:gd name="T14" fmla="*/ 2 w 8"/>
                <a:gd name="T15" fmla="*/ 2 h 27"/>
                <a:gd name="T16" fmla="*/ 2 w 8"/>
                <a:gd name="T17" fmla="*/ 2 h 27"/>
                <a:gd name="T18" fmla="*/ 2 w 8"/>
                <a:gd name="T19" fmla="*/ 2 h 27"/>
                <a:gd name="T20" fmla="*/ 2 w 8"/>
                <a:gd name="T21" fmla="*/ 3 h 27"/>
                <a:gd name="T22" fmla="*/ 2 w 8"/>
                <a:gd name="T23" fmla="*/ 3 h 27"/>
                <a:gd name="T24" fmla="*/ 2 w 8"/>
                <a:gd name="T25" fmla="*/ 3 h 27"/>
                <a:gd name="T26" fmla="*/ 2 w 8"/>
                <a:gd name="T27" fmla="*/ 3 h 27"/>
                <a:gd name="T28" fmla="*/ 2 w 8"/>
                <a:gd name="T29" fmla="*/ 3 h 27"/>
                <a:gd name="T30" fmla="*/ 0 w 8"/>
                <a:gd name="T31" fmla="*/ 2 h 27"/>
                <a:gd name="T32" fmla="*/ 0 w 8"/>
                <a:gd name="T33" fmla="*/ 2 h 27"/>
                <a:gd name="T34" fmla="*/ 0 w 8"/>
                <a:gd name="T35" fmla="*/ 2 h 27"/>
                <a:gd name="T36" fmla="*/ 0 w 8"/>
                <a:gd name="T37" fmla="*/ 2 h 27"/>
                <a:gd name="T38" fmla="*/ 0 w 8"/>
                <a:gd name="T39" fmla="*/ 2 h 27"/>
                <a:gd name="T40" fmla="*/ 0 w 8"/>
                <a:gd name="T41" fmla="*/ 2 h 27"/>
                <a:gd name="T42" fmla="*/ 0 w 8"/>
                <a:gd name="T43" fmla="*/ 2 h 27"/>
                <a:gd name="T44" fmla="*/ 0 w 8"/>
                <a:gd name="T45" fmla="*/ 2 h 27"/>
                <a:gd name="T46" fmla="*/ 0 w 8"/>
                <a:gd name="T47" fmla="*/ 2 h 27"/>
                <a:gd name="T48" fmla="*/ 0 w 8"/>
                <a:gd name="T49" fmla="*/ 2 h 27"/>
                <a:gd name="T50" fmla="*/ 0 w 8"/>
                <a:gd name="T51" fmla="*/ 2 h 27"/>
                <a:gd name="T52" fmla="*/ 0 w 8"/>
                <a:gd name="T53" fmla="*/ 0 h 27"/>
                <a:gd name="T54" fmla="*/ 0 w 8"/>
                <a:gd name="T55" fmla="*/ 2 h 27"/>
                <a:gd name="T56" fmla="*/ 0 w 8"/>
                <a:gd name="T57" fmla="*/ 2 h 27"/>
                <a:gd name="T58" fmla="*/ 0 w 8"/>
                <a:gd name="T59" fmla="*/ 2 h 27"/>
                <a:gd name="T60" fmla="*/ 0 w 8"/>
                <a:gd name="T61" fmla="*/ 2 h 27"/>
                <a:gd name="T62" fmla="*/ 0 w 8"/>
                <a:gd name="T63" fmla="*/ 2 h 27"/>
                <a:gd name="T64" fmla="*/ 2 w 8"/>
                <a:gd name="T65" fmla="*/ 2 h 27"/>
                <a:gd name="T66" fmla="*/ 2 w 8"/>
                <a:gd name="T67" fmla="*/ 2 h 27"/>
                <a:gd name="T68" fmla="*/ 2 w 8"/>
                <a:gd name="T69" fmla="*/ 2 h 27"/>
                <a:gd name="T70" fmla="*/ 2 w 8"/>
                <a:gd name="T71" fmla="*/ 2 h 27"/>
                <a:gd name="T72" fmla="*/ 2 w 8"/>
                <a:gd name="T73" fmla="*/ 2 h 27"/>
                <a:gd name="T74" fmla="*/ 2 w 8"/>
                <a:gd name="T75" fmla="*/ 2 h 27"/>
                <a:gd name="T76" fmla="*/ 2 w 8"/>
                <a:gd name="T77" fmla="*/ 2 h 27"/>
                <a:gd name="T78" fmla="*/ 2 w 8"/>
                <a:gd name="T79" fmla="*/ 2 h 27"/>
                <a:gd name="T80" fmla="*/ 2 w 8"/>
                <a:gd name="T81" fmla="*/ 2 h 27"/>
                <a:gd name="T82" fmla="*/ 2 w 8"/>
                <a:gd name="T83" fmla="*/ 2 h 27"/>
                <a:gd name="T84" fmla="*/ 2 w 8"/>
                <a:gd name="T85" fmla="*/ 2 h 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8"/>
                <a:gd name="T130" fmla="*/ 0 h 27"/>
                <a:gd name="T131" fmla="*/ 8 w 8"/>
                <a:gd name="T132" fmla="*/ 27 h 2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8" h="27">
                  <a:moveTo>
                    <a:pt x="8" y="6"/>
                  </a:moveTo>
                  <a:lnTo>
                    <a:pt x="8" y="8"/>
                  </a:lnTo>
                  <a:lnTo>
                    <a:pt x="6" y="8"/>
                  </a:lnTo>
                  <a:lnTo>
                    <a:pt x="6" y="10"/>
                  </a:lnTo>
                  <a:lnTo>
                    <a:pt x="6" y="12"/>
                  </a:lnTo>
                  <a:lnTo>
                    <a:pt x="6" y="14"/>
                  </a:lnTo>
                  <a:lnTo>
                    <a:pt x="6" y="16"/>
                  </a:lnTo>
                  <a:lnTo>
                    <a:pt x="4" y="18"/>
                  </a:lnTo>
                  <a:lnTo>
                    <a:pt x="4" y="20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4" y="27"/>
                  </a:lnTo>
                  <a:lnTo>
                    <a:pt x="2" y="25"/>
                  </a:lnTo>
                  <a:lnTo>
                    <a:pt x="2" y="23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4" y="12"/>
                  </a:lnTo>
                  <a:lnTo>
                    <a:pt x="4" y="10"/>
                  </a:lnTo>
                  <a:lnTo>
                    <a:pt x="6" y="8"/>
                  </a:lnTo>
                  <a:lnTo>
                    <a:pt x="6" y="6"/>
                  </a:lnTo>
                  <a:lnTo>
                    <a:pt x="8" y="6"/>
                  </a:lnTo>
                  <a:lnTo>
                    <a:pt x="8" y="8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9"/>
            <p:cNvSpPr>
              <a:spLocks noChangeAspect="1"/>
            </p:cNvSpPr>
            <p:nvPr/>
          </p:nvSpPr>
          <p:spPr bwMode="auto">
            <a:xfrm>
              <a:off x="2734" y="1336"/>
              <a:ext cx="8" cy="15"/>
            </a:xfrm>
            <a:custGeom>
              <a:avLst/>
              <a:gdLst>
                <a:gd name="T0" fmla="*/ 2 w 10"/>
                <a:gd name="T1" fmla="*/ 0 h 19"/>
                <a:gd name="T2" fmla="*/ 2 w 10"/>
                <a:gd name="T3" fmla="*/ 2 h 19"/>
                <a:gd name="T4" fmla="*/ 2 w 10"/>
                <a:gd name="T5" fmla="*/ 2 h 19"/>
                <a:gd name="T6" fmla="*/ 2 w 10"/>
                <a:gd name="T7" fmla="*/ 2 h 19"/>
                <a:gd name="T8" fmla="*/ 2 w 10"/>
                <a:gd name="T9" fmla="*/ 2 h 19"/>
                <a:gd name="T10" fmla="*/ 2 w 10"/>
                <a:gd name="T11" fmla="*/ 2 h 19"/>
                <a:gd name="T12" fmla="*/ 2 w 10"/>
                <a:gd name="T13" fmla="*/ 2 h 19"/>
                <a:gd name="T14" fmla="*/ 2 w 10"/>
                <a:gd name="T15" fmla="*/ 3 h 19"/>
                <a:gd name="T16" fmla="*/ 2 w 10"/>
                <a:gd name="T17" fmla="*/ 3 h 19"/>
                <a:gd name="T18" fmla="*/ 2 w 10"/>
                <a:gd name="T19" fmla="*/ 2 h 19"/>
                <a:gd name="T20" fmla="*/ 0 w 10"/>
                <a:gd name="T21" fmla="*/ 2 h 19"/>
                <a:gd name="T22" fmla="*/ 0 w 10"/>
                <a:gd name="T23" fmla="*/ 2 h 19"/>
                <a:gd name="T24" fmla="*/ 0 w 10"/>
                <a:gd name="T25" fmla="*/ 2 h 19"/>
                <a:gd name="T26" fmla="*/ 0 w 10"/>
                <a:gd name="T27" fmla="*/ 2 h 19"/>
                <a:gd name="T28" fmla="*/ 2 w 10"/>
                <a:gd name="T29" fmla="*/ 2 h 19"/>
                <a:gd name="T30" fmla="*/ 2 w 10"/>
                <a:gd name="T31" fmla="*/ 2 h 19"/>
                <a:gd name="T32" fmla="*/ 2 w 10"/>
                <a:gd name="T33" fmla="*/ 2 h 19"/>
                <a:gd name="T34" fmla="*/ 2 w 10"/>
                <a:gd name="T35" fmla="*/ 2 h 19"/>
                <a:gd name="T36" fmla="*/ 2 w 10"/>
                <a:gd name="T37" fmla="*/ 2 h 19"/>
                <a:gd name="T38" fmla="*/ 2 w 10"/>
                <a:gd name="T39" fmla="*/ 2 h 19"/>
                <a:gd name="T40" fmla="*/ 2 w 10"/>
                <a:gd name="T41" fmla="*/ 0 h 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"/>
                <a:gd name="T64" fmla="*/ 0 h 19"/>
                <a:gd name="T65" fmla="*/ 10 w 10"/>
                <a:gd name="T66" fmla="*/ 19 h 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" h="19">
                  <a:moveTo>
                    <a:pt x="10" y="0"/>
                  </a:moveTo>
                  <a:lnTo>
                    <a:pt x="10" y="13"/>
                  </a:lnTo>
                  <a:lnTo>
                    <a:pt x="8" y="13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6" y="17"/>
                  </a:lnTo>
                  <a:lnTo>
                    <a:pt x="4" y="17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8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0"/>
            <p:cNvSpPr>
              <a:spLocks noChangeAspect="1"/>
            </p:cNvSpPr>
            <p:nvPr/>
          </p:nvSpPr>
          <p:spPr bwMode="auto">
            <a:xfrm>
              <a:off x="2684" y="1003"/>
              <a:ext cx="16" cy="10"/>
            </a:xfrm>
            <a:custGeom>
              <a:avLst/>
              <a:gdLst>
                <a:gd name="T0" fmla="*/ 0 w 21"/>
                <a:gd name="T1" fmla="*/ 2 h 13"/>
                <a:gd name="T2" fmla="*/ 2 w 21"/>
                <a:gd name="T3" fmla="*/ 2 h 13"/>
                <a:gd name="T4" fmla="*/ 2 w 21"/>
                <a:gd name="T5" fmla="*/ 2 h 13"/>
                <a:gd name="T6" fmla="*/ 2 w 21"/>
                <a:gd name="T7" fmla="*/ 2 h 13"/>
                <a:gd name="T8" fmla="*/ 2 w 21"/>
                <a:gd name="T9" fmla="*/ 2 h 13"/>
                <a:gd name="T10" fmla="*/ 2 w 21"/>
                <a:gd name="T11" fmla="*/ 2 h 13"/>
                <a:gd name="T12" fmla="*/ 2 w 21"/>
                <a:gd name="T13" fmla="*/ 2 h 13"/>
                <a:gd name="T14" fmla="*/ 2 w 21"/>
                <a:gd name="T15" fmla="*/ 2 h 13"/>
                <a:gd name="T16" fmla="*/ 2 w 21"/>
                <a:gd name="T17" fmla="*/ 2 h 13"/>
                <a:gd name="T18" fmla="*/ 2 w 21"/>
                <a:gd name="T19" fmla="*/ 2 h 13"/>
                <a:gd name="T20" fmla="*/ 2 w 21"/>
                <a:gd name="T21" fmla="*/ 2 h 13"/>
                <a:gd name="T22" fmla="*/ 2 w 21"/>
                <a:gd name="T23" fmla="*/ 2 h 13"/>
                <a:gd name="T24" fmla="*/ 2 w 21"/>
                <a:gd name="T25" fmla="*/ 2 h 13"/>
                <a:gd name="T26" fmla="*/ 2 w 21"/>
                <a:gd name="T27" fmla="*/ 2 h 13"/>
                <a:gd name="T28" fmla="*/ 2 w 21"/>
                <a:gd name="T29" fmla="*/ 2 h 13"/>
                <a:gd name="T30" fmla="*/ 2 w 21"/>
                <a:gd name="T31" fmla="*/ 2 h 13"/>
                <a:gd name="T32" fmla="*/ 2 w 21"/>
                <a:gd name="T33" fmla="*/ 2 h 13"/>
                <a:gd name="T34" fmla="*/ 2 w 21"/>
                <a:gd name="T35" fmla="*/ 2 h 13"/>
                <a:gd name="T36" fmla="*/ 2 w 21"/>
                <a:gd name="T37" fmla="*/ 2 h 13"/>
                <a:gd name="T38" fmla="*/ 2 w 21"/>
                <a:gd name="T39" fmla="*/ 0 h 13"/>
                <a:gd name="T40" fmla="*/ 2 w 21"/>
                <a:gd name="T41" fmla="*/ 0 h 13"/>
                <a:gd name="T42" fmla="*/ 2 w 21"/>
                <a:gd name="T43" fmla="*/ 2 h 13"/>
                <a:gd name="T44" fmla="*/ 2 w 21"/>
                <a:gd name="T45" fmla="*/ 2 h 13"/>
                <a:gd name="T46" fmla="*/ 2 w 21"/>
                <a:gd name="T47" fmla="*/ 2 h 13"/>
                <a:gd name="T48" fmla="*/ 2 w 21"/>
                <a:gd name="T49" fmla="*/ 2 h 13"/>
                <a:gd name="T50" fmla="*/ 2 w 21"/>
                <a:gd name="T51" fmla="*/ 2 h 13"/>
                <a:gd name="T52" fmla="*/ 2 w 21"/>
                <a:gd name="T53" fmla="*/ 2 h 13"/>
                <a:gd name="T54" fmla="*/ 2 w 21"/>
                <a:gd name="T55" fmla="*/ 2 h 13"/>
                <a:gd name="T56" fmla="*/ 0 w 21"/>
                <a:gd name="T57" fmla="*/ 2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1"/>
                <a:gd name="T88" fmla="*/ 0 h 13"/>
                <a:gd name="T89" fmla="*/ 21 w 21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1" h="13">
                  <a:moveTo>
                    <a:pt x="0" y="4"/>
                  </a:moveTo>
                  <a:lnTo>
                    <a:pt x="4" y="12"/>
                  </a:lnTo>
                  <a:lnTo>
                    <a:pt x="17" y="13"/>
                  </a:lnTo>
                  <a:lnTo>
                    <a:pt x="6" y="10"/>
                  </a:lnTo>
                  <a:lnTo>
                    <a:pt x="2" y="6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6"/>
                  </a:lnTo>
                  <a:lnTo>
                    <a:pt x="15" y="6"/>
                  </a:lnTo>
                  <a:lnTo>
                    <a:pt x="17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7" y="2"/>
                  </a:lnTo>
                  <a:lnTo>
                    <a:pt x="15" y="2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2"/>
                  </a:lnTo>
                  <a:lnTo>
                    <a:pt x="9" y="2"/>
                  </a:lnTo>
                  <a:lnTo>
                    <a:pt x="7" y="2"/>
                  </a:lnTo>
                  <a:lnTo>
                    <a:pt x="6" y="2"/>
                  </a:lnTo>
                  <a:lnTo>
                    <a:pt x="6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1"/>
            <p:cNvSpPr>
              <a:spLocks noChangeAspect="1"/>
            </p:cNvSpPr>
            <p:nvPr/>
          </p:nvSpPr>
          <p:spPr bwMode="auto">
            <a:xfrm>
              <a:off x="2690" y="1039"/>
              <a:ext cx="14" cy="5"/>
            </a:xfrm>
            <a:custGeom>
              <a:avLst/>
              <a:gdLst>
                <a:gd name="T0" fmla="*/ 2 w 18"/>
                <a:gd name="T1" fmla="*/ 3 h 6"/>
                <a:gd name="T2" fmla="*/ 2 w 18"/>
                <a:gd name="T3" fmla="*/ 3 h 6"/>
                <a:gd name="T4" fmla="*/ 0 w 18"/>
                <a:gd name="T5" fmla="*/ 2 h 6"/>
                <a:gd name="T6" fmla="*/ 2 w 18"/>
                <a:gd name="T7" fmla="*/ 0 h 6"/>
                <a:gd name="T8" fmla="*/ 2 w 18"/>
                <a:gd name="T9" fmla="*/ 2 h 6"/>
                <a:gd name="T10" fmla="*/ 2 w 18"/>
                <a:gd name="T11" fmla="*/ 3 h 6"/>
                <a:gd name="T12" fmla="*/ 2 w 18"/>
                <a:gd name="T13" fmla="*/ 3 h 6"/>
                <a:gd name="T14" fmla="*/ 2 w 18"/>
                <a:gd name="T15" fmla="*/ 3 h 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6"/>
                <a:gd name="T26" fmla="*/ 18 w 18"/>
                <a:gd name="T27" fmla="*/ 6 h 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6">
                  <a:moveTo>
                    <a:pt x="12" y="4"/>
                  </a:moveTo>
                  <a:lnTo>
                    <a:pt x="6" y="6"/>
                  </a:lnTo>
                  <a:lnTo>
                    <a:pt x="0" y="2"/>
                  </a:lnTo>
                  <a:lnTo>
                    <a:pt x="8" y="0"/>
                  </a:lnTo>
                  <a:lnTo>
                    <a:pt x="18" y="2"/>
                  </a:lnTo>
                  <a:lnTo>
                    <a:pt x="16" y="6"/>
                  </a:lnTo>
                  <a:lnTo>
                    <a:pt x="10" y="6"/>
                  </a:lnTo>
                  <a:lnTo>
                    <a:pt x="1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 noChangeAspect="1"/>
            </p:cNvSpPr>
            <p:nvPr/>
          </p:nvSpPr>
          <p:spPr bwMode="auto">
            <a:xfrm>
              <a:off x="2682" y="993"/>
              <a:ext cx="20" cy="5"/>
            </a:xfrm>
            <a:custGeom>
              <a:avLst/>
              <a:gdLst>
                <a:gd name="T0" fmla="*/ 4 w 25"/>
                <a:gd name="T1" fmla="*/ 0 h 7"/>
                <a:gd name="T2" fmla="*/ 4 w 25"/>
                <a:gd name="T3" fmla="*/ 1 h 7"/>
                <a:gd name="T4" fmla="*/ 4 w 25"/>
                <a:gd name="T5" fmla="*/ 1 h 7"/>
                <a:gd name="T6" fmla="*/ 4 w 25"/>
                <a:gd name="T7" fmla="*/ 1 h 7"/>
                <a:gd name="T8" fmla="*/ 3 w 25"/>
                <a:gd name="T9" fmla="*/ 1 h 7"/>
                <a:gd name="T10" fmla="*/ 2 w 25"/>
                <a:gd name="T11" fmla="*/ 1 h 7"/>
                <a:gd name="T12" fmla="*/ 0 w 25"/>
                <a:gd name="T13" fmla="*/ 1 h 7"/>
                <a:gd name="T14" fmla="*/ 4 w 25"/>
                <a:gd name="T15" fmla="*/ 0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"/>
                <a:gd name="T25" fmla="*/ 0 h 7"/>
                <a:gd name="T26" fmla="*/ 25 w 25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" h="7">
                  <a:moveTo>
                    <a:pt x="23" y="0"/>
                  </a:moveTo>
                  <a:lnTo>
                    <a:pt x="25" y="2"/>
                  </a:lnTo>
                  <a:lnTo>
                    <a:pt x="25" y="4"/>
                  </a:lnTo>
                  <a:lnTo>
                    <a:pt x="25" y="7"/>
                  </a:lnTo>
                  <a:lnTo>
                    <a:pt x="19" y="4"/>
                  </a:lnTo>
                  <a:lnTo>
                    <a:pt x="2" y="2"/>
                  </a:lnTo>
                  <a:lnTo>
                    <a:pt x="0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3"/>
            <p:cNvSpPr>
              <a:spLocks noChangeAspect="1"/>
            </p:cNvSpPr>
            <p:nvPr/>
          </p:nvSpPr>
          <p:spPr bwMode="auto">
            <a:xfrm>
              <a:off x="2622" y="1006"/>
              <a:ext cx="10" cy="12"/>
            </a:xfrm>
            <a:custGeom>
              <a:avLst/>
              <a:gdLst>
                <a:gd name="T0" fmla="*/ 1 w 14"/>
                <a:gd name="T1" fmla="*/ 0 h 15"/>
                <a:gd name="T2" fmla="*/ 1 w 14"/>
                <a:gd name="T3" fmla="*/ 0 h 15"/>
                <a:gd name="T4" fmla="*/ 1 w 14"/>
                <a:gd name="T5" fmla="*/ 2 h 15"/>
                <a:gd name="T6" fmla="*/ 1 w 14"/>
                <a:gd name="T7" fmla="*/ 2 h 15"/>
                <a:gd name="T8" fmla="*/ 1 w 14"/>
                <a:gd name="T9" fmla="*/ 2 h 15"/>
                <a:gd name="T10" fmla="*/ 0 w 14"/>
                <a:gd name="T11" fmla="*/ 2 h 15"/>
                <a:gd name="T12" fmla="*/ 0 w 14"/>
                <a:gd name="T13" fmla="*/ 2 h 15"/>
                <a:gd name="T14" fmla="*/ 0 w 14"/>
                <a:gd name="T15" fmla="*/ 2 h 15"/>
                <a:gd name="T16" fmla="*/ 0 w 14"/>
                <a:gd name="T17" fmla="*/ 2 h 15"/>
                <a:gd name="T18" fmla="*/ 1 w 14"/>
                <a:gd name="T19" fmla="*/ 2 h 15"/>
                <a:gd name="T20" fmla="*/ 1 w 14"/>
                <a:gd name="T21" fmla="*/ 2 h 15"/>
                <a:gd name="T22" fmla="*/ 1 w 14"/>
                <a:gd name="T23" fmla="*/ 2 h 15"/>
                <a:gd name="T24" fmla="*/ 1 w 14"/>
                <a:gd name="T25" fmla="*/ 2 h 15"/>
                <a:gd name="T26" fmla="*/ 1 w 14"/>
                <a:gd name="T27" fmla="*/ 2 h 15"/>
                <a:gd name="T28" fmla="*/ 1 w 14"/>
                <a:gd name="T29" fmla="*/ 2 h 15"/>
                <a:gd name="T30" fmla="*/ 1 w 14"/>
                <a:gd name="T31" fmla="*/ 2 h 15"/>
                <a:gd name="T32" fmla="*/ 1 w 14"/>
                <a:gd name="T33" fmla="*/ 2 h 15"/>
                <a:gd name="T34" fmla="*/ 1 w 14"/>
                <a:gd name="T35" fmla="*/ 2 h 15"/>
                <a:gd name="T36" fmla="*/ 1 w 14"/>
                <a:gd name="T37" fmla="*/ 2 h 15"/>
                <a:gd name="T38" fmla="*/ 1 w 14"/>
                <a:gd name="T39" fmla="*/ 2 h 15"/>
                <a:gd name="T40" fmla="*/ 1 w 14"/>
                <a:gd name="T41" fmla="*/ 2 h 15"/>
                <a:gd name="T42" fmla="*/ 1 w 14"/>
                <a:gd name="T43" fmla="*/ 2 h 15"/>
                <a:gd name="T44" fmla="*/ 1 w 14"/>
                <a:gd name="T45" fmla="*/ 2 h 15"/>
                <a:gd name="T46" fmla="*/ 1 w 14"/>
                <a:gd name="T47" fmla="*/ 2 h 15"/>
                <a:gd name="T48" fmla="*/ 1 w 14"/>
                <a:gd name="T49" fmla="*/ 2 h 15"/>
                <a:gd name="T50" fmla="*/ 1 w 14"/>
                <a:gd name="T51" fmla="*/ 2 h 15"/>
                <a:gd name="T52" fmla="*/ 1 w 14"/>
                <a:gd name="T53" fmla="*/ 2 h 15"/>
                <a:gd name="T54" fmla="*/ 1 w 14"/>
                <a:gd name="T55" fmla="*/ 2 h 15"/>
                <a:gd name="T56" fmla="*/ 1 w 14"/>
                <a:gd name="T57" fmla="*/ 2 h 15"/>
                <a:gd name="T58" fmla="*/ 1 w 14"/>
                <a:gd name="T59" fmla="*/ 2 h 15"/>
                <a:gd name="T60" fmla="*/ 1 w 14"/>
                <a:gd name="T61" fmla="*/ 2 h 15"/>
                <a:gd name="T62" fmla="*/ 1 w 14"/>
                <a:gd name="T63" fmla="*/ 0 h 15"/>
                <a:gd name="T64" fmla="*/ 1 w 14"/>
                <a:gd name="T65" fmla="*/ 0 h 1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5"/>
                <a:gd name="T101" fmla="*/ 14 w 14"/>
                <a:gd name="T102" fmla="*/ 15 h 1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5">
                  <a:moveTo>
                    <a:pt x="6" y="0"/>
                  </a:moveTo>
                  <a:lnTo>
                    <a:pt x="4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9"/>
                  </a:lnTo>
                  <a:lnTo>
                    <a:pt x="2" y="9"/>
                  </a:lnTo>
                  <a:lnTo>
                    <a:pt x="4" y="9"/>
                  </a:lnTo>
                  <a:lnTo>
                    <a:pt x="6" y="9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11"/>
                  </a:lnTo>
                  <a:lnTo>
                    <a:pt x="10" y="13"/>
                  </a:lnTo>
                  <a:lnTo>
                    <a:pt x="12" y="13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4" y="13"/>
                  </a:lnTo>
                  <a:lnTo>
                    <a:pt x="12" y="13"/>
                  </a:lnTo>
                  <a:lnTo>
                    <a:pt x="12" y="11"/>
                  </a:lnTo>
                  <a:lnTo>
                    <a:pt x="10" y="11"/>
                  </a:lnTo>
                  <a:lnTo>
                    <a:pt x="10" y="9"/>
                  </a:lnTo>
                  <a:lnTo>
                    <a:pt x="8" y="9"/>
                  </a:lnTo>
                  <a:lnTo>
                    <a:pt x="8" y="8"/>
                  </a:lnTo>
                  <a:lnTo>
                    <a:pt x="6" y="8"/>
                  </a:lnTo>
                  <a:lnTo>
                    <a:pt x="6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4"/>
            <p:cNvSpPr>
              <a:spLocks noChangeAspect="1"/>
            </p:cNvSpPr>
            <p:nvPr/>
          </p:nvSpPr>
          <p:spPr bwMode="auto">
            <a:xfrm>
              <a:off x="2618" y="991"/>
              <a:ext cx="8" cy="15"/>
            </a:xfrm>
            <a:custGeom>
              <a:avLst/>
              <a:gdLst>
                <a:gd name="T0" fmla="*/ 2 w 10"/>
                <a:gd name="T1" fmla="*/ 0 h 19"/>
                <a:gd name="T2" fmla="*/ 2 w 10"/>
                <a:gd name="T3" fmla="*/ 2 h 19"/>
                <a:gd name="T4" fmla="*/ 2 w 10"/>
                <a:gd name="T5" fmla="*/ 2 h 19"/>
                <a:gd name="T6" fmla="*/ 2 w 10"/>
                <a:gd name="T7" fmla="*/ 2 h 19"/>
                <a:gd name="T8" fmla="*/ 2 w 10"/>
                <a:gd name="T9" fmla="*/ 2 h 19"/>
                <a:gd name="T10" fmla="*/ 2 w 10"/>
                <a:gd name="T11" fmla="*/ 2 h 19"/>
                <a:gd name="T12" fmla="*/ 2 w 10"/>
                <a:gd name="T13" fmla="*/ 2 h 19"/>
                <a:gd name="T14" fmla="*/ 2 w 10"/>
                <a:gd name="T15" fmla="*/ 2 h 19"/>
                <a:gd name="T16" fmla="*/ 2 w 10"/>
                <a:gd name="T17" fmla="*/ 2 h 19"/>
                <a:gd name="T18" fmla="*/ 2 w 10"/>
                <a:gd name="T19" fmla="*/ 2 h 19"/>
                <a:gd name="T20" fmla="*/ 2 w 10"/>
                <a:gd name="T21" fmla="*/ 2 h 19"/>
                <a:gd name="T22" fmla="*/ 2 w 10"/>
                <a:gd name="T23" fmla="*/ 2 h 19"/>
                <a:gd name="T24" fmla="*/ 2 w 10"/>
                <a:gd name="T25" fmla="*/ 2 h 19"/>
                <a:gd name="T26" fmla="*/ 2 w 10"/>
                <a:gd name="T27" fmla="*/ 2 h 19"/>
                <a:gd name="T28" fmla="*/ 2 w 10"/>
                <a:gd name="T29" fmla="*/ 2 h 19"/>
                <a:gd name="T30" fmla="*/ 2 w 10"/>
                <a:gd name="T31" fmla="*/ 3 h 19"/>
                <a:gd name="T32" fmla="*/ 2 w 10"/>
                <a:gd name="T33" fmla="*/ 2 h 19"/>
                <a:gd name="T34" fmla="*/ 0 w 10"/>
                <a:gd name="T35" fmla="*/ 2 h 19"/>
                <a:gd name="T36" fmla="*/ 0 w 10"/>
                <a:gd name="T37" fmla="*/ 2 h 19"/>
                <a:gd name="T38" fmla="*/ 2 w 10"/>
                <a:gd name="T39" fmla="*/ 2 h 19"/>
                <a:gd name="T40" fmla="*/ 2 w 10"/>
                <a:gd name="T41" fmla="*/ 2 h 19"/>
                <a:gd name="T42" fmla="*/ 2 w 10"/>
                <a:gd name="T43" fmla="*/ 2 h 19"/>
                <a:gd name="T44" fmla="*/ 2 w 10"/>
                <a:gd name="T45" fmla="*/ 2 h 19"/>
                <a:gd name="T46" fmla="*/ 2 w 10"/>
                <a:gd name="T47" fmla="*/ 2 h 19"/>
                <a:gd name="T48" fmla="*/ 2 w 10"/>
                <a:gd name="T49" fmla="*/ 2 h 19"/>
                <a:gd name="T50" fmla="*/ 2 w 10"/>
                <a:gd name="T51" fmla="*/ 2 h 19"/>
                <a:gd name="T52" fmla="*/ 2 w 10"/>
                <a:gd name="T53" fmla="*/ 2 h 19"/>
                <a:gd name="T54" fmla="*/ 2 w 10"/>
                <a:gd name="T55" fmla="*/ 2 h 19"/>
                <a:gd name="T56" fmla="*/ 2 w 10"/>
                <a:gd name="T57" fmla="*/ 2 h 19"/>
                <a:gd name="T58" fmla="*/ 2 w 10"/>
                <a:gd name="T59" fmla="*/ 0 h 1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0"/>
                <a:gd name="T91" fmla="*/ 0 h 19"/>
                <a:gd name="T92" fmla="*/ 10 w 10"/>
                <a:gd name="T93" fmla="*/ 19 h 1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0" h="19">
                  <a:moveTo>
                    <a:pt x="4" y="0"/>
                  </a:moveTo>
                  <a:lnTo>
                    <a:pt x="4" y="2"/>
                  </a:lnTo>
                  <a:lnTo>
                    <a:pt x="6" y="2"/>
                  </a:lnTo>
                  <a:lnTo>
                    <a:pt x="6" y="4"/>
                  </a:lnTo>
                  <a:lnTo>
                    <a:pt x="8" y="4"/>
                  </a:lnTo>
                  <a:lnTo>
                    <a:pt x="8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8" y="13"/>
                  </a:lnTo>
                  <a:lnTo>
                    <a:pt x="6" y="15"/>
                  </a:lnTo>
                  <a:lnTo>
                    <a:pt x="6" y="17"/>
                  </a:lnTo>
                  <a:lnTo>
                    <a:pt x="4" y="17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4" y="11"/>
                  </a:lnTo>
                  <a:lnTo>
                    <a:pt x="4" y="9"/>
                  </a:lnTo>
                  <a:lnTo>
                    <a:pt x="6" y="9"/>
                  </a:lnTo>
                  <a:lnTo>
                    <a:pt x="6" y="7"/>
                  </a:lnTo>
                  <a:lnTo>
                    <a:pt x="6" y="6"/>
                  </a:lnTo>
                  <a:lnTo>
                    <a:pt x="6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5"/>
            <p:cNvSpPr>
              <a:spLocks noChangeAspect="1"/>
            </p:cNvSpPr>
            <p:nvPr/>
          </p:nvSpPr>
          <p:spPr bwMode="auto">
            <a:xfrm>
              <a:off x="2515" y="880"/>
              <a:ext cx="197" cy="176"/>
            </a:xfrm>
            <a:custGeom>
              <a:avLst/>
              <a:gdLst>
                <a:gd name="T0" fmla="*/ 6 w 251"/>
                <a:gd name="T1" fmla="*/ 4 h 224"/>
                <a:gd name="T2" fmla="*/ 9 w 251"/>
                <a:gd name="T3" fmla="*/ 2 h 224"/>
                <a:gd name="T4" fmla="*/ 11 w 251"/>
                <a:gd name="T5" fmla="*/ 2 h 224"/>
                <a:gd name="T6" fmla="*/ 14 w 251"/>
                <a:gd name="T7" fmla="*/ 2 h 224"/>
                <a:gd name="T8" fmla="*/ 19 w 251"/>
                <a:gd name="T9" fmla="*/ 0 h 224"/>
                <a:gd name="T10" fmla="*/ 24 w 251"/>
                <a:gd name="T11" fmla="*/ 2 h 224"/>
                <a:gd name="T12" fmla="*/ 27 w 251"/>
                <a:gd name="T13" fmla="*/ 4 h 224"/>
                <a:gd name="T14" fmla="*/ 31 w 251"/>
                <a:gd name="T15" fmla="*/ 6 h 224"/>
                <a:gd name="T16" fmla="*/ 33 w 251"/>
                <a:gd name="T17" fmla="*/ 8 h 224"/>
                <a:gd name="T18" fmla="*/ 34 w 251"/>
                <a:gd name="T19" fmla="*/ 9 h 224"/>
                <a:gd name="T20" fmla="*/ 35 w 251"/>
                <a:gd name="T21" fmla="*/ 10 h 224"/>
                <a:gd name="T22" fmla="*/ 35 w 251"/>
                <a:gd name="T23" fmla="*/ 10 h 224"/>
                <a:gd name="T24" fmla="*/ 36 w 251"/>
                <a:gd name="T25" fmla="*/ 12 h 224"/>
                <a:gd name="T26" fmla="*/ 35 w 251"/>
                <a:gd name="T27" fmla="*/ 12 h 224"/>
                <a:gd name="T28" fmla="*/ 35 w 251"/>
                <a:gd name="T29" fmla="*/ 13 h 224"/>
                <a:gd name="T30" fmla="*/ 34 w 251"/>
                <a:gd name="T31" fmla="*/ 13 h 224"/>
                <a:gd name="T32" fmla="*/ 33 w 251"/>
                <a:gd name="T33" fmla="*/ 13 h 224"/>
                <a:gd name="T34" fmla="*/ 33 w 251"/>
                <a:gd name="T35" fmla="*/ 13 h 224"/>
                <a:gd name="T36" fmla="*/ 33 w 251"/>
                <a:gd name="T37" fmla="*/ 15 h 224"/>
                <a:gd name="T38" fmla="*/ 31 w 251"/>
                <a:gd name="T39" fmla="*/ 13 h 224"/>
                <a:gd name="T40" fmla="*/ 31 w 251"/>
                <a:gd name="T41" fmla="*/ 13 h 224"/>
                <a:gd name="T42" fmla="*/ 30 w 251"/>
                <a:gd name="T43" fmla="*/ 13 h 224"/>
                <a:gd name="T44" fmla="*/ 29 w 251"/>
                <a:gd name="T45" fmla="*/ 13 h 224"/>
                <a:gd name="T46" fmla="*/ 29 w 251"/>
                <a:gd name="T47" fmla="*/ 12 h 224"/>
                <a:gd name="T48" fmla="*/ 28 w 251"/>
                <a:gd name="T49" fmla="*/ 12 h 224"/>
                <a:gd name="T50" fmla="*/ 27 w 251"/>
                <a:gd name="T51" fmla="*/ 13 h 224"/>
                <a:gd name="T52" fmla="*/ 27 w 251"/>
                <a:gd name="T53" fmla="*/ 13 h 224"/>
                <a:gd name="T54" fmla="*/ 27 w 251"/>
                <a:gd name="T55" fmla="*/ 15 h 224"/>
                <a:gd name="T56" fmla="*/ 28 w 251"/>
                <a:gd name="T57" fmla="*/ 16 h 224"/>
                <a:gd name="T58" fmla="*/ 29 w 251"/>
                <a:gd name="T59" fmla="*/ 17 h 224"/>
                <a:gd name="T60" fmla="*/ 28 w 251"/>
                <a:gd name="T61" fmla="*/ 17 h 224"/>
                <a:gd name="T62" fmla="*/ 27 w 251"/>
                <a:gd name="T63" fmla="*/ 17 h 224"/>
                <a:gd name="T64" fmla="*/ 26 w 251"/>
                <a:gd name="T65" fmla="*/ 18 h 224"/>
                <a:gd name="T66" fmla="*/ 26 w 251"/>
                <a:gd name="T67" fmla="*/ 19 h 224"/>
                <a:gd name="T68" fmla="*/ 26 w 251"/>
                <a:gd name="T69" fmla="*/ 20 h 224"/>
                <a:gd name="T70" fmla="*/ 26 w 251"/>
                <a:gd name="T71" fmla="*/ 20 h 224"/>
                <a:gd name="T72" fmla="*/ 26 w 251"/>
                <a:gd name="T73" fmla="*/ 22 h 224"/>
                <a:gd name="T74" fmla="*/ 24 w 251"/>
                <a:gd name="T75" fmla="*/ 23 h 224"/>
                <a:gd name="T76" fmla="*/ 23 w 251"/>
                <a:gd name="T77" fmla="*/ 22 h 224"/>
                <a:gd name="T78" fmla="*/ 21 w 251"/>
                <a:gd name="T79" fmla="*/ 20 h 224"/>
                <a:gd name="T80" fmla="*/ 19 w 251"/>
                <a:gd name="T81" fmla="*/ 19 h 224"/>
                <a:gd name="T82" fmla="*/ 18 w 251"/>
                <a:gd name="T83" fmla="*/ 19 h 224"/>
                <a:gd name="T84" fmla="*/ 16 w 251"/>
                <a:gd name="T85" fmla="*/ 19 h 224"/>
                <a:gd name="T86" fmla="*/ 16 w 251"/>
                <a:gd name="T87" fmla="*/ 20 h 224"/>
                <a:gd name="T88" fmla="*/ 16 w 251"/>
                <a:gd name="T89" fmla="*/ 22 h 224"/>
                <a:gd name="T90" fmla="*/ 9 w 251"/>
                <a:gd name="T91" fmla="*/ 33 h 224"/>
                <a:gd name="T92" fmla="*/ 7 w 251"/>
                <a:gd name="T93" fmla="*/ 32 h 224"/>
                <a:gd name="T94" fmla="*/ 5 w 251"/>
                <a:gd name="T95" fmla="*/ 31 h 224"/>
                <a:gd name="T96" fmla="*/ 3 w 251"/>
                <a:gd name="T97" fmla="*/ 31 h 224"/>
                <a:gd name="T98" fmla="*/ 2 w 251"/>
                <a:gd name="T99" fmla="*/ 29 h 224"/>
                <a:gd name="T100" fmla="*/ 0 w 251"/>
                <a:gd name="T101" fmla="*/ 24 h 224"/>
                <a:gd name="T102" fmla="*/ 2 w 251"/>
                <a:gd name="T103" fmla="*/ 16 h 224"/>
                <a:gd name="T104" fmla="*/ 2 w 251"/>
                <a:gd name="T105" fmla="*/ 9 h 22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51"/>
                <a:gd name="T160" fmla="*/ 0 h 224"/>
                <a:gd name="T161" fmla="*/ 251 w 251"/>
                <a:gd name="T162" fmla="*/ 224 h 22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51" h="224">
                  <a:moveTo>
                    <a:pt x="27" y="46"/>
                  </a:moveTo>
                  <a:lnTo>
                    <a:pt x="35" y="37"/>
                  </a:lnTo>
                  <a:lnTo>
                    <a:pt x="40" y="29"/>
                  </a:lnTo>
                  <a:lnTo>
                    <a:pt x="46" y="23"/>
                  </a:lnTo>
                  <a:lnTo>
                    <a:pt x="52" y="17"/>
                  </a:lnTo>
                  <a:lnTo>
                    <a:pt x="56" y="14"/>
                  </a:lnTo>
                  <a:lnTo>
                    <a:pt x="59" y="10"/>
                  </a:lnTo>
                  <a:lnTo>
                    <a:pt x="63" y="8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4"/>
                  </a:lnTo>
                  <a:lnTo>
                    <a:pt x="77" y="4"/>
                  </a:lnTo>
                  <a:lnTo>
                    <a:pt x="81" y="4"/>
                  </a:lnTo>
                  <a:lnTo>
                    <a:pt x="86" y="4"/>
                  </a:lnTo>
                  <a:lnTo>
                    <a:pt x="92" y="4"/>
                  </a:lnTo>
                  <a:lnTo>
                    <a:pt x="98" y="4"/>
                  </a:lnTo>
                  <a:lnTo>
                    <a:pt x="105" y="2"/>
                  </a:lnTo>
                  <a:lnTo>
                    <a:pt x="115" y="0"/>
                  </a:lnTo>
                  <a:lnTo>
                    <a:pt x="123" y="0"/>
                  </a:lnTo>
                  <a:lnTo>
                    <a:pt x="130" y="0"/>
                  </a:lnTo>
                  <a:lnTo>
                    <a:pt x="138" y="0"/>
                  </a:lnTo>
                  <a:lnTo>
                    <a:pt x="146" y="2"/>
                  </a:lnTo>
                  <a:lnTo>
                    <a:pt x="153" y="6"/>
                  </a:lnTo>
                  <a:lnTo>
                    <a:pt x="161" y="8"/>
                  </a:lnTo>
                  <a:lnTo>
                    <a:pt x="169" y="12"/>
                  </a:lnTo>
                  <a:lnTo>
                    <a:pt x="176" y="15"/>
                  </a:lnTo>
                  <a:lnTo>
                    <a:pt x="184" y="21"/>
                  </a:lnTo>
                  <a:lnTo>
                    <a:pt x="190" y="25"/>
                  </a:lnTo>
                  <a:lnTo>
                    <a:pt x="198" y="29"/>
                  </a:lnTo>
                  <a:lnTo>
                    <a:pt x="205" y="35"/>
                  </a:lnTo>
                  <a:lnTo>
                    <a:pt x="211" y="38"/>
                  </a:lnTo>
                  <a:lnTo>
                    <a:pt x="219" y="44"/>
                  </a:lnTo>
                  <a:lnTo>
                    <a:pt x="224" y="48"/>
                  </a:lnTo>
                  <a:lnTo>
                    <a:pt x="226" y="50"/>
                  </a:lnTo>
                  <a:lnTo>
                    <a:pt x="228" y="50"/>
                  </a:lnTo>
                  <a:lnTo>
                    <a:pt x="230" y="52"/>
                  </a:lnTo>
                  <a:lnTo>
                    <a:pt x="232" y="54"/>
                  </a:lnTo>
                  <a:lnTo>
                    <a:pt x="234" y="56"/>
                  </a:lnTo>
                  <a:lnTo>
                    <a:pt x="234" y="59"/>
                  </a:lnTo>
                  <a:lnTo>
                    <a:pt x="236" y="61"/>
                  </a:lnTo>
                  <a:lnTo>
                    <a:pt x="236" y="63"/>
                  </a:lnTo>
                  <a:lnTo>
                    <a:pt x="238" y="65"/>
                  </a:lnTo>
                  <a:lnTo>
                    <a:pt x="238" y="67"/>
                  </a:lnTo>
                  <a:lnTo>
                    <a:pt x="240" y="69"/>
                  </a:lnTo>
                  <a:lnTo>
                    <a:pt x="242" y="69"/>
                  </a:lnTo>
                  <a:lnTo>
                    <a:pt x="244" y="71"/>
                  </a:lnTo>
                  <a:lnTo>
                    <a:pt x="245" y="73"/>
                  </a:lnTo>
                  <a:lnTo>
                    <a:pt x="247" y="73"/>
                  </a:lnTo>
                  <a:lnTo>
                    <a:pt x="251" y="73"/>
                  </a:lnTo>
                  <a:lnTo>
                    <a:pt x="251" y="75"/>
                  </a:lnTo>
                  <a:lnTo>
                    <a:pt x="249" y="75"/>
                  </a:lnTo>
                  <a:lnTo>
                    <a:pt x="249" y="77"/>
                  </a:lnTo>
                  <a:lnTo>
                    <a:pt x="249" y="79"/>
                  </a:lnTo>
                  <a:lnTo>
                    <a:pt x="249" y="81"/>
                  </a:lnTo>
                  <a:lnTo>
                    <a:pt x="249" y="82"/>
                  </a:lnTo>
                  <a:lnTo>
                    <a:pt x="247" y="82"/>
                  </a:lnTo>
                  <a:lnTo>
                    <a:pt x="247" y="84"/>
                  </a:lnTo>
                  <a:lnTo>
                    <a:pt x="247" y="86"/>
                  </a:lnTo>
                  <a:lnTo>
                    <a:pt x="245" y="86"/>
                  </a:lnTo>
                  <a:lnTo>
                    <a:pt x="244" y="86"/>
                  </a:lnTo>
                  <a:lnTo>
                    <a:pt x="242" y="86"/>
                  </a:lnTo>
                  <a:lnTo>
                    <a:pt x="240" y="86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4" y="86"/>
                  </a:lnTo>
                  <a:lnTo>
                    <a:pt x="234" y="88"/>
                  </a:lnTo>
                  <a:lnTo>
                    <a:pt x="234" y="90"/>
                  </a:lnTo>
                  <a:lnTo>
                    <a:pt x="232" y="90"/>
                  </a:lnTo>
                  <a:lnTo>
                    <a:pt x="232" y="92"/>
                  </a:lnTo>
                  <a:lnTo>
                    <a:pt x="230" y="92"/>
                  </a:lnTo>
                  <a:lnTo>
                    <a:pt x="230" y="94"/>
                  </a:lnTo>
                  <a:lnTo>
                    <a:pt x="228" y="94"/>
                  </a:lnTo>
                  <a:lnTo>
                    <a:pt x="228" y="96"/>
                  </a:lnTo>
                  <a:lnTo>
                    <a:pt x="226" y="96"/>
                  </a:lnTo>
                  <a:lnTo>
                    <a:pt x="226" y="98"/>
                  </a:lnTo>
                  <a:lnTo>
                    <a:pt x="224" y="98"/>
                  </a:lnTo>
                  <a:lnTo>
                    <a:pt x="222" y="98"/>
                  </a:lnTo>
                  <a:lnTo>
                    <a:pt x="221" y="98"/>
                  </a:lnTo>
                  <a:lnTo>
                    <a:pt x="221" y="96"/>
                  </a:lnTo>
                  <a:lnTo>
                    <a:pt x="219" y="96"/>
                  </a:lnTo>
                  <a:lnTo>
                    <a:pt x="217" y="96"/>
                  </a:lnTo>
                  <a:lnTo>
                    <a:pt x="215" y="94"/>
                  </a:lnTo>
                  <a:lnTo>
                    <a:pt x="213" y="94"/>
                  </a:lnTo>
                  <a:lnTo>
                    <a:pt x="213" y="92"/>
                  </a:lnTo>
                  <a:lnTo>
                    <a:pt x="211" y="92"/>
                  </a:lnTo>
                  <a:lnTo>
                    <a:pt x="209" y="92"/>
                  </a:lnTo>
                  <a:lnTo>
                    <a:pt x="207" y="92"/>
                  </a:lnTo>
                  <a:lnTo>
                    <a:pt x="205" y="92"/>
                  </a:lnTo>
                  <a:lnTo>
                    <a:pt x="203" y="92"/>
                  </a:lnTo>
                  <a:lnTo>
                    <a:pt x="203" y="90"/>
                  </a:lnTo>
                  <a:lnTo>
                    <a:pt x="201" y="88"/>
                  </a:lnTo>
                  <a:lnTo>
                    <a:pt x="201" y="86"/>
                  </a:lnTo>
                  <a:lnTo>
                    <a:pt x="201" y="84"/>
                  </a:lnTo>
                  <a:lnTo>
                    <a:pt x="201" y="82"/>
                  </a:lnTo>
                  <a:lnTo>
                    <a:pt x="201" y="81"/>
                  </a:lnTo>
                  <a:lnTo>
                    <a:pt x="201" y="79"/>
                  </a:lnTo>
                  <a:lnTo>
                    <a:pt x="199" y="79"/>
                  </a:lnTo>
                  <a:lnTo>
                    <a:pt x="198" y="79"/>
                  </a:lnTo>
                  <a:lnTo>
                    <a:pt x="198" y="81"/>
                  </a:lnTo>
                  <a:lnTo>
                    <a:pt x="196" y="81"/>
                  </a:lnTo>
                  <a:lnTo>
                    <a:pt x="194" y="81"/>
                  </a:lnTo>
                  <a:lnTo>
                    <a:pt x="194" y="82"/>
                  </a:lnTo>
                  <a:lnTo>
                    <a:pt x="192" y="82"/>
                  </a:lnTo>
                  <a:lnTo>
                    <a:pt x="190" y="84"/>
                  </a:lnTo>
                  <a:lnTo>
                    <a:pt x="190" y="86"/>
                  </a:lnTo>
                  <a:lnTo>
                    <a:pt x="190" y="88"/>
                  </a:lnTo>
                  <a:lnTo>
                    <a:pt x="190" y="90"/>
                  </a:lnTo>
                  <a:lnTo>
                    <a:pt x="190" y="92"/>
                  </a:lnTo>
                  <a:lnTo>
                    <a:pt x="192" y="94"/>
                  </a:lnTo>
                  <a:lnTo>
                    <a:pt x="192" y="96"/>
                  </a:lnTo>
                  <a:lnTo>
                    <a:pt x="194" y="98"/>
                  </a:lnTo>
                  <a:lnTo>
                    <a:pt x="194" y="100"/>
                  </a:lnTo>
                  <a:lnTo>
                    <a:pt x="196" y="102"/>
                  </a:lnTo>
                  <a:lnTo>
                    <a:pt x="198" y="103"/>
                  </a:lnTo>
                  <a:lnTo>
                    <a:pt x="198" y="105"/>
                  </a:lnTo>
                  <a:lnTo>
                    <a:pt x="199" y="107"/>
                  </a:lnTo>
                  <a:lnTo>
                    <a:pt x="199" y="109"/>
                  </a:lnTo>
                  <a:lnTo>
                    <a:pt x="201" y="111"/>
                  </a:lnTo>
                  <a:lnTo>
                    <a:pt x="201" y="113"/>
                  </a:lnTo>
                  <a:lnTo>
                    <a:pt x="201" y="115"/>
                  </a:lnTo>
                  <a:lnTo>
                    <a:pt x="199" y="115"/>
                  </a:lnTo>
                  <a:lnTo>
                    <a:pt x="198" y="115"/>
                  </a:lnTo>
                  <a:lnTo>
                    <a:pt x="198" y="117"/>
                  </a:lnTo>
                  <a:lnTo>
                    <a:pt x="196" y="117"/>
                  </a:lnTo>
                  <a:lnTo>
                    <a:pt x="194" y="117"/>
                  </a:lnTo>
                  <a:lnTo>
                    <a:pt x="192" y="119"/>
                  </a:lnTo>
                  <a:lnTo>
                    <a:pt x="190" y="119"/>
                  </a:lnTo>
                  <a:lnTo>
                    <a:pt x="188" y="119"/>
                  </a:lnTo>
                  <a:lnTo>
                    <a:pt x="186" y="121"/>
                  </a:lnTo>
                  <a:lnTo>
                    <a:pt x="184" y="121"/>
                  </a:lnTo>
                  <a:lnTo>
                    <a:pt x="182" y="123"/>
                  </a:lnTo>
                  <a:lnTo>
                    <a:pt x="180" y="123"/>
                  </a:lnTo>
                  <a:lnTo>
                    <a:pt x="180" y="125"/>
                  </a:lnTo>
                  <a:lnTo>
                    <a:pt x="178" y="126"/>
                  </a:lnTo>
                  <a:lnTo>
                    <a:pt x="176" y="126"/>
                  </a:lnTo>
                  <a:lnTo>
                    <a:pt x="176" y="128"/>
                  </a:lnTo>
                  <a:lnTo>
                    <a:pt x="176" y="130"/>
                  </a:lnTo>
                  <a:lnTo>
                    <a:pt x="176" y="132"/>
                  </a:lnTo>
                  <a:lnTo>
                    <a:pt x="178" y="134"/>
                  </a:lnTo>
                  <a:lnTo>
                    <a:pt x="178" y="136"/>
                  </a:lnTo>
                  <a:lnTo>
                    <a:pt x="178" y="138"/>
                  </a:lnTo>
                  <a:lnTo>
                    <a:pt x="178" y="140"/>
                  </a:lnTo>
                  <a:lnTo>
                    <a:pt x="178" y="142"/>
                  </a:lnTo>
                  <a:lnTo>
                    <a:pt x="180" y="142"/>
                  </a:lnTo>
                  <a:lnTo>
                    <a:pt x="180" y="144"/>
                  </a:lnTo>
                  <a:lnTo>
                    <a:pt x="180" y="146"/>
                  </a:lnTo>
                  <a:lnTo>
                    <a:pt x="180" y="148"/>
                  </a:lnTo>
                  <a:lnTo>
                    <a:pt x="180" y="149"/>
                  </a:lnTo>
                  <a:lnTo>
                    <a:pt x="176" y="153"/>
                  </a:lnTo>
                  <a:lnTo>
                    <a:pt x="175" y="155"/>
                  </a:lnTo>
                  <a:lnTo>
                    <a:pt x="171" y="157"/>
                  </a:lnTo>
                  <a:lnTo>
                    <a:pt x="169" y="157"/>
                  </a:lnTo>
                  <a:lnTo>
                    <a:pt x="165" y="157"/>
                  </a:lnTo>
                  <a:lnTo>
                    <a:pt x="163" y="155"/>
                  </a:lnTo>
                  <a:lnTo>
                    <a:pt x="159" y="153"/>
                  </a:lnTo>
                  <a:lnTo>
                    <a:pt x="157" y="151"/>
                  </a:lnTo>
                  <a:lnTo>
                    <a:pt x="153" y="148"/>
                  </a:lnTo>
                  <a:lnTo>
                    <a:pt x="152" y="144"/>
                  </a:lnTo>
                  <a:lnTo>
                    <a:pt x="148" y="142"/>
                  </a:lnTo>
                  <a:lnTo>
                    <a:pt x="146" y="138"/>
                  </a:lnTo>
                  <a:lnTo>
                    <a:pt x="142" y="134"/>
                  </a:lnTo>
                  <a:lnTo>
                    <a:pt x="140" y="132"/>
                  </a:lnTo>
                  <a:lnTo>
                    <a:pt x="136" y="128"/>
                  </a:lnTo>
                  <a:lnTo>
                    <a:pt x="134" y="126"/>
                  </a:lnTo>
                  <a:lnTo>
                    <a:pt x="130" y="130"/>
                  </a:lnTo>
                  <a:lnTo>
                    <a:pt x="129" y="128"/>
                  </a:lnTo>
                  <a:lnTo>
                    <a:pt x="127" y="128"/>
                  </a:lnTo>
                  <a:lnTo>
                    <a:pt x="125" y="128"/>
                  </a:lnTo>
                  <a:lnTo>
                    <a:pt x="123" y="128"/>
                  </a:lnTo>
                  <a:lnTo>
                    <a:pt x="121" y="130"/>
                  </a:lnTo>
                  <a:lnTo>
                    <a:pt x="121" y="132"/>
                  </a:lnTo>
                  <a:lnTo>
                    <a:pt x="119" y="132"/>
                  </a:lnTo>
                  <a:lnTo>
                    <a:pt x="117" y="134"/>
                  </a:lnTo>
                  <a:lnTo>
                    <a:pt x="115" y="136"/>
                  </a:lnTo>
                  <a:lnTo>
                    <a:pt x="115" y="140"/>
                  </a:lnTo>
                  <a:lnTo>
                    <a:pt x="113" y="142"/>
                  </a:lnTo>
                  <a:lnTo>
                    <a:pt x="113" y="144"/>
                  </a:lnTo>
                  <a:lnTo>
                    <a:pt x="111" y="146"/>
                  </a:lnTo>
                  <a:lnTo>
                    <a:pt x="109" y="148"/>
                  </a:lnTo>
                  <a:lnTo>
                    <a:pt x="109" y="149"/>
                  </a:lnTo>
                  <a:lnTo>
                    <a:pt x="107" y="151"/>
                  </a:lnTo>
                  <a:lnTo>
                    <a:pt x="104" y="151"/>
                  </a:lnTo>
                  <a:lnTo>
                    <a:pt x="63" y="224"/>
                  </a:lnTo>
                  <a:lnTo>
                    <a:pt x="61" y="224"/>
                  </a:lnTo>
                  <a:lnTo>
                    <a:pt x="58" y="222"/>
                  </a:lnTo>
                  <a:lnTo>
                    <a:pt x="56" y="222"/>
                  </a:lnTo>
                  <a:lnTo>
                    <a:pt x="52" y="220"/>
                  </a:lnTo>
                  <a:lnTo>
                    <a:pt x="50" y="220"/>
                  </a:lnTo>
                  <a:lnTo>
                    <a:pt x="46" y="218"/>
                  </a:lnTo>
                  <a:lnTo>
                    <a:pt x="42" y="216"/>
                  </a:lnTo>
                  <a:lnTo>
                    <a:pt x="40" y="214"/>
                  </a:lnTo>
                  <a:lnTo>
                    <a:pt x="36" y="214"/>
                  </a:lnTo>
                  <a:lnTo>
                    <a:pt x="33" y="213"/>
                  </a:lnTo>
                  <a:lnTo>
                    <a:pt x="29" y="211"/>
                  </a:lnTo>
                  <a:lnTo>
                    <a:pt x="27" y="209"/>
                  </a:lnTo>
                  <a:lnTo>
                    <a:pt x="23" y="209"/>
                  </a:lnTo>
                  <a:lnTo>
                    <a:pt x="21" y="209"/>
                  </a:lnTo>
                  <a:lnTo>
                    <a:pt x="17" y="207"/>
                  </a:lnTo>
                  <a:lnTo>
                    <a:pt x="15" y="207"/>
                  </a:lnTo>
                  <a:lnTo>
                    <a:pt x="10" y="201"/>
                  </a:lnTo>
                  <a:lnTo>
                    <a:pt x="6" y="193"/>
                  </a:lnTo>
                  <a:lnTo>
                    <a:pt x="4" y="184"/>
                  </a:lnTo>
                  <a:lnTo>
                    <a:pt x="2" y="172"/>
                  </a:lnTo>
                  <a:lnTo>
                    <a:pt x="0" y="161"/>
                  </a:lnTo>
                  <a:lnTo>
                    <a:pt x="2" y="148"/>
                  </a:lnTo>
                  <a:lnTo>
                    <a:pt x="2" y="136"/>
                  </a:lnTo>
                  <a:lnTo>
                    <a:pt x="4" y="123"/>
                  </a:lnTo>
                  <a:lnTo>
                    <a:pt x="6" y="109"/>
                  </a:lnTo>
                  <a:lnTo>
                    <a:pt x="8" y="96"/>
                  </a:lnTo>
                  <a:lnTo>
                    <a:pt x="12" y="84"/>
                  </a:lnTo>
                  <a:lnTo>
                    <a:pt x="15" y="75"/>
                  </a:lnTo>
                  <a:lnTo>
                    <a:pt x="17" y="65"/>
                  </a:lnTo>
                  <a:lnTo>
                    <a:pt x="21" y="56"/>
                  </a:lnTo>
                  <a:lnTo>
                    <a:pt x="23" y="50"/>
                  </a:lnTo>
                  <a:lnTo>
                    <a:pt x="27" y="46"/>
                  </a:lnTo>
                  <a:close/>
                </a:path>
              </a:pathLst>
            </a:custGeom>
            <a:solidFill>
              <a:srgbClr val="66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6"/>
            <p:cNvSpPr>
              <a:spLocks noChangeAspect="1"/>
            </p:cNvSpPr>
            <p:nvPr/>
          </p:nvSpPr>
          <p:spPr bwMode="auto">
            <a:xfrm>
              <a:off x="2635" y="1213"/>
              <a:ext cx="90" cy="71"/>
            </a:xfrm>
            <a:custGeom>
              <a:avLst/>
              <a:gdLst>
                <a:gd name="T0" fmla="*/ 11 w 115"/>
                <a:gd name="T1" fmla="*/ 2 h 90"/>
                <a:gd name="T2" fmla="*/ 13 w 115"/>
                <a:gd name="T3" fmla="*/ 2 h 90"/>
                <a:gd name="T4" fmla="*/ 13 w 115"/>
                <a:gd name="T5" fmla="*/ 2 h 90"/>
                <a:gd name="T6" fmla="*/ 14 w 115"/>
                <a:gd name="T7" fmla="*/ 4 h 90"/>
                <a:gd name="T8" fmla="*/ 15 w 115"/>
                <a:gd name="T9" fmla="*/ 5 h 90"/>
                <a:gd name="T10" fmla="*/ 16 w 115"/>
                <a:gd name="T11" fmla="*/ 5 h 90"/>
                <a:gd name="T12" fmla="*/ 16 w 115"/>
                <a:gd name="T13" fmla="*/ 5 h 90"/>
                <a:gd name="T14" fmla="*/ 16 w 115"/>
                <a:gd name="T15" fmla="*/ 6 h 90"/>
                <a:gd name="T16" fmla="*/ 16 w 115"/>
                <a:gd name="T17" fmla="*/ 6 h 90"/>
                <a:gd name="T18" fmla="*/ 16 w 115"/>
                <a:gd name="T19" fmla="*/ 7 h 90"/>
                <a:gd name="T20" fmla="*/ 16 w 115"/>
                <a:gd name="T21" fmla="*/ 8 h 90"/>
                <a:gd name="T22" fmla="*/ 15 w 115"/>
                <a:gd name="T23" fmla="*/ 8 h 90"/>
                <a:gd name="T24" fmla="*/ 14 w 115"/>
                <a:gd name="T25" fmla="*/ 7 h 90"/>
                <a:gd name="T26" fmla="*/ 13 w 115"/>
                <a:gd name="T27" fmla="*/ 6 h 90"/>
                <a:gd name="T28" fmla="*/ 13 w 115"/>
                <a:gd name="T29" fmla="*/ 6 h 90"/>
                <a:gd name="T30" fmla="*/ 13 w 115"/>
                <a:gd name="T31" fmla="*/ 5 h 90"/>
                <a:gd name="T32" fmla="*/ 13 w 115"/>
                <a:gd name="T33" fmla="*/ 5 h 90"/>
                <a:gd name="T34" fmla="*/ 11 w 115"/>
                <a:gd name="T35" fmla="*/ 5 h 90"/>
                <a:gd name="T36" fmla="*/ 10 w 115"/>
                <a:gd name="T37" fmla="*/ 5 h 90"/>
                <a:gd name="T38" fmla="*/ 10 w 115"/>
                <a:gd name="T39" fmla="*/ 5 h 90"/>
                <a:gd name="T40" fmla="*/ 9 w 115"/>
                <a:gd name="T41" fmla="*/ 5 h 90"/>
                <a:gd name="T42" fmla="*/ 9 w 115"/>
                <a:gd name="T43" fmla="*/ 5 h 90"/>
                <a:gd name="T44" fmla="*/ 9 w 115"/>
                <a:gd name="T45" fmla="*/ 5 h 90"/>
                <a:gd name="T46" fmla="*/ 8 w 115"/>
                <a:gd name="T47" fmla="*/ 5 h 90"/>
                <a:gd name="T48" fmla="*/ 7 w 115"/>
                <a:gd name="T49" fmla="*/ 6 h 90"/>
                <a:gd name="T50" fmla="*/ 6 w 115"/>
                <a:gd name="T51" fmla="*/ 6 h 90"/>
                <a:gd name="T52" fmla="*/ 5 w 115"/>
                <a:gd name="T53" fmla="*/ 6 h 90"/>
                <a:gd name="T54" fmla="*/ 5 w 115"/>
                <a:gd name="T55" fmla="*/ 8 h 90"/>
                <a:gd name="T56" fmla="*/ 5 w 115"/>
                <a:gd name="T57" fmla="*/ 8 h 90"/>
                <a:gd name="T58" fmla="*/ 5 w 115"/>
                <a:gd name="T59" fmla="*/ 9 h 90"/>
                <a:gd name="T60" fmla="*/ 6 w 115"/>
                <a:gd name="T61" fmla="*/ 10 h 90"/>
                <a:gd name="T62" fmla="*/ 7 w 115"/>
                <a:gd name="T63" fmla="*/ 10 h 90"/>
                <a:gd name="T64" fmla="*/ 8 w 115"/>
                <a:gd name="T65" fmla="*/ 10 h 90"/>
                <a:gd name="T66" fmla="*/ 9 w 115"/>
                <a:gd name="T67" fmla="*/ 10 h 90"/>
                <a:gd name="T68" fmla="*/ 10 w 115"/>
                <a:gd name="T69" fmla="*/ 10 h 90"/>
                <a:gd name="T70" fmla="*/ 10 w 115"/>
                <a:gd name="T71" fmla="*/ 10 h 90"/>
                <a:gd name="T72" fmla="*/ 11 w 115"/>
                <a:gd name="T73" fmla="*/ 10 h 90"/>
                <a:gd name="T74" fmla="*/ 11 w 115"/>
                <a:gd name="T75" fmla="*/ 11 h 90"/>
                <a:gd name="T76" fmla="*/ 10 w 115"/>
                <a:gd name="T77" fmla="*/ 12 h 90"/>
                <a:gd name="T78" fmla="*/ 10 w 115"/>
                <a:gd name="T79" fmla="*/ 13 h 90"/>
                <a:gd name="T80" fmla="*/ 9 w 115"/>
                <a:gd name="T81" fmla="*/ 13 h 90"/>
                <a:gd name="T82" fmla="*/ 7 w 115"/>
                <a:gd name="T83" fmla="*/ 13 h 90"/>
                <a:gd name="T84" fmla="*/ 5 w 115"/>
                <a:gd name="T85" fmla="*/ 13 h 90"/>
                <a:gd name="T86" fmla="*/ 4 w 115"/>
                <a:gd name="T87" fmla="*/ 13 h 90"/>
                <a:gd name="T88" fmla="*/ 2 w 115"/>
                <a:gd name="T89" fmla="*/ 13 h 90"/>
                <a:gd name="T90" fmla="*/ 2 w 115"/>
                <a:gd name="T91" fmla="*/ 12 h 90"/>
                <a:gd name="T92" fmla="*/ 2 w 115"/>
                <a:gd name="T93" fmla="*/ 10 h 90"/>
                <a:gd name="T94" fmla="*/ 2 w 115"/>
                <a:gd name="T95" fmla="*/ 8 h 90"/>
                <a:gd name="T96" fmla="*/ 2 w 115"/>
                <a:gd name="T97" fmla="*/ 6 h 90"/>
                <a:gd name="T98" fmla="*/ 2 w 115"/>
                <a:gd name="T99" fmla="*/ 5 h 90"/>
                <a:gd name="T100" fmla="*/ 2 w 115"/>
                <a:gd name="T101" fmla="*/ 2 h 90"/>
                <a:gd name="T102" fmla="*/ 2 w 115"/>
                <a:gd name="T103" fmla="*/ 2 h 90"/>
                <a:gd name="T104" fmla="*/ 2 w 115"/>
                <a:gd name="T105" fmla="*/ 2 h 90"/>
                <a:gd name="T106" fmla="*/ 4 w 115"/>
                <a:gd name="T107" fmla="*/ 2 h 90"/>
                <a:gd name="T108" fmla="*/ 6 w 115"/>
                <a:gd name="T109" fmla="*/ 2 h 90"/>
                <a:gd name="T110" fmla="*/ 7 w 115"/>
                <a:gd name="T111" fmla="*/ 2 h 90"/>
                <a:gd name="T112" fmla="*/ 8 w 115"/>
                <a:gd name="T113" fmla="*/ 2 h 90"/>
                <a:gd name="T114" fmla="*/ 9 w 115"/>
                <a:gd name="T115" fmla="*/ 2 h 90"/>
                <a:gd name="T116" fmla="*/ 10 w 115"/>
                <a:gd name="T117" fmla="*/ 0 h 90"/>
                <a:gd name="T118" fmla="*/ 10 w 115"/>
                <a:gd name="T119" fmla="*/ 0 h 90"/>
                <a:gd name="T120" fmla="*/ 11 w 115"/>
                <a:gd name="T121" fmla="*/ 2 h 9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5"/>
                <a:gd name="T184" fmla="*/ 0 h 90"/>
                <a:gd name="T185" fmla="*/ 115 w 115"/>
                <a:gd name="T186" fmla="*/ 90 h 9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5" h="90">
                  <a:moveTo>
                    <a:pt x="79" y="4"/>
                  </a:moveTo>
                  <a:lnTo>
                    <a:pt x="79" y="6"/>
                  </a:lnTo>
                  <a:lnTo>
                    <a:pt x="81" y="8"/>
                  </a:lnTo>
                  <a:lnTo>
                    <a:pt x="83" y="8"/>
                  </a:lnTo>
                  <a:lnTo>
                    <a:pt x="85" y="10"/>
                  </a:lnTo>
                  <a:lnTo>
                    <a:pt x="89" y="12"/>
                  </a:lnTo>
                  <a:lnTo>
                    <a:pt x="91" y="13"/>
                  </a:lnTo>
                  <a:lnTo>
                    <a:pt x="94" y="15"/>
                  </a:lnTo>
                  <a:lnTo>
                    <a:pt x="96" y="17"/>
                  </a:lnTo>
                  <a:lnTo>
                    <a:pt x="98" y="19"/>
                  </a:lnTo>
                  <a:lnTo>
                    <a:pt x="102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6" y="27"/>
                  </a:lnTo>
                  <a:lnTo>
                    <a:pt x="106" y="31"/>
                  </a:lnTo>
                  <a:lnTo>
                    <a:pt x="108" y="33"/>
                  </a:lnTo>
                  <a:lnTo>
                    <a:pt x="106" y="34"/>
                  </a:lnTo>
                  <a:lnTo>
                    <a:pt x="108" y="34"/>
                  </a:lnTo>
                  <a:lnTo>
                    <a:pt x="110" y="34"/>
                  </a:lnTo>
                  <a:lnTo>
                    <a:pt x="110" y="36"/>
                  </a:lnTo>
                  <a:lnTo>
                    <a:pt x="112" y="36"/>
                  </a:lnTo>
                  <a:lnTo>
                    <a:pt x="112" y="38"/>
                  </a:lnTo>
                  <a:lnTo>
                    <a:pt x="114" y="38"/>
                  </a:lnTo>
                  <a:lnTo>
                    <a:pt x="114" y="40"/>
                  </a:lnTo>
                  <a:lnTo>
                    <a:pt x="115" y="42"/>
                  </a:lnTo>
                  <a:lnTo>
                    <a:pt x="115" y="44"/>
                  </a:lnTo>
                  <a:lnTo>
                    <a:pt x="115" y="46"/>
                  </a:lnTo>
                  <a:lnTo>
                    <a:pt x="114" y="46"/>
                  </a:lnTo>
                  <a:lnTo>
                    <a:pt x="114" y="48"/>
                  </a:lnTo>
                  <a:lnTo>
                    <a:pt x="114" y="50"/>
                  </a:lnTo>
                  <a:lnTo>
                    <a:pt x="112" y="50"/>
                  </a:lnTo>
                  <a:lnTo>
                    <a:pt x="112" y="52"/>
                  </a:lnTo>
                  <a:lnTo>
                    <a:pt x="112" y="54"/>
                  </a:lnTo>
                  <a:lnTo>
                    <a:pt x="110" y="54"/>
                  </a:lnTo>
                  <a:lnTo>
                    <a:pt x="108" y="54"/>
                  </a:lnTo>
                  <a:lnTo>
                    <a:pt x="106" y="52"/>
                  </a:lnTo>
                  <a:lnTo>
                    <a:pt x="104" y="52"/>
                  </a:lnTo>
                  <a:lnTo>
                    <a:pt x="102" y="50"/>
                  </a:lnTo>
                  <a:lnTo>
                    <a:pt x="100" y="48"/>
                  </a:lnTo>
                  <a:lnTo>
                    <a:pt x="98" y="46"/>
                  </a:lnTo>
                  <a:lnTo>
                    <a:pt x="96" y="46"/>
                  </a:lnTo>
                  <a:lnTo>
                    <a:pt x="94" y="44"/>
                  </a:lnTo>
                  <a:lnTo>
                    <a:pt x="92" y="42"/>
                  </a:lnTo>
                  <a:lnTo>
                    <a:pt x="91" y="40"/>
                  </a:lnTo>
                  <a:lnTo>
                    <a:pt x="89" y="38"/>
                  </a:lnTo>
                  <a:lnTo>
                    <a:pt x="87" y="36"/>
                  </a:lnTo>
                  <a:lnTo>
                    <a:pt x="85" y="36"/>
                  </a:lnTo>
                  <a:lnTo>
                    <a:pt x="85" y="34"/>
                  </a:lnTo>
                  <a:lnTo>
                    <a:pt x="83" y="34"/>
                  </a:lnTo>
                  <a:lnTo>
                    <a:pt x="85" y="31"/>
                  </a:lnTo>
                  <a:lnTo>
                    <a:pt x="85" y="33"/>
                  </a:lnTo>
                  <a:lnTo>
                    <a:pt x="83" y="33"/>
                  </a:lnTo>
                  <a:lnTo>
                    <a:pt x="81" y="34"/>
                  </a:lnTo>
                  <a:lnTo>
                    <a:pt x="79" y="34"/>
                  </a:lnTo>
                  <a:lnTo>
                    <a:pt x="77" y="36"/>
                  </a:lnTo>
                  <a:lnTo>
                    <a:pt x="75" y="36"/>
                  </a:lnTo>
                  <a:lnTo>
                    <a:pt x="73" y="36"/>
                  </a:lnTo>
                  <a:lnTo>
                    <a:pt x="71" y="36"/>
                  </a:lnTo>
                  <a:lnTo>
                    <a:pt x="69" y="36"/>
                  </a:lnTo>
                  <a:lnTo>
                    <a:pt x="68" y="36"/>
                  </a:lnTo>
                  <a:lnTo>
                    <a:pt x="66" y="34"/>
                  </a:lnTo>
                  <a:lnTo>
                    <a:pt x="64" y="34"/>
                  </a:lnTo>
                  <a:lnTo>
                    <a:pt x="64" y="33"/>
                  </a:lnTo>
                  <a:lnTo>
                    <a:pt x="64" y="34"/>
                  </a:lnTo>
                  <a:lnTo>
                    <a:pt x="62" y="34"/>
                  </a:lnTo>
                  <a:lnTo>
                    <a:pt x="62" y="36"/>
                  </a:lnTo>
                  <a:lnTo>
                    <a:pt x="62" y="38"/>
                  </a:lnTo>
                  <a:lnTo>
                    <a:pt x="62" y="36"/>
                  </a:lnTo>
                  <a:lnTo>
                    <a:pt x="60" y="36"/>
                  </a:lnTo>
                  <a:lnTo>
                    <a:pt x="58" y="36"/>
                  </a:lnTo>
                  <a:lnTo>
                    <a:pt x="56" y="36"/>
                  </a:lnTo>
                  <a:lnTo>
                    <a:pt x="54" y="36"/>
                  </a:lnTo>
                  <a:lnTo>
                    <a:pt x="52" y="38"/>
                  </a:lnTo>
                  <a:lnTo>
                    <a:pt x="50" y="38"/>
                  </a:lnTo>
                  <a:lnTo>
                    <a:pt x="48" y="38"/>
                  </a:lnTo>
                  <a:lnTo>
                    <a:pt x="46" y="40"/>
                  </a:lnTo>
                  <a:lnTo>
                    <a:pt x="45" y="42"/>
                  </a:lnTo>
                  <a:lnTo>
                    <a:pt x="43" y="44"/>
                  </a:lnTo>
                  <a:lnTo>
                    <a:pt x="41" y="44"/>
                  </a:lnTo>
                  <a:lnTo>
                    <a:pt x="41" y="46"/>
                  </a:lnTo>
                  <a:lnTo>
                    <a:pt x="39" y="46"/>
                  </a:lnTo>
                  <a:lnTo>
                    <a:pt x="39" y="48"/>
                  </a:lnTo>
                  <a:lnTo>
                    <a:pt x="37" y="50"/>
                  </a:lnTo>
                  <a:lnTo>
                    <a:pt x="37" y="52"/>
                  </a:lnTo>
                  <a:lnTo>
                    <a:pt x="35" y="52"/>
                  </a:lnTo>
                  <a:lnTo>
                    <a:pt x="35" y="54"/>
                  </a:lnTo>
                  <a:lnTo>
                    <a:pt x="35" y="56"/>
                  </a:lnTo>
                  <a:lnTo>
                    <a:pt x="35" y="57"/>
                  </a:lnTo>
                  <a:lnTo>
                    <a:pt x="35" y="59"/>
                  </a:lnTo>
                  <a:lnTo>
                    <a:pt x="37" y="61"/>
                  </a:lnTo>
                  <a:lnTo>
                    <a:pt x="39" y="63"/>
                  </a:lnTo>
                  <a:lnTo>
                    <a:pt x="41" y="63"/>
                  </a:lnTo>
                  <a:lnTo>
                    <a:pt x="43" y="65"/>
                  </a:lnTo>
                  <a:lnTo>
                    <a:pt x="45" y="67"/>
                  </a:lnTo>
                  <a:lnTo>
                    <a:pt x="46" y="67"/>
                  </a:lnTo>
                  <a:lnTo>
                    <a:pt x="48" y="67"/>
                  </a:lnTo>
                  <a:lnTo>
                    <a:pt x="50" y="67"/>
                  </a:lnTo>
                  <a:lnTo>
                    <a:pt x="52" y="65"/>
                  </a:lnTo>
                  <a:lnTo>
                    <a:pt x="54" y="65"/>
                  </a:lnTo>
                  <a:lnTo>
                    <a:pt x="56" y="65"/>
                  </a:lnTo>
                  <a:lnTo>
                    <a:pt x="58" y="65"/>
                  </a:lnTo>
                  <a:lnTo>
                    <a:pt x="60" y="65"/>
                  </a:lnTo>
                  <a:lnTo>
                    <a:pt x="62" y="65"/>
                  </a:lnTo>
                  <a:lnTo>
                    <a:pt x="64" y="65"/>
                  </a:lnTo>
                  <a:lnTo>
                    <a:pt x="66" y="65"/>
                  </a:lnTo>
                  <a:lnTo>
                    <a:pt x="68" y="67"/>
                  </a:lnTo>
                  <a:lnTo>
                    <a:pt x="69" y="67"/>
                  </a:lnTo>
                  <a:lnTo>
                    <a:pt x="71" y="69"/>
                  </a:lnTo>
                  <a:lnTo>
                    <a:pt x="73" y="69"/>
                  </a:lnTo>
                  <a:lnTo>
                    <a:pt x="75" y="69"/>
                  </a:lnTo>
                  <a:lnTo>
                    <a:pt x="77" y="71"/>
                  </a:lnTo>
                  <a:lnTo>
                    <a:pt x="79" y="71"/>
                  </a:lnTo>
                  <a:lnTo>
                    <a:pt x="77" y="73"/>
                  </a:lnTo>
                  <a:lnTo>
                    <a:pt x="77" y="75"/>
                  </a:lnTo>
                  <a:lnTo>
                    <a:pt x="77" y="77"/>
                  </a:lnTo>
                  <a:lnTo>
                    <a:pt x="75" y="78"/>
                  </a:lnTo>
                  <a:lnTo>
                    <a:pt x="73" y="80"/>
                  </a:lnTo>
                  <a:lnTo>
                    <a:pt x="71" y="82"/>
                  </a:lnTo>
                  <a:lnTo>
                    <a:pt x="71" y="84"/>
                  </a:lnTo>
                  <a:lnTo>
                    <a:pt x="69" y="84"/>
                  </a:lnTo>
                  <a:lnTo>
                    <a:pt x="68" y="86"/>
                  </a:lnTo>
                  <a:lnTo>
                    <a:pt x="64" y="86"/>
                  </a:lnTo>
                  <a:lnTo>
                    <a:pt x="62" y="88"/>
                  </a:lnTo>
                  <a:lnTo>
                    <a:pt x="58" y="88"/>
                  </a:lnTo>
                  <a:lnTo>
                    <a:pt x="54" y="88"/>
                  </a:lnTo>
                  <a:lnTo>
                    <a:pt x="50" y="90"/>
                  </a:lnTo>
                  <a:lnTo>
                    <a:pt x="46" y="90"/>
                  </a:lnTo>
                  <a:lnTo>
                    <a:pt x="43" y="90"/>
                  </a:lnTo>
                  <a:lnTo>
                    <a:pt x="39" y="90"/>
                  </a:lnTo>
                  <a:lnTo>
                    <a:pt x="35" y="90"/>
                  </a:lnTo>
                  <a:lnTo>
                    <a:pt x="31" y="90"/>
                  </a:lnTo>
                  <a:lnTo>
                    <a:pt x="27" y="90"/>
                  </a:lnTo>
                  <a:lnTo>
                    <a:pt x="23" y="88"/>
                  </a:lnTo>
                  <a:lnTo>
                    <a:pt x="20" y="88"/>
                  </a:lnTo>
                  <a:lnTo>
                    <a:pt x="16" y="86"/>
                  </a:lnTo>
                  <a:lnTo>
                    <a:pt x="14" y="86"/>
                  </a:lnTo>
                  <a:lnTo>
                    <a:pt x="10" y="84"/>
                  </a:lnTo>
                  <a:lnTo>
                    <a:pt x="10" y="80"/>
                  </a:lnTo>
                  <a:lnTo>
                    <a:pt x="12" y="77"/>
                  </a:lnTo>
                  <a:lnTo>
                    <a:pt x="12" y="73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9"/>
                  </a:lnTo>
                  <a:lnTo>
                    <a:pt x="8" y="56"/>
                  </a:lnTo>
                  <a:lnTo>
                    <a:pt x="8" y="52"/>
                  </a:lnTo>
                  <a:lnTo>
                    <a:pt x="8" y="46"/>
                  </a:lnTo>
                  <a:lnTo>
                    <a:pt x="6" y="42"/>
                  </a:lnTo>
                  <a:lnTo>
                    <a:pt x="6" y="38"/>
                  </a:lnTo>
                  <a:lnTo>
                    <a:pt x="4" y="33"/>
                  </a:lnTo>
                  <a:lnTo>
                    <a:pt x="4" y="29"/>
                  </a:lnTo>
                  <a:lnTo>
                    <a:pt x="4" y="25"/>
                  </a:lnTo>
                  <a:lnTo>
                    <a:pt x="4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6" y="17"/>
                  </a:lnTo>
                  <a:lnTo>
                    <a:pt x="8" y="17"/>
                  </a:lnTo>
                  <a:lnTo>
                    <a:pt x="12" y="15"/>
                  </a:lnTo>
                  <a:lnTo>
                    <a:pt x="16" y="15"/>
                  </a:lnTo>
                  <a:lnTo>
                    <a:pt x="20" y="15"/>
                  </a:lnTo>
                  <a:lnTo>
                    <a:pt x="23" y="13"/>
                  </a:lnTo>
                  <a:lnTo>
                    <a:pt x="29" y="13"/>
                  </a:lnTo>
                  <a:lnTo>
                    <a:pt x="33" y="12"/>
                  </a:lnTo>
                  <a:lnTo>
                    <a:pt x="37" y="10"/>
                  </a:lnTo>
                  <a:lnTo>
                    <a:pt x="41" y="10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50" y="6"/>
                  </a:lnTo>
                  <a:lnTo>
                    <a:pt x="52" y="6"/>
                  </a:lnTo>
                  <a:lnTo>
                    <a:pt x="54" y="4"/>
                  </a:lnTo>
                  <a:lnTo>
                    <a:pt x="56" y="4"/>
                  </a:lnTo>
                  <a:lnTo>
                    <a:pt x="58" y="4"/>
                  </a:lnTo>
                  <a:lnTo>
                    <a:pt x="60" y="2"/>
                  </a:lnTo>
                  <a:lnTo>
                    <a:pt x="62" y="2"/>
                  </a:lnTo>
                  <a:lnTo>
                    <a:pt x="64" y="2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69" y="0"/>
                  </a:lnTo>
                  <a:lnTo>
                    <a:pt x="71" y="0"/>
                  </a:lnTo>
                  <a:lnTo>
                    <a:pt x="73" y="0"/>
                  </a:lnTo>
                  <a:lnTo>
                    <a:pt x="75" y="2"/>
                  </a:lnTo>
                  <a:lnTo>
                    <a:pt x="77" y="2"/>
                  </a:lnTo>
                  <a:lnTo>
                    <a:pt x="79" y="4"/>
                  </a:lnTo>
                  <a:close/>
                </a:path>
              </a:pathLst>
            </a:custGeom>
            <a:solidFill>
              <a:srgbClr val="FFC296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7"/>
            <p:cNvSpPr>
              <a:spLocks noChangeAspect="1"/>
            </p:cNvSpPr>
            <p:nvPr/>
          </p:nvSpPr>
          <p:spPr bwMode="auto">
            <a:xfrm>
              <a:off x="2695" y="1223"/>
              <a:ext cx="101" cy="113"/>
            </a:xfrm>
            <a:custGeom>
              <a:avLst/>
              <a:gdLst>
                <a:gd name="T0" fmla="*/ 10 w 129"/>
                <a:gd name="T1" fmla="*/ 19 h 144"/>
                <a:gd name="T2" fmla="*/ 12 w 129"/>
                <a:gd name="T3" fmla="*/ 18 h 144"/>
                <a:gd name="T4" fmla="*/ 13 w 129"/>
                <a:gd name="T5" fmla="*/ 16 h 144"/>
                <a:gd name="T6" fmla="*/ 14 w 129"/>
                <a:gd name="T7" fmla="*/ 14 h 144"/>
                <a:gd name="T8" fmla="*/ 16 w 129"/>
                <a:gd name="T9" fmla="*/ 13 h 144"/>
                <a:gd name="T10" fmla="*/ 16 w 129"/>
                <a:gd name="T11" fmla="*/ 10 h 144"/>
                <a:gd name="T12" fmla="*/ 16 w 129"/>
                <a:gd name="T13" fmla="*/ 10 h 144"/>
                <a:gd name="T14" fmla="*/ 16 w 129"/>
                <a:gd name="T15" fmla="*/ 9 h 144"/>
                <a:gd name="T16" fmla="*/ 16 w 129"/>
                <a:gd name="T17" fmla="*/ 8 h 144"/>
                <a:gd name="T18" fmla="*/ 17 w 129"/>
                <a:gd name="T19" fmla="*/ 8 h 144"/>
                <a:gd name="T20" fmla="*/ 18 w 129"/>
                <a:gd name="T21" fmla="*/ 8 h 144"/>
                <a:gd name="T22" fmla="*/ 18 w 129"/>
                <a:gd name="T23" fmla="*/ 7 h 144"/>
                <a:gd name="T24" fmla="*/ 18 w 129"/>
                <a:gd name="T25" fmla="*/ 6 h 144"/>
                <a:gd name="T26" fmla="*/ 18 w 129"/>
                <a:gd name="T27" fmla="*/ 5 h 144"/>
                <a:gd name="T28" fmla="*/ 16 w 129"/>
                <a:gd name="T29" fmla="*/ 5 h 144"/>
                <a:gd name="T30" fmla="*/ 16 w 129"/>
                <a:gd name="T31" fmla="*/ 5 h 144"/>
                <a:gd name="T32" fmla="*/ 16 w 129"/>
                <a:gd name="T33" fmla="*/ 6 h 144"/>
                <a:gd name="T34" fmla="*/ 15 w 129"/>
                <a:gd name="T35" fmla="*/ 6 h 144"/>
                <a:gd name="T36" fmla="*/ 15 w 129"/>
                <a:gd name="T37" fmla="*/ 6 h 144"/>
                <a:gd name="T38" fmla="*/ 16 w 129"/>
                <a:gd name="T39" fmla="*/ 5 h 144"/>
                <a:gd name="T40" fmla="*/ 16 w 129"/>
                <a:gd name="T41" fmla="*/ 4 h 144"/>
                <a:gd name="T42" fmla="*/ 16 w 129"/>
                <a:gd name="T43" fmla="*/ 4 h 144"/>
                <a:gd name="T44" fmla="*/ 16 w 129"/>
                <a:gd name="T45" fmla="*/ 3 h 144"/>
                <a:gd name="T46" fmla="*/ 13 w 129"/>
                <a:gd name="T47" fmla="*/ 2 h 144"/>
                <a:gd name="T48" fmla="*/ 13 w 129"/>
                <a:gd name="T49" fmla="*/ 2 h 144"/>
                <a:gd name="T50" fmla="*/ 12 w 129"/>
                <a:gd name="T51" fmla="*/ 2 h 144"/>
                <a:gd name="T52" fmla="*/ 11 w 129"/>
                <a:gd name="T53" fmla="*/ 0 h 144"/>
                <a:gd name="T54" fmla="*/ 10 w 129"/>
                <a:gd name="T55" fmla="*/ 2 h 144"/>
                <a:gd name="T56" fmla="*/ 10 w 129"/>
                <a:gd name="T57" fmla="*/ 2 h 144"/>
                <a:gd name="T58" fmla="*/ 9 w 129"/>
                <a:gd name="T59" fmla="*/ 2 h 144"/>
                <a:gd name="T60" fmla="*/ 9 w 129"/>
                <a:gd name="T61" fmla="*/ 3 h 144"/>
                <a:gd name="T62" fmla="*/ 8 w 129"/>
                <a:gd name="T63" fmla="*/ 3 h 144"/>
                <a:gd name="T64" fmla="*/ 7 w 129"/>
                <a:gd name="T65" fmla="*/ 2 h 144"/>
                <a:gd name="T66" fmla="*/ 6 w 129"/>
                <a:gd name="T67" fmla="*/ 2 h 144"/>
                <a:gd name="T68" fmla="*/ 5 w 129"/>
                <a:gd name="T69" fmla="*/ 2 h 144"/>
                <a:gd name="T70" fmla="*/ 5 w 129"/>
                <a:gd name="T71" fmla="*/ 3 h 144"/>
                <a:gd name="T72" fmla="*/ 4 w 129"/>
                <a:gd name="T73" fmla="*/ 4 h 144"/>
                <a:gd name="T74" fmla="*/ 4 w 129"/>
                <a:gd name="T75" fmla="*/ 5 h 144"/>
                <a:gd name="T76" fmla="*/ 3 w 129"/>
                <a:gd name="T77" fmla="*/ 7 h 144"/>
                <a:gd name="T78" fmla="*/ 3 w 129"/>
                <a:gd name="T79" fmla="*/ 8 h 144"/>
                <a:gd name="T80" fmla="*/ 2 w 129"/>
                <a:gd name="T81" fmla="*/ 9 h 144"/>
                <a:gd name="T82" fmla="*/ 2 w 129"/>
                <a:gd name="T83" fmla="*/ 9 h 144"/>
                <a:gd name="T84" fmla="*/ 2 w 129"/>
                <a:gd name="T85" fmla="*/ 9 h 144"/>
                <a:gd name="T86" fmla="*/ 2 w 129"/>
                <a:gd name="T87" fmla="*/ 10 h 144"/>
                <a:gd name="T88" fmla="*/ 2 w 129"/>
                <a:gd name="T89" fmla="*/ 11 h 144"/>
                <a:gd name="T90" fmla="*/ 2 w 129"/>
                <a:gd name="T91" fmla="*/ 12 h 144"/>
                <a:gd name="T92" fmla="*/ 2 w 129"/>
                <a:gd name="T93" fmla="*/ 13 h 144"/>
                <a:gd name="T94" fmla="*/ 2 w 129"/>
                <a:gd name="T95" fmla="*/ 18 h 144"/>
                <a:gd name="T96" fmla="*/ 3 w 129"/>
                <a:gd name="T97" fmla="*/ 19 h 144"/>
                <a:gd name="T98" fmla="*/ 5 w 129"/>
                <a:gd name="T99" fmla="*/ 19 h 144"/>
                <a:gd name="T100" fmla="*/ 7 w 129"/>
                <a:gd name="T101" fmla="*/ 19 h 144"/>
                <a:gd name="T102" fmla="*/ 9 w 129"/>
                <a:gd name="T103" fmla="*/ 20 h 1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29"/>
                <a:gd name="T157" fmla="*/ 0 h 144"/>
                <a:gd name="T158" fmla="*/ 129 w 129"/>
                <a:gd name="T159" fmla="*/ 144 h 1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29" h="144">
                  <a:moveTo>
                    <a:pt x="71" y="144"/>
                  </a:moveTo>
                  <a:lnTo>
                    <a:pt x="73" y="136"/>
                  </a:lnTo>
                  <a:lnTo>
                    <a:pt x="75" y="134"/>
                  </a:lnTo>
                  <a:lnTo>
                    <a:pt x="77" y="131"/>
                  </a:lnTo>
                  <a:lnTo>
                    <a:pt x="81" y="127"/>
                  </a:lnTo>
                  <a:lnTo>
                    <a:pt x="83" y="123"/>
                  </a:lnTo>
                  <a:lnTo>
                    <a:pt x="86" y="119"/>
                  </a:lnTo>
                  <a:lnTo>
                    <a:pt x="90" y="115"/>
                  </a:lnTo>
                  <a:lnTo>
                    <a:pt x="94" y="111"/>
                  </a:lnTo>
                  <a:lnTo>
                    <a:pt x="98" y="108"/>
                  </a:lnTo>
                  <a:lnTo>
                    <a:pt x="100" y="102"/>
                  </a:lnTo>
                  <a:lnTo>
                    <a:pt x="104" y="98"/>
                  </a:lnTo>
                  <a:lnTo>
                    <a:pt x="108" y="94"/>
                  </a:lnTo>
                  <a:lnTo>
                    <a:pt x="109" y="88"/>
                  </a:lnTo>
                  <a:lnTo>
                    <a:pt x="111" y="85"/>
                  </a:lnTo>
                  <a:lnTo>
                    <a:pt x="113" y="81"/>
                  </a:lnTo>
                  <a:lnTo>
                    <a:pt x="113" y="77"/>
                  </a:lnTo>
                  <a:lnTo>
                    <a:pt x="115" y="73"/>
                  </a:lnTo>
                  <a:lnTo>
                    <a:pt x="115" y="71"/>
                  </a:lnTo>
                  <a:lnTo>
                    <a:pt x="115" y="69"/>
                  </a:lnTo>
                  <a:lnTo>
                    <a:pt x="117" y="67"/>
                  </a:lnTo>
                  <a:lnTo>
                    <a:pt x="117" y="65"/>
                  </a:lnTo>
                  <a:lnTo>
                    <a:pt x="119" y="65"/>
                  </a:lnTo>
                  <a:lnTo>
                    <a:pt x="119" y="64"/>
                  </a:lnTo>
                  <a:lnTo>
                    <a:pt x="119" y="62"/>
                  </a:lnTo>
                  <a:lnTo>
                    <a:pt x="119" y="60"/>
                  </a:lnTo>
                  <a:lnTo>
                    <a:pt x="121" y="58"/>
                  </a:lnTo>
                  <a:lnTo>
                    <a:pt x="121" y="56"/>
                  </a:lnTo>
                  <a:lnTo>
                    <a:pt x="123" y="56"/>
                  </a:lnTo>
                  <a:lnTo>
                    <a:pt x="123" y="54"/>
                  </a:lnTo>
                  <a:lnTo>
                    <a:pt x="125" y="54"/>
                  </a:lnTo>
                  <a:lnTo>
                    <a:pt x="125" y="52"/>
                  </a:lnTo>
                  <a:lnTo>
                    <a:pt x="127" y="52"/>
                  </a:lnTo>
                  <a:lnTo>
                    <a:pt x="127" y="50"/>
                  </a:lnTo>
                  <a:lnTo>
                    <a:pt x="129" y="50"/>
                  </a:lnTo>
                  <a:lnTo>
                    <a:pt x="129" y="48"/>
                  </a:lnTo>
                  <a:lnTo>
                    <a:pt x="129" y="46"/>
                  </a:lnTo>
                  <a:lnTo>
                    <a:pt x="129" y="44"/>
                  </a:lnTo>
                  <a:lnTo>
                    <a:pt x="127" y="43"/>
                  </a:lnTo>
                  <a:lnTo>
                    <a:pt x="127" y="41"/>
                  </a:lnTo>
                  <a:lnTo>
                    <a:pt x="125" y="41"/>
                  </a:lnTo>
                  <a:lnTo>
                    <a:pt x="125" y="39"/>
                  </a:lnTo>
                  <a:lnTo>
                    <a:pt x="123" y="37"/>
                  </a:lnTo>
                  <a:lnTo>
                    <a:pt x="123" y="35"/>
                  </a:lnTo>
                  <a:lnTo>
                    <a:pt x="121" y="37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5" y="39"/>
                  </a:lnTo>
                  <a:lnTo>
                    <a:pt x="113" y="39"/>
                  </a:lnTo>
                  <a:lnTo>
                    <a:pt x="111" y="41"/>
                  </a:lnTo>
                  <a:lnTo>
                    <a:pt x="109" y="43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6" y="44"/>
                  </a:lnTo>
                  <a:lnTo>
                    <a:pt x="104" y="44"/>
                  </a:lnTo>
                  <a:lnTo>
                    <a:pt x="106" y="43"/>
                  </a:lnTo>
                  <a:lnTo>
                    <a:pt x="106" y="41"/>
                  </a:lnTo>
                  <a:lnTo>
                    <a:pt x="108" y="41"/>
                  </a:lnTo>
                  <a:lnTo>
                    <a:pt x="108" y="39"/>
                  </a:lnTo>
                  <a:lnTo>
                    <a:pt x="108" y="37"/>
                  </a:lnTo>
                  <a:lnTo>
                    <a:pt x="108" y="35"/>
                  </a:lnTo>
                  <a:lnTo>
                    <a:pt x="109" y="33"/>
                  </a:lnTo>
                  <a:lnTo>
                    <a:pt x="109" y="31"/>
                  </a:lnTo>
                  <a:lnTo>
                    <a:pt x="109" y="29"/>
                  </a:lnTo>
                  <a:lnTo>
                    <a:pt x="109" y="27"/>
                  </a:lnTo>
                  <a:lnTo>
                    <a:pt x="109" y="25"/>
                  </a:lnTo>
                  <a:lnTo>
                    <a:pt x="109" y="23"/>
                  </a:lnTo>
                  <a:lnTo>
                    <a:pt x="109" y="21"/>
                  </a:lnTo>
                  <a:lnTo>
                    <a:pt x="109" y="20"/>
                  </a:lnTo>
                  <a:lnTo>
                    <a:pt x="109" y="18"/>
                  </a:lnTo>
                  <a:lnTo>
                    <a:pt x="106" y="12"/>
                  </a:lnTo>
                  <a:lnTo>
                    <a:pt x="90" y="12"/>
                  </a:lnTo>
                  <a:lnTo>
                    <a:pt x="90" y="10"/>
                  </a:lnTo>
                  <a:lnTo>
                    <a:pt x="88" y="8"/>
                  </a:lnTo>
                  <a:lnTo>
                    <a:pt x="86" y="6"/>
                  </a:lnTo>
                  <a:lnTo>
                    <a:pt x="85" y="4"/>
                  </a:lnTo>
                  <a:lnTo>
                    <a:pt x="83" y="4"/>
                  </a:lnTo>
                  <a:lnTo>
                    <a:pt x="83" y="2"/>
                  </a:lnTo>
                  <a:lnTo>
                    <a:pt x="81" y="2"/>
                  </a:lnTo>
                  <a:lnTo>
                    <a:pt x="79" y="0"/>
                  </a:lnTo>
                  <a:lnTo>
                    <a:pt x="77" y="0"/>
                  </a:lnTo>
                  <a:lnTo>
                    <a:pt x="75" y="0"/>
                  </a:lnTo>
                  <a:lnTo>
                    <a:pt x="73" y="2"/>
                  </a:lnTo>
                  <a:lnTo>
                    <a:pt x="71" y="4"/>
                  </a:lnTo>
                  <a:lnTo>
                    <a:pt x="71" y="6"/>
                  </a:lnTo>
                  <a:lnTo>
                    <a:pt x="69" y="8"/>
                  </a:lnTo>
                  <a:lnTo>
                    <a:pt x="69" y="10"/>
                  </a:lnTo>
                  <a:lnTo>
                    <a:pt x="67" y="12"/>
                  </a:lnTo>
                  <a:lnTo>
                    <a:pt x="67" y="14"/>
                  </a:lnTo>
                  <a:lnTo>
                    <a:pt x="65" y="14"/>
                  </a:lnTo>
                  <a:lnTo>
                    <a:pt x="65" y="16"/>
                  </a:lnTo>
                  <a:lnTo>
                    <a:pt x="63" y="18"/>
                  </a:lnTo>
                  <a:lnTo>
                    <a:pt x="62" y="20"/>
                  </a:lnTo>
                  <a:lnTo>
                    <a:pt x="60" y="20"/>
                  </a:lnTo>
                  <a:lnTo>
                    <a:pt x="58" y="20"/>
                  </a:lnTo>
                  <a:lnTo>
                    <a:pt x="56" y="20"/>
                  </a:lnTo>
                  <a:lnTo>
                    <a:pt x="54" y="20"/>
                  </a:lnTo>
                  <a:lnTo>
                    <a:pt x="52" y="18"/>
                  </a:lnTo>
                  <a:lnTo>
                    <a:pt x="50" y="18"/>
                  </a:lnTo>
                  <a:lnTo>
                    <a:pt x="48" y="18"/>
                  </a:lnTo>
                  <a:lnTo>
                    <a:pt x="46" y="18"/>
                  </a:lnTo>
                  <a:lnTo>
                    <a:pt x="46" y="16"/>
                  </a:lnTo>
                  <a:lnTo>
                    <a:pt x="44" y="16"/>
                  </a:lnTo>
                  <a:lnTo>
                    <a:pt x="42" y="16"/>
                  </a:lnTo>
                  <a:lnTo>
                    <a:pt x="40" y="16"/>
                  </a:lnTo>
                  <a:lnTo>
                    <a:pt x="38" y="18"/>
                  </a:lnTo>
                  <a:lnTo>
                    <a:pt x="37" y="18"/>
                  </a:lnTo>
                  <a:lnTo>
                    <a:pt x="35" y="20"/>
                  </a:lnTo>
                  <a:lnTo>
                    <a:pt x="33" y="23"/>
                  </a:lnTo>
                  <a:lnTo>
                    <a:pt x="31" y="25"/>
                  </a:lnTo>
                  <a:lnTo>
                    <a:pt x="31" y="29"/>
                  </a:lnTo>
                  <a:lnTo>
                    <a:pt x="29" y="31"/>
                  </a:lnTo>
                  <a:lnTo>
                    <a:pt x="27" y="35"/>
                  </a:lnTo>
                  <a:lnTo>
                    <a:pt x="27" y="39"/>
                  </a:lnTo>
                  <a:lnTo>
                    <a:pt x="25" y="43"/>
                  </a:lnTo>
                  <a:lnTo>
                    <a:pt x="23" y="46"/>
                  </a:lnTo>
                  <a:lnTo>
                    <a:pt x="23" y="50"/>
                  </a:lnTo>
                  <a:lnTo>
                    <a:pt x="21" y="52"/>
                  </a:lnTo>
                  <a:lnTo>
                    <a:pt x="21" y="56"/>
                  </a:lnTo>
                  <a:lnTo>
                    <a:pt x="21" y="58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17" y="60"/>
                  </a:lnTo>
                  <a:lnTo>
                    <a:pt x="17" y="58"/>
                  </a:lnTo>
                  <a:lnTo>
                    <a:pt x="15" y="58"/>
                  </a:lnTo>
                  <a:lnTo>
                    <a:pt x="15" y="60"/>
                  </a:lnTo>
                  <a:lnTo>
                    <a:pt x="14" y="62"/>
                  </a:lnTo>
                  <a:lnTo>
                    <a:pt x="14" y="64"/>
                  </a:lnTo>
                  <a:lnTo>
                    <a:pt x="14" y="65"/>
                  </a:lnTo>
                  <a:lnTo>
                    <a:pt x="12" y="67"/>
                  </a:lnTo>
                  <a:lnTo>
                    <a:pt x="12" y="69"/>
                  </a:lnTo>
                  <a:lnTo>
                    <a:pt x="12" y="71"/>
                  </a:lnTo>
                  <a:lnTo>
                    <a:pt x="12" y="73"/>
                  </a:lnTo>
                  <a:lnTo>
                    <a:pt x="12" y="75"/>
                  </a:lnTo>
                  <a:lnTo>
                    <a:pt x="12" y="77"/>
                  </a:lnTo>
                  <a:lnTo>
                    <a:pt x="12" y="79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5"/>
                  </a:lnTo>
                  <a:lnTo>
                    <a:pt x="12" y="87"/>
                  </a:lnTo>
                  <a:lnTo>
                    <a:pt x="19" y="96"/>
                  </a:lnTo>
                  <a:lnTo>
                    <a:pt x="0" y="125"/>
                  </a:lnTo>
                  <a:lnTo>
                    <a:pt x="4" y="125"/>
                  </a:lnTo>
                  <a:lnTo>
                    <a:pt x="10" y="125"/>
                  </a:lnTo>
                  <a:lnTo>
                    <a:pt x="14" y="127"/>
                  </a:lnTo>
                  <a:lnTo>
                    <a:pt x="17" y="127"/>
                  </a:lnTo>
                  <a:lnTo>
                    <a:pt x="23" y="127"/>
                  </a:lnTo>
                  <a:lnTo>
                    <a:pt x="27" y="129"/>
                  </a:lnTo>
                  <a:lnTo>
                    <a:pt x="31" y="129"/>
                  </a:lnTo>
                  <a:lnTo>
                    <a:pt x="37" y="129"/>
                  </a:lnTo>
                  <a:lnTo>
                    <a:pt x="40" y="131"/>
                  </a:lnTo>
                  <a:lnTo>
                    <a:pt x="46" y="131"/>
                  </a:lnTo>
                  <a:lnTo>
                    <a:pt x="50" y="132"/>
                  </a:lnTo>
                  <a:lnTo>
                    <a:pt x="54" y="134"/>
                  </a:lnTo>
                  <a:lnTo>
                    <a:pt x="58" y="136"/>
                  </a:lnTo>
                  <a:lnTo>
                    <a:pt x="63" y="138"/>
                  </a:lnTo>
                  <a:lnTo>
                    <a:pt x="67" y="140"/>
                  </a:lnTo>
                  <a:lnTo>
                    <a:pt x="71" y="144"/>
                  </a:lnTo>
                  <a:close/>
                </a:path>
              </a:pathLst>
            </a:custGeom>
            <a:solidFill>
              <a:srgbClr val="FFC296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8"/>
            <p:cNvSpPr>
              <a:spLocks noChangeAspect="1"/>
            </p:cNvSpPr>
            <p:nvPr/>
          </p:nvSpPr>
          <p:spPr bwMode="auto">
            <a:xfrm>
              <a:off x="2760" y="1229"/>
              <a:ext cx="10" cy="21"/>
            </a:xfrm>
            <a:custGeom>
              <a:avLst/>
              <a:gdLst>
                <a:gd name="T0" fmla="*/ 2 w 13"/>
                <a:gd name="T1" fmla="*/ 2 h 27"/>
                <a:gd name="T2" fmla="*/ 2 w 13"/>
                <a:gd name="T3" fmla="*/ 2 h 27"/>
                <a:gd name="T4" fmla="*/ 2 w 13"/>
                <a:gd name="T5" fmla="*/ 2 h 27"/>
                <a:gd name="T6" fmla="*/ 2 w 13"/>
                <a:gd name="T7" fmla="*/ 2 h 27"/>
                <a:gd name="T8" fmla="*/ 2 w 13"/>
                <a:gd name="T9" fmla="*/ 2 h 27"/>
                <a:gd name="T10" fmla="*/ 2 w 13"/>
                <a:gd name="T11" fmla="*/ 2 h 27"/>
                <a:gd name="T12" fmla="*/ 2 w 13"/>
                <a:gd name="T13" fmla="*/ 2 h 27"/>
                <a:gd name="T14" fmla="*/ 2 w 13"/>
                <a:gd name="T15" fmla="*/ 2 h 27"/>
                <a:gd name="T16" fmla="*/ 2 w 13"/>
                <a:gd name="T17" fmla="*/ 2 h 27"/>
                <a:gd name="T18" fmla="*/ 2 w 13"/>
                <a:gd name="T19" fmla="*/ 2 h 27"/>
                <a:gd name="T20" fmla="*/ 2 w 13"/>
                <a:gd name="T21" fmla="*/ 2 h 27"/>
                <a:gd name="T22" fmla="*/ 2 w 13"/>
                <a:gd name="T23" fmla="*/ 3 h 27"/>
                <a:gd name="T24" fmla="*/ 2 w 13"/>
                <a:gd name="T25" fmla="*/ 3 h 27"/>
                <a:gd name="T26" fmla="*/ 0 w 13"/>
                <a:gd name="T27" fmla="*/ 3 h 27"/>
                <a:gd name="T28" fmla="*/ 2 w 13"/>
                <a:gd name="T29" fmla="*/ 3 h 27"/>
                <a:gd name="T30" fmla="*/ 2 w 13"/>
                <a:gd name="T31" fmla="*/ 3 h 27"/>
                <a:gd name="T32" fmla="*/ 2 w 13"/>
                <a:gd name="T33" fmla="*/ 3 h 27"/>
                <a:gd name="T34" fmla="*/ 2 w 13"/>
                <a:gd name="T35" fmla="*/ 3 h 27"/>
                <a:gd name="T36" fmla="*/ 2 w 13"/>
                <a:gd name="T37" fmla="*/ 2 h 27"/>
                <a:gd name="T38" fmla="*/ 2 w 13"/>
                <a:gd name="T39" fmla="*/ 2 h 27"/>
                <a:gd name="T40" fmla="*/ 2 w 13"/>
                <a:gd name="T41" fmla="*/ 2 h 27"/>
                <a:gd name="T42" fmla="*/ 2 w 13"/>
                <a:gd name="T43" fmla="*/ 2 h 27"/>
                <a:gd name="T44" fmla="*/ 2 w 13"/>
                <a:gd name="T45" fmla="*/ 2 h 27"/>
                <a:gd name="T46" fmla="*/ 2 w 13"/>
                <a:gd name="T47" fmla="*/ 2 h 27"/>
                <a:gd name="T48" fmla="*/ 2 w 13"/>
                <a:gd name="T49" fmla="*/ 2 h 27"/>
                <a:gd name="T50" fmla="*/ 2 w 13"/>
                <a:gd name="T51" fmla="*/ 2 h 27"/>
                <a:gd name="T52" fmla="*/ 2 w 13"/>
                <a:gd name="T53" fmla="*/ 2 h 27"/>
                <a:gd name="T54" fmla="*/ 2 w 13"/>
                <a:gd name="T55" fmla="*/ 2 h 27"/>
                <a:gd name="T56" fmla="*/ 2 w 13"/>
                <a:gd name="T57" fmla="*/ 2 h 27"/>
                <a:gd name="T58" fmla="*/ 2 w 13"/>
                <a:gd name="T59" fmla="*/ 2 h 27"/>
                <a:gd name="T60" fmla="*/ 2 w 13"/>
                <a:gd name="T61" fmla="*/ 2 h 27"/>
                <a:gd name="T62" fmla="*/ 2 w 13"/>
                <a:gd name="T63" fmla="*/ 2 h 27"/>
                <a:gd name="T64" fmla="*/ 2 w 13"/>
                <a:gd name="T65" fmla="*/ 2 h 27"/>
                <a:gd name="T66" fmla="*/ 2 w 13"/>
                <a:gd name="T67" fmla="*/ 2 h 27"/>
                <a:gd name="T68" fmla="*/ 2 w 13"/>
                <a:gd name="T69" fmla="*/ 2 h 27"/>
                <a:gd name="T70" fmla="*/ 2 w 13"/>
                <a:gd name="T71" fmla="*/ 0 h 27"/>
                <a:gd name="T72" fmla="*/ 2 w 13"/>
                <a:gd name="T73" fmla="*/ 0 h 27"/>
                <a:gd name="T74" fmla="*/ 2 w 13"/>
                <a:gd name="T75" fmla="*/ 0 h 27"/>
                <a:gd name="T76" fmla="*/ 2 w 13"/>
                <a:gd name="T77" fmla="*/ 2 h 27"/>
                <a:gd name="T78" fmla="*/ 2 w 13"/>
                <a:gd name="T79" fmla="*/ 2 h 2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"/>
                <a:gd name="T121" fmla="*/ 0 h 27"/>
                <a:gd name="T122" fmla="*/ 13 w 13"/>
                <a:gd name="T123" fmla="*/ 27 h 2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" h="27">
                  <a:moveTo>
                    <a:pt x="3" y="2"/>
                  </a:moveTo>
                  <a:lnTo>
                    <a:pt x="5" y="4"/>
                  </a:lnTo>
                  <a:lnTo>
                    <a:pt x="5" y="6"/>
                  </a:lnTo>
                  <a:lnTo>
                    <a:pt x="7" y="8"/>
                  </a:lnTo>
                  <a:lnTo>
                    <a:pt x="7" y="10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5" y="15"/>
                  </a:lnTo>
                  <a:lnTo>
                    <a:pt x="5" y="17"/>
                  </a:lnTo>
                  <a:lnTo>
                    <a:pt x="5" y="19"/>
                  </a:lnTo>
                  <a:lnTo>
                    <a:pt x="3" y="21"/>
                  </a:lnTo>
                  <a:lnTo>
                    <a:pt x="2" y="23"/>
                  </a:lnTo>
                  <a:lnTo>
                    <a:pt x="2" y="25"/>
                  </a:lnTo>
                  <a:lnTo>
                    <a:pt x="0" y="27"/>
                  </a:lnTo>
                  <a:lnTo>
                    <a:pt x="2" y="27"/>
                  </a:lnTo>
                  <a:lnTo>
                    <a:pt x="3" y="25"/>
                  </a:lnTo>
                  <a:lnTo>
                    <a:pt x="5" y="25"/>
                  </a:lnTo>
                  <a:lnTo>
                    <a:pt x="5" y="23"/>
                  </a:lnTo>
                  <a:lnTo>
                    <a:pt x="7" y="21"/>
                  </a:lnTo>
                  <a:lnTo>
                    <a:pt x="7" y="19"/>
                  </a:lnTo>
                  <a:lnTo>
                    <a:pt x="7" y="17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9" y="8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7" y="2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5" name="Group 29"/>
            <p:cNvGrpSpPr>
              <a:grpSpLocks/>
            </p:cNvGrpSpPr>
            <p:nvPr/>
          </p:nvGrpSpPr>
          <p:grpSpPr bwMode="auto">
            <a:xfrm>
              <a:off x="2787" y="1016"/>
              <a:ext cx="262" cy="189"/>
              <a:chOff x="863" y="807"/>
              <a:chExt cx="540" cy="387"/>
            </a:xfrm>
          </p:grpSpPr>
          <p:grpSp>
            <p:nvGrpSpPr>
              <p:cNvPr id="26" name="Group 30"/>
              <p:cNvGrpSpPr>
                <a:grpSpLocks/>
              </p:cNvGrpSpPr>
              <p:nvPr/>
            </p:nvGrpSpPr>
            <p:grpSpPr bwMode="auto">
              <a:xfrm>
                <a:off x="863" y="807"/>
                <a:ext cx="540" cy="387"/>
                <a:chOff x="863" y="807"/>
                <a:chExt cx="540" cy="387"/>
              </a:xfrm>
            </p:grpSpPr>
            <p:sp>
              <p:nvSpPr>
                <p:cNvPr id="29" name="Freeform 31"/>
                <p:cNvSpPr>
                  <a:spLocks noChangeAspect="1"/>
                </p:cNvSpPr>
                <p:nvPr/>
              </p:nvSpPr>
              <p:spPr bwMode="auto">
                <a:xfrm>
                  <a:off x="863" y="808"/>
                  <a:ext cx="540" cy="386"/>
                </a:xfrm>
                <a:custGeom>
                  <a:avLst/>
                  <a:gdLst>
                    <a:gd name="T0" fmla="*/ 0 w 1345"/>
                    <a:gd name="T1" fmla="*/ 1 h 963"/>
                    <a:gd name="T2" fmla="*/ 0 w 1345"/>
                    <a:gd name="T3" fmla="*/ 1 h 963"/>
                    <a:gd name="T4" fmla="*/ 0 w 1345"/>
                    <a:gd name="T5" fmla="*/ 1 h 963"/>
                    <a:gd name="T6" fmla="*/ 0 w 1345"/>
                    <a:gd name="T7" fmla="*/ 1 h 963"/>
                    <a:gd name="T8" fmla="*/ 0 w 1345"/>
                    <a:gd name="T9" fmla="*/ 1 h 963"/>
                    <a:gd name="T10" fmla="*/ 0 w 1345"/>
                    <a:gd name="T11" fmla="*/ 0 h 963"/>
                    <a:gd name="T12" fmla="*/ 0 w 1345"/>
                    <a:gd name="T13" fmla="*/ 0 h 963"/>
                    <a:gd name="T14" fmla="*/ 0 w 1345"/>
                    <a:gd name="T15" fmla="*/ 0 h 963"/>
                    <a:gd name="T16" fmla="*/ 0 w 1345"/>
                    <a:gd name="T17" fmla="*/ 0 h 963"/>
                    <a:gd name="T18" fmla="*/ 0 w 1345"/>
                    <a:gd name="T19" fmla="*/ 0 h 963"/>
                    <a:gd name="T20" fmla="*/ 0 w 1345"/>
                    <a:gd name="T21" fmla="*/ 0 h 963"/>
                    <a:gd name="T22" fmla="*/ 0 w 1345"/>
                    <a:gd name="T23" fmla="*/ 0 h 963"/>
                    <a:gd name="T24" fmla="*/ 0 w 1345"/>
                    <a:gd name="T25" fmla="*/ 0 h 963"/>
                    <a:gd name="T26" fmla="*/ 0 w 1345"/>
                    <a:gd name="T27" fmla="*/ 0 h 963"/>
                    <a:gd name="T28" fmla="*/ 0 w 1345"/>
                    <a:gd name="T29" fmla="*/ 0 h 963"/>
                    <a:gd name="T30" fmla="*/ 0 w 1345"/>
                    <a:gd name="T31" fmla="*/ 0 h 963"/>
                    <a:gd name="T32" fmla="*/ 0 w 1345"/>
                    <a:gd name="T33" fmla="*/ 0 h 963"/>
                    <a:gd name="T34" fmla="*/ 0 w 1345"/>
                    <a:gd name="T35" fmla="*/ 0 h 963"/>
                    <a:gd name="T36" fmla="*/ 0 w 1345"/>
                    <a:gd name="T37" fmla="*/ 0 h 963"/>
                    <a:gd name="T38" fmla="*/ 1 w 1345"/>
                    <a:gd name="T39" fmla="*/ 0 h 963"/>
                    <a:gd name="T40" fmla="*/ 1 w 1345"/>
                    <a:gd name="T41" fmla="*/ 0 h 963"/>
                    <a:gd name="T42" fmla="*/ 1 w 1345"/>
                    <a:gd name="T43" fmla="*/ 0 h 963"/>
                    <a:gd name="T44" fmla="*/ 1 w 1345"/>
                    <a:gd name="T45" fmla="*/ 0 h 963"/>
                    <a:gd name="T46" fmla="*/ 1 w 1345"/>
                    <a:gd name="T47" fmla="*/ 0 h 963"/>
                    <a:gd name="T48" fmla="*/ 1 w 1345"/>
                    <a:gd name="T49" fmla="*/ 0 h 963"/>
                    <a:gd name="T50" fmla="*/ 1 w 1345"/>
                    <a:gd name="T51" fmla="*/ 0 h 963"/>
                    <a:gd name="T52" fmla="*/ 1 w 1345"/>
                    <a:gd name="T53" fmla="*/ 0 h 963"/>
                    <a:gd name="T54" fmla="*/ 1 w 1345"/>
                    <a:gd name="T55" fmla="*/ 0 h 963"/>
                    <a:gd name="T56" fmla="*/ 1 w 1345"/>
                    <a:gd name="T57" fmla="*/ 0 h 963"/>
                    <a:gd name="T58" fmla="*/ 1 w 1345"/>
                    <a:gd name="T59" fmla="*/ 1 h 963"/>
                    <a:gd name="T60" fmla="*/ 1 w 1345"/>
                    <a:gd name="T61" fmla="*/ 1 h 963"/>
                    <a:gd name="T62" fmla="*/ 1 w 1345"/>
                    <a:gd name="T63" fmla="*/ 1 h 963"/>
                    <a:gd name="T64" fmla="*/ 1 w 1345"/>
                    <a:gd name="T65" fmla="*/ 1 h 963"/>
                    <a:gd name="T66" fmla="*/ 1 w 1345"/>
                    <a:gd name="T67" fmla="*/ 1 h 963"/>
                    <a:gd name="T68" fmla="*/ 0 w 1345"/>
                    <a:gd name="T69" fmla="*/ 1 h 963"/>
                    <a:gd name="T70" fmla="*/ 0 w 1345"/>
                    <a:gd name="T71" fmla="*/ 1 h 963"/>
                    <a:gd name="T72" fmla="*/ 0 w 1345"/>
                    <a:gd name="T73" fmla="*/ 1 h 963"/>
                    <a:gd name="T74" fmla="*/ 0 w 1345"/>
                    <a:gd name="T75" fmla="*/ 1 h 963"/>
                    <a:gd name="T76" fmla="*/ 0 w 1345"/>
                    <a:gd name="T77" fmla="*/ 1 h 963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1345"/>
                    <a:gd name="T118" fmla="*/ 0 h 963"/>
                    <a:gd name="T119" fmla="*/ 1345 w 1345"/>
                    <a:gd name="T120" fmla="*/ 963 h 963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1345" h="963">
                      <a:moveTo>
                        <a:pt x="549" y="953"/>
                      </a:moveTo>
                      <a:lnTo>
                        <a:pt x="477" y="932"/>
                      </a:lnTo>
                      <a:lnTo>
                        <a:pt x="426" y="905"/>
                      </a:lnTo>
                      <a:lnTo>
                        <a:pt x="392" y="872"/>
                      </a:lnTo>
                      <a:lnTo>
                        <a:pt x="268" y="866"/>
                      </a:lnTo>
                      <a:lnTo>
                        <a:pt x="249" y="827"/>
                      </a:lnTo>
                      <a:lnTo>
                        <a:pt x="101" y="818"/>
                      </a:lnTo>
                      <a:lnTo>
                        <a:pt x="68" y="815"/>
                      </a:lnTo>
                      <a:lnTo>
                        <a:pt x="42" y="807"/>
                      </a:lnTo>
                      <a:lnTo>
                        <a:pt x="16" y="782"/>
                      </a:lnTo>
                      <a:lnTo>
                        <a:pt x="8" y="762"/>
                      </a:lnTo>
                      <a:lnTo>
                        <a:pt x="0" y="738"/>
                      </a:lnTo>
                      <a:lnTo>
                        <a:pt x="0" y="694"/>
                      </a:lnTo>
                      <a:lnTo>
                        <a:pt x="63" y="72"/>
                      </a:lnTo>
                      <a:lnTo>
                        <a:pt x="69" y="47"/>
                      </a:lnTo>
                      <a:lnTo>
                        <a:pt x="83" y="29"/>
                      </a:lnTo>
                      <a:lnTo>
                        <a:pt x="96" y="14"/>
                      </a:lnTo>
                      <a:lnTo>
                        <a:pt x="116" y="6"/>
                      </a:lnTo>
                      <a:lnTo>
                        <a:pt x="140" y="0"/>
                      </a:lnTo>
                      <a:lnTo>
                        <a:pt x="1091" y="45"/>
                      </a:lnTo>
                      <a:lnTo>
                        <a:pt x="1218" y="74"/>
                      </a:lnTo>
                      <a:lnTo>
                        <a:pt x="1245" y="95"/>
                      </a:lnTo>
                      <a:lnTo>
                        <a:pt x="1262" y="120"/>
                      </a:lnTo>
                      <a:lnTo>
                        <a:pt x="1266" y="152"/>
                      </a:lnTo>
                      <a:lnTo>
                        <a:pt x="1261" y="246"/>
                      </a:lnTo>
                      <a:lnTo>
                        <a:pt x="1345" y="366"/>
                      </a:lnTo>
                      <a:lnTo>
                        <a:pt x="1313" y="610"/>
                      </a:lnTo>
                      <a:lnTo>
                        <a:pt x="1305" y="658"/>
                      </a:lnTo>
                      <a:lnTo>
                        <a:pt x="1205" y="722"/>
                      </a:lnTo>
                      <a:lnTo>
                        <a:pt x="1067" y="845"/>
                      </a:lnTo>
                      <a:lnTo>
                        <a:pt x="1040" y="861"/>
                      </a:lnTo>
                      <a:lnTo>
                        <a:pt x="1007" y="870"/>
                      </a:lnTo>
                      <a:lnTo>
                        <a:pt x="969" y="867"/>
                      </a:lnTo>
                      <a:lnTo>
                        <a:pt x="888" y="911"/>
                      </a:lnTo>
                      <a:lnTo>
                        <a:pt x="822" y="942"/>
                      </a:lnTo>
                      <a:lnTo>
                        <a:pt x="756" y="959"/>
                      </a:lnTo>
                      <a:lnTo>
                        <a:pt x="692" y="963"/>
                      </a:lnTo>
                      <a:lnTo>
                        <a:pt x="632" y="960"/>
                      </a:lnTo>
                      <a:lnTo>
                        <a:pt x="549" y="953"/>
                      </a:lnTo>
                      <a:close/>
                    </a:path>
                  </a:pathLst>
                </a:custGeom>
                <a:solidFill>
                  <a:srgbClr val="666666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Freeform 32"/>
                <p:cNvSpPr>
                  <a:spLocks noChangeAspect="1"/>
                </p:cNvSpPr>
                <p:nvPr/>
              </p:nvSpPr>
              <p:spPr bwMode="auto">
                <a:xfrm>
                  <a:off x="1288" y="826"/>
                  <a:ext cx="84" cy="323"/>
                </a:xfrm>
                <a:custGeom>
                  <a:avLst/>
                  <a:gdLst>
                    <a:gd name="T0" fmla="*/ 0 w 209"/>
                    <a:gd name="T1" fmla="*/ 0 h 806"/>
                    <a:gd name="T2" fmla="*/ 0 w 209"/>
                    <a:gd name="T3" fmla="*/ 0 h 806"/>
                    <a:gd name="T4" fmla="*/ 0 w 209"/>
                    <a:gd name="T5" fmla="*/ 0 h 806"/>
                    <a:gd name="T6" fmla="*/ 0 w 209"/>
                    <a:gd name="T7" fmla="*/ 0 h 806"/>
                    <a:gd name="T8" fmla="*/ 0 w 209"/>
                    <a:gd name="T9" fmla="*/ 0 h 806"/>
                    <a:gd name="T10" fmla="*/ 0 w 209"/>
                    <a:gd name="T11" fmla="*/ 0 h 806"/>
                    <a:gd name="T12" fmla="*/ 0 w 209"/>
                    <a:gd name="T13" fmla="*/ 0 h 806"/>
                    <a:gd name="T14" fmla="*/ 0 w 209"/>
                    <a:gd name="T15" fmla="*/ 0 h 806"/>
                    <a:gd name="T16" fmla="*/ 0 w 209"/>
                    <a:gd name="T17" fmla="*/ 0 h 806"/>
                    <a:gd name="T18" fmla="*/ 0 w 209"/>
                    <a:gd name="T19" fmla="*/ 0 h 806"/>
                    <a:gd name="T20" fmla="*/ 0 w 209"/>
                    <a:gd name="T21" fmla="*/ 0 h 806"/>
                    <a:gd name="T22" fmla="*/ 0 w 209"/>
                    <a:gd name="T23" fmla="*/ 0 h 806"/>
                    <a:gd name="T24" fmla="*/ 0 w 209"/>
                    <a:gd name="T25" fmla="*/ 0 h 806"/>
                    <a:gd name="T26" fmla="*/ 0 w 209"/>
                    <a:gd name="T27" fmla="*/ 0 h 806"/>
                    <a:gd name="T28" fmla="*/ 0 w 209"/>
                    <a:gd name="T29" fmla="*/ 0 h 806"/>
                    <a:gd name="T30" fmla="*/ 0 w 209"/>
                    <a:gd name="T31" fmla="*/ 0 h 806"/>
                    <a:gd name="T32" fmla="*/ 0 w 209"/>
                    <a:gd name="T33" fmla="*/ 0 h 806"/>
                    <a:gd name="T34" fmla="*/ 0 w 209"/>
                    <a:gd name="T35" fmla="*/ 0 h 80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09"/>
                    <a:gd name="T55" fmla="*/ 0 h 806"/>
                    <a:gd name="T56" fmla="*/ 209 w 209"/>
                    <a:gd name="T57" fmla="*/ 806 h 80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09" h="806">
                      <a:moveTo>
                        <a:pt x="144" y="677"/>
                      </a:moveTo>
                      <a:lnTo>
                        <a:pt x="202" y="200"/>
                      </a:lnTo>
                      <a:lnTo>
                        <a:pt x="209" y="104"/>
                      </a:lnTo>
                      <a:lnTo>
                        <a:pt x="203" y="76"/>
                      </a:lnTo>
                      <a:lnTo>
                        <a:pt x="192" y="55"/>
                      </a:lnTo>
                      <a:lnTo>
                        <a:pt x="179" y="40"/>
                      </a:lnTo>
                      <a:lnTo>
                        <a:pt x="162" y="28"/>
                      </a:lnTo>
                      <a:lnTo>
                        <a:pt x="46" y="0"/>
                      </a:lnTo>
                      <a:lnTo>
                        <a:pt x="62" y="8"/>
                      </a:lnTo>
                      <a:lnTo>
                        <a:pt x="86" y="28"/>
                      </a:lnTo>
                      <a:lnTo>
                        <a:pt x="98" y="44"/>
                      </a:lnTo>
                      <a:lnTo>
                        <a:pt x="107" y="74"/>
                      </a:lnTo>
                      <a:lnTo>
                        <a:pt x="105" y="116"/>
                      </a:lnTo>
                      <a:lnTo>
                        <a:pt x="47" y="682"/>
                      </a:lnTo>
                      <a:lnTo>
                        <a:pt x="41" y="728"/>
                      </a:lnTo>
                      <a:lnTo>
                        <a:pt x="24" y="776"/>
                      </a:lnTo>
                      <a:lnTo>
                        <a:pt x="0" y="806"/>
                      </a:lnTo>
                      <a:lnTo>
                        <a:pt x="144" y="677"/>
                      </a:lnTo>
                      <a:close/>
                    </a:path>
                  </a:pathLst>
                </a:custGeom>
                <a:solidFill>
                  <a:srgbClr val="CCCCCC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Freeform 33"/>
                <p:cNvSpPr>
                  <a:spLocks noChangeAspect="1"/>
                </p:cNvSpPr>
                <p:nvPr/>
              </p:nvSpPr>
              <p:spPr bwMode="auto">
                <a:xfrm>
                  <a:off x="961" y="1136"/>
                  <a:ext cx="257" cy="37"/>
                </a:xfrm>
                <a:custGeom>
                  <a:avLst/>
                  <a:gdLst>
                    <a:gd name="T0" fmla="*/ 0 w 160"/>
                    <a:gd name="T1" fmla="*/ 0 h 23"/>
                    <a:gd name="T2" fmla="*/ 6822 w 160"/>
                    <a:gd name="T3" fmla="*/ 454 h 23"/>
                    <a:gd name="T4" fmla="*/ 7090 w 160"/>
                    <a:gd name="T5" fmla="*/ 1046 h 23"/>
                    <a:gd name="T6" fmla="*/ 278 w 160"/>
                    <a:gd name="T7" fmla="*/ 539 h 23"/>
                    <a:gd name="T8" fmla="*/ 0 w 160"/>
                    <a:gd name="T9" fmla="*/ 0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0"/>
                    <a:gd name="T16" fmla="*/ 0 h 23"/>
                    <a:gd name="T17" fmla="*/ 160 w 160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0" h="23">
                      <a:moveTo>
                        <a:pt x="0" y="0"/>
                      </a:moveTo>
                      <a:lnTo>
                        <a:pt x="154" y="10"/>
                      </a:lnTo>
                      <a:lnTo>
                        <a:pt x="160" y="23"/>
                      </a:lnTo>
                      <a:lnTo>
                        <a:pt x="6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Freeform 34"/>
                <p:cNvSpPr>
                  <a:spLocks noChangeAspect="1"/>
                </p:cNvSpPr>
                <p:nvPr/>
              </p:nvSpPr>
              <p:spPr bwMode="auto">
                <a:xfrm>
                  <a:off x="863" y="807"/>
                  <a:ext cx="469" cy="351"/>
                </a:xfrm>
                <a:custGeom>
                  <a:avLst/>
                  <a:gdLst>
                    <a:gd name="T0" fmla="*/ 0 w 1168"/>
                    <a:gd name="T1" fmla="*/ 0 h 874"/>
                    <a:gd name="T2" fmla="*/ 1 w 1168"/>
                    <a:gd name="T3" fmla="*/ 0 h 874"/>
                    <a:gd name="T4" fmla="*/ 1 w 1168"/>
                    <a:gd name="T5" fmla="*/ 0 h 874"/>
                    <a:gd name="T6" fmla="*/ 1 w 1168"/>
                    <a:gd name="T7" fmla="*/ 0 h 874"/>
                    <a:gd name="T8" fmla="*/ 1 w 1168"/>
                    <a:gd name="T9" fmla="*/ 0 h 874"/>
                    <a:gd name="T10" fmla="*/ 1 w 1168"/>
                    <a:gd name="T11" fmla="*/ 0 h 874"/>
                    <a:gd name="T12" fmla="*/ 1 w 1168"/>
                    <a:gd name="T13" fmla="*/ 0 h 874"/>
                    <a:gd name="T14" fmla="*/ 1 w 1168"/>
                    <a:gd name="T15" fmla="*/ 0 h 874"/>
                    <a:gd name="T16" fmla="*/ 1 w 1168"/>
                    <a:gd name="T17" fmla="*/ 0 h 874"/>
                    <a:gd name="T18" fmla="*/ 1 w 1168"/>
                    <a:gd name="T19" fmla="*/ 1 h 874"/>
                    <a:gd name="T20" fmla="*/ 1 w 1168"/>
                    <a:gd name="T21" fmla="*/ 1 h 874"/>
                    <a:gd name="T22" fmla="*/ 1 w 1168"/>
                    <a:gd name="T23" fmla="*/ 1 h 874"/>
                    <a:gd name="T24" fmla="*/ 1 w 1168"/>
                    <a:gd name="T25" fmla="*/ 1 h 874"/>
                    <a:gd name="T26" fmla="*/ 0 w 1168"/>
                    <a:gd name="T27" fmla="*/ 0 h 874"/>
                    <a:gd name="T28" fmla="*/ 0 w 1168"/>
                    <a:gd name="T29" fmla="*/ 0 h 874"/>
                    <a:gd name="T30" fmla="*/ 0 w 1168"/>
                    <a:gd name="T31" fmla="*/ 0 h 874"/>
                    <a:gd name="T32" fmla="*/ 0 w 1168"/>
                    <a:gd name="T33" fmla="*/ 0 h 874"/>
                    <a:gd name="T34" fmla="*/ 0 w 1168"/>
                    <a:gd name="T35" fmla="*/ 0 h 874"/>
                    <a:gd name="T36" fmla="*/ 0 w 1168"/>
                    <a:gd name="T37" fmla="*/ 0 h 874"/>
                    <a:gd name="T38" fmla="*/ 0 w 1168"/>
                    <a:gd name="T39" fmla="*/ 0 h 874"/>
                    <a:gd name="T40" fmla="*/ 0 w 1168"/>
                    <a:gd name="T41" fmla="*/ 0 h 874"/>
                    <a:gd name="T42" fmla="*/ 0 w 1168"/>
                    <a:gd name="T43" fmla="*/ 0 h 874"/>
                    <a:gd name="T44" fmla="*/ 0 w 1168"/>
                    <a:gd name="T45" fmla="*/ 0 h 874"/>
                    <a:gd name="T46" fmla="*/ 0 w 1168"/>
                    <a:gd name="T47" fmla="*/ 0 h 874"/>
                    <a:gd name="T48" fmla="*/ 0 w 1168"/>
                    <a:gd name="T49" fmla="*/ 0 h 87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68"/>
                    <a:gd name="T76" fmla="*/ 0 h 874"/>
                    <a:gd name="T77" fmla="*/ 1168 w 1168"/>
                    <a:gd name="T78" fmla="*/ 874 h 87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68" h="874">
                      <a:moveTo>
                        <a:pt x="138" y="0"/>
                      </a:moveTo>
                      <a:lnTo>
                        <a:pt x="1089" y="45"/>
                      </a:lnTo>
                      <a:lnTo>
                        <a:pt x="1118" y="51"/>
                      </a:lnTo>
                      <a:lnTo>
                        <a:pt x="1141" y="68"/>
                      </a:lnTo>
                      <a:lnTo>
                        <a:pt x="1156" y="86"/>
                      </a:lnTo>
                      <a:lnTo>
                        <a:pt x="1165" y="106"/>
                      </a:lnTo>
                      <a:lnTo>
                        <a:pt x="1168" y="136"/>
                      </a:lnTo>
                      <a:lnTo>
                        <a:pt x="1102" y="773"/>
                      </a:lnTo>
                      <a:lnTo>
                        <a:pt x="1093" y="806"/>
                      </a:lnTo>
                      <a:lnTo>
                        <a:pt x="1081" y="830"/>
                      </a:lnTo>
                      <a:lnTo>
                        <a:pt x="1063" y="851"/>
                      </a:lnTo>
                      <a:lnTo>
                        <a:pt x="1038" y="865"/>
                      </a:lnTo>
                      <a:lnTo>
                        <a:pt x="1003" y="874"/>
                      </a:lnTo>
                      <a:lnTo>
                        <a:pt x="78" y="819"/>
                      </a:lnTo>
                      <a:lnTo>
                        <a:pt x="45" y="812"/>
                      </a:lnTo>
                      <a:lnTo>
                        <a:pt x="21" y="790"/>
                      </a:lnTo>
                      <a:lnTo>
                        <a:pt x="7" y="766"/>
                      </a:lnTo>
                      <a:lnTo>
                        <a:pt x="1" y="739"/>
                      </a:lnTo>
                      <a:lnTo>
                        <a:pt x="0" y="705"/>
                      </a:lnTo>
                      <a:lnTo>
                        <a:pt x="62" y="74"/>
                      </a:lnTo>
                      <a:lnTo>
                        <a:pt x="69" y="49"/>
                      </a:lnTo>
                      <a:lnTo>
                        <a:pt x="80" y="31"/>
                      </a:lnTo>
                      <a:lnTo>
                        <a:pt x="95" y="17"/>
                      </a:lnTo>
                      <a:lnTo>
                        <a:pt x="114" y="8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Freeform 35"/>
                <p:cNvSpPr>
                  <a:spLocks noChangeAspect="1"/>
                </p:cNvSpPr>
                <p:nvPr/>
              </p:nvSpPr>
              <p:spPr bwMode="auto">
                <a:xfrm>
                  <a:off x="876" y="820"/>
                  <a:ext cx="444" cy="325"/>
                </a:xfrm>
                <a:custGeom>
                  <a:avLst/>
                  <a:gdLst>
                    <a:gd name="T0" fmla="*/ 0 w 1105"/>
                    <a:gd name="T1" fmla="*/ 0 h 812"/>
                    <a:gd name="T2" fmla="*/ 1 w 1105"/>
                    <a:gd name="T3" fmla="*/ 0 h 812"/>
                    <a:gd name="T4" fmla="*/ 1 w 1105"/>
                    <a:gd name="T5" fmla="*/ 0 h 812"/>
                    <a:gd name="T6" fmla="*/ 1 w 1105"/>
                    <a:gd name="T7" fmla="*/ 0 h 812"/>
                    <a:gd name="T8" fmla="*/ 1 w 1105"/>
                    <a:gd name="T9" fmla="*/ 0 h 812"/>
                    <a:gd name="T10" fmla="*/ 1 w 1105"/>
                    <a:gd name="T11" fmla="*/ 0 h 812"/>
                    <a:gd name="T12" fmla="*/ 1 w 1105"/>
                    <a:gd name="T13" fmla="*/ 0 h 812"/>
                    <a:gd name="T14" fmla="*/ 1 w 1105"/>
                    <a:gd name="T15" fmla="*/ 0 h 812"/>
                    <a:gd name="T16" fmla="*/ 1 w 1105"/>
                    <a:gd name="T17" fmla="*/ 0 h 812"/>
                    <a:gd name="T18" fmla="*/ 1 w 1105"/>
                    <a:gd name="T19" fmla="*/ 0 h 812"/>
                    <a:gd name="T20" fmla="*/ 1 w 1105"/>
                    <a:gd name="T21" fmla="*/ 0 h 812"/>
                    <a:gd name="T22" fmla="*/ 1 w 1105"/>
                    <a:gd name="T23" fmla="*/ 0 h 812"/>
                    <a:gd name="T24" fmla="*/ 1 w 1105"/>
                    <a:gd name="T25" fmla="*/ 0 h 812"/>
                    <a:gd name="T26" fmla="*/ 0 w 1105"/>
                    <a:gd name="T27" fmla="*/ 0 h 812"/>
                    <a:gd name="T28" fmla="*/ 0 w 1105"/>
                    <a:gd name="T29" fmla="*/ 0 h 812"/>
                    <a:gd name="T30" fmla="*/ 0 w 1105"/>
                    <a:gd name="T31" fmla="*/ 0 h 812"/>
                    <a:gd name="T32" fmla="*/ 0 w 1105"/>
                    <a:gd name="T33" fmla="*/ 0 h 812"/>
                    <a:gd name="T34" fmla="*/ 0 w 1105"/>
                    <a:gd name="T35" fmla="*/ 0 h 812"/>
                    <a:gd name="T36" fmla="*/ 0 w 1105"/>
                    <a:gd name="T37" fmla="*/ 0 h 812"/>
                    <a:gd name="T38" fmla="*/ 0 w 1105"/>
                    <a:gd name="T39" fmla="*/ 0 h 812"/>
                    <a:gd name="T40" fmla="*/ 0 w 1105"/>
                    <a:gd name="T41" fmla="*/ 0 h 812"/>
                    <a:gd name="T42" fmla="*/ 0 w 1105"/>
                    <a:gd name="T43" fmla="*/ 0 h 812"/>
                    <a:gd name="T44" fmla="*/ 0 w 1105"/>
                    <a:gd name="T45" fmla="*/ 0 h 812"/>
                    <a:gd name="T46" fmla="*/ 0 w 1105"/>
                    <a:gd name="T47" fmla="*/ 0 h 812"/>
                    <a:gd name="T48" fmla="*/ 0 w 1105"/>
                    <a:gd name="T49" fmla="*/ 0 h 81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05"/>
                    <a:gd name="T76" fmla="*/ 0 h 812"/>
                    <a:gd name="T77" fmla="*/ 1105 w 1105"/>
                    <a:gd name="T78" fmla="*/ 812 h 812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05" h="812">
                      <a:moveTo>
                        <a:pt x="120" y="0"/>
                      </a:moveTo>
                      <a:lnTo>
                        <a:pt x="1049" y="44"/>
                      </a:lnTo>
                      <a:lnTo>
                        <a:pt x="1069" y="47"/>
                      </a:lnTo>
                      <a:lnTo>
                        <a:pt x="1083" y="53"/>
                      </a:lnTo>
                      <a:lnTo>
                        <a:pt x="1093" y="63"/>
                      </a:lnTo>
                      <a:lnTo>
                        <a:pt x="1102" y="84"/>
                      </a:lnTo>
                      <a:lnTo>
                        <a:pt x="1105" y="104"/>
                      </a:lnTo>
                      <a:lnTo>
                        <a:pt x="1105" y="124"/>
                      </a:lnTo>
                      <a:lnTo>
                        <a:pt x="1041" y="744"/>
                      </a:lnTo>
                      <a:lnTo>
                        <a:pt x="1035" y="770"/>
                      </a:lnTo>
                      <a:lnTo>
                        <a:pt x="1021" y="792"/>
                      </a:lnTo>
                      <a:lnTo>
                        <a:pt x="1000" y="807"/>
                      </a:lnTo>
                      <a:lnTo>
                        <a:pt x="973" y="812"/>
                      </a:lnTo>
                      <a:lnTo>
                        <a:pt x="52" y="756"/>
                      </a:lnTo>
                      <a:lnTo>
                        <a:pt x="28" y="752"/>
                      </a:lnTo>
                      <a:lnTo>
                        <a:pt x="13" y="740"/>
                      </a:lnTo>
                      <a:lnTo>
                        <a:pt x="6" y="723"/>
                      </a:lnTo>
                      <a:lnTo>
                        <a:pt x="0" y="699"/>
                      </a:lnTo>
                      <a:lnTo>
                        <a:pt x="0" y="680"/>
                      </a:lnTo>
                      <a:lnTo>
                        <a:pt x="60" y="60"/>
                      </a:lnTo>
                      <a:lnTo>
                        <a:pt x="63" y="42"/>
                      </a:lnTo>
                      <a:lnTo>
                        <a:pt x="72" y="23"/>
                      </a:lnTo>
                      <a:lnTo>
                        <a:pt x="84" y="8"/>
                      </a:lnTo>
                      <a:lnTo>
                        <a:pt x="100" y="0"/>
                      </a:lnTo>
                      <a:lnTo>
                        <a:pt x="12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4" name="Freeform 36"/>
                <p:cNvSpPr>
                  <a:spLocks noChangeAspect="1"/>
                </p:cNvSpPr>
                <p:nvPr/>
              </p:nvSpPr>
              <p:spPr bwMode="auto">
                <a:xfrm>
                  <a:off x="947" y="850"/>
                  <a:ext cx="342" cy="259"/>
                </a:xfrm>
                <a:custGeom>
                  <a:avLst/>
                  <a:gdLst>
                    <a:gd name="T0" fmla="*/ 0 w 853"/>
                    <a:gd name="T1" fmla="*/ 0 h 644"/>
                    <a:gd name="T2" fmla="*/ 0 w 853"/>
                    <a:gd name="T3" fmla="*/ 0 h 644"/>
                    <a:gd name="T4" fmla="*/ 0 w 853"/>
                    <a:gd name="T5" fmla="*/ 0 h 644"/>
                    <a:gd name="T6" fmla="*/ 0 w 853"/>
                    <a:gd name="T7" fmla="*/ 0 h 644"/>
                    <a:gd name="T8" fmla="*/ 1 w 853"/>
                    <a:gd name="T9" fmla="*/ 0 h 644"/>
                    <a:gd name="T10" fmla="*/ 1 w 853"/>
                    <a:gd name="T11" fmla="*/ 0 h 644"/>
                    <a:gd name="T12" fmla="*/ 1 w 853"/>
                    <a:gd name="T13" fmla="*/ 0 h 644"/>
                    <a:gd name="T14" fmla="*/ 1 w 853"/>
                    <a:gd name="T15" fmla="*/ 0 h 644"/>
                    <a:gd name="T16" fmla="*/ 0 w 853"/>
                    <a:gd name="T17" fmla="*/ 0 h 644"/>
                    <a:gd name="T18" fmla="*/ 0 w 853"/>
                    <a:gd name="T19" fmla="*/ 0 h 644"/>
                    <a:gd name="T20" fmla="*/ 0 w 853"/>
                    <a:gd name="T21" fmla="*/ 0 h 644"/>
                    <a:gd name="T22" fmla="*/ 0 w 853"/>
                    <a:gd name="T23" fmla="*/ 0 h 644"/>
                    <a:gd name="T24" fmla="*/ 0 w 853"/>
                    <a:gd name="T25" fmla="*/ 0 h 644"/>
                    <a:gd name="T26" fmla="*/ 0 w 853"/>
                    <a:gd name="T27" fmla="*/ 0 h 644"/>
                    <a:gd name="T28" fmla="*/ 0 w 853"/>
                    <a:gd name="T29" fmla="*/ 0 h 64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853"/>
                    <a:gd name="T46" fmla="*/ 0 h 644"/>
                    <a:gd name="T47" fmla="*/ 853 w 853"/>
                    <a:gd name="T48" fmla="*/ 644 h 64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853" h="644">
                      <a:moveTo>
                        <a:pt x="781" y="644"/>
                      </a:moveTo>
                      <a:lnTo>
                        <a:pt x="790" y="632"/>
                      </a:lnTo>
                      <a:lnTo>
                        <a:pt x="800" y="616"/>
                      </a:lnTo>
                      <a:lnTo>
                        <a:pt x="805" y="596"/>
                      </a:lnTo>
                      <a:lnTo>
                        <a:pt x="853" y="108"/>
                      </a:lnTo>
                      <a:lnTo>
                        <a:pt x="853" y="92"/>
                      </a:lnTo>
                      <a:lnTo>
                        <a:pt x="847" y="74"/>
                      </a:lnTo>
                      <a:lnTo>
                        <a:pt x="837" y="60"/>
                      </a:lnTo>
                      <a:lnTo>
                        <a:pt x="821" y="52"/>
                      </a:lnTo>
                      <a:lnTo>
                        <a:pt x="805" y="48"/>
                      </a:lnTo>
                      <a:lnTo>
                        <a:pt x="36" y="0"/>
                      </a:lnTo>
                      <a:lnTo>
                        <a:pt x="20" y="4"/>
                      </a:lnTo>
                      <a:lnTo>
                        <a:pt x="8" y="8"/>
                      </a:lnTo>
                      <a:lnTo>
                        <a:pt x="0" y="16"/>
                      </a:lnTo>
                      <a:lnTo>
                        <a:pt x="781" y="644"/>
                      </a:ln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Freeform 37"/>
                <p:cNvSpPr>
                  <a:spLocks noChangeAspect="1"/>
                </p:cNvSpPr>
                <p:nvPr/>
              </p:nvSpPr>
              <p:spPr bwMode="auto">
                <a:xfrm>
                  <a:off x="921" y="857"/>
                  <a:ext cx="339" cy="258"/>
                </a:xfrm>
                <a:custGeom>
                  <a:avLst/>
                  <a:gdLst>
                    <a:gd name="T0" fmla="*/ 1 w 845"/>
                    <a:gd name="T1" fmla="*/ 0 h 644"/>
                    <a:gd name="T2" fmla="*/ 1 w 845"/>
                    <a:gd name="T3" fmla="*/ 0 h 644"/>
                    <a:gd name="T4" fmla="*/ 0 w 845"/>
                    <a:gd name="T5" fmla="*/ 0 h 644"/>
                    <a:gd name="T6" fmla="*/ 0 w 845"/>
                    <a:gd name="T7" fmla="*/ 0 h 644"/>
                    <a:gd name="T8" fmla="*/ 0 w 845"/>
                    <a:gd name="T9" fmla="*/ 0 h 644"/>
                    <a:gd name="T10" fmla="*/ 0 w 845"/>
                    <a:gd name="T11" fmla="*/ 0 h 644"/>
                    <a:gd name="T12" fmla="*/ 0 w 845"/>
                    <a:gd name="T13" fmla="*/ 0 h 644"/>
                    <a:gd name="T14" fmla="*/ 0 w 845"/>
                    <a:gd name="T15" fmla="*/ 0 h 644"/>
                    <a:gd name="T16" fmla="*/ 0 w 845"/>
                    <a:gd name="T17" fmla="*/ 0 h 644"/>
                    <a:gd name="T18" fmla="*/ 0 w 845"/>
                    <a:gd name="T19" fmla="*/ 0 h 644"/>
                    <a:gd name="T20" fmla="*/ 0 w 845"/>
                    <a:gd name="T21" fmla="*/ 0 h 644"/>
                    <a:gd name="T22" fmla="*/ 0 w 845"/>
                    <a:gd name="T23" fmla="*/ 0 h 644"/>
                    <a:gd name="T24" fmla="*/ 0 w 845"/>
                    <a:gd name="T25" fmla="*/ 0 h 644"/>
                    <a:gd name="T26" fmla="*/ 1 w 845"/>
                    <a:gd name="T27" fmla="*/ 0 h 64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845"/>
                    <a:gd name="T43" fmla="*/ 0 h 644"/>
                    <a:gd name="T44" fmla="*/ 845 w 845"/>
                    <a:gd name="T45" fmla="*/ 644 h 64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845" h="644">
                      <a:moveTo>
                        <a:pt x="845" y="628"/>
                      </a:moveTo>
                      <a:lnTo>
                        <a:pt x="834" y="639"/>
                      </a:lnTo>
                      <a:lnTo>
                        <a:pt x="821" y="643"/>
                      </a:lnTo>
                      <a:lnTo>
                        <a:pt x="809" y="644"/>
                      </a:lnTo>
                      <a:lnTo>
                        <a:pt x="40" y="588"/>
                      </a:lnTo>
                      <a:lnTo>
                        <a:pt x="23" y="583"/>
                      </a:lnTo>
                      <a:lnTo>
                        <a:pt x="8" y="571"/>
                      </a:lnTo>
                      <a:lnTo>
                        <a:pt x="2" y="559"/>
                      </a:lnTo>
                      <a:lnTo>
                        <a:pt x="0" y="544"/>
                      </a:lnTo>
                      <a:lnTo>
                        <a:pt x="0" y="528"/>
                      </a:lnTo>
                      <a:lnTo>
                        <a:pt x="48" y="32"/>
                      </a:lnTo>
                      <a:lnTo>
                        <a:pt x="54" y="16"/>
                      </a:lnTo>
                      <a:lnTo>
                        <a:pt x="64" y="0"/>
                      </a:lnTo>
                      <a:lnTo>
                        <a:pt x="845" y="62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6" name="Freeform 38"/>
                <p:cNvSpPr>
                  <a:spLocks noChangeAspect="1"/>
                </p:cNvSpPr>
                <p:nvPr/>
              </p:nvSpPr>
              <p:spPr bwMode="auto">
                <a:xfrm>
                  <a:off x="937" y="857"/>
                  <a:ext cx="349" cy="252"/>
                </a:xfrm>
                <a:custGeom>
                  <a:avLst/>
                  <a:gdLst>
                    <a:gd name="T0" fmla="*/ 0 w 869"/>
                    <a:gd name="T1" fmla="*/ 0 h 628"/>
                    <a:gd name="T2" fmla="*/ 1 w 869"/>
                    <a:gd name="T3" fmla="*/ 0 h 628"/>
                    <a:gd name="T4" fmla="*/ 1 w 869"/>
                    <a:gd name="T5" fmla="*/ 0 h 628"/>
                    <a:gd name="T6" fmla="*/ 1 w 869"/>
                    <a:gd name="T7" fmla="*/ 0 h 628"/>
                    <a:gd name="T8" fmla="*/ 1 w 869"/>
                    <a:gd name="T9" fmla="*/ 0 h 628"/>
                    <a:gd name="T10" fmla="*/ 1 w 869"/>
                    <a:gd name="T11" fmla="*/ 0 h 628"/>
                    <a:gd name="T12" fmla="*/ 0 w 869"/>
                    <a:gd name="T13" fmla="*/ 0 h 628"/>
                    <a:gd name="T14" fmla="*/ 0 w 869"/>
                    <a:gd name="T15" fmla="*/ 0 h 628"/>
                    <a:gd name="T16" fmla="*/ 0 w 869"/>
                    <a:gd name="T17" fmla="*/ 0 h 628"/>
                    <a:gd name="T18" fmla="*/ 0 w 869"/>
                    <a:gd name="T19" fmla="*/ 0 h 628"/>
                    <a:gd name="T20" fmla="*/ 0 w 869"/>
                    <a:gd name="T21" fmla="*/ 0 h 628"/>
                    <a:gd name="T22" fmla="*/ 0 w 869"/>
                    <a:gd name="T23" fmla="*/ 0 h 628"/>
                    <a:gd name="T24" fmla="*/ 0 w 869"/>
                    <a:gd name="T25" fmla="*/ 0 h 628"/>
                    <a:gd name="T26" fmla="*/ 0 w 869"/>
                    <a:gd name="T27" fmla="*/ 0 h 628"/>
                    <a:gd name="T28" fmla="*/ 0 w 869"/>
                    <a:gd name="T29" fmla="*/ 0 h 628"/>
                    <a:gd name="T30" fmla="*/ 0 w 869"/>
                    <a:gd name="T31" fmla="*/ 0 h 628"/>
                    <a:gd name="T32" fmla="*/ 0 w 869"/>
                    <a:gd name="T33" fmla="*/ 0 h 628"/>
                    <a:gd name="T34" fmla="*/ 0 w 869"/>
                    <a:gd name="T35" fmla="*/ 0 h 628"/>
                    <a:gd name="T36" fmla="*/ 0 w 869"/>
                    <a:gd name="T37" fmla="*/ 0 h 628"/>
                    <a:gd name="T38" fmla="*/ 0 w 869"/>
                    <a:gd name="T39" fmla="*/ 0 h 628"/>
                    <a:gd name="T40" fmla="*/ 0 w 869"/>
                    <a:gd name="T41" fmla="*/ 0 h 62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69"/>
                    <a:gd name="T64" fmla="*/ 0 h 628"/>
                    <a:gd name="T65" fmla="*/ 869 w 869"/>
                    <a:gd name="T66" fmla="*/ 628 h 62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69" h="628">
                      <a:moveTo>
                        <a:pt x="100" y="0"/>
                      </a:moveTo>
                      <a:lnTo>
                        <a:pt x="829" y="44"/>
                      </a:lnTo>
                      <a:lnTo>
                        <a:pt x="845" y="52"/>
                      </a:lnTo>
                      <a:lnTo>
                        <a:pt x="861" y="68"/>
                      </a:lnTo>
                      <a:lnTo>
                        <a:pt x="869" y="88"/>
                      </a:lnTo>
                      <a:lnTo>
                        <a:pt x="869" y="108"/>
                      </a:lnTo>
                      <a:lnTo>
                        <a:pt x="821" y="572"/>
                      </a:lnTo>
                      <a:lnTo>
                        <a:pt x="817" y="594"/>
                      </a:lnTo>
                      <a:lnTo>
                        <a:pt x="809" y="610"/>
                      </a:lnTo>
                      <a:lnTo>
                        <a:pt x="788" y="625"/>
                      </a:lnTo>
                      <a:lnTo>
                        <a:pt x="769" y="628"/>
                      </a:lnTo>
                      <a:lnTo>
                        <a:pt x="40" y="580"/>
                      </a:lnTo>
                      <a:lnTo>
                        <a:pt x="24" y="572"/>
                      </a:lnTo>
                      <a:lnTo>
                        <a:pt x="8" y="560"/>
                      </a:lnTo>
                      <a:lnTo>
                        <a:pt x="0" y="544"/>
                      </a:lnTo>
                      <a:lnTo>
                        <a:pt x="0" y="520"/>
                      </a:lnTo>
                      <a:lnTo>
                        <a:pt x="48" y="52"/>
                      </a:lnTo>
                      <a:lnTo>
                        <a:pt x="50" y="36"/>
                      </a:lnTo>
                      <a:lnTo>
                        <a:pt x="61" y="15"/>
                      </a:lnTo>
                      <a:lnTo>
                        <a:pt x="76" y="3"/>
                      </a:lnTo>
                      <a:lnTo>
                        <a:pt x="100" y="0"/>
                      </a:lnTo>
                      <a:close/>
                    </a:path>
                  </a:pathLst>
                </a:custGeom>
                <a:solidFill>
                  <a:srgbClr val="C7E3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7" name="Freeform 39"/>
                <p:cNvSpPr>
                  <a:spLocks noChangeAspect="1"/>
                </p:cNvSpPr>
                <p:nvPr/>
              </p:nvSpPr>
              <p:spPr bwMode="auto">
                <a:xfrm>
                  <a:off x="934" y="860"/>
                  <a:ext cx="349" cy="249"/>
                </a:xfrm>
                <a:custGeom>
                  <a:avLst/>
                  <a:gdLst>
                    <a:gd name="T0" fmla="*/ 0 w 870"/>
                    <a:gd name="T1" fmla="*/ 0 h 620"/>
                    <a:gd name="T2" fmla="*/ 1 w 870"/>
                    <a:gd name="T3" fmla="*/ 0 h 620"/>
                    <a:gd name="T4" fmla="*/ 1 w 870"/>
                    <a:gd name="T5" fmla="*/ 0 h 620"/>
                    <a:gd name="T6" fmla="*/ 1 w 870"/>
                    <a:gd name="T7" fmla="*/ 0 h 620"/>
                    <a:gd name="T8" fmla="*/ 1 w 870"/>
                    <a:gd name="T9" fmla="*/ 0 h 620"/>
                    <a:gd name="T10" fmla="*/ 1 w 870"/>
                    <a:gd name="T11" fmla="*/ 0 h 620"/>
                    <a:gd name="T12" fmla="*/ 0 w 870"/>
                    <a:gd name="T13" fmla="*/ 0 h 620"/>
                    <a:gd name="T14" fmla="*/ 0 w 870"/>
                    <a:gd name="T15" fmla="*/ 0 h 620"/>
                    <a:gd name="T16" fmla="*/ 0 w 870"/>
                    <a:gd name="T17" fmla="*/ 0 h 620"/>
                    <a:gd name="T18" fmla="*/ 0 w 870"/>
                    <a:gd name="T19" fmla="*/ 0 h 620"/>
                    <a:gd name="T20" fmla="*/ 0 w 870"/>
                    <a:gd name="T21" fmla="*/ 0 h 620"/>
                    <a:gd name="T22" fmla="*/ 0 w 870"/>
                    <a:gd name="T23" fmla="*/ 0 h 620"/>
                    <a:gd name="T24" fmla="*/ 0 w 870"/>
                    <a:gd name="T25" fmla="*/ 0 h 620"/>
                    <a:gd name="T26" fmla="*/ 0 w 870"/>
                    <a:gd name="T27" fmla="*/ 0 h 620"/>
                    <a:gd name="T28" fmla="*/ 0 w 870"/>
                    <a:gd name="T29" fmla="*/ 0 h 620"/>
                    <a:gd name="T30" fmla="*/ 0 w 870"/>
                    <a:gd name="T31" fmla="*/ 0 h 620"/>
                    <a:gd name="T32" fmla="*/ 0 w 870"/>
                    <a:gd name="T33" fmla="*/ 0 h 620"/>
                    <a:gd name="T34" fmla="*/ 0 w 870"/>
                    <a:gd name="T35" fmla="*/ 0 h 620"/>
                    <a:gd name="T36" fmla="*/ 0 w 870"/>
                    <a:gd name="T37" fmla="*/ 0 h 620"/>
                    <a:gd name="T38" fmla="*/ 0 w 870"/>
                    <a:gd name="T39" fmla="*/ 0 h 620"/>
                    <a:gd name="T40" fmla="*/ 0 w 870"/>
                    <a:gd name="T41" fmla="*/ 0 h 620"/>
                    <a:gd name="T42" fmla="*/ 0 w 870"/>
                    <a:gd name="T43" fmla="*/ 0 h 620"/>
                    <a:gd name="T44" fmla="*/ 0 w 870"/>
                    <a:gd name="T45" fmla="*/ 0 h 62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870"/>
                    <a:gd name="T70" fmla="*/ 0 h 620"/>
                    <a:gd name="T71" fmla="*/ 870 w 870"/>
                    <a:gd name="T72" fmla="*/ 620 h 62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870" h="620">
                      <a:moveTo>
                        <a:pt x="100" y="0"/>
                      </a:moveTo>
                      <a:lnTo>
                        <a:pt x="829" y="44"/>
                      </a:lnTo>
                      <a:lnTo>
                        <a:pt x="849" y="49"/>
                      </a:lnTo>
                      <a:lnTo>
                        <a:pt x="862" y="64"/>
                      </a:lnTo>
                      <a:lnTo>
                        <a:pt x="870" y="85"/>
                      </a:lnTo>
                      <a:lnTo>
                        <a:pt x="869" y="108"/>
                      </a:lnTo>
                      <a:lnTo>
                        <a:pt x="821" y="564"/>
                      </a:lnTo>
                      <a:lnTo>
                        <a:pt x="816" y="587"/>
                      </a:lnTo>
                      <a:lnTo>
                        <a:pt x="807" y="604"/>
                      </a:lnTo>
                      <a:lnTo>
                        <a:pt x="793" y="616"/>
                      </a:lnTo>
                      <a:lnTo>
                        <a:pt x="777" y="620"/>
                      </a:lnTo>
                      <a:lnTo>
                        <a:pt x="48" y="572"/>
                      </a:lnTo>
                      <a:lnTo>
                        <a:pt x="28" y="569"/>
                      </a:lnTo>
                      <a:lnTo>
                        <a:pt x="13" y="562"/>
                      </a:lnTo>
                      <a:lnTo>
                        <a:pt x="3" y="550"/>
                      </a:lnTo>
                      <a:lnTo>
                        <a:pt x="0" y="532"/>
                      </a:lnTo>
                      <a:lnTo>
                        <a:pt x="0" y="512"/>
                      </a:lnTo>
                      <a:lnTo>
                        <a:pt x="48" y="52"/>
                      </a:lnTo>
                      <a:lnTo>
                        <a:pt x="52" y="32"/>
                      </a:lnTo>
                      <a:lnTo>
                        <a:pt x="57" y="19"/>
                      </a:lnTo>
                      <a:lnTo>
                        <a:pt x="68" y="8"/>
                      </a:lnTo>
                      <a:lnTo>
                        <a:pt x="84" y="0"/>
                      </a:lnTo>
                      <a:lnTo>
                        <a:pt x="100" y="0"/>
                      </a:lnTo>
                      <a:close/>
                    </a:path>
                  </a:pathLst>
                </a:custGeom>
                <a:solidFill>
                  <a:srgbClr val="C7E3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8" name="Freeform 40"/>
                <p:cNvSpPr>
                  <a:spLocks noChangeAspect="1"/>
                </p:cNvSpPr>
                <p:nvPr/>
              </p:nvSpPr>
              <p:spPr bwMode="auto">
                <a:xfrm>
                  <a:off x="1021" y="1159"/>
                  <a:ext cx="198" cy="35"/>
                </a:xfrm>
                <a:custGeom>
                  <a:avLst/>
                  <a:gdLst>
                    <a:gd name="T0" fmla="*/ 0 w 494"/>
                    <a:gd name="T1" fmla="*/ 0 h 88"/>
                    <a:gd name="T2" fmla="*/ 0 w 494"/>
                    <a:gd name="T3" fmla="*/ 0 h 88"/>
                    <a:gd name="T4" fmla="*/ 0 w 494"/>
                    <a:gd name="T5" fmla="*/ 0 h 88"/>
                    <a:gd name="T6" fmla="*/ 0 w 494"/>
                    <a:gd name="T7" fmla="*/ 0 h 88"/>
                    <a:gd name="T8" fmla="*/ 0 w 494"/>
                    <a:gd name="T9" fmla="*/ 0 h 88"/>
                    <a:gd name="T10" fmla="*/ 0 w 494"/>
                    <a:gd name="T11" fmla="*/ 0 h 88"/>
                    <a:gd name="T12" fmla="*/ 0 w 494"/>
                    <a:gd name="T13" fmla="*/ 0 h 88"/>
                    <a:gd name="T14" fmla="*/ 0 w 494"/>
                    <a:gd name="T15" fmla="*/ 0 h 88"/>
                    <a:gd name="T16" fmla="*/ 0 w 494"/>
                    <a:gd name="T17" fmla="*/ 0 h 88"/>
                    <a:gd name="T18" fmla="*/ 0 w 494"/>
                    <a:gd name="T19" fmla="*/ 0 h 88"/>
                    <a:gd name="T20" fmla="*/ 0 w 494"/>
                    <a:gd name="T21" fmla="*/ 0 h 88"/>
                    <a:gd name="T22" fmla="*/ 0 w 494"/>
                    <a:gd name="T23" fmla="*/ 0 h 88"/>
                    <a:gd name="T24" fmla="*/ 0 w 494"/>
                    <a:gd name="T25" fmla="*/ 0 h 88"/>
                    <a:gd name="T26" fmla="*/ 0 w 494"/>
                    <a:gd name="T27" fmla="*/ 0 h 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94"/>
                    <a:gd name="T43" fmla="*/ 0 h 88"/>
                    <a:gd name="T44" fmla="*/ 494 w 494"/>
                    <a:gd name="T45" fmla="*/ 88 h 8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94" h="88">
                      <a:moveTo>
                        <a:pt x="0" y="0"/>
                      </a:moveTo>
                      <a:lnTo>
                        <a:pt x="494" y="36"/>
                      </a:lnTo>
                      <a:lnTo>
                        <a:pt x="458" y="57"/>
                      </a:lnTo>
                      <a:lnTo>
                        <a:pt x="425" y="70"/>
                      </a:lnTo>
                      <a:lnTo>
                        <a:pt x="378" y="82"/>
                      </a:lnTo>
                      <a:lnTo>
                        <a:pt x="336" y="87"/>
                      </a:lnTo>
                      <a:lnTo>
                        <a:pt x="287" y="88"/>
                      </a:lnTo>
                      <a:lnTo>
                        <a:pt x="231" y="87"/>
                      </a:lnTo>
                      <a:lnTo>
                        <a:pt x="180" y="82"/>
                      </a:lnTo>
                      <a:lnTo>
                        <a:pt x="129" y="72"/>
                      </a:lnTo>
                      <a:lnTo>
                        <a:pt x="84" y="58"/>
                      </a:lnTo>
                      <a:lnTo>
                        <a:pt x="47" y="42"/>
                      </a:lnTo>
                      <a:lnTo>
                        <a:pt x="17" y="1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7" name="AutoShape 41"/>
              <p:cNvSpPr>
                <a:spLocks noChangeAspect="1" noChangeArrowheads="1"/>
              </p:cNvSpPr>
              <p:nvPr/>
            </p:nvSpPr>
            <p:spPr bwMode="auto">
              <a:xfrm rot="190924">
                <a:off x="970" y="885"/>
                <a:ext cx="133" cy="186"/>
              </a:xfrm>
              <a:prstGeom prst="parallelogram">
                <a:avLst>
                  <a:gd name="adj" fmla="val 5625"/>
                </a:avLst>
              </a:prstGeom>
              <a:solidFill>
                <a:srgbClr val="C7E3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200" b="1">
                  <a:latin typeface="Georgia" panose="02040502050405020303" pitchFamily="18" charset="0"/>
                </a:endParaRPr>
              </a:p>
            </p:txBody>
          </p:sp>
          <p:sp>
            <p:nvSpPr>
              <p:cNvPr id="28" name="AutoShape 42"/>
              <p:cNvSpPr>
                <a:spLocks noChangeAspect="1" noChangeArrowheads="1"/>
              </p:cNvSpPr>
              <p:nvPr/>
            </p:nvSpPr>
            <p:spPr bwMode="auto">
              <a:xfrm rot="190924">
                <a:off x="1115" y="895"/>
                <a:ext cx="133" cy="185"/>
              </a:xfrm>
              <a:prstGeom prst="parallelogram">
                <a:avLst>
                  <a:gd name="adj" fmla="val 5625"/>
                </a:avLst>
              </a:prstGeom>
              <a:solidFill>
                <a:srgbClr val="C7E3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200" b="1">
                  <a:latin typeface="Helvetica" panose="020B0604020202020204" pitchFamily="34" charset="0"/>
                </a:endParaRPr>
              </a:p>
            </p:txBody>
          </p:sp>
        </p:grpSp>
      </p:grpSp>
      <p:sp>
        <p:nvSpPr>
          <p:cNvPr id="44" name="Oval 43"/>
          <p:cNvSpPr>
            <a:spLocks noChangeArrowheads="1"/>
          </p:cNvSpPr>
          <p:nvPr/>
        </p:nvSpPr>
        <p:spPr bwMode="auto">
          <a:xfrm>
            <a:off x="5181600" y="3048000"/>
            <a:ext cx="1295400" cy="609600"/>
          </a:xfrm>
          <a:prstGeom prst="ellipse">
            <a:avLst/>
          </a:prstGeom>
          <a:solidFill>
            <a:srgbClr val="FFCC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Synthesis engine</a:t>
            </a:r>
          </a:p>
        </p:txBody>
      </p: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3352800" y="4419600"/>
            <a:ext cx="2133600" cy="914400"/>
            <a:chOff x="1200" y="1152"/>
            <a:chExt cx="3264" cy="1104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3696" y="1584"/>
              <a:ext cx="358" cy="325"/>
              <a:chOff x="2496" y="1392"/>
              <a:chExt cx="672" cy="576"/>
            </a:xfrm>
          </p:grpSpPr>
          <p:sp>
            <p:nvSpPr>
              <p:cNvPr id="67" name="Oval 46"/>
              <p:cNvSpPr>
                <a:spLocks noChangeArrowheads="1"/>
              </p:cNvSpPr>
              <p:nvPr/>
            </p:nvSpPr>
            <p:spPr bwMode="auto">
              <a:xfrm>
                <a:off x="2496" y="1776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grpSp>
            <p:nvGrpSpPr>
              <p:cNvPr id="68" name="Group 47"/>
              <p:cNvGrpSpPr>
                <a:grpSpLocks/>
              </p:cNvGrpSpPr>
              <p:nvPr/>
            </p:nvGrpSpPr>
            <p:grpSpPr bwMode="auto">
              <a:xfrm>
                <a:off x="2496" y="1392"/>
                <a:ext cx="576" cy="576"/>
                <a:chOff x="1152" y="1008"/>
                <a:chExt cx="576" cy="576"/>
              </a:xfrm>
            </p:grpSpPr>
            <p:sp>
              <p:nvSpPr>
                <p:cNvPr id="71" name="Freeform 48"/>
                <p:cNvSpPr>
                  <a:spLocks/>
                </p:cNvSpPr>
                <p:nvPr/>
              </p:nvSpPr>
              <p:spPr bwMode="auto">
                <a:xfrm>
                  <a:off x="1152" y="1008"/>
                  <a:ext cx="144" cy="576"/>
                </a:xfrm>
                <a:custGeom>
                  <a:avLst/>
                  <a:gdLst>
                    <a:gd name="T0" fmla="*/ 0 w 288"/>
                    <a:gd name="T1" fmla="*/ 0 h 576"/>
                    <a:gd name="T2" fmla="*/ 2 w 288"/>
                    <a:gd name="T3" fmla="*/ 288 h 576"/>
                    <a:gd name="T4" fmla="*/ 0 w 288"/>
                    <a:gd name="T5" fmla="*/ 576 h 576"/>
                    <a:gd name="T6" fmla="*/ 0 60000 65536"/>
                    <a:gd name="T7" fmla="*/ 0 60000 65536"/>
                    <a:gd name="T8" fmla="*/ 0 60000 65536"/>
                    <a:gd name="T9" fmla="*/ 0 w 288"/>
                    <a:gd name="T10" fmla="*/ 0 h 576"/>
                    <a:gd name="T11" fmla="*/ 288 w 288"/>
                    <a:gd name="T12" fmla="*/ 576 h 57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8" h="576">
                      <a:moveTo>
                        <a:pt x="0" y="0"/>
                      </a:moveTo>
                      <a:cubicBezTo>
                        <a:pt x="144" y="96"/>
                        <a:pt x="288" y="192"/>
                        <a:pt x="288" y="288"/>
                      </a:cubicBezTo>
                      <a:cubicBezTo>
                        <a:pt x="288" y="384"/>
                        <a:pt x="144" y="480"/>
                        <a:pt x="0" y="576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72" name="Freeform 49"/>
                <p:cNvSpPr>
                  <a:spLocks/>
                </p:cNvSpPr>
                <p:nvPr/>
              </p:nvSpPr>
              <p:spPr bwMode="auto">
                <a:xfrm>
                  <a:off x="1152" y="1008"/>
                  <a:ext cx="576" cy="288"/>
                </a:xfrm>
                <a:custGeom>
                  <a:avLst/>
                  <a:gdLst>
                    <a:gd name="T0" fmla="*/ 0 w 576"/>
                    <a:gd name="T1" fmla="*/ 0 h 288"/>
                    <a:gd name="T2" fmla="*/ 288 w 576"/>
                    <a:gd name="T3" fmla="*/ 48 h 288"/>
                    <a:gd name="T4" fmla="*/ 576 w 576"/>
                    <a:gd name="T5" fmla="*/ 288 h 288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288"/>
                    <a:gd name="T11" fmla="*/ 576 w 576"/>
                    <a:gd name="T12" fmla="*/ 288 h 2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288">
                      <a:moveTo>
                        <a:pt x="0" y="0"/>
                      </a:moveTo>
                      <a:cubicBezTo>
                        <a:pt x="96" y="0"/>
                        <a:pt x="192" y="0"/>
                        <a:pt x="288" y="48"/>
                      </a:cubicBezTo>
                      <a:cubicBezTo>
                        <a:pt x="384" y="96"/>
                        <a:pt x="480" y="192"/>
                        <a:pt x="576" y="288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  <p:sp>
              <p:nvSpPr>
                <p:cNvPr id="73" name="Freeform 50"/>
                <p:cNvSpPr>
                  <a:spLocks/>
                </p:cNvSpPr>
                <p:nvPr/>
              </p:nvSpPr>
              <p:spPr bwMode="auto">
                <a:xfrm>
                  <a:off x="1152" y="1296"/>
                  <a:ext cx="576" cy="288"/>
                </a:xfrm>
                <a:custGeom>
                  <a:avLst/>
                  <a:gdLst>
                    <a:gd name="T0" fmla="*/ 0 w 576"/>
                    <a:gd name="T1" fmla="*/ 288 h 288"/>
                    <a:gd name="T2" fmla="*/ 288 w 576"/>
                    <a:gd name="T3" fmla="*/ 240 h 288"/>
                    <a:gd name="T4" fmla="*/ 576 w 576"/>
                    <a:gd name="T5" fmla="*/ 0 h 288"/>
                    <a:gd name="T6" fmla="*/ 0 60000 65536"/>
                    <a:gd name="T7" fmla="*/ 0 60000 65536"/>
                    <a:gd name="T8" fmla="*/ 0 60000 65536"/>
                    <a:gd name="T9" fmla="*/ 0 w 576"/>
                    <a:gd name="T10" fmla="*/ 0 h 288"/>
                    <a:gd name="T11" fmla="*/ 576 w 576"/>
                    <a:gd name="T12" fmla="*/ 288 h 28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576" h="288">
                      <a:moveTo>
                        <a:pt x="0" y="288"/>
                      </a:moveTo>
                      <a:cubicBezTo>
                        <a:pt x="96" y="288"/>
                        <a:pt x="192" y="288"/>
                        <a:pt x="288" y="240"/>
                      </a:cubicBezTo>
                      <a:cubicBezTo>
                        <a:pt x="384" y="192"/>
                        <a:pt x="480" y="96"/>
                        <a:pt x="576" y="0"/>
                      </a:cubicBezTo>
                    </a:path>
                  </a:pathLst>
                </a:cu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anchor="ctr"/>
                <a:lstStyle/>
                <a:p>
                  <a:endParaRPr lang="en-US"/>
                </a:p>
              </p:txBody>
            </p:sp>
          </p:grpSp>
          <p:sp>
            <p:nvSpPr>
              <p:cNvPr id="69" name="Oval 51"/>
              <p:cNvSpPr>
                <a:spLocks noChangeArrowheads="1"/>
              </p:cNvSpPr>
              <p:nvPr/>
            </p:nvSpPr>
            <p:spPr bwMode="auto">
              <a:xfrm>
                <a:off x="2496" y="1488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70" name="Oval 52"/>
              <p:cNvSpPr>
                <a:spLocks noChangeArrowheads="1"/>
              </p:cNvSpPr>
              <p:nvPr/>
            </p:nvSpPr>
            <p:spPr bwMode="auto">
              <a:xfrm>
                <a:off x="3072" y="1632"/>
                <a:ext cx="96" cy="96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grpSp>
          <p:nvGrpSpPr>
            <p:cNvPr id="47" name="Group 53"/>
            <p:cNvGrpSpPr>
              <a:grpSpLocks/>
            </p:cNvGrpSpPr>
            <p:nvPr/>
          </p:nvGrpSpPr>
          <p:grpSpPr bwMode="auto">
            <a:xfrm>
              <a:off x="1488" y="1152"/>
              <a:ext cx="343" cy="330"/>
              <a:chOff x="1152" y="1008"/>
              <a:chExt cx="576" cy="576"/>
            </a:xfrm>
          </p:grpSpPr>
          <p:sp>
            <p:nvSpPr>
              <p:cNvPr id="64" name="Freeform 54"/>
              <p:cNvSpPr>
                <a:spLocks/>
              </p:cNvSpPr>
              <p:nvPr/>
            </p:nvSpPr>
            <p:spPr bwMode="auto">
              <a:xfrm>
                <a:off x="1152" y="1008"/>
                <a:ext cx="144" cy="576"/>
              </a:xfrm>
              <a:custGeom>
                <a:avLst/>
                <a:gdLst>
                  <a:gd name="T0" fmla="*/ 0 w 288"/>
                  <a:gd name="T1" fmla="*/ 0 h 576"/>
                  <a:gd name="T2" fmla="*/ 2 w 288"/>
                  <a:gd name="T3" fmla="*/ 288 h 576"/>
                  <a:gd name="T4" fmla="*/ 0 w 288"/>
                  <a:gd name="T5" fmla="*/ 576 h 576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576"/>
                  <a:gd name="T11" fmla="*/ 288 w 288"/>
                  <a:gd name="T12" fmla="*/ 576 h 57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576">
                    <a:moveTo>
                      <a:pt x="0" y="0"/>
                    </a:moveTo>
                    <a:cubicBezTo>
                      <a:pt x="144" y="96"/>
                      <a:pt x="288" y="192"/>
                      <a:pt x="288" y="288"/>
                    </a:cubicBezTo>
                    <a:cubicBezTo>
                      <a:pt x="288" y="384"/>
                      <a:pt x="144" y="480"/>
                      <a:pt x="0" y="576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65" name="Freeform 55"/>
              <p:cNvSpPr>
                <a:spLocks/>
              </p:cNvSpPr>
              <p:nvPr/>
            </p:nvSpPr>
            <p:spPr bwMode="auto">
              <a:xfrm>
                <a:off x="1152" y="1008"/>
                <a:ext cx="576" cy="288"/>
              </a:xfrm>
              <a:custGeom>
                <a:avLst/>
                <a:gdLst>
                  <a:gd name="T0" fmla="*/ 0 w 576"/>
                  <a:gd name="T1" fmla="*/ 0 h 288"/>
                  <a:gd name="T2" fmla="*/ 288 w 576"/>
                  <a:gd name="T3" fmla="*/ 48 h 288"/>
                  <a:gd name="T4" fmla="*/ 576 w 576"/>
                  <a:gd name="T5" fmla="*/ 288 h 288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288"/>
                  <a:gd name="T11" fmla="*/ 576 w 57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288">
                    <a:moveTo>
                      <a:pt x="0" y="0"/>
                    </a:moveTo>
                    <a:cubicBezTo>
                      <a:pt x="96" y="0"/>
                      <a:pt x="192" y="0"/>
                      <a:pt x="288" y="48"/>
                    </a:cubicBezTo>
                    <a:cubicBezTo>
                      <a:pt x="384" y="96"/>
                      <a:pt x="480" y="192"/>
                      <a:pt x="576" y="28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  <p:sp>
            <p:nvSpPr>
              <p:cNvPr id="66" name="Freeform 56"/>
              <p:cNvSpPr>
                <a:spLocks/>
              </p:cNvSpPr>
              <p:nvPr/>
            </p:nvSpPr>
            <p:spPr bwMode="auto">
              <a:xfrm>
                <a:off x="1152" y="1296"/>
                <a:ext cx="576" cy="288"/>
              </a:xfrm>
              <a:custGeom>
                <a:avLst/>
                <a:gdLst>
                  <a:gd name="T0" fmla="*/ 0 w 576"/>
                  <a:gd name="T1" fmla="*/ 288 h 288"/>
                  <a:gd name="T2" fmla="*/ 288 w 576"/>
                  <a:gd name="T3" fmla="*/ 240 h 288"/>
                  <a:gd name="T4" fmla="*/ 576 w 576"/>
                  <a:gd name="T5" fmla="*/ 0 h 288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288"/>
                  <a:gd name="T11" fmla="*/ 576 w 576"/>
                  <a:gd name="T12" fmla="*/ 288 h 28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288">
                    <a:moveTo>
                      <a:pt x="0" y="288"/>
                    </a:moveTo>
                    <a:cubicBezTo>
                      <a:pt x="96" y="288"/>
                      <a:pt x="192" y="288"/>
                      <a:pt x="288" y="240"/>
                    </a:cubicBezTo>
                    <a:cubicBezTo>
                      <a:pt x="384" y="192"/>
                      <a:pt x="480" y="96"/>
                      <a:pt x="576" y="0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/>
              <a:lstStyle/>
              <a:p>
                <a:endParaRPr lang="en-US"/>
              </a:p>
            </p:txBody>
          </p:sp>
        </p:grpSp>
        <p:grpSp>
          <p:nvGrpSpPr>
            <p:cNvPr id="48" name="Group 57"/>
            <p:cNvGrpSpPr>
              <a:grpSpLocks/>
            </p:cNvGrpSpPr>
            <p:nvPr/>
          </p:nvGrpSpPr>
          <p:grpSpPr bwMode="auto">
            <a:xfrm>
              <a:off x="2406" y="1387"/>
              <a:ext cx="426" cy="288"/>
              <a:chOff x="1008" y="2640"/>
              <a:chExt cx="288" cy="192"/>
            </a:xfrm>
          </p:grpSpPr>
          <p:sp>
            <p:nvSpPr>
              <p:cNvPr id="62" name="AutoShape 58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240" cy="192"/>
              </a:xfrm>
              <a:prstGeom prst="flowChartDelay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3" name="Oval 59"/>
              <p:cNvSpPr>
                <a:spLocks noChangeArrowheads="1"/>
              </p:cNvSpPr>
              <p:nvPr/>
            </p:nvSpPr>
            <p:spPr bwMode="auto">
              <a:xfrm>
                <a:off x="1248" y="2712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sp>
          <p:nvSpPr>
            <p:cNvPr id="49" name="AutoShape 60"/>
            <p:cNvSpPr>
              <a:spLocks noChangeArrowheads="1"/>
            </p:cNvSpPr>
            <p:nvPr/>
          </p:nvSpPr>
          <p:spPr bwMode="auto">
            <a:xfrm>
              <a:off x="2400" y="1979"/>
              <a:ext cx="384" cy="277"/>
            </a:xfrm>
            <a:prstGeom prst="flowChartDelay">
              <a:avLst/>
            </a:prstGeom>
            <a:solidFill>
              <a:schemeClr val="bg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grpSp>
          <p:nvGrpSpPr>
            <p:cNvPr id="50" name="Group 61"/>
            <p:cNvGrpSpPr>
              <a:grpSpLocks/>
            </p:cNvGrpSpPr>
            <p:nvPr/>
          </p:nvGrpSpPr>
          <p:grpSpPr bwMode="auto">
            <a:xfrm>
              <a:off x="1488" y="1776"/>
              <a:ext cx="384" cy="312"/>
              <a:chOff x="984" y="2208"/>
              <a:chExt cx="285" cy="264"/>
            </a:xfrm>
          </p:grpSpPr>
          <p:sp>
            <p:nvSpPr>
              <p:cNvPr id="60" name="AutoShape 62"/>
              <p:cNvSpPr>
                <a:spLocks noChangeArrowheads="1"/>
              </p:cNvSpPr>
              <p:nvPr/>
            </p:nvSpPr>
            <p:spPr bwMode="auto">
              <a:xfrm rot="5400000">
                <a:off x="972" y="2220"/>
                <a:ext cx="264" cy="240"/>
              </a:xfrm>
              <a:prstGeom prst="flowChartExtract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  <p:sp>
            <p:nvSpPr>
              <p:cNvPr id="61" name="Oval 63"/>
              <p:cNvSpPr>
                <a:spLocks noChangeArrowheads="1"/>
              </p:cNvSpPr>
              <p:nvPr/>
            </p:nvSpPr>
            <p:spPr bwMode="auto">
              <a:xfrm>
                <a:off x="1221" y="2319"/>
                <a:ext cx="48" cy="48"/>
              </a:xfrm>
              <a:prstGeom prst="ellipse">
                <a:avLst/>
              </a:prstGeom>
              <a:solidFill>
                <a:schemeClr val="bg1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/>
              </a:p>
            </p:txBody>
          </p:sp>
        </p:grpSp>
        <p:cxnSp>
          <p:nvCxnSpPr>
            <p:cNvPr id="51" name="AutoShape 64"/>
            <p:cNvCxnSpPr>
              <a:cxnSpLocks noChangeShapeType="1"/>
              <a:stCxn id="65" idx="2"/>
            </p:cNvCxnSpPr>
            <p:nvPr/>
          </p:nvCxnSpPr>
          <p:spPr bwMode="auto">
            <a:xfrm>
              <a:off x="1831" y="1317"/>
              <a:ext cx="575" cy="145"/>
            </a:xfrm>
            <a:prstGeom prst="bentConnector3">
              <a:avLst>
                <a:gd name="adj1" fmla="val 49912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AutoShape 65"/>
            <p:cNvCxnSpPr>
              <a:cxnSpLocks noChangeShapeType="1"/>
              <a:stCxn id="61" idx="6"/>
            </p:cNvCxnSpPr>
            <p:nvPr/>
          </p:nvCxnSpPr>
          <p:spPr bwMode="auto">
            <a:xfrm flipV="1">
              <a:off x="1872" y="1611"/>
              <a:ext cx="534" cy="325"/>
            </a:xfrm>
            <a:prstGeom prst="bentConnector3">
              <a:avLst>
                <a:gd name="adj1" fmla="val 49815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3" name="AutoShape 66"/>
            <p:cNvCxnSpPr>
              <a:cxnSpLocks noChangeShapeType="1"/>
              <a:stCxn id="61" idx="6"/>
            </p:cNvCxnSpPr>
            <p:nvPr/>
          </p:nvCxnSpPr>
          <p:spPr bwMode="auto">
            <a:xfrm>
              <a:off x="1872" y="1936"/>
              <a:ext cx="528" cy="128"/>
            </a:xfrm>
            <a:prstGeom prst="bentConnector3">
              <a:avLst>
                <a:gd name="adj1" fmla="val 4981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4" name="Line 67"/>
            <p:cNvSpPr>
              <a:spLocks noChangeShapeType="1"/>
            </p:cNvSpPr>
            <p:nvPr/>
          </p:nvSpPr>
          <p:spPr bwMode="auto">
            <a:xfrm>
              <a:off x="1680" y="2208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cxnSp>
          <p:nvCxnSpPr>
            <p:cNvPr id="55" name="AutoShape 68"/>
            <p:cNvCxnSpPr>
              <a:cxnSpLocks noChangeShapeType="1"/>
              <a:stCxn id="63" idx="6"/>
              <a:endCxn id="69" idx="2"/>
            </p:cNvCxnSpPr>
            <p:nvPr/>
          </p:nvCxnSpPr>
          <p:spPr bwMode="auto">
            <a:xfrm>
              <a:off x="2832" y="1531"/>
              <a:ext cx="864" cy="134"/>
            </a:xfrm>
            <a:prstGeom prst="bentConnector3">
              <a:avLst>
                <a:gd name="adj1" fmla="val 498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AutoShape 69"/>
            <p:cNvCxnSpPr>
              <a:cxnSpLocks noChangeShapeType="1"/>
              <a:stCxn id="49" idx="3"/>
              <a:endCxn id="67" idx="2"/>
            </p:cNvCxnSpPr>
            <p:nvPr/>
          </p:nvCxnSpPr>
          <p:spPr bwMode="auto">
            <a:xfrm flipV="1">
              <a:off x="2784" y="1828"/>
              <a:ext cx="912" cy="29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AutoShape 70"/>
            <p:cNvCxnSpPr>
              <a:cxnSpLocks noChangeShapeType="1"/>
              <a:stCxn id="70" idx="6"/>
            </p:cNvCxnSpPr>
            <p:nvPr/>
          </p:nvCxnSpPr>
          <p:spPr bwMode="auto">
            <a:xfrm>
              <a:off x="4054" y="1747"/>
              <a:ext cx="41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8" name="Line 71"/>
            <p:cNvSpPr>
              <a:spLocks noChangeShapeType="1"/>
            </p:cNvSpPr>
            <p:nvPr/>
          </p:nvSpPr>
          <p:spPr bwMode="auto">
            <a:xfrm>
              <a:off x="1248" y="124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59" name="Line 72"/>
            <p:cNvSpPr>
              <a:spLocks noChangeShapeType="1"/>
            </p:cNvSpPr>
            <p:nvPr/>
          </p:nvSpPr>
          <p:spPr bwMode="auto">
            <a:xfrm>
              <a:off x="1200" y="192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endParaRPr lang="en-US"/>
            </a:p>
          </p:txBody>
        </p:sp>
      </p:grpSp>
      <p:cxnSp>
        <p:nvCxnSpPr>
          <p:cNvPr id="74" name="AutoShape 73"/>
          <p:cNvCxnSpPr>
            <a:cxnSpLocks noChangeShapeType="1"/>
            <a:stCxn id="5" idx="2"/>
            <a:endCxn id="44" idx="0"/>
          </p:cNvCxnSpPr>
          <p:nvPr/>
        </p:nvCxnSpPr>
        <p:spPr bwMode="auto">
          <a:xfrm>
            <a:off x="5791200" y="2003425"/>
            <a:ext cx="38100" cy="1044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5" name="AutoShape 74"/>
          <p:cNvCxnSpPr>
            <a:cxnSpLocks noChangeShapeType="1"/>
            <a:stCxn id="11" idx="10"/>
            <a:endCxn id="77" idx="1"/>
          </p:cNvCxnSpPr>
          <p:nvPr/>
        </p:nvCxnSpPr>
        <p:spPr bwMode="auto">
          <a:xfrm>
            <a:off x="2406650" y="3676650"/>
            <a:ext cx="598488" cy="7794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6" name="AutoShape 75"/>
          <p:cNvCxnSpPr>
            <a:cxnSpLocks noChangeShapeType="1"/>
            <a:stCxn id="44" idx="4"/>
            <a:endCxn id="77" idx="7"/>
          </p:cNvCxnSpPr>
          <p:nvPr/>
        </p:nvCxnSpPr>
        <p:spPr bwMode="auto">
          <a:xfrm flipH="1">
            <a:off x="5376863" y="3657600"/>
            <a:ext cx="452437" cy="798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7" name="Oval 76"/>
          <p:cNvSpPr>
            <a:spLocks noChangeArrowheads="1"/>
          </p:cNvSpPr>
          <p:nvPr/>
        </p:nvSpPr>
        <p:spPr bwMode="auto">
          <a:xfrm>
            <a:off x="2514600" y="4267200"/>
            <a:ext cx="3352800" cy="12954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8" name="Text Box 77"/>
          <p:cNvSpPr txBox="1">
            <a:spLocks noChangeArrowheads="1"/>
          </p:cNvSpPr>
          <p:nvPr/>
        </p:nvSpPr>
        <p:spPr bwMode="auto">
          <a:xfrm>
            <a:off x="6477000" y="1371600"/>
            <a:ext cx="6937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HDL</a:t>
            </a:r>
          </a:p>
        </p:txBody>
      </p:sp>
      <p:sp>
        <p:nvSpPr>
          <p:cNvPr id="79" name="Text Box 78"/>
          <p:cNvSpPr txBox="1">
            <a:spLocks noChangeArrowheads="1"/>
          </p:cNvSpPr>
          <p:nvPr/>
        </p:nvSpPr>
        <p:spPr bwMode="auto">
          <a:xfrm>
            <a:off x="685800" y="1371600"/>
            <a:ext cx="1328738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Design Specification</a:t>
            </a:r>
          </a:p>
        </p:txBody>
      </p:sp>
      <p:sp>
        <p:nvSpPr>
          <p:cNvPr id="80" name="AutoShape 79"/>
          <p:cNvSpPr>
            <a:spLocks noChangeArrowheads="1"/>
          </p:cNvSpPr>
          <p:nvPr/>
        </p:nvSpPr>
        <p:spPr bwMode="auto">
          <a:xfrm>
            <a:off x="2133600" y="1371600"/>
            <a:ext cx="762000" cy="685800"/>
          </a:xfrm>
          <a:prstGeom prst="flowChartMultidocumen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cxnSp>
        <p:nvCxnSpPr>
          <p:cNvPr id="81" name="AutoShape 80"/>
          <p:cNvCxnSpPr>
            <a:cxnSpLocks noChangeShapeType="1"/>
            <a:stCxn id="80" idx="2"/>
            <a:endCxn id="33" idx="23"/>
          </p:cNvCxnSpPr>
          <p:nvPr/>
        </p:nvCxnSpPr>
        <p:spPr bwMode="auto">
          <a:xfrm flipH="1">
            <a:off x="2503488" y="2003425"/>
            <a:ext cx="11112" cy="1117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AutoShape 81"/>
          <p:cNvCxnSpPr>
            <a:cxnSpLocks noChangeShapeType="1"/>
            <a:stCxn id="80" idx="3"/>
            <a:endCxn id="5" idx="1"/>
          </p:cNvCxnSpPr>
          <p:nvPr/>
        </p:nvCxnSpPr>
        <p:spPr bwMode="auto">
          <a:xfrm>
            <a:off x="2895600" y="1714500"/>
            <a:ext cx="25146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83" name="Group 82"/>
          <p:cNvGrpSpPr>
            <a:grpSpLocks/>
          </p:cNvGrpSpPr>
          <p:nvPr/>
        </p:nvGrpSpPr>
        <p:grpSpPr bwMode="auto">
          <a:xfrm>
            <a:off x="3733800" y="1752600"/>
            <a:ext cx="896938" cy="820738"/>
            <a:chOff x="2484" y="880"/>
            <a:chExt cx="565" cy="517"/>
          </a:xfrm>
        </p:grpSpPr>
        <p:grpSp>
          <p:nvGrpSpPr>
            <p:cNvPr id="84" name="Group 83"/>
            <p:cNvGrpSpPr>
              <a:grpSpLocks/>
            </p:cNvGrpSpPr>
            <p:nvPr/>
          </p:nvGrpSpPr>
          <p:grpSpPr bwMode="auto">
            <a:xfrm>
              <a:off x="2581" y="1171"/>
              <a:ext cx="460" cy="226"/>
              <a:chOff x="439" y="1124"/>
              <a:chExt cx="948" cy="463"/>
            </a:xfrm>
          </p:grpSpPr>
          <p:sp>
            <p:nvSpPr>
              <p:cNvPr id="119" name="Freeform 84"/>
              <p:cNvSpPr>
                <a:spLocks noChangeAspect="1" noEditPoints="1"/>
              </p:cNvSpPr>
              <p:nvPr/>
            </p:nvSpPr>
            <p:spPr bwMode="auto">
              <a:xfrm>
                <a:off x="439" y="1167"/>
                <a:ext cx="932" cy="366"/>
              </a:xfrm>
              <a:custGeom>
                <a:avLst/>
                <a:gdLst>
                  <a:gd name="T0" fmla="*/ 88 w 581"/>
                  <a:gd name="T1" fmla="*/ 4981 h 228"/>
                  <a:gd name="T2" fmla="*/ 18018 w 581"/>
                  <a:gd name="T3" fmla="*/ 10060 h 228"/>
                  <a:gd name="T4" fmla="*/ 15231 w 581"/>
                  <a:gd name="T5" fmla="*/ 10060 h 228"/>
                  <a:gd name="T6" fmla="*/ 0 w 581"/>
                  <a:gd name="T7" fmla="*/ 5904 h 228"/>
                  <a:gd name="T8" fmla="*/ 88 w 581"/>
                  <a:gd name="T9" fmla="*/ 4981 h 228"/>
                  <a:gd name="T10" fmla="*/ 7838 w 581"/>
                  <a:gd name="T11" fmla="*/ 0 h 228"/>
                  <a:gd name="T12" fmla="*/ 25472 w 581"/>
                  <a:gd name="T13" fmla="*/ 3793 h 228"/>
                  <a:gd name="T14" fmla="*/ 25472 w 581"/>
                  <a:gd name="T15" fmla="*/ 4633 h 228"/>
                  <a:gd name="T16" fmla="*/ 7838 w 581"/>
                  <a:gd name="T17" fmla="*/ 737 h 228"/>
                  <a:gd name="T18" fmla="*/ 7838 w 581"/>
                  <a:gd name="T19" fmla="*/ 0 h 22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81"/>
                  <a:gd name="T31" fmla="*/ 0 h 228"/>
                  <a:gd name="T32" fmla="*/ 581 w 581"/>
                  <a:gd name="T33" fmla="*/ 228 h 228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81" h="228">
                    <a:moveTo>
                      <a:pt x="2" y="113"/>
                    </a:moveTo>
                    <a:lnTo>
                      <a:pt x="411" y="228"/>
                    </a:lnTo>
                    <a:lnTo>
                      <a:pt x="347" y="228"/>
                    </a:lnTo>
                    <a:lnTo>
                      <a:pt x="0" y="134"/>
                    </a:lnTo>
                    <a:lnTo>
                      <a:pt x="2" y="113"/>
                    </a:lnTo>
                    <a:close/>
                    <a:moveTo>
                      <a:pt x="179" y="0"/>
                    </a:moveTo>
                    <a:lnTo>
                      <a:pt x="581" y="86"/>
                    </a:lnTo>
                    <a:lnTo>
                      <a:pt x="581" y="105"/>
                    </a:lnTo>
                    <a:lnTo>
                      <a:pt x="179" y="17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Freeform 85" descr="Oak"/>
              <p:cNvSpPr>
                <a:spLocks noChangeAspect="1" noEditPoints="1"/>
              </p:cNvSpPr>
              <p:nvPr/>
            </p:nvSpPr>
            <p:spPr bwMode="auto">
              <a:xfrm>
                <a:off x="461" y="1124"/>
                <a:ext cx="926" cy="463"/>
              </a:xfrm>
              <a:custGeom>
                <a:avLst/>
                <a:gdLst>
                  <a:gd name="T0" fmla="*/ 25392 w 577"/>
                  <a:gd name="T1" fmla="*/ 8065 h 289"/>
                  <a:gd name="T2" fmla="*/ 7851 w 577"/>
                  <a:gd name="T3" fmla="*/ 3994 h 289"/>
                  <a:gd name="T4" fmla="*/ 0 w 577"/>
                  <a:gd name="T5" fmla="*/ 7504 h 289"/>
                  <a:gd name="T6" fmla="*/ 17766 w 577"/>
                  <a:gd name="T7" fmla="*/ 12551 h 289"/>
                  <a:gd name="T8" fmla="*/ 25392 w 577"/>
                  <a:gd name="T9" fmla="*/ 12551 h 289"/>
                  <a:gd name="T10" fmla="*/ 25392 w 577"/>
                  <a:gd name="T11" fmla="*/ 8065 h 289"/>
                  <a:gd name="T12" fmla="*/ 25310 w 577"/>
                  <a:gd name="T13" fmla="*/ 6432 h 289"/>
                  <a:gd name="T14" fmla="*/ 7655 w 577"/>
                  <a:gd name="T15" fmla="*/ 2608 h 289"/>
                  <a:gd name="T16" fmla="*/ 15363 w 577"/>
                  <a:gd name="T17" fmla="*/ 0 h 289"/>
                  <a:gd name="T18" fmla="*/ 25310 w 577"/>
                  <a:gd name="T19" fmla="*/ 1347 h 289"/>
                  <a:gd name="T20" fmla="*/ 25310 w 577"/>
                  <a:gd name="T21" fmla="*/ 6432 h 2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577"/>
                  <a:gd name="T34" fmla="*/ 0 h 289"/>
                  <a:gd name="T35" fmla="*/ 577 w 577"/>
                  <a:gd name="T36" fmla="*/ 289 h 28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577" h="289">
                    <a:moveTo>
                      <a:pt x="577" y="186"/>
                    </a:moveTo>
                    <a:lnTo>
                      <a:pt x="178" y="92"/>
                    </a:lnTo>
                    <a:lnTo>
                      <a:pt x="0" y="173"/>
                    </a:lnTo>
                    <a:lnTo>
                      <a:pt x="404" y="289"/>
                    </a:lnTo>
                    <a:lnTo>
                      <a:pt x="577" y="289"/>
                    </a:lnTo>
                    <a:lnTo>
                      <a:pt x="577" y="186"/>
                    </a:lnTo>
                    <a:close/>
                    <a:moveTo>
                      <a:pt x="575" y="148"/>
                    </a:moveTo>
                    <a:lnTo>
                      <a:pt x="174" y="60"/>
                    </a:lnTo>
                    <a:lnTo>
                      <a:pt x="349" y="0"/>
                    </a:lnTo>
                    <a:lnTo>
                      <a:pt x="575" y="31"/>
                    </a:lnTo>
                    <a:lnTo>
                      <a:pt x="575" y="148"/>
                    </a:lnTo>
                    <a:close/>
                  </a:path>
                </a:pathLst>
              </a:custGeom>
              <a:blipFill dpi="0" rotWithShape="0">
                <a:blip r:embed="rId2"/>
                <a:srcRect/>
                <a:tile tx="0" ty="0" sx="100000" sy="100000" flip="none" algn="tl"/>
              </a:blip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5" name="Group 86"/>
            <p:cNvGrpSpPr>
              <a:grpSpLocks noChangeAspect="1"/>
            </p:cNvGrpSpPr>
            <p:nvPr/>
          </p:nvGrpSpPr>
          <p:grpSpPr bwMode="auto">
            <a:xfrm>
              <a:off x="2641" y="1210"/>
              <a:ext cx="337" cy="135"/>
              <a:chOff x="537" y="3288"/>
              <a:chExt cx="432" cy="172"/>
            </a:xfrm>
          </p:grpSpPr>
          <p:sp>
            <p:nvSpPr>
              <p:cNvPr id="116" name="Freeform 87"/>
              <p:cNvSpPr>
                <a:spLocks noChangeAspect="1"/>
              </p:cNvSpPr>
              <p:nvPr/>
            </p:nvSpPr>
            <p:spPr bwMode="auto">
              <a:xfrm>
                <a:off x="539" y="3288"/>
                <a:ext cx="430" cy="159"/>
              </a:xfrm>
              <a:custGeom>
                <a:avLst/>
                <a:gdLst>
                  <a:gd name="T0" fmla="*/ 96 w 430"/>
                  <a:gd name="T1" fmla="*/ 0 h 159"/>
                  <a:gd name="T2" fmla="*/ 430 w 430"/>
                  <a:gd name="T3" fmla="*/ 77 h 159"/>
                  <a:gd name="T4" fmla="*/ 332 w 430"/>
                  <a:gd name="T5" fmla="*/ 159 h 159"/>
                  <a:gd name="T6" fmla="*/ 0 w 430"/>
                  <a:gd name="T7" fmla="*/ 58 h 159"/>
                  <a:gd name="T8" fmla="*/ 96 w 430"/>
                  <a:gd name="T9" fmla="*/ 0 h 1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30"/>
                  <a:gd name="T16" fmla="*/ 0 h 159"/>
                  <a:gd name="T17" fmla="*/ 430 w 430"/>
                  <a:gd name="T18" fmla="*/ 159 h 1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30" h="159">
                    <a:moveTo>
                      <a:pt x="96" y="0"/>
                    </a:moveTo>
                    <a:lnTo>
                      <a:pt x="430" y="77"/>
                    </a:lnTo>
                    <a:lnTo>
                      <a:pt x="332" y="159"/>
                    </a:lnTo>
                    <a:lnTo>
                      <a:pt x="0" y="58"/>
                    </a:lnTo>
                    <a:lnTo>
                      <a:pt x="96" y="0"/>
                    </a:lnTo>
                    <a:close/>
                  </a:path>
                </a:pathLst>
              </a:custGeom>
              <a:solidFill>
                <a:srgbClr val="CCCCCC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7" name="Freeform 88"/>
              <p:cNvSpPr>
                <a:spLocks noChangeAspect="1" noEditPoints="1"/>
              </p:cNvSpPr>
              <p:nvPr/>
            </p:nvSpPr>
            <p:spPr bwMode="auto">
              <a:xfrm>
                <a:off x="564" y="3296"/>
                <a:ext cx="374" cy="132"/>
              </a:xfrm>
              <a:custGeom>
                <a:avLst/>
                <a:gdLst>
                  <a:gd name="T0" fmla="*/ 290 w 374"/>
                  <a:gd name="T1" fmla="*/ 80 h 132"/>
                  <a:gd name="T2" fmla="*/ 249 w 374"/>
                  <a:gd name="T3" fmla="*/ 115 h 132"/>
                  <a:gd name="T4" fmla="*/ 305 w 374"/>
                  <a:gd name="T5" fmla="*/ 132 h 132"/>
                  <a:gd name="T6" fmla="*/ 351 w 374"/>
                  <a:gd name="T7" fmla="*/ 94 h 132"/>
                  <a:gd name="T8" fmla="*/ 290 w 374"/>
                  <a:gd name="T9" fmla="*/ 80 h 132"/>
                  <a:gd name="T10" fmla="*/ 222 w 374"/>
                  <a:gd name="T11" fmla="*/ 80 h 132"/>
                  <a:gd name="T12" fmla="*/ 261 w 374"/>
                  <a:gd name="T13" fmla="*/ 92 h 132"/>
                  <a:gd name="T14" fmla="*/ 282 w 374"/>
                  <a:gd name="T15" fmla="*/ 76 h 132"/>
                  <a:gd name="T16" fmla="*/ 240 w 374"/>
                  <a:gd name="T17" fmla="*/ 67 h 132"/>
                  <a:gd name="T18" fmla="*/ 222 w 374"/>
                  <a:gd name="T19" fmla="*/ 80 h 132"/>
                  <a:gd name="T20" fmla="*/ 71 w 374"/>
                  <a:gd name="T21" fmla="*/ 0 h 132"/>
                  <a:gd name="T22" fmla="*/ 374 w 374"/>
                  <a:gd name="T23" fmla="*/ 78 h 132"/>
                  <a:gd name="T24" fmla="*/ 364 w 374"/>
                  <a:gd name="T25" fmla="*/ 88 h 132"/>
                  <a:gd name="T26" fmla="*/ 59 w 374"/>
                  <a:gd name="T27" fmla="*/ 8 h 132"/>
                  <a:gd name="T28" fmla="*/ 71 w 374"/>
                  <a:gd name="T29" fmla="*/ 0 h 132"/>
                  <a:gd name="T30" fmla="*/ 228 w 374"/>
                  <a:gd name="T31" fmla="*/ 63 h 132"/>
                  <a:gd name="T32" fmla="*/ 176 w 374"/>
                  <a:gd name="T33" fmla="*/ 96 h 132"/>
                  <a:gd name="T34" fmla="*/ 0 w 374"/>
                  <a:gd name="T35" fmla="*/ 40 h 132"/>
                  <a:gd name="T36" fmla="*/ 48 w 374"/>
                  <a:gd name="T37" fmla="*/ 9 h 132"/>
                  <a:gd name="T38" fmla="*/ 228 w 374"/>
                  <a:gd name="T39" fmla="*/ 63 h 132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374"/>
                  <a:gd name="T61" fmla="*/ 0 h 132"/>
                  <a:gd name="T62" fmla="*/ 374 w 374"/>
                  <a:gd name="T63" fmla="*/ 132 h 132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374" h="132">
                    <a:moveTo>
                      <a:pt x="290" y="80"/>
                    </a:moveTo>
                    <a:lnTo>
                      <a:pt x="249" y="115"/>
                    </a:lnTo>
                    <a:lnTo>
                      <a:pt x="305" y="132"/>
                    </a:lnTo>
                    <a:lnTo>
                      <a:pt x="351" y="94"/>
                    </a:lnTo>
                    <a:lnTo>
                      <a:pt x="290" y="80"/>
                    </a:lnTo>
                    <a:close/>
                    <a:moveTo>
                      <a:pt x="222" y="80"/>
                    </a:moveTo>
                    <a:lnTo>
                      <a:pt x="261" y="92"/>
                    </a:lnTo>
                    <a:lnTo>
                      <a:pt x="282" y="76"/>
                    </a:lnTo>
                    <a:lnTo>
                      <a:pt x="240" y="67"/>
                    </a:lnTo>
                    <a:lnTo>
                      <a:pt x="222" y="80"/>
                    </a:lnTo>
                    <a:close/>
                    <a:moveTo>
                      <a:pt x="71" y="0"/>
                    </a:moveTo>
                    <a:lnTo>
                      <a:pt x="374" y="78"/>
                    </a:lnTo>
                    <a:lnTo>
                      <a:pt x="364" y="88"/>
                    </a:lnTo>
                    <a:lnTo>
                      <a:pt x="59" y="8"/>
                    </a:lnTo>
                    <a:lnTo>
                      <a:pt x="71" y="0"/>
                    </a:lnTo>
                    <a:close/>
                    <a:moveTo>
                      <a:pt x="228" y="63"/>
                    </a:moveTo>
                    <a:lnTo>
                      <a:pt x="176" y="96"/>
                    </a:lnTo>
                    <a:lnTo>
                      <a:pt x="0" y="40"/>
                    </a:lnTo>
                    <a:lnTo>
                      <a:pt x="48" y="9"/>
                    </a:lnTo>
                    <a:lnTo>
                      <a:pt x="228" y="63"/>
                    </a:lnTo>
                    <a:close/>
                  </a:path>
                </a:pathLst>
              </a:custGeom>
              <a:solidFill>
                <a:srgbClr val="669999"/>
              </a:solidFill>
              <a:ln w="31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Freeform 89"/>
              <p:cNvSpPr>
                <a:spLocks noChangeAspect="1"/>
              </p:cNvSpPr>
              <p:nvPr/>
            </p:nvSpPr>
            <p:spPr bwMode="auto">
              <a:xfrm>
                <a:off x="537" y="3344"/>
                <a:ext cx="432" cy="116"/>
              </a:xfrm>
              <a:custGeom>
                <a:avLst/>
                <a:gdLst>
                  <a:gd name="T0" fmla="*/ 2 w 432"/>
                  <a:gd name="T1" fmla="*/ 0 h 116"/>
                  <a:gd name="T2" fmla="*/ 334 w 432"/>
                  <a:gd name="T3" fmla="*/ 103 h 116"/>
                  <a:gd name="T4" fmla="*/ 432 w 432"/>
                  <a:gd name="T5" fmla="*/ 21 h 116"/>
                  <a:gd name="T6" fmla="*/ 432 w 432"/>
                  <a:gd name="T7" fmla="*/ 44 h 116"/>
                  <a:gd name="T8" fmla="*/ 387 w 432"/>
                  <a:gd name="T9" fmla="*/ 76 h 116"/>
                  <a:gd name="T10" fmla="*/ 336 w 432"/>
                  <a:gd name="T11" fmla="*/ 116 h 116"/>
                  <a:gd name="T12" fmla="*/ 0 w 432"/>
                  <a:gd name="T13" fmla="*/ 13 h 116"/>
                  <a:gd name="T14" fmla="*/ 2 w 432"/>
                  <a:gd name="T15" fmla="*/ 0 h 11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32"/>
                  <a:gd name="T25" fmla="*/ 0 h 116"/>
                  <a:gd name="T26" fmla="*/ 432 w 432"/>
                  <a:gd name="T27" fmla="*/ 116 h 11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32" h="116">
                    <a:moveTo>
                      <a:pt x="2" y="0"/>
                    </a:moveTo>
                    <a:lnTo>
                      <a:pt x="334" y="103"/>
                    </a:lnTo>
                    <a:lnTo>
                      <a:pt x="432" y="21"/>
                    </a:lnTo>
                    <a:lnTo>
                      <a:pt x="432" y="44"/>
                    </a:lnTo>
                    <a:lnTo>
                      <a:pt x="387" y="76"/>
                    </a:lnTo>
                    <a:lnTo>
                      <a:pt x="336" y="116"/>
                    </a:lnTo>
                    <a:lnTo>
                      <a:pt x="0" y="13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000000"/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6" name="Freeform 90"/>
            <p:cNvSpPr>
              <a:spLocks noChangeAspect="1"/>
            </p:cNvSpPr>
            <p:nvPr/>
          </p:nvSpPr>
          <p:spPr bwMode="auto">
            <a:xfrm>
              <a:off x="2524" y="888"/>
              <a:ext cx="184" cy="229"/>
            </a:xfrm>
            <a:custGeom>
              <a:avLst/>
              <a:gdLst>
                <a:gd name="T0" fmla="*/ 30 w 235"/>
                <a:gd name="T1" fmla="*/ 10 h 293"/>
                <a:gd name="T2" fmla="*/ 30 w 235"/>
                <a:gd name="T3" fmla="*/ 13 h 293"/>
                <a:gd name="T4" fmla="*/ 31 w 235"/>
                <a:gd name="T5" fmla="*/ 14 h 293"/>
                <a:gd name="T6" fmla="*/ 32 w 235"/>
                <a:gd name="T7" fmla="*/ 16 h 293"/>
                <a:gd name="T8" fmla="*/ 32 w 235"/>
                <a:gd name="T9" fmla="*/ 18 h 293"/>
                <a:gd name="T10" fmla="*/ 31 w 235"/>
                <a:gd name="T11" fmla="*/ 22 h 293"/>
                <a:gd name="T12" fmla="*/ 32 w 235"/>
                <a:gd name="T13" fmla="*/ 23 h 293"/>
                <a:gd name="T14" fmla="*/ 32 w 235"/>
                <a:gd name="T15" fmla="*/ 25 h 293"/>
                <a:gd name="T16" fmla="*/ 33 w 235"/>
                <a:gd name="T17" fmla="*/ 26 h 293"/>
                <a:gd name="T18" fmla="*/ 33 w 235"/>
                <a:gd name="T19" fmla="*/ 27 h 293"/>
                <a:gd name="T20" fmla="*/ 33 w 235"/>
                <a:gd name="T21" fmla="*/ 27 h 293"/>
                <a:gd name="T22" fmla="*/ 32 w 235"/>
                <a:gd name="T23" fmla="*/ 28 h 293"/>
                <a:gd name="T24" fmla="*/ 31 w 235"/>
                <a:gd name="T25" fmla="*/ 28 h 293"/>
                <a:gd name="T26" fmla="*/ 30 w 235"/>
                <a:gd name="T27" fmla="*/ 28 h 293"/>
                <a:gd name="T28" fmla="*/ 30 w 235"/>
                <a:gd name="T29" fmla="*/ 30 h 293"/>
                <a:gd name="T30" fmla="*/ 30 w 235"/>
                <a:gd name="T31" fmla="*/ 30 h 293"/>
                <a:gd name="T32" fmla="*/ 29 w 235"/>
                <a:gd name="T33" fmla="*/ 32 h 293"/>
                <a:gd name="T34" fmla="*/ 30 w 235"/>
                <a:gd name="T35" fmla="*/ 32 h 293"/>
                <a:gd name="T36" fmla="*/ 30 w 235"/>
                <a:gd name="T37" fmla="*/ 32 h 293"/>
                <a:gd name="T38" fmla="*/ 30 w 235"/>
                <a:gd name="T39" fmla="*/ 34 h 293"/>
                <a:gd name="T40" fmla="*/ 30 w 235"/>
                <a:gd name="T41" fmla="*/ 34 h 293"/>
                <a:gd name="T42" fmla="*/ 30 w 235"/>
                <a:gd name="T43" fmla="*/ 37 h 293"/>
                <a:gd name="T44" fmla="*/ 27 w 235"/>
                <a:gd name="T45" fmla="*/ 38 h 293"/>
                <a:gd name="T46" fmla="*/ 23 w 235"/>
                <a:gd name="T47" fmla="*/ 38 h 293"/>
                <a:gd name="T48" fmla="*/ 20 w 235"/>
                <a:gd name="T49" fmla="*/ 38 h 293"/>
                <a:gd name="T50" fmla="*/ 18 w 235"/>
                <a:gd name="T51" fmla="*/ 41 h 293"/>
                <a:gd name="T52" fmla="*/ 16 w 235"/>
                <a:gd name="T53" fmla="*/ 41 h 293"/>
                <a:gd name="T54" fmla="*/ 16 w 235"/>
                <a:gd name="T55" fmla="*/ 38 h 293"/>
                <a:gd name="T56" fmla="*/ 14 w 235"/>
                <a:gd name="T57" fmla="*/ 37 h 293"/>
                <a:gd name="T58" fmla="*/ 13 w 235"/>
                <a:gd name="T59" fmla="*/ 35 h 293"/>
                <a:gd name="T60" fmla="*/ 9 w 235"/>
                <a:gd name="T61" fmla="*/ 34 h 293"/>
                <a:gd name="T62" fmla="*/ 6 w 235"/>
                <a:gd name="T63" fmla="*/ 30 h 293"/>
                <a:gd name="T64" fmla="*/ 3 w 235"/>
                <a:gd name="T65" fmla="*/ 28 h 293"/>
                <a:gd name="T66" fmla="*/ 1 w 235"/>
                <a:gd name="T67" fmla="*/ 28 h 293"/>
                <a:gd name="T68" fmla="*/ 2 w 235"/>
                <a:gd name="T69" fmla="*/ 25 h 293"/>
                <a:gd name="T70" fmla="*/ 2 w 235"/>
                <a:gd name="T71" fmla="*/ 20 h 293"/>
                <a:gd name="T72" fmla="*/ 2 w 235"/>
                <a:gd name="T73" fmla="*/ 13 h 293"/>
                <a:gd name="T74" fmla="*/ 2 w 235"/>
                <a:gd name="T75" fmla="*/ 9 h 293"/>
                <a:gd name="T76" fmla="*/ 3 w 235"/>
                <a:gd name="T77" fmla="*/ 6 h 293"/>
                <a:gd name="T78" fmla="*/ 4 w 235"/>
                <a:gd name="T79" fmla="*/ 5 h 293"/>
                <a:gd name="T80" fmla="*/ 5 w 235"/>
                <a:gd name="T81" fmla="*/ 3 h 293"/>
                <a:gd name="T82" fmla="*/ 7 w 235"/>
                <a:gd name="T83" fmla="*/ 2 h 293"/>
                <a:gd name="T84" fmla="*/ 8 w 235"/>
                <a:gd name="T85" fmla="*/ 2 h 293"/>
                <a:gd name="T86" fmla="*/ 9 w 235"/>
                <a:gd name="T87" fmla="*/ 2 h 293"/>
                <a:gd name="T88" fmla="*/ 11 w 235"/>
                <a:gd name="T89" fmla="*/ 2 h 293"/>
                <a:gd name="T90" fmla="*/ 13 w 235"/>
                <a:gd name="T91" fmla="*/ 2 h 293"/>
                <a:gd name="T92" fmla="*/ 16 w 235"/>
                <a:gd name="T93" fmla="*/ 2 h 293"/>
                <a:gd name="T94" fmla="*/ 18 w 235"/>
                <a:gd name="T95" fmla="*/ 2 h 293"/>
                <a:gd name="T96" fmla="*/ 20 w 235"/>
                <a:gd name="T97" fmla="*/ 2 h 293"/>
                <a:gd name="T98" fmla="*/ 21 w 235"/>
                <a:gd name="T99" fmla="*/ 2 h 293"/>
                <a:gd name="T100" fmla="*/ 21 w 235"/>
                <a:gd name="T101" fmla="*/ 2 h 293"/>
                <a:gd name="T102" fmla="*/ 23 w 235"/>
                <a:gd name="T103" fmla="*/ 2 h 293"/>
                <a:gd name="T104" fmla="*/ 24 w 235"/>
                <a:gd name="T105" fmla="*/ 4 h 293"/>
                <a:gd name="T106" fmla="*/ 27 w 235"/>
                <a:gd name="T107" fmla="*/ 5 h 293"/>
                <a:gd name="T108" fmla="*/ 28 w 235"/>
                <a:gd name="T109" fmla="*/ 8 h 293"/>
                <a:gd name="T110" fmla="*/ 30 w 235"/>
                <a:gd name="T111" fmla="*/ 9 h 293"/>
                <a:gd name="T112" fmla="*/ 30 w 235"/>
                <a:gd name="T113" fmla="*/ 10 h 293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235"/>
                <a:gd name="T172" fmla="*/ 0 h 293"/>
                <a:gd name="T173" fmla="*/ 235 w 235"/>
                <a:gd name="T174" fmla="*/ 293 h 293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235" h="293">
                  <a:moveTo>
                    <a:pt x="209" y="72"/>
                  </a:moveTo>
                  <a:lnTo>
                    <a:pt x="210" y="72"/>
                  </a:lnTo>
                  <a:lnTo>
                    <a:pt x="210" y="74"/>
                  </a:lnTo>
                  <a:lnTo>
                    <a:pt x="212" y="74"/>
                  </a:lnTo>
                  <a:lnTo>
                    <a:pt x="212" y="76"/>
                  </a:lnTo>
                  <a:lnTo>
                    <a:pt x="214" y="76"/>
                  </a:lnTo>
                  <a:lnTo>
                    <a:pt x="214" y="80"/>
                  </a:lnTo>
                  <a:lnTo>
                    <a:pt x="214" y="84"/>
                  </a:lnTo>
                  <a:lnTo>
                    <a:pt x="216" y="88"/>
                  </a:lnTo>
                  <a:lnTo>
                    <a:pt x="216" y="92"/>
                  </a:lnTo>
                  <a:lnTo>
                    <a:pt x="218" y="97"/>
                  </a:lnTo>
                  <a:lnTo>
                    <a:pt x="218" y="101"/>
                  </a:lnTo>
                  <a:lnTo>
                    <a:pt x="220" y="105"/>
                  </a:lnTo>
                  <a:lnTo>
                    <a:pt x="222" y="109"/>
                  </a:lnTo>
                  <a:lnTo>
                    <a:pt x="222" y="113"/>
                  </a:lnTo>
                  <a:lnTo>
                    <a:pt x="224" y="116"/>
                  </a:lnTo>
                  <a:lnTo>
                    <a:pt x="224" y="122"/>
                  </a:lnTo>
                  <a:lnTo>
                    <a:pt x="226" y="126"/>
                  </a:lnTo>
                  <a:lnTo>
                    <a:pt x="226" y="130"/>
                  </a:lnTo>
                  <a:lnTo>
                    <a:pt x="228" y="134"/>
                  </a:lnTo>
                  <a:lnTo>
                    <a:pt x="228" y="138"/>
                  </a:lnTo>
                  <a:lnTo>
                    <a:pt x="228" y="141"/>
                  </a:lnTo>
                  <a:lnTo>
                    <a:pt x="222" y="149"/>
                  </a:lnTo>
                  <a:lnTo>
                    <a:pt x="222" y="159"/>
                  </a:lnTo>
                  <a:lnTo>
                    <a:pt x="222" y="160"/>
                  </a:lnTo>
                  <a:lnTo>
                    <a:pt x="224" y="162"/>
                  </a:lnTo>
                  <a:lnTo>
                    <a:pt x="224" y="164"/>
                  </a:lnTo>
                  <a:lnTo>
                    <a:pt x="224" y="168"/>
                  </a:lnTo>
                  <a:lnTo>
                    <a:pt x="226" y="170"/>
                  </a:lnTo>
                  <a:lnTo>
                    <a:pt x="226" y="172"/>
                  </a:lnTo>
                  <a:lnTo>
                    <a:pt x="228" y="174"/>
                  </a:lnTo>
                  <a:lnTo>
                    <a:pt x="230" y="176"/>
                  </a:lnTo>
                  <a:lnTo>
                    <a:pt x="230" y="178"/>
                  </a:lnTo>
                  <a:lnTo>
                    <a:pt x="232" y="180"/>
                  </a:lnTo>
                  <a:lnTo>
                    <a:pt x="232" y="182"/>
                  </a:lnTo>
                  <a:lnTo>
                    <a:pt x="232" y="183"/>
                  </a:lnTo>
                  <a:lnTo>
                    <a:pt x="233" y="185"/>
                  </a:lnTo>
                  <a:lnTo>
                    <a:pt x="233" y="187"/>
                  </a:lnTo>
                  <a:lnTo>
                    <a:pt x="235" y="189"/>
                  </a:lnTo>
                  <a:lnTo>
                    <a:pt x="235" y="191"/>
                  </a:lnTo>
                  <a:lnTo>
                    <a:pt x="235" y="193"/>
                  </a:lnTo>
                  <a:lnTo>
                    <a:pt x="235" y="195"/>
                  </a:lnTo>
                  <a:lnTo>
                    <a:pt x="233" y="195"/>
                  </a:lnTo>
                  <a:lnTo>
                    <a:pt x="233" y="197"/>
                  </a:lnTo>
                  <a:lnTo>
                    <a:pt x="232" y="199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8" y="201"/>
                  </a:lnTo>
                  <a:lnTo>
                    <a:pt x="226" y="201"/>
                  </a:lnTo>
                  <a:lnTo>
                    <a:pt x="224" y="201"/>
                  </a:lnTo>
                  <a:lnTo>
                    <a:pt x="222" y="201"/>
                  </a:lnTo>
                  <a:lnTo>
                    <a:pt x="220" y="201"/>
                  </a:lnTo>
                  <a:lnTo>
                    <a:pt x="218" y="201"/>
                  </a:lnTo>
                  <a:lnTo>
                    <a:pt x="218" y="203"/>
                  </a:lnTo>
                  <a:lnTo>
                    <a:pt x="216" y="203"/>
                  </a:lnTo>
                  <a:lnTo>
                    <a:pt x="214" y="203"/>
                  </a:lnTo>
                  <a:lnTo>
                    <a:pt x="214" y="204"/>
                  </a:lnTo>
                  <a:lnTo>
                    <a:pt x="212" y="204"/>
                  </a:lnTo>
                  <a:lnTo>
                    <a:pt x="212" y="208"/>
                  </a:lnTo>
                  <a:lnTo>
                    <a:pt x="216" y="212"/>
                  </a:lnTo>
                  <a:lnTo>
                    <a:pt x="216" y="220"/>
                  </a:lnTo>
                  <a:lnTo>
                    <a:pt x="214" y="220"/>
                  </a:lnTo>
                  <a:lnTo>
                    <a:pt x="212" y="220"/>
                  </a:lnTo>
                  <a:lnTo>
                    <a:pt x="210" y="220"/>
                  </a:lnTo>
                  <a:lnTo>
                    <a:pt x="209" y="220"/>
                  </a:lnTo>
                  <a:lnTo>
                    <a:pt x="207" y="222"/>
                  </a:lnTo>
                  <a:lnTo>
                    <a:pt x="205" y="222"/>
                  </a:lnTo>
                  <a:lnTo>
                    <a:pt x="203" y="226"/>
                  </a:lnTo>
                  <a:lnTo>
                    <a:pt x="203" y="227"/>
                  </a:lnTo>
                  <a:lnTo>
                    <a:pt x="205" y="227"/>
                  </a:lnTo>
                  <a:lnTo>
                    <a:pt x="205" y="229"/>
                  </a:lnTo>
                  <a:lnTo>
                    <a:pt x="207" y="229"/>
                  </a:lnTo>
                  <a:lnTo>
                    <a:pt x="207" y="231"/>
                  </a:lnTo>
                  <a:lnTo>
                    <a:pt x="209" y="231"/>
                  </a:lnTo>
                  <a:lnTo>
                    <a:pt x="209" y="233"/>
                  </a:lnTo>
                  <a:lnTo>
                    <a:pt x="210" y="233"/>
                  </a:lnTo>
                  <a:lnTo>
                    <a:pt x="210" y="235"/>
                  </a:lnTo>
                  <a:lnTo>
                    <a:pt x="212" y="235"/>
                  </a:lnTo>
                  <a:lnTo>
                    <a:pt x="212" y="237"/>
                  </a:lnTo>
                  <a:lnTo>
                    <a:pt x="212" y="239"/>
                  </a:lnTo>
                  <a:lnTo>
                    <a:pt x="210" y="239"/>
                  </a:lnTo>
                  <a:lnTo>
                    <a:pt x="210" y="241"/>
                  </a:lnTo>
                  <a:lnTo>
                    <a:pt x="209" y="241"/>
                  </a:lnTo>
                  <a:lnTo>
                    <a:pt x="207" y="243"/>
                  </a:lnTo>
                  <a:lnTo>
                    <a:pt x="205" y="245"/>
                  </a:lnTo>
                  <a:lnTo>
                    <a:pt x="203" y="247"/>
                  </a:lnTo>
                  <a:lnTo>
                    <a:pt x="209" y="252"/>
                  </a:lnTo>
                  <a:lnTo>
                    <a:pt x="209" y="262"/>
                  </a:lnTo>
                  <a:lnTo>
                    <a:pt x="203" y="268"/>
                  </a:lnTo>
                  <a:lnTo>
                    <a:pt x="199" y="271"/>
                  </a:lnTo>
                  <a:lnTo>
                    <a:pt x="193" y="273"/>
                  </a:lnTo>
                  <a:lnTo>
                    <a:pt x="187" y="275"/>
                  </a:lnTo>
                  <a:lnTo>
                    <a:pt x="182" y="275"/>
                  </a:lnTo>
                  <a:lnTo>
                    <a:pt x="176" y="275"/>
                  </a:lnTo>
                  <a:lnTo>
                    <a:pt x="170" y="275"/>
                  </a:lnTo>
                  <a:lnTo>
                    <a:pt x="164" y="275"/>
                  </a:lnTo>
                  <a:lnTo>
                    <a:pt x="159" y="275"/>
                  </a:lnTo>
                  <a:lnTo>
                    <a:pt x="153" y="275"/>
                  </a:lnTo>
                  <a:lnTo>
                    <a:pt x="147" y="275"/>
                  </a:lnTo>
                  <a:lnTo>
                    <a:pt x="141" y="277"/>
                  </a:lnTo>
                  <a:lnTo>
                    <a:pt x="136" y="279"/>
                  </a:lnTo>
                  <a:lnTo>
                    <a:pt x="132" y="283"/>
                  </a:lnTo>
                  <a:lnTo>
                    <a:pt x="126" y="287"/>
                  </a:lnTo>
                  <a:lnTo>
                    <a:pt x="124" y="293"/>
                  </a:lnTo>
                  <a:lnTo>
                    <a:pt x="122" y="293"/>
                  </a:lnTo>
                  <a:lnTo>
                    <a:pt x="120" y="293"/>
                  </a:lnTo>
                  <a:lnTo>
                    <a:pt x="118" y="291"/>
                  </a:lnTo>
                  <a:lnTo>
                    <a:pt x="115" y="289"/>
                  </a:lnTo>
                  <a:lnTo>
                    <a:pt x="113" y="287"/>
                  </a:lnTo>
                  <a:lnTo>
                    <a:pt x="111" y="283"/>
                  </a:lnTo>
                  <a:lnTo>
                    <a:pt x="109" y="281"/>
                  </a:lnTo>
                  <a:lnTo>
                    <a:pt x="107" y="277"/>
                  </a:lnTo>
                  <a:lnTo>
                    <a:pt x="103" y="275"/>
                  </a:lnTo>
                  <a:lnTo>
                    <a:pt x="101" y="271"/>
                  </a:lnTo>
                  <a:lnTo>
                    <a:pt x="99" y="270"/>
                  </a:lnTo>
                  <a:lnTo>
                    <a:pt x="97" y="266"/>
                  </a:lnTo>
                  <a:lnTo>
                    <a:pt x="95" y="264"/>
                  </a:lnTo>
                  <a:lnTo>
                    <a:pt x="93" y="262"/>
                  </a:lnTo>
                  <a:lnTo>
                    <a:pt x="90" y="260"/>
                  </a:lnTo>
                  <a:lnTo>
                    <a:pt x="84" y="256"/>
                  </a:lnTo>
                  <a:lnTo>
                    <a:pt x="78" y="252"/>
                  </a:lnTo>
                  <a:lnTo>
                    <a:pt x="74" y="249"/>
                  </a:lnTo>
                  <a:lnTo>
                    <a:pt x="69" y="243"/>
                  </a:lnTo>
                  <a:lnTo>
                    <a:pt x="63" y="239"/>
                  </a:lnTo>
                  <a:lnTo>
                    <a:pt x="59" y="233"/>
                  </a:lnTo>
                  <a:lnTo>
                    <a:pt x="53" y="227"/>
                  </a:lnTo>
                  <a:lnTo>
                    <a:pt x="47" y="222"/>
                  </a:lnTo>
                  <a:lnTo>
                    <a:pt x="42" y="218"/>
                  </a:lnTo>
                  <a:lnTo>
                    <a:pt x="38" y="214"/>
                  </a:lnTo>
                  <a:lnTo>
                    <a:pt x="32" y="208"/>
                  </a:lnTo>
                  <a:lnTo>
                    <a:pt x="26" y="206"/>
                  </a:lnTo>
                  <a:lnTo>
                    <a:pt x="21" y="203"/>
                  </a:lnTo>
                  <a:lnTo>
                    <a:pt x="15" y="203"/>
                  </a:lnTo>
                  <a:lnTo>
                    <a:pt x="9" y="201"/>
                  </a:lnTo>
                  <a:lnTo>
                    <a:pt x="3" y="201"/>
                  </a:lnTo>
                  <a:lnTo>
                    <a:pt x="1" y="201"/>
                  </a:lnTo>
                  <a:lnTo>
                    <a:pt x="0" y="201"/>
                  </a:lnTo>
                  <a:lnTo>
                    <a:pt x="5" y="193"/>
                  </a:lnTo>
                  <a:lnTo>
                    <a:pt x="9" y="185"/>
                  </a:lnTo>
                  <a:lnTo>
                    <a:pt x="11" y="176"/>
                  </a:lnTo>
                  <a:lnTo>
                    <a:pt x="13" y="168"/>
                  </a:lnTo>
                  <a:lnTo>
                    <a:pt x="15" y="159"/>
                  </a:lnTo>
                  <a:lnTo>
                    <a:pt x="15" y="149"/>
                  </a:lnTo>
                  <a:lnTo>
                    <a:pt x="15" y="139"/>
                  </a:lnTo>
                  <a:lnTo>
                    <a:pt x="15" y="128"/>
                  </a:lnTo>
                  <a:lnTo>
                    <a:pt x="15" y="118"/>
                  </a:lnTo>
                  <a:lnTo>
                    <a:pt x="15" y="109"/>
                  </a:lnTo>
                  <a:lnTo>
                    <a:pt x="13" y="97"/>
                  </a:lnTo>
                  <a:lnTo>
                    <a:pt x="13" y="88"/>
                  </a:lnTo>
                  <a:lnTo>
                    <a:pt x="15" y="78"/>
                  </a:lnTo>
                  <a:lnTo>
                    <a:pt x="15" y="69"/>
                  </a:lnTo>
                  <a:lnTo>
                    <a:pt x="17" y="61"/>
                  </a:lnTo>
                  <a:lnTo>
                    <a:pt x="19" y="51"/>
                  </a:lnTo>
                  <a:lnTo>
                    <a:pt x="21" y="49"/>
                  </a:lnTo>
                  <a:lnTo>
                    <a:pt x="21" y="46"/>
                  </a:lnTo>
                  <a:lnTo>
                    <a:pt x="23" y="44"/>
                  </a:lnTo>
                  <a:lnTo>
                    <a:pt x="24" y="40"/>
                  </a:lnTo>
                  <a:lnTo>
                    <a:pt x="26" y="38"/>
                  </a:lnTo>
                  <a:lnTo>
                    <a:pt x="28" y="34"/>
                  </a:lnTo>
                  <a:lnTo>
                    <a:pt x="30" y="32"/>
                  </a:lnTo>
                  <a:lnTo>
                    <a:pt x="32" y="28"/>
                  </a:lnTo>
                  <a:lnTo>
                    <a:pt x="34" y="25"/>
                  </a:lnTo>
                  <a:lnTo>
                    <a:pt x="38" y="23"/>
                  </a:lnTo>
                  <a:lnTo>
                    <a:pt x="40" y="21"/>
                  </a:lnTo>
                  <a:lnTo>
                    <a:pt x="42" y="17"/>
                  </a:lnTo>
                  <a:lnTo>
                    <a:pt x="44" y="15"/>
                  </a:lnTo>
                  <a:lnTo>
                    <a:pt x="47" y="15"/>
                  </a:lnTo>
                  <a:lnTo>
                    <a:pt x="49" y="13"/>
                  </a:lnTo>
                  <a:lnTo>
                    <a:pt x="51" y="11"/>
                  </a:lnTo>
                  <a:lnTo>
                    <a:pt x="53" y="11"/>
                  </a:lnTo>
                  <a:lnTo>
                    <a:pt x="55" y="11"/>
                  </a:lnTo>
                  <a:lnTo>
                    <a:pt x="55" y="9"/>
                  </a:lnTo>
                  <a:lnTo>
                    <a:pt x="57" y="9"/>
                  </a:lnTo>
                  <a:lnTo>
                    <a:pt x="59" y="9"/>
                  </a:lnTo>
                  <a:lnTo>
                    <a:pt x="61" y="9"/>
                  </a:lnTo>
                  <a:lnTo>
                    <a:pt x="61" y="7"/>
                  </a:lnTo>
                  <a:lnTo>
                    <a:pt x="65" y="7"/>
                  </a:lnTo>
                  <a:lnTo>
                    <a:pt x="69" y="5"/>
                  </a:lnTo>
                  <a:lnTo>
                    <a:pt x="72" y="5"/>
                  </a:lnTo>
                  <a:lnTo>
                    <a:pt x="78" y="4"/>
                  </a:lnTo>
                  <a:lnTo>
                    <a:pt x="82" y="4"/>
                  </a:lnTo>
                  <a:lnTo>
                    <a:pt x="86" y="2"/>
                  </a:lnTo>
                  <a:lnTo>
                    <a:pt x="92" y="2"/>
                  </a:lnTo>
                  <a:lnTo>
                    <a:pt x="95" y="2"/>
                  </a:lnTo>
                  <a:lnTo>
                    <a:pt x="99" y="2"/>
                  </a:lnTo>
                  <a:lnTo>
                    <a:pt x="105" y="2"/>
                  </a:lnTo>
                  <a:lnTo>
                    <a:pt x="109" y="0"/>
                  </a:lnTo>
                  <a:lnTo>
                    <a:pt x="113" y="2"/>
                  </a:lnTo>
                  <a:lnTo>
                    <a:pt x="118" y="2"/>
                  </a:lnTo>
                  <a:lnTo>
                    <a:pt x="122" y="2"/>
                  </a:lnTo>
                  <a:lnTo>
                    <a:pt x="126" y="4"/>
                  </a:lnTo>
                  <a:lnTo>
                    <a:pt x="130" y="5"/>
                  </a:lnTo>
                  <a:lnTo>
                    <a:pt x="132" y="5"/>
                  </a:lnTo>
                  <a:lnTo>
                    <a:pt x="134" y="7"/>
                  </a:lnTo>
                  <a:lnTo>
                    <a:pt x="136" y="7"/>
                  </a:lnTo>
                  <a:lnTo>
                    <a:pt x="138" y="7"/>
                  </a:lnTo>
                  <a:lnTo>
                    <a:pt x="140" y="9"/>
                  </a:lnTo>
                  <a:lnTo>
                    <a:pt x="141" y="9"/>
                  </a:lnTo>
                  <a:lnTo>
                    <a:pt x="145" y="9"/>
                  </a:lnTo>
                  <a:lnTo>
                    <a:pt x="147" y="11"/>
                  </a:lnTo>
                  <a:lnTo>
                    <a:pt x="149" y="11"/>
                  </a:lnTo>
                  <a:lnTo>
                    <a:pt x="151" y="11"/>
                  </a:lnTo>
                  <a:lnTo>
                    <a:pt x="153" y="13"/>
                  </a:lnTo>
                  <a:lnTo>
                    <a:pt x="155" y="13"/>
                  </a:lnTo>
                  <a:lnTo>
                    <a:pt x="159" y="13"/>
                  </a:lnTo>
                  <a:lnTo>
                    <a:pt x="161" y="15"/>
                  </a:lnTo>
                  <a:lnTo>
                    <a:pt x="163" y="15"/>
                  </a:lnTo>
                  <a:lnTo>
                    <a:pt x="164" y="17"/>
                  </a:lnTo>
                  <a:lnTo>
                    <a:pt x="166" y="17"/>
                  </a:lnTo>
                  <a:lnTo>
                    <a:pt x="168" y="19"/>
                  </a:lnTo>
                  <a:lnTo>
                    <a:pt x="172" y="21"/>
                  </a:lnTo>
                  <a:lnTo>
                    <a:pt x="174" y="25"/>
                  </a:lnTo>
                  <a:lnTo>
                    <a:pt x="178" y="27"/>
                  </a:lnTo>
                  <a:lnTo>
                    <a:pt x="182" y="30"/>
                  </a:lnTo>
                  <a:lnTo>
                    <a:pt x="186" y="34"/>
                  </a:lnTo>
                  <a:lnTo>
                    <a:pt x="189" y="38"/>
                  </a:lnTo>
                  <a:lnTo>
                    <a:pt x="193" y="42"/>
                  </a:lnTo>
                  <a:lnTo>
                    <a:pt x="195" y="46"/>
                  </a:lnTo>
                  <a:lnTo>
                    <a:pt x="199" y="49"/>
                  </a:lnTo>
                  <a:lnTo>
                    <a:pt x="201" y="53"/>
                  </a:lnTo>
                  <a:lnTo>
                    <a:pt x="203" y="57"/>
                  </a:lnTo>
                  <a:lnTo>
                    <a:pt x="205" y="59"/>
                  </a:lnTo>
                  <a:lnTo>
                    <a:pt x="207" y="63"/>
                  </a:lnTo>
                  <a:lnTo>
                    <a:pt x="207" y="65"/>
                  </a:lnTo>
                  <a:lnTo>
                    <a:pt x="207" y="67"/>
                  </a:lnTo>
                  <a:lnTo>
                    <a:pt x="209" y="67"/>
                  </a:lnTo>
                  <a:lnTo>
                    <a:pt x="210" y="67"/>
                  </a:lnTo>
                  <a:lnTo>
                    <a:pt x="210" y="69"/>
                  </a:lnTo>
                  <a:lnTo>
                    <a:pt x="210" y="71"/>
                  </a:lnTo>
                  <a:lnTo>
                    <a:pt x="210" y="72"/>
                  </a:lnTo>
                  <a:lnTo>
                    <a:pt x="209" y="72"/>
                  </a:lnTo>
                  <a:close/>
                </a:path>
              </a:pathLst>
            </a:custGeom>
            <a:solidFill>
              <a:srgbClr val="FFC296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91"/>
            <p:cNvSpPr>
              <a:spLocks noChangeAspect="1"/>
            </p:cNvSpPr>
            <p:nvPr/>
          </p:nvSpPr>
          <p:spPr bwMode="auto">
            <a:xfrm>
              <a:off x="2507" y="1045"/>
              <a:ext cx="125" cy="133"/>
            </a:xfrm>
            <a:custGeom>
              <a:avLst/>
              <a:gdLst>
                <a:gd name="T0" fmla="*/ 4 w 160"/>
                <a:gd name="T1" fmla="*/ 2 h 170"/>
                <a:gd name="T2" fmla="*/ 4 w 160"/>
                <a:gd name="T3" fmla="*/ 2 h 170"/>
                <a:gd name="T4" fmla="*/ 5 w 160"/>
                <a:gd name="T5" fmla="*/ 2 h 170"/>
                <a:gd name="T6" fmla="*/ 7 w 160"/>
                <a:gd name="T7" fmla="*/ 2 h 170"/>
                <a:gd name="T8" fmla="*/ 8 w 160"/>
                <a:gd name="T9" fmla="*/ 2 h 170"/>
                <a:gd name="T10" fmla="*/ 10 w 160"/>
                <a:gd name="T11" fmla="*/ 2 h 170"/>
                <a:gd name="T12" fmla="*/ 10 w 160"/>
                <a:gd name="T13" fmla="*/ 4 h 170"/>
                <a:gd name="T14" fmla="*/ 12 w 160"/>
                <a:gd name="T15" fmla="*/ 5 h 170"/>
                <a:gd name="T16" fmla="*/ 13 w 160"/>
                <a:gd name="T17" fmla="*/ 5 h 170"/>
                <a:gd name="T18" fmla="*/ 14 w 160"/>
                <a:gd name="T19" fmla="*/ 7 h 170"/>
                <a:gd name="T20" fmla="*/ 16 w 160"/>
                <a:gd name="T21" fmla="*/ 8 h 170"/>
                <a:gd name="T22" fmla="*/ 16 w 160"/>
                <a:gd name="T23" fmla="*/ 9 h 170"/>
                <a:gd name="T24" fmla="*/ 18 w 160"/>
                <a:gd name="T25" fmla="*/ 10 h 170"/>
                <a:gd name="T26" fmla="*/ 18 w 160"/>
                <a:gd name="T27" fmla="*/ 11 h 170"/>
                <a:gd name="T28" fmla="*/ 20 w 160"/>
                <a:gd name="T29" fmla="*/ 13 h 170"/>
                <a:gd name="T30" fmla="*/ 20 w 160"/>
                <a:gd name="T31" fmla="*/ 13 h 170"/>
                <a:gd name="T32" fmla="*/ 21 w 160"/>
                <a:gd name="T33" fmla="*/ 13 h 170"/>
                <a:gd name="T34" fmla="*/ 21 w 160"/>
                <a:gd name="T35" fmla="*/ 15 h 170"/>
                <a:gd name="T36" fmla="*/ 23 w 160"/>
                <a:gd name="T37" fmla="*/ 16 h 170"/>
                <a:gd name="T38" fmla="*/ 21 w 160"/>
                <a:gd name="T39" fmla="*/ 17 h 170"/>
                <a:gd name="T40" fmla="*/ 21 w 160"/>
                <a:gd name="T41" fmla="*/ 19 h 170"/>
                <a:gd name="T42" fmla="*/ 21 w 160"/>
                <a:gd name="T43" fmla="*/ 21 h 170"/>
                <a:gd name="T44" fmla="*/ 21 w 160"/>
                <a:gd name="T45" fmla="*/ 22 h 170"/>
                <a:gd name="T46" fmla="*/ 21 w 160"/>
                <a:gd name="T47" fmla="*/ 23 h 170"/>
                <a:gd name="T48" fmla="*/ 20 w 160"/>
                <a:gd name="T49" fmla="*/ 23 h 170"/>
                <a:gd name="T50" fmla="*/ 20 w 160"/>
                <a:gd name="T51" fmla="*/ 23 h 170"/>
                <a:gd name="T52" fmla="*/ 20 w 160"/>
                <a:gd name="T53" fmla="*/ 22 h 170"/>
                <a:gd name="T54" fmla="*/ 20 w 160"/>
                <a:gd name="T55" fmla="*/ 21 h 170"/>
                <a:gd name="T56" fmla="*/ 18 w 160"/>
                <a:gd name="T57" fmla="*/ 21 h 170"/>
                <a:gd name="T58" fmla="*/ 17 w 160"/>
                <a:gd name="T59" fmla="*/ 20 h 170"/>
                <a:gd name="T60" fmla="*/ 16 w 160"/>
                <a:gd name="T61" fmla="*/ 19 h 170"/>
                <a:gd name="T62" fmla="*/ 15 w 160"/>
                <a:gd name="T63" fmla="*/ 17 h 170"/>
                <a:gd name="T64" fmla="*/ 13 w 160"/>
                <a:gd name="T65" fmla="*/ 16 h 170"/>
                <a:gd name="T66" fmla="*/ 13 w 160"/>
                <a:gd name="T67" fmla="*/ 16 h 170"/>
                <a:gd name="T68" fmla="*/ 11 w 160"/>
                <a:gd name="T69" fmla="*/ 15 h 170"/>
                <a:gd name="T70" fmla="*/ 10 w 160"/>
                <a:gd name="T71" fmla="*/ 13 h 170"/>
                <a:gd name="T72" fmla="*/ 10 w 160"/>
                <a:gd name="T73" fmla="*/ 13 h 170"/>
                <a:gd name="T74" fmla="*/ 10 w 160"/>
                <a:gd name="T75" fmla="*/ 11 h 170"/>
                <a:gd name="T76" fmla="*/ 8 w 160"/>
                <a:gd name="T77" fmla="*/ 10 h 170"/>
                <a:gd name="T78" fmla="*/ 6 w 160"/>
                <a:gd name="T79" fmla="*/ 9 h 170"/>
                <a:gd name="T80" fmla="*/ 5 w 160"/>
                <a:gd name="T81" fmla="*/ 8 h 170"/>
                <a:gd name="T82" fmla="*/ 4 w 160"/>
                <a:gd name="T83" fmla="*/ 7 h 170"/>
                <a:gd name="T84" fmla="*/ 2 w 160"/>
                <a:gd name="T85" fmla="*/ 5 h 170"/>
                <a:gd name="T86" fmla="*/ 2 w 160"/>
                <a:gd name="T87" fmla="*/ 5 h 170"/>
                <a:gd name="T88" fmla="*/ 0 w 160"/>
                <a:gd name="T89" fmla="*/ 5 h 170"/>
                <a:gd name="T90" fmla="*/ 2 w 160"/>
                <a:gd name="T91" fmla="*/ 4 h 170"/>
                <a:gd name="T92" fmla="*/ 2 w 160"/>
                <a:gd name="T93" fmla="*/ 3 h 170"/>
                <a:gd name="T94" fmla="*/ 2 w 160"/>
                <a:gd name="T95" fmla="*/ 2 h 170"/>
                <a:gd name="T96" fmla="*/ 3 w 160"/>
                <a:gd name="T97" fmla="*/ 2 h 170"/>
                <a:gd name="T98" fmla="*/ 3 w 160"/>
                <a:gd name="T99" fmla="*/ 0 h 17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60"/>
                <a:gd name="T151" fmla="*/ 0 h 170"/>
                <a:gd name="T152" fmla="*/ 160 w 160"/>
                <a:gd name="T153" fmla="*/ 170 h 170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60" h="170">
                  <a:moveTo>
                    <a:pt x="23" y="0"/>
                  </a:moveTo>
                  <a:lnTo>
                    <a:pt x="23" y="2"/>
                  </a:lnTo>
                  <a:lnTo>
                    <a:pt x="25" y="2"/>
                  </a:lnTo>
                  <a:lnTo>
                    <a:pt x="27" y="2"/>
                  </a:lnTo>
                  <a:lnTo>
                    <a:pt x="29" y="2"/>
                  </a:lnTo>
                  <a:lnTo>
                    <a:pt x="31" y="2"/>
                  </a:lnTo>
                  <a:lnTo>
                    <a:pt x="33" y="2"/>
                  </a:lnTo>
                  <a:lnTo>
                    <a:pt x="35" y="2"/>
                  </a:lnTo>
                  <a:lnTo>
                    <a:pt x="39" y="2"/>
                  </a:lnTo>
                  <a:lnTo>
                    <a:pt x="43" y="3"/>
                  </a:lnTo>
                  <a:lnTo>
                    <a:pt x="45" y="3"/>
                  </a:lnTo>
                  <a:lnTo>
                    <a:pt x="48" y="5"/>
                  </a:lnTo>
                  <a:lnTo>
                    <a:pt x="50" y="7"/>
                  </a:lnTo>
                  <a:lnTo>
                    <a:pt x="54" y="9"/>
                  </a:lnTo>
                  <a:lnTo>
                    <a:pt x="56" y="11"/>
                  </a:lnTo>
                  <a:lnTo>
                    <a:pt x="60" y="13"/>
                  </a:lnTo>
                  <a:lnTo>
                    <a:pt x="62" y="15"/>
                  </a:lnTo>
                  <a:lnTo>
                    <a:pt x="66" y="19"/>
                  </a:lnTo>
                  <a:lnTo>
                    <a:pt x="68" y="21"/>
                  </a:lnTo>
                  <a:lnTo>
                    <a:pt x="71" y="23"/>
                  </a:lnTo>
                  <a:lnTo>
                    <a:pt x="73" y="26"/>
                  </a:lnTo>
                  <a:lnTo>
                    <a:pt x="77" y="28"/>
                  </a:lnTo>
                  <a:lnTo>
                    <a:pt x="79" y="32"/>
                  </a:lnTo>
                  <a:lnTo>
                    <a:pt x="83" y="34"/>
                  </a:lnTo>
                  <a:lnTo>
                    <a:pt x="85" y="36"/>
                  </a:lnTo>
                  <a:lnTo>
                    <a:pt x="87" y="38"/>
                  </a:lnTo>
                  <a:lnTo>
                    <a:pt x="91" y="40"/>
                  </a:lnTo>
                  <a:lnTo>
                    <a:pt x="92" y="44"/>
                  </a:lnTo>
                  <a:lnTo>
                    <a:pt x="96" y="46"/>
                  </a:lnTo>
                  <a:lnTo>
                    <a:pt x="98" y="48"/>
                  </a:lnTo>
                  <a:lnTo>
                    <a:pt x="102" y="49"/>
                  </a:lnTo>
                  <a:lnTo>
                    <a:pt x="106" y="53"/>
                  </a:lnTo>
                  <a:lnTo>
                    <a:pt x="108" y="55"/>
                  </a:lnTo>
                  <a:lnTo>
                    <a:pt x="112" y="59"/>
                  </a:lnTo>
                  <a:lnTo>
                    <a:pt x="115" y="61"/>
                  </a:lnTo>
                  <a:lnTo>
                    <a:pt x="117" y="65"/>
                  </a:lnTo>
                  <a:lnTo>
                    <a:pt x="121" y="69"/>
                  </a:lnTo>
                  <a:lnTo>
                    <a:pt x="123" y="70"/>
                  </a:lnTo>
                  <a:lnTo>
                    <a:pt x="127" y="74"/>
                  </a:lnTo>
                  <a:lnTo>
                    <a:pt x="131" y="78"/>
                  </a:lnTo>
                  <a:lnTo>
                    <a:pt x="131" y="80"/>
                  </a:lnTo>
                  <a:lnTo>
                    <a:pt x="133" y="80"/>
                  </a:lnTo>
                  <a:lnTo>
                    <a:pt x="135" y="82"/>
                  </a:lnTo>
                  <a:lnTo>
                    <a:pt x="137" y="84"/>
                  </a:lnTo>
                  <a:lnTo>
                    <a:pt x="139" y="86"/>
                  </a:lnTo>
                  <a:lnTo>
                    <a:pt x="140" y="88"/>
                  </a:lnTo>
                  <a:lnTo>
                    <a:pt x="140" y="90"/>
                  </a:lnTo>
                  <a:lnTo>
                    <a:pt x="142" y="92"/>
                  </a:lnTo>
                  <a:lnTo>
                    <a:pt x="144" y="93"/>
                  </a:lnTo>
                  <a:lnTo>
                    <a:pt x="146" y="95"/>
                  </a:lnTo>
                  <a:lnTo>
                    <a:pt x="148" y="97"/>
                  </a:lnTo>
                  <a:lnTo>
                    <a:pt x="150" y="99"/>
                  </a:lnTo>
                  <a:lnTo>
                    <a:pt x="150" y="101"/>
                  </a:lnTo>
                  <a:lnTo>
                    <a:pt x="152" y="105"/>
                  </a:lnTo>
                  <a:lnTo>
                    <a:pt x="154" y="107"/>
                  </a:lnTo>
                  <a:lnTo>
                    <a:pt x="156" y="109"/>
                  </a:lnTo>
                  <a:lnTo>
                    <a:pt x="160" y="116"/>
                  </a:lnTo>
                  <a:lnTo>
                    <a:pt x="158" y="118"/>
                  </a:lnTo>
                  <a:lnTo>
                    <a:pt x="156" y="120"/>
                  </a:lnTo>
                  <a:lnTo>
                    <a:pt x="156" y="124"/>
                  </a:lnTo>
                  <a:lnTo>
                    <a:pt x="154" y="126"/>
                  </a:lnTo>
                  <a:lnTo>
                    <a:pt x="154" y="130"/>
                  </a:lnTo>
                  <a:lnTo>
                    <a:pt x="152" y="134"/>
                  </a:lnTo>
                  <a:lnTo>
                    <a:pt x="152" y="139"/>
                  </a:lnTo>
                  <a:lnTo>
                    <a:pt x="150" y="143"/>
                  </a:lnTo>
                  <a:lnTo>
                    <a:pt x="148" y="147"/>
                  </a:lnTo>
                  <a:lnTo>
                    <a:pt x="148" y="151"/>
                  </a:lnTo>
                  <a:lnTo>
                    <a:pt x="148" y="155"/>
                  </a:lnTo>
                  <a:lnTo>
                    <a:pt x="146" y="159"/>
                  </a:lnTo>
                  <a:lnTo>
                    <a:pt x="146" y="162"/>
                  </a:lnTo>
                  <a:lnTo>
                    <a:pt x="146" y="166"/>
                  </a:lnTo>
                  <a:lnTo>
                    <a:pt x="146" y="168"/>
                  </a:lnTo>
                  <a:lnTo>
                    <a:pt x="146" y="170"/>
                  </a:lnTo>
                  <a:lnTo>
                    <a:pt x="144" y="170"/>
                  </a:lnTo>
                  <a:lnTo>
                    <a:pt x="144" y="168"/>
                  </a:lnTo>
                  <a:lnTo>
                    <a:pt x="142" y="166"/>
                  </a:lnTo>
                  <a:lnTo>
                    <a:pt x="142" y="164"/>
                  </a:lnTo>
                  <a:lnTo>
                    <a:pt x="142" y="162"/>
                  </a:lnTo>
                  <a:lnTo>
                    <a:pt x="140" y="160"/>
                  </a:lnTo>
                  <a:lnTo>
                    <a:pt x="140" y="159"/>
                  </a:lnTo>
                  <a:lnTo>
                    <a:pt x="139" y="157"/>
                  </a:lnTo>
                  <a:lnTo>
                    <a:pt x="139" y="155"/>
                  </a:lnTo>
                  <a:lnTo>
                    <a:pt x="137" y="155"/>
                  </a:lnTo>
                  <a:lnTo>
                    <a:pt x="137" y="153"/>
                  </a:lnTo>
                  <a:lnTo>
                    <a:pt x="135" y="151"/>
                  </a:lnTo>
                  <a:lnTo>
                    <a:pt x="135" y="149"/>
                  </a:lnTo>
                  <a:lnTo>
                    <a:pt x="131" y="149"/>
                  </a:lnTo>
                  <a:lnTo>
                    <a:pt x="129" y="147"/>
                  </a:lnTo>
                  <a:lnTo>
                    <a:pt x="125" y="145"/>
                  </a:lnTo>
                  <a:lnTo>
                    <a:pt x="123" y="143"/>
                  </a:lnTo>
                  <a:lnTo>
                    <a:pt x="119" y="139"/>
                  </a:lnTo>
                  <a:lnTo>
                    <a:pt x="117" y="137"/>
                  </a:lnTo>
                  <a:lnTo>
                    <a:pt x="114" y="134"/>
                  </a:lnTo>
                  <a:lnTo>
                    <a:pt x="112" y="130"/>
                  </a:lnTo>
                  <a:lnTo>
                    <a:pt x="108" y="128"/>
                  </a:lnTo>
                  <a:lnTo>
                    <a:pt x="106" y="124"/>
                  </a:lnTo>
                  <a:lnTo>
                    <a:pt x="102" y="120"/>
                  </a:lnTo>
                  <a:lnTo>
                    <a:pt x="100" y="118"/>
                  </a:lnTo>
                  <a:lnTo>
                    <a:pt x="96" y="116"/>
                  </a:lnTo>
                  <a:lnTo>
                    <a:pt x="94" y="113"/>
                  </a:lnTo>
                  <a:lnTo>
                    <a:pt x="92" y="113"/>
                  </a:lnTo>
                  <a:lnTo>
                    <a:pt x="91" y="111"/>
                  </a:lnTo>
                  <a:lnTo>
                    <a:pt x="87" y="109"/>
                  </a:lnTo>
                  <a:lnTo>
                    <a:pt x="85" y="107"/>
                  </a:lnTo>
                  <a:lnTo>
                    <a:pt x="81" y="105"/>
                  </a:lnTo>
                  <a:lnTo>
                    <a:pt x="79" y="101"/>
                  </a:lnTo>
                  <a:lnTo>
                    <a:pt x="77" y="99"/>
                  </a:lnTo>
                  <a:lnTo>
                    <a:pt x="75" y="95"/>
                  </a:lnTo>
                  <a:lnTo>
                    <a:pt x="73" y="93"/>
                  </a:lnTo>
                  <a:lnTo>
                    <a:pt x="71" y="90"/>
                  </a:lnTo>
                  <a:lnTo>
                    <a:pt x="71" y="88"/>
                  </a:lnTo>
                  <a:lnTo>
                    <a:pt x="69" y="84"/>
                  </a:lnTo>
                  <a:lnTo>
                    <a:pt x="68" y="80"/>
                  </a:lnTo>
                  <a:lnTo>
                    <a:pt x="66" y="78"/>
                  </a:lnTo>
                  <a:lnTo>
                    <a:pt x="62" y="74"/>
                  </a:lnTo>
                  <a:lnTo>
                    <a:pt x="60" y="72"/>
                  </a:lnTo>
                  <a:lnTo>
                    <a:pt x="56" y="70"/>
                  </a:lnTo>
                  <a:lnTo>
                    <a:pt x="52" y="69"/>
                  </a:lnTo>
                  <a:lnTo>
                    <a:pt x="50" y="67"/>
                  </a:lnTo>
                  <a:lnTo>
                    <a:pt x="46" y="65"/>
                  </a:lnTo>
                  <a:lnTo>
                    <a:pt x="45" y="61"/>
                  </a:lnTo>
                  <a:lnTo>
                    <a:pt x="41" y="59"/>
                  </a:lnTo>
                  <a:lnTo>
                    <a:pt x="37" y="57"/>
                  </a:lnTo>
                  <a:lnTo>
                    <a:pt x="33" y="53"/>
                  </a:lnTo>
                  <a:lnTo>
                    <a:pt x="29" y="51"/>
                  </a:lnTo>
                  <a:lnTo>
                    <a:pt x="27" y="48"/>
                  </a:lnTo>
                  <a:lnTo>
                    <a:pt x="23" y="46"/>
                  </a:lnTo>
                  <a:lnTo>
                    <a:pt x="20" y="44"/>
                  </a:lnTo>
                  <a:lnTo>
                    <a:pt x="16" y="40"/>
                  </a:lnTo>
                  <a:lnTo>
                    <a:pt x="12" y="38"/>
                  </a:lnTo>
                  <a:lnTo>
                    <a:pt x="10" y="36"/>
                  </a:lnTo>
                  <a:lnTo>
                    <a:pt x="6" y="36"/>
                  </a:lnTo>
                  <a:lnTo>
                    <a:pt x="2" y="34"/>
                  </a:lnTo>
                  <a:lnTo>
                    <a:pt x="0" y="34"/>
                  </a:lnTo>
                  <a:lnTo>
                    <a:pt x="0" y="32"/>
                  </a:lnTo>
                  <a:lnTo>
                    <a:pt x="2" y="30"/>
                  </a:lnTo>
                  <a:lnTo>
                    <a:pt x="4" y="28"/>
                  </a:lnTo>
                  <a:lnTo>
                    <a:pt x="4" y="26"/>
                  </a:lnTo>
                  <a:lnTo>
                    <a:pt x="6" y="25"/>
                  </a:lnTo>
                  <a:lnTo>
                    <a:pt x="8" y="23"/>
                  </a:lnTo>
                  <a:lnTo>
                    <a:pt x="10" y="21"/>
                  </a:lnTo>
                  <a:lnTo>
                    <a:pt x="12" y="19"/>
                  </a:lnTo>
                  <a:lnTo>
                    <a:pt x="14" y="15"/>
                  </a:lnTo>
                  <a:lnTo>
                    <a:pt x="16" y="13"/>
                  </a:lnTo>
                  <a:lnTo>
                    <a:pt x="16" y="11"/>
                  </a:lnTo>
                  <a:lnTo>
                    <a:pt x="18" y="9"/>
                  </a:lnTo>
                  <a:lnTo>
                    <a:pt x="20" y="7"/>
                  </a:lnTo>
                  <a:lnTo>
                    <a:pt x="22" y="5"/>
                  </a:lnTo>
                  <a:lnTo>
                    <a:pt x="22" y="3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92"/>
            <p:cNvSpPr>
              <a:spLocks noChangeAspect="1"/>
            </p:cNvSpPr>
            <p:nvPr/>
          </p:nvSpPr>
          <p:spPr bwMode="auto">
            <a:xfrm>
              <a:off x="2484" y="1069"/>
              <a:ext cx="283" cy="303"/>
            </a:xfrm>
            <a:custGeom>
              <a:avLst/>
              <a:gdLst>
                <a:gd name="T0" fmla="*/ 4 w 362"/>
                <a:gd name="T1" fmla="*/ 2 h 387"/>
                <a:gd name="T2" fmla="*/ 3 w 362"/>
                <a:gd name="T3" fmla="*/ 2 h 387"/>
                <a:gd name="T4" fmla="*/ 2 w 362"/>
                <a:gd name="T5" fmla="*/ 2 h 387"/>
                <a:gd name="T6" fmla="*/ 2 w 362"/>
                <a:gd name="T7" fmla="*/ 2 h 387"/>
                <a:gd name="T8" fmla="*/ 0 w 362"/>
                <a:gd name="T9" fmla="*/ 2 h 387"/>
                <a:gd name="T10" fmla="*/ 9 w 362"/>
                <a:gd name="T11" fmla="*/ 54 h 387"/>
                <a:gd name="T12" fmla="*/ 20 w 362"/>
                <a:gd name="T13" fmla="*/ 54 h 387"/>
                <a:gd name="T14" fmla="*/ 32 w 362"/>
                <a:gd name="T15" fmla="*/ 54 h 387"/>
                <a:gd name="T16" fmla="*/ 44 w 362"/>
                <a:gd name="T17" fmla="*/ 54 h 387"/>
                <a:gd name="T18" fmla="*/ 47 w 362"/>
                <a:gd name="T19" fmla="*/ 55 h 387"/>
                <a:gd name="T20" fmla="*/ 48 w 362"/>
                <a:gd name="T21" fmla="*/ 55 h 387"/>
                <a:gd name="T22" fmla="*/ 49 w 362"/>
                <a:gd name="T23" fmla="*/ 54 h 387"/>
                <a:gd name="T24" fmla="*/ 49 w 362"/>
                <a:gd name="T25" fmla="*/ 53 h 387"/>
                <a:gd name="T26" fmla="*/ 50 w 362"/>
                <a:gd name="T27" fmla="*/ 52 h 387"/>
                <a:gd name="T28" fmla="*/ 51 w 362"/>
                <a:gd name="T29" fmla="*/ 52 h 387"/>
                <a:gd name="T30" fmla="*/ 50 w 362"/>
                <a:gd name="T31" fmla="*/ 50 h 387"/>
                <a:gd name="T32" fmla="*/ 49 w 362"/>
                <a:gd name="T33" fmla="*/ 49 h 387"/>
                <a:gd name="T34" fmla="*/ 47 w 362"/>
                <a:gd name="T35" fmla="*/ 48 h 387"/>
                <a:gd name="T36" fmla="*/ 45 w 362"/>
                <a:gd name="T37" fmla="*/ 48 h 387"/>
                <a:gd name="T38" fmla="*/ 43 w 362"/>
                <a:gd name="T39" fmla="*/ 46 h 387"/>
                <a:gd name="T40" fmla="*/ 40 w 362"/>
                <a:gd name="T41" fmla="*/ 46 h 387"/>
                <a:gd name="T42" fmla="*/ 37 w 362"/>
                <a:gd name="T43" fmla="*/ 45 h 387"/>
                <a:gd name="T44" fmla="*/ 35 w 362"/>
                <a:gd name="T45" fmla="*/ 45 h 387"/>
                <a:gd name="T46" fmla="*/ 34 w 362"/>
                <a:gd name="T47" fmla="*/ 44 h 387"/>
                <a:gd name="T48" fmla="*/ 34 w 362"/>
                <a:gd name="T49" fmla="*/ 43 h 387"/>
                <a:gd name="T50" fmla="*/ 33 w 362"/>
                <a:gd name="T51" fmla="*/ 42 h 387"/>
                <a:gd name="T52" fmla="*/ 32 w 362"/>
                <a:gd name="T53" fmla="*/ 41 h 387"/>
                <a:gd name="T54" fmla="*/ 30 w 362"/>
                <a:gd name="T55" fmla="*/ 41 h 387"/>
                <a:gd name="T56" fmla="*/ 30 w 362"/>
                <a:gd name="T57" fmla="*/ 41 h 387"/>
                <a:gd name="T58" fmla="*/ 29 w 362"/>
                <a:gd name="T59" fmla="*/ 41 h 387"/>
                <a:gd name="T60" fmla="*/ 29 w 362"/>
                <a:gd name="T61" fmla="*/ 39 h 387"/>
                <a:gd name="T62" fmla="*/ 29 w 362"/>
                <a:gd name="T63" fmla="*/ 38 h 387"/>
                <a:gd name="T64" fmla="*/ 29 w 362"/>
                <a:gd name="T65" fmla="*/ 38 h 387"/>
                <a:gd name="T66" fmla="*/ 29 w 362"/>
                <a:gd name="T67" fmla="*/ 37 h 387"/>
                <a:gd name="T68" fmla="*/ 29 w 362"/>
                <a:gd name="T69" fmla="*/ 35 h 387"/>
                <a:gd name="T70" fmla="*/ 29 w 362"/>
                <a:gd name="T71" fmla="*/ 34 h 387"/>
                <a:gd name="T72" fmla="*/ 28 w 362"/>
                <a:gd name="T73" fmla="*/ 34 h 387"/>
                <a:gd name="T74" fmla="*/ 28 w 362"/>
                <a:gd name="T75" fmla="*/ 32 h 387"/>
                <a:gd name="T76" fmla="*/ 28 w 362"/>
                <a:gd name="T77" fmla="*/ 30 h 387"/>
                <a:gd name="T78" fmla="*/ 27 w 362"/>
                <a:gd name="T79" fmla="*/ 29 h 387"/>
                <a:gd name="T80" fmla="*/ 27 w 362"/>
                <a:gd name="T81" fmla="*/ 27 h 387"/>
                <a:gd name="T82" fmla="*/ 27 w 362"/>
                <a:gd name="T83" fmla="*/ 23 h 387"/>
                <a:gd name="T84" fmla="*/ 23 w 362"/>
                <a:gd name="T85" fmla="*/ 18 h 387"/>
                <a:gd name="T86" fmla="*/ 21 w 362"/>
                <a:gd name="T87" fmla="*/ 14 h 387"/>
                <a:gd name="T88" fmla="*/ 18 w 362"/>
                <a:gd name="T89" fmla="*/ 13 h 387"/>
                <a:gd name="T90" fmla="*/ 16 w 362"/>
                <a:gd name="T91" fmla="*/ 11 h 387"/>
                <a:gd name="T92" fmla="*/ 16 w 362"/>
                <a:gd name="T93" fmla="*/ 10 h 387"/>
                <a:gd name="T94" fmla="*/ 16 w 362"/>
                <a:gd name="T95" fmla="*/ 9 h 387"/>
                <a:gd name="T96" fmla="*/ 14 w 362"/>
                <a:gd name="T97" fmla="*/ 7 h 387"/>
                <a:gd name="T98" fmla="*/ 13 w 362"/>
                <a:gd name="T99" fmla="*/ 5 h 387"/>
                <a:gd name="T100" fmla="*/ 13 w 362"/>
                <a:gd name="T101" fmla="*/ 5 h 387"/>
                <a:gd name="T102" fmla="*/ 10 w 362"/>
                <a:gd name="T103" fmla="*/ 4 h 387"/>
                <a:gd name="T104" fmla="*/ 8 w 362"/>
                <a:gd name="T105" fmla="*/ 2 h 387"/>
                <a:gd name="T106" fmla="*/ 7 w 362"/>
                <a:gd name="T107" fmla="*/ 2 h 387"/>
                <a:gd name="T108" fmla="*/ 5 w 362"/>
                <a:gd name="T109" fmla="*/ 2 h 387"/>
                <a:gd name="T110" fmla="*/ 5 w 362"/>
                <a:gd name="T111" fmla="*/ 2 h 387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362"/>
                <a:gd name="T169" fmla="*/ 0 h 387"/>
                <a:gd name="T170" fmla="*/ 362 w 362"/>
                <a:gd name="T171" fmla="*/ 387 h 387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362" h="387">
                  <a:moveTo>
                    <a:pt x="34" y="2"/>
                  </a:moveTo>
                  <a:lnTo>
                    <a:pt x="30" y="2"/>
                  </a:lnTo>
                  <a:lnTo>
                    <a:pt x="30" y="4"/>
                  </a:lnTo>
                  <a:lnTo>
                    <a:pt x="29" y="4"/>
                  </a:lnTo>
                  <a:lnTo>
                    <a:pt x="27" y="4"/>
                  </a:lnTo>
                  <a:lnTo>
                    <a:pt x="25" y="4"/>
                  </a:lnTo>
                  <a:lnTo>
                    <a:pt x="23" y="2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7" y="4"/>
                  </a:lnTo>
                  <a:lnTo>
                    <a:pt x="15" y="4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9" y="4"/>
                  </a:lnTo>
                  <a:lnTo>
                    <a:pt x="7" y="4"/>
                  </a:lnTo>
                  <a:lnTo>
                    <a:pt x="6" y="6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383"/>
                  </a:lnTo>
                  <a:lnTo>
                    <a:pt x="21" y="383"/>
                  </a:lnTo>
                  <a:lnTo>
                    <a:pt x="42" y="383"/>
                  </a:lnTo>
                  <a:lnTo>
                    <a:pt x="61" y="383"/>
                  </a:lnTo>
                  <a:lnTo>
                    <a:pt x="82" y="383"/>
                  </a:lnTo>
                  <a:lnTo>
                    <a:pt x="103" y="383"/>
                  </a:lnTo>
                  <a:lnTo>
                    <a:pt x="122" y="383"/>
                  </a:lnTo>
                  <a:lnTo>
                    <a:pt x="144" y="383"/>
                  </a:lnTo>
                  <a:lnTo>
                    <a:pt x="165" y="383"/>
                  </a:lnTo>
                  <a:lnTo>
                    <a:pt x="186" y="383"/>
                  </a:lnTo>
                  <a:lnTo>
                    <a:pt x="207" y="383"/>
                  </a:lnTo>
                  <a:lnTo>
                    <a:pt x="226" y="383"/>
                  </a:lnTo>
                  <a:lnTo>
                    <a:pt x="247" y="383"/>
                  </a:lnTo>
                  <a:lnTo>
                    <a:pt x="268" y="383"/>
                  </a:lnTo>
                  <a:lnTo>
                    <a:pt x="289" y="383"/>
                  </a:lnTo>
                  <a:lnTo>
                    <a:pt x="310" y="383"/>
                  </a:lnTo>
                  <a:lnTo>
                    <a:pt x="332" y="383"/>
                  </a:lnTo>
                  <a:lnTo>
                    <a:pt x="333" y="383"/>
                  </a:lnTo>
                  <a:lnTo>
                    <a:pt x="335" y="383"/>
                  </a:lnTo>
                  <a:lnTo>
                    <a:pt x="335" y="385"/>
                  </a:lnTo>
                  <a:lnTo>
                    <a:pt x="337" y="385"/>
                  </a:lnTo>
                  <a:lnTo>
                    <a:pt x="339" y="385"/>
                  </a:lnTo>
                  <a:lnTo>
                    <a:pt x="341" y="387"/>
                  </a:lnTo>
                  <a:lnTo>
                    <a:pt x="343" y="387"/>
                  </a:lnTo>
                  <a:lnTo>
                    <a:pt x="345" y="387"/>
                  </a:lnTo>
                  <a:lnTo>
                    <a:pt x="349" y="387"/>
                  </a:lnTo>
                  <a:lnTo>
                    <a:pt x="351" y="385"/>
                  </a:lnTo>
                  <a:lnTo>
                    <a:pt x="353" y="383"/>
                  </a:lnTo>
                  <a:lnTo>
                    <a:pt x="353" y="381"/>
                  </a:lnTo>
                  <a:lnTo>
                    <a:pt x="355" y="381"/>
                  </a:lnTo>
                  <a:lnTo>
                    <a:pt x="355" y="379"/>
                  </a:lnTo>
                  <a:lnTo>
                    <a:pt x="356" y="377"/>
                  </a:lnTo>
                  <a:lnTo>
                    <a:pt x="356" y="375"/>
                  </a:lnTo>
                  <a:lnTo>
                    <a:pt x="358" y="374"/>
                  </a:lnTo>
                  <a:lnTo>
                    <a:pt x="360" y="372"/>
                  </a:lnTo>
                  <a:lnTo>
                    <a:pt x="360" y="370"/>
                  </a:lnTo>
                  <a:lnTo>
                    <a:pt x="362" y="370"/>
                  </a:lnTo>
                  <a:lnTo>
                    <a:pt x="362" y="368"/>
                  </a:lnTo>
                  <a:lnTo>
                    <a:pt x="362" y="366"/>
                  </a:lnTo>
                  <a:lnTo>
                    <a:pt x="362" y="364"/>
                  </a:lnTo>
                  <a:lnTo>
                    <a:pt x="362" y="360"/>
                  </a:lnTo>
                  <a:lnTo>
                    <a:pt x="362" y="358"/>
                  </a:lnTo>
                  <a:lnTo>
                    <a:pt x="360" y="358"/>
                  </a:lnTo>
                  <a:lnTo>
                    <a:pt x="358" y="356"/>
                  </a:lnTo>
                  <a:lnTo>
                    <a:pt x="356" y="354"/>
                  </a:lnTo>
                  <a:lnTo>
                    <a:pt x="353" y="352"/>
                  </a:lnTo>
                  <a:lnTo>
                    <a:pt x="351" y="351"/>
                  </a:lnTo>
                  <a:lnTo>
                    <a:pt x="347" y="349"/>
                  </a:lnTo>
                  <a:lnTo>
                    <a:pt x="345" y="347"/>
                  </a:lnTo>
                  <a:lnTo>
                    <a:pt x="341" y="345"/>
                  </a:lnTo>
                  <a:lnTo>
                    <a:pt x="339" y="343"/>
                  </a:lnTo>
                  <a:lnTo>
                    <a:pt x="335" y="341"/>
                  </a:lnTo>
                  <a:lnTo>
                    <a:pt x="333" y="339"/>
                  </a:lnTo>
                  <a:lnTo>
                    <a:pt x="332" y="337"/>
                  </a:lnTo>
                  <a:lnTo>
                    <a:pt x="330" y="337"/>
                  </a:lnTo>
                  <a:lnTo>
                    <a:pt x="324" y="335"/>
                  </a:lnTo>
                  <a:lnTo>
                    <a:pt x="320" y="333"/>
                  </a:lnTo>
                  <a:lnTo>
                    <a:pt x="316" y="331"/>
                  </a:lnTo>
                  <a:lnTo>
                    <a:pt x="310" y="329"/>
                  </a:lnTo>
                  <a:lnTo>
                    <a:pt x="307" y="328"/>
                  </a:lnTo>
                  <a:lnTo>
                    <a:pt x="301" y="326"/>
                  </a:lnTo>
                  <a:lnTo>
                    <a:pt x="297" y="326"/>
                  </a:lnTo>
                  <a:lnTo>
                    <a:pt x="291" y="324"/>
                  </a:lnTo>
                  <a:lnTo>
                    <a:pt x="285" y="324"/>
                  </a:lnTo>
                  <a:lnTo>
                    <a:pt x="282" y="322"/>
                  </a:lnTo>
                  <a:lnTo>
                    <a:pt x="276" y="322"/>
                  </a:lnTo>
                  <a:lnTo>
                    <a:pt x="272" y="322"/>
                  </a:lnTo>
                  <a:lnTo>
                    <a:pt x="266" y="322"/>
                  </a:lnTo>
                  <a:lnTo>
                    <a:pt x="262" y="320"/>
                  </a:lnTo>
                  <a:lnTo>
                    <a:pt x="257" y="320"/>
                  </a:lnTo>
                  <a:lnTo>
                    <a:pt x="253" y="320"/>
                  </a:lnTo>
                  <a:lnTo>
                    <a:pt x="251" y="320"/>
                  </a:lnTo>
                  <a:lnTo>
                    <a:pt x="251" y="318"/>
                  </a:lnTo>
                  <a:lnTo>
                    <a:pt x="249" y="316"/>
                  </a:lnTo>
                  <a:lnTo>
                    <a:pt x="247" y="314"/>
                  </a:lnTo>
                  <a:lnTo>
                    <a:pt x="247" y="312"/>
                  </a:lnTo>
                  <a:lnTo>
                    <a:pt x="245" y="310"/>
                  </a:lnTo>
                  <a:lnTo>
                    <a:pt x="243" y="308"/>
                  </a:lnTo>
                  <a:lnTo>
                    <a:pt x="243" y="307"/>
                  </a:lnTo>
                  <a:lnTo>
                    <a:pt x="241" y="305"/>
                  </a:lnTo>
                  <a:lnTo>
                    <a:pt x="239" y="303"/>
                  </a:lnTo>
                  <a:lnTo>
                    <a:pt x="239" y="301"/>
                  </a:lnTo>
                  <a:lnTo>
                    <a:pt x="238" y="301"/>
                  </a:lnTo>
                  <a:lnTo>
                    <a:pt x="238" y="299"/>
                  </a:lnTo>
                  <a:lnTo>
                    <a:pt x="236" y="299"/>
                  </a:lnTo>
                  <a:lnTo>
                    <a:pt x="234" y="297"/>
                  </a:lnTo>
                  <a:lnTo>
                    <a:pt x="232" y="297"/>
                  </a:lnTo>
                  <a:lnTo>
                    <a:pt x="230" y="297"/>
                  </a:lnTo>
                  <a:lnTo>
                    <a:pt x="228" y="297"/>
                  </a:lnTo>
                  <a:lnTo>
                    <a:pt x="224" y="297"/>
                  </a:lnTo>
                  <a:lnTo>
                    <a:pt x="222" y="297"/>
                  </a:lnTo>
                  <a:lnTo>
                    <a:pt x="220" y="295"/>
                  </a:lnTo>
                  <a:lnTo>
                    <a:pt x="218" y="295"/>
                  </a:lnTo>
                  <a:lnTo>
                    <a:pt x="216" y="295"/>
                  </a:lnTo>
                  <a:lnTo>
                    <a:pt x="215" y="295"/>
                  </a:lnTo>
                  <a:lnTo>
                    <a:pt x="215" y="293"/>
                  </a:lnTo>
                  <a:lnTo>
                    <a:pt x="213" y="293"/>
                  </a:lnTo>
                  <a:lnTo>
                    <a:pt x="211" y="291"/>
                  </a:lnTo>
                  <a:lnTo>
                    <a:pt x="209" y="289"/>
                  </a:lnTo>
                  <a:lnTo>
                    <a:pt x="209" y="287"/>
                  </a:lnTo>
                  <a:lnTo>
                    <a:pt x="209" y="285"/>
                  </a:lnTo>
                  <a:lnTo>
                    <a:pt x="209" y="284"/>
                  </a:lnTo>
                  <a:lnTo>
                    <a:pt x="209" y="282"/>
                  </a:lnTo>
                  <a:lnTo>
                    <a:pt x="207" y="280"/>
                  </a:lnTo>
                  <a:lnTo>
                    <a:pt x="207" y="278"/>
                  </a:lnTo>
                  <a:lnTo>
                    <a:pt x="207" y="276"/>
                  </a:lnTo>
                  <a:lnTo>
                    <a:pt x="207" y="274"/>
                  </a:lnTo>
                  <a:lnTo>
                    <a:pt x="207" y="272"/>
                  </a:lnTo>
                  <a:lnTo>
                    <a:pt x="207" y="270"/>
                  </a:lnTo>
                  <a:lnTo>
                    <a:pt x="207" y="268"/>
                  </a:lnTo>
                  <a:lnTo>
                    <a:pt x="207" y="266"/>
                  </a:lnTo>
                  <a:lnTo>
                    <a:pt x="207" y="264"/>
                  </a:lnTo>
                  <a:lnTo>
                    <a:pt x="207" y="262"/>
                  </a:lnTo>
                  <a:lnTo>
                    <a:pt x="207" y="261"/>
                  </a:lnTo>
                  <a:lnTo>
                    <a:pt x="209" y="262"/>
                  </a:lnTo>
                  <a:lnTo>
                    <a:pt x="209" y="261"/>
                  </a:lnTo>
                  <a:lnTo>
                    <a:pt x="209" y="259"/>
                  </a:lnTo>
                  <a:lnTo>
                    <a:pt x="209" y="257"/>
                  </a:lnTo>
                  <a:lnTo>
                    <a:pt x="209" y="255"/>
                  </a:lnTo>
                  <a:lnTo>
                    <a:pt x="207" y="253"/>
                  </a:lnTo>
                  <a:lnTo>
                    <a:pt x="207" y="251"/>
                  </a:lnTo>
                  <a:lnTo>
                    <a:pt x="207" y="249"/>
                  </a:lnTo>
                  <a:lnTo>
                    <a:pt x="207" y="247"/>
                  </a:lnTo>
                  <a:lnTo>
                    <a:pt x="205" y="245"/>
                  </a:lnTo>
                  <a:lnTo>
                    <a:pt x="205" y="243"/>
                  </a:lnTo>
                  <a:lnTo>
                    <a:pt x="205" y="241"/>
                  </a:lnTo>
                  <a:lnTo>
                    <a:pt x="203" y="240"/>
                  </a:lnTo>
                  <a:lnTo>
                    <a:pt x="203" y="238"/>
                  </a:lnTo>
                  <a:lnTo>
                    <a:pt x="203" y="236"/>
                  </a:lnTo>
                  <a:lnTo>
                    <a:pt x="203" y="234"/>
                  </a:lnTo>
                  <a:lnTo>
                    <a:pt x="203" y="232"/>
                  </a:lnTo>
                  <a:lnTo>
                    <a:pt x="203" y="230"/>
                  </a:lnTo>
                  <a:lnTo>
                    <a:pt x="203" y="226"/>
                  </a:lnTo>
                  <a:lnTo>
                    <a:pt x="203" y="224"/>
                  </a:lnTo>
                  <a:lnTo>
                    <a:pt x="201" y="220"/>
                  </a:lnTo>
                  <a:lnTo>
                    <a:pt x="201" y="217"/>
                  </a:lnTo>
                  <a:lnTo>
                    <a:pt x="201" y="213"/>
                  </a:lnTo>
                  <a:lnTo>
                    <a:pt x="201" y="211"/>
                  </a:lnTo>
                  <a:lnTo>
                    <a:pt x="199" y="207"/>
                  </a:lnTo>
                  <a:lnTo>
                    <a:pt x="199" y="203"/>
                  </a:lnTo>
                  <a:lnTo>
                    <a:pt x="199" y="201"/>
                  </a:lnTo>
                  <a:lnTo>
                    <a:pt x="197" y="197"/>
                  </a:lnTo>
                  <a:lnTo>
                    <a:pt x="197" y="196"/>
                  </a:lnTo>
                  <a:lnTo>
                    <a:pt x="197" y="194"/>
                  </a:lnTo>
                  <a:lnTo>
                    <a:pt x="195" y="192"/>
                  </a:lnTo>
                  <a:lnTo>
                    <a:pt x="193" y="182"/>
                  </a:lnTo>
                  <a:lnTo>
                    <a:pt x="190" y="174"/>
                  </a:lnTo>
                  <a:lnTo>
                    <a:pt x="188" y="165"/>
                  </a:lnTo>
                  <a:lnTo>
                    <a:pt x="184" y="157"/>
                  </a:lnTo>
                  <a:lnTo>
                    <a:pt x="180" y="148"/>
                  </a:lnTo>
                  <a:lnTo>
                    <a:pt x="176" y="140"/>
                  </a:lnTo>
                  <a:lnTo>
                    <a:pt x="170" y="132"/>
                  </a:lnTo>
                  <a:lnTo>
                    <a:pt x="167" y="125"/>
                  </a:lnTo>
                  <a:lnTo>
                    <a:pt x="163" y="117"/>
                  </a:lnTo>
                  <a:lnTo>
                    <a:pt x="157" y="109"/>
                  </a:lnTo>
                  <a:lnTo>
                    <a:pt x="151" y="104"/>
                  </a:lnTo>
                  <a:lnTo>
                    <a:pt x="147" y="98"/>
                  </a:lnTo>
                  <a:lnTo>
                    <a:pt x="142" y="92"/>
                  </a:lnTo>
                  <a:lnTo>
                    <a:pt x="136" y="88"/>
                  </a:lnTo>
                  <a:lnTo>
                    <a:pt x="130" y="85"/>
                  </a:lnTo>
                  <a:lnTo>
                    <a:pt x="122" y="81"/>
                  </a:lnTo>
                  <a:lnTo>
                    <a:pt x="122" y="79"/>
                  </a:lnTo>
                  <a:lnTo>
                    <a:pt x="121" y="79"/>
                  </a:lnTo>
                  <a:lnTo>
                    <a:pt x="121" y="77"/>
                  </a:lnTo>
                  <a:lnTo>
                    <a:pt x="121" y="75"/>
                  </a:lnTo>
                  <a:lnTo>
                    <a:pt x="119" y="73"/>
                  </a:lnTo>
                  <a:lnTo>
                    <a:pt x="119" y="71"/>
                  </a:lnTo>
                  <a:lnTo>
                    <a:pt x="119" y="69"/>
                  </a:lnTo>
                  <a:lnTo>
                    <a:pt x="119" y="67"/>
                  </a:lnTo>
                  <a:lnTo>
                    <a:pt x="117" y="63"/>
                  </a:lnTo>
                  <a:lnTo>
                    <a:pt x="115" y="62"/>
                  </a:lnTo>
                  <a:lnTo>
                    <a:pt x="113" y="60"/>
                  </a:lnTo>
                  <a:lnTo>
                    <a:pt x="111" y="56"/>
                  </a:lnTo>
                  <a:lnTo>
                    <a:pt x="107" y="54"/>
                  </a:lnTo>
                  <a:lnTo>
                    <a:pt x="105" y="52"/>
                  </a:lnTo>
                  <a:lnTo>
                    <a:pt x="103" y="48"/>
                  </a:lnTo>
                  <a:lnTo>
                    <a:pt x="101" y="46"/>
                  </a:lnTo>
                  <a:lnTo>
                    <a:pt x="98" y="44"/>
                  </a:lnTo>
                  <a:lnTo>
                    <a:pt x="96" y="42"/>
                  </a:lnTo>
                  <a:lnTo>
                    <a:pt x="94" y="40"/>
                  </a:lnTo>
                  <a:lnTo>
                    <a:pt x="92" y="39"/>
                  </a:lnTo>
                  <a:lnTo>
                    <a:pt x="88" y="37"/>
                  </a:lnTo>
                  <a:lnTo>
                    <a:pt x="86" y="35"/>
                  </a:lnTo>
                  <a:lnTo>
                    <a:pt x="84" y="33"/>
                  </a:lnTo>
                  <a:lnTo>
                    <a:pt x="82" y="31"/>
                  </a:lnTo>
                  <a:lnTo>
                    <a:pt x="78" y="29"/>
                  </a:lnTo>
                  <a:lnTo>
                    <a:pt x="75" y="27"/>
                  </a:lnTo>
                  <a:lnTo>
                    <a:pt x="73" y="25"/>
                  </a:lnTo>
                  <a:lnTo>
                    <a:pt x="69" y="23"/>
                  </a:lnTo>
                  <a:lnTo>
                    <a:pt x="67" y="19"/>
                  </a:lnTo>
                  <a:lnTo>
                    <a:pt x="63" y="18"/>
                  </a:lnTo>
                  <a:lnTo>
                    <a:pt x="59" y="16"/>
                  </a:lnTo>
                  <a:lnTo>
                    <a:pt x="57" y="12"/>
                  </a:lnTo>
                  <a:lnTo>
                    <a:pt x="53" y="10"/>
                  </a:lnTo>
                  <a:lnTo>
                    <a:pt x="50" y="8"/>
                  </a:lnTo>
                  <a:lnTo>
                    <a:pt x="48" y="6"/>
                  </a:lnTo>
                  <a:lnTo>
                    <a:pt x="44" y="4"/>
                  </a:lnTo>
                  <a:lnTo>
                    <a:pt x="40" y="2"/>
                  </a:lnTo>
                  <a:lnTo>
                    <a:pt x="38" y="2"/>
                  </a:lnTo>
                  <a:lnTo>
                    <a:pt x="34" y="2"/>
                  </a:lnTo>
                  <a:lnTo>
                    <a:pt x="30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4" y="2"/>
                  </a:lnTo>
                  <a:close/>
                </a:path>
              </a:pathLst>
            </a:custGeom>
            <a:solidFill>
              <a:schemeClr val="bg1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93"/>
            <p:cNvSpPr>
              <a:spLocks noChangeAspect="1"/>
            </p:cNvSpPr>
            <p:nvPr/>
          </p:nvSpPr>
          <p:spPr bwMode="auto">
            <a:xfrm>
              <a:off x="2688" y="1324"/>
              <a:ext cx="37" cy="43"/>
            </a:xfrm>
            <a:custGeom>
              <a:avLst/>
              <a:gdLst>
                <a:gd name="T0" fmla="*/ 0 w 47"/>
                <a:gd name="T1" fmla="*/ 2 h 55"/>
                <a:gd name="T2" fmla="*/ 1 w 47"/>
                <a:gd name="T3" fmla="*/ 2 h 55"/>
                <a:gd name="T4" fmla="*/ 2 w 47"/>
                <a:gd name="T5" fmla="*/ 2 h 55"/>
                <a:gd name="T6" fmla="*/ 2 w 47"/>
                <a:gd name="T7" fmla="*/ 2 h 55"/>
                <a:gd name="T8" fmla="*/ 2 w 47"/>
                <a:gd name="T9" fmla="*/ 2 h 55"/>
                <a:gd name="T10" fmla="*/ 2 w 47"/>
                <a:gd name="T11" fmla="*/ 2 h 55"/>
                <a:gd name="T12" fmla="*/ 2 w 47"/>
                <a:gd name="T13" fmla="*/ 2 h 55"/>
                <a:gd name="T14" fmla="*/ 3 w 47"/>
                <a:gd name="T15" fmla="*/ 2 h 55"/>
                <a:gd name="T16" fmla="*/ 3 w 47"/>
                <a:gd name="T17" fmla="*/ 3 h 55"/>
                <a:gd name="T18" fmla="*/ 4 w 47"/>
                <a:gd name="T19" fmla="*/ 4 h 55"/>
                <a:gd name="T20" fmla="*/ 4 w 47"/>
                <a:gd name="T21" fmla="*/ 5 h 55"/>
                <a:gd name="T22" fmla="*/ 5 w 47"/>
                <a:gd name="T23" fmla="*/ 6 h 55"/>
                <a:gd name="T24" fmla="*/ 5 w 47"/>
                <a:gd name="T25" fmla="*/ 7 h 55"/>
                <a:gd name="T26" fmla="*/ 6 w 47"/>
                <a:gd name="T27" fmla="*/ 7 h 55"/>
                <a:gd name="T28" fmla="*/ 6 w 47"/>
                <a:gd name="T29" fmla="*/ 8 h 55"/>
                <a:gd name="T30" fmla="*/ 7 w 47"/>
                <a:gd name="T31" fmla="*/ 8 h 55"/>
                <a:gd name="T32" fmla="*/ 6 w 47"/>
                <a:gd name="T33" fmla="*/ 7 h 55"/>
                <a:gd name="T34" fmla="*/ 6 w 47"/>
                <a:gd name="T35" fmla="*/ 6 h 55"/>
                <a:gd name="T36" fmla="*/ 5 w 47"/>
                <a:gd name="T37" fmla="*/ 5 h 55"/>
                <a:gd name="T38" fmla="*/ 5 w 47"/>
                <a:gd name="T39" fmla="*/ 5 h 55"/>
                <a:gd name="T40" fmla="*/ 4 w 47"/>
                <a:gd name="T41" fmla="*/ 4 h 55"/>
                <a:gd name="T42" fmla="*/ 4 w 47"/>
                <a:gd name="T43" fmla="*/ 3 h 55"/>
                <a:gd name="T44" fmla="*/ 3 w 47"/>
                <a:gd name="T45" fmla="*/ 2 h 55"/>
                <a:gd name="T46" fmla="*/ 2 w 47"/>
                <a:gd name="T47" fmla="*/ 2 h 55"/>
                <a:gd name="T48" fmla="*/ 2 w 47"/>
                <a:gd name="T49" fmla="*/ 2 h 55"/>
                <a:gd name="T50" fmla="*/ 2 w 47"/>
                <a:gd name="T51" fmla="*/ 2 h 55"/>
                <a:gd name="T52" fmla="*/ 2 w 47"/>
                <a:gd name="T53" fmla="*/ 2 h 55"/>
                <a:gd name="T54" fmla="*/ 2 w 47"/>
                <a:gd name="T55" fmla="*/ 2 h 55"/>
                <a:gd name="T56" fmla="*/ 2 w 47"/>
                <a:gd name="T57" fmla="*/ 2 h 55"/>
                <a:gd name="T58" fmla="*/ 2 w 47"/>
                <a:gd name="T59" fmla="*/ 2 h 55"/>
                <a:gd name="T60" fmla="*/ 2 w 47"/>
                <a:gd name="T61" fmla="*/ 2 h 55"/>
                <a:gd name="T62" fmla="*/ 2 w 47"/>
                <a:gd name="T63" fmla="*/ 2 h 55"/>
                <a:gd name="T64" fmla="*/ 2 w 47"/>
                <a:gd name="T65" fmla="*/ 3 h 55"/>
                <a:gd name="T66" fmla="*/ 2 w 47"/>
                <a:gd name="T67" fmla="*/ 4 h 55"/>
                <a:gd name="T68" fmla="*/ 2 w 47"/>
                <a:gd name="T69" fmla="*/ 4 h 55"/>
                <a:gd name="T70" fmla="*/ 3 w 47"/>
                <a:gd name="T71" fmla="*/ 5 h 55"/>
                <a:gd name="T72" fmla="*/ 3 w 47"/>
                <a:gd name="T73" fmla="*/ 5 h 55"/>
                <a:gd name="T74" fmla="*/ 2 w 47"/>
                <a:gd name="T75" fmla="*/ 5 h 55"/>
                <a:gd name="T76" fmla="*/ 2 w 47"/>
                <a:gd name="T77" fmla="*/ 4 h 55"/>
                <a:gd name="T78" fmla="*/ 2 w 47"/>
                <a:gd name="T79" fmla="*/ 4 h 55"/>
                <a:gd name="T80" fmla="*/ 2 w 47"/>
                <a:gd name="T81" fmla="*/ 2 h 55"/>
                <a:gd name="T82" fmla="*/ 2 w 47"/>
                <a:gd name="T83" fmla="*/ 2 h 55"/>
                <a:gd name="T84" fmla="*/ 1 w 47"/>
                <a:gd name="T85" fmla="*/ 2 h 55"/>
                <a:gd name="T86" fmla="*/ 0 w 47"/>
                <a:gd name="T87" fmla="*/ 2 h 55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47"/>
                <a:gd name="T133" fmla="*/ 0 h 55"/>
                <a:gd name="T134" fmla="*/ 47 w 47"/>
                <a:gd name="T135" fmla="*/ 55 h 55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47" h="55">
                  <a:moveTo>
                    <a:pt x="0" y="0"/>
                  </a:moveTo>
                  <a:lnTo>
                    <a:pt x="0" y="2"/>
                  </a:lnTo>
                  <a:lnTo>
                    <a:pt x="1" y="2"/>
                  </a:lnTo>
                  <a:lnTo>
                    <a:pt x="1" y="3"/>
                  </a:lnTo>
                  <a:lnTo>
                    <a:pt x="3" y="5"/>
                  </a:lnTo>
                  <a:lnTo>
                    <a:pt x="5" y="7"/>
                  </a:lnTo>
                  <a:lnTo>
                    <a:pt x="7" y="9"/>
                  </a:lnTo>
                  <a:lnTo>
                    <a:pt x="7" y="11"/>
                  </a:lnTo>
                  <a:lnTo>
                    <a:pt x="9" y="11"/>
                  </a:lnTo>
                  <a:lnTo>
                    <a:pt x="11" y="13"/>
                  </a:lnTo>
                  <a:lnTo>
                    <a:pt x="11" y="15"/>
                  </a:lnTo>
                  <a:lnTo>
                    <a:pt x="13" y="15"/>
                  </a:lnTo>
                  <a:lnTo>
                    <a:pt x="15" y="15"/>
                  </a:lnTo>
                  <a:lnTo>
                    <a:pt x="15" y="17"/>
                  </a:lnTo>
                  <a:lnTo>
                    <a:pt x="17" y="17"/>
                  </a:lnTo>
                  <a:lnTo>
                    <a:pt x="19" y="17"/>
                  </a:lnTo>
                  <a:lnTo>
                    <a:pt x="19" y="19"/>
                  </a:lnTo>
                  <a:lnTo>
                    <a:pt x="19" y="23"/>
                  </a:lnTo>
                  <a:lnTo>
                    <a:pt x="21" y="25"/>
                  </a:lnTo>
                  <a:lnTo>
                    <a:pt x="23" y="28"/>
                  </a:lnTo>
                  <a:lnTo>
                    <a:pt x="23" y="32"/>
                  </a:lnTo>
                  <a:lnTo>
                    <a:pt x="24" y="34"/>
                  </a:lnTo>
                  <a:lnTo>
                    <a:pt x="26" y="38"/>
                  </a:lnTo>
                  <a:lnTo>
                    <a:pt x="30" y="42"/>
                  </a:lnTo>
                  <a:lnTo>
                    <a:pt x="32" y="44"/>
                  </a:lnTo>
                  <a:lnTo>
                    <a:pt x="34" y="48"/>
                  </a:lnTo>
                  <a:lnTo>
                    <a:pt x="36" y="49"/>
                  </a:lnTo>
                  <a:lnTo>
                    <a:pt x="38" y="51"/>
                  </a:lnTo>
                  <a:lnTo>
                    <a:pt x="42" y="53"/>
                  </a:lnTo>
                  <a:lnTo>
                    <a:pt x="44" y="55"/>
                  </a:lnTo>
                  <a:lnTo>
                    <a:pt x="46" y="55"/>
                  </a:lnTo>
                  <a:lnTo>
                    <a:pt x="47" y="55"/>
                  </a:lnTo>
                  <a:lnTo>
                    <a:pt x="46" y="53"/>
                  </a:lnTo>
                  <a:lnTo>
                    <a:pt x="44" y="49"/>
                  </a:lnTo>
                  <a:lnTo>
                    <a:pt x="42" y="48"/>
                  </a:lnTo>
                  <a:lnTo>
                    <a:pt x="40" y="46"/>
                  </a:lnTo>
                  <a:lnTo>
                    <a:pt x="38" y="42"/>
                  </a:lnTo>
                  <a:lnTo>
                    <a:pt x="36" y="40"/>
                  </a:lnTo>
                  <a:lnTo>
                    <a:pt x="34" y="36"/>
                  </a:lnTo>
                  <a:lnTo>
                    <a:pt x="32" y="34"/>
                  </a:lnTo>
                  <a:lnTo>
                    <a:pt x="30" y="30"/>
                  </a:lnTo>
                  <a:lnTo>
                    <a:pt x="28" y="28"/>
                  </a:lnTo>
                  <a:lnTo>
                    <a:pt x="26" y="26"/>
                  </a:lnTo>
                  <a:lnTo>
                    <a:pt x="24" y="23"/>
                  </a:lnTo>
                  <a:lnTo>
                    <a:pt x="23" y="21"/>
                  </a:lnTo>
                  <a:lnTo>
                    <a:pt x="19" y="19"/>
                  </a:lnTo>
                  <a:lnTo>
                    <a:pt x="17" y="17"/>
                  </a:lnTo>
                  <a:lnTo>
                    <a:pt x="15" y="15"/>
                  </a:lnTo>
                  <a:lnTo>
                    <a:pt x="13" y="15"/>
                  </a:lnTo>
                  <a:lnTo>
                    <a:pt x="13" y="13"/>
                  </a:lnTo>
                  <a:lnTo>
                    <a:pt x="11" y="13"/>
                  </a:lnTo>
                  <a:lnTo>
                    <a:pt x="9" y="13"/>
                  </a:lnTo>
                  <a:lnTo>
                    <a:pt x="9" y="11"/>
                  </a:lnTo>
                  <a:lnTo>
                    <a:pt x="7" y="11"/>
                  </a:lnTo>
                  <a:lnTo>
                    <a:pt x="7" y="9"/>
                  </a:lnTo>
                  <a:lnTo>
                    <a:pt x="5" y="9"/>
                  </a:lnTo>
                  <a:lnTo>
                    <a:pt x="5" y="7"/>
                  </a:lnTo>
                  <a:lnTo>
                    <a:pt x="3" y="5"/>
                  </a:lnTo>
                  <a:lnTo>
                    <a:pt x="5" y="9"/>
                  </a:lnTo>
                  <a:lnTo>
                    <a:pt x="5" y="11"/>
                  </a:lnTo>
                  <a:lnTo>
                    <a:pt x="5" y="13"/>
                  </a:lnTo>
                  <a:lnTo>
                    <a:pt x="7" y="15"/>
                  </a:lnTo>
                  <a:lnTo>
                    <a:pt x="9" y="17"/>
                  </a:lnTo>
                  <a:lnTo>
                    <a:pt x="9" y="19"/>
                  </a:lnTo>
                  <a:lnTo>
                    <a:pt x="11" y="19"/>
                  </a:lnTo>
                  <a:lnTo>
                    <a:pt x="11" y="21"/>
                  </a:lnTo>
                  <a:lnTo>
                    <a:pt x="13" y="23"/>
                  </a:lnTo>
                  <a:lnTo>
                    <a:pt x="15" y="25"/>
                  </a:lnTo>
                  <a:lnTo>
                    <a:pt x="15" y="26"/>
                  </a:lnTo>
                  <a:lnTo>
                    <a:pt x="17" y="28"/>
                  </a:lnTo>
                  <a:lnTo>
                    <a:pt x="19" y="30"/>
                  </a:lnTo>
                  <a:lnTo>
                    <a:pt x="19" y="32"/>
                  </a:lnTo>
                  <a:lnTo>
                    <a:pt x="21" y="32"/>
                  </a:lnTo>
                  <a:lnTo>
                    <a:pt x="21" y="34"/>
                  </a:lnTo>
                  <a:lnTo>
                    <a:pt x="19" y="34"/>
                  </a:lnTo>
                  <a:lnTo>
                    <a:pt x="17" y="34"/>
                  </a:lnTo>
                  <a:lnTo>
                    <a:pt x="15" y="32"/>
                  </a:lnTo>
                  <a:lnTo>
                    <a:pt x="13" y="30"/>
                  </a:lnTo>
                  <a:lnTo>
                    <a:pt x="11" y="28"/>
                  </a:lnTo>
                  <a:lnTo>
                    <a:pt x="9" y="25"/>
                  </a:lnTo>
                  <a:lnTo>
                    <a:pt x="7" y="23"/>
                  </a:lnTo>
                  <a:lnTo>
                    <a:pt x="5" y="19"/>
                  </a:lnTo>
                  <a:lnTo>
                    <a:pt x="5" y="17"/>
                  </a:lnTo>
                  <a:lnTo>
                    <a:pt x="3" y="13"/>
                  </a:lnTo>
                  <a:lnTo>
                    <a:pt x="1" y="9"/>
                  </a:lnTo>
                  <a:lnTo>
                    <a:pt x="1" y="7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94"/>
            <p:cNvSpPr>
              <a:spLocks noChangeAspect="1"/>
            </p:cNvSpPr>
            <p:nvPr/>
          </p:nvSpPr>
          <p:spPr bwMode="auto">
            <a:xfrm>
              <a:off x="2694" y="1323"/>
              <a:ext cx="27" cy="18"/>
            </a:xfrm>
            <a:custGeom>
              <a:avLst/>
              <a:gdLst>
                <a:gd name="T0" fmla="*/ 4 w 35"/>
                <a:gd name="T1" fmla="*/ 2 h 23"/>
                <a:gd name="T2" fmla="*/ 4 w 35"/>
                <a:gd name="T3" fmla="*/ 2 h 23"/>
                <a:gd name="T4" fmla="*/ 4 w 35"/>
                <a:gd name="T5" fmla="*/ 2 h 23"/>
                <a:gd name="T6" fmla="*/ 4 w 35"/>
                <a:gd name="T7" fmla="*/ 2 h 23"/>
                <a:gd name="T8" fmla="*/ 4 w 35"/>
                <a:gd name="T9" fmla="*/ 2 h 23"/>
                <a:gd name="T10" fmla="*/ 4 w 35"/>
                <a:gd name="T11" fmla="*/ 2 h 23"/>
                <a:gd name="T12" fmla="*/ 4 w 35"/>
                <a:gd name="T13" fmla="*/ 2 h 23"/>
                <a:gd name="T14" fmla="*/ 4 w 35"/>
                <a:gd name="T15" fmla="*/ 2 h 23"/>
                <a:gd name="T16" fmla="*/ 4 w 35"/>
                <a:gd name="T17" fmla="*/ 2 h 23"/>
                <a:gd name="T18" fmla="*/ 4 w 35"/>
                <a:gd name="T19" fmla="*/ 2 h 23"/>
                <a:gd name="T20" fmla="*/ 4 w 35"/>
                <a:gd name="T21" fmla="*/ 3 h 23"/>
                <a:gd name="T22" fmla="*/ 4 w 35"/>
                <a:gd name="T23" fmla="*/ 3 h 23"/>
                <a:gd name="T24" fmla="*/ 2 w 35"/>
                <a:gd name="T25" fmla="*/ 2 h 23"/>
                <a:gd name="T26" fmla="*/ 2 w 35"/>
                <a:gd name="T27" fmla="*/ 2 h 23"/>
                <a:gd name="T28" fmla="*/ 2 w 35"/>
                <a:gd name="T29" fmla="*/ 2 h 23"/>
                <a:gd name="T30" fmla="*/ 2 w 35"/>
                <a:gd name="T31" fmla="*/ 2 h 23"/>
                <a:gd name="T32" fmla="*/ 2 w 35"/>
                <a:gd name="T33" fmla="*/ 2 h 23"/>
                <a:gd name="T34" fmla="*/ 2 w 35"/>
                <a:gd name="T35" fmla="*/ 2 h 23"/>
                <a:gd name="T36" fmla="*/ 2 w 35"/>
                <a:gd name="T37" fmla="*/ 2 h 23"/>
                <a:gd name="T38" fmla="*/ 2 w 35"/>
                <a:gd name="T39" fmla="*/ 2 h 23"/>
                <a:gd name="T40" fmla="*/ 2 w 35"/>
                <a:gd name="T41" fmla="*/ 2 h 23"/>
                <a:gd name="T42" fmla="*/ 2 w 35"/>
                <a:gd name="T43" fmla="*/ 2 h 23"/>
                <a:gd name="T44" fmla="*/ 2 w 35"/>
                <a:gd name="T45" fmla="*/ 2 h 23"/>
                <a:gd name="T46" fmla="*/ 2 w 35"/>
                <a:gd name="T47" fmla="*/ 2 h 23"/>
                <a:gd name="T48" fmla="*/ 0 w 35"/>
                <a:gd name="T49" fmla="*/ 2 h 23"/>
                <a:gd name="T50" fmla="*/ 2 w 35"/>
                <a:gd name="T51" fmla="*/ 0 h 23"/>
                <a:gd name="T52" fmla="*/ 2 w 35"/>
                <a:gd name="T53" fmla="*/ 0 h 23"/>
                <a:gd name="T54" fmla="*/ 2 w 35"/>
                <a:gd name="T55" fmla="*/ 0 h 23"/>
                <a:gd name="T56" fmla="*/ 2 w 35"/>
                <a:gd name="T57" fmla="*/ 0 h 23"/>
                <a:gd name="T58" fmla="*/ 2 w 35"/>
                <a:gd name="T59" fmla="*/ 0 h 23"/>
                <a:gd name="T60" fmla="*/ 2 w 35"/>
                <a:gd name="T61" fmla="*/ 2 h 23"/>
                <a:gd name="T62" fmla="*/ 2 w 35"/>
                <a:gd name="T63" fmla="*/ 2 h 23"/>
                <a:gd name="T64" fmla="*/ 2 w 35"/>
                <a:gd name="T65" fmla="*/ 2 h 23"/>
                <a:gd name="T66" fmla="*/ 2 w 35"/>
                <a:gd name="T67" fmla="*/ 2 h 23"/>
                <a:gd name="T68" fmla="*/ 2 w 35"/>
                <a:gd name="T69" fmla="*/ 2 h 23"/>
                <a:gd name="T70" fmla="*/ 2 w 35"/>
                <a:gd name="T71" fmla="*/ 2 h 23"/>
                <a:gd name="T72" fmla="*/ 2 w 35"/>
                <a:gd name="T73" fmla="*/ 2 h 23"/>
                <a:gd name="T74" fmla="*/ 2 w 35"/>
                <a:gd name="T75" fmla="*/ 2 h 23"/>
                <a:gd name="T76" fmla="*/ 2 w 35"/>
                <a:gd name="T77" fmla="*/ 2 h 23"/>
                <a:gd name="T78" fmla="*/ 2 w 35"/>
                <a:gd name="T79" fmla="*/ 2 h 23"/>
                <a:gd name="T80" fmla="*/ 2 w 35"/>
                <a:gd name="T81" fmla="*/ 2 h 23"/>
                <a:gd name="T82" fmla="*/ 2 w 35"/>
                <a:gd name="T83" fmla="*/ 2 h 23"/>
                <a:gd name="T84" fmla="*/ 2 w 35"/>
                <a:gd name="T85" fmla="*/ 2 h 23"/>
                <a:gd name="T86" fmla="*/ 2 w 35"/>
                <a:gd name="T87" fmla="*/ 2 h 23"/>
                <a:gd name="T88" fmla="*/ 2 w 35"/>
                <a:gd name="T89" fmla="*/ 2 h 23"/>
                <a:gd name="T90" fmla="*/ 2 w 35"/>
                <a:gd name="T91" fmla="*/ 0 h 23"/>
                <a:gd name="T92" fmla="*/ 3 w 35"/>
                <a:gd name="T93" fmla="*/ 0 h 23"/>
                <a:gd name="T94" fmla="*/ 3 w 35"/>
                <a:gd name="T95" fmla="*/ 2 h 23"/>
                <a:gd name="T96" fmla="*/ 3 w 35"/>
                <a:gd name="T97" fmla="*/ 2 h 23"/>
                <a:gd name="T98" fmla="*/ 3 w 35"/>
                <a:gd name="T99" fmla="*/ 2 h 23"/>
                <a:gd name="T100" fmla="*/ 3 w 35"/>
                <a:gd name="T101" fmla="*/ 2 h 23"/>
                <a:gd name="T102" fmla="*/ 4 w 35"/>
                <a:gd name="T103" fmla="*/ 2 h 23"/>
                <a:gd name="T104" fmla="*/ 4 w 35"/>
                <a:gd name="T105" fmla="*/ 2 h 23"/>
                <a:gd name="T106" fmla="*/ 4 w 35"/>
                <a:gd name="T107" fmla="*/ 2 h 23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5"/>
                <a:gd name="T163" fmla="*/ 0 h 23"/>
                <a:gd name="T164" fmla="*/ 35 w 35"/>
                <a:gd name="T165" fmla="*/ 23 h 23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5" h="23">
                  <a:moveTo>
                    <a:pt x="33" y="5"/>
                  </a:moveTo>
                  <a:lnTo>
                    <a:pt x="33" y="7"/>
                  </a:lnTo>
                  <a:lnTo>
                    <a:pt x="33" y="9"/>
                  </a:lnTo>
                  <a:lnTo>
                    <a:pt x="35" y="9"/>
                  </a:lnTo>
                  <a:lnTo>
                    <a:pt x="35" y="11"/>
                  </a:lnTo>
                  <a:lnTo>
                    <a:pt x="33" y="13"/>
                  </a:lnTo>
                  <a:lnTo>
                    <a:pt x="33" y="15"/>
                  </a:lnTo>
                  <a:lnTo>
                    <a:pt x="33" y="17"/>
                  </a:lnTo>
                  <a:lnTo>
                    <a:pt x="33" y="19"/>
                  </a:lnTo>
                  <a:lnTo>
                    <a:pt x="31" y="19"/>
                  </a:lnTo>
                  <a:lnTo>
                    <a:pt x="31" y="21"/>
                  </a:lnTo>
                  <a:lnTo>
                    <a:pt x="31" y="23"/>
                  </a:lnTo>
                  <a:lnTo>
                    <a:pt x="19" y="9"/>
                  </a:lnTo>
                  <a:lnTo>
                    <a:pt x="17" y="9"/>
                  </a:lnTo>
                  <a:lnTo>
                    <a:pt x="16" y="9"/>
                  </a:lnTo>
                  <a:lnTo>
                    <a:pt x="14" y="9"/>
                  </a:lnTo>
                  <a:lnTo>
                    <a:pt x="14" y="7"/>
                  </a:lnTo>
                  <a:lnTo>
                    <a:pt x="12" y="7"/>
                  </a:lnTo>
                  <a:lnTo>
                    <a:pt x="10" y="7"/>
                  </a:lnTo>
                  <a:lnTo>
                    <a:pt x="8" y="5"/>
                  </a:lnTo>
                  <a:lnTo>
                    <a:pt x="6" y="5"/>
                  </a:lnTo>
                  <a:lnTo>
                    <a:pt x="4" y="4"/>
                  </a:lnTo>
                  <a:lnTo>
                    <a:pt x="2" y="4"/>
                  </a:lnTo>
                  <a:lnTo>
                    <a:pt x="2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8" y="0"/>
                  </a:lnTo>
                  <a:lnTo>
                    <a:pt x="10" y="0"/>
                  </a:lnTo>
                  <a:lnTo>
                    <a:pt x="12" y="2"/>
                  </a:lnTo>
                  <a:lnTo>
                    <a:pt x="14" y="2"/>
                  </a:lnTo>
                  <a:lnTo>
                    <a:pt x="14" y="4"/>
                  </a:lnTo>
                  <a:lnTo>
                    <a:pt x="16" y="4"/>
                  </a:lnTo>
                  <a:lnTo>
                    <a:pt x="16" y="5"/>
                  </a:lnTo>
                  <a:lnTo>
                    <a:pt x="17" y="7"/>
                  </a:lnTo>
                  <a:lnTo>
                    <a:pt x="19" y="9"/>
                  </a:lnTo>
                  <a:lnTo>
                    <a:pt x="21" y="11"/>
                  </a:lnTo>
                  <a:lnTo>
                    <a:pt x="21" y="13"/>
                  </a:lnTo>
                  <a:lnTo>
                    <a:pt x="21" y="11"/>
                  </a:lnTo>
                  <a:lnTo>
                    <a:pt x="21" y="9"/>
                  </a:lnTo>
                  <a:lnTo>
                    <a:pt x="21" y="7"/>
                  </a:lnTo>
                  <a:lnTo>
                    <a:pt x="21" y="5"/>
                  </a:lnTo>
                  <a:lnTo>
                    <a:pt x="21" y="4"/>
                  </a:lnTo>
                  <a:lnTo>
                    <a:pt x="21" y="2"/>
                  </a:lnTo>
                  <a:lnTo>
                    <a:pt x="21" y="0"/>
                  </a:lnTo>
                  <a:lnTo>
                    <a:pt x="23" y="0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5" y="4"/>
                  </a:lnTo>
                  <a:lnTo>
                    <a:pt x="27" y="4"/>
                  </a:lnTo>
                  <a:lnTo>
                    <a:pt x="29" y="5"/>
                  </a:lnTo>
                  <a:lnTo>
                    <a:pt x="31" y="5"/>
                  </a:lnTo>
                  <a:lnTo>
                    <a:pt x="33" y="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95"/>
            <p:cNvSpPr>
              <a:spLocks noChangeAspect="1"/>
            </p:cNvSpPr>
            <p:nvPr/>
          </p:nvSpPr>
          <p:spPr bwMode="auto">
            <a:xfrm>
              <a:off x="2725" y="1328"/>
              <a:ext cx="6" cy="21"/>
            </a:xfrm>
            <a:custGeom>
              <a:avLst/>
              <a:gdLst>
                <a:gd name="T0" fmla="*/ 2 w 8"/>
                <a:gd name="T1" fmla="*/ 2 h 27"/>
                <a:gd name="T2" fmla="*/ 2 w 8"/>
                <a:gd name="T3" fmla="*/ 2 h 27"/>
                <a:gd name="T4" fmla="*/ 2 w 8"/>
                <a:gd name="T5" fmla="*/ 2 h 27"/>
                <a:gd name="T6" fmla="*/ 2 w 8"/>
                <a:gd name="T7" fmla="*/ 2 h 27"/>
                <a:gd name="T8" fmla="*/ 2 w 8"/>
                <a:gd name="T9" fmla="*/ 2 h 27"/>
                <a:gd name="T10" fmla="*/ 2 w 8"/>
                <a:gd name="T11" fmla="*/ 2 h 27"/>
                <a:gd name="T12" fmla="*/ 2 w 8"/>
                <a:gd name="T13" fmla="*/ 2 h 27"/>
                <a:gd name="T14" fmla="*/ 2 w 8"/>
                <a:gd name="T15" fmla="*/ 2 h 27"/>
                <a:gd name="T16" fmla="*/ 2 w 8"/>
                <a:gd name="T17" fmla="*/ 2 h 27"/>
                <a:gd name="T18" fmla="*/ 2 w 8"/>
                <a:gd name="T19" fmla="*/ 2 h 27"/>
                <a:gd name="T20" fmla="*/ 2 w 8"/>
                <a:gd name="T21" fmla="*/ 3 h 27"/>
                <a:gd name="T22" fmla="*/ 2 w 8"/>
                <a:gd name="T23" fmla="*/ 3 h 27"/>
                <a:gd name="T24" fmla="*/ 2 w 8"/>
                <a:gd name="T25" fmla="*/ 3 h 27"/>
                <a:gd name="T26" fmla="*/ 2 w 8"/>
                <a:gd name="T27" fmla="*/ 3 h 27"/>
                <a:gd name="T28" fmla="*/ 2 w 8"/>
                <a:gd name="T29" fmla="*/ 3 h 27"/>
                <a:gd name="T30" fmla="*/ 0 w 8"/>
                <a:gd name="T31" fmla="*/ 2 h 27"/>
                <a:gd name="T32" fmla="*/ 0 w 8"/>
                <a:gd name="T33" fmla="*/ 2 h 27"/>
                <a:gd name="T34" fmla="*/ 0 w 8"/>
                <a:gd name="T35" fmla="*/ 2 h 27"/>
                <a:gd name="T36" fmla="*/ 0 w 8"/>
                <a:gd name="T37" fmla="*/ 2 h 27"/>
                <a:gd name="T38" fmla="*/ 0 w 8"/>
                <a:gd name="T39" fmla="*/ 2 h 27"/>
                <a:gd name="T40" fmla="*/ 0 w 8"/>
                <a:gd name="T41" fmla="*/ 2 h 27"/>
                <a:gd name="T42" fmla="*/ 0 w 8"/>
                <a:gd name="T43" fmla="*/ 2 h 27"/>
                <a:gd name="T44" fmla="*/ 0 w 8"/>
                <a:gd name="T45" fmla="*/ 2 h 27"/>
                <a:gd name="T46" fmla="*/ 0 w 8"/>
                <a:gd name="T47" fmla="*/ 2 h 27"/>
                <a:gd name="T48" fmla="*/ 0 w 8"/>
                <a:gd name="T49" fmla="*/ 2 h 27"/>
                <a:gd name="T50" fmla="*/ 0 w 8"/>
                <a:gd name="T51" fmla="*/ 2 h 27"/>
                <a:gd name="T52" fmla="*/ 0 w 8"/>
                <a:gd name="T53" fmla="*/ 0 h 27"/>
                <a:gd name="T54" fmla="*/ 0 w 8"/>
                <a:gd name="T55" fmla="*/ 2 h 27"/>
                <a:gd name="T56" fmla="*/ 0 w 8"/>
                <a:gd name="T57" fmla="*/ 2 h 27"/>
                <a:gd name="T58" fmla="*/ 0 w 8"/>
                <a:gd name="T59" fmla="*/ 2 h 27"/>
                <a:gd name="T60" fmla="*/ 0 w 8"/>
                <a:gd name="T61" fmla="*/ 2 h 27"/>
                <a:gd name="T62" fmla="*/ 0 w 8"/>
                <a:gd name="T63" fmla="*/ 2 h 27"/>
                <a:gd name="T64" fmla="*/ 2 w 8"/>
                <a:gd name="T65" fmla="*/ 2 h 27"/>
                <a:gd name="T66" fmla="*/ 2 w 8"/>
                <a:gd name="T67" fmla="*/ 2 h 27"/>
                <a:gd name="T68" fmla="*/ 2 w 8"/>
                <a:gd name="T69" fmla="*/ 2 h 27"/>
                <a:gd name="T70" fmla="*/ 2 w 8"/>
                <a:gd name="T71" fmla="*/ 2 h 27"/>
                <a:gd name="T72" fmla="*/ 2 w 8"/>
                <a:gd name="T73" fmla="*/ 2 h 27"/>
                <a:gd name="T74" fmla="*/ 2 w 8"/>
                <a:gd name="T75" fmla="*/ 2 h 27"/>
                <a:gd name="T76" fmla="*/ 2 w 8"/>
                <a:gd name="T77" fmla="*/ 2 h 27"/>
                <a:gd name="T78" fmla="*/ 2 w 8"/>
                <a:gd name="T79" fmla="*/ 2 h 27"/>
                <a:gd name="T80" fmla="*/ 2 w 8"/>
                <a:gd name="T81" fmla="*/ 2 h 27"/>
                <a:gd name="T82" fmla="*/ 2 w 8"/>
                <a:gd name="T83" fmla="*/ 2 h 27"/>
                <a:gd name="T84" fmla="*/ 2 w 8"/>
                <a:gd name="T85" fmla="*/ 2 h 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8"/>
                <a:gd name="T130" fmla="*/ 0 h 27"/>
                <a:gd name="T131" fmla="*/ 8 w 8"/>
                <a:gd name="T132" fmla="*/ 27 h 2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8" h="27">
                  <a:moveTo>
                    <a:pt x="8" y="6"/>
                  </a:moveTo>
                  <a:lnTo>
                    <a:pt x="8" y="8"/>
                  </a:lnTo>
                  <a:lnTo>
                    <a:pt x="6" y="8"/>
                  </a:lnTo>
                  <a:lnTo>
                    <a:pt x="6" y="10"/>
                  </a:lnTo>
                  <a:lnTo>
                    <a:pt x="6" y="12"/>
                  </a:lnTo>
                  <a:lnTo>
                    <a:pt x="6" y="14"/>
                  </a:lnTo>
                  <a:lnTo>
                    <a:pt x="6" y="16"/>
                  </a:lnTo>
                  <a:lnTo>
                    <a:pt x="4" y="18"/>
                  </a:lnTo>
                  <a:lnTo>
                    <a:pt x="4" y="20"/>
                  </a:lnTo>
                  <a:lnTo>
                    <a:pt x="4" y="21"/>
                  </a:lnTo>
                  <a:lnTo>
                    <a:pt x="4" y="23"/>
                  </a:lnTo>
                  <a:lnTo>
                    <a:pt x="4" y="25"/>
                  </a:lnTo>
                  <a:lnTo>
                    <a:pt x="4" y="27"/>
                  </a:lnTo>
                  <a:lnTo>
                    <a:pt x="2" y="25"/>
                  </a:lnTo>
                  <a:lnTo>
                    <a:pt x="2" y="23"/>
                  </a:lnTo>
                  <a:lnTo>
                    <a:pt x="0" y="21"/>
                  </a:lnTo>
                  <a:lnTo>
                    <a:pt x="0" y="20"/>
                  </a:lnTo>
                  <a:lnTo>
                    <a:pt x="0" y="18"/>
                  </a:lnTo>
                  <a:lnTo>
                    <a:pt x="0" y="16"/>
                  </a:lnTo>
                  <a:lnTo>
                    <a:pt x="0" y="14"/>
                  </a:lnTo>
                  <a:lnTo>
                    <a:pt x="0" y="12"/>
                  </a:lnTo>
                  <a:lnTo>
                    <a:pt x="0" y="10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2" y="12"/>
                  </a:lnTo>
                  <a:lnTo>
                    <a:pt x="2" y="14"/>
                  </a:lnTo>
                  <a:lnTo>
                    <a:pt x="2" y="12"/>
                  </a:lnTo>
                  <a:lnTo>
                    <a:pt x="4" y="12"/>
                  </a:lnTo>
                  <a:lnTo>
                    <a:pt x="4" y="10"/>
                  </a:lnTo>
                  <a:lnTo>
                    <a:pt x="6" y="8"/>
                  </a:lnTo>
                  <a:lnTo>
                    <a:pt x="6" y="6"/>
                  </a:lnTo>
                  <a:lnTo>
                    <a:pt x="8" y="6"/>
                  </a:lnTo>
                  <a:lnTo>
                    <a:pt x="8" y="8"/>
                  </a:lnTo>
                  <a:lnTo>
                    <a:pt x="8" y="6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96"/>
            <p:cNvSpPr>
              <a:spLocks noChangeAspect="1"/>
            </p:cNvSpPr>
            <p:nvPr/>
          </p:nvSpPr>
          <p:spPr bwMode="auto">
            <a:xfrm>
              <a:off x="2734" y="1336"/>
              <a:ext cx="8" cy="15"/>
            </a:xfrm>
            <a:custGeom>
              <a:avLst/>
              <a:gdLst>
                <a:gd name="T0" fmla="*/ 2 w 10"/>
                <a:gd name="T1" fmla="*/ 0 h 19"/>
                <a:gd name="T2" fmla="*/ 2 w 10"/>
                <a:gd name="T3" fmla="*/ 2 h 19"/>
                <a:gd name="T4" fmla="*/ 2 w 10"/>
                <a:gd name="T5" fmla="*/ 2 h 19"/>
                <a:gd name="T6" fmla="*/ 2 w 10"/>
                <a:gd name="T7" fmla="*/ 2 h 19"/>
                <a:gd name="T8" fmla="*/ 2 w 10"/>
                <a:gd name="T9" fmla="*/ 2 h 19"/>
                <a:gd name="T10" fmla="*/ 2 w 10"/>
                <a:gd name="T11" fmla="*/ 2 h 19"/>
                <a:gd name="T12" fmla="*/ 2 w 10"/>
                <a:gd name="T13" fmla="*/ 2 h 19"/>
                <a:gd name="T14" fmla="*/ 2 w 10"/>
                <a:gd name="T15" fmla="*/ 3 h 19"/>
                <a:gd name="T16" fmla="*/ 2 w 10"/>
                <a:gd name="T17" fmla="*/ 3 h 19"/>
                <a:gd name="T18" fmla="*/ 2 w 10"/>
                <a:gd name="T19" fmla="*/ 2 h 19"/>
                <a:gd name="T20" fmla="*/ 0 w 10"/>
                <a:gd name="T21" fmla="*/ 2 h 19"/>
                <a:gd name="T22" fmla="*/ 0 w 10"/>
                <a:gd name="T23" fmla="*/ 2 h 19"/>
                <a:gd name="T24" fmla="*/ 0 w 10"/>
                <a:gd name="T25" fmla="*/ 2 h 19"/>
                <a:gd name="T26" fmla="*/ 0 w 10"/>
                <a:gd name="T27" fmla="*/ 2 h 19"/>
                <a:gd name="T28" fmla="*/ 2 w 10"/>
                <a:gd name="T29" fmla="*/ 2 h 19"/>
                <a:gd name="T30" fmla="*/ 2 w 10"/>
                <a:gd name="T31" fmla="*/ 2 h 19"/>
                <a:gd name="T32" fmla="*/ 2 w 10"/>
                <a:gd name="T33" fmla="*/ 2 h 19"/>
                <a:gd name="T34" fmla="*/ 2 w 10"/>
                <a:gd name="T35" fmla="*/ 2 h 19"/>
                <a:gd name="T36" fmla="*/ 2 w 10"/>
                <a:gd name="T37" fmla="*/ 2 h 19"/>
                <a:gd name="T38" fmla="*/ 2 w 10"/>
                <a:gd name="T39" fmla="*/ 2 h 19"/>
                <a:gd name="T40" fmla="*/ 2 w 10"/>
                <a:gd name="T41" fmla="*/ 0 h 1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0"/>
                <a:gd name="T64" fmla="*/ 0 h 19"/>
                <a:gd name="T65" fmla="*/ 10 w 10"/>
                <a:gd name="T66" fmla="*/ 19 h 1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0" h="19">
                  <a:moveTo>
                    <a:pt x="10" y="0"/>
                  </a:moveTo>
                  <a:lnTo>
                    <a:pt x="10" y="13"/>
                  </a:lnTo>
                  <a:lnTo>
                    <a:pt x="8" y="13"/>
                  </a:lnTo>
                  <a:lnTo>
                    <a:pt x="8" y="15"/>
                  </a:lnTo>
                  <a:lnTo>
                    <a:pt x="6" y="15"/>
                  </a:lnTo>
                  <a:lnTo>
                    <a:pt x="6" y="17"/>
                  </a:lnTo>
                  <a:lnTo>
                    <a:pt x="4" y="17"/>
                  </a:lnTo>
                  <a:lnTo>
                    <a:pt x="4" y="19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0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0" y="11"/>
                  </a:lnTo>
                  <a:lnTo>
                    <a:pt x="2" y="10"/>
                  </a:lnTo>
                  <a:lnTo>
                    <a:pt x="2" y="8"/>
                  </a:lnTo>
                  <a:lnTo>
                    <a:pt x="4" y="8"/>
                  </a:lnTo>
                  <a:lnTo>
                    <a:pt x="4" y="6"/>
                  </a:lnTo>
                  <a:lnTo>
                    <a:pt x="6" y="4"/>
                  </a:lnTo>
                  <a:lnTo>
                    <a:pt x="8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97"/>
            <p:cNvSpPr>
              <a:spLocks noChangeAspect="1"/>
            </p:cNvSpPr>
            <p:nvPr/>
          </p:nvSpPr>
          <p:spPr bwMode="auto">
            <a:xfrm>
              <a:off x="2684" y="1003"/>
              <a:ext cx="16" cy="10"/>
            </a:xfrm>
            <a:custGeom>
              <a:avLst/>
              <a:gdLst>
                <a:gd name="T0" fmla="*/ 0 w 21"/>
                <a:gd name="T1" fmla="*/ 2 h 13"/>
                <a:gd name="T2" fmla="*/ 2 w 21"/>
                <a:gd name="T3" fmla="*/ 2 h 13"/>
                <a:gd name="T4" fmla="*/ 2 w 21"/>
                <a:gd name="T5" fmla="*/ 2 h 13"/>
                <a:gd name="T6" fmla="*/ 2 w 21"/>
                <a:gd name="T7" fmla="*/ 2 h 13"/>
                <a:gd name="T8" fmla="*/ 2 w 21"/>
                <a:gd name="T9" fmla="*/ 2 h 13"/>
                <a:gd name="T10" fmla="*/ 2 w 21"/>
                <a:gd name="T11" fmla="*/ 2 h 13"/>
                <a:gd name="T12" fmla="*/ 2 w 21"/>
                <a:gd name="T13" fmla="*/ 2 h 13"/>
                <a:gd name="T14" fmla="*/ 2 w 21"/>
                <a:gd name="T15" fmla="*/ 2 h 13"/>
                <a:gd name="T16" fmla="*/ 2 w 21"/>
                <a:gd name="T17" fmla="*/ 2 h 13"/>
                <a:gd name="T18" fmla="*/ 2 w 21"/>
                <a:gd name="T19" fmla="*/ 2 h 13"/>
                <a:gd name="T20" fmla="*/ 2 w 21"/>
                <a:gd name="T21" fmla="*/ 2 h 13"/>
                <a:gd name="T22" fmla="*/ 2 w 21"/>
                <a:gd name="T23" fmla="*/ 2 h 13"/>
                <a:gd name="T24" fmla="*/ 2 w 21"/>
                <a:gd name="T25" fmla="*/ 2 h 13"/>
                <a:gd name="T26" fmla="*/ 2 w 21"/>
                <a:gd name="T27" fmla="*/ 2 h 13"/>
                <a:gd name="T28" fmla="*/ 2 w 21"/>
                <a:gd name="T29" fmla="*/ 2 h 13"/>
                <a:gd name="T30" fmla="*/ 2 w 21"/>
                <a:gd name="T31" fmla="*/ 2 h 13"/>
                <a:gd name="T32" fmla="*/ 2 w 21"/>
                <a:gd name="T33" fmla="*/ 2 h 13"/>
                <a:gd name="T34" fmla="*/ 2 w 21"/>
                <a:gd name="T35" fmla="*/ 2 h 13"/>
                <a:gd name="T36" fmla="*/ 2 w 21"/>
                <a:gd name="T37" fmla="*/ 2 h 13"/>
                <a:gd name="T38" fmla="*/ 2 w 21"/>
                <a:gd name="T39" fmla="*/ 0 h 13"/>
                <a:gd name="T40" fmla="*/ 2 w 21"/>
                <a:gd name="T41" fmla="*/ 0 h 13"/>
                <a:gd name="T42" fmla="*/ 2 w 21"/>
                <a:gd name="T43" fmla="*/ 2 h 13"/>
                <a:gd name="T44" fmla="*/ 2 w 21"/>
                <a:gd name="T45" fmla="*/ 2 h 13"/>
                <a:gd name="T46" fmla="*/ 2 w 21"/>
                <a:gd name="T47" fmla="*/ 2 h 13"/>
                <a:gd name="T48" fmla="*/ 2 w 21"/>
                <a:gd name="T49" fmla="*/ 2 h 13"/>
                <a:gd name="T50" fmla="*/ 2 w 21"/>
                <a:gd name="T51" fmla="*/ 2 h 13"/>
                <a:gd name="T52" fmla="*/ 2 w 21"/>
                <a:gd name="T53" fmla="*/ 2 h 13"/>
                <a:gd name="T54" fmla="*/ 2 w 21"/>
                <a:gd name="T55" fmla="*/ 2 h 13"/>
                <a:gd name="T56" fmla="*/ 0 w 21"/>
                <a:gd name="T57" fmla="*/ 2 h 13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21"/>
                <a:gd name="T88" fmla="*/ 0 h 13"/>
                <a:gd name="T89" fmla="*/ 21 w 21"/>
                <a:gd name="T90" fmla="*/ 13 h 13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21" h="13">
                  <a:moveTo>
                    <a:pt x="0" y="4"/>
                  </a:moveTo>
                  <a:lnTo>
                    <a:pt x="4" y="12"/>
                  </a:lnTo>
                  <a:lnTo>
                    <a:pt x="17" y="13"/>
                  </a:lnTo>
                  <a:lnTo>
                    <a:pt x="6" y="10"/>
                  </a:lnTo>
                  <a:lnTo>
                    <a:pt x="2" y="6"/>
                  </a:lnTo>
                  <a:lnTo>
                    <a:pt x="4" y="6"/>
                  </a:lnTo>
                  <a:lnTo>
                    <a:pt x="6" y="6"/>
                  </a:lnTo>
                  <a:lnTo>
                    <a:pt x="7" y="6"/>
                  </a:lnTo>
                  <a:lnTo>
                    <a:pt x="9" y="6"/>
                  </a:lnTo>
                  <a:lnTo>
                    <a:pt x="11" y="6"/>
                  </a:lnTo>
                  <a:lnTo>
                    <a:pt x="13" y="6"/>
                  </a:lnTo>
                  <a:lnTo>
                    <a:pt x="15" y="6"/>
                  </a:lnTo>
                  <a:lnTo>
                    <a:pt x="17" y="4"/>
                  </a:lnTo>
                  <a:lnTo>
                    <a:pt x="19" y="4"/>
                  </a:lnTo>
                  <a:lnTo>
                    <a:pt x="21" y="4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7" y="2"/>
                  </a:lnTo>
                  <a:lnTo>
                    <a:pt x="15" y="2"/>
                  </a:lnTo>
                  <a:lnTo>
                    <a:pt x="15" y="0"/>
                  </a:lnTo>
                  <a:lnTo>
                    <a:pt x="13" y="0"/>
                  </a:lnTo>
                  <a:lnTo>
                    <a:pt x="11" y="2"/>
                  </a:lnTo>
                  <a:lnTo>
                    <a:pt x="9" y="2"/>
                  </a:lnTo>
                  <a:lnTo>
                    <a:pt x="7" y="2"/>
                  </a:lnTo>
                  <a:lnTo>
                    <a:pt x="6" y="2"/>
                  </a:lnTo>
                  <a:lnTo>
                    <a:pt x="6" y="4"/>
                  </a:lnTo>
                  <a:lnTo>
                    <a:pt x="4" y="4"/>
                  </a:lnTo>
                  <a:lnTo>
                    <a:pt x="2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8"/>
            <p:cNvSpPr>
              <a:spLocks noChangeAspect="1"/>
            </p:cNvSpPr>
            <p:nvPr/>
          </p:nvSpPr>
          <p:spPr bwMode="auto">
            <a:xfrm>
              <a:off x="2690" y="1039"/>
              <a:ext cx="14" cy="5"/>
            </a:xfrm>
            <a:custGeom>
              <a:avLst/>
              <a:gdLst>
                <a:gd name="T0" fmla="*/ 2 w 18"/>
                <a:gd name="T1" fmla="*/ 3 h 6"/>
                <a:gd name="T2" fmla="*/ 2 w 18"/>
                <a:gd name="T3" fmla="*/ 3 h 6"/>
                <a:gd name="T4" fmla="*/ 0 w 18"/>
                <a:gd name="T5" fmla="*/ 2 h 6"/>
                <a:gd name="T6" fmla="*/ 2 w 18"/>
                <a:gd name="T7" fmla="*/ 0 h 6"/>
                <a:gd name="T8" fmla="*/ 2 w 18"/>
                <a:gd name="T9" fmla="*/ 2 h 6"/>
                <a:gd name="T10" fmla="*/ 2 w 18"/>
                <a:gd name="T11" fmla="*/ 3 h 6"/>
                <a:gd name="T12" fmla="*/ 2 w 18"/>
                <a:gd name="T13" fmla="*/ 3 h 6"/>
                <a:gd name="T14" fmla="*/ 2 w 18"/>
                <a:gd name="T15" fmla="*/ 3 h 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8"/>
                <a:gd name="T25" fmla="*/ 0 h 6"/>
                <a:gd name="T26" fmla="*/ 18 w 18"/>
                <a:gd name="T27" fmla="*/ 6 h 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8" h="6">
                  <a:moveTo>
                    <a:pt x="12" y="4"/>
                  </a:moveTo>
                  <a:lnTo>
                    <a:pt x="6" y="6"/>
                  </a:lnTo>
                  <a:lnTo>
                    <a:pt x="0" y="2"/>
                  </a:lnTo>
                  <a:lnTo>
                    <a:pt x="8" y="0"/>
                  </a:lnTo>
                  <a:lnTo>
                    <a:pt x="18" y="2"/>
                  </a:lnTo>
                  <a:lnTo>
                    <a:pt x="16" y="6"/>
                  </a:lnTo>
                  <a:lnTo>
                    <a:pt x="10" y="6"/>
                  </a:lnTo>
                  <a:lnTo>
                    <a:pt x="12" y="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99"/>
            <p:cNvSpPr>
              <a:spLocks noChangeAspect="1"/>
            </p:cNvSpPr>
            <p:nvPr/>
          </p:nvSpPr>
          <p:spPr bwMode="auto">
            <a:xfrm>
              <a:off x="2682" y="993"/>
              <a:ext cx="20" cy="5"/>
            </a:xfrm>
            <a:custGeom>
              <a:avLst/>
              <a:gdLst>
                <a:gd name="T0" fmla="*/ 4 w 25"/>
                <a:gd name="T1" fmla="*/ 0 h 7"/>
                <a:gd name="T2" fmla="*/ 4 w 25"/>
                <a:gd name="T3" fmla="*/ 1 h 7"/>
                <a:gd name="T4" fmla="*/ 4 w 25"/>
                <a:gd name="T5" fmla="*/ 1 h 7"/>
                <a:gd name="T6" fmla="*/ 4 w 25"/>
                <a:gd name="T7" fmla="*/ 1 h 7"/>
                <a:gd name="T8" fmla="*/ 3 w 25"/>
                <a:gd name="T9" fmla="*/ 1 h 7"/>
                <a:gd name="T10" fmla="*/ 2 w 25"/>
                <a:gd name="T11" fmla="*/ 1 h 7"/>
                <a:gd name="T12" fmla="*/ 0 w 25"/>
                <a:gd name="T13" fmla="*/ 1 h 7"/>
                <a:gd name="T14" fmla="*/ 4 w 25"/>
                <a:gd name="T15" fmla="*/ 0 h 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5"/>
                <a:gd name="T25" fmla="*/ 0 h 7"/>
                <a:gd name="T26" fmla="*/ 25 w 25"/>
                <a:gd name="T27" fmla="*/ 7 h 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5" h="7">
                  <a:moveTo>
                    <a:pt x="23" y="0"/>
                  </a:moveTo>
                  <a:lnTo>
                    <a:pt x="25" y="2"/>
                  </a:lnTo>
                  <a:lnTo>
                    <a:pt x="25" y="4"/>
                  </a:lnTo>
                  <a:lnTo>
                    <a:pt x="25" y="7"/>
                  </a:lnTo>
                  <a:lnTo>
                    <a:pt x="19" y="4"/>
                  </a:lnTo>
                  <a:lnTo>
                    <a:pt x="2" y="2"/>
                  </a:lnTo>
                  <a:lnTo>
                    <a:pt x="0" y="2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100"/>
            <p:cNvSpPr>
              <a:spLocks noChangeAspect="1"/>
            </p:cNvSpPr>
            <p:nvPr/>
          </p:nvSpPr>
          <p:spPr bwMode="auto">
            <a:xfrm>
              <a:off x="2622" y="1006"/>
              <a:ext cx="10" cy="12"/>
            </a:xfrm>
            <a:custGeom>
              <a:avLst/>
              <a:gdLst>
                <a:gd name="T0" fmla="*/ 1 w 14"/>
                <a:gd name="T1" fmla="*/ 0 h 15"/>
                <a:gd name="T2" fmla="*/ 1 w 14"/>
                <a:gd name="T3" fmla="*/ 0 h 15"/>
                <a:gd name="T4" fmla="*/ 1 w 14"/>
                <a:gd name="T5" fmla="*/ 2 h 15"/>
                <a:gd name="T6" fmla="*/ 1 w 14"/>
                <a:gd name="T7" fmla="*/ 2 h 15"/>
                <a:gd name="T8" fmla="*/ 1 w 14"/>
                <a:gd name="T9" fmla="*/ 2 h 15"/>
                <a:gd name="T10" fmla="*/ 0 w 14"/>
                <a:gd name="T11" fmla="*/ 2 h 15"/>
                <a:gd name="T12" fmla="*/ 0 w 14"/>
                <a:gd name="T13" fmla="*/ 2 h 15"/>
                <a:gd name="T14" fmla="*/ 0 w 14"/>
                <a:gd name="T15" fmla="*/ 2 h 15"/>
                <a:gd name="T16" fmla="*/ 0 w 14"/>
                <a:gd name="T17" fmla="*/ 2 h 15"/>
                <a:gd name="T18" fmla="*/ 1 w 14"/>
                <a:gd name="T19" fmla="*/ 2 h 15"/>
                <a:gd name="T20" fmla="*/ 1 w 14"/>
                <a:gd name="T21" fmla="*/ 2 h 15"/>
                <a:gd name="T22" fmla="*/ 1 w 14"/>
                <a:gd name="T23" fmla="*/ 2 h 15"/>
                <a:gd name="T24" fmla="*/ 1 w 14"/>
                <a:gd name="T25" fmla="*/ 2 h 15"/>
                <a:gd name="T26" fmla="*/ 1 w 14"/>
                <a:gd name="T27" fmla="*/ 2 h 15"/>
                <a:gd name="T28" fmla="*/ 1 w 14"/>
                <a:gd name="T29" fmla="*/ 2 h 15"/>
                <a:gd name="T30" fmla="*/ 1 w 14"/>
                <a:gd name="T31" fmla="*/ 2 h 15"/>
                <a:gd name="T32" fmla="*/ 1 w 14"/>
                <a:gd name="T33" fmla="*/ 2 h 15"/>
                <a:gd name="T34" fmla="*/ 1 w 14"/>
                <a:gd name="T35" fmla="*/ 2 h 15"/>
                <a:gd name="T36" fmla="*/ 1 w 14"/>
                <a:gd name="T37" fmla="*/ 2 h 15"/>
                <a:gd name="T38" fmla="*/ 1 w 14"/>
                <a:gd name="T39" fmla="*/ 2 h 15"/>
                <a:gd name="T40" fmla="*/ 1 w 14"/>
                <a:gd name="T41" fmla="*/ 2 h 15"/>
                <a:gd name="T42" fmla="*/ 1 w 14"/>
                <a:gd name="T43" fmla="*/ 2 h 15"/>
                <a:gd name="T44" fmla="*/ 1 w 14"/>
                <a:gd name="T45" fmla="*/ 2 h 15"/>
                <a:gd name="T46" fmla="*/ 1 w 14"/>
                <a:gd name="T47" fmla="*/ 2 h 15"/>
                <a:gd name="T48" fmla="*/ 1 w 14"/>
                <a:gd name="T49" fmla="*/ 2 h 15"/>
                <a:gd name="T50" fmla="*/ 1 w 14"/>
                <a:gd name="T51" fmla="*/ 2 h 15"/>
                <a:gd name="T52" fmla="*/ 1 w 14"/>
                <a:gd name="T53" fmla="*/ 2 h 15"/>
                <a:gd name="T54" fmla="*/ 1 w 14"/>
                <a:gd name="T55" fmla="*/ 2 h 15"/>
                <a:gd name="T56" fmla="*/ 1 w 14"/>
                <a:gd name="T57" fmla="*/ 2 h 15"/>
                <a:gd name="T58" fmla="*/ 1 w 14"/>
                <a:gd name="T59" fmla="*/ 2 h 15"/>
                <a:gd name="T60" fmla="*/ 1 w 14"/>
                <a:gd name="T61" fmla="*/ 2 h 15"/>
                <a:gd name="T62" fmla="*/ 1 w 14"/>
                <a:gd name="T63" fmla="*/ 0 h 15"/>
                <a:gd name="T64" fmla="*/ 1 w 14"/>
                <a:gd name="T65" fmla="*/ 0 h 1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4"/>
                <a:gd name="T100" fmla="*/ 0 h 15"/>
                <a:gd name="T101" fmla="*/ 14 w 14"/>
                <a:gd name="T102" fmla="*/ 15 h 15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4" h="15">
                  <a:moveTo>
                    <a:pt x="6" y="0"/>
                  </a:moveTo>
                  <a:lnTo>
                    <a:pt x="4" y="0"/>
                  </a:lnTo>
                  <a:lnTo>
                    <a:pt x="4" y="2"/>
                  </a:lnTo>
                  <a:lnTo>
                    <a:pt x="2" y="2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9"/>
                  </a:lnTo>
                  <a:lnTo>
                    <a:pt x="2" y="9"/>
                  </a:lnTo>
                  <a:lnTo>
                    <a:pt x="4" y="9"/>
                  </a:lnTo>
                  <a:lnTo>
                    <a:pt x="6" y="9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0" y="11"/>
                  </a:lnTo>
                  <a:lnTo>
                    <a:pt x="10" y="13"/>
                  </a:lnTo>
                  <a:lnTo>
                    <a:pt x="12" y="13"/>
                  </a:lnTo>
                  <a:lnTo>
                    <a:pt x="12" y="15"/>
                  </a:lnTo>
                  <a:lnTo>
                    <a:pt x="14" y="15"/>
                  </a:lnTo>
                  <a:lnTo>
                    <a:pt x="14" y="13"/>
                  </a:lnTo>
                  <a:lnTo>
                    <a:pt x="12" y="13"/>
                  </a:lnTo>
                  <a:lnTo>
                    <a:pt x="12" y="11"/>
                  </a:lnTo>
                  <a:lnTo>
                    <a:pt x="10" y="11"/>
                  </a:lnTo>
                  <a:lnTo>
                    <a:pt x="10" y="9"/>
                  </a:lnTo>
                  <a:lnTo>
                    <a:pt x="8" y="9"/>
                  </a:lnTo>
                  <a:lnTo>
                    <a:pt x="8" y="8"/>
                  </a:lnTo>
                  <a:lnTo>
                    <a:pt x="6" y="8"/>
                  </a:lnTo>
                  <a:lnTo>
                    <a:pt x="6" y="6"/>
                  </a:lnTo>
                  <a:lnTo>
                    <a:pt x="8" y="6"/>
                  </a:lnTo>
                  <a:lnTo>
                    <a:pt x="8" y="4"/>
                  </a:lnTo>
                  <a:lnTo>
                    <a:pt x="8" y="2"/>
                  </a:lnTo>
                  <a:lnTo>
                    <a:pt x="8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101"/>
            <p:cNvSpPr>
              <a:spLocks noChangeAspect="1"/>
            </p:cNvSpPr>
            <p:nvPr/>
          </p:nvSpPr>
          <p:spPr bwMode="auto">
            <a:xfrm>
              <a:off x="2618" y="991"/>
              <a:ext cx="8" cy="15"/>
            </a:xfrm>
            <a:custGeom>
              <a:avLst/>
              <a:gdLst>
                <a:gd name="T0" fmla="*/ 2 w 10"/>
                <a:gd name="T1" fmla="*/ 0 h 19"/>
                <a:gd name="T2" fmla="*/ 2 w 10"/>
                <a:gd name="T3" fmla="*/ 2 h 19"/>
                <a:gd name="T4" fmla="*/ 2 w 10"/>
                <a:gd name="T5" fmla="*/ 2 h 19"/>
                <a:gd name="T6" fmla="*/ 2 w 10"/>
                <a:gd name="T7" fmla="*/ 2 h 19"/>
                <a:gd name="T8" fmla="*/ 2 w 10"/>
                <a:gd name="T9" fmla="*/ 2 h 19"/>
                <a:gd name="T10" fmla="*/ 2 w 10"/>
                <a:gd name="T11" fmla="*/ 2 h 19"/>
                <a:gd name="T12" fmla="*/ 2 w 10"/>
                <a:gd name="T13" fmla="*/ 2 h 19"/>
                <a:gd name="T14" fmla="*/ 2 w 10"/>
                <a:gd name="T15" fmla="*/ 2 h 19"/>
                <a:gd name="T16" fmla="*/ 2 w 10"/>
                <a:gd name="T17" fmla="*/ 2 h 19"/>
                <a:gd name="T18" fmla="*/ 2 w 10"/>
                <a:gd name="T19" fmla="*/ 2 h 19"/>
                <a:gd name="T20" fmla="*/ 2 w 10"/>
                <a:gd name="T21" fmla="*/ 2 h 19"/>
                <a:gd name="T22" fmla="*/ 2 w 10"/>
                <a:gd name="T23" fmla="*/ 2 h 19"/>
                <a:gd name="T24" fmla="*/ 2 w 10"/>
                <a:gd name="T25" fmla="*/ 2 h 19"/>
                <a:gd name="T26" fmla="*/ 2 w 10"/>
                <a:gd name="T27" fmla="*/ 2 h 19"/>
                <a:gd name="T28" fmla="*/ 2 w 10"/>
                <a:gd name="T29" fmla="*/ 2 h 19"/>
                <a:gd name="T30" fmla="*/ 2 w 10"/>
                <a:gd name="T31" fmla="*/ 3 h 19"/>
                <a:gd name="T32" fmla="*/ 2 w 10"/>
                <a:gd name="T33" fmla="*/ 2 h 19"/>
                <a:gd name="T34" fmla="*/ 0 w 10"/>
                <a:gd name="T35" fmla="*/ 2 h 19"/>
                <a:gd name="T36" fmla="*/ 0 w 10"/>
                <a:gd name="T37" fmla="*/ 2 h 19"/>
                <a:gd name="T38" fmla="*/ 2 w 10"/>
                <a:gd name="T39" fmla="*/ 2 h 19"/>
                <a:gd name="T40" fmla="*/ 2 w 10"/>
                <a:gd name="T41" fmla="*/ 2 h 19"/>
                <a:gd name="T42" fmla="*/ 2 w 10"/>
                <a:gd name="T43" fmla="*/ 2 h 19"/>
                <a:gd name="T44" fmla="*/ 2 w 10"/>
                <a:gd name="T45" fmla="*/ 2 h 19"/>
                <a:gd name="T46" fmla="*/ 2 w 10"/>
                <a:gd name="T47" fmla="*/ 2 h 19"/>
                <a:gd name="T48" fmla="*/ 2 w 10"/>
                <a:gd name="T49" fmla="*/ 2 h 19"/>
                <a:gd name="T50" fmla="*/ 2 w 10"/>
                <a:gd name="T51" fmla="*/ 2 h 19"/>
                <a:gd name="T52" fmla="*/ 2 w 10"/>
                <a:gd name="T53" fmla="*/ 2 h 19"/>
                <a:gd name="T54" fmla="*/ 2 w 10"/>
                <a:gd name="T55" fmla="*/ 2 h 19"/>
                <a:gd name="T56" fmla="*/ 2 w 10"/>
                <a:gd name="T57" fmla="*/ 2 h 19"/>
                <a:gd name="T58" fmla="*/ 2 w 10"/>
                <a:gd name="T59" fmla="*/ 0 h 1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0"/>
                <a:gd name="T91" fmla="*/ 0 h 19"/>
                <a:gd name="T92" fmla="*/ 10 w 10"/>
                <a:gd name="T93" fmla="*/ 19 h 1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0" h="19">
                  <a:moveTo>
                    <a:pt x="4" y="0"/>
                  </a:moveTo>
                  <a:lnTo>
                    <a:pt x="4" y="2"/>
                  </a:lnTo>
                  <a:lnTo>
                    <a:pt x="6" y="2"/>
                  </a:lnTo>
                  <a:lnTo>
                    <a:pt x="6" y="4"/>
                  </a:lnTo>
                  <a:lnTo>
                    <a:pt x="8" y="4"/>
                  </a:lnTo>
                  <a:lnTo>
                    <a:pt x="8" y="6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0" y="9"/>
                  </a:lnTo>
                  <a:lnTo>
                    <a:pt x="8" y="11"/>
                  </a:lnTo>
                  <a:lnTo>
                    <a:pt x="8" y="13"/>
                  </a:lnTo>
                  <a:lnTo>
                    <a:pt x="6" y="15"/>
                  </a:lnTo>
                  <a:lnTo>
                    <a:pt x="6" y="17"/>
                  </a:lnTo>
                  <a:lnTo>
                    <a:pt x="4" y="17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2" y="17"/>
                  </a:lnTo>
                  <a:lnTo>
                    <a:pt x="0" y="15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2" y="11"/>
                  </a:lnTo>
                  <a:lnTo>
                    <a:pt x="4" y="11"/>
                  </a:lnTo>
                  <a:lnTo>
                    <a:pt x="4" y="9"/>
                  </a:lnTo>
                  <a:lnTo>
                    <a:pt x="6" y="9"/>
                  </a:lnTo>
                  <a:lnTo>
                    <a:pt x="6" y="7"/>
                  </a:lnTo>
                  <a:lnTo>
                    <a:pt x="6" y="6"/>
                  </a:lnTo>
                  <a:lnTo>
                    <a:pt x="6" y="4"/>
                  </a:lnTo>
                  <a:lnTo>
                    <a:pt x="4" y="4"/>
                  </a:lnTo>
                  <a:lnTo>
                    <a:pt x="4" y="2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102"/>
            <p:cNvSpPr>
              <a:spLocks noChangeAspect="1"/>
            </p:cNvSpPr>
            <p:nvPr/>
          </p:nvSpPr>
          <p:spPr bwMode="auto">
            <a:xfrm>
              <a:off x="2515" y="880"/>
              <a:ext cx="197" cy="176"/>
            </a:xfrm>
            <a:custGeom>
              <a:avLst/>
              <a:gdLst>
                <a:gd name="T0" fmla="*/ 6 w 251"/>
                <a:gd name="T1" fmla="*/ 4 h 224"/>
                <a:gd name="T2" fmla="*/ 9 w 251"/>
                <a:gd name="T3" fmla="*/ 2 h 224"/>
                <a:gd name="T4" fmla="*/ 11 w 251"/>
                <a:gd name="T5" fmla="*/ 2 h 224"/>
                <a:gd name="T6" fmla="*/ 14 w 251"/>
                <a:gd name="T7" fmla="*/ 2 h 224"/>
                <a:gd name="T8" fmla="*/ 19 w 251"/>
                <a:gd name="T9" fmla="*/ 0 h 224"/>
                <a:gd name="T10" fmla="*/ 24 w 251"/>
                <a:gd name="T11" fmla="*/ 2 h 224"/>
                <a:gd name="T12" fmla="*/ 27 w 251"/>
                <a:gd name="T13" fmla="*/ 4 h 224"/>
                <a:gd name="T14" fmla="*/ 31 w 251"/>
                <a:gd name="T15" fmla="*/ 6 h 224"/>
                <a:gd name="T16" fmla="*/ 33 w 251"/>
                <a:gd name="T17" fmla="*/ 8 h 224"/>
                <a:gd name="T18" fmla="*/ 34 w 251"/>
                <a:gd name="T19" fmla="*/ 9 h 224"/>
                <a:gd name="T20" fmla="*/ 35 w 251"/>
                <a:gd name="T21" fmla="*/ 10 h 224"/>
                <a:gd name="T22" fmla="*/ 35 w 251"/>
                <a:gd name="T23" fmla="*/ 10 h 224"/>
                <a:gd name="T24" fmla="*/ 36 w 251"/>
                <a:gd name="T25" fmla="*/ 12 h 224"/>
                <a:gd name="T26" fmla="*/ 35 w 251"/>
                <a:gd name="T27" fmla="*/ 12 h 224"/>
                <a:gd name="T28" fmla="*/ 35 w 251"/>
                <a:gd name="T29" fmla="*/ 13 h 224"/>
                <a:gd name="T30" fmla="*/ 34 w 251"/>
                <a:gd name="T31" fmla="*/ 13 h 224"/>
                <a:gd name="T32" fmla="*/ 33 w 251"/>
                <a:gd name="T33" fmla="*/ 13 h 224"/>
                <a:gd name="T34" fmla="*/ 33 w 251"/>
                <a:gd name="T35" fmla="*/ 13 h 224"/>
                <a:gd name="T36" fmla="*/ 33 w 251"/>
                <a:gd name="T37" fmla="*/ 15 h 224"/>
                <a:gd name="T38" fmla="*/ 31 w 251"/>
                <a:gd name="T39" fmla="*/ 13 h 224"/>
                <a:gd name="T40" fmla="*/ 31 w 251"/>
                <a:gd name="T41" fmla="*/ 13 h 224"/>
                <a:gd name="T42" fmla="*/ 30 w 251"/>
                <a:gd name="T43" fmla="*/ 13 h 224"/>
                <a:gd name="T44" fmla="*/ 29 w 251"/>
                <a:gd name="T45" fmla="*/ 13 h 224"/>
                <a:gd name="T46" fmla="*/ 29 w 251"/>
                <a:gd name="T47" fmla="*/ 12 h 224"/>
                <a:gd name="T48" fmla="*/ 28 w 251"/>
                <a:gd name="T49" fmla="*/ 12 h 224"/>
                <a:gd name="T50" fmla="*/ 27 w 251"/>
                <a:gd name="T51" fmla="*/ 13 h 224"/>
                <a:gd name="T52" fmla="*/ 27 w 251"/>
                <a:gd name="T53" fmla="*/ 13 h 224"/>
                <a:gd name="T54" fmla="*/ 27 w 251"/>
                <a:gd name="T55" fmla="*/ 15 h 224"/>
                <a:gd name="T56" fmla="*/ 28 w 251"/>
                <a:gd name="T57" fmla="*/ 16 h 224"/>
                <a:gd name="T58" fmla="*/ 29 w 251"/>
                <a:gd name="T59" fmla="*/ 17 h 224"/>
                <a:gd name="T60" fmla="*/ 28 w 251"/>
                <a:gd name="T61" fmla="*/ 17 h 224"/>
                <a:gd name="T62" fmla="*/ 27 w 251"/>
                <a:gd name="T63" fmla="*/ 17 h 224"/>
                <a:gd name="T64" fmla="*/ 26 w 251"/>
                <a:gd name="T65" fmla="*/ 18 h 224"/>
                <a:gd name="T66" fmla="*/ 26 w 251"/>
                <a:gd name="T67" fmla="*/ 19 h 224"/>
                <a:gd name="T68" fmla="*/ 26 w 251"/>
                <a:gd name="T69" fmla="*/ 20 h 224"/>
                <a:gd name="T70" fmla="*/ 26 w 251"/>
                <a:gd name="T71" fmla="*/ 20 h 224"/>
                <a:gd name="T72" fmla="*/ 26 w 251"/>
                <a:gd name="T73" fmla="*/ 22 h 224"/>
                <a:gd name="T74" fmla="*/ 24 w 251"/>
                <a:gd name="T75" fmla="*/ 23 h 224"/>
                <a:gd name="T76" fmla="*/ 23 w 251"/>
                <a:gd name="T77" fmla="*/ 22 h 224"/>
                <a:gd name="T78" fmla="*/ 21 w 251"/>
                <a:gd name="T79" fmla="*/ 20 h 224"/>
                <a:gd name="T80" fmla="*/ 19 w 251"/>
                <a:gd name="T81" fmla="*/ 19 h 224"/>
                <a:gd name="T82" fmla="*/ 18 w 251"/>
                <a:gd name="T83" fmla="*/ 19 h 224"/>
                <a:gd name="T84" fmla="*/ 16 w 251"/>
                <a:gd name="T85" fmla="*/ 19 h 224"/>
                <a:gd name="T86" fmla="*/ 16 w 251"/>
                <a:gd name="T87" fmla="*/ 20 h 224"/>
                <a:gd name="T88" fmla="*/ 16 w 251"/>
                <a:gd name="T89" fmla="*/ 22 h 224"/>
                <a:gd name="T90" fmla="*/ 9 w 251"/>
                <a:gd name="T91" fmla="*/ 33 h 224"/>
                <a:gd name="T92" fmla="*/ 7 w 251"/>
                <a:gd name="T93" fmla="*/ 32 h 224"/>
                <a:gd name="T94" fmla="*/ 5 w 251"/>
                <a:gd name="T95" fmla="*/ 31 h 224"/>
                <a:gd name="T96" fmla="*/ 3 w 251"/>
                <a:gd name="T97" fmla="*/ 31 h 224"/>
                <a:gd name="T98" fmla="*/ 2 w 251"/>
                <a:gd name="T99" fmla="*/ 29 h 224"/>
                <a:gd name="T100" fmla="*/ 0 w 251"/>
                <a:gd name="T101" fmla="*/ 24 h 224"/>
                <a:gd name="T102" fmla="*/ 2 w 251"/>
                <a:gd name="T103" fmla="*/ 16 h 224"/>
                <a:gd name="T104" fmla="*/ 2 w 251"/>
                <a:gd name="T105" fmla="*/ 9 h 224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51"/>
                <a:gd name="T160" fmla="*/ 0 h 224"/>
                <a:gd name="T161" fmla="*/ 251 w 251"/>
                <a:gd name="T162" fmla="*/ 224 h 224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51" h="224">
                  <a:moveTo>
                    <a:pt x="27" y="46"/>
                  </a:moveTo>
                  <a:lnTo>
                    <a:pt x="35" y="37"/>
                  </a:lnTo>
                  <a:lnTo>
                    <a:pt x="40" y="29"/>
                  </a:lnTo>
                  <a:lnTo>
                    <a:pt x="46" y="23"/>
                  </a:lnTo>
                  <a:lnTo>
                    <a:pt x="52" y="17"/>
                  </a:lnTo>
                  <a:lnTo>
                    <a:pt x="56" y="14"/>
                  </a:lnTo>
                  <a:lnTo>
                    <a:pt x="59" y="10"/>
                  </a:lnTo>
                  <a:lnTo>
                    <a:pt x="63" y="8"/>
                  </a:lnTo>
                  <a:lnTo>
                    <a:pt x="67" y="6"/>
                  </a:lnTo>
                  <a:lnTo>
                    <a:pt x="69" y="6"/>
                  </a:lnTo>
                  <a:lnTo>
                    <a:pt x="73" y="4"/>
                  </a:lnTo>
                  <a:lnTo>
                    <a:pt x="77" y="4"/>
                  </a:lnTo>
                  <a:lnTo>
                    <a:pt x="81" y="4"/>
                  </a:lnTo>
                  <a:lnTo>
                    <a:pt x="86" y="4"/>
                  </a:lnTo>
                  <a:lnTo>
                    <a:pt x="92" y="4"/>
                  </a:lnTo>
                  <a:lnTo>
                    <a:pt x="98" y="4"/>
                  </a:lnTo>
                  <a:lnTo>
                    <a:pt x="105" y="2"/>
                  </a:lnTo>
                  <a:lnTo>
                    <a:pt x="115" y="0"/>
                  </a:lnTo>
                  <a:lnTo>
                    <a:pt x="123" y="0"/>
                  </a:lnTo>
                  <a:lnTo>
                    <a:pt x="130" y="0"/>
                  </a:lnTo>
                  <a:lnTo>
                    <a:pt x="138" y="0"/>
                  </a:lnTo>
                  <a:lnTo>
                    <a:pt x="146" y="2"/>
                  </a:lnTo>
                  <a:lnTo>
                    <a:pt x="153" y="6"/>
                  </a:lnTo>
                  <a:lnTo>
                    <a:pt x="161" y="8"/>
                  </a:lnTo>
                  <a:lnTo>
                    <a:pt x="169" y="12"/>
                  </a:lnTo>
                  <a:lnTo>
                    <a:pt x="176" y="15"/>
                  </a:lnTo>
                  <a:lnTo>
                    <a:pt x="184" y="21"/>
                  </a:lnTo>
                  <a:lnTo>
                    <a:pt x="190" y="25"/>
                  </a:lnTo>
                  <a:lnTo>
                    <a:pt x="198" y="29"/>
                  </a:lnTo>
                  <a:lnTo>
                    <a:pt x="205" y="35"/>
                  </a:lnTo>
                  <a:lnTo>
                    <a:pt x="211" y="38"/>
                  </a:lnTo>
                  <a:lnTo>
                    <a:pt x="219" y="44"/>
                  </a:lnTo>
                  <a:lnTo>
                    <a:pt x="224" y="48"/>
                  </a:lnTo>
                  <a:lnTo>
                    <a:pt x="226" y="50"/>
                  </a:lnTo>
                  <a:lnTo>
                    <a:pt x="228" y="50"/>
                  </a:lnTo>
                  <a:lnTo>
                    <a:pt x="230" y="52"/>
                  </a:lnTo>
                  <a:lnTo>
                    <a:pt x="232" y="54"/>
                  </a:lnTo>
                  <a:lnTo>
                    <a:pt x="234" y="56"/>
                  </a:lnTo>
                  <a:lnTo>
                    <a:pt x="234" y="59"/>
                  </a:lnTo>
                  <a:lnTo>
                    <a:pt x="236" y="61"/>
                  </a:lnTo>
                  <a:lnTo>
                    <a:pt x="236" y="63"/>
                  </a:lnTo>
                  <a:lnTo>
                    <a:pt x="238" y="65"/>
                  </a:lnTo>
                  <a:lnTo>
                    <a:pt x="238" y="67"/>
                  </a:lnTo>
                  <a:lnTo>
                    <a:pt x="240" y="69"/>
                  </a:lnTo>
                  <a:lnTo>
                    <a:pt x="242" y="69"/>
                  </a:lnTo>
                  <a:lnTo>
                    <a:pt x="244" y="71"/>
                  </a:lnTo>
                  <a:lnTo>
                    <a:pt x="245" y="73"/>
                  </a:lnTo>
                  <a:lnTo>
                    <a:pt x="247" y="73"/>
                  </a:lnTo>
                  <a:lnTo>
                    <a:pt x="251" y="73"/>
                  </a:lnTo>
                  <a:lnTo>
                    <a:pt x="251" y="75"/>
                  </a:lnTo>
                  <a:lnTo>
                    <a:pt x="249" y="75"/>
                  </a:lnTo>
                  <a:lnTo>
                    <a:pt x="249" y="77"/>
                  </a:lnTo>
                  <a:lnTo>
                    <a:pt x="249" y="79"/>
                  </a:lnTo>
                  <a:lnTo>
                    <a:pt x="249" y="81"/>
                  </a:lnTo>
                  <a:lnTo>
                    <a:pt x="249" y="82"/>
                  </a:lnTo>
                  <a:lnTo>
                    <a:pt x="247" y="82"/>
                  </a:lnTo>
                  <a:lnTo>
                    <a:pt x="247" y="84"/>
                  </a:lnTo>
                  <a:lnTo>
                    <a:pt x="247" y="86"/>
                  </a:lnTo>
                  <a:lnTo>
                    <a:pt x="245" y="86"/>
                  </a:lnTo>
                  <a:lnTo>
                    <a:pt x="244" y="86"/>
                  </a:lnTo>
                  <a:lnTo>
                    <a:pt x="242" y="86"/>
                  </a:lnTo>
                  <a:lnTo>
                    <a:pt x="240" y="86"/>
                  </a:lnTo>
                  <a:lnTo>
                    <a:pt x="238" y="86"/>
                  </a:lnTo>
                  <a:lnTo>
                    <a:pt x="236" y="86"/>
                  </a:lnTo>
                  <a:lnTo>
                    <a:pt x="234" y="86"/>
                  </a:lnTo>
                  <a:lnTo>
                    <a:pt x="234" y="88"/>
                  </a:lnTo>
                  <a:lnTo>
                    <a:pt x="234" y="90"/>
                  </a:lnTo>
                  <a:lnTo>
                    <a:pt x="232" y="90"/>
                  </a:lnTo>
                  <a:lnTo>
                    <a:pt x="232" y="92"/>
                  </a:lnTo>
                  <a:lnTo>
                    <a:pt x="230" y="92"/>
                  </a:lnTo>
                  <a:lnTo>
                    <a:pt x="230" y="94"/>
                  </a:lnTo>
                  <a:lnTo>
                    <a:pt x="228" y="94"/>
                  </a:lnTo>
                  <a:lnTo>
                    <a:pt x="228" y="96"/>
                  </a:lnTo>
                  <a:lnTo>
                    <a:pt x="226" y="96"/>
                  </a:lnTo>
                  <a:lnTo>
                    <a:pt x="226" y="98"/>
                  </a:lnTo>
                  <a:lnTo>
                    <a:pt x="224" y="98"/>
                  </a:lnTo>
                  <a:lnTo>
                    <a:pt x="222" y="98"/>
                  </a:lnTo>
                  <a:lnTo>
                    <a:pt x="221" y="98"/>
                  </a:lnTo>
                  <a:lnTo>
                    <a:pt x="221" y="96"/>
                  </a:lnTo>
                  <a:lnTo>
                    <a:pt x="219" y="96"/>
                  </a:lnTo>
                  <a:lnTo>
                    <a:pt x="217" y="96"/>
                  </a:lnTo>
                  <a:lnTo>
                    <a:pt x="215" y="94"/>
                  </a:lnTo>
                  <a:lnTo>
                    <a:pt x="213" y="94"/>
                  </a:lnTo>
                  <a:lnTo>
                    <a:pt x="213" y="92"/>
                  </a:lnTo>
                  <a:lnTo>
                    <a:pt x="211" y="92"/>
                  </a:lnTo>
                  <a:lnTo>
                    <a:pt x="209" y="92"/>
                  </a:lnTo>
                  <a:lnTo>
                    <a:pt x="207" y="92"/>
                  </a:lnTo>
                  <a:lnTo>
                    <a:pt x="205" y="92"/>
                  </a:lnTo>
                  <a:lnTo>
                    <a:pt x="203" y="92"/>
                  </a:lnTo>
                  <a:lnTo>
                    <a:pt x="203" y="90"/>
                  </a:lnTo>
                  <a:lnTo>
                    <a:pt x="201" y="88"/>
                  </a:lnTo>
                  <a:lnTo>
                    <a:pt x="201" y="86"/>
                  </a:lnTo>
                  <a:lnTo>
                    <a:pt x="201" y="84"/>
                  </a:lnTo>
                  <a:lnTo>
                    <a:pt x="201" y="82"/>
                  </a:lnTo>
                  <a:lnTo>
                    <a:pt x="201" y="81"/>
                  </a:lnTo>
                  <a:lnTo>
                    <a:pt x="201" y="79"/>
                  </a:lnTo>
                  <a:lnTo>
                    <a:pt x="199" y="79"/>
                  </a:lnTo>
                  <a:lnTo>
                    <a:pt x="198" y="79"/>
                  </a:lnTo>
                  <a:lnTo>
                    <a:pt x="198" y="81"/>
                  </a:lnTo>
                  <a:lnTo>
                    <a:pt x="196" y="81"/>
                  </a:lnTo>
                  <a:lnTo>
                    <a:pt x="194" y="81"/>
                  </a:lnTo>
                  <a:lnTo>
                    <a:pt x="194" y="82"/>
                  </a:lnTo>
                  <a:lnTo>
                    <a:pt x="192" y="82"/>
                  </a:lnTo>
                  <a:lnTo>
                    <a:pt x="190" y="84"/>
                  </a:lnTo>
                  <a:lnTo>
                    <a:pt x="190" y="86"/>
                  </a:lnTo>
                  <a:lnTo>
                    <a:pt x="190" y="88"/>
                  </a:lnTo>
                  <a:lnTo>
                    <a:pt x="190" y="90"/>
                  </a:lnTo>
                  <a:lnTo>
                    <a:pt x="190" y="92"/>
                  </a:lnTo>
                  <a:lnTo>
                    <a:pt x="192" y="94"/>
                  </a:lnTo>
                  <a:lnTo>
                    <a:pt x="192" y="96"/>
                  </a:lnTo>
                  <a:lnTo>
                    <a:pt x="194" y="98"/>
                  </a:lnTo>
                  <a:lnTo>
                    <a:pt x="194" y="100"/>
                  </a:lnTo>
                  <a:lnTo>
                    <a:pt x="196" y="102"/>
                  </a:lnTo>
                  <a:lnTo>
                    <a:pt x="198" y="103"/>
                  </a:lnTo>
                  <a:lnTo>
                    <a:pt x="198" y="105"/>
                  </a:lnTo>
                  <a:lnTo>
                    <a:pt x="199" y="107"/>
                  </a:lnTo>
                  <a:lnTo>
                    <a:pt x="199" y="109"/>
                  </a:lnTo>
                  <a:lnTo>
                    <a:pt x="201" y="111"/>
                  </a:lnTo>
                  <a:lnTo>
                    <a:pt x="201" y="113"/>
                  </a:lnTo>
                  <a:lnTo>
                    <a:pt x="201" y="115"/>
                  </a:lnTo>
                  <a:lnTo>
                    <a:pt x="199" y="115"/>
                  </a:lnTo>
                  <a:lnTo>
                    <a:pt x="198" y="115"/>
                  </a:lnTo>
                  <a:lnTo>
                    <a:pt x="198" y="117"/>
                  </a:lnTo>
                  <a:lnTo>
                    <a:pt x="196" y="117"/>
                  </a:lnTo>
                  <a:lnTo>
                    <a:pt x="194" y="117"/>
                  </a:lnTo>
                  <a:lnTo>
                    <a:pt x="192" y="119"/>
                  </a:lnTo>
                  <a:lnTo>
                    <a:pt x="190" y="119"/>
                  </a:lnTo>
                  <a:lnTo>
                    <a:pt x="188" y="119"/>
                  </a:lnTo>
                  <a:lnTo>
                    <a:pt x="186" y="121"/>
                  </a:lnTo>
                  <a:lnTo>
                    <a:pt x="184" y="121"/>
                  </a:lnTo>
                  <a:lnTo>
                    <a:pt x="182" y="123"/>
                  </a:lnTo>
                  <a:lnTo>
                    <a:pt x="180" y="123"/>
                  </a:lnTo>
                  <a:lnTo>
                    <a:pt x="180" y="125"/>
                  </a:lnTo>
                  <a:lnTo>
                    <a:pt x="178" y="126"/>
                  </a:lnTo>
                  <a:lnTo>
                    <a:pt x="176" y="126"/>
                  </a:lnTo>
                  <a:lnTo>
                    <a:pt x="176" y="128"/>
                  </a:lnTo>
                  <a:lnTo>
                    <a:pt x="176" y="130"/>
                  </a:lnTo>
                  <a:lnTo>
                    <a:pt x="176" y="132"/>
                  </a:lnTo>
                  <a:lnTo>
                    <a:pt x="178" y="134"/>
                  </a:lnTo>
                  <a:lnTo>
                    <a:pt x="178" y="136"/>
                  </a:lnTo>
                  <a:lnTo>
                    <a:pt x="178" y="138"/>
                  </a:lnTo>
                  <a:lnTo>
                    <a:pt x="178" y="140"/>
                  </a:lnTo>
                  <a:lnTo>
                    <a:pt x="178" y="142"/>
                  </a:lnTo>
                  <a:lnTo>
                    <a:pt x="180" y="142"/>
                  </a:lnTo>
                  <a:lnTo>
                    <a:pt x="180" y="144"/>
                  </a:lnTo>
                  <a:lnTo>
                    <a:pt x="180" y="146"/>
                  </a:lnTo>
                  <a:lnTo>
                    <a:pt x="180" y="148"/>
                  </a:lnTo>
                  <a:lnTo>
                    <a:pt x="180" y="149"/>
                  </a:lnTo>
                  <a:lnTo>
                    <a:pt x="176" y="153"/>
                  </a:lnTo>
                  <a:lnTo>
                    <a:pt x="175" y="155"/>
                  </a:lnTo>
                  <a:lnTo>
                    <a:pt x="171" y="157"/>
                  </a:lnTo>
                  <a:lnTo>
                    <a:pt x="169" y="157"/>
                  </a:lnTo>
                  <a:lnTo>
                    <a:pt x="165" y="157"/>
                  </a:lnTo>
                  <a:lnTo>
                    <a:pt x="163" y="155"/>
                  </a:lnTo>
                  <a:lnTo>
                    <a:pt x="159" y="153"/>
                  </a:lnTo>
                  <a:lnTo>
                    <a:pt x="157" y="151"/>
                  </a:lnTo>
                  <a:lnTo>
                    <a:pt x="153" y="148"/>
                  </a:lnTo>
                  <a:lnTo>
                    <a:pt x="152" y="144"/>
                  </a:lnTo>
                  <a:lnTo>
                    <a:pt x="148" y="142"/>
                  </a:lnTo>
                  <a:lnTo>
                    <a:pt x="146" y="138"/>
                  </a:lnTo>
                  <a:lnTo>
                    <a:pt x="142" y="134"/>
                  </a:lnTo>
                  <a:lnTo>
                    <a:pt x="140" y="132"/>
                  </a:lnTo>
                  <a:lnTo>
                    <a:pt x="136" y="128"/>
                  </a:lnTo>
                  <a:lnTo>
                    <a:pt x="134" y="126"/>
                  </a:lnTo>
                  <a:lnTo>
                    <a:pt x="130" y="130"/>
                  </a:lnTo>
                  <a:lnTo>
                    <a:pt x="129" y="128"/>
                  </a:lnTo>
                  <a:lnTo>
                    <a:pt x="127" y="128"/>
                  </a:lnTo>
                  <a:lnTo>
                    <a:pt x="125" y="128"/>
                  </a:lnTo>
                  <a:lnTo>
                    <a:pt x="123" y="128"/>
                  </a:lnTo>
                  <a:lnTo>
                    <a:pt x="121" y="130"/>
                  </a:lnTo>
                  <a:lnTo>
                    <a:pt x="121" y="132"/>
                  </a:lnTo>
                  <a:lnTo>
                    <a:pt x="119" y="132"/>
                  </a:lnTo>
                  <a:lnTo>
                    <a:pt x="117" y="134"/>
                  </a:lnTo>
                  <a:lnTo>
                    <a:pt x="115" y="136"/>
                  </a:lnTo>
                  <a:lnTo>
                    <a:pt x="115" y="140"/>
                  </a:lnTo>
                  <a:lnTo>
                    <a:pt x="113" y="142"/>
                  </a:lnTo>
                  <a:lnTo>
                    <a:pt x="113" y="144"/>
                  </a:lnTo>
                  <a:lnTo>
                    <a:pt x="111" y="146"/>
                  </a:lnTo>
                  <a:lnTo>
                    <a:pt x="109" y="148"/>
                  </a:lnTo>
                  <a:lnTo>
                    <a:pt x="109" y="149"/>
                  </a:lnTo>
                  <a:lnTo>
                    <a:pt x="107" y="151"/>
                  </a:lnTo>
                  <a:lnTo>
                    <a:pt x="104" y="151"/>
                  </a:lnTo>
                  <a:lnTo>
                    <a:pt x="63" y="224"/>
                  </a:lnTo>
                  <a:lnTo>
                    <a:pt x="61" y="224"/>
                  </a:lnTo>
                  <a:lnTo>
                    <a:pt x="58" y="222"/>
                  </a:lnTo>
                  <a:lnTo>
                    <a:pt x="56" y="222"/>
                  </a:lnTo>
                  <a:lnTo>
                    <a:pt x="52" y="220"/>
                  </a:lnTo>
                  <a:lnTo>
                    <a:pt x="50" y="220"/>
                  </a:lnTo>
                  <a:lnTo>
                    <a:pt x="46" y="218"/>
                  </a:lnTo>
                  <a:lnTo>
                    <a:pt x="42" y="216"/>
                  </a:lnTo>
                  <a:lnTo>
                    <a:pt x="40" y="214"/>
                  </a:lnTo>
                  <a:lnTo>
                    <a:pt x="36" y="214"/>
                  </a:lnTo>
                  <a:lnTo>
                    <a:pt x="33" y="213"/>
                  </a:lnTo>
                  <a:lnTo>
                    <a:pt x="29" y="211"/>
                  </a:lnTo>
                  <a:lnTo>
                    <a:pt x="27" y="209"/>
                  </a:lnTo>
                  <a:lnTo>
                    <a:pt x="23" y="209"/>
                  </a:lnTo>
                  <a:lnTo>
                    <a:pt x="21" y="209"/>
                  </a:lnTo>
                  <a:lnTo>
                    <a:pt x="17" y="207"/>
                  </a:lnTo>
                  <a:lnTo>
                    <a:pt x="15" y="207"/>
                  </a:lnTo>
                  <a:lnTo>
                    <a:pt x="10" y="201"/>
                  </a:lnTo>
                  <a:lnTo>
                    <a:pt x="6" y="193"/>
                  </a:lnTo>
                  <a:lnTo>
                    <a:pt x="4" y="184"/>
                  </a:lnTo>
                  <a:lnTo>
                    <a:pt x="2" y="172"/>
                  </a:lnTo>
                  <a:lnTo>
                    <a:pt x="0" y="161"/>
                  </a:lnTo>
                  <a:lnTo>
                    <a:pt x="2" y="148"/>
                  </a:lnTo>
                  <a:lnTo>
                    <a:pt x="2" y="136"/>
                  </a:lnTo>
                  <a:lnTo>
                    <a:pt x="4" y="123"/>
                  </a:lnTo>
                  <a:lnTo>
                    <a:pt x="6" y="109"/>
                  </a:lnTo>
                  <a:lnTo>
                    <a:pt x="8" y="96"/>
                  </a:lnTo>
                  <a:lnTo>
                    <a:pt x="12" y="84"/>
                  </a:lnTo>
                  <a:lnTo>
                    <a:pt x="15" y="75"/>
                  </a:lnTo>
                  <a:lnTo>
                    <a:pt x="17" y="65"/>
                  </a:lnTo>
                  <a:lnTo>
                    <a:pt x="21" y="56"/>
                  </a:lnTo>
                  <a:lnTo>
                    <a:pt x="23" y="50"/>
                  </a:lnTo>
                  <a:lnTo>
                    <a:pt x="27" y="46"/>
                  </a:lnTo>
                  <a:close/>
                </a:path>
              </a:pathLst>
            </a:custGeom>
            <a:solidFill>
              <a:srgbClr val="66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103"/>
            <p:cNvSpPr>
              <a:spLocks noChangeAspect="1"/>
            </p:cNvSpPr>
            <p:nvPr/>
          </p:nvSpPr>
          <p:spPr bwMode="auto">
            <a:xfrm>
              <a:off x="2635" y="1213"/>
              <a:ext cx="90" cy="71"/>
            </a:xfrm>
            <a:custGeom>
              <a:avLst/>
              <a:gdLst>
                <a:gd name="T0" fmla="*/ 11 w 115"/>
                <a:gd name="T1" fmla="*/ 2 h 90"/>
                <a:gd name="T2" fmla="*/ 13 w 115"/>
                <a:gd name="T3" fmla="*/ 2 h 90"/>
                <a:gd name="T4" fmla="*/ 13 w 115"/>
                <a:gd name="T5" fmla="*/ 2 h 90"/>
                <a:gd name="T6" fmla="*/ 14 w 115"/>
                <a:gd name="T7" fmla="*/ 4 h 90"/>
                <a:gd name="T8" fmla="*/ 15 w 115"/>
                <a:gd name="T9" fmla="*/ 5 h 90"/>
                <a:gd name="T10" fmla="*/ 16 w 115"/>
                <a:gd name="T11" fmla="*/ 5 h 90"/>
                <a:gd name="T12" fmla="*/ 16 w 115"/>
                <a:gd name="T13" fmla="*/ 5 h 90"/>
                <a:gd name="T14" fmla="*/ 16 w 115"/>
                <a:gd name="T15" fmla="*/ 6 h 90"/>
                <a:gd name="T16" fmla="*/ 16 w 115"/>
                <a:gd name="T17" fmla="*/ 6 h 90"/>
                <a:gd name="T18" fmla="*/ 16 w 115"/>
                <a:gd name="T19" fmla="*/ 7 h 90"/>
                <a:gd name="T20" fmla="*/ 16 w 115"/>
                <a:gd name="T21" fmla="*/ 8 h 90"/>
                <a:gd name="T22" fmla="*/ 15 w 115"/>
                <a:gd name="T23" fmla="*/ 8 h 90"/>
                <a:gd name="T24" fmla="*/ 14 w 115"/>
                <a:gd name="T25" fmla="*/ 7 h 90"/>
                <a:gd name="T26" fmla="*/ 13 w 115"/>
                <a:gd name="T27" fmla="*/ 6 h 90"/>
                <a:gd name="T28" fmla="*/ 13 w 115"/>
                <a:gd name="T29" fmla="*/ 6 h 90"/>
                <a:gd name="T30" fmla="*/ 13 w 115"/>
                <a:gd name="T31" fmla="*/ 5 h 90"/>
                <a:gd name="T32" fmla="*/ 13 w 115"/>
                <a:gd name="T33" fmla="*/ 5 h 90"/>
                <a:gd name="T34" fmla="*/ 11 w 115"/>
                <a:gd name="T35" fmla="*/ 5 h 90"/>
                <a:gd name="T36" fmla="*/ 10 w 115"/>
                <a:gd name="T37" fmla="*/ 5 h 90"/>
                <a:gd name="T38" fmla="*/ 10 w 115"/>
                <a:gd name="T39" fmla="*/ 5 h 90"/>
                <a:gd name="T40" fmla="*/ 9 w 115"/>
                <a:gd name="T41" fmla="*/ 5 h 90"/>
                <a:gd name="T42" fmla="*/ 9 w 115"/>
                <a:gd name="T43" fmla="*/ 5 h 90"/>
                <a:gd name="T44" fmla="*/ 9 w 115"/>
                <a:gd name="T45" fmla="*/ 5 h 90"/>
                <a:gd name="T46" fmla="*/ 8 w 115"/>
                <a:gd name="T47" fmla="*/ 5 h 90"/>
                <a:gd name="T48" fmla="*/ 7 w 115"/>
                <a:gd name="T49" fmla="*/ 6 h 90"/>
                <a:gd name="T50" fmla="*/ 6 w 115"/>
                <a:gd name="T51" fmla="*/ 6 h 90"/>
                <a:gd name="T52" fmla="*/ 5 w 115"/>
                <a:gd name="T53" fmla="*/ 6 h 90"/>
                <a:gd name="T54" fmla="*/ 5 w 115"/>
                <a:gd name="T55" fmla="*/ 8 h 90"/>
                <a:gd name="T56" fmla="*/ 5 w 115"/>
                <a:gd name="T57" fmla="*/ 8 h 90"/>
                <a:gd name="T58" fmla="*/ 5 w 115"/>
                <a:gd name="T59" fmla="*/ 9 h 90"/>
                <a:gd name="T60" fmla="*/ 6 w 115"/>
                <a:gd name="T61" fmla="*/ 10 h 90"/>
                <a:gd name="T62" fmla="*/ 7 w 115"/>
                <a:gd name="T63" fmla="*/ 10 h 90"/>
                <a:gd name="T64" fmla="*/ 8 w 115"/>
                <a:gd name="T65" fmla="*/ 10 h 90"/>
                <a:gd name="T66" fmla="*/ 9 w 115"/>
                <a:gd name="T67" fmla="*/ 10 h 90"/>
                <a:gd name="T68" fmla="*/ 10 w 115"/>
                <a:gd name="T69" fmla="*/ 10 h 90"/>
                <a:gd name="T70" fmla="*/ 10 w 115"/>
                <a:gd name="T71" fmla="*/ 10 h 90"/>
                <a:gd name="T72" fmla="*/ 11 w 115"/>
                <a:gd name="T73" fmla="*/ 10 h 90"/>
                <a:gd name="T74" fmla="*/ 11 w 115"/>
                <a:gd name="T75" fmla="*/ 11 h 90"/>
                <a:gd name="T76" fmla="*/ 10 w 115"/>
                <a:gd name="T77" fmla="*/ 12 h 90"/>
                <a:gd name="T78" fmla="*/ 10 w 115"/>
                <a:gd name="T79" fmla="*/ 13 h 90"/>
                <a:gd name="T80" fmla="*/ 9 w 115"/>
                <a:gd name="T81" fmla="*/ 13 h 90"/>
                <a:gd name="T82" fmla="*/ 7 w 115"/>
                <a:gd name="T83" fmla="*/ 13 h 90"/>
                <a:gd name="T84" fmla="*/ 5 w 115"/>
                <a:gd name="T85" fmla="*/ 13 h 90"/>
                <a:gd name="T86" fmla="*/ 4 w 115"/>
                <a:gd name="T87" fmla="*/ 13 h 90"/>
                <a:gd name="T88" fmla="*/ 2 w 115"/>
                <a:gd name="T89" fmla="*/ 13 h 90"/>
                <a:gd name="T90" fmla="*/ 2 w 115"/>
                <a:gd name="T91" fmla="*/ 12 h 90"/>
                <a:gd name="T92" fmla="*/ 2 w 115"/>
                <a:gd name="T93" fmla="*/ 10 h 90"/>
                <a:gd name="T94" fmla="*/ 2 w 115"/>
                <a:gd name="T95" fmla="*/ 8 h 90"/>
                <a:gd name="T96" fmla="*/ 2 w 115"/>
                <a:gd name="T97" fmla="*/ 6 h 90"/>
                <a:gd name="T98" fmla="*/ 2 w 115"/>
                <a:gd name="T99" fmla="*/ 5 h 90"/>
                <a:gd name="T100" fmla="*/ 2 w 115"/>
                <a:gd name="T101" fmla="*/ 2 h 90"/>
                <a:gd name="T102" fmla="*/ 2 w 115"/>
                <a:gd name="T103" fmla="*/ 2 h 90"/>
                <a:gd name="T104" fmla="*/ 2 w 115"/>
                <a:gd name="T105" fmla="*/ 2 h 90"/>
                <a:gd name="T106" fmla="*/ 4 w 115"/>
                <a:gd name="T107" fmla="*/ 2 h 90"/>
                <a:gd name="T108" fmla="*/ 6 w 115"/>
                <a:gd name="T109" fmla="*/ 2 h 90"/>
                <a:gd name="T110" fmla="*/ 7 w 115"/>
                <a:gd name="T111" fmla="*/ 2 h 90"/>
                <a:gd name="T112" fmla="*/ 8 w 115"/>
                <a:gd name="T113" fmla="*/ 2 h 90"/>
                <a:gd name="T114" fmla="*/ 9 w 115"/>
                <a:gd name="T115" fmla="*/ 2 h 90"/>
                <a:gd name="T116" fmla="*/ 10 w 115"/>
                <a:gd name="T117" fmla="*/ 0 h 90"/>
                <a:gd name="T118" fmla="*/ 10 w 115"/>
                <a:gd name="T119" fmla="*/ 0 h 90"/>
                <a:gd name="T120" fmla="*/ 11 w 115"/>
                <a:gd name="T121" fmla="*/ 2 h 9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15"/>
                <a:gd name="T184" fmla="*/ 0 h 90"/>
                <a:gd name="T185" fmla="*/ 115 w 115"/>
                <a:gd name="T186" fmla="*/ 90 h 9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15" h="90">
                  <a:moveTo>
                    <a:pt x="79" y="4"/>
                  </a:moveTo>
                  <a:lnTo>
                    <a:pt x="79" y="6"/>
                  </a:lnTo>
                  <a:lnTo>
                    <a:pt x="81" y="8"/>
                  </a:lnTo>
                  <a:lnTo>
                    <a:pt x="83" y="8"/>
                  </a:lnTo>
                  <a:lnTo>
                    <a:pt x="85" y="10"/>
                  </a:lnTo>
                  <a:lnTo>
                    <a:pt x="89" y="12"/>
                  </a:lnTo>
                  <a:lnTo>
                    <a:pt x="91" y="13"/>
                  </a:lnTo>
                  <a:lnTo>
                    <a:pt x="94" y="15"/>
                  </a:lnTo>
                  <a:lnTo>
                    <a:pt x="96" y="17"/>
                  </a:lnTo>
                  <a:lnTo>
                    <a:pt x="98" y="19"/>
                  </a:lnTo>
                  <a:lnTo>
                    <a:pt x="102" y="21"/>
                  </a:lnTo>
                  <a:lnTo>
                    <a:pt x="104" y="23"/>
                  </a:lnTo>
                  <a:lnTo>
                    <a:pt x="104" y="25"/>
                  </a:lnTo>
                  <a:lnTo>
                    <a:pt x="106" y="27"/>
                  </a:lnTo>
                  <a:lnTo>
                    <a:pt x="106" y="31"/>
                  </a:lnTo>
                  <a:lnTo>
                    <a:pt x="108" y="33"/>
                  </a:lnTo>
                  <a:lnTo>
                    <a:pt x="106" y="34"/>
                  </a:lnTo>
                  <a:lnTo>
                    <a:pt x="108" y="34"/>
                  </a:lnTo>
                  <a:lnTo>
                    <a:pt x="110" y="34"/>
                  </a:lnTo>
                  <a:lnTo>
                    <a:pt x="110" y="36"/>
                  </a:lnTo>
                  <a:lnTo>
                    <a:pt x="112" y="36"/>
                  </a:lnTo>
                  <a:lnTo>
                    <a:pt x="112" y="38"/>
                  </a:lnTo>
                  <a:lnTo>
                    <a:pt x="114" y="38"/>
                  </a:lnTo>
                  <a:lnTo>
                    <a:pt x="114" y="40"/>
                  </a:lnTo>
                  <a:lnTo>
                    <a:pt x="115" y="42"/>
                  </a:lnTo>
                  <a:lnTo>
                    <a:pt x="115" y="44"/>
                  </a:lnTo>
                  <a:lnTo>
                    <a:pt x="115" y="46"/>
                  </a:lnTo>
                  <a:lnTo>
                    <a:pt x="114" y="46"/>
                  </a:lnTo>
                  <a:lnTo>
                    <a:pt x="114" y="48"/>
                  </a:lnTo>
                  <a:lnTo>
                    <a:pt x="114" y="50"/>
                  </a:lnTo>
                  <a:lnTo>
                    <a:pt x="112" y="50"/>
                  </a:lnTo>
                  <a:lnTo>
                    <a:pt x="112" y="52"/>
                  </a:lnTo>
                  <a:lnTo>
                    <a:pt x="112" y="54"/>
                  </a:lnTo>
                  <a:lnTo>
                    <a:pt x="110" y="54"/>
                  </a:lnTo>
                  <a:lnTo>
                    <a:pt x="108" y="54"/>
                  </a:lnTo>
                  <a:lnTo>
                    <a:pt x="106" y="52"/>
                  </a:lnTo>
                  <a:lnTo>
                    <a:pt x="104" y="52"/>
                  </a:lnTo>
                  <a:lnTo>
                    <a:pt x="102" y="50"/>
                  </a:lnTo>
                  <a:lnTo>
                    <a:pt x="100" y="48"/>
                  </a:lnTo>
                  <a:lnTo>
                    <a:pt x="98" y="46"/>
                  </a:lnTo>
                  <a:lnTo>
                    <a:pt x="96" y="46"/>
                  </a:lnTo>
                  <a:lnTo>
                    <a:pt x="94" y="44"/>
                  </a:lnTo>
                  <a:lnTo>
                    <a:pt x="92" y="42"/>
                  </a:lnTo>
                  <a:lnTo>
                    <a:pt x="91" y="40"/>
                  </a:lnTo>
                  <a:lnTo>
                    <a:pt x="89" y="38"/>
                  </a:lnTo>
                  <a:lnTo>
                    <a:pt x="87" y="36"/>
                  </a:lnTo>
                  <a:lnTo>
                    <a:pt x="85" y="36"/>
                  </a:lnTo>
                  <a:lnTo>
                    <a:pt x="85" y="34"/>
                  </a:lnTo>
                  <a:lnTo>
                    <a:pt x="83" y="34"/>
                  </a:lnTo>
                  <a:lnTo>
                    <a:pt x="85" y="31"/>
                  </a:lnTo>
                  <a:lnTo>
                    <a:pt x="85" y="33"/>
                  </a:lnTo>
                  <a:lnTo>
                    <a:pt x="83" y="33"/>
                  </a:lnTo>
                  <a:lnTo>
                    <a:pt x="81" y="34"/>
                  </a:lnTo>
                  <a:lnTo>
                    <a:pt x="79" y="34"/>
                  </a:lnTo>
                  <a:lnTo>
                    <a:pt x="77" y="36"/>
                  </a:lnTo>
                  <a:lnTo>
                    <a:pt x="75" y="36"/>
                  </a:lnTo>
                  <a:lnTo>
                    <a:pt x="73" y="36"/>
                  </a:lnTo>
                  <a:lnTo>
                    <a:pt x="71" y="36"/>
                  </a:lnTo>
                  <a:lnTo>
                    <a:pt x="69" y="36"/>
                  </a:lnTo>
                  <a:lnTo>
                    <a:pt x="68" y="36"/>
                  </a:lnTo>
                  <a:lnTo>
                    <a:pt x="66" y="34"/>
                  </a:lnTo>
                  <a:lnTo>
                    <a:pt x="64" y="34"/>
                  </a:lnTo>
                  <a:lnTo>
                    <a:pt x="64" y="33"/>
                  </a:lnTo>
                  <a:lnTo>
                    <a:pt x="64" y="34"/>
                  </a:lnTo>
                  <a:lnTo>
                    <a:pt x="62" y="34"/>
                  </a:lnTo>
                  <a:lnTo>
                    <a:pt x="62" y="36"/>
                  </a:lnTo>
                  <a:lnTo>
                    <a:pt x="62" y="38"/>
                  </a:lnTo>
                  <a:lnTo>
                    <a:pt x="62" y="36"/>
                  </a:lnTo>
                  <a:lnTo>
                    <a:pt x="60" y="36"/>
                  </a:lnTo>
                  <a:lnTo>
                    <a:pt x="58" y="36"/>
                  </a:lnTo>
                  <a:lnTo>
                    <a:pt x="56" y="36"/>
                  </a:lnTo>
                  <a:lnTo>
                    <a:pt x="54" y="36"/>
                  </a:lnTo>
                  <a:lnTo>
                    <a:pt x="52" y="38"/>
                  </a:lnTo>
                  <a:lnTo>
                    <a:pt x="50" y="38"/>
                  </a:lnTo>
                  <a:lnTo>
                    <a:pt x="48" y="38"/>
                  </a:lnTo>
                  <a:lnTo>
                    <a:pt x="46" y="40"/>
                  </a:lnTo>
                  <a:lnTo>
                    <a:pt x="45" y="42"/>
                  </a:lnTo>
                  <a:lnTo>
                    <a:pt x="43" y="44"/>
                  </a:lnTo>
                  <a:lnTo>
                    <a:pt x="41" y="44"/>
                  </a:lnTo>
                  <a:lnTo>
                    <a:pt x="41" y="46"/>
                  </a:lnTo>
                  <a:lnTo>
                    <a:pt x="39" y="46"/>
                  </a:lnTo>
                  <a:lnTo>
                    <a:pt x="39" y="48"/>
                  </a:lnTo>
                  <a:lnTo>
                    <a:pt x="37" y="50"/>
                  </a:lnTo>
                  <a:lnTo>
                    <a:pt x="37" y="52"/>
                  </a:lnTo>
                  <a:lnTo>
                    <a:pt x="35" y="52"/>
                  </a:lnTo>
                  <a:lnTo>
                    <a:pt x="35" y="54"/>
                  </a:lnTo>
                  <a:lnTo>
                    <a:pt x="35" y="56"/>
                  </a:lnTo>
                  <a:lnTo>
                    <a:pt x="35" y="57"/>
                  </a:lnTo>
                  <a:lnTo>
                    <a:pt x="35" y="59"/>
                  </a:lnTo>
                  <a:lnTo>
                    <a:pt x="37" y="61"/>
                  </a:lnTo>
                  <a:lnTo>
                    <a:pt x="39" y="63"/>
                  </a:lnTo>
                  <a:lnTo>
                    <a:pt x="41" y="63"/>
                  </a:lnTo>
                  <a:lnTo>
                    <a:pt x="43" y="65"/>
                  </a:lnTo>
                  <a:lnTo>
                    <a:pt x="45" y="67"/>
                  </a:lnTo>
                  <a:lnTo>
                    <a:pt x="46" y="67"/>
                  </a:lnTo>
                  <a:lnTo>
                    <a:pt x="48" y="67"/>
                  </a:lnTo>
                  <a:lnTo>
                    <a:pt x="50" y="67"/>
                  </a:lnTo>
                  <a:lnTo>
                    <a:pt x="52" y="65"/>
                  </a:lnTo>
                  <a:lnTo>
                    <a:pt x="54" y="65"/>
                  </a:lnTo>
                  <a:lnTo>
                    <a:pt x="56" y="65"/>
                  </a:lnTo>
                  <a:lnTo>
                    <a:pt x="58" y="65"/>
                  </a:lnTo>
                  <a:lnTo>
                    <a:pt x="60" y="65"/>
                  </a:lnTo>
                  <a:lnTo>
                    <a:pt x="62" y="65"/>
                  </a:lnTo>
                  <a:lnTo>
                    <a:pt x="64" y="65"/>
                  </a:lnTo>
                  <a:lnTo>
                    <a:pt x="66" y="65"/>
                  </a:lnTo>
                  <a:lnTo>
                    <a:pt x="68" y="67"/>
                  </a:lnTo>
                  <a:lnTo>
                    <a:pt x="69" y="67"/>
                  </a:lnTo>
                  <a:lnTo>
                    <a:pt x="71" y="69"/>
                  </a:lnTo>
                  <a:lnTo>
                    <a:pt x="73" y="69"/>
                  </a:lnTo>
                  <a:lnTo>
                    <a:pt x="75" y="69"/>
                  </a:lnTo>
                  <a:lnTo>
                    <a:pt x="77" y="71"/>
                  </a:lnTo>
                  <a:lnTo>
                    <a:pt x="79" y="71"/>
                  </a:lnTo>
                  <a:lnTo>
                    <a:pt x="77" y="73"/>
                  </a:lnTo>
                  <a:lnTo>
                    <a:pt x="77" y="75"/>
                  </a:lnTo>
                  <a:lnTo>
                    <a:pt x="77" y="77"/>
                  </a:lnTo>
                  <a:lnTo>
                    <a:pt x="75" y="78"/>
                  </a:lnTo>
                  <a:lnTo>
                    <a:pt x="73" y="80"/>
                  </a:lnTo>
                  <a:lnTo>
                    <a:pt x="71" y="82"/>
                  </a:lnTo>
                  <a:lnTo>
                    <a:pt x="71" y="84"/>
                  </a:lnTo>
                  <a:lnTo>
                    <a:pt x="69" y="84"/>
                  </a:lnTo>
                  <a:lnTo>
                    <a:pt x="68" y="86"/>
                  </a:lnTo>
                  <a:lnTo>
                    <a:pt x="64" y="86"/>
                  </a:lnTo>
                  <a:lnTo>
                    <a:pt x="62" y="88"/>
                  </a:lnTo>
                  <a:lnTo>
                    <a:pt x="58" y="88"/>
                  </a:lnTo>
                  <a:lnTo>
                    <a:pt x="54" y="88"/>
                  </a:lnTo>
                  <a:lnTo>
                    <a:pt x="50" y="90"/>
                  </a:lnTo>
                  <a:lnTo>
                    <a:pt x="46" y="90"/>
                  </a:lnTo>
                  <a:lnTo>
                    <a:pt x="43" y="90"/>
                  </a:lnTo>
                  <a:lnTo>
                    <a:pt x="39" y="90"/>
                  </a:lnTo>
                  <a:lnTo>
                    <a:pt x="35" y="90"/>
                  </a:lnTo>
                  <a:lnTo>
                    <a:pt x="31" y="90"/>
                  </a:lnTo>
                  <a:lnTo>
                    <a:pt x="27" y="90"/>
                  </a:lnTo>
                  <a:lnTo>
                    <a:pt x="23" y="88"/>
                  </a:lnTo>
                  <a:lnTo>
                    <a:pt x="20" y="88"/>
                  </a:lnTo>
                  <a:lnTo>
                    <a:pt x="16" y="86"/>
                  </a:lnTo>
                  <a:lnTo>
                    <a:pt x="14" y="86"/>
                  </a:lnTo>
                  <a:lnTo>
                    <a:pt x="10" y="84"/>
                  </a:lnTo>
                  <a:lnTo>
                    <a:pt x="10" y="80"/>
                  </a:lnTo>
                  <a:lnTo>
                    <a:pt x="12" y="77"/>
                  </a:lnTo>
                  <a:lnTo>
                    <a:pt x="12" y="73"/>
                  </a:lnTo>
                  <a:lnTo>
                    <a:pt x="10" y="69"/>
                  </a:lnTo>
                  <a:lnTo>
                    <a:pt x="10" y="63"/>
                  </a:lnTo>
                  <a:lnTo>
                    <a:pt x="10" y="59"/>
                  </a:lnTo>
                  <a:lnTo>
                    <a:pt x="8" y="56"/>
                  </a:lnTo>
                  <a:lnTo>
                    <a:pt x="8" y="52"/>
                  </a:lnTo>
                  <a:lnTo>
                    <a:pt x="8" y="46"/>
                  </a:lnTo>
                  <a:lnTo>
                    <a:pt x="6" y="42"/>
                  </a:lnTo>
                  <a:lnTo>
                    <a:pt x="6" y="38"/>
                  </a:lnTo>
                  <a:lnTo>
                    <a:pt x="4" y="33"/>
                  </a:lnTo>
                  <a:lnTo>
                    <a:pt x="4" y="29"/>
                  </a:lnTo>
                  <a:lnTo>
                    <a:pt x="4" y="25"/>
                  </a:lnTo>
                  <a:lnTo>
                    <a:pt x="4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2" y="15"/>
                  </a:lnTo>
                  <a:lnTo>
                    <a:pt x="6" y="17"/>
                  </a:lnTo>
                  <a:lnTo>
                    <a:pt x="8" y="17"/>
                  </a:lnTo>
                  <a:lnTo>
                    <a:pt x="12" y="15"/>
                  </a:lnTo>
                  <a:lnTo>
                    <a:pt x="16" y="15"/>
                  </a:lnTo>
                  <a:lnTo>
                    <a:pt x="20" y="15"/>
                  </a:lnTo>
                  <a:lnTo>
                    <a:pt x="23" y="13"/>
                  </a:lnTo>
                  <a:lnTo>
                    <a:pt x="29" y="13"/>
                  </a:lnTo>
                  <a:lnTo>
                    <a:pt x="33" y="12"/>
                  </a:lnTo>
                  <a:lnTo>
                    <a:pt x="37" y="10"/>
                  </a:lnTo>
                  <a:lnTo>
                    <a:pt x="41" y="10"/>
                  </a:lnTo>
                  <a:lnTo>
                    <a:pt x="45" y="8"/>
                  </a:lnTo>
                  <a:lnTo>
                    <a:pt x="46" y="8"/>
                  </a:lnTo>
                  <a:lnTo>
                    <a:pt x="48" y="6"/>
                  </a:lnTo>
                  <a:lnTo>
                    <a:pt x="50" y="6"/>
                  </a:lnTo>
                  <a:lnTo>
                    <a:pt x="52" y="6"/>
                  </a:lnTo>
                  <a:lnTo>
                    <a:pt x="54" y="4"/>
                  </a:lnTo>
                  <a:lnTo>
                    <a:pt x="56" y="4"/>
                  </a:lnTo>
                  <a:lnTo>
                    <a:pt x="58" y="4"/>
                  </a:lnTo>
                  <a:lnTo>
                    <a:pt x="60" y="2"/>
                  </a:lnTo>
                  <a:lnTo>
                    <a:pt x="62" y="2"/>
                  </a:lnTo>
                  <a:lnTo>
                    <a:pt x="64" y="2"/>
                  </a:lnTo>
                  <a:lnTo>
                    <a:pt x="66" y="0"/>
                  </a:lnTo>
                  <a:lnTo>
                    <a:pt x="68" y="0"/>
                  </a:lnTo>
                  <a:lnTo>
                    <a:pt x="69" y="0"/>
                  </a:lnTo>
                  <a:lnTo>
                    <a:pt x="71" y="0"/>
                  </a:lnTo>
                  <a:lnTo>
                    <a:pt x="73" y="0"/>
                  </a:lnTo>
                  <a:lnTo>
                    <a:pt x="75" y="2"/>
                  </a:lnTo>
                  <a:lnTo>
                    <a:pt x="77" y="2"/>
                  </a:lnTo>
                  <a:lnTo>
                    <a:pt x="79" y="4"/>
                  </a:lnTo>
                  <a:close/>
                </a:path>
              </a:pathLst>
            </a:custGeom>
            <a:solidFill>
              <a:srgbClr val="FFC296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Freeform 104"/>
            <p:cNvSpPr>
              <a:spLocks noChangeAspect="1"/>
            </p:cNvSpPr>
            <p:nvPr/>
          </p:nvSpPr>
          <p:spPr bwMode="auto">
            <a:xfrm>
              <a:off x="2695" y="1223"/>
              <a:ext cx="101" cy="113"/>
            </a:xfrm>
            <a:custGeom>
              <a:avLst/>
              <a:gdLst>
                <a:gd name="T0" fmla="*/ 10 w 129"/>
                <a:gd name="T1" fmla="*/ 19 h 144"/>
                <a:gd name="T2" fmla="*/ 12 w 129"/>
                <a:gd name="T3" fmla="*/ 18 h 144"/>
                <a:gd name="T4" fmla="*/ 13 w 129"/>
                <a:gd name="T5" fmla="*/ 16 h 144"/>
                <a:gd name="T6" fmla="*/ 14 w 129"/>
                <a:gd name="T7" fmla="*/ 14 h 144"/>
                <a:gd name="T8" fmla="*/ 16 w 129"/>
                <a:gd name="T9" fmla="*/ 13 h 144"/>
                <a:gd name="T10" fmla="*/ 16 w 129"/>
                <a:gd name="T11" fmla="*/ 10 h 144"/>
                <a:gd name="T12" fmla="*/ 16 w 129"/>
                <a:gd name="T13" fmla="*/ 10 h 144"/>
                <a:gd name="T14" fmla="*/ 16 w 129"/>
                <a:gd name="T15" fmla="*/ 9 h 144"/>
                <a:gd name="T16" fmla="*/ 16 w 129"/>
                <a:gd name="T17" fmla="*/ 8 h 144"/>
                <a:gd name="T18" fmla="*/ 17 w 129"/>
                <a:gd name="T19" fmla="*/ 8 h 144"/>
                <a:gd name="T20" fmla="*/ 18 w 129"/>
                <a:gd name="T21" fmla="*/ 8 h 144"/>
                <a:gd name="T22" fmla="*/ 18 w 129"/>
                <a:gd name="T23" fmla="*/ 7 h 144"/>
                <a:gd name="T24" fmla="*/ 18 w 129"/>
                <a:gd name="T25" fmla="*/ 6 h 144"/>
                <a:gd name="T26" fmla="*/ 18 w 129"/>
                <a:gd name="T27" fmla="*/ 5 h 144"/>
                <a:gd name="T28" fmla="*/ 16 w 129"/>
                <a:gd name="T29" fmla="*/ 5 h 144"/>
                <a:gd name="T30" fmla="*/ 16 w 129"/>
                <a:gd name="T31" fmla="*/ 5 h 144"/>
                <a:gd name="T32" fmla="*/ 16 w 129"/>
                <a:gd name="T33" fmla="*/ 6 h 144"/>
                <a:gd name="T34" fmla="*/ 15 w 129"/>
                <a:gd name="T35" fmla="*/ 6 h 144"/>
                <a:gd name="T36" fmla="*/ 15 w 129"/>
                <a:gd name="T37" fmla="*/ 6 h 144"/>
                <a:gd name="T38" fmla="*/ 16 w 129"/>
                <a:gd name="T39" fmla="*/ 5 h 144"/>
                <a:gd name="T40" fmla="*/ 16 w 129"/>
                <a:gd name="T41" fmla="*/ 4 h 144"/>
                <a:gd name="T42" fmla="*/ 16 w 129"/>
                <a:gd name="T43" fmla="*/ 4 h 144"/>
                <a:gd name="T44" fmla="*/ 16 w 129"/>
                <a:gd name="T45" fmla="*/ 3 h 144"/>
                <a:gd name="T46" fmla="*/ 13 w 129"/>
                <a:gd name="T47" fmla="*/ 2 h 144"/>
                <a:gd name="T48" fmla="*/ 13 w 129"/>
                <a:gd name="T49" fmla="*/ 2 h 144"/>
                <a:gd name="T50" fmla="*/ 12 w 129"/>
                <a:gd name="T51" fmla="*/ 2 h 144"/>
                <a:gd name="T52" fmla="*/ 11 w 129"/>
                <a:gd name="T53" fmla="*/ 0 h 144"/>
                <a:gd name="T54" fmla="*/ 10 w 129"/>
                <a:gd name="T55" fmla="*/ 2 h 144"/>
                <a:gd name="T56" fmla="*/ 10 w 129"/>
                <a:gd name="T57" fmla="*/ 2 h 144"/>
                <a:gd name="T58" fmla="*/ 9 w 129"/>
                <a:gd name="T59" fmla="*/ 2 h 144"/>
                <a:gd name="T60" fmla="*/ 9 w 129"/>
                <a:gd name="T61" fmla="*/ 3 h 144"/>
                <a:gd name="T62" fmla="*/ 8 w 129"/>
                <a:gd name="T63" fmla="*/ 3 h 144"/>
                <a:gd name="T64" fmla="*/ 7 w 129"/>
                <a:gd name="T65" fmla="*/ 2 h 144"/>
                <a:gd name="T66" fmla="*/ 6 w 129"/>
                <a:gd name="T67" fmla="*/ 2 h 144"/>
                <a:gd name="T68" fmla="*/ 5 w 129"/>
                <a:gd name="T69" fmla="*/ 2 h 144"/>
                <a:gd name="T70" fmla="*/ 5 w 129"/>
                <a:gd name="T71" fmla="*/ 3 h 144"/>
                <a:gd name="T72" fmla="*/ 4 w 129"/>
                <a:gd name="T73" fmla="*/ 4 h 144"/>
                <a:gd name="T74" fmla="*/ 4 w 129"/>
                <a:gd name="T75" fmla="*/ 5 h 144"/>
                <a:gd name="T76" fmla="*/ 3 w 129"/>
                <a:gd name="T77" fmla="*/ 7 h 144"/>
                <a:gd name="T78" fmla="*/ 3 w 129"/>
                <a:gd name="T79" fmla="*/ 8 h 144"/>
                <a:gd name="T80" fmla="*/ 2 w 129"/>
                <a:gd name="T81" fmla="*/ 9 h 144"/>
                <a:gd name="T82" fmla="*/ 2 w 129"/>
                <a:gd name="T83" fmla="*/ 9 h 144"/>
                <a:gd name="T84" fmla="*/ 2 w 129"/>
                <a:gd name="T85" fmla="*/ 9 h 144"/>
                <a:gd name="T86" fmla="*/ 2 w 129"/>
                <a:gd name="T87" fmla="*/ 10 h 144"/>
                <a:gd name="T88" fmla="*/ 2 w 129"/>
                <a:gd name="T89" fmla="*/ 11 h 144"/>
                <a:gd name="T90" fmla="*/ 2 w 129"/>
                <a:gd name="T91" fmla="*/ 12 h 144"/>
                <a:gd name="T92" fmla="*/ 2 w 129"/>
                <a:gd name="T93" fmla="*/ 13 h 144"/>
                <a:gd name="T94" fmla="*/ 2 w 129"/>
                <a:gd name="T95" fmla="*/ 18 h 144"/>
                <a:gd name="T96" fmla="*/ 3 w 129"/>
                <a:gd name="T97" fmla="*/ 19 h 144"/>
                <a:gd name="T98" fmla="*/ 5 w 129"/>
                <a:gd name="T99" fmla="*/ 19 h 144"/>
                <a:gd name="T100" fmla="*/ 7 w 129"/>
                <a:gd name="T101" fmla="*/ 19 h 144"/>
                <a:gd name="T102" fmla="*/ 9 w 129"/>
                <a:gd name="T103" fmla="*/ 20 h 14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29"/>
                <a:gd name="T157" fmla="*/ 0 h 144"/>
                <a:gd name="T158" fmla="*/ 129 w 129"/>
                <a:gd name="T159" fmla="*/ 144 h 14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29" h="144">
                  <a:moveTo>
                    <a:pt x="71" y="144"/>
                  </a:moveTo>
                  <a:lnTo>
                    <a:pt x="73" y="136"/>
                  </a:lnTo>
                  <a:lnTo>
                    <a:pt x="75" y="134"/>
                  </a:lnTo>
                  <a:lnTo>
                    <a:pt x="77" y="131"/>
                  </a:lnTo>
                  <a:lnTo>
                    <a:pt x="81" y="127"/>
                  </a:lnTo>
                  <a:lnTo>
                    <a:pt x="83" y="123"/>
                  </a:lnTo>
                  <a:lnTo>
                    <a:pt x="86" y="119"/>
                  </a:lnTo>
                  <a:lnTo>
                    <a:pt x="90" y="115"/>
                  </a:lnTo>
                  <a:lnTo>
                    <a:pt x="94" y="111"/>
                  </a:lnTo>
                  <a:lnTo>
                    <a:pt x="98" y="108"/>
                  </a:lnTo>
                  <a:lnTo>
                    <a:pt x="100" y="102"/>
                  </a:lnTo>
                  <a:lnTo>
                    <a:pt x="104" y="98"/>
                  </a:lnTo>
                  <a:lnTo>
                    <a:pt x="108" y="94"/>
                  </a:lnTo>
                  <a:lnTo>
                    <a:pt x="109" y="88"/>
                  </a:lnTo>
                  <a:lnTo>
                    <a:pt x="111" y="85"/>
                  </a:lnTo>
                  <a:lnTo>
                    <a:pt x="113" y="81"/>
                  </a:lnTo>
                  <a:lnTo>
                    <a:pt x="113" y="77"/>
                  </a:lnTo>
                  <a:lnTo>
                    <a:pt x="115" y="73"/>
                  </a:lnTo>
                  <a:lnTo>
                    <a:pt x="115" y="71"/>
                  </a:lnTo>
                  <a:lnTo>
                    <a:pt x="115" y="69"/>
                  </a:lnTo>
                  <a:lnTo>
                    <a:pt x="117" y="67"/>
                  </a:lnTo>
                  <a:lnTo>
                    <a:pt x="117" y="65"/>
                  </a:lnTo>
                  <a:lnTo>
                    <a:pt x="119" y="65"/>
                  </a:lnTo>
                  <a:lnTo>
                    <a:pt x="119" y="64"/>
                  </a:lnTo>
                  <a:lnTo>
                    <a:pt x="119" y="62"/>
                  </a:lnTo>
                  <a:lnTo>
                    <a:pt x="119" y="60"/>
                  </a:lnTo>
                  <a:lnTo>
                    <a:pt x="121" y="58"/>
                  </a:lnTo>
                  <a:lnTo>
                    <a:pt x="121" y="56"/>
                  </a:lnTo>
                  <a:lnTo>
                    <a:pt x="123" y="56"/>
                  </a:lnTo>
                  <a:lnTo>
                    <a:pt x="123" y="54"/>
                  </a:lnTo>
                  <a:lnTo>
                    <a:pt x="125" y="54"/>
                  </a:lnTo>
                  <a:lnTo>
                    <a:pt x="125" y="52"/>
                  </a:lnTo>
                  <a:lnTo>
                    <a:pt x="127" y="52"/>
                  </a:lnTo>
                  <a:lnTo>
                    <a:pt x="127" y="50"/>
                  </a:lnTo>
                  <a:lnTo>
                    <a:pt x="129" y="50"/>
                  </a:lnTo>
                  <a:lnTo>
                    <a:pt x="129" y="48"/>
                  </a:lnTo>
                  <a:lnTo>
                    <a:pt x="129" y="46"/>
                  </a:lnTo>
                  <a:lnTo>
                    <a:pt x="129" y="44"/>
                  </a:lnTo>
                  <a:lnTo>
                    <a:pt x="127" y="43"/>
                  </a:lnTo>
                  <a:lnTo>
                    <a:pt x="127" y="41"/>
                  </a:lnTo>
                  <a:lnTo>
                    <a:pt x="125" y="41"/>
                  </a:lnTo>
                  <a:lnTo>
                    <a:pt x="125" y="39"/>
                  </a:lnTo>
                  <a:lnTo>
                    <a:pt x="123" y="37"/>
                  </a:lnTo>
                  <a:lnTo>
                    <a:pt x="123" y="35"/>
                  </a:lnTo>
                  <a:lnTo>
                    <a:pt x="121" y="37"/>
                  </a:lnTo>
                  <a:lnTo>
                    <a:pt x="119" y="37"/>
                  </a:lnTo>
                  <a:lnTo>
                    <a:pt x="117" y="37"/>
                  </a:lnTo>
                  <a:lnTo>
                    <a:pt x="115" y="39"/>
                  </a:lnTo>
                  <a:lnTo>
                    <a:pt x="113" y="39"/>
                  </a:lnTo>
                  <a:lnTo>
                    <a:pt x="111" y="41"/>
                  </a:lnTo>
                  <a:lnTo>
                    <a:pt x="109" y="43"/>
                  </a:lnTo>
                  <a:lnTo>
                    <a:pt x="108" y="43"/>
                  </a:lnTo>
                  <a:lnTo>
                    <a:pt x="106" y="43"/>
                  </a:lnTo>
                  <a:lnTo>
                    <a:pt x="106" y="44"/>
                  </a:lnTo>
                  <a:lnTo>
                    <a:pt x="104" y="44"/>
                  </a:lnTo>
                  <a:lnTo>
                    <a:pt x="106" y="43"/>
                  </a:lnTo>
                  <a:lnTo>
                    <a:pt x="106" y="41"/>
                  </a:lnTo>
                  <a:lnTo>
                    <a:pt x="108" y="41"/>
                  </a:lnTo>
                  <a:lnTo>
                    <a:pt x="108" y="39"/>
                  </a:lnTo>
                  <a:lnTo>
                    <a:pt x="108" y="37"/>
                  </a:lnTo>
                  <a:lnTo>
                    <a:pt x="108" y="35"/>
                  </a:lnTo>
                  <a:lnTo>
                    <a:pt x="109" y="33"/>
                  </a:lnTo>
                  <a:lnTo>
                    <a:pt x="109" y="31"/>
                  </a:lnTo>
                  <a:lnTo>
                    <a:pt x="109" y="29"/>
                  </a:lnTo>
                  <a:lnTo>
                    <a:pt x="109" y="27"/>
                  </a:lnTo>
                  <a:lnTo>
                    <a:pt x="109" y="25"/>
                  </a:lnTo>
                  <a:lnTo>
                    <a:pt x="109" y="23"/>
                  </a:lnTo>
                  <a:lnTo>
                    <a:pt x="109" y="21"/>
                  </a:lnTo>
                  <a:lnTo>
                    <a:pt x="109" y="20"/>
                  </a:lnTo>
                  <a:lnTo>
                    <a:pt x="109" y="18"/>
                  </a:lnTo>
                  <a:lnTo>
                    <a:pt x="106" y="12"/>
                  </a:lnTo>
                  <a:lnTo>
                    <a:pt x="90" y="12"/>
                  </a:lnTo>
                  <a:lnTo>
                    <a:pt x="90" y="10"/>
                  </a:lnTo>
                  <a:lnTo>
                    <a:pt x="88" y="8"/>
                  </a:lnTo>
                  <a:lnTo>
                    <a:pt x="86" y="6"/>
                  </a:lnTo>
                  <a:lnTo>
                    <a:pt x="85" y="4"/>
                  </a:lnTo>
                  <a:lnTo>
                    <a:pt x="83" y="4"/>
                  </a:lnTo>
                  <a:lnTo>
                    <a:pt x="83" y="2"/>
                  </a:lnTo>
                  <a:lnTo>
                    <a:pt x="81" y="2"/>
                  </a:lnTo>
                  <a:lnTo>
                    <a:pt x="79" y="0"/>
                  </a:lnTo>
                  <a:lnTo>
                    <a:pt x="77" y="0"/>
                  </a:lnTo>
                  <a:lnTo>
                    <a:pt x="75" y="0"/>
                  </a:lnTo>
                  <a:lnTo>
                    <a:pt x="73" y="2"/>
                  </a:lnTo>
                  <a:lnTo>
                    <a:pt x="71" y="4"/>
                  </a:lnTo>
                  <a:lnTo>
                    <a:pt x="71" y="6"/>
                  </a:lnTo>
                  <a:lnTo>
                    <a:pt x="69" y="8"/>
                  </a:lnTo>
                  <a:lnTo>
                    <a:pt x="69" y="10"/>
                  </a:lnTo>
                  <a:lnTo>
                    <a:pt x="67" y="12"/>
                  </a:lnTo>
                  <a:lnTo>
                    <a:pt x="67" y="14"/>
                  </a:lnTo>
                  <a:lnTo>
                    <a:pt x="65" y="14"/>
                  </a:lnTo>
                  <a:lnTo>
                    <a:pt x="65" y="16"/>
                  </a:lnTo>
                  <a:lnTo>
                    <a:pt x="63" y="18"/>
                  </a:lnTo>
                  <a:lnTo>
                    <a:pt x="62" y="20"/>
                  </a:lnTo>
                  <a:lnTo>
                    <a:pt x="60" y="20"/>
                  </a:lnTo>
                  <a:lnTo>
                    <a:pt x="58" y="20"/>
                  </a:lnTo>
                  <a:lnTo>
                    <a:pt x="56" y="20"/>
                  </a:lnTo>
                  <a:lnTo>
                    <a:pt x="54" y="20"/>
                  </a:lnTo>
                  <a:lnTo>
                    <a:pt x="52" y="18"/>
                  </a:lnTo>
                  <a:lnTo>
                    <a:pt x="50" y="18"/>
                  </a:lnTo>
                  <a:lnTo>
                    <a:pt x="48" y="18"/>
                  </a:lnTo>
                  <a:lnTo>
                    <a:pt x="46" y="18"/>
                  </a:lnTo>
                  <a:lnTo>
                    <a:pt x="46" y="16"/>
                  </a:lnTo>
                  <a:lnTo>
                    <a:pt x="44" y="16"/>
                  </a:lnTo>
                  <a:lnTo>
                    <a:pt x="42" y="16"/>
                  </a:lnTo>
                  <a:lnTo>
                    <a:pt x="40" y="16"/>
                  </a:lnTo>
                  <a:lnTo>
                    <a:pt x="38" y="18"/>
                  </a:lnTo>
                  <a:lnTo>
                    <a:pt x="37" y="18"/>
                  </a:lnTo>
                  <a:lnTo>
                    <a:pt x="35" y="20"/>
                  </a:lnTo>
                  <a:lnTo>
                    <a:pt x="33" y="23"/>
                  </a:lnTo>
                  <a:lnTo>
                    <a:pt x="31" y="25"/>
                  </a:lnTo>
                  <a:lnTo>
                    <a:pt x="31" y="29"/>
                  </a:lnTo>
                  <a:lnTo>
                    <a:pt x="29" y="31"/>
                  </a:lnTo>
                  <a:lnTo>
                    <a:pt x="27" y="35"/>
                  </a:lnTo>
                  <a:lnTo>
                    <a:pt x="27" y="39"/>
                  </a:lnTo>
                  <a:lnTo>
                    <a:pt x="25" y="43"/>
                  </a:lnTo>
                  <a:lnTo>
                    <a:pt x="23" y="46"/>
                  </a:lnTo>
                  <a:lnTo>
                    <a:pt x="23" y="50"/>
                  </a:lnTo>
                  <a:lnTo>
                    <a:pt x="21" y="52"/>
                  </a:lnTo>
                  <a:lnTo>
                    <a:pt x="21" y="56"/>
                  </a:lnTo>
                  <a:lnTo>
                    <a:pt x="21" y="58"/>
                  </a:lnTo>
                  <a:lnTo>
                    <a:pt x="19" y="62"/>
                  </a:lnTo>
                  <a:lnTo>
                    <a:pt x="19" y="60"/>
                  </a:lnTo>
                  <a:lnTo>
                    <a:pt x="17" y="60"/>
                  </a:lnTo>
                  <a:lnTo>
                    <a:pt x="17" y="58"/>
                  </a:lnTo>
                  <a:lnTo>
                    <a:pt x="15" y="58"/>
                  </a:lnTo>
                  <a:lnTo>
                    <a:pt x="15" y="60"/>
                  </a:lnTo>
                  <a:lnTo>
                    <a:pt x="14" y="62"/>
                  </a:lnTo>
                  <a:lnTo>
                    <a:pt x="14" y="64"/>
                  </a:lnTo>
                  <a:lnTo>
                    <a:pt x="14" y="65"/>
                  </a:lnTo>
                  <a:lnTo>
                    <a:pt x="12" y="67"/>
                  </a:lnTo>
                  <a:lnTo>
                    <a:pt x="12" y="69"/>
                  </a:lnTo>
                  <a:lnTo>
                    <a:pt x="12" y="71"/>
                  </a:lnTo>
                  <a:lnTo>
                    <a:pt x="12" y="73"/>
                  </a:lnTo>
                  <a:lnTo>
                    <a:pt x="12" y="75"/>
                  </a:lnTo>
                  <a:lnTo>
                    <a:pt x="12" y="77"/>
                  </a:lnTo>
                  <a:lnTo>
                    <a:pt x="12" y="79"/>
                  </a:lnTo>
                  <a:lnTo>
                    <a:pt x="12" y="81"/>
                  </a:lnTo>
                  <a:lnTo>
                    <a:pt x="12" y="83"/>
                  </a:lnTo>
                  <a:lnTo>
                    <a:pt x="12" y="85"/>
                  </a:lnTo>
                  <a:lnTo>
                    <a:pt x="12" y="87"/>
                  </a:lnTo>
                  <a:lnTo>
                    <a:pt x="19" y="96"/>
                  </a:lnTo>
                  <a:lnTo>
                    <a:pt x="0" y="125"/>
                  </a:lnTo>
                  <a:lnTo>
                    <a:pt x="4" y="125"/>
                  </a:lnTo>
                  <a:lnTo>
                    <a:pt x="10" y="125"/>
                  </a:lnTo>
                  <a:lnTo>
                    <a:pt x="14" y="127"/>
                  </a:lnTo>
                  <a:lnTo>
                    <a:pt x="17" y="127"/>
                  </a:lnTo>
                  <a:lnTo>
                    <a:pt x="23" y="127"/>
                  </a:lnTo>
                  <a:lnTo>
                    <a:pt x="27" y="129"/>
                  </a:lnTo>
                  <a:lnTo>
                    <a:pt x="31" y="129"/>
                  </a:lnTo>
                  <a:lnTo>
                    <a:pt x="37" y="129"/>
                  </a:lnTo>
                  <a:lnTo>
                    <a:pt x="40" y="131"/>
                  </a:lnTo>
                  <a:lnTo>
                    <a:pt x="46" y="131"/>
                  </a:lnTo>
                  <a:lnTo>
                    <a:pt x="50" y="132"/>
                  </a:lnTo>
                  <a:lnTo>
                    <a:pt x="54" y="134"/>
                  </a:lnTo>
                  <a:lnTo>
                    <a:pt x="58" y="136"/>
                  </a:lnTo>
                  <a:lnTo>
                    <a:pt x="63" y="138"/>
                  </a:lnTo>
                  <a:lnTo>
                    <a:pt x="67" y="140"/>
                  </a:lnTo>
                  <a:lnTo>
                    <a:pt x="71" y="144"/>
                  </a:lnTo>
                  <a:close/>
                </a:path>
              </a:pathLst>
            </a:custGeom>
            <a:solidFill>
              <a:srgbClr val="FFC296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1" name="Freeform 105"/>
            <p:cNvSpPr>
              <a:spLocks noChangeAspect="1"/>
            </p:cNvSpPr>
            <p:nvPr/>
          </p:nvSpPr>
          <p:spPr bwMode="auto">
            <a:xfrm>
              <a:off x="2760" y="1229"/>
              <a:ext cx="10" cy="21"/>
            </a:xfrm>
            <a:custGeom>
              <a:avLst/>
              <a:gdLst>
                <a:gd name="T0" fmla="*/ 2 w 13"/>
                <a:gd name="T1" fmla="*/ 2 h 27"/>
                <a:gd name="T2" fmla="*/ 2 w 13"/>
                <a:gd name="T3" fmla="*/ 2 h 27"/>
                <a:gd name="T4" fmla="*/ 2 w 13"/>
                <a:gd name="T5" fmla="*/ 2 h 27"/>
                <a:gd name="T6" fmla="*/ 2 w 13"/>
                <a:gd name="T7" fmla="*/ 2 h 27"/>
                <a:gd name="T8" fmla="*/ 2 w 13"/>
                <a:gd name="T9" fmla="*/ 2 h 27"/>
                <a:gd name="T10" fmla="*/ 2 w 13"/>
                <a:gd name="T11" fmla="*/ 2 h 27"/>
                <a:gd name="T12" fmla="*/ 2 w 13"/>
                <a:gd name="T13" fmla="*/ 2 h 27"/>
                <a:gd name="T14" fmla="*/ 2 w 13"/>
                <a:gd name="T15" fmla="*/ 2 h 27"/>
                <a:gd name="T16" fmla="*/ 2 w 13"/>
                <a:gd name="T17" fmla="*/ 2 h 27"/>
                <a:gd name="T18" fmla="*/ 2 w 13"/>
                <a:gd name="T19" fmla="*/ 2 h 27"/>
                <a:gd name="T20" fmla="*/ 2 w 13"/>
                <a:gd name="T21" fmla="*/ 2 h 27"/>
                <a:gd name="T22" fmla="*/ 2 w 13"/>
                <a:gd name="T23" fmla="*/ 3 h 27"/>
                <a:gd name="T24" fmla="*/ 2 w 13"/>
                <a:gd name="T25" fmla="*/ 3 h 27"/>
                <a:gd name="T26" fmla="*/ 0 w 13"/>
                <a:gd name="T27" fmla="*/ 3 h 27"/>
                <a:gd name="T28" fmla="*/ 2 w 13"/>
                <a:gd name="T29" fmla="*/ 3 h 27"/>
                <a:gd name="T30" fmla="*/ 2 w 13"/>
                <a:gd name="T31" fmla="*/ 3 h 27"/>
                <a:gd name="T32" fmla="*/ 2 w 13"/>
                <a:gd name="T33" fmla="*/ 3 h 27"/>
                <a:gd name="T34" fmla="*/ 2 w 13"/>
                <a:gd name="T35" fmla="*/ 3 h 27"/>
                <a:gd name="T36" fmla="*/ 2 w 13"/>
                <a:gd name="T37" fmla="*/ 2 h 27"/>
                <a:gd name="T38" fmla="*/ 2 w 13"/>
                <a:gd name="T39" fmla="*/ 2 h 27"/>
                <a:gd name="T40" fmla="*/ 2 w 13"/>
                <a:gd name="T41" fmla="*/ 2 h 27"/>
                <a:gd name="T42" fmla="*/ 2 w 13"/>
                <a:gd name="T43" fmla="*/ 2 h 27"/>
                <a:gd name="T44" fmla="*/ 2 w 13"/>
                <a:gd name="T45" fmla="*/ 2 h 27"/>
                <a:gd name="T46" fmla="*/ 2 w 13"/>
                <a:gd name="T47" fmla="*/ 2 h 27"/>
                <a:gd name="T48" fmla="*/ 2 w 13"/>
                <a:gd name="T49" fmla="*/ 2 h 27"/>
                <a:gd name="T50" fmla="*/ 2 w 13"/>
                <a:gd name="T51" fmla="*/ 2 h 27"/>
                <a:gd name="T52" fmla="*/ 2 w 13"/>
                <a:gd name="T53" fmla="*/ 2 h 27"/>
                <a:gd name="T54" fmla="*/ 2 w 13"/>
                <a:gd name="T55" fmla="*/ 2 h 27"/>
                <a:gd name="T56" fmla="*/ 2 w 13"/>
                <a:gd name="T57" fmla="*/ 2 h 27"/>
                <a:gd name="T58" fmla="*/ 2 w 13"/>
                <a:gd name="T59" fmla="*/ 2 h 27"/>
                <a:gd name="T60" fmla="*/ 2 w 13"/>
                <a:gd name="T61" fmla="*/ 2 h 27"/>
                <a:gd name="T62" fmla="*/ 2 w 13"/>
                <a:gd name="T63" fmla="*/ 2 h 27"/>
                <a:gd name="T64" fmla="*/ 2 w 13"/>
                <a:gd name="T65" fmla="*/ 2 h 27"/>
                <a:gd name="T66" fmla="*/ 2 w 13"/>
                <a:gd name="T67" fmla="*/ 2 h 27"/>
                <a:gd name="T68" fmla="*/ 2 w 13"/>
                <a:gd name="T69" fmla="*/ 2 h 27"/>
                <a:gd name="T70" fmla="*/ 2 w 13"/>
                <a:gd name="T71" fmla="*/ 0 h 27"/>
                <a:gd name="T72" fmla="*/ 2 w 13"/>
                <a:gd name="T73" fmla="*/ 0 h 27"/>
                <a:gd name="T74" fmla="*/ 2 w 13"/>
                <a:gd name="T75" fmla="*/ 0 h 27"/>
                <a:gd name="T76" fmla="*/ 2 w 13"/>
                <a:gd name="T77" fmla="*/ 2 h 27"/>
                <a:gd name="T78" fmla="*/ 2 w 13"/>
                <a:gd name="T79" fmla="*/ 2 h 2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13"/>
                <a:gd name="T121" fmla="*/ 0 h 27"/>
                <a:gd name="T122" fmla="*/ 13 w 13"/>
                <a:gd name="T123" fmla="*/ 27 h 27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13" h="27">
                  <a:moveTo>
                    <a:pt x="3" y="2"/>
                  </a:moveTo>
                  <a:lnTo>
                    <a:pt x="5" y="4"/>
                  </a:lnTo>
                  <a:lnTo>
                    <a:pt x="5" y="6"/>
                  </a:lnTo>
                  <a:lnTo>
                    <a:pt x="7" y="8"/>
                  </a:lnTo>
                  <a:lnTo>
                    <a:pt x="7" y="10"/>
                  </a:lnTo>
                  <a:lnTo>
                    <a:pt x="7" y="12"/>
                  </a:lnTo>
                  <a:lnTo>
                    <a:pt x="7" y="13"/>
                  </a:lnTo>
                  <a:lnTo>
                    <a:pt x="5" y="15"/>
                  </a:lnTo>
                  <a:lnTo>
                    <a:pt x="5" y="17"/>
                  </a:lnTo>
                  <a:lnTo>
                    <a:pt x="5" y="19"/>
                  </a:lnTo>
                  <a:lnTo>
                    <a:pt x="3" y="21"/>
                  </a:lnTo>
                  <a:lnTo>
                    <a:pt x="2" y="23"/>
                  </a:lnTo>
                  <a:lnTo>
                    <a:pt x="2" y="25"/>
                  </a:lnTo>
                  <a:lnTo>
                    <a:pt x="0" y="27"/>
                  </a:lnTo>
                  <a:lnTo>
                    <a:pt x="2" y="27"/>
                  </a:lnTo>
                  <a:lnTo>
                    <a:pt x="3" y="25"/>
                  </a:lnTo>
                  <a:lnTo>
                    <a:pt x="5" y="25"/>
                  </a:lnTo>
                  <a:lnTo>
                    <a:pt x="5" y="23"/>
                  </a:lnTo>
                  <a:lnTo>
                    <a:pt x="7" y="21"/>
                  </a:lnTo>
                  <a:lnTo>
                    <a:pt x="7" y="19"/>
                  </a:lnTo>
                  <a:lnTo>
                    <a:pt x="7" y="17"/>
                  </a:lnTo>
                  <a:lnTo>
                    <a:pt x="9" y="15"/>
                  </a:lnTo>
                  <a:lnTo>
                    <a:pt x="9" y="13"/>
                  </a:lnTo>
                  <a:lnTo>
                    <a:pt x="9" y="12"/>
                  </a:lnTo>
                  <a:lnTo>
                    <a:pt x="9" y="10"/>
                  </a:lnTo>
                  <a:lnTo>
                    <a:pt x="9" y="8"/>
                  </a:lnTo>
                  <a:lnTo>
                    <a:pt x="11" y="8"/>
                  </a:lnTo>
                  <a:lnTo>
                    <a:pt x="11" y="6"/>
                  </a:lnTo>
                  <a:lnTo>
                    <a:pt x="13" y="6"/>
                  </a:lnTo>
                  <a:lnTo>
                    <a:pt x="13" y="4"/>
                  </a:lnTo>
                  <a:lnTo>
                    <a:pt x="11" y="4"/>
                  </a:lnTo>
                  <a:lnTo>
                    <a:pt x="9" y="4"/>
                  </a:lnTo>
                  <a:lnTo>
                    <a:pt x="9" y="2"/>
                  </a:lnTo>
                  <a:lnTo>
                    <a:pt x="7" y="2"/>
                  </a:lnTo>
                  <a:lnTo>
                    <a:pt x="5" y="2"/>
                  </a:lnTo>
                  <a:lnTo>
                    <a:pt x="5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3" y="2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" name="Group 106"/>
            <p:cNvGrpSpPr>
              <a:grpSpLocks/>
            </p:cNvGrpSpPr>
            <p:nvPr/>
          </p:nvGrpSpPr>
          <p:grpSpPr bwMode="auto">
            <a:xfrm>
              <a:off x="2787" y="1016"/>
              <a:ext cx="262" cy="189"/>
              <a:chOff x="863" y="807"/>
              <a:chExt cx="540" cy="387"/>
            </a:xfrm>
          </p:grpSpPr>
          <p:grpSp>
            <p:nvGrpSpPr>
              <p:cNvPr id="103" name="Group 107"/>
              <p:cNvGrpSpPr>
                <a:grpSpLocks/>
              </p:cNvGrpSpPr>
              <p:nvPr/>
            </p:nvGrpSpPr>
            <p:grpSpPr bwMode="auto">
              <a:xfrm>
                <a:off x="863" y="807"/>
                <a:ext cx="540" cy="387"/>
                <a:chOff x="863" y="807"/>
                <a:chExt cx="540" cy="387"/>
              </a:xfrm>
            </p:grpSpPr>
            <p:sp>
              <p:nvSpPr>
                <p:cNvPr id="106" name="Freeform 108"/>
                <p:cNvSpPr>
                  <a:spLocks noChangeAspect="1"/>
                </p:cNvSpPr>
                <p:nvPr/>
              </p:nvSpPr>
              <p:spPr bwMode="auto">
                <a:xfrm>
                  <a:off x="863" y="808"/>
                  <a:ext cx="540" cy="386"/>
                </a:xfrm>
                <a:custGeom>
                  <a:avLst/>
                  <a:gdLst>
                    <a:gd name="T0" fmla="*/ 0 w 1345"/>
                    <a:gd name="T1" fmla="*/ 1 h 963"/>
                    <a:gd name="T2" fmla="*/ 0 w 1345"/>
                    <a:gd name="T3" fmla="*/ 1 h 963"/>
                    <a:gd name="T4" fmla="*/ 0 w 1345"/>
                    <a:gd name="T5" fmla="*/ 1 h 963"/>
                    <a:gd name="T6" fmla="*/ 0 w 1345"/>
                    <a:gd name="T7" fmla="*/ 1 h 963"/>
                    <a:gd name="T8" fmla="*/ 0 w 1345"/>
                    <a:gd name="T9" fmla="*/ 1 h 963"/>
                    <a:gd name="T10" fmla="*/ 0 w 1345"/>
                    <a:gd name="T11" fmla="*/ 0 h 963"/>
                    <a:gd name="T12" fmla="*/ 0 w 1345"/>
                    <a:gd name="T13" fmla="*/ 0 h 963"/>
                    <a:gd name="T14" fmla="*/ 0 w 1345"/>
                    <a:gd name="T15" fmla="*/ 0 h 963"/>
                    <a:gd name="T16" fmla="*/ 0 w 1345"/>
                    <a:gd name="T17" fmla="*/ 0 h 963"/>
                    <a:gd name="T18" fmla="*/ 0 w 1345"/>
                    <a:gd name="T19" fmla="*/ 0 h 963"/>
                    <a:gd name="T20" fmla="*/ 0 w 1345"/>
                    <a:gd name="T21" fmla="*/ 0 h 963"/>
                    <a:gd name="T22" fmla="*/ 0 w 1345"/>
                    <a:gd name="T23" fmla="*/ 0 h 963"/>
                    <a:gd name="T24" fmla="*/ 0 w 1345"/>
                    <a:gd name="T25" fmla="*/ 0 h 963"/>
                    <a:gd name="T26" fmla="*/ 0 w 1345"/>
                    <a:gd name="T27" fmla="*/ 0 h 963"/>
                    <a:gd name="T28" fmla="*/ 0 w 1345"/>
                    <a:gd name="T29" fmla="*/ 0 h 963"/>
                    <a:gd name="T30" fmla="*/ 0 w 1345"/>
                    <a:gd name="T31" fmla="*/ 0 h 963"/>
                    <a:gd name="T32" fmla="*/ 0 w 1345"/>
                    <a:gd name="T33" fmla="*/ 0 h 963"/>
                    <a:gd name="T34" fmla="*/ 0 w 1345"/>
                    <a:gd name="T35" fmla="*/ 0 h 963"/>
                    <a:gd name="T36" fmla="*/ 0 w 1345"/>
                    <a:gd name="T37" fmla="*/ 0 h 963"/>
                    <a:gd name="T38" fmla="*/ 1 w 1345"/>
                    <a:gd name="T39" fmla="*/ 0 h 963"/>
                    <a:gd name="T40" fmla="*/ 1 w 1345"/>
                    <a:gd name="T41" fmla="*/ 0 h 963"/>
                    <a:gd name="T42" fmla="*/ 1 w 1345"/>
                    <a:gd name="T43" fmla="*/ 0 h 963"/>
                    <a:gd name="T44" fmla="*/ 1 w 1345"/>
                    <a:gd name="T45" fmla="*/ 0 h 963"/>
                    <a:gd name="T46" fmla="*/ 1 w 1345"/>
                    <a:gd name="T47" fmla="*/ 0 h 963"/>
                    <a:gd name="T48" fmla="*/ 1 w 1345"/>
                    <a:gd name="T49" fmla="*/ 0 h 963"/>
                    <a:gd name="T50" fmla="*/ 1 w 1345"/>
                    <a:gd name="T51" fmla="*/ 0 h 963"/>
                    <a:gd name="T52" fmla="*/ 1 w 1345"/>
                    <a:gd name="T53" fmla="*/ 0 h 963"/>
                    <a:gd name="T54" fmla="*/ 1 w 1345"/>
                    <a:gd name="T55" fmla="*/ 0 h 963"/>
                    <a:gd name="T56" fmla="*/ 1 w 1345"/>
                    <a:gd name="T57" fmla="*/ 0 h 963"/>
                    <a:gd name="T58" fmla="*/ 1 w 1345"/>
                    <a:gd name="T59" fmla="*/ 1 h 963"/>
                    <a:gd name="T60" fmla="*/ 1 w 1345"/>
                    <a:gd name="T61" fmla="*/ 1 h 963"/>
                    <a:gd name="T62" fmla="*/ 1 w 1345"/>
                    <a:gd name="T63" fmla="*/ 1 h 963"/>
                    <a:gd name="T64" fmla="*/ 1 w 1345"/>
                    <a:gd name="T65" fmla="*/ 1 h 963"/>
                    <a:gd name="T66" fmla="*/ 1 w 1345"/>
                    <a:gd name="T67" fmla="*/ 1 h 963"/>
                    <a:gd name="T68" fmla="*/ 0 w 1345"/>
                    <a:gd name="T69" fmla="*/ 1 h 963"/>
                    <a:gd name="T70" fmla="*/ 0 w 1345"/>
                    <a:gd name="T71" fmla="*/ 1 h 963"/>
                    <a:gd name="T72" fmla="*/ 0 w 1345"/>
                    <a:gd name="T73" fmla="*/ 1 h 963"/>
                    <a:gd name="T74" fmla="*/ 0 w 1345"/>
                    <a:gd name="T75" fmla="*/ 1 h 963"/>
                    <a:gd name="T76" fmla="*/ 0 w 1345"/>
                    <a:gd name="T77" fmla="*/ 1 h 963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w 1345"/>
                    <a:gd name="T118" fmla="*/ 0 h 963"/>
                    <a:gd name="T119" fmla="*/ 1345 w 1345"/>
                    <a:gd name="T120" fmla="*/ 963 h 963"/>
                  </a:gdLst>
                  <a:ahLst/>
                  <a:cxnLst>
                    <a:cxn ang="T78">
                      <a:pos x="T0" y="T1"/>
                    </a:cxn>
                    <a:cxn ang="T79">
                      <a:pos x="T2" y="T3"/>
                    </a:cxn>
                    <a:cxn ang="T80">
                      <a:pos x="T4" y="T5"/>
                    </a:cxn>
                    <a:cxn ang="T81">
                      <a:pos x="T6" y="T7"/>
                    </a:cxn>
                    <a:cxn ang="T82">
                      <a:pos x="T8" y="T9"/>
                    </a:cxn>
                    <a:cxn ang="T83">
                      <a:pos x="T10" y="T11"/>
                    </a:cxn>
                    <a:cxn ang="T84">
                      <a:pos x="T12" y="T13"/>
                    </a:cxn>
                    <a:cxn ang="T85">
                      <a:pos x="T14" y="T15"/>
                    </a:cxn>
                    <a:cxn ang="T86">
                      <a:pos x="T16" y="T17"/>
                    </a:cxn>
                    <a:cxn ang="T87">
                      <a:pos x="T18" y="T19"/>
                    </a:cxn>
                    <a:cxn ang="T88">
                      <a:pos x="T20" y="T21"/>
                    </a:cxn>
                    <a:cxn ang="T89">
                      <a:pos x="T22" y="T23"/>
                    </a:cxn>
                    <a:cxn ang="T90">
                      <a:pos x="T24" y="T25"/>
                    </a:cxn>
                    <a:cxn ang="T91">
                      <a:pos x="T26" y="T27"/>
                    </a:cxn>
                    <a:cxn ang="T92">
                      <a:pos x="T28" y="T29"/>
                    </a:cxn>
                    <a:cxn ang="T93">
                      <a:pos x="T30" y="T31"/>
                    </a:cxn>
                    <a:cxn ang="T94">
                      <a:pos x="T32" y="T33"/>
                    </a:cxn>
                    <a:cxn ang="T95">
                      <a:pos x="T34" y="T35"/>
                    </a:cxn>
                    <a:cxn ang="T96">
                      <a:pos x="T36" y="T37"/>
                    </a:cxn>
                    <a:cxn ang="T97">
                      <a:pos x="T38" y="T39"/>
                    </a:cxn>
                    <a:cxn ang="T98">
                      <a:pos x="T40" y="T41"/>
                    </a:cxn>
                    <a:cxn ang="T99">
                      <a:pos x="T42" y="T43"/>
                    </a:cxn>
                    <a:cxn ang="T100">
                      <a:pos x="T44" y="T45"/>
                    </a:cxn>
                    <a:cxn ang="T101">
                      <a:pos x="T46" y="T47"/>
                    </a:cxn>
                    <a:cxn ang="T102">
                      <a:pos x="T48" y="T49"/>
                    </a:cxn>
                    <a:cxn ang="T103">
                      <a:pos x="T50" y="T51"/>
                    </a:cxn>
                    <a:cxn ang="T104">
                      <a:pos x="T52" y="T53"/>
                    </a:cxn>
                    <a:cxn ang="T105">
                      <a:pos x="T54" y="T55"/>
                    </a:cxn>
                    <a:cxn ang="T106">
                      <a:pos x="T56" y="T57"/>
                    </a:cxn>
                    <a:cxn ang="T107">
                      <a:pos x="T58" y="T59"/>
                    </a:cxn>
                    <a:cxn ang="T108">
                      <a:pos x="T60" y="T61"/>
                    </a:cxn>
                    <a:cxn ang="T109">
                      <a:pos x="T62" y="T63"/>
                    </a:cxn>
                    <a:cxn ang="T110">
                      <a:pos x="T64" y="T65"/>
                    </a:cxn>
                    <a:cxn ang="T111">
                      <a:pos x="T66" y="T67"/>
                    </a:cxn>
                    <a:cxn ang="T112">
                      <a:pos x="T68" y="T69"/>
                    </a:cxn>
                    <a:cxn ang="T113">
                      <a:pos x="T70" y="T71"/>
                    </a:cxn>
                    <a:cxn ang="T114">
                      <a:pos x="T72" y="T73"/>
                    </a:cxn>
                    <a:cxn ang="T115">
                      <a:pos x="T74" y="T75"/>
                    </a:cxn>
                    <a:cxn ang="T116">
                      <a:pos x="T76" y="T77"/>
                    </a:cxn>
                  </a:cxnLst>
                  <a:rect l="T117" t="T118" r="T119" b="T120"/>
                  <a:pathLst>
                    <a:path w="1345" h="963">
                      <a:moveTo>
                        <a:pt x="549" y="953"/>
                      </a:moveTo>
                      <a:lnTo>
                        <a:pt x="477" y="932"/>
                      </a:lnTo>
                      <a:lnTo>
                        <a:pt x="426" y="905"/>
                      </a:lnTo>
                      <a:lnTo>
                        <a:pt x="392" y="872"/>
                      </a:lnTo>
                      <a:lnTo>
                        <a:pt x="268" y="866"/>
                      </a:lnTo>
                      <a:lnTo>
                        <a:pt x="249" y="827"/>
                      </a:lnTo>
                      <a:lnTo>
                        <a:pt x="101" y="818"/>
                      </a:lnTo>
                      <a:lnTo>
                        <a:pt x="68" y="815"/>
                      </a:lnTo>
                      <a:lnTo>
                        <a:pt x="42" y="807"/>
                      </a:lnTo>
                      <a:lnTo>
                        <a:pt x="16" y="782"/>
                      </a:lnTo>
                      <a:lnTo>
                        <a:pt x="8" y="762"/>
                      </a:lnTo>
                      <a:lnTo>
                        <a:pt x="0" y="738"/>
                      </a:lnTo>
                      <a:lnTo>
                        <a:pt x="0" y="694"/>
                      </a:lnTo>
                      <a:lnTo>
                        <a:pt x="63" y="72"/>
                      </a:lnTo>
                      <a:lnTo>
                        <a:pt x="69" y="47"/>
                      </a:lnTo>
                      <a:lnTo>
                        <a:pt x="83" y="29"/>
                      </a:lnTo>
                      <a:lnTo>
                        <a:pt x="96" y="14"/>
                      </a:lnTo>
                      <a:lnTo>
                        <a:pt x="116" y="6"/>
                      </a:lnTo>
                      <a:lnTo>
                        <a:pt x="140" y="0"/>
                      </a:lnTo>
                      <a:lnTo>
                        <a:pt x="1091" y="45"/>
                      </a:lnTo>
                      <a:lnTo>
                        <a:pt x="1218" y="74"/>
                      </a:lnTo>
                      <a:lnTo>
                        <a:pt x="1245" y="95"/>
                      </a:lnTo>
                      <a:lnTo>
                        <a:pt x="1262" y="120"/>
                      </a:lnTo>
                      <a:lnTo>
                        <a:pt x="1266" y="152"/>
                      </a:lnTo>
                      <a:lnTo>
                        <a:pt x="1261" y="246"/>
                      </a:lnTo>
                      <a:lnTo>
                        <a:pt x="1345" y="366"/>
                      </a:lnTo>
                      <a:lnTo>
                        <a:pt x="1313" y="610"/>
                      </a:lnTo>
                      <a:lnTo>
                        <a:pt x="1305" y="658"/>
                      </a:lnTo>
                      <a:lnTo>
                        <a:pt x="1205" y="722"/>
                      </a:lnTo>
                      <a:lnTo>
                        <a:pt x="1067" y="845"/>
                      </a:lnTo>
                      <a:lnTo>
                        <a:pt x="1040" y="861"/>
                      </a:lnTo>
                      <a:lnTo>
                        <a:pt x="1007" y="870"/>
                      </a:lnTo>
                      <a:lnTo>
                        <a:pt x="969" y="867"/>
                      </a:lnTo>
                      <a:lnTo>
                        <a:pt x="888" y="911"/>
                      </a:lnTo>
                      <a:lnTo>
                        <a:pt x="822" y="942"/>
                      </a:lnTo>
                      <a:lnTo>
                        <a:pt x="756" y="959"/>
                      </a:lnTo>
                      <a:lnTo>
                        <a:pt x="692" y="963"/>
                      </a:lnTo>
                      <a:lnTo>
                        <a:pt x="632" y="960"/>
                      </a:lnTo>
                      <a:lnTo>
                        <a:pt x="549" y="953"/>
                      </a:lnTo>
                      <a:close/>
                    </a:path>
                  </a:pathLst>
                </a:custGeom>
                <a:solidFill>
                  <a:srgbClr val="666666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" name="Freeform 109"/>
                <p:cNvSpPr>
                  <a:spLocks noChangeAspect="1"/>
                </p:cNvSpPr>
                <p:nvPr/>
              </p:nvSpPr>
              <p:spPr bwMode="auto">
                <a:xfrm>
                  <a:off x="1288" y="826"/>
                  <a:ext cx="84" cy="323"/>
                </a:xfrm>
                <a:custGeom>
                  <a:avLst/>
                  <a:gdLst>
                    <a:gd name="T0" fmla="*/ 0 w 209"/>
                    <a:gd name="T1" fmla="*/ 0 h 806"/>
                    <a:gd name="T2" fmla="*/ 0 w 209"/>
                    <a:gd name="T3" fmla="*/ 0 h 806"/>
                    <a:gd name="T4" fmla="*/ 0 w 209"/>
                    <a:gd name="T5" fmla="*/ 0 h 806"/>
                    <a:gd name="T6" fmla="*/ 0 w 209"/>
                    <a:gd name="T7" fmla="*/ 0 h 806"/>
                    <a:gd name="T8" fmla="*/ 0 w 209"/>
                    <a:gd name="T9" fmla="*/ 0 h 806"/>
                    <a:gd name="T10" fmla="*/ 0 w 209"/>
                    <a:gd name="T11" fmla="*/ 0 h 806"/>
                    <a:gd name="T12" fmla="*/ 0 w 209"/>
                    <a:gd name="T13" fmla="*/ 0 h 806"/>
                    <a:gd name="T14" fmla="*/ 0 w 209"/>
                    <a:gd name="T15" fmla="*/ 0 h 806"/>
                    <a:gd name="T16" fmla="*/ 0 w 209"/>
                    <a:gd name="T17" fmla="*/ 0 h 806"/>
                    <a:gd name="T18" fmla="*/ 0 w 209"/>
                    <a:gd name="T19" fmla="*/ 0 h 806"/>
                    <a:gd name="T20" fmla="*/ 0 w 209"/>
                    <a:gd name="T21" fmla="*/ 0 h 806"/>
                    <a:gd name="T22" fmla="*/ 0 w 209"/>
                    <a:gd name="T23" fmla="*/ 0 h 806"/>
                    <a:gd name="T24" fmla="*/ 0 w 209"/>
                    <a:gd name="T25" fmla="*/ 0 h 806"/>
                    <a:gd name="T26" fmla="*/ 0 w 209"/>
                    <a:gd name="T27" fmla="*/ 0 h 806"/>
                    <a:gd name="T28" fmla="*/ 0 w 209"/>
                    <a:gd name="T29" fmla="*/ 0 h 806"/>
                    <a:gd name="T30" fmla="*/ 0 w 209"/>
                    <a:gd name="T31" fmla="*/ 0 h 806"/>
                    <a:gd name="T32" fmla="*/ 0 w 209"/>
                    <a:gd name="T33" fmla="*/ 0 h 806"/>
                    <a:gd name="T34" fmla="*/ 0 w 209"/>
                    <a:gd name="T35" fmla="*/ 0 h 80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09"/>
                    <a:gd name="T55" fmla="*/ 0 h 806"/>
                    <a:gd name="T56" fmla="*/ 209 w 209"/>
                    <a:gd name="T57" fmla="*/ 806 h 80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09" h="806">
                      <a:moveTo>
                        <a:pt x="144" y="677"/>
                      </a:moveTo>
                      <a:lnTo>
                        <a:pt x="202" y="200"/>
                      </a:lnTo>
                      <a:lnTo>
                        <a:pt x="209" y="104"/>
                      </a:lnTo>
                      <a:lnTo>
                        <a:pt x="203" y="76"/>
                      </a:lnTo>
                      <a:lnTo>
                        <a:pt x="192" y="55"/>
                      </a:lnTo>
                      <a:lnTo>
                        <a:pt x="179" y="40"/>
                      </a:lnTo>
                      <a:lnTo>
                        <a:pt x="162" y="28"/>
                      </a:lnTo>
                      <a:lnTo>
                        <a:pt x="46" y="0"/>
                      </a:lnTo>
                      <a:lnTo>
                        <a:pt x="62" y="8"/>
                      </a:lnTo>
                      <a:lnTo>
                        <a:pt x="86" y="28"/>
                      </a:lnTo>
                      <a:lnTo>
                        <a:pt x="98" y="44"/>
                      </a:lnTo>
                      <a:lnTo>
                        <a:pt x="107" y="74"/>
                      </a:lnTo>
                      <a:lnTo>
                        <a:pt x="105" y="116"/>
                      </a:lnTo>
                      <a:lnTo>
                        <a:pt x="47" y="682"/>
                      </a:lnTo>
                      <a:lnTo>
                        <a:pt x="41" y="728"/>
                      </a:lnTo>
                      <a:lnTo>
                        <a:pt x="24" y="776"/>
                      </a:lnTo>
                      <a:lnTo>
                        <a:pt x="0" y="806"/>
                      </a:lnTo>
                      <a:lnTo>
                        <a:pt x="144" y="677"/>
                      </a:lnTo>
                      <a:close/>
                    </a:path>
                  </a:pathLst>
                </a:custGeom>
                <a:solidFill>
                  <a:srgbClr val="CCCCCC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8" name="Freeform 110"/>
                <p:cNvSpPr>
                  <a:spLocks noChangeAspect="1"/>
                </p:cNvSpPr>
                <p:nvPr/>
              </p:nvSpPr>
              <p:spPr bwMode="auto">
                <a:xfrm>
                  <a:off x="961" y="1136"/>
                  <a:ext cx="257" cy="37"/>
                </a:xfrm>
                <a:custGeom>
                  <a:avLst/>
                  <a:gdLst>
                    <a:gd name="T0" fmla="*/ 0 w 160"/>
                    <a:gd name="T1" fmla="*/ 0 h 23"/>
                    <a:gd name="T2" fmla="*/ 6822 w 160"/>
                    <a:gd name="T3" fmla="*/ 454 h 23"/>
                    <a:gd name="T4" fmla="*/ 7090 w 160"/>
                    <a:gd name="T5" fmla="*/ 1046 h 23"/>
                    <a:gd name="T6" fmla="*/ 278 w 160"/>
                    <a:gd name="T7" fmla="*/ 539 h 23"/>
                    <a:gd name="T8" fmla="*/ 0 w 160"/>
                    <a:gd name="T9" fmla="*/ 0 h 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60"/>
                    <a:gd name="T16" fmla="*/ 0 h 23"/>
                    <a:gd name="T17" fmla="*/ 160 w 160"/>
                    <a:gd name="T18" fmla="*/ 23 h 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60" h="23">
                      <a:moveTo>
                        <a:pt x="0" y="0"/>
                      </a:moveTo>
                      <a:lnTo>
                        <a:pt x="154" y="10"/>
                      </a:lnTo>
                      <a:lnTo>
                        <a:pt x="160" y="23"/>
                      </a:lnTo>
                      <a:lnTo>
                        <a:pt x="6" y="1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999999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9" name="Freeform 111"/>
                <p:cNvSpPr>
                  <a:spLocks noChangeAspect="1"/>
                </p:cNvSpPr>
                <p:nvPr/>
              </p:nvSpPr>
              <p:spPr bwMode="auto">
                <a:xfrm>
                  <a:off x="863" y="807"/>
                  <a:ext cx="469" cy="351"/>
                </a:xfrm>
                <a:custGeom>
                  <a:avLst/>
                  <a:gdLst>
                    <a:gd name="T0" fmla="*/ 0 w 1168"/>
                    <a:gd name="T1" fmla="*/ 0 h 874"/>
                    <a:gd name="T2" fmla="*/ 1 w 1168"/>
                    <a:gd name="T3" fmla="*/ 0 h 874"/>
                    <a:gd name="T4" fmla="*/ 1 w 1168"/>
                    <a:gd name="T5" fmla="*/ 0 h 874"/>
                    <a:gd name="T6" fmla="*/ 1 w 1168"/>
                    <a:gd name="T7" fmla="*/ 0 h 874"/>
                    <a:gd name="T8" fmla="*/ 1 w 1168"/>
                    <a:gd name="T9" fmla="*/ 0 h 874"/>
                    <a:gd name="T10" fmla="*/ 1 w 1168"/>
                    <a:gd name="T11" fmla="*/ 0 h 874"/>
                    <a:gd name="T12" fmla="*/ 1 w 1168"/>
                    <a:gd name="T13" fmla="*/ 0 h 874"/>
                    <a:gd name="T14" fmla="*/ 1 w 1168"/>
                    <a:gd name="T15" fmla="*/ 0 h 874"/>
                    <a:gd name="T16" fmla="*/ 1 w 1168"/>
                    <a:gd name="T17" fmla="*/ 0 h 874"/>
                    <a:gd name="T18" fmla="*/ 1 w 1168"/>
                    <a:gd name="T19" fmla="*/ 1 h 874"/>
                    <a:gd name="T20" fmla="*/ 1 w 1168"/>
                    <a:gd name="T21" fmla="*/ 1 h 874"/>
                    <a:gd name="T22" fmla="*/ 1 w 1168"/>
                    <a:gd name="T23" fmla="*/ 1 h 874"/>
                    <a:gd name="T24" fmla="*/ 1 w 1168"/>
                    <a:gd name="T25" fmla="*/ 1 h 874"/>
                    <a:gd name="T26" fmla="*/ 0 w 1168"/>
                    <a:gd name="T27" fmla="*/ 0 h 874"/>
                    <a:gd name="T28" fmla="*/ 0 w 1168"/>
                    <a:gd name="T29" fmla="*/ 0 h 874"/>
                    <a:gd name="T30" fmla="*/ 0 w 1168"/>
                    <a:gd name="T31" fmla="*/ 0 h 874"/>
                    <a:gd name="T32" fmla="*/ 0 w 1168"/>
                    <a:gd name="T33" fmla="*/ 0 h 874"/>
                    <a:gd name="T34" fmla="*/ 0 w 1168"/>
                    <a:gd name="T35" fmla="*/ 0 h 874"/>
                    <a:gd name="T36" fmla="*/ 0 w 1168"/>
                    <a:gd name="T37" fmla="*/ 0 h 874"/>
                    <a:gd name="T38" fmla="*/ 0 w 1168"/>
                    <a:gd name="T39" fmla="*/ 0 h 874"/>
                    <a:gd name="T40" fmla="*/ 0 w 1168"/>
                    <a:gd name="T41" fmla="*/ 0 h 874"/>
                    <a:gd name="T42" fmla="*/ 0 w 1168"/>
                    <a:gd name="T43" fmla="*/ 0 h 874"/>
                    <a:gd name="T44" fmla="*/ 0 w 1168"/>
                    <a:gd name="T45" fmla="*/ 0 h 874"/>
                    <a:gd name="T46" fmla="*/ 0 w 1168"/>
                    <a:gd name="T47" fmla="*/ 0 h 874"/>
                    <a:gd name="T48" fmla="*/ 0 w 1168"/>
                    <a:gd name="T49" fmla="*/ 0 h 874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68"/>
                    <a:gd name="T76" fmla="*/ 0 h 874"/>
                    <a:gd name="T77" fmla="*/ 1168 w 1168"/>
                    <a:gd name="T78" fmla="*/ 874 h 874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68" h="874">
                      <a:moveTo>
                        <a:pt x="138" y="0"/>
                      </a:moveTo>
                      <a:lnTo>
                        <a:pt x="1089" y="45"/>
                      </a:lnTo>
                      <a:lnTo>
                        <a:pt x="1118" y="51"/>
                      </a:lnTo>
                      <a:lnTo>
                        <a:pt x="1141" y="68"/>
                      </a:lnTo>
                      <a:lnTo>
                        <a:pt x="1156" y="86"/>
                      </a:lnTo>
                      <a:lnTo>
                        <a:pt x="1165" y="106"/>
                      </a:lnTo>
                      <a:lnTo>
                        <a:pt x="1168" y="136"/>
                      </a:lnTo>
                      <a:lnTo>
                        <a:pt x="1102" y="773"/>
                      </a:lnTo>
                      <a:lnTo>
                        <a:pt x="1093" y="806"/>
                      </a:lnTo>
                      <a:lnTo>
                        <a:pt x="1081" y="830"/>
                      </a:lnTo>
                      <a:lnTo>
                        <a:pt x="1063" y="851"/>
                      </a:lnTo>
                      <a:lnTo>
                        <a:pt x="1038" y="865"/>
                      </a:lnTo>
                      <a:lnTo>
                        <a:pt x="1003" y="874"/>
                      </a:lnTo>
                      <a:lnTo>
                        <a:pt x="78" y="819"/>
                      </a:lnTo>
                      <a:lnTo>
                        <a:pt x="45" y="812"/>
                      </a:lnTo>
                      <a:lnTo>
                        <a:pt x="21" y="790"/>
                      </a:lnTo>
                      <a:lnTo>
                        <a:pt x="7" y="766"/>
                      </a:lnTo>
                      <a:lnTo>
                        <a:pt x="1" y="739"/>
                      </a:lnTo>
                      <a:lnTo>
                        <a:pt x="0" y="705"/>
                      </a:lnTo>
                      <a:lnTo>
                        <a:pt x="62" y="74"/>
                      </a:lnTo>
                      <a:lnTo>
                        <a:pt x="69" y="49"/>
                      </a:lnTo>
                      <a:lnTo>
                        <a:pt x="80" y="31"/>
                      </a:lnTo>
                      <a:lnTo>
                        <a:pt x="95" y="17"/>
                      </a:lnTo>
                      <a:lnTo>
                        <a:pt x="114" y="8"/>
                      </a:lnTo>
                      <a:lnTo>
                        <a:pt x="138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0" name="Freeform 112"/>
                <p:cNvSpPr>
                  <a:spLocks noChangeAspect="1"/>
                </p:cNvSpPr>
                <p:nvPr/>
              </p:nvSpPr>
              <p:spPr bwMode="auto">
                <a:xfrm>
                  <a:off x="876" y="820"/>
                  <a:ext cx="444" cy="325"/>
                </a:xfrm>
                <a:custGeom>
                  <a:avLst/>
                  <a:gdLst>
                    <a:gd name="T0" fmla="*/ 0 w 1105"/>
                    <a:gd name="T1" fmla="*/ 0 h 812"/>
                    <a:gd name="T2" fmla="*/ 1 w 1105"/>
                    <a:gd name="T3" fmla="*/ 0 h 812"/>
                    <a:gd name="T4" fmla="*/ 1 w 1105"/>
                    <a:gd name="T5" fmla="*/ 0 h 812"/>
                    <a:gd name="T6" fmla="*/ 1 w 1105"/>
                    <a:gd name="T7" fmla="*/ 0 h 812"/>
                    <a:gd name="T8" fmla="*/ 1 w 1105"/>
                    <a:gd name="T9" fmla="*/ 0 h 812"/>
                    <a:gd name="T10" fmla="*/ 1 w 1105"/>
                    <a:gd name="T11" fmla="*/ 0 h 812"/>
                    <a:gd name="T12" fmla="*/ 1 w 1105"/>
                    <a:gd name="T13" fmla="*/ 0 h 812"/>
                    <a:gd name="T14" fmla="*/ 1 w 1105"/>
                    <a:gd name="T15" fmla="*/ 0 h 812"/>
                    <a:gd name="T16" fmla="*/ 1 w 1105"/>
                    <a:gd name="T17" fmla="*/ 0 h 812"/>
                    <a:gd name="T18" fmla="*/ 1 w 1105"/>
                    <a:gd name="T19" fmla="*/ 0 h 812"/>
                    <a:gd name="T20" fmla="*/ 1 w 1105"/>
                    <a:gd name="T21" fmla="*/ 0 h 812"/>
                    <a:gd name="T22" fmla="*/ 1 w 1105"/>
                    <a:gd name="T23" fmla="*/ 0 h 812"/>
                    <a:gd name="T24" fmla="*/ 1 w 1105"/>
                    <a:gd name="T25" fmla="*/ 0 h 812"/>
                    <a:gd name="T26" fmla="*/ 0 w 1105"/>
                    <a:gd name="T27" fmla="*/ 0 h 812"/>
                    <a:gd name="T28" fmla="*/ 0 w 1105"/>
                    <a:gd name="T29" fmla="*/ 0 h 812"/>
                    <a:gd name="T30" fmla="*/ 0 w 1105"/>
                    <a:gd name="T31" fmla="*/ 0 h 812"/>
                    <a:gd name="T32" fmla="*/ 0 w 1105"/>
                    <a:gd name="T33" fmla="*/ 0 h 812"/>
                    <a:gd name="T34" fmla="*/ 0 w 1105"/>
                    <a:gd name="T35" fmla="*/ 0 h 812"/>
                    <a:gd name="T36" fmla="*/ 0 w 1105"/>
                    <a:gd name="T37" fmla="*/ 0 h 812"/>
                    <a:gd name="T38" fmla="*/ 0 w 1105"/>
                    <a:gd name="T39" fmla="*/ 0 h 812"/>
                    <a:gd name="T40" fmla="*/ 0 w 1105"/>
                    <a:gd name="T41" fmla="*/ 0 h 812"/>
                    <a:gd name="T42" fmla="*/ 0 w 1105"/>
                    <a:gd name="T43" fmla="*/ 0 h 812"/>
                    <a:gd name="T44" fmla="*/ 0 w 1105"/>
                    <a:gd name="T45" fmla="*/ 0 h 812"/>
                    <a:gd name="T46" fmla="*/ 0 w 1105"/>
                    <a:gd name="T47" fmla="*/ 0 h 812"/>
                    <a:gd name="T48" fmla="*/ 0 w 1105"/>
                    <a:gd name="T49" fmla="*/ 0 h 81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1105"/>
                    <a:gd name="T76" fmla="*/ 0 h 812"/>
                    <a:gd name="T77" fmla="*/ 1105 w 1105"/>
                    <a:gd name="T78" fmla="*/ 812 h 812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1105" h="812">
                      <a:moveTo>
                        <a:pt x="120" y="0"/>
                      </a:moveTo>
                      <a:lnTo>
                        <a:pt x="1049" y="44"/>
                      </a:lnTo>
                      <a:lnTo>
                        <a:pt x="1069" y="47"/>
                      </a:lnTo>
                      <a:lnTo>
                        <a:pt x="1083" y="53"/>
                      </a:lnTo>
                      <a:lnTo>
                        <a:pt x="1093" y="63"/>
                      </a:lnTo>
                      <a:lnTo>
                        <a:pt x="1102" y="84"/>
                      </a:lnTo>
                      <a:lnTo>
                        <a:pt x="1105" y="104"/>
                      </a:lnTo>
                      <a:lnTo>
                        <a:pt x="1105" y="124"/>
                      </a:lnTo>
                      <a:lnTo>
                        <a:pt x="1041" y="744"/>
                      </a:lnTo>
                      <a:lnTo>
                        <a:pt x="1035" y="770"/>
                      </a:lnTo>
                      <a:lnTo>
                        <a:pt x="1021" y="792"/>
                      </a:lnTo>
                      <a:lnTo>
                        <a:pt x="1000" y="807"/>
                      </a:lnTo>
                      <a:lnTo>
                        <a:pt x="973" y="812"/>
                      </a:lnTo>
                      <a:lnTo>
                        <a:pt x="52" y="756"/>
                      </a:lnTo>
                      <a:lnTo>
                        <a:pt x="28" y="752"/>
                      </a:lnTo>
                      <a:lnTo>
                        <a:pt x="13" y="740"/>
                      </a:lnTo>
                      <a:lnTo>
                        <a:pt x="6" y="723"/>
                      </a:lnTo>
                      <a:lnTo>
                        <a:pt x="0" y="699"/>
                      </a:lnTo>
                      <a:lnTo>
                        <a:pt x="0" y="680"/>
                      </a:lnTo>
                      <a:lnTo>
                        <a:pt x="60" y="60"/>
                      </a:lnTo>
                      <a:lnTo>
                        <a:pt x="63" y="42"/>
                      </a:lnTo>
                      <a:lnTo>
                        <a:pt x="72" y="23"/>
                      </a:lnTo>
                      <a:lnTo>
                        <a:pt x="84" y="8"/>
                      </a:lnTo>
                      <a:lnTo>
                        <a:pt x="100" y="0"/>
                      </a:lnTo>
                      <a:lnTo>
                        <a:pt x="12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1" name="Freeform 113"/>
                <p:cNvSpPr>
                  <a:spLocks noChangeAspect="1"/>
                </p:cNvSpPr>
                <p:nvPr/>
              </p:nvSpPr>
              <p:spPr bwMode="auto">
                <a:xfrm>
                  <a:off x="947" y="850"/>
                  <a:ext cx="342" cy="259"/>
                </a:xfrm>
                <a:custGeom>
                  <a:avLst/>
                  <a:gdLst>
                    <a:gd name="T0" fmla="*/ 0 w 853"/>
                    <a:gd name="T1" fmla="*/ 0 h 644"/>
                    <a:gd name="T2" fmla="*/ 0 w 853"/>
                    <a:gd name="T3" fmla="*/ 0 h 644"/>
                    <a:gd name="T4" fmla="*/ 0 w 853"/>
                    <a:gd name="T5" fmla="*/ 0 h 644"/>
                    <a:gd name="T6" fmla="*/ 0 w 853"/>
                    <a:gd name="T7" fmla="*/ 0 h 644"/>
                    <a:gd name="T8" fmla="*/ 1 w 853"/>
                    <a:gd name="T9" fmla="*/ 0 h 644"/>
                    <a:gd name="T10" fmla="*/ 1 w 853"/>
                    <a:gd name="T11" fmla="*/ 0 h 644"/>
                    <a:gd name="T12" fmla="*/ 1 w 853"/>
                    <a:gd name="T13" fmla="*/ 0 h 644"/>
                    <a:gd name="T14" fmla="*/ 1 w 853"/>
                    <a:gd name="T15" fmla="*/ 0 h 644"/>
                    <a:gd name="T16" fmla="*/ 0 w 853"/>
                    <a:gd name="T17" fmla="*/ 0 h 644"/>
                    <a:gd name="T18" fmla="*/ 0 w 853"/>
                    <a:gd name="T19" fmla="*/ 0 h 644"/>
                    <a:gd name="T20" fmla="*/ 0 w 853"/>
                    <a:gd name="T21" fmla="*/ 0 h 644"/>
                    <a:gd name="T22" fmla="*/ 0 w 853"/>
                    <a:gd name="T23" fmla="*/ 0 h 644"/>
                    <a:gd name="T24" fmla="*/ 0 w 853"/>
                    <a:gd name="T25" fmla="*/ 0 h 644"/>
                    <a:gd name="T26" fmla="*/ 0 w 853"/>
                    <a:gd name="T27" fmla="*/ 0 h 644"/>
                    <a:gd name="T28" fmla="*/ 0 w 853"/>
                    <a:gd name="T29" fmla="*/ 0 h 644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w 853"/>
                    <a:gd name="T46" fmla="*/ 0 h 644"/>
                    <a:gd name="T47" fmla="*/ 853 w 853"/>
                    <a:gd name="T48" fmla="*/ 644 h 644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T45" t="T46" r="T47" b="T48"/>
                  <a:pathLst>
                    <a:path w="853" h="644">
                      <a:moveTo>
                        <a:pt x="781" y="644"/>
                      </a:moveTo>
                      <a:lnTo>
                        <a:pt x="790" y="632"/>
                      </a:lnTo>
                      <a:lnTo>
                        <a:pt x="800" y="616"/>
                      </a:lnTo>
                      <a:lnTo>
                        <a:pt x="805" y="596"/>
                      </a:lnTo>
                      <a:lnTo>
                        <a:pt x="853" y="108"/>
                      </a:lnTo>
                      <a:lnTo>
                        <a:pt x="853" y="92"/>
                      </a:lnTo>
                      <a:lnTo>
                        <a:pt x="847" y="74"/>
                      </a:lnTo>
                      <a:lnTo>
                        <a:pt x="837" y="60"/>
                      </a:lnTo>
                      <a:lnTo>
                        <a:pt x="821" y="52"/>
                      </a:lnTo>
                      <a:lnTo>
                        <a:pt x="805" y="48"/>
                      </a:lnTo>
                      <a:lnTo>
                        <a:pt x="36" y="0"/>
                      </a:lnTo>
                      <a:lnTo>
                        <a:pt x="20" y="4"/>
                      </a:lnTo>
                      <a:lnTo>
                        <a:pt x="8" y="8"/>
                      </a:lnTo>
                      <a:lnTo>
                        <a:pt x="0" y="16"/>
                      </a:lnTo>
                      <a:lnTo>
                        <a:pt x="781" y="644"/>
                      </a:lnTo>
                      <a:close/>
                    </a:path>
                  </a:pathLst>
                </a:custGeom>
                <a:solidFill>
                  <a:srgbClr val="CCCCCC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" name="Freeform 114"/>
                <p:cNvSpPr>
                  <a:spLocks noChangeAspect="1"/>
                </p:cNvSpPr>
                <p:nvPr/>
              </p:nvSpPr>
              <p:spPr bwMode="auto">
                <a:xfrm>
                  <a:off x="921" y="857"/>
                  <a:ext cx="339" cy="258"/>
                </a:xfrm>
                <a:custGeom>
                  <a:avLst/>
                  <a:gdLst>
                    <a:gd name="T0" fmla="*/ 1 w 845"/>
                    <a:gd name="T1" fmla="*/ 0 h 644"/>
                    <a:gd name="T2" fmla="*/ 1 w 845"/>
                    <a:gd name="T3" fmla="*/ 0 h 644"/>
                    <a:gd name="T4" fmla="*/ 0 w 845"/>
                    <a:gd name="T5" fmla="*/ 0 h 644"/>
                    <a:gd name="T6" fmla="*/ 0 w 845"/>
                    <a:gd name="T7" fmla="*/ 0 h 644"/>
                    <a:gd name="T8" fmla="*/ 0 w 845"/>
                    <a:gd name="T9" fmla="*/ 0 h 644"/>
                    <a:gd name="T10" fmla="*/ 0 w 845"/>
                    <a:gd name="T11" fmla="*/ 0 h 644"/>
                    <a:gd name="T12" fmla="*/ 0 w 845"/>
                    <a:gd name="T13" fmla="*/ 0 h 644"/>
                    <a:gd name="T14" fmla="*/ 0 w 845"/>
                    <a:gd name="T15" fmla="*/ 0 h 644"/>
                    <a:gd name="T16" fmla="*/ 0 w 845"/>
                    <a:gd name="T17" fmla="*/ 0 h 644"/>
                    <a:gd name="T18" fmla="*/ 0 w 845"/>
                    <a:gd name="T19" fmla="*/ 0 h 644"/>
                    <a:gd name="T20" fmla="*/ 0 w 845"/>
                    <a:gd name="T21" fmla="*/ 0 h 644"/>
                    <a:gd name="T22" fmla="*/ 0 w 845"/>
                    <a:gd name="T23" fmla="*/ 0 h 644"/>
                    <a:gd name="T24" fmla="*/ 0 w 845"/>
                    <a:gd name="T25" fmla="*/ 0 h 644"/>
                    <a:gd name="T26" fmla="*/ 1 w 845"/>
                    <a:gd name="T27" fmla="*/ 0 h 644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845"/>
                    <a:gd name="T43" fmla="*/ 0 h 644"/>
                    <a:gd name="T44" fmla="*/ 845 w 845"/>
                    <a:gd name="T45" fmla="*/ 644 h 644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845" h="644">
                      <a:moveTo>
                        <a:pt x="845" y="628"/>
                      </a:moveTo>
                      <a:lnTo>
                        <a:pt x="834" y="639"/>
                      </a:lnTo>
                      <a:lnTo>
                        <a:pt x="821" y="643"/>
                      </a:lnTo>
                      <a:lnTo>
                        <a:pt x="809" y="644"/>
                      </a:lnTo>
                      <a:lnTo>
                        <a:pt x="40" y="588"/>
                      </a:lnTo>
                      <a:lnTo>
                        <a:pt x="23" y="583"/>
                      </a:lnTo>
                      <a:lnTo>
                        <a:pt x="8" y="571"/>
                      </a:lnTo>
                      <a:lnTo>
                        <a:pt x="2" y="559"/>
                      </a:lnTo>
                      <a:lnTo>
                        <a:pt x="0" y="544"/>
                      </a:lnTo>
                      <a:lnTo>
                        <a:pt x="0" y="528"/>
                      </a:lnTo>
                      <a:lnTo>
                        <a:pt x="48" y="32"/>
                      </a:lnTo>
                      <a:lnTo>
                        <a:pt x="54" y="16"/>
                      </a:lnTo>
                      <a:lnTo>
                        <a:pt x="64" y="0"/>
                      </a:lnTo>
                      <a:lnTo>
                        <a:pt x="845" y="62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" name="Freeform 115"/>
                <p:cNvSpPr>
                  <a:spLocks noChangeAspect="1"/>
                </p:cNvSpPr>
                <p:nvPr/>
              </p:nvSpPr>
              <p:spPr bwMode="auto">
                <a:xfrm>
                  <a:off x="937" y="857"/>
                  <a:ext cx="349" cy="252"/>
                </a:xfrm>
                <a:custGeom>
                  <a:avLst/>
                  <a:gdLst>
                    <a:gd name="T0" fmla="*/ 0 w 869"/>
                    <a:gd name="T1" fmla="*/ 0 h 628"/>
                    <a:gd name="T2" fmla="*/ 1 w 869"/>
                    <a:gd name="T3" fmla="*/ 0 h 628"/>
                    <a:gd name="T4" fmla="*/ 1 w 869"/>
                    <a:gd name="T5" fmla="*/ 0 h 628"/>
                    <a:gd name="T6" fmla="*/ 1 w 869"/>
                    <a:gd name="T7" fmla="*/ 0 h 628"/>
                    <a:gd name="T8" fmla="*/ 1 w 869"/>
                    <a:gd name="T9" fmla="*/ 0 h 628"/>
                    <a:gd name="T10" fmla="*/ 1 w 869"/>
                    <a:gd name="T11" fmla="*/ 0 h 628"/>
                    <a:gd name="T12" fmla="*/ 0 w 869"/>
                    <a:gd name="T13" fmla="*/ 0 h 628"/>
                    <a:gd name="T14" fmla="*/ 0 w 869"/>
                    <a:gd name="T15" fmla="*/ 0 h 628"/>
                    <a:gd name="T16" fmla="*/ 0 w 869"/>
                    <a:gd name="T17" fmla="*/ 0 h 628"/>
                    <a:gd name="T18" fmla="*/ 0 w 869"/>
                    <a:gd name="T19" fmla="*/ 0 h 628"/>
                    <a:gd name="T20" fmla="*/ 0 w 869"/>
                    <a:gd name="T21" fmla="*/ 0 h 628"/>
                    <a:gd name="T22" fmla="*/ 0 w 869"/>
                    <a:gd name="T23" fmla="*/ 0 h 628"/>
                    <a:gd name="T24" fmla="*/ 0 w 869"/>
                    <a:gd name="T25" fmla="*/ 0 h 628"/>
                    <a:gd name="T26" fmla="*/ 0 w 869"/>
                    <a:gd name="T27" fmla="*/ 0 h 628"/>
                    <a:gd name="T28" fmla="*/ 0 w 869"/>
                    <a:gd name="T29" fmla="*/ 0 h 628"/>
                    <a:gd name="T30" fmla="*/ 0 w 869"/>
                    <a:gd name="T31" fmla="*/ 0 h 628"/>
                    <a:gd name="T32" fmla="*/ 0 w 869"/>
                    <a:gd name="T33" fmla="*/ 0 h 628"/>
                    <a:gd name="T34" fmla="*/ 0 w 869"/>
                    <a:gd name="T35" fmla="*/ 0 h 628"/>
                    <a:gd name="T36" fmla="*/ 0 w 869"/>
                    <a:gd name="T37" fmla="*/ 0 h 628"/>
                    <a:gd name="T38" fmla="*/ 0 w 869"/>
                    <a:gd name="T39" fmla="*/ 0 h 628"/>
                    <a:gd name="T40" fmla="*/ 0 w 869"/>
                    <a:gd name="T41" fmla="*/ 0 h 628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w 869"/>
                    <a:gd name="T64" fmla="*/ 0 h 628"/>
                    <a:gd name="T65" fmla="*/ 869 w 869"/>
                    <a:gd name="T66" fmla="*/ 628 h 628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T63" t="T64" r="T65" b="T66"/>
                  <a:pathLst>
                    <a:path w="869" h="628">
                      <a:moveTo>
                        <a:pt x="100" y="0"/>
                      </a:moveTo>
                      <a:lnTo>
                        <a:pt x="829" y="44"/>
                      </a:lnTo>
                      <a:lnTo>
                        <a:pt x="845" y="52"/>
                      </a:lnTo>
                      <a:lnTo>
                        <a:pt x="861" y="68"/>
                      </a:lnTo>
                      <a:lnTo>
                        <a:pt x="869" y="88"/>
                      </a:lnTo>
                      <a:lnTo>
                        <a:pt x="869" y="108"/>
                      </a:lnTo>
                      <a:lnTo>
                        <a:pt x="821" y="572"/>
                      </a:lnTo>
                      <a:lnTo>
                        <a:pt x="817" y="594"/>
                      </a:lnTo>
                      <a:lnTo>
                        <a:pt x="809" y="610"/>
                      </a:lnTo>
                      <a:lnTo>
                        <a:pt x="788" y="625"/>
                      </a:lnTo>
                      <a:lnTo>
                        <a:pt x="769" y="628"/>
                      </a:lnTo>
                      <a:lnTo>
                        <a:pt x="40" y="580"/>
                      </a:lnTo>
                      <a:lnTo>
                        <a:pt x="24" y="572"/>
                      </a:lnTo>
                      <a:lnTo>
                        <a:pt x="8" y="560"/>
                      </a:lnTo>
                      <a:lnTo>
                        <a:pt x="0" y="544"/>
                      </a:lnTo>
                      <a:lnTo>
                        <a:pt x="0" y="520"/>
                      </a:lnTo>
                      <a:lnTo>
                        <a:pt x="48" y="52"/>
                      </a:lnTo>
                      <a:lnTo>
                        <a:pt x="50" y="36"/>
                      </a:lnTo>
                      <a:lnTo>
                        <a:pt x="61" y="15"/>
                      </a:lnTo>
                      <a:lnTo>
                        <a:pt x="76" y="3"/>
                      </a:lnTo>
                      <a:lnTo>
                        <a:pt x="100" y="0"/>
                      </a:lnTo>
                      <a:close/>
                    </a:path>
                  </a:pathLst>
                </a:custGeom>
                <a:solidFill>
                  <a:srgbClr val="C7E3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4" name="Freeform 116"/>
                <p:cNvSpPr>
                  <a:spLocks noChangeAspect="1"/>
                </p:cNvSpPr>
                <p:nvPr/>
              </p:nvSpPr>
              <p:spPr bwMode="auto">
                <a:xfrm>
                  <a:off x="934" y="860"/>
                  <a:ext cx="349" cy="249"/>
                </a:xfrm>
                <a:custGeom>
                  <a:avLst/>
                  <a:gdLst>
                    <a:gd name="T0" fmla="*/ 0 w 870"/>
                    <a:gd name="T1" fmla="*/ 0 h 620"/>
                    <a:gd name="T2" fmla="*/ 1 w 870"/>
                    <a:gd name="T3" fmla="*/ 0 h 620"/>
                    <a:gd name="T4" fmla="*/ 1 w 870"/>
                    <a:gd name="T5" fmla="*/ 0 h 620"/>
                    <a:gd name="T6" fmla="*/ 1 w 870"/>
                    <a:gd name="T7" fmla="*/ 0 h 620"/>
                    <a:gd name="T8" fmla="*/ 1 w 870"/>
                    <a:gd name="T9" fmla="*/ 0 h 620"/>
                    <a:gd name="T10" fmla="*/ 1 w 870"/>
                    <a:gd name="T11" fmla="*/ 0 h 620"/>
                    <a:gd name="T12" fmla="*/ 0 w 870"/>
                    <a:gd name="T13" fmla="*/ 0 h 620"/>
                    <a:gd name="T14" fmla="*/ 0 w 870"/>
                    <a:gd name="T15" fmla="*/ 0 h 620"/>
                    <a:gd name="T16" fmla="*/ 0 w 870"/>
                    <a:gd name="T17" fmla="*/ 0 h 620"/>
                    <a:gd name="T18" fmla="*/ 0 w 870"/>
                    <a:gd name="T19" fmla="*/ 0 h 620"/>
                    <a:gd name="T20" fmla="*/ 0 w 870"/>
                    <a:gd name="T21" fmla="*/ 0 h 620"/>
                    <a:gd name="T22" fmla="*/ 0 w 870"/>
                    <a:gd name="T23" fmla="*/ 0 h 620"/>
                    <a:gd name="T24" fmla="*/ 0 w 870"/>
                    <a:gd name="T25" fmla="*/ 0 h 620"/>
                    <a:gd name="T26" fmla="*/ 0 w 870"/>
                    <a:gd name="T27" fmla="*/ 0 h 620"/>
                    <a:gd name="T28" fmla="*/ 0 w 870"/>
                    <a:gd name="T29" fmla="*/ 0 h 620"/>
                    <a:gd name="T30" fmla="*/ 0 w 870"/>
                    <a:gd name="T31" fmla="*/ 0 h 620"/>
                    <a:gd name="T32" fmla="*/ 0 w 870"/>
                    <a:gd name="T33" fmla="*/ 0 h 620"/>
                    <a:gd name="T34" fmla="*/ 0 w 870"/>
                    <a:gd name="T35" fmla="*/ 0 h 620"/>
                    <a:gd name="T36" fmla="*/ 0 w 870"/>
                    <a:gd name="T37" fmla="*/ 0 h 620"/>
                    <a:gd name="T38" fmla="*/ 0 w 870"/>
                    <a:gd name="T39" fmla="*/ 0 h 620"/>
                    <a:gd name="T40" fmla="*/ 0 w 870"/>
                    <a:gd name="T41" fmla="*/ 0 h 620"/>
                    <a:gd name="T42" fmla="*/ 0 w 870"/>
                    <a:gd name="T43" fmla="*/ 0 h 620"/>
                    <a:gd name="T44" fmla="*/ 0 w 870"/>
                    <a:gd name="T45" fmla="*/ 0 h 62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w 870"/>
                    <a:gd name="T70" fmla="*/ 0 h 620"/>
                    <a:gd name="T71" fmla="*/ 870 w 870"/>
                    <a:gd name="T72" fmla="*/ 620 h 620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T69" t="T70" r="T71" b="T72"/>
                  <a:pathLst>
                    <a:path w="870" h="620">
                      <a:moveTo>
                        <a:pt x="100" y="0"/>
                      </a:moveTo>
                      <a:lnTo>
                        <a:pt x="829" y="44"/>
                      </a:lnTo>
                      <a:lnTo>
                        <a:pt x="849" y="49"/>
                      </a:lnTo>
                      <a:lnTo>
                        <a:pt x="862" y="64"/>
                      </a:lnTo>
                      <a:lnTo>
                        <a:pt x="870" y="85"/>
                      </a:lnTo>
                      <a:lnTo>
                        <a:pt x="869" y="108"/>
                      </a:lnTo>
                      <a:lnTo>
                        <a:pt x="821" y="564"/>
                      </a:lnTo>
                      <a:lnTo>
                        <a:pt x="816" y="587"/>
                      </a:lnTo>
                      <a:lnTo>
                        <a:pt x="807" y="604"/>
                      </a:lnTo>
                      <a:lnTo>
                        <a:pt x="793" y="616"/>
                      </a:lnTo>
                      <a:lnTo>
                        <a:pt x="777" y="620"/>
                      </a:lnTo>
                      <a:lnTo>
                        <a:pt x="48" y="572"/>
                      </a:lnTo>
                      <a:lnTo>
                        <a:pt x="28" y="569"/>
                      </a:lnTo>
                      <a:lnTo>
                        <a:pt x="13" y="562"/>
                      </a:lnTo>
                      <a:lnTo>
                        <a:pt x="3" y="550"/>
                      </a:lnTo>
                      <a:lnTo>
                        <a:pt x="0" y="532"/>
                      </a:lnTo>
                      <a:lnTo>
                        <a:pt x="0" y="512"/>
                      </a:lnTo>
                      <a:lnTo>
                        <a:pt x="48" y="52"/>
                      </a:lnTo>
                      <a:lnTo>
                        <a:pt x="52" y="32"/>
                      </a:lnTo>
                      <a:lnTo>
                        <a:pt x="57" y="19"/>
                      </a:lnTo>
                      <a:lnTo>
                        <a:pt x="68" y="8"/>
                      </a:lnTo>
                      <a:lnTo>
                        <a:pt x="84" y="0"/>
                      </a:lnTo>
                      <a:lnTo>
                        <a:pt x="100" y="0"/>
                      </a:lnTo>
                      <a:close/>
                    </a:path>
                  </a:pathLst>
                </a:custGeom>
                <a:solidFill>
                  <a:srgbClr val="C7E3FF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" name="Freeform 117"/>
                <p:cNvSpPr>
                  <a:spLocks noChangeAspect="1"/>
                </p:cNvSpPr>
                <p:nvPr/>
              </p:nvSpPr>
              <p:spPr bwMode="auto">
                <a:xfrm>
                  <a:off x="1021" y="1159"/>
                  <a:ext cx="198" cy="35"/>
                </a:xfrm>
                <a:custGeom>
                  <a:avLst/>
                  <a:gdLst>
                    <a:gd name="T0" fmla="*/ 0 w 494"/>
                    <a:gd name="T1" fmla="*/ 0 h 88"/>
                    <a:gd name="T2" fmla="*/ 0 w 494"/>
                    <a:gd name="T3" fmla="*/ 0 h 88"/>
                    <a:gd name="T4" fmla="*/ 0 w 494"/>
                    <a:gd name="T5" fmla="*/ 0 h 88"/>
                    <a:gd name="T6" fmla="*/ 0 w 494"/>
                    <a:gd name="T7" fmla="*/ 0 h 88"/>
                    <a:gd name="T8" fmla="*/ 0 w 494"/>
                    <a:gd name="T9" fmla="*/ 0 h 88"/>
                    <a:gd name="T10" fmla="*/ 0 w 494"/>
                    <a:gd name="T11" fmla="*/ 0 h 88"/>
                    <a:gd name="T12" fmla="*/ 0 w 494"/>
                    <a:gd name="T13" fmla="*/ 0 h 88"/>
                    <a:gd name="T14" fmla="*/ 0 w 494"/>
                    <a:gd name="T15" fmla="*/ 0 h 88"/>
                    <a:gd name="T16" fmla="*/ 0 w 494"/>
                    <a:gd name="T17" fmla="*/ 0 h 88"/>
                    <a:gd name="T18" fmla="*/ 0 w 494"/>
                    <a:gd name="T19" fmla="*/ 0 h 88"/>
                    <a:gd name="T20" fmla="*/ 0 w 494"/>
                    <a:gd name="T21" fmla="*/ 0 h 88"/>
                    <a:gd name="T22" fmla="*/ 0 w 494"/>
                    <a:gd name="T23" fmla="*/ 0 h 88"/>
                    <a:gd name="T24" fmla="*/ 0 w 494"/>
                    <a:gd name="T25" fmla="*/ 0 h 88"/>
                    <a:gd name="T26" fmla="*/ 0 w 494"/>
                    <a:gd name="T27" fmla="*/ 0 h 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w 494"/>
                    <a:gd name="T43" fmla="*/ 0 h 88"/>
                    <a:gd name="T44" fmla="*/ 494 w 494"/>
                    <a:gd name="T45" fmla="*/ 88 h 88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T42" t="T43" r="T44" b="T45"/>
                  <a:pathLst>
                    <a:path w="494" h="88">
                      <a:moveTo>
                        <a:pt x="0" y="0"/>
                      </a:moveTo>
                      <a:lnTo>
                        <a:pt x="494" y="36"/>
                      </a:lnTo>
                      <a:lnTo>
                        <a:pt x="458" y="57"/>
                      </a:lnTo>
                      <a:lnTo>
                        <a:pt x="425" y="70"/>
                      </a:lnTo>
                      <a:lnTo>
                        <a:pt x="378" y="82"/>
                      </a:lnTo>
                      <a:lnTo>
                        <a:pt x="336" y="87"/>
                      </a:lnTo>
                      <a:lnTo>
                        <a:pt x="287" y="88"/>
                      </a:lnTo>
                      <a:lnTo>
                        <a:pt x="231" y="87"/>
                      </a:lnTo>
                      <a:lnTo>
                        <a:pt x="180" y="82"/>
                      </a:lnTo>
                      <a:lnTo>
                        <a:pt x="129" y="72"/>
                      </a:lnTo>
                      <a:lnTo>
                        <a:pt x="84" y="58"/>
                      </a:lnTo>
                      <a:lnTo>
                        <a:pt x="47" y="42"/>
                      </a:lnTo>
                      <a:lnTo>
                        <a:pt x="17" y="1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 w="317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" name="AutoShape 118"/>
              <p:cNvSpPr>
                <a:spLocks noChangeAspect="1" noChangeArrowheads="1"/>
              </p:cNvSpPr>
              <p:nvPr/>
            </p:nvSpPr>
            <p:spPr bwMode="auto">
              <a:xfrm rot="190924">
                <a:off x="970" y="885"/>
                <a:ext cx="133" cy="186"/>
              </a:xfrm>
              <a:prstGeom prst="parallelogram">
                <a:avLst>
                  <a:gd name="adj" fmla="val 5625"/>
                </a:avLst>
              </a:prstGeom>
              <a:solidFill>
                <a:srgbClr val="C7E3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200" b="1">
                  <a:latin typeface="Georgia" panose="02040502050405020303" pitchFamily="18" charset="0"/>
                </a:endParaRPr>
              </a:p>
            </p:txBody>
          </p:sp>
          <p:sp>
            <p:nvSpPr>
              <p:cNvPr id="105" name="AutoShape 119"/>
              <p:cNvSpPr>
                <a:spLocks noChangeAspect="1" noChangeArrowheads="1"/>
              </p:cNvSpPr>
              <p:nvPr/>
            </p:nvSpPr>
            <p:spPr bwMode="auto">
              <a:xfrm rot="190924">
                <a:off x="1115" y="895"/>
                <a:ext cx="133" cy="185"/>
              </a:xfrm>
              <a:prstGeom prst="parallelogram">
                <a:avLst>
                  <a:gd name="adj" fmla="val 5625"/>
                </a:avLst>
              </a:prstGeom>
              <a:solidFill>
                <a:srgbClr val="C7E3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FontTx/>
                  <a:buNone/>
                </a:pPr>
                <a:endParaRPr lang="en-US" altLang="en-US" sz="1200" b="1">
                  <a:latin typeface="Helvetica" panose="020B0604020202020204" pitchFamily="34" charset="0"/>
                </a:endParaRPr>
              </a:p>
            </p:txBody>
          </p:sp>
        </p:grpSp>
      </p:grpSp>
      <p:sp>
        <p:nvSpPr>
          <p:cNvPr id="121" name="Text Box 120"/>
          <p:cNvSpPr txBox="1">
            <a:spLocks noChangeArrowheads="1"/>
          </p:cNvSpPr>
          <p:nvPr/>
        </p:nvSpPr>
        <p:spPr bwMode="auto">
          <a:xfrm>
            <a:off x="3581400" y="2667000"/>
            <a:ext cx="13287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Author HDL</a:t>
            </a:r>
          </a:p>
        </p:txBody>
      </p:sp>
      <p:sp>
        <p:nvSpPr>
          <p:cNvPr id="122" name="Text Box 121"/>
          <p:cNvSpPr txBox="1">
            <a:spLocks noChangeArrowheads="1"/>
          </p:cNvSpPr>
          <p:nvPr/>
        </p:nvSpPr>
        <p:spPr bwMode="auto">
          <a:xfrm>
            <a:off x="304800" y="3200400"/>
            <a:ext cx="160020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Author Hardware Design</a:t>
            </a:r>
          </a:p>
        </p:txBody>
      </p:sp>
    </p:spTree>
    <p:extLst>
      <p:ext uri="{BB962C8B-B14F-4D97-AF65-F5344CB8AC3E}">
        <p14:creationId xmlns:p14="http://schemas.microsoft.com/office/powerpoint/2010/main" val="2636840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Alternatives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The Verilog hardware description language</a:t>
            </a:r>
          </a:p>
          <a:p>
            <a:pPr lvl="1">
              <a:defRPr/>
            </a:pPr>
            <a:r>
              <a:rPr lang="en-US" smtClean="0"/>
              <a:t>Finding increasing use in the commercial world</a:t>
            </a:r>
          </a:p>
          <a:p>
            <a:pPr lvl="2">
              <a:defRPr/>
            </a:pPr>
            <a:r>
              <a:rPr lang="en-US" smtClean="0"/>
              <a:t>System Verilog gaining prominence</a:t>
            </a:r>
          </a:p>
          <a:p>
            <a:pPr lvl="1">
              <a:defRPr/>
            </a:pPr>
            <a:r>
              <a:rPr lang="en-US" smtClean="0"/>
              <a:t>VHDL dominates the aerospace and defense worlds</a:t>
            </a:r>
          </a:p>
          <a:p>
            <a:pPr lvl="1"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Programming language based design flows</a:t>
            </a:r>
          </a:p>
          <a:p>
            <a:pPr lvl="1">
              <a:defRPr/>
            </a:pPr>
            <a:r>
              <a:rPr lang="en-US" smtClean="0"/>
              <a:t>SystemC</a:t>
            </a:r>
          </a:p>
          <a:p>
            <a:pPr lvl="2">
              <a:defRPr/>
            </a:pPr>
            <a:r>
              <a:rPr lang="en-US" smtClean="0"/>
              <a:t>C++ with additional hardware-based language elements</a:t>
            </a:r>
          </a:p>
          <a:p>
            <a:pPr lvl="1">
              <a:defRPr/>
            </a:pPr>
            <a:r>
              <a:rPr lang="en-US" smtClean="0"/>
              <a:t>C-based design flows</a:t>
            </a:r>
          </a:p>
          <a:p>
            <a:pPr lvl="2">
              <a:defRPr/>
            </a:pPr>
            <a:r>
              <a:rPr lang="en-US" smtClean="0"/>
              <a:t>C + extensions as well as ANSI C based</a:t>
            </a:r>
          </a:p>
          <a:p>
            <a:pPr lvl="1">
              <a:defRPr/>
            </a:pPr>
            <a:r>
              <a:rPr lang="en-US" smtClean="0"/>
              <a:t>Other</a:t>
            </a:r>
          </a:p>
          <a:p>
            <a:pPr lvl="2">
              <a:defRPr/>
            </a:pPr>
            <a:r>
              <a:rPr lang="en-US" smtClean="0"/>
              <a:t>Java, MATLAB, and specialized languages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24259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Role of VHDL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4452938" y="1600200"/>
            <a:ext cx="4691062" cy="3065463"/>
            <a:chOff x="1352" y="728"/>
            <a:chExt cx="2955" cy="1931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296" y="2258"/>
              <a:ext cx="711" cy="393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2296" y="2258"/>
              <a:ext cx="719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007" y="2258"/>
              <a:ext cx="8" cy="40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296" y="2651"/>
              <a:ext cx="71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296" y="2258"/>
              <a:ext cx="8" cy="393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280" y="2290"/>
              <a:ext cx="32" cy="337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280" y="2290"/>
              <a:ext cx="4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2312" y="2290"/>
              <a:ext cx="8" cy="345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2280" y="2627"/>
              <a:ext cx="32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2280" y="2290"/>
              <a:ext cx="8" cy="337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2688" y="2274"/>
              <a:ext cx="80" cy="8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688" y="2274"/>
              <a:ext cx="8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2768" y="2274"/>
              <a:ext cx="8" cy="97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2688" y="2363"/>
              <a:ext cx="8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688" y="2274"/>
              <a:ext cx="8" cy="8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2552" y="2274"/>
              <a:ext cx="80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2552" y="2274"/>
              <a:ext cx="8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2632" y="2274"/>
              <a:ext cx="8" cy="8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52" y="2354"/>
              <a:ext cx="80" cy="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552" y="2274"/>
              <a:ext cx="8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2688" y="2403"/>
              <a:ext cx="80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2688" y="2403"/>
              <a:ext cx="8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2768" y="2403"/>
              <a:ext cx="8" cy="8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2688" y="2483"/>
              <a:ext cx="8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2688" y="2403"/>
              <a:ext cx="8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416" y="2435"/>
              <a:ext cx="208" cy="16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2416" y="2435"/>
              <a:ext cx="21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2624" y="2435"/>
              <a:ext cx="8" cy="17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2416" y="2603"/>
              <a:ext cx="20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2416" y="2435"/>
              <a:ext cx="8" cy="16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2432" y="2274"/>
              <a:ext cx="72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2432" y="2274"/>
              <a:ext cx="8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2504" y="2274"/>
              <a:ext cx="8" cy="8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2432" y="2354"/>
              <a:ext cx="72" cy="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2432" y="2274"/>
              <a:ext cx="8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2991" y="2274"/>
              <a:ext cx="16" cy="4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2991" y="2274"/>
              <a:ext cx="2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3007" y="2274"/>
              <a:ext cx="8" cy="5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3" name="Rectangle 42"/>
            <p:cNvSpPr>
              <a:spLocks noChangeArrowheads="1"/>
            </p:cNvSpPr>
            <p:nvPr/>
          </p:nvSpPr>
          <p:spPr bwMode="auto">
            <a:xfrm>
              <a:off x="2991" y="2322"/>
              <a:ext cx="1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4" name="Rectangle 43"/>
            <p:cNvSpPr>
              <a:spLocks noChangeArrowheads="1"/>
            </p:cNvSpPr>
            <p:nvPr/>
          </p:nvSpPr>
          <p:spPr bwMode="auto">
            <a:xfrm>
              <a:off x="2991" y="2274"/>
              <a:ext cx="8" cy="4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5" name="Rectangle 44"/>
            <p:cNvSpPr>
              <a:spLocks noChangeArrowheads="1"/>
            </p:cNvSpPr>
            <p:nvPr/>
          </p:nvSpPr>
          <p:spPr bwMode="auto">
            <a:xfrm>
              <a:off x="2999" y="2379"/>
              <a:ext cx="16" cy="4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2999" y="2379"/>
              <a:ext cx="2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3015" y="2379"/>
              <a:ext cx="8" cy="5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2999" y="2427"/>
              <a:ext cx="1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2999" y="2379"/>
              <a:ext cx="8" cy="4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2999" y="2483"/>
              <a:ext cx="16" cy="4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2999" y="2483"/>
              <a:ext cx="2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3015" y="2483"/>
              <a:ext cx="8" cy="5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2999" y="2531"/>
              <a:ext cx="1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2999" y="2483"/>
              <a:ext cx="8" cy="4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2999" y="2587"/>
              <a:ext cx="16" cy="48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2999" y="2587"/>
              <a:ext cx="2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3015" y="2587"/>
              <a:ext cx="8" cy="5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2999" y="2635"/>
              <a:ext cx="1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2999" y="2587"/>
              <a:ext cx="8" cy="4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0" name="Rectangle 59"/>
            <p:cNvSpPr>
              <a:spLocks noChangeArrowheads="1"/>
            </p:cNvSpPr>
            <p:nvPr/>
          </p:nvSpPr>
          <p:spPr bwMode="auto">
            <a:xfrm>
              <a:off x="2472" y="2419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2472" y="2491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2848" y="2274"/>
              <a:ext cx="55" cy="353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2848" y="2274"/>
              <a:ext cx="63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2903" y="2274"/>
              <a:ext cx="8" cy="36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2848" y="2627"/>
              <a:ext cx="55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6" name="Rectangle 65"/>
            <p:cNvSpPr>
              <a:spLocks noChangeArrowheads="1"/>
            </p:cNvSpPr>
            <p:nvPr/>
          </p:nvSpPr>
          <p:spPr bwMode="auto">
            <a:xfrm>
              <a:off x="2848" y="2274"/>
              <a:ext cx="8" cy="353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7" name="Rectangle 66"/>
            <p:cNvSpPr>
              <a:spLocks noChangeArrowheads="1"/>
            </p:cNvSpPr>
            <p:nvPr/>
          </p:nvSpPr>
          <p:spPr bwMode="auto">
            <a:xfrm>
              <a:off x="2688" y="2539"/>
              <a:ext cx="80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2688" y="2539"/>
              <a:ext cx="8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2768" y="2539"/>
              <a:ext cx="8" cy="8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2688" y="2619"/>
              <a:ext cx="8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1" name="Rectangle 70"/>
            <p:cNvSpPr>
              <a:spLocks noChangeArrowheads="1"/>
            </p:cNvSpPr>
            <p:nvPr/>
          </p:nvSpPr>
          <p:spPr bwMode="auto">
            <a:xfrm>
              <a:off x="2688" y="2539"/>
              <a:ext cx="8" cy="8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2" name="Rectangle 71"/>
            <p:cNvSpPr>
              <a:spLocks noChangeArrowheads="1"/>
            </p:cNvSpPr>
            <p:nvPr/>
          </p:nvSpPr>
          <p:spPr bwMode="auto">
            <a:xfrm>
              <a:off x="4279" y="864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2600" y="816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74" name="Freeform 73"/>
            <p:cNvSpPr>
              <a:spLocks/>
            </p:cNvSpPr>
            <p:nvPr/>
          </p:nvSpPr>
          <p:spPr bwMode="auto">
            <a:xfrm>
              <a:off x="3615" y="928"/>
              <a:ext cx="8" cy="8"/>
            </a:xfrm>
            <a:custGeom>
              <a:avLst/>
              <a:gdLst>
                <a:gd name="T0" fmla="*/ 8 w 8"/>
                <a:gd name="T1" fmla="*/ 8 h 8"/>
                <a:gd name="T2" fmla="*/ 8 w 8"/>
                <a:gd name="T3" fmla="*/ 0 h 8"/>
                <a:gd name="T4" fmla="*/ 8 w 8"/>
                <a:gd name="T5" fmla="*/ 0 h 8"/>
                <a:gd name="T6" fmla="*/ 0 w 8"/>
                <a:gd name="T7" fmla="*/ 0 h 8"/>
                <a:gd name="T8" fmla="*/ 0 w 8"/>
                <a:gd name="T9" fmla="*/ 8 h 8"/>
                <a:gd name="T10" fmla="*/ 0 w 8"/>
                <a:gd name="T11" fmla="*/ 8 h 8"/>
                <a:gd name="T12" fmla="*/ 8 w 8"/>
                <a:gd name="T13" fmla="*/ 8 h 8"/>
                <a:gd name="T14" fmla="*/ 8 w 8"/>
                <a:gd name="T15" fmla="*/ 8 h 8"/>
                <a:gd name="T16" fmla="*/ 8 w 8"/>
                <a:gd name="T17" fmla="*/ 8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8"/>
                <a:gd name="T29" fmla="*/ 8 w 8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8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74"/>
            <p:cNvSpPr>
              <a:spLocks/>
            </p:cNvSpPr>
            <p:nvPr/>
          </p:nvSpPr>
          <p:spPr bwMode="auto">
            <a:xfrm>
              <a:off x="3615" y="928"/>
              <a:ext cx="24" cy="72"/>
            </a:xfrm>
            <a:custGeom>
              <a:avLst/>
              <a:gdLst>
                <a:gd name="T0" fmla="*/ 8 w 24"/>
                <a:gd name="T1" fmla="*/ 0 h 72"/>
                <a:gd name="T2" fmla="*/ 24 w 24"/>
                <a:gd name="T3" fmla="*/ 24 h 72"/>
                <a:gd name="T4" fmla="*/ 24 w 24"/>
                <a:gd name="T5" fmla="*/ 24 h 72"/>
                <a:gd name="T6" fmla="*/ 24 w 24"/>
                <a:gd name="T7" fmla="*/ 24 h 72"/>
                <a:gd name="T8" fmla="*/ 24 w 24"/>
                <a:gd name="T9" fmla="*/ 72 h 72"/>
                <a:gd name="T10" fmla="*/ 24 w 24"/>
                <a:gd name="T11" fmla="*/ 72 h 72"/>
                <a:gd name="T12" fmla="*/ 16 w 24"/>
                <a:gd name="T13" fmla="*/ 72 h 72"/>
                <a:gd name="T14" fmla="*/ 16 w 24"/>
                <a:gd name="T15" fmla="*/ 72 h 72"/>
                <a:gd name="T16" fmla="*/ 16 w 24"/>
                <a:gd name="T17" fmla="*/ 24 h 72"/>
                <a:gd name="T18" fmla="*/ 16 w 24"/>
                <a:gd name="T19" fmla="*/ 24 h 72"/>
                <a:gd name="T20" fmla="*/ 16 w 24"/>
                <a:gd name="T21" fmla="*/ 32 h 72"/>
                <a:gd name="T22" fmla="*/ 0 w 24"/>
                <a:gd name="T23" fmla="*/ 8 h 72"/>
                <a:gd name="T24" fmla="*/ 8 w 24"/>
                <a:gd name="T25" fmla="*/ 0 h 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72"/>
                <a:gd name="T41" fmla="*/ 24 w 24"/>
                <a:gd name="T42" fmla="*/ 72 h 7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72">
                  <a:moveTo>
                    <a:pt x="8" y="0"/>
                  </a:moveTo>
                  <a:lnTo>
                    <a:pt x="24" y="24"/>
                  </a:lnTo>
                  <a:lnTo>
                    <a:pt x="24" y="72"/>
                  </a:lnTo>
                  <a:lnTo>
                    <a:pt x="16" y="72"/>
                  </a:lnTo>
                  <a:lnTo>
                    <a:pt x="16" y="24"/>
                  </a:lnTo>
                  <a:lnTo>
                    <a:pt x="16" y="32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75"/>
            <p:cNvSpPr>
              <a:spLocks/>
            </p:cNvSpPr>
            <p:nvPr/>
          </p:nvSpPr>
          <p:spPr bwMode="auto">
            <a:xfrm>
              <a:off x="3631" y="1000"/>
              <a:ext cx="8" cy="65"/>
            </a:xfrm>
            <a:custGeom>
              <a:avLst/>
              <a:gdLst>
                <a:gd name="T0" fmla="*/ 8 w 8"/>
                <a:gd name="T1" fmla="*/ 0 h 65"/>
                <a:gd name="T2" fmla="*/ 8 w 8"/>
                <a:gd name="T3" fmla="*/ 57 h 65"/>
                <a:gd name="T4" fmla="*/ 8 w 8"/>
                <a:gd name="T5" fmla="*/ 65 h 65"/>
                <a:gd name="T6" fmla="*/ 0 w 8"/>
                <a:gd name="T7" fmla="*/ 57 h 65"/>
                <a:gd name="T8" fmla="*/ 0 w 8"/>
                <a:gd name="T9" fmla="*/ 57 h 65"/>
                <a:gd name="T10" fmla="*/ 0 w 8"/>
                <a:gd name="T11" fmla="*/ 0 h 65"/>
                <a:gd name="T12" fmla="*/ 8 w 8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65"/>
                <a:gd name="T23" fmla="*/ 8 w 8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65">
                  <a:moveTo>
                    <a:pt x="8" y="0"/>
                  </a:moveTo>
                  <a:lnTo>
                    <a:pt x="8" y="57"/>
                  </a:lnTo>
                  <a:lnTo>
                    <a:pt x="8" y="65"/>
                  </a:lnTo>
                  <a:lnTo>
                    <a:pt x="0" y="57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76"/>
            <p:cNvSpPr>
              <a:spLocks/>
            </p:cNvSpPr>
            <p:nvPr/>
          </p:nvSpPr>
          <p:spPr bwMode="auto">
            <a:xfrm>
              <a:off x="3615" y="1073"/>
              <a:ext cx="8" cy="8"/>
            </a:xfrm>
            <a:custGeom>
              <a:avLst/>
              <a:gdLst>
                <a:gd name="T0" fmla="*/ 8 w 8"/>
                <a:gd name="T1" fmla="*/ 8 h 8"/>
                <a:gd name="T2" fmla="*/ 8 w 8"/>
                <a:gd name="T3" fmla="*/ 0 h 8"/>
                <a:gd name="T4" fmla="*/ 8 w 8"/>
                <a:gd name="T5" fmla="*/ 0 h 8"/>
                <a:gd name="T6" fmla="*/ 0 w 8"/>
                <a:gd name="T7" fmla="*/ 0 h 8"/>
                <a:gd name="T8" fmla="*/ 0 w 8"/>
                <a:gd name="T9" fmla="*/ 8 h 8"/>
                <a:gd name="T10" fmla="*/ 0 w 8"/>
                <a:gd name="T11" fmla="*/ 8 h 8"/>
                <a:gd name="T12" fmla="*/ 8 w 8"/>
                <a:gd name="T13" fmla="*/ 8 h 8"/>
                <a:gd name="T14" fmla="*/ 8 w 8"/>
                <a:gd name="T15" fmla="*/ 8 h 8"/>
                <a:gd name="T16" fmla="*/ 8 w 8"/>
                <a:gd name="T17" fmla="*/ 8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8"/>
                <a:gd name="T29" fmla="*/ 8 w 8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8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77"/>
            <p:cNvSpPr>
              <a:spLocks/>
            </p:cNvSpPr>
            <p:nvPr/>
          </p:nvSpPr>
          <p:spPr bwMode="auto">
            <a:xfrm>
              <a:off x="3615" y="1057"/>
              <a:ext cx="24" cy="24"/>
            </a:xfrm>
            <a:custGeom>
              <a:avLst/>
              <a:gdLst>
                <a:gd name="T0" fmla="*/ 24 w 24"/>
                <a:gd name="T1" fmla="*/ 8 h 24"/>
                <a:gd name="T2" fmla="*/ 16 w 24"/>
                <a:gd name="T3" fmla="*/ 0 h 24"/>
                <a:gd name="T4" fmla="*/ 0 w 24"/>
                <a:gd name="T5" fmla="*/ 16 h 24"/>
                <a:gd name="T6" fmla="*/ 8 w 24"/>
                <a:gd name="T7" fmla="*/ 24 h 24"/>
                <a:gd name="T8" fmla="*/ 24 w 24"/>
                <a:gd name="T9" fmla="*/ 8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4"/>
                <a:gd name="T17" fmla="*/ 24 w 2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4">
                  <a:moveTo>
                    <a:pt x="24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8" y="24"/>
                  </a:lnTo>
                  <a:lnTo>
                    <a:pt x="24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Rectangle 78"/>
            <p:cNvSpPr>
              <a:spLocks noChangeArrowheads="1"/>
            </p:cNvSpPr>
            <p:nvPr/>
          </p:nvSpPr>
          <p:spPr bwMode="auto">
            <a:xfrm>
              <a:off x="3615" y="928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0" name="Rectangle 79"/>
            <p:cNvSpPr>
              <a:spLocks noChangeArrowheads="1"/>
            </p:cNvSpPr>
            <p:nvPr/>
          </p:nvSpPr>
          <p:spPr bwMode="auto">
            <a:xfrm>
              <a:off x="3727" y="928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1" name="Rectangle 80"/>
            <p:cNvSpPr>
              <a:spLocks noChangeArrowheads="1"/>
            </p:cNvSpPr>
            <p:nvPr/>
          </p:nvSpPr>
          <p:spPr bwMode="auto">
            <a:xfrm>
              <a:off x="3615" y="928"/>
              <a:ext cx="112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3615" y="1073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3" name="Rectangle 82"/>
            <p:cNvSpPr>
              <a:spLocks noChangeArrowheads="1"/>
            </p:cNvSpPr>
            <p:nvPr/>
          </p:nvSpPr>
          <p:spPr bwMode="auto">
            <a:xfrm>
              <a:off x="3727" y="1073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4" name="Rectangle 83"/>
            <p:cNvSpPr>
              <a:spLocks noChangeArrowheads="1"/>
            </p:cNvSpPr>
            <p:nvPr/>
          </p:nvSpPr>
          <p:spPr bwMode="auto">
            <a:xfrm>
              <a:off x="3615" y="1073"/>
              <a:ext cx="112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5" name="Freeform 84"/>
            <p:cNvSpPr>
              <a:spLocks/>
            </p:cNvSpPr>
            <p:nvPr/>
          </p:nvSpPr>
          <p:spPr bwMode="auto">
            <a:xfrm>
              <a:off x="3727" y="928"/>
              <a:ext cx="64" cy="145"/>
            </a:xfrm>
            <a:custGeom>
              <a:avLst/>
              <a:gdLst>
                <a:gd name="T0" fmla="*/ 0 w 64"/>
                <a:gd name="T1" fmla="*/ 0 h 145"/>
                <a:gd name="T2" fmla="*/ 40 w 64"/>
                <a:gd name="T3" fmla="*/ 24 h 145"/>
                <a:gd name="T4" fmla="*/ 64 w 64"/>
                <a:gd name="T5" fmla="*/ 72 h 145"/>
                <a:gd name="T6" fmla="*/ 32 w 64"/>
                <a:gd name="T7" fmla="*/ 129 h 145"/>
                <a:gd name="T8" fmla="*/ 0 w 64"/>
                <a:gd name="T9" fmla="*/ 145 h 145"/>
                <a:gd name="T10" fmla="*/ 0 w 64"/>
                <a:gd name="T11" fmla="*/ 0 h 14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45"/>
                <a:gd name="T20" fmla="*/ 64 w 64"/>
                <a:gd name="T21" fmla="*/ 145 h 14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45">
                  <a:moveTo>
                    <a:pt x="0" y="0"/>
                  </a:moveTo>
                  <a:lnTo>
                    <a:pt x="40" y="24"/>
                  </a:lnTo>
                  <a:lnTo>
                    <a:pt x="64" y="72"/>
                  </a:lnTo>
                  <a:lnTo>
                    <a:pt x="32" y="129"/>
                  </a:lnTo>
                  <a:lnTo>
                    <a:pt x="0" y="145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Freeform 85"/>
            <p:cNvSpPr>
              <a:spLocks/>
            </p:cNvSpPr>
            <p:nvPr/>
          </p:nvSpPr>
          <p:spPr bwMode="auto">
            <a:xfrm>
              <a:off x="3727" y="928"/>
              <a:ext cx="8" cy="8"/>
            </a:xfrm>
            <a:custGeom>
              <a:avLst/>
              <a:gdLst>
                <a:gd name="T0" fmla="*/ 8 w 8"/>
                <a:gd name="T1" fmla="*/ 8 h 8"/>
                <a:gd name="T2" fmla="*/ 8 w 8"/>
                <a:gd name="T3" fmla="*/ 0 h 8"/>
                <a:gd name="T4" fmla="*/ 8 w 8"/>
                <a:gd name="T5" fmla="*/ 0 h 8"/>
                <a:gd name="T6" fmla="*/ 0 w 8"/>
                <a:gd name="T7" fmla="*/ 0 h 8"/>
                <a:gd name="T8" fmla="*/ 0 w 8"/>
                <a:gd name="T9" fmla="*/ 8 h 8"/>
                <a:gd name="T10" fmla="*/ 0 w 8"/>
                <a:gd name="T11" fmla="*/ 8 h 8"/>
                <a:gd name="T12" fmla="*/ 8 w 8"/>
                <a:gd name="T13" fmla="*/ 8 h 8"/>
                <a:gd name="T14" fmla="*/ 8 w 8"/>
                <a:gd name="T15" fmla="*/ 8 h 8"/>
                <a:gd name="T16" fmla="*/ 8 w 8"/>
                <a:gd name="T17" fmla="*/ 8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8"/>
                <a:gd name="T29" fmla="*/ 8 w 8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8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Freeform 86"/>
            <p:cNvSpPr>
              <a:spLocks/>
            </p:cNvSpPr>
            <p:nvPr/>
          </p:nvSpPr>
          <p:spPr bwMode="auto">
            <a:xfrm>
              <a:off x="3727" y="928"/>
              <a:ext cx="72" cy="72"/>
            </a:xfrm>
            <a:custGeom>
              <a:avLst/>
              <a:gdLst>
                <a:gd name="T0" fmla="*/ 8 w 72"/>
                <a:gd name="T1" fmla="*/ 0 h 72"/>
                <a:gd name="T2" fmla="*/ 48 w 72"/>
                <a:gd name="T3" fmla="*/ 24 h 72"/>
                <a:gd name="T4" fmla="*/ 48 w 72"/>
                <a:gd name="T5" fmla="*/ 24 h 72"/>
                <a:gd name="T6" fmla="*/ 48 w 72"/>
                <a:gd name="T7" fmla="*/ 24 h 72"/>
                <a:gd name="T8" fmla="*/ 72 w 72"/>
                <a:gd name="T9" fmla="*/ 72 h 72"/>
                <a:gd name="T10" fmla="*/ 72 w 72"/>
                <a:gd name="T11" fmla="*/ 72 h 72"/>
                <a:gd name="T12" fmla="*/ 64 w 72"/>
                <a:gd name="T13" fmla="*/ 72 h 72"/>
                <a:gd name="T14" fmla="*/ 64 w 72"/>
                <a:gd name="T15" fmla="*/ 72 h 72"/>
                <a:gd name="T16" fmla="*/ 40 w 72"/>
                <a:gd name="T17" fmla="*/ 24 h 72"/>
                <a:gd name="T18" fmla="*/ 40 w 72"/>
                <a:gd name="T19" fmla="*/ 24 h 72"/>
                <a:gd name="T20" fmla="*/ 40 w 72"/>
                <a:gd name="T21" fmla="*/ 32 h 72"/>
                <a:gd name="T22" fmla="*/ 0 w 72"/>
                <a:gd name="T23" fmla="*/ 8 h 72"/>
                <a:gd name="T24" fmla="*/ 8 w 72"/>
                <a:gd name="T25" fmla="*/ 0 h 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2"/>
                <a:gd name="T40" fmla="*/ 0 h 72"/>
                <a:gd name="T41" fmla="*/ 72 w 72"/>
                <a:gd name="T42" fmla="*/ 72 h 7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2" h="72">
                  <a:moveTo>
                    <a:pt x="8" y="0"/>
                  </a:moveTo>
                  <a:lnTo>
                    <a:pt x="48" y="24"/>
                  </a:lnTo>
                  <a:lnTo>
                    <a:pt x="72" y="72"/>
                  </a:lnTo>
                  <a:lnTo>
                    <a:pt x="64" y="72"/>
                  </a:lnTo>
                  <a:lnTo>
                    <a:pt x="40" y="24"/>
                  </a:lnTo>
                  <a:lnTo>
                    <a:pt x="40" y="32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" name="Freeform 87"/>
            <p:cNvSpPr>
              <a:spLocks/>
            </p:cNvSpPr>
            <p:nvPr/>
          </p:nvSpPr>
          <p:spPr bwMode="auto">
            <a:xfrm>
              <a:off x="3759" y="1000"/>
              <a:ext cx="40" cy="65"/>
            </a:xfrm>
            <a:custGeom>
              <a:avLst/>
              <a:gdLst>
                <a:gd name="T0" fmla="*/ 40 w 40"/>
                <a:gd name="T1" fmla="*/ 0 h 65"/>
                <a:gd name="T2" fmla="*/ 8 w 40"/>
                <a:gd name="T3" fmla="*/ 57 h 65"/>
                <a:gd name="T4" fmla="*/ 0 w 40"/>
                <a:gd name="T5" fmla="*/ 65 h 65"/>
                <a:gd name="T6" fmla="*/ 0 w 40"/>
                <a:gd name="T7" fmla="*/ 57 h 65"/>
                <a:gd name="T8" fmla="*/ 0 w 40"/>
                <a:gd name="T9" fmla="*/ 57 h 65"/>
                <a:gd name="T10" fmla="*/ 32 w 40"/>
                <a:gd name="T11" fmla="*/ 0 h 65"/>
                <a:gd name="T12" fmla="*/ 40 w 40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0"/>
                <a:gd name="T22" fmla="*/ 0 h 65"/>
                <a:gd name="T23" fmla="*/ 40 w 40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0" h="65">
                  <a:moveTo>
                    <a:pt x="40" y="0"/>
                  </a:moveTo>
                  <a:lnTo>
                    <a:pt x="8" y="57"/>
                  </a:lnTo>
                  <a:lnTo>
                    <a:pt x="0" y="65"/>
                  </a:lnTo>
                  <a:lnTo>
                    <a:pt x="0" y="57"/>
                  </a:lnTo>
                  <a:lnTo>
                    <a:pt x="32" y="0"/>
                  </a:lnTo>
                  <a:lnTo>
                    <a:pt x="4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9" name="Freeform 88"/>
            <p:cNvSpPr>
              <a:spLocks/>
            </p:cNvSpPr>
            <p:nvPr/>
          </p:nvSpPr>
          <p:spPr bwMode="auto">
            <a:xfrm>
              <a:off x="3727" y="1073"/>
              <a:ext cx="8" cy="8"/>
            </a:xfrm>
            <a:custGeom>
              <a:avLst/>
              <a:gdLst>
                <a:gd name="T0" fmla="*/ 8 w 8"/>
                <a:gd name="T1" fmla="*/ 8 h 8"/>
                <a:gd name="T2" fmla="*/ 8 w 8"/>
                <a:gd name="T3" fmla="*/ 0 h 8"/>
                <a:gd name="T4" fmla="*/ 8 w 8"/>
                <a:gd name="T5" fmla="*/ 0 h 8"/>
                <a:gd name="T6" fmla="*/ 0 w 8"/>
                <a:gd name="T7" fmla="*/ 0 h 8"/>
                <a:gd name="T8" fmla="*/ 0 w 8"/>
                <a:gd name="T9" fmla="*/ 8 h 8"/>
                <a:gd name="T10" fmla="*/ 0 w 8"/>
                <a:gd name="T11" fmla="*/ 8 h 8"/>
                <a:gd name="T12" fmla="*/ 8 w 8"/>
                <a:gd name="T13" fmla="*/ 8 h 8"/>
                <a:gd name="T14" fmla="*/ 8 w 8"/>
                <a:gd name="T15" fmla="*/ 8 h 8"/>
                <a:gd name="T16" fmla="*/ 8 w 8"/>
                <a:gd name="T17" fmla="*/ 8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8"/>
                <a:gd name="T29" fmla="*/ 8 w 8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8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" name="Freeform 89"/>
            <p:cNvSpPr>
              <a:spLocks/>
            </p:cNvSpPr>
            <p:nvPr/>
          </p:nvSpPr>
          <p:spPr bwMode="auto">
            <a:xfrm>
              <a:off x="3727" y="1057"/>
              <a:ext cx="32" cy="24"/>
            </a:xfrm>
            <a:custGeom>
              <a:avLst/>
              <a:gdLst>
                <a:gd name="T0" fmla="*/ 32 w 32"/>
                <a:gd name="T1" fmla="*/ 8 h 24"/>
                <a:gd name="T2" fmla="*/ 32 w 32"/>
                <a:gd name="T3" fmla="*/ 0 h 24"/>
                <a:gd name="T4" fmla="*/ 0 w 32"/>
                <a:gd name="T5" fmla="*/ 16 h 24"/>
                <a:gd name="T6" fmla="*/ 0 w 32"/>
                <a:gd name="T7" fmla="*/ 24 h 24"/>
                <a:gd name="T8" fmla="*/ 32 w 32"/>
                <a:gd name="T9" fmla="*/ 8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"/>
                <a:gd name="T16" fmla="*/ 0 h 24"/>
                <a:gd name="T17" fmla="*/ 32 w 32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" h="24">
                  <a:moveTo>
                    <a:pt x="32" y="8"/>
                  </a:moveTo>
                  <a:lnTo>
                    <a:pt x="32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32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" name="Freeform 90"/>
            <p:cNvSpPr>
              <a:spLocks/>
            </p:cNvSpPr>
            <p:nvPr/>
          </p:nvSpPr>
          <p:spPr bwMode="auto">
            <a:xfrm>
              <a:off x="3575" y="928"/>
              <a:ext cx="8" cy="8"/>
            </a:xfrm>
            <a:custGeom>
              <a:avLst/>
              <a:gdLst>
                <a:gd name="T0" fmla="*/ 8 w 8"/>
                <a:gd name="T1" fmla="*/ 8 h 8"/>
                <a:gd name="T2" fmla="*/ 8 w 8"/>
                <a:gd name="T3" fmla="*/ 0 h 8"/>
                <a:gd name="T4" fmla="*/ 8 w 8"/>
                <a:gd name="T5" fmla="*/ 0 h 8"/>
                <a:gd name="T6" fmla="*/ 0 w 8"/>
                <a:gd name="T7" fmla="*/ 0 h 8"/>
                <a:gd name="T8" fmla="*/ 0 w 8"/>
                <a:gd name="T9" fmla="*/ 8 h 8"/>
                <a:gd name="T10" fmla="*/ 0 w 8"/>
                <a:gd name="T11" fmla="*/ 8 h 8"/>
                <a:gd name="T12" fmla="*/ 8 w 8"/>
                <a:gd name="T13" fmla="*/ 8 h 8"/>
                <a:gd name="T14" fmla="*/ 8 w 8"/>
                <a:gd name="T15" fmla="*/ 8 h 8"/>
                <a:gd name="T16" fmla="*/ 8 w 8"/>
                <a:gd name="T17" fmla="*/ 8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8"/>
                <a:gd name="T29" fmla="*/ 8 w 8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8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" name="Freeform 91"/>
            <p:cNvSpPr>
              <a:spLocks/>
            </p:cNvSpPr>
            <p:nvPr/>
          </p:nvSpPr>
          <p:spPr bwMode="auto">
            <a:xfrm>
              <a:off x="3575" y="928"/>
              <a:ext cx="24" cy="72"/>
            </a:xfrm>
            <a:custGeom>
              <a:avLst/>
              <a:gdLst>
                <a:gd name="T0" fmla="*/ 8 w 24"/>
                <a:gd name="T1" fmla="*/ 0 h 72"/>
                <a:gd name="T2" fmla="*/ 24 w 24"/>
                <a:gd name="T3" fmla="*/ 24 h 72"/>
                <a:gd name="T4" fmla="*/ 24 w 24"/>
                <a:gd name="T5" fmla="*/ 24 h 72"/>
                <a:gd name="T6" fmla="*/ 24 w 24"/>
                <a:gd name="T7" fmla="*/ 24 h 72"/>
                <a:gd name="T8" fmla="*/ 24 w 24"/>
                <a:gd name="T9" fmla="*/ 72 h 72"/>
                <a:gd name="T10" fmla="*/ 24 w 24"/>
                <a:gd name="T11" fmla="*/ 72 h 72"/>
                <a:gd name="T12" fmla="*/ 16 w 24"/>
                <a:gd name="T13" fmla="*/ 72 h 72"/>
                <a:gd name="T14" fmla="*/ 16 w 24"/>
                <a:gd name="T15" fmla="*/ 72 h 72"/>
                <a:gd name="T16" fmla="*/ 16 w 24"/>
                <a:gd name="T17" fmla="*/ 24 h 72"/>
                <a:gd name="T18" fmla="*/ 16 w 24"/>
                <a:gd name="T19" fmla="*/ 24 h 72"/>
                <a:gd name="T20" fmla="*/ 16 w 24"/>
                <a:gd name="T21" fmla="*/ 32 h 72"/>
                <a:gd name="T22" fmla="*/ 0 w 24"/>
                <a:gd name="T23" fmla="*/ 8 h 72"/>
                <a:gd name="T24" fmla="*/ 8 w 24"/>
                <a:gd name="T25" fmla="*/ 0 h 7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4"/>
                <a:gd name="T40" fmla="*/ 0 h 72"/>
                <a:gd name="T41" fmla="*/ 24 w 24"/>
                <a:gd name="T42" fmla="*/ 72 h 7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4" h="72">
                  <a:moveTo>
                    <a:pt x="8" y="0"/>
                  </a:moveTo>
                  <a:lnTo>
                    <a:pt x="24" y="24"/>
                  </a:lnTo>
                  <a:lnTo>
                    <a:pt x="24" y="72"/>
                  </a:lnTo>
                  <a:lnTo>
                    <a:pt x="16" y="72"/>
                  </a:lnTo>
                  <a:lnTo>
                    <a:pt x="16" y="24"/>
                  </a:lnTo>
                  <a:lnTo>
                    <a:pt x="16" y="32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" name="Freeform 92"/>
            <p:cNvSpPr>
              <a:spLocks/>
            </p:cNvSpPr>
            <p:nvPr/>
          </p:nvSpPr>
          <p:spPr bwMode="auto">
            <a:xfrm>
              <a:off x="3591" y="1000"/>
              <a:ext cx="8" cy="65"/>
            </a:xfrm>
            <a:custGeom>
              <a:avLst/>
              <a:gdLst>
                <a:gd name="T0" fmla="*/ 8 w 8"/>
                <a:gd name="T1" fmla="*/ 0 h 65"/>
                <a:gd name="T2" fmla="*/ 8 w 8"/>
                <a:gd name="T3" fmla="*/ 57 h 65"/>
                <a:gd name="T4" fmla="*/ 8 w 8"/>
                <a:gd name="T5" fmla="*/ 65 h 65"/>
                <a:gd name="T6" fmla="*/ 0 w 8"/>
                <a:gd name="T7" fmla="*/ 57 h 65"/>
                <a:gd name="T8" fmla="*/ 0 w 8"/>
                <a:gd name="T9" fmla="*/ 57 h 65"/>
                <a:gd name="T10" fmla="*/ 0 w 8"/>
                <a:gd name="T11" fmla="*/ 0 h 65"/>
                <a:gd name="T12" fmla="*/ 8 w 8"/>
                <a:gd name="T13" fmla="*/ 0 h 6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65"/>
                <a:gd name="T23" fmla="*/ 8 w 8"/>
                <a:gd name="T24" fmla="*/ 65 h 6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65">
                  <a:moveTo>
                    <a:pt x="8" y="0"/>
                  </a:moveTo>
                  <a:lnTo>
                    <a:pt x="8" y="57"/>
                  </a:lnTo>
                  <a:lnTo>
                    <a:pt x="8" y="65"/>
                  </a:lnTo>
                  <a:lnTo>
                    <a:pt x="0" y="57"/>
                  </a:lnTo>
                  <a:lnTo>
                    <a:pt x="0" y="0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" name="Freeform 93"/>
            <p:cNvSpPr>
              <a:spLocks/>
            </p:cNvSpPr>
            <p:nvPr/>
          </p:nvSpPr>
          <p:spPr bwMode="auto">
            <a:xfrm>
              <a:off x="3575" y="1073"/>
              <a:ext cx="8" cy="8"/>
            </a:xfrm>
            <a:custGeom>
              <a:avLst/>
              <a:gdLst>
                <a:gd name="T0" fmla="*/ 8 w 8"/>
                <a:gd name="T1" fmla="*/ 8 h 8"/>
                <a:gd name="T2" fmla="*/ 8 w 8"/>
                <a:gd name="T3" fmla="*/ 0 h 8"/>
                <a:gd name="T4" fmla="*/ 8 w 8"/>
                <a:gd name="T5" fmla="*/ 0 h 8"/>
                <a:gd name="T6" fmla="*/ 0 w 8"/>
                <a:gd name="T7" fmla="*/ 0 h 8"/>
                <a:gd name="T8" fmla="*/ 0 w 8"/>
                <a:gd name="T9" fmla="*/ 8 h 8"/>
                <a:gd name="T10" fmla="*/ 0 w 8"/>
                <a:gd name="T11" fmla="*/ 8 h 8"/>
                <a:gd name="T12" fmla="*/ 8 w 8"/>
                <a:gd name="T13" fmla="*/ 8 h 8"/>
                <a:gd name="T14" fmla="*/ 8 w 8"/>
                <a:gd name="T15" fmla="*/ 8 h 8"/>
                <a:gd name="T16" fmla="*/ 8 w 8"/>
                <a:gd name="T17" fmla="*/ 8 h 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"/>
                <a:gd name="T28" fmla="*/ 0 h 8"/>
                <a:gd name="T29" fmla="*/ 8 w 8"/>
                <a:gd name="T30" fmla="*/ 8 h 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" h="8">
                  <a:moveTo>
                    <a:pt x="8" y="8"/>
                  </a:moveTo>
                  <a:lnTo>
                    <a:pt x="8" y="0"/>
                  </a:lnTo>
                  <a:lnTo>
                    <a:pt x="0" y="0"/>
                  </a:lnTo>
                  <a:lnTo>
                    <a:pt x="0" y="8"/>
                  </a:lnTo>
                  <a:lnTo>
                    <a:pt x="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3575" y="1057"/>
              <a:ext cx="24" cy="24"/>
            </a:xfrm>
            <a:custGeom>
              <a:avLst/>
              <a:gdLst>
                <a:gd name="T0" fmla="*/ 24 w 24"/>
                <a:gd name="T1" fmla="*/ 8 h 24"/>
                <a:gd name="T2" fmla="*/ 16 w 24"/>
                <a:gd name="T3" fmla="*/ 0 h 24"/>
                <a:gd name="T4" fmla="*/ 0 w 24"/>
                <a:gd name="T5" fmla="*/ 16 h 24"/>
                <a:gd name="T6" fmla="*/ 8 w 24"/>
                <a:gd name="T7" fmla="*/ 24 h 24"/>
                <a:gd name="T8" fmla="*/ 24 w 24"/>
                <a:gd name="T9" fmla="*/ 8 h 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"/>
                <a:gd name="T16" fmla="*/ 0 h 24"/>
                <a:gd name="T17" fmla="*/ 24 w 24"/>
                <a:gd name="T18" fmla="*/ 24 h 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" h="24">
                  <a:moveTo>
                    <a:pt x="24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8" y="24"/>
                  </a:lnTo>
                  <a:lnTo>
                    <a:pt x="24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6" name="Freeform 95"/>
            <p:cNvSpPr>
              <a:spLocks/>
            </p:cNvSpPr>
            <p:nvPr/>
          </p:nvSpPr>
          <p:spPr bwMode="auto">
            <a:xfrm>
              <a:off x="3735" y="1193"/>
              <a:ext cx="56" cy="152"/>
            </a:xfrm>
            <a:custGeom>
              <a:avLst/>
              <a:gdLst>
                <a:gd name="T0" fmla="*/ 0 w 56"/>
                <a:gd name="T1" fmla="*/ 0 h 152"/>
                <a:gd name="T2" fmla="*/ 40 w 56"/>
                <a:gd name="T3" fmla="*/ 24 h 152"/>
                <a:gd name="T4" fmla="*/ 56 w 56"/>
                <a:gd name="T5" fmla="*/ 80 h 152"/>
                <a:gd name="T6" fmla="*/ 40 w 56"/>
                <a:gd name="T7" fmla="*/ 128 h 152"/>
                <a:gd name="T8" fmla="*/ 0 w 56"/>
                <a:gd name="T9" fmla="*/ 152 h 152"/>
                <a:gd name="T10" fmla="*/ 0 w 56"/>
                <a:gd name="T11" fmla="*/ 112 h 152"/>
                <a:gd name="T12" fmla="*/ 0 w 56"/>
                <a:gd name="T13" fmla="*/ 80 h 152"/>
                <a:gd name="T14" fmla="*/ 0 w 56"/>
                <a:gd name="T15" fmla="*/ 40 h 152"/>
                <a:gd name="T16" fmla="*/ 0 w 56"/>
                <a:gd name="T17" fmla="*/ 0 h 1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152"/>
                <a:gd name="T29" fmla="*/ 56 w 56"/>
                <a:gd name="T30" fmla="*/ 152 h 15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152">
                  <a:moveTo>
                    <a:pt x="0" y="0"/>
                  </a:moveTo>
                  <a:lnTo>
                    <a:pt x="40" y="24"/>
                  </a:lnTo>
                  <a:lnTo>
                    <a:pt x="56" y="80"/>
                  </a:lnTo>
                  <a:lnTo>
                    <a:pt x="40" y="128"/>
                  </a:lnTo>
                  <a:lnTo>
                    <a:pt x="0" y="152"/>
                  </a:lnTo>
                  <a:lnTo>
                    <a:pt x="0" y="112"/>
                  </a:lnTo>
                  <a:lnTo>
                    <a:pt x="0" y="80"/>
                  </a:lnTo>
                  <a:lnTo>
                    <a:pt x="0" y="40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7" name="Freeform 96"/>
            <p:cNvSpPr>
              <a:spLocks/>
            </p:cNvSpPr>
            <p:nvPr/>
          </p:nvSpPr>
          <p:spPr bwMode="auto">
            <a:xfrm>
              <a:off x="3735" y="1193"/>
              <a:ext cx="64" cy="80"/>
            </a:xfrm>
            <a:custGeom>
              <a:avLst/>
              <a:gdLst>
                <a:gd name="T0" fmla="*/ 8 w 64"/>
                <a:gd name="T1" fmla="*/ 0 h 80"/>
                <a:gd name="T2" fmla="*/ 48 w 64"/>
                <a:gd name="T3" fmla="*/ 24 h 80"/>
                <a:gd name="T4" fmla="*/ 48 w 64"/>
                <a:gd name="T5" fmla="*/ 24 h 80"/>
                <a:gd name="T6" fmla="*/ 48 w 64"/>
                <a:gd name="T7" fmla="*/ 24 h 80"/>
                <a:gd name="T8" fmla="*/ 64 w 64"/>
                <a:gd name="T9" fmla="*/ 80 h 80"/>
                <a:gd name="T10" fmla="*/ 64 w 64"/>
                <a:gd name="T11" fmla="*/ 80 h 80"/>
                <a:gd name="T12" fmla="*/ 56 w 64"/>
                <a:gd name="T13" fmla="*/ 80 h 80"/>
                <a:gd name="T14" fmla="*/ 56 w 64"/>
                <a:gd name="T15" fmla="*/ 80 h 80"/>
                <a:gd name="T16" fmla="*/ 40 w 64"/>
                <a:gd name="T17" fmla="*/ 24 h 80"/>
                <a:gd name="T18" fmla="*/ 40 w 64"/>
                <a:gd name="T19" fmla="*/ 24 h 80"/>
                <a:gd name="T20" fmla="*/ 40 w 64"/>
                <a:gd name="T21" fmla="*/ 32 h 80"/>
                <a:gd name="T22" fmla="*/ 0 w 64"/>
                <a:gd name="T23" fmla="*/ 8 h 80"/>
                <a:gd name="T24" fmla="*/ 8 w 64"/>
                <a:gd name="T25" fmla="*/ 0 h 8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64"/>
                <a:gd name="T40" fmla="*/ 0 h 80"/>
                <a:gd name="T41" fmla="*/ 64 w 64"/>
                <a:gd name="T42" fmla="*/ 80 h 80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64" h="80">
                  <a:moveTo>
                    <a:pt x="8" y="0"/>
                  </a:moveTo>
                  <a:lnTo>
                    <a:pt x="48" y="24"/>
                  </a:lnTo>
                  <a:lnTo>
                    <a:pt x="64" y="80"/>
                  </a:lnTo>
                  <a:lnTo>
                    <a:pt x="56" y="80"/>
                  </a:lnTo>
                  <a:lnTo>
                    <a:pt x="40" y="24"/>
                  </a:lnTo>
                  <a:lnTo>
                    <a:pt x="40" y="32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8" name="Freeform 97"/>
            <p:cNvSpPr>
              <a:spLocks/>
            </p:cNvSpPr>
            <p:nvPr/>
          </p:nvSpPr>
          <p:spPr bwMode="auto">
            <a:xfrm>
              <a:off x="3775" y="1273"/>
              <a:ext cx="24" cy="56"/>
            </a:xfrm>
            <a:custGeom>
              <a:avLst/>
              <a:gdLst>
                <a:gd name="T0" fmla="*/ 24 w 24"/>
                <a:gd name="T1" fmla="*/ 0 h 56"/>
                <a:gd name="T2" fmla="*/ 8 w 24"/>
                <a:gd name="T3" fmla="*/ 48 h 56"/>
                <a:gd name="T4" fmla="*/ 8 w 24"/>
                <a:gd name="T5" fmla="*/ 56 h 56"/>
                <a:gd name="T6" fmla="*/ 0 w 24"/>
                <a:gd name="T7" fmla="*/ 48 h 56"/>
                <a:gd name="T8" fmla="*/ 0 w 24"/>
                <a:gd name="T9" fmla="*/ 48 h 56"/>
                <a:gd name="T10" fmla="*/ 16 w 24"/>
                <a:gd name="T11" fmla="*/ 0 h 56"/>
                <a:gd name="T12" fmla="*/ 24 w 24"/>
                <a:gd name="T13" fmla="*/ 0 h 5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56"/>
                <a:gd name="T23" fmla="*/ 24 w 24"/>
                <a:gd name="T24" fmla="*/ 56 h 5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56">
                  <a:moveTo>
                    <a:pt x="24" y="0"/>
                  </a:moveTo>
                  <a:lnTo>
                    <a:pt x="8" y="48"/>
                  </a:lnTo>
                  <a:lnTo>
                    <a:pt x="8" y="56"/>
                  </a:lnTo>
                  <a:lnTo>
                    <a:pt x="0" y="48"/>
                  </a:lnTo>
                  <a:lnTo>
                    <a:pt x="16" y="0"/>
                  </a:lnTo>
                  <a:lnTo>
                    <a:pt x="24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9" name="Freeform 98"/>
            <p:cNvSpPr>
              <a:spLocks/>
            </p:cNvSpPr>
            <p:nvPr/>
          </p:nvSpPr>
          <p:spPr bwMode="auto">
            <a:xfrm>
              <a:off x="3735" y="1321"/>
              <a:ext cx="48" cy="32"/>
            </a:xfrm>
            <a:custGeom>
              <a:avLst/>
              <a:gdLst>
                <a:gd name="T0" fmla="*/ 48 w 48"/>
                <a:gd name="T1" fmla="*/ 8 h 32"/>
                <a:gd name="T2" fmla="*/ 40 w 48"/>
                <a:gd name="T3" fmla="*/ 0 h 32"/>
                <a:gd name="T4" fmla="*/ 0 w 48"/>
                <a:gd name="T5" fmla="*/ 24 h 32"/>
                <a:gd name="T6" fmla="*/ 8 w 48"/>
                <a:gd name="T7" fmla="*/ 32 h 32"/>
                <a:gd name="T8" fmla="*/ 48 w 48"/>
                <a:gd name="T9" fmla="*/ 8 h 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8"/>
                <a:gd name="T16" fmla="*/ 0 h 32"/>
                <a:gd name="T17" fmla="*/ 48 w 48"/>
                <a:gd name="T18" fmla="*/ 32 h 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8" h="32">
                  <a:moveTo>
                    <a:pt x="48" y="8"/>
                  </a:moveTo>
                  <a:lnTo>
                    <a:pt x="40" y="0"/>
                  </a:lnTo>
                  <a:lnTo>
                    <a:pt x="0" y="24"/>
                  </a:lnTo>
                  <a:lnTo>
                    <a:pt x="8" y="32"/>
                  </a:lnTo>
                  <a:lnTo>
                    <a:pt x="48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" name="Rectangle 99"/>
            <p:cNvSpPr>
              <a:spLocks noChangeArrowheads="1"/>
            </p:cNvSpPr>
            <p:nvPr/>
          </p:nvSpPr>
          <p:spPr bwMode="auto">
            <a:xfrm>
              <a:off x="3631" y="1193"/>
              <a:ext cx="104" cy="152"/>
            </a:xfrm>
            <a:prstGeom prst="rect">
              <a:avLst/>
            </a:prstGeom>
            <a:blipFill dpi="0" rotWithShape="0">
              <a:blip r:embed="rId4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3735" y="1193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3631" y="1193"/>
              <a:ext cx="10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3631" y="1193"/>
              <a:ext cx="8" cy="16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3735" y="1345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3631" y="1345"/>
              <a:ext cx="10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3799" y="1000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7" name="Rectangle 106"/>
            <p:cNvSpPr>
              <a:spLocks noChangeArrowheads="1"/>
            </p:cNvSpPr>
            <p:nvPr/>
          </p:nvSpPr>
          <p:spPr bwMode="auto">
            <a:xfrm>
              <a:off x="3983" y="1000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8" name="Rectangle 107"/>
            <p:cNvSpPr>
              <a:spLocks noChangeArrowheads="1"/>
            </p:cNvSpPr>
            <p:nvPr/>
          </p:nvSpPr>
          <p:spPr bwMode="auto">
            <a:xfrm>
              <a:off x="3799" y="1000"/>
              <a:ext cx="18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9" name="Rectangle 108"/>
            <p:cNvSpPr>
              <a:spLocks noChangeArrowheads="1"/>
            </p:cNvSpPr>
            <p:nvPr/>
          </p:nvSpPr>
          <p:spPr bwMode="auto">
            <a:xfrm>
              <a:off x="3791" y="1273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3991" y="1273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1" name="Rectangle 110"/>
            <p:cNvSpPr>
              <a:spLocks noChangeArrowheads="1"/>
            </p:cNvSpPr>
            <p:nvPr/>
          </p:nvSpPr>
          <p:spPr bwMode="auto">
            <a:xfrm>
              <a:off x="3791" y="1273"/>
              <a:ext cx="20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3631" y="1040"/>
              <a:ext cx="1" cy="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3" name="Rectangle 112"/>
            <p:cNvSpPr>
              <a:spLocks noChangeArrowheads="1"/>
            </p:cNvSpPr>
            <p:nvPr/>
          </p:nvSpPr>
          <p:spPr bwMode="auto">
            <a:xfrm>
              <a:off x="3431" y="1040"/>
              <a:ext cx="1" cy="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4" name="Rectangle 113"/>
            <p:cNvSpPr>
              <a:spLocks noChangeArrowheads="1"/>
            </p:cNvSpPr>
            <p:nvPr/>
          </p:nvSpPr>
          <p:spPr bwMode="auto">
            <a:xfrm>
              <a:off x="3431" y="1040"/>
              <a:ext cx="200" cy="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5" name="Rectangle 114"/>
            <p:cNvSpPr>
              <a:spLocks noChangeArrowheads="1"/>
            </p:cNvSpPr>
            <p:nvPr/>
          </p:nvSpPr>
          <p:spPr bwMode="auto">
            <a:xfrm>
              <a:off x="3631" y="1321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3487" y="1321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7" name="Rectangle 116"/>
            <p:cNvSpPr>
              <a:spLocks noChangeArrowheads="1"/>
            </p:cNvSpPr>
            <p:nvPr/>
          </p:nvSpPr>
          <p:spPr bwMode="auto">
            <a:xfrm>
              <a:off x="3487" y="1321"/>
              <a:ext cx="14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3631" y="1249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3527" y="1249"/>
              <a:ext cx="10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0" name="Rectangle 119"/>
            <p:cNvSpPr>
              <a:spLocks noChangeArrowheads="1"/>
            </p:cNvSpPr>
            <p:nvPr/>
          </p:nvSpPr>
          <p:spPr bwMode="auto">
            <a:xfrm>
              <a:off x="3527" y="960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3527" y="960"/>
              <a:ext cx="8" cy="289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3487" y="1321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3487" y="1040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3487" y="1040"/>
              <a:ext cx="8" cy="28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3375" y="872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3367" y="944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4007" y="912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8" name="Rectangle 127"/>
            <p:cNvSpPr>
              <a:spLocks noChangeArrowheads="1"/>
            </p:cNvSpPr>
            <p:nvPr/>
          </p:nvSpPr>
          <p:spPr bwMode="auto">
            <a:xfrm>
              <a:off x="4015" y="1193"/>
              <a:ext cx="2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300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29" name="Rectangle 128"/>
            <p:cNvSpPr>
              <a:spLocks noChangeArrowheads="1"/>
            </p:cNvSpPr>
            <p:nvPr/>
          </p:nvSpPr>
          <p:spPr bwMode="auto">
            <a:xfrm>
              <a:off x="3631" y="960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0" name="Rectangle 129"/>
            <p:cNvSpPr>
              <a:spLocks noChangeArrowheads="1"/>
            </p:cNvSpPr>
            <p:nvPr/>
          </p:nvSpPr>
          <p:spPr bwMode="auto">
            <a:xfrm>
              <a:off x="3423" y="960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3423" y="960"/>
              <a:ext cx="20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1600" y="1361"/>
              <a:ext cx="17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3" name="Rectangle 132"/>
            <p:cNvSpPr>
              <a:spLocks noChangeArrowheads="1"/>
            </p:cNvSpPr>
            <p:nvPr/>
          </p:nvSpPr>
          <p:spPr bwMode="auto">
            <a:xfrm>
              <a:off x="1768" y="1361"/>
              <a:ext cx="8" cy="13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4" name="Rectangle 133"/>
            <p:cNvSpPr>
              <a:spLocks noChangeArrowheads="1"/>
            </p:cNvSpPr>
            <p:nvPr/>
          </p:nvSpPr>
          <p:spPr bwMode="auto">
            <a:xfrm>
              <a:off x="1600" y="1489"/>
              <a:ext cx="16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1600" y="1361"/>
              <a:ext cx="8" cy="12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1352" y="1089"/>
              <a:ext cx="16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7" name="Rectangle 136"/>
            <p:cNvSpPr>
              <a:spLocks noChangeArrowheads="1"/>
            </p:cNvSpPr>
            <p:nvPr/>
          </p:nvSpPr>
          <p:spPr bwMode="auto">
            <a:xfrm>
              <a:off x="1512" y="1089"/>
              <a:ext cx="8" cy="144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8" name="Rectangle 137"/>
            <p:cNvSpPr>
              <a:spLocks noChangeArrowheads="1"/>
            </p:cNvSpPr>
            <p:nvPr/>
          </p:nvSpPr>
          <p:spPr bwMode="auto">
            <a:xfrm>
              <a:off x="1352" y="1225"/>
              <a:ext cx="160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9" name="Rectangle 138"/>
            <p:cNvSpPr>
              <a:spLocks noChangeArrowheads="1"/>
            </p:cNvSpPr>
            <p:nvPr/>
          </p:nvSpPr>
          <p:spPr bwMode="auto">
            <a:xfrm>
              <a:off x="1352" y="1089"/>
              <a:ext cx="8" cy="13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1848" y="1097"/>
              <a:ext cx="176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2016" y="1097"/>
              <a:ext cx="8" cy="13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1848" y="1225"/>
              <a:ext cx="16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1848" y="1097"/>
              <a:ext cx="8" cy="12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1552" y="816"/>
              <a:ext cx="256" cy="192"/>
            </a:xfrm>
            <a:custGeom>
              <a:avLst/>
              <a:gdLst>
                <a:gd name="T0" fmla="*/ 136 w 256"/>
                <a:gd name="T1" fmla="*/ 0 h 192"/>
                <a:gd name="T2" fmla="*/ 256 w 256"/>
                <a:gd name="T3" fmla="*/ 96 h 192"/>
                <a:gd name="T4" fmla="*/ 256 w 256"/>
                <a:gd name="T5" fmla="*/ 104 h 192"/>
                <a:gd name="T6" fmla="*/ 256 w 256"/>
                <a:gd name="T7" fmla="*/ 104 h 192"/>
                <a:gd name="T8" fmla="*/ 136 w 256"/>
                <a:gd name="T9" fmla="*/ 192 h 192"/>
                <a:gd name="T10" fmla="*/ 128 w 256"/>
                <a:gd name="T11" fmla="*/ 192 h 192"/>
                <a:gd name="T12" fmla="*/ 128 w 256"/>
                <a:gd name="T13" fmla="*/ 192 h 192"/>
                <a:gd name="T14" fmla="*/ 8 w 256"/>
                <a:gd name="T15" fmla="*/ 104 h 192"/>
                <a:gd name="T16" fmla="*/ 0 w 256"/>
                <a:gd name="T17" fmla="*/ 104 h 192"/>
                <a:gd name="T18" fmla="*/ 8 w 256"/>
                <a:gd name="T19" fmla="*/ 96 h 192"/>
                <a:gd name="T20" fmla="*/ 16 w 256"/>
                <a:gd name="T21" fmla="*/ 96 h 192"/>
                <a:gd name="T22" fmla="*/ 136 w 256"/>
                <a:gd name="T23" fmla="*/ 184 h 192"/>
                <a:gd name="T24" fmla="*/ 128 w 256"/>
                <a:gd name="T25" fmla="*/ 192 h 192"/>
                <a:gd name="T26" fmla="*/ 128 w 256"/>
                <a:gd name="T27" fmla="*/ 184 h 192"/>
                <a:gd name="T28" fmla="*/ 248 w 256"/>
                <a:gd name="T29" fmla="*/ 96 h 192"/>
                <a:gd name="T30" fmla="*/ 256 w 256"/>
                <a:gd name="T31" fmla="*/ 104 h 192"/>
                <a:gd name="T32" fmla="*/ 248 w 256"/>
                <a:gd name="T33" fmla="*/ 104 h 192"/>
                <a:gd name="T34" fmla="*/ 128 w 256"/>
                <a:gd name="T35" fmla="*/ 8 h 192"/>
                <a:gd name="T36" fmla="*/ 136 w 256"/>
                <a:gd name="T37" fmla="*/ 0 h 19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56"/>
                <a:gd name="T58" fmla="*/ 0 h 192"/>
                <a:gd name="T59" fmla="*/ 256 w 256"/>
                <a:gd name="T60" fmla="*/ 192 h 19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56" h="192">
                  <a:moveTo>
                    <a:pt x="136" y="0"/>
                  </a:moveTo>
                  <a:lnTo>
                    <a:pt x="256" y="96"/>
                  </a:lnTo>
                  <a:lnTo>
                    <a:pt x="256" y="104"/>
                  </a:lnTo>
                  <a:lnTo>
                    <a:pt x="136" y="192"/>
                  </a:lnTo>
                  <a:lnTo>
                    <a:pt x="128" y="192"/>
                  </a:lnTo>
                  <a:lnTo>
                    <a:pt x="8" y="104"/>
                  </a:lnTo>
                  <a:lnTo>
                    <a:pt x="0" y="104"/>
                  </a:lnTo>
                  <a:lnTo>
                    <a:pt x="8" y="96"/>
                  </a:lnTo>
                  <a:lnTo>
                    <a:pt x="16" y="96"/>
                  </a:lnTo>
                  <a:lnTo>
                    <a:pt x="136" y="184"/>
                  </a:lnTo>
                  <a:lnTo>
                    <a:pt x="128" y="192"/>
                  </a:lnTo>
                  <a:lnTo>
                    <a:pt x="128" y="184"/>
                  </a:lnTo>
                  <a:lnTo>
                    <a:pt x="248" y="96"/>
                  </a:lnTo>
                  <a:lnTo>
                    <a:pt x="256" y="104"/>
                  </a:lnTo>
                  <a:lnTo>
                    <a:pt x="248" y="104"/>
                  </a:lnTo>
                  <a:lnTo>
                    <a:pt x="128" y="8"/>
                  </a:lnTo>
                  <a:lnTo>
                    <a:pt x="136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560" y="816"/>
              <a:ext cx="128" cy="104"/>
            </a:xfrm>
            <a:custGeom>
              <a:avLst/>
              <a:gdLst>
                <a:gd name="T0" fmla="*/ 0 w 128"/>
                <a:gd name="T1" fmla="*/ 96 h 104"/>
                <a:gd name="T2" fmla="*/ 120 w 128"/>
                <a:gd name="T3" fmla="*/ 0 h 104"/>
                <a:gd name="T4" fmla="*/ 128 w 128"/>
                <a:gd name="T5" fmla="*/ 0 h 104"/>
                <a:gd name="T6" fmla="*/ 128 w 128"/>
                <a:gd name="T7" fmla="*/ 0 h 104"/>
                <a:gd name="T8" fmla="*/ 128 w 128"/>
                <a:gd name="T9" fmla="*/ 8 h 104"/>
                <a:gd name="T10" fmla="*/ 8 w 128"/>
                <a:gd name="T11" fmla="*/ 104 h 104"/>
                <a:gd name="T12" fmla="*/ 0 w 128"/>
                <a:gd name="T13" fmla="*/ 96 h 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28"/>
                <a:gd name="T22" fmla="*/ 0 h 104"/>
                <a:gd name="T23" fmla="*/ 128 w 128"/>
                <a:gd name="T24" fmla="*/ 104 h 10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28" h="104">
                  <a:moveTo>
                    <a:pt x="0" y="96"/>
                  </a:moveTo>
                  <a:lnTo>
                    <a:pt x="120" y="0"/>
                  </a:lnTo>
                  <a:lnTo>
                    <a:pt x="128" y="0"/>
                  </a:lnTo>
                  <a:lnTo>
                    <a:pt x="128" y="8"/>
                  </a:lnTo>
                  <a:lnTo>
                    <a:pt x="8" y="104"/>
                  </a:lnTo>
                  <a:lnTo>
                    <a:pt x="0" y="96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1680" y="824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7" name="Rectangle 146"/>
            <p:cNvSpPr>
              <a:spLocks noChangeArrowheads="1"/>
            </p:cNvSpPr>
            <p:nvPr/>
          </p:nvSpPr>
          <p:spPr bwMode="auto">
            <a:xfrm>
              <a:off x="1680" y="728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8" name="Rectangle 147"/>
            <p:cNvSpPr>
              <a:spLocks noChangeArrowheads="1"/>
            </p:cNvSpPr>
            <p:nvPr/>
          </p:nvSpPr>
          <p:spPr bwMode="auto">
            <a:xfrm>
              <a:off x="1680" y="728"/>
              <a:ext cx="8" cy="9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9" name="Rectangle 148"/>
            <p:cNvSpPr>
              <a:spLocks noChangeArrowheads="1"/>
            </p:cNvSpPr>
            <p:nvPr/>
          </p:nvSpPr>
          <p:spPr bwMode="auto">
            <a:xfrm>
              <a:off x="1800" y="912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1800" y="912"/>
              <a:ext cx="14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1" name="Rectangle 150"/>
            <p:cNvSpPr>
              <a:spLocks noChangeArrowheads="1"/>
            </p:cNvSpPr>
            <p:nvPr/>
          </p:nvSpPr>
          <p:spPr bwMode="auto">
            <a:xfrm>
              <a:off x="1936" y="1089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1936" y="912"/>
              <a:ext cx="8" cy="177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3" name="Rectangle 152"/>
            <p:cNvSpPr>
              <a:spLocks noChangeArrowheads="1"/>
            </p:cNvSpPr>
            <p:nvPr/>
          </p:nvSpPr>
          <p:spPr bwMode="auto">
            <a:xfrm>
              <a:off x="1568" y="912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1440" y="912"/>
              <a:ext cx="12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5" name="Rectangle 154"/>
            <p:cNvSpPr>
              <a:spLocks noChangeArrowheads="1"/>
            </p:cNvSpPr>
            <p:nvPr/>
          </p:nvSpPr>
          <p:spPr bwMode="auto">
            <a:xfrm>
              <a:off x="1440" y="1097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6" name="Rectangle 155"/>
            <p:cNvSpPr>
              <a:spLocks noChangeArrowheads="1"/>
            </p:cNvSpPr>
            <p:nvPr/>
          </p:nvSpPr>
          <p:spPr bwMode="auto">
            <a:xfrm>
              <a:off x="1440" y="912"/>
              <a:ext cx="8" cy="185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7" name="Rectangle 156"/>
            <p:cNvSpPr>
              <a:spLocks noChangeArrowheads="1"/>
            </p:cNvSpPr>
            <p:nvPr/>
          </p:nvSpPr>
          <p:spPr bwMode="auto">
            <a:xfrm>
              <a:off x="1440" y="1225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8" name="Rectangle 157"/>
            <p:cNvSpPr>
              <a:spLocks noChangeArrowheads="1"/>
            </p:cNvSpPr>
            <p:nvPr/>
          </p:nvSpPr>
          <p:spPr bwMode="auto">
            <a:xfrm>
              <a:off x="1440" y="1225"/>
              <a:ext cx="8" cy="20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9" name="Rectangle 158"/>
            <p:cNvSpPr>
              <a:spLocks noChangeArrowheads="1"/>
            </p:cNvSpPr>
            <p:nvPr/>
          </p:nvSpPr>
          <p:spPr bwMode="auto">
            <a:xfrm>
              <a:off x="1584" y="1425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0" name="Rectangle 159"/>
            <p:cNvSpPr>
              <a:spLocks noChangeArrowheads="1"/>
            </p:cNvSpPr>
            <p:nvPr/>
          </p:nvSpPr>
          <p:spPr bwMode="auto">
            <a:xfrm>
              <a:off x="1440" y="1425"/>
              <a:ext cx="144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1" name="Rectangle 160"/>
            <p:cNvSpPr>
              <a:spLocks noChangeArrowheads="1"/>
            </p:cNvSpPr>
            <p:nvPr/>
          </p:nvSpPr>
          <p:spPr bwMode="auto">
            <a:xfrm>
              <a:off x="1936" y="1233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2" name="Rectangle 161"/>
            <p:cNvSpPr>
              <a:spLocks noChangeArrowheads="1"/>
            </p:cNvSpPr>
            <p:nvPr/>
          </p:nvSpPr>
          <p:spPr bwMode="auto">
            <a:xfrm>
              <a:off x="1936" y="1233"/>
              <a:ext cx="8" cy="200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3" name="Rectangle 162"/>
            <p:cNvSpPr>
              <a:spLocks noChangeArrowheads="1"/>
            </p:cNvSpPr>
            <p:nvPr/>
          </p:nvSpPr>
          <p:spPr bwMode="auto">
            <a:xfrm>
              <a:off x="1768" y="1425"/>
              <a:ext cx="1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4" name="Rectangle 163"/>
            <p:cNvSpPr>
              <a:spLocks noChangeArrowheads="1"/>
            </p:cNvSpPr>
            <p:nvPr/>
          </p:nvSpPr>
          <p:spPr bwMode="auto">
            <a:xfrm>
              <a:off x="1768" y="1425"/>
              <a:ext cx="16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5" name="Rectangle 164"/>
            <p:cNvSpPr>
              <a:spLocks noChangeArrowheads="1"/>
            </p:cNvSpPr>
            <p:nvPr/>
          </p:nvSpPr>
          <p:spPr bwMode="auto">
            <a:xfrm>
              <a:off x="1688" y="1497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6" name="Rectangle 165"/>
            <p:cNvSpPr>
              <a:spLocks noChangeArrowheads="1"/>
            </p:cNvSpPr>
            <p:nvPr/>
          </p:nvSpPr>
          <p:spPr bwMode="auto">
            <a:xfrm>
              <a:off x="1688" y="1593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7" name="Rectangle 166"/>
            <p:cNvSpPr>
              <a:spLocks noChangeArrowheads="1"/>
            </p:cNvSpPr>
            <p:nvPr/>
          </p:nvSpPr>
          <p:spPr bwMode="auto">
            <a:xfrm>
              <a:off x="1688" y="1497"/>
              <a:ext cx="8" cy="96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68" name="Rectangle 167"/>
            <p:cNvSpPr>
              <a:spLocks noChangeArrowheads="1"/>
            </p:cNvSpPr>
            <p:nvPr/>
          </p:nvSpPr>
          <p:spPr bwMode="auto">
            <a:xfrm>
              <a:off x="2424" y="1609"/>
              <a:ext cx="511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3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VHDL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69" name="Rectangle 168"/>
            <p:cNvSpPr>
              <a:spLocks noChangeArrowheads="1"/>
            </p:cNvSpPr>
            <p:nvPr/>
          </p:nvSpPr>
          <p:spPr bwMode="auto">
            <a:xfrm>
              <a:off x="2648" y="2114"/>
              <a:ext cx="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0" name="Freeform 169"/>
            <p:cNvSpPr>
              <a:spLocks/>
            </p:cNvSpPr>
            <p:nvPr/>
          </p:nvSpPr>
          <p:spPr bwMode="auto">
            <a:xfrm>
              <a:off x="2624" y="2114"/>
              <a:ext cx="48" cy="96"/>
            </a:xfrm>
            <a:custGeom>
              <a:avLst/>
              <a:gdLst>
                <a:gd name="T0" fmla="*/ 32 w 48"/>
                <a:gd name="T1" fmla="*/ 8 h 96"/>
                <a:gd name="T2" fmla="*/ 48 w 48"/>
                <a:gd name="T3" fmla="*/ 0 h 96"/>
                <a:gd name="T4" fmla="*/ 48 w 48"/>
                <a:gd name="T5" fmla="*/ 0 h 96"/>
                <a:gd name="T6" fmla="*/ 48 w 48"/>
                <a:gd name="T7" fmla="*/ 0 h 96"/>
                <a:gd name="T8" fmla="*/ 32 w 48"/>
                <a:gd name="T9" fmla="*/ 72 h 96"/>
                <a:gd name="T10" fmla="*/ 32 w 48"/>
                <a:gd name="T11" fmla="*/ 96 h 96"/>
                <a:gd name="T12" fmla="*/ 24 w 48"/>
                <a:gd name="T13" fmla="*/ 72 h 96"/>
                <a:gd name="T14" fmla="*/ 0 w 48"/>
                <a:gd name="T15" fmla="*/ 0 h 96"/>
                <a:gd name="T16" fmla="*/ 0 w 48"/>
                <a:gd name="T17" fmla="*/ 0 h 96"/>
                <a:gd name="T18" fmla="*/ 8 w 48"/>
                <a:gd name="T19" fmla="*/ 0 h 96"/>
                <a:gd name="T20" fmla="*/ 8 w 48"/>
                <a:gd name="T21" fmla="*/ 0 h 96"/>
                <a:gd name="T22" fmla="*/ 32 w 48"/>
                <a:gd name="T23" fmla="*/ 72 h 96"/>
                <a:gd name="T24" fmla="*/ 24 w 48"/>
                <a:gd name="T25" fmla="*/ 72 h 96"/>
                <a:gd name="T26" fmla="*/ 24 w 48"/>
                <a:gd name="T27" fmla="*/ 72 h 96"/>
                <a:gd name="T28" fmla="*/ 40 w 48"/>
                <a:gd name="T29" fmla="*/ 0 h 96"/>
                <a:gd name="T30" fmla="*/ 48 w 48"/>
                <a:gd name="T31" fmla="*/ 0 h 96"/>
                <a:gd name="T32" fmla="*/ 48 w 48"/>
                <a:gd name="T33" fmla="*/ 8 h 96"/>
                <a:gd name="T34" fmla="*/ 32 w 48"/>
                <a:gd name="T35" fmla="*/ 16 h 96"/>
                <a:gd name="T36" fmla="*/ 32 w 48"/>
                <a:gd name="T37" fmla="*/ 8 h 9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8"/>
                <a:gd name="T58" fmla="*/ 0 h 96"/>
                <a:gd name="T59" fmla="*/ 48 w 48"/>
                <a:gd name="T60" fmla="*/ 96 h 9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8" h="96">
                  <a:moveTo>
                    <a:pt x="32" y="8"/>
                  </a:moveTo>
                  <a:lnTo>
                    <a:pt x="48" y="0"/>
                  </a:lnTo>
                  <a:lnTo>
                    <a:pt x="32" y="72"/>
                  </a:lnTo>
                  <a:lnTo>
                    <a:pt x="32" y="96"/>
                  </a:lnTo>
                  <a:lnTo>
                    <a:pt x="24" y="72"/>
                  </a:lnTo>
                  <a:lnTo>
                    <a:pt x="0" y="0"/>
                  </a:lnTo>
                  <a:lnTo>
                    <a:pt x="8" y="0"/>
                  </a:lnTo>
                  <a:lnTo>
                    <a:pt x="32" y="72"/>
                  </a:lnTo>
                  <a:lnTo>
                    <a:pt x="24" y="72"/>
                  </a:lnTo>
                  <a:lnTo>
                    <a:pt x="40" y="0"/>
                  </a:lnTo>
                  <a:lnTo>
                    <a:pt x="48" y="0"/>
                  </a:lnTo>
                  <a:lnTo>
                    <a:pt x="48" y="8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1" name="Freeform 170"/>
            <p:cNvSpPr>
              <a:spLocks/>
            </p:cNvSpPr>
            <p:nvPr/>
          </p:nvSpPr>
          <p:spPr bwMode="auto">
            <a:xfrm>
              <a:off x="2632" y="2114"/>
              <a:ext cx="24" cy="16"/>
            </a:xfrm>
            <a:custGeom>
              <a:avLst/>
              <a:gdLst>
                <a:gd name="T0" fmla="*/ 0 w 24"/>
                <a:gd name="T1" fmla="*/ 0 h 16"/>
                <a:gd name="T2" fmla="*/ 24 w 24"/>
                <a:gd name="T3" fmla="*/ 8 h 16"/>
                <a:gd name="T4" fmla="*/ 24 w 24"/>
                <a:gd name="T5" fmla="*/ 16 h 16"/>
                <a:gd name="T6" fmla="*/ 24 w 24"/>
                <a:gd name="T7" fmla="*/ 16 h 16"/>
                <a:gd name="T8" fmla="*/ 24 w 24"/>
                <a:gd name="T9" fmla="*/ 16 h 16"/>
                <a:gd name="T10" fmla="*/ 0 w 24"/>
                <a:gd name="T11" fmla="*/ 8 h 16"/>
                <a:gd name="T12" fmla="*/ 0 w 24"/>
                <a:gd name="T13" fmla="*/ 0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16"/>
                <a:gd name="T23" fmla="*/ 24 w 24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24" y="16"/>
                  </a:lnTo>
                  <a:lnTo>
                    <a:pt x="0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2632" y="2114"/>
              <a:ext cx="40" cy="72"/>
            </a:xfrm>
            <a:custGeom>
              <a:avLst/>
              <a:gdLst>
                <a:gd name="T0" fmla="*/ 24 w 40"/>
                <a:gd name="T1" fmla="*/ 8 h 72"/>
                <a:gd name="T2" fmla="*/ 40 w 40"/>
                <a:gd name="T3" fmla="*/ 0 h 72"/>
                <a:gd name="T4" fmla="*/ 24 w 40"/>
                <a:gd name="T5" fmla="*/ 72 h 72"/>
                <a:gd name="T6" fmla="*/ 0 w 40"/>
                <a:gd name="T7" fmla="*/ 0 h 72"/>
                <a:gd name="T8" fmla="*/ 24 w 40"/>
                <a:gd name="T9" fmla="*/ 8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72"/>
                <a:gd name="T17" fmla="*/ 40 w 40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72">
                  <a:moveTo>
                    <a:pt x="24" y="8"/>
                  </a:moveTo>
                  <a:lnTo>
                    <a:pt x="40" y="0"/>
                  </a:lnTo>
                  <a:lnTo>
                    <a:pt x="24" y="72"/>
                  </a:lnTo>
                  <a:lnTo>
                    <a:pt x="0" y="0"/>
                  </a:lnTo>
                  <a:lnTo>
                    <a:pt x="24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3" name="Rectangle 172"/>
            <p:cNvSpPr>
              <a:spLocks noChangeArrowheads="1"/>
            </p:cNvSpPr>
            <p:nvPr/>
          </p:nvSpPr>
          <p:spPr bwMode="auto">
            <a:xfrm>
              <a:off x="2656" y="1914"/>
              <a:ext cx="8" cy="8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632" y="1842"/>
              <a:ext cx="48" cy="88"/>
            </a:xfrm>
            <a:custGeom>
              <a:avLst/>
              <a:gdLst>
                <a:gd name="T0" fmla="*/ 24 w 48"/>
                <a:gd name="T1" fmla="*/ 72 h 88"/>
                <a:gd name="T2" fmla="*/ 0 w 48"/>
                <a:gd name="T3" fmla="*/ 80 h 88"/>
                <a:gd name="T4" fmla="*/ 0 w 48"/>
                <a:gd name="T5" fmla="*/ 80 h 88"/>
                <a:gd name="T6" fmla="*/ 0 w 48"/>
                <a:gd name="T7" fmla="*/ 80 h 88"/>
                <a:gd name="T8" fmla="*/ 24 w 48"/>
                <a:gd name="T9" fmla="*/ 0 h 88"/>
                <a:gd name="T10" fmla="*/ 32 w 48"/>
                <a:gd name="T11" fmla="*/ 0 h 88"/>
                <a:gd name="T12" fmla="*/ 32 w 48"/>
                <a:gd name="T13" fmla="*/ 0 h 88"/>
                <a:gd name="T14" fmla="*/ 48 w 48"/>
                <a:gd name="T15" fmla="*/ 80 h 88"/>
                <a:gd name="T16" fmla="*/ 48 w 48"/>
                <a:gd name="T17" fmla="*/ 88 h 88"/>
                <a:gd name="T18" fmla="*/ 40 w 48"/>
                <a:gd name="T19" fmla="*/ 80 h 88"/>
                <a:gd name="T20" fmla="*/ 40 w 48"/>
                <a:gd name="T21" fmla="*/ 80 h 88"/>
                <a:gd name="T22" fmla="*/ 24 w 48"/>
                <a:gd name="T23" fmla="*/ 0 h 88"/>
                <a:gd name="T24" fmla="*/ 24 w 48"/>
                <a:gd name="T25" fmla="*/ 0 h 88"/>
                <a:gd name="T26" fmla="*/ 32 w 48"/>
                <a:gd name="T27" fmla="*/ 0 h 88"/>
                <a:gd name="T28" fmla="*/ 8 w 48"/>
                <a:gd name="T29" fmla="*/ 80 h 88"/>
                <a:gd name="T30" fmla="*/ 0 w 48"/>
                <a:gd name="T31" fmla="*/ 80 h 88"/>
                <a:gd name="T32" fmla="*/ 0 w 48"/>
                <a:gd name="T33" fmla="*/ 72 h 88"/>
                <a:gd name="T34" fmla="*/ 24 w 48"/>
                <a:gd name="T35" fmla="*/ 64 h 88"/>
                <a:gd name="T36" fmla="*/ 24 w 48"/>
                <a:gd name="T37" fmla="*/ 72 h 8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8"/>
                <a:gd name="T58" fmla="*/ 0 h 88"/>
                <a:gd name="T59" fmla="*/ 48 w 48"/>
                <a:gd name="T60" fmla="*/ 88 h 8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8" h="88">
                  <a:moveTo>
                    <a:pt x="24" y="72"/>
                  </a:moveTo>
                  <a:lnTo>
                    <a:pt x="0" y="8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48" y="80"/>
                  </a:lnTo>
                  <a:lnTo>
                    <a:pt x="48" y="88"/>
                  </a:lnTo>
                  <a:lnTo>
                    <a:pt x="40" y="80"/>
                  </a:lnTo>
                  <a:lnTo>
                    <a:pt x="24" y="0"/>
                  </a:lnTo>
                  <a:lnTo>
                    <a:pt x="32" y="0"/>
                  </a:lnTo>
                  <a:lnTo>
                    <a:pt x="8" y="80"/>
                  </a:lnTo>
                  <a:lnTo>
                    <a:pt x="0" y="80"/>
                  </a:lnTo>
                  <a:lnTo>
                    <a:pt x="0" y="72"/>
                  </a:lnTo>
                  <a:lnTo>
                    <a:pt x="24" y="64"/>
                  </a:lnTo>
                  <a:lnTo>
                    <a:pt x="24" y="72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2656" y="1906"/>
              <a:ext cx="16" cy="16"/>
            </a:xfrm>
            <a:custGeom>
              <a:avLst/>
              <a:gdLst>
                <a:gd name="T0" fmla="*/ 16 w 16"/>
                <a:gd name="T1" fmla="*/ 16 h 16"/>
                <a:gd name="T2" fmla="*/ 0 w 16"/>
                <a:gd name="T3" fmla="*/ 8 h 16"/>
                <a:gd name="T4" fmla="*/ 0 w 16"/>
                <a:gd name="T5" fmla="*/ 0 h 16"/>
                <a:gd name="T6" fmla="*/ 0 w 16"/>
                <a:gd name="T7" fmla="*/ 0 h 16"/>
                <a:gd name="T8" fmla="*/ 0 w 16"/>
                <a:gd name="T9" fmla="*/ 0 h 16"/>
                <a:gd name="T10" fmla="*/ 16 w 16"/>
                <a:gd name="T11" fmla="*/ 8 h 16"/>
                <a:gd name="T12" fmla="*/ 16 w 16"/>
                <a:gd name="T13" fmla="*/ 16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16"/>
                <a:gd name="T23" fmla="*/ 16 w 16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16">
                  <a:moveTo>
                    <a:pt x="16" y="16"/>
                  </a:moveTo>
                  <a:lnTo>
                    <a:pt x="0" y="8"/>
                  </a:lnTo>
                  <a:lnTo>
                    <a:pt x="0" y="0"/>
                  </a:lnTo>
                  <a:lnTo>
                    <a:pt x="16" y="8"/>
                  </a:lnTo>
                  <a:lnTo>
                    <a:pt x="16" y="16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2632" y="1842"/>
              <a:ext cx="40" cy="80"/>
            </a:xfrm>
            <a:custGeom>
              <a:avLst/>
              <a:gdLst>
                <a:gd name="T0" fmla="*/ 24 w 40"/>
                <a:gd name="T1" fmla="*/ 72 h 80"/>
                <a:gd name="T2" fmla="*/ 0 w 40"/>
                <a:gd name="T3" fmla="*/ 80 h 80"/>
                <a:gd name="T4" fmla="*/ 24 w 40"/>
                <a:gd name="T5" fmla="*/ 0 h 80"/>
                <a:gd name="T6" fmla="*/ 40 w 40"/>
                <a:gd name="T7" fmla="*/ 80 h 80"/>
                <a:gd name="T8" fmla="*/ 24 w 40"/>
                <a:gd name="T9" fmla="*/ 72 h 8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40"/>
                <a:gd name="T16" fmla="*/ 0 h 80"/>
                <a:gd name="T17" fmla="*/ 40 w 40"/>
                <a:gd name="T18" fmla="*/ 80 h 8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40" h="80">
                  <a:moveTo>
                    <a:pt x="24" y="72"/>
                  </a:moveTo>
                  <a:lnTo>
                    <a:pt x="0" y="80"/>
                  </a:lnTo>
                  <a:lnTo>
                    <a:pt x="24" y="0"/>
                  </a:lnTo>
                  <a:lnTo>
                    <a:pt x="40" y="80"/>
                  </a:lnTo>
                  <a:lnTo>
                    <a:pt x="24" y="72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7" name="Rectangle 176"/>
            <p:cNvSpPr>
              <a:spLocks noChangeArrowheads="1"/>
            </p:cNvSpPr>
            <p:nvPr/>
          </p:nvSpPr>
          <p:spPr bwMode="auto">
            <a:xfrm>
              <a:off x="2656" y="2114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8" name="Rectangle 177"/>
            <p:cNvSpPr>
              <a:spLocks noChangeArrowheads="1"/>
            </p:cNvSpPr>
            <p:nvPr/>
          </p:nvSpPr>
          <p:spPr bwMode="auto">
            <a:xfrm>
              <a:off x="2656" y="1922"/>
              <a:ext cx="8" cy="1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79" name="Rectangle 178"/>
            <p:cNvSpPr>
              <a:spLocks noChangeArrowheads="1"/>
            </p:cNvSpPr>
            <p:nvPr/>
          </p:nvSpPr>
          <p:spPr bwMode="auto">
            <a:xfrm>
              <a:off x="2656" y="1922"/>
              <a:ext cx="8" cy="192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3087" y="1545"/>
              <a:ext cx="16" cy="16"/>
            </a:xfrm>
            <a:custGeom>
              <a:avLst/>
              <a:gdLst>
                <a:gd name="T0" fmla="*/ 16 w 16"/>
                <a:gd name="T1" fmla="*/ 8 h 16"/>
                <a:gd name="T2" fmla="*/ 8 w 16"/>
                <a:gd name="T3" fmla="*/ 0 h 16"/>
                <a:gd name="T4" fmla="*/ 0 w 16"/>
                <a:gd name="T5" fmla="*/ 8 h 16"/>
                <a:gd name="T6" fmla="*/ 8 w 16"/>
                <a:gd name="T7" fmla="*/ 16 h 16"/>
                <a:gd name="T8" fmla="*/ 16 w 16"/>
                <a:gd name="T9" fmla="*/ 8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6"/>
                <a:gd name="T17" fmla="*/ 16 w 1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6">
                  <a:moveTo>
                    <a:pt x="16" y="8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16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3039" y="1529"/>
              <a:ext cx="72" cy="72"/>
            </a:xfrm>
            <a:custGeom>
              <a:avLst/>
              <a:gdLst>
                <a:gd name="T0" fmla="*/ 56 w 72"/>
                <a:gd name="T1" fmla="*/ 32 h 72"/>
                <a:gd name="T2" fmla="*/ 72 w 72"/>
                <a:gd name="T3" fmla="*/ 40 h 72"/>
                <a:gd name="T4" fmla="*/ 72 w 72"/>
                <a:gd name="T5" fmla="*/ 40 h 72"/>
                <a:gd name="T6" fmla="*/ 72 w 72"/>
                <a:gd name="T7" fmla="*/ 40 h 72"/>
                <a:gd name="T8" fmla="*/ 8 w 72"/>
                <a:gd name="T9" fmla="*/ 72 h 72"/>
                <a:gd name="T10" fmla="*/ 0 w 72"/>
                <a:gd name="T11" fmla="*/ 64 h 72"/>
                <a:gd name="T12" fmla="*/ 0 w 72"/>
                <a:gd name="T13" fmla="*/ 64 h 72"/>
                <a:gd name="T14" fmla="*/ 40 w 72"/>
                <a:gd name="T15" fmla="*/ 0 h 72"/>
                <a:gd name="T16" fmla="*/ 40 w 72"/>
                <a:gd name="T17" fmla="*/ 0 h 72"/>
                <a:gd name="T18" fmla="*/ 48 w 72"/>
                <a:gd name="T19" fmla="*/ 8 h 72"/>
                <a:gd name="T20" fmla="*/ 48 w 72"/>
                <a:gd name="T21" fmla="*/ 8 h 72"/>
                <a:gd name="T22" fmla="*/ 8 w 72"/>
                <a:gd name="T23" fmla="*/ 72 h 72"/>
                <a:gd name="T24" fmla="*/ 0 w 72"/>
                <a:gd name="T25" fmla="*/ 64 h 72"/>
                <a:gd name="T26" fmla="*/ 0 w 72"/>
                <a:gd name="T27" fmla="*/ 64 h 72"/>
                <a:gd name="T28" fmla="*/ 64 w 72"/>
                <a:gd name="T29" fmla="*/ 32 h 72"/>
                <a:gd name="T30" fmla="*/ 72 w 72"/>
                <a:gd name="T31" fmla="*/ 40 h 72"/>
                <a:gd name="T32" fmla="*/ 64 w 72"/>
                <a:gd name="T33" fmla="*/ 48 h 72"/>
                <a:gd name="T34" fmla="*/ 48 w 72"/>
                <a:gd name="T35" fmla="*/ 40 h 72"/>
                <a:gd name="T36" fmla="*/ 56 w 72"/>
                <a:gd name="T37" fmla="*/ 32 h 72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2"/>
                <a:gd name="T58" fmla="*/ 0 h 72"/>
                <a:gd name="T59" fmla="*/ 72 w 72"/>
                <a:gd name="T60" fmla="*/ 72 h 72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2" h="72">
                  <a:moveTo>
                    <a:pt x="56" y="32"/>
                  </a:moveTo>
                  <a:lnTo>
                    <a:pt x="72" y="40"/>
                  </a:lnTo>
                  <a:lnTo>
                    <a:pt x="8" y="72"/>
                  </a:lnTo>
                  <a:lnTo>
                    <a:pt x="0" y="64"/>
                  </a:lnTo>
                  <a:lnTo>
                    <a:pt x="40" y="0"/>
                  </a:lnTo>
                  <a:lnTo>
                    <a:pt x="48" y="8"/>
                  </a:lnTo>
                  <a:lnTo>
                    <a:pt x="8" y="72"/>
                  </a:lnTo>
                  <a:lnTo>
                    <a:pt x="0" y="64"/>
                  </a:lnTo>
                  <a:lnTo>
                    <a:pt x="64" y="32"/>
                  </a:lnTo>
                  <a:lnTo>
                    <a:pt x="72" y="40"/>
                  </a:lnTo>
                  <a:lnTo>
                    <a:pt x="64" y="48"/>
                  </a:lnTo>
                  <a:lnTo>
                    <a:pt x="48" y="40"/>
                  </a:lnTo>
                  <a:lnTo>
                    <a:pt x="56" y="32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3079" y="1537"/>
              <a:ext cx="16" cy="32"/>
            </a:xfrm>
            <a:custGeom>
              <a:avLst/>
              <a:gdLst>
                <a:gd name="T0" fmla="*/ 8 w 16"/>
                <a:gd name="T1" fmla="*/ 0 h 32"/>
                <a:gd name="T2" fmla="*/ 16 w 16"/>
                <a:gd name="T3" fmla="*/ 24 h 32"/>
                <a:gd name="T4" fmla="*/ 8 w 16"/>
                <a:gd name="T5" fmla="*/ 32 h 32"/>
                <a:gd name="T6" fmla="*/ 8 w 16"/>
                <a:gd name="T7" fmla="*/ 32 h 32"/>
                <a:gd name="T8" fmla="*/ 8 w 16"/>
                <a:gd name="T9" fmla="*/ 32 h 32"/>
                <a:gd name="T10" fmla="*/ 0 w 16"/>
                <a:gd name="T11" fmla="*/ 8 h 32"/>
                <a:gd name="T12" fmla="*/ 8 w 16"/>
                <a:gd name="T13" fmla="*/ 0 h 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32"/>
                <a:gd name="T23" fmla="*/ 16 w 16"/>
                <a:gd name="T24" fmla="*/ 32 h 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32">
                  <a:moveTo>
                    <a:pt x="8" y="0"/>
                  </a:moveTo>
                  <a:lnTo>
                    <a:pt x="16" y="24"/>
                  </a:lnTo>
                  <a:lnTo>
                    <a:pt x="8" y="32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3047" y="1537"/>
              <a:ext cx="64" cy="64"/>
            </a:xfrm>
            <a:custGeom>
              <a:avLst/>
              <a:gdLst>
                <a:gd name="T0" fmla="*/ 48 w 64"/>
                <a:gd name="T1" fmla="*/ 24 h 64"/>
                <a:gd name="T2" fmla="*/ 64 w 64"/>
                <a:gd name="T3" fmla="*/ 32 h 64"/>
                <a:gd name="T4" fmla="*/ 0 w 64"/>
                <a:gd name="T5" fmla="*/ 64 h 64"/>
                <a:gd name="T6" fmla="*/ 40 w 64"/>
                <a:gd name="T7" fmla="*/ 0 h 64"/>
                <a:gd name="T8" fmla="*/ 48 w 64"/>
                <a:gd name="T9" fmla="*/ 24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64"/>
                <a:gd name="T17" fmla="*/ 64 w 64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64">
                  <a:moveTo>
                    <a:pt x="48" y="24"/>
                  </a:moveTo>
                  <a:lnTo>
                    <a:pt x="64" y="32"/>
                  </a:lnTo>
                  <a:lnTo>
                    <a:pt x="0" y="64"/>
                  </a:lnTo>
                  <a:lnTo>
                    <a:pt x="40" y="0"/>
                  </a:lnTo>
                  <a:lnTo>
                    <a:pt x="48" y="24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" name="Freeform 183"/>
            <p:cNvSpPr>
              <a:spLocks/>
            </p:cNvSpPr>
            <p:nvPr/>
          </p:nvSpPr>
          <p:spPr bwMode="auto">
            <a:xfrm>
              <a:off x="3287" y="1369"/>
              <a:ext cx="16" cy="16"/>
            </a:xfrm>
            <a:custGeom>
              <a:avLst/>
              <a:gdLst>
                <a:gd name="T0" fmla="*/ 0 w 16"/>
                <a:gd name="T1" fmla="*/ 8 h 16"/>
                <a:gd name="T2" fmla="*/ 8 w 16"/>
                <a:gd name="T3" fmla="*/ 16 h 16"/>
                <a:gd name="T4" fmla="*/ 16 w 16"/>
                <a:gd name="T5" fmla="*/ 8 h 16"/>
                <a:gd name="T6" fmla="*/ 8 w 16"/>
                <a:gd name="T7" fmla="*/ 0 h 16"/>
                <a:gd name="T8" fmla="*/ 0 w 16"/>
                <a:gd name="T9" fmla="*/ 8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6"/>
                <a:gd name="T17" fmla="*/ 16 w 1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6">
                  <a:moveTo>
                    <a:pt x="0" y="8"/>
                  </a:moveTo>
                  <a:lnTo>
                    <a:pt x="8" y="16"/>
                  </a:lnTo>
                  <a:lnTo>
                    <a:pt x="16" y="8"/>
                  </a:lnTo>
                  <a:lnTo>
                    <a:pt x="8" y="0"/>
                  </a:lnTo>
                  <a:lnTo>
                    <a:pt x="0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" name="Freeform 184"/>
            <p:cNvSpPr>
              <a:spLocks/>
            </p:cNvSpPr>
            <p:nvPr/>
          </p:nvSpPr>
          <p:spPr bwMode="auto">
            <a:xfrm>
              <a:off x="3271" y="1305"/>
              <a:ext cx="88" cy="96"/>
            </a:xfrm>
            <a:custGeom>
              <a:avLst/>
              <a:gdLst>
                <a:gd name="T0" fmla="*/ 24 w 88"/>
                <a:gd name="T1" fmla="*/ 64 h 96"/>
                <a:gd name="T2" fmla="*/ 0 w 88"/>
                <a:gd name="T3" fmla="*/ 56 h 96"/>
                <a:gd name="T4" fmla="*/ 0 w 88"/>
                <a:gd name="T5" fmla="*/ 56 h 96"/>
                <a:gd name="T6" fmla="*/ 0 w 88"/>
                <a:gd name="T7" fmla="*/ 56 h 96"/>
                <a:gd name="T8" fmla="*/ 72 w 88"/>
                <a:gd name="T9" fmla="*/ 16 h 96"/>
                <a:gd name="T10" fmla="*/ 88 w 88"/>
                <a:gd name="T11" fmla="*/ 0 h 96"/>
                <a:gd name="T12" fmla="*/ 80 w 88"/>
                <a:gd name="T13" fmla="*/ 24 h 96"/>
                <a:gd name="T14" fmla="*/ 40 w 88"/>
                <a:gd name="T15" fmla="*/ 96 h 96"/>
                <a:gd name="T16" fmla="*/ 40 w 88"/>
                <a:gd name="T17" fmla="*/ 96 h 96"/>
                <a:gd name="T18" fmla="*/ 32 w 88"/>
                <a:gd name="T19" fmla="*/ 88 h 96"/>
                <a:gd name="T20" fmla="*/ 32 w 88"/>
                <a:gd name="T21" fmla="*/ 88 h 96"/>
                <a:gd name="T22" fmla="*/ 72 w 88"/>
                <a:gd name="T23" fmla="*/ 16 h 96"/>
                <a:gd name="T24" fmla="*/ 80 w 88"/>
                <a:gd name="T25" fmla="*/ 24 h 96"/>
                <a:gd name="T26" fmla="*/ 80 w 88"/>
                <a:gd name="T27" fmla="*/ 24 h 96"/>
                <a:gd name="T28" fmla="*/ 8 w 88"/>
                <a:gd name="T29" fmla="*/ 64 h 96"/>
                <a:gd name="T30" fmla="*/ 0 w 88"/>
                <a:gd name="T31" fmla="*/ 56 h 96"/>
                <a:gd name="T32" fmla="*/ 8 w 88"/>
                <a:gd name="T33" fmla="*/ 48 h 96"/>
                <a:gd name="T34" fmla="*/ 32 w 88"/>
                <a:gd name="T35" fmla="*/ 56 h 96"/>
                <a:gd name="T36" fmla="*/ 24 w 88"/>
                <a:gd name="T37" fmla="*/ 64 h 9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"/>
                <a:gd name="T58" fmla="*/ 0 h 96"/>
                <a:gd name="T59" fmla="*/ 88 w 88"/>
                <a:gd name="T60" fmla="*/ 96 h 9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" h="96">
                  <a:moveTo>
                    <a:pt x="24" y="64"/>
                  </a:moveTo>
                  <a:lnTo>
                    <a:pt x="0" y="56"/>
                  </a:lnTo>
                  <a:lnTo>
                    <a:pt x="72" y="16"/>
                  </a:lnTo>
                  <a:lnTo>
                    <a:pt x="88" y="0"/>
                  </a:lnTo>
                  <a:lnTo>
                    <a:pt x="80" y="24"/>
                  </a:lnTo>
                  <a:lnTo>
                    <a:pt x="40" y="96"/>
                  </a:lnTo>
                  <a:lnTo>
                    <a:pt x="32" y="88"/>
                  </a:lnTo>
                  <a:lnTo>
                    <a:pt x="72" y="16"/>
                  </a:lnTo>
                  <a:lnTo>
                    <a:pt x="80" y="24"/>
                  </a:lnTo>
                  <a:lnTo>
                    <a:pt x="8" y="64"/>
                  </a:lnTo>
                  <a:lnTo>
                    <a:pt x="0" y="56"/>
                  </a:lnTo>
                  <a:lnTo>
                    <a:pt x="8" y="48"/>
                  </a:lnTo>
                  <a:lnTo>
                    <a:pt x="32" y="56"/>
                  </a:lnTo>
                  <a:lnTo>
                    <a:pt x="24" y="64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6" name="Freeform 185"/>
            <p:cNvSpPr>
              <a:spLocks/>
            </p:cNvSpPr>
            <p:nvPr/>
          </p:nvSpPr>
          <p:spPr bwMode="auto">
            <a:xfrm>
              <a:off x="3295" y="1361"/>
              <a:ext cx="16" cy="32"/>
            </a:xfrm>
            <a:custGeom>
              <a:avLst/>
              <a:gdLst>
                <a:gd name="T0" fmla="*/ 8 w 16"/>
                <a:gd name="T1" fmla="*/ 32 h 32"/>
                <a:gd name="T2" fmla="*/ 0 w 16"/>
                <a:gd name="T3" fmla="*/ 8 h 32"/>
                <a:gd name="T4" fmla="*/ 8 w 16"/>
                <a:gd name="T5" fmla="*/ 0 h 32"/>
                <a:gd name="T6" fmla="*/ 8 w 16"/>
                <a:gd name="T7" fmla="*/ 0 h 32"/>
                <a:gd name="T8" fmla="*/ 8 w 16"/>
                <a:gd name="T9" fmla="*/ 0 h 32"/>
                <a:gd name="T10" fmla="*/ 16 w 16"/>
                <a:gd name="T11" fmla="*/ 24 h 32"/>
                <a:gd name="T12" fmla="*/ 8 w 16"/>
                <a:gd name="T13" fmla="*/ 32 h 3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"/>
                <a:gd name="T22" fmla="*/ 0 h 32"/>
                <a:gd name="T23" fmla="*/ 16 w 16"/>
                <a:gd name="T24" fmla="*/ 32 h 3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" h="32">
                  <a:moveTo>
                    <a:pt x="8" y="32"/>
                  </a:moveTo>
                  <a:lnTo>
                    <a:pt x="0" y="8"/>
                  </a:lnTo>
                  <a:lnTo>
                    <a:pt x="8" y="0"/>
                  </a:lnTo>
                  <a:lnTo>
                    <a:pt x="16" y="24"/>
                  </a:lnTo>
                  <a:lnTo>
                    <a:pt x="8" y="32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7" name="Freeform 186"/>
            <p:cNvSpPr>
              <a:spLocks/>
            </p:cNvSpPr>
            <p:nvPr/>
          </p:nvSpPr>
          <p:spPr bwMode="auto">
            <a:xfrm>
              <a:off x="3271" y="1321"/>
              <a:ext cx="72" cy="72"/>
            </a:xfrm>
            <a:custGeom>
              <a:avLst/>
              <a:gdLst>
                <a:gd name="T0" fmla="*/ 24 w 72"/>
                <a:gd name="T1" fmla="*/ 48 h 72"/>
                <a:gd name="T2" fmla="*/ 0 w 72"/>
                <a:gd name="T3" fmla="*/ 40 h 72"/>
                <a:gd name="T4" fmla="*/ 72 w 72"/>
                <a:gd name="T5" fmla="*/ 0 h 72"/>
                <a:gd name="T6" fmla="*/ 32 w 72"/>
                <a:gd name="T7" fmla="*/ 72 h 72"/>
                <a:gd name="T8" fmla="*/ 24 w 72"/>
                <a:gd name="T9" fmla="*/ 48 h 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72"/>
                <a:gd name="T17" fmla="*/ 72 w 72"/>
                <a:gd name="T18" fmla="*/ 72 h 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72">
                  <a:moveTo>
                    <a:pt x="24" y="48"/>
                  </a:moveTo>
                  <a:lnTo>
                    <a:pt x="0" y="40"/>
                  </a:lnTo>
                  <a:lnTo>
                    <a:pt x="72" y="0"/>
                  </a:lnTo>
                  <a:lnTo>
                    <a:pt x="32" y="72"/>
                  </a:lnTo>
                  <a:lnTo>
                    <a:pt x="24" y="4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3103" y="1553"/>
              <a:ext cx="8" cy="8"/>
            </a:xfrm>
            <a:custGeom>
              <a:avLst/>
              <a:gdLst>
                <a:gd name="T0" fmla="*/ 0 w 8"/>
                <a:gd name="T1" fmla="*/ 0 h 8"/>
                <a:gd name="T2" fmla="*/ 0 w 8"/>
                <a:gd name="T3" fmla="*/ 0 h 8"/>
                <a:gd name="T4" fmla="*/ 8 w 8"/>
                <a:gd name="T5" fmla="*/ 8 h 8"/>
                <a:gd name="T6" fmla="*/ 8 w 8"/>
                <a:gd name="T7" fmla="*/ 8 h 8"/>
                <a:gd name="T8" fmla="*/ 0 w 8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0"/>
                  </a:moveTo>
                  <a:lnTo>
                    <a:pt x="0" y="0"/>
                  </a:lnTo>
                  <a:lnTo>
                    <a:pt x="8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9" name="Freeform 188"/>
            <p:cNvSpPr>
              <a:spLocks/>
            </p:cNvSpPr>
            <p:nvPr/>
          </p:nvSpPr>
          <p:spPr bwMode="auto">
            <a:xfrm>
              <a:off x="3287" y="1377"/>
              <a:ext cx="8" cy="8"/>
            </a:xfrm>
            <a:custGeom>
              <a:avLst/>
              <a:gdLst>
                <a:gd name="T0" fmla="*/ 0 w 8"/>
                <a:gd name="T1" fmla="*/ 0 h 8"/>
                <a:gd name="T2" fmla="*/ 0 w 8"/>
                <a:gd name="T3" fmla="*/ 0 h 8"/>
                <a:gd name="T4" fmla="*/ 8 w 8"/>
                <a:gd name="T5" fmla="*/ 8 h 8"/>
                <a:gd name="T6" fmla="*/ 8 w 8"/>
                <a:gd name="T7" fmla="*/ 8 h 8"/>
                <a:gd name="T8" fmla="*/ 0 w 8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0" y="0"/>
                  </a:moveTo>
                  <a:lnTo>
                    <a:pt x="0" y="0"/>
                  </a:lnTo>
                  <a:lnTo>
                    <a:pt x="8" y="8"/>
                  </a:lnTo>
                  <a:lnTo>
                    <a:pt x="0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0" name="Freeform 189"/>
            <p:cNvSpPr>
              <a:spLocks/>
            </p:cNvSpPr>
            <p:nvPr/>
          </p:nvSpPr>
          <p:spPr bwMode="auto">
            <a:xfrm>
              <a:off x="3103" y="1377"/>
              <a:ext cx="192" cy="184"/>
            </a:xfrm>
            <a:custGeom>
              <a:avLst/>
              <a:gdLst>
                <a:gd name="T0" fmla="*/ 0 w 192"/>
                <a:gd name="T1" fmla="*/ 176 h 184"/>
                <a:gd name="T2" fmla="*/ 8 w 192"/>
                <a:gd name="T3" fmla="*/ 184 h 184"/>
                <a:gd name="T4" fmla="*/ 192 w 192"/>
                <a:gd name="T5" fmla="*/ 8 h 184"/>
                <a:gd name="T6" fmla="*/ 184 w 192"/>
                <a:gd name="T7" fmla="*/ 0 h 184"/>
                <a:gd name="T8" fmla="*/ 0 w 192"/>
                <a:gd name="T9" fmla="*/ 176 h 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92"/>
                <a:gd name="T16" fmla="*/ 0 h 184"/>
                <a:gd name="T17" fmla="*/ 192 w 192"/>
                <a:gd name="T18" fmla="*/ 184 h 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92" h="184">
                  <a:moveTo>
                    <a:pt x="0" y="176"/>
                  </a:moveTo>
                  <a:lnTo>
                    <a:pt x="8" y="184"/>
                  </a:lnTo>
                  <a:lnTo>
                    <a:pt x="192" y="8"/>
                  </a:lnTo>
                  <a:lnTo>
                    <a:pt x="184" y="0"/>
                  </a:lnTo>
                  <a:lnTo>
                    <a:pt x="0" y="176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1" name="Freeform 190"/>
            <p:cNvSpPr>
              <a:spLocks/>
            </p:cNvSpPr>
            <p:nvPr/>
          </p:nvSpPr>
          <p:spPr bwMode="auto">
            <a:xfrm>
              <a:off x="2120" y="1425"/>
              <a:ext cx="16" cy="16"/>
            </a:xfrm>
            <a:custGeom>
              <a:avLst/>
              <a:gdLst>
                <a:gd name="T0" fmla="*/ 8 w 16"/>
                <a:gd name="T1" fmla="*/ 16 h 16"/>
                <a:gd name="T2" fmla="*/ 16 w 16"/>
                <a:gd name="T3" fmla="*/ 8 h 16"/>
                <a:gd name="T4" fmla="*/ 8 w 16"/>
                <a:gd name="T5" fmla="*/ 0 h 16"/>
                <a:gd name="T6" fmla="*/ 0 w 16"/>
                <a:gd name="T7" fmla="*/ 8 h 16"/>
                <a:gd name="T8" fmla="*/ 8 w 16"/>
                <a:gd name="T9" fmla="*/ 16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6"/>
                <a:gd name="T17" fmla="*/ 16 w 1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6">
                  <a:moveTo>
                    <a:pt x="8" y="16"/>
                  </a:moveTo>
                  <a:lnTo>
                    <a:pt x="16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2" name="Freeform 191"/>
            <p:cNvSpPr>
              <a:spLocks/>
            </p:cNvSpPr>
            <p:nvPr/>
          </p:nvSpPr>
          <p:spPr bwMode="auto">
            <a:xfrm>
              <a:off x="2056" y="1369"/>
              <a:ext cx="88" cy="80"/>
            </a:xfrm>
            <a:custGeom>
              <a:avLst/>
              <a:gdLst>
                <a:gd name="T0" fmla="*/ 64 w 88"/>
                <a:gd name="T1" fmla="*/ 64 h 80"/>
                <a:gd name="T2" fmla="*/ 56 w 88"/>
                <a:gd name="T3" fmla="*/ 80 h 80"/>
                <a:gd name="T4" fmla="*/ 56 w 88"/>
                <a:gd name="T5" fmla="*/ 80 h 80"/>
                <a:gd name="T6" fmla="*/ 56 w 88"/>
                <a:gd name="T7" fmla="*/ 80 h 80"/>
                <a:gd name="T8" fmla="*/ 16 w 88"/>
                <a:gd name="T9" fmla="*/ 16 h 80"/>
                <a:gd name="T10" fmla="*/ 0 w 88"/>
                <a:gd name="T11" fmla="*/ 0 h 80"/>
                <a:gd name="T12" fmla="*/ 24 w 88"/>
                <a:gd name="T13" fmla="*/ 8 h 80"/>
                <a:gd name="T14" fmla="*/ 88 w 88"/>
                <a:gd name="T15" fmla="*/ 40 h 80"/>
                <a:gd name="T16" fmla="*/ 88 w 88"/>
                <a:gd name="T17" fmla="*/ 40 h 80"/>
                <a:gd name="T18" fmla="*/ 80 w 88"/>
                <a:gd name="T19" fmla="*/ 48 h 80"/>
                <a:gd name="T20" fmla="*/ 80 w 88"/>
                <a:gd name="T21" fmla="*/ 48 h 80"/>
                <a:gd name="T22" fmla="*/ 16 w 88"/>
                <a:gd name="T23" fmla="*/ 16 h 80"/>
                <a:gd name="T24" fmla="*/ 24 w 88"/>
                <a:gd name="T25" fmla="*/ 8 h 80"/>
                <a:gd name="T26" fmla="*/ 24 w 88"/>
                <a:gd name="T27" fmla="*/ 8 h 80"/>
                <a:gd name="T28" fmla="*/ 64 w 88"/>
                <a:gd name="T29" fmla="*/ 72 h 80"/>
                <a:gd name="T30" fmla="*/ 56 w 88"/>
                <a:gd name="T31" fmla="*/ 80 h 80"/>
                <a:gd name="T32" fmla="*/ 48 w 88"/>
                <a:gd name="T33" fmla="*/ 72 h 80"/>
                <a:gd name="T34" fmla="*/ 56 w 88"/>
                <a:gd name="T35" fmla="*/ 56 h 80"/>
                <a:gd name="T36" fmla="*/ 64 w 88"/>
                <a:gd name="T37" fmla="*/ 64 h 8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8"/>
                <a:gd name="T58" fmla="*/ 0 h 80"/>
                <a:gd name="T59" fmla="*/ 88 w 88"/>
                <a:gd name="T60" fmla="*/ 80 h 8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8" h="80">
                  <a:moveTo>
                    <a:pt x="64" y="64"/>
                  </a:moveTo>
                  <a:lnTo>
                    <a:pt x="56" y="80"/>
                  </a:lnTo>
                  <a:lnTo>
                    <a:pt x="16" y="16"/>
                  </a:lnTo>
                  <a:lnTo>
                    <a:pt x="0" y="0"/>
                  </a:lnTo>
                  <a:lnTo>
                    <a:pt x="24" y="8"/>
                  </a:lnTo>
                  <a:lnTo>
                    <a:pt x="88" y="40"/>
                  </a:lnTo>
                  <a:lnTo>
                    <a:pt x="80" y="48"/>
                  </a:lnTo>
                  <a:lnTo>
                    <a:pt x="16" y="16"/>
                  </a:lnTo>
                  <a:lnTo>
                    <a:pt x="24" y="8"/>
                  </a:lnTo>
                  <a:lnTo>
                    <a:pt x="64" y="72"/>
                  </a:lnTo>
                  <a:lnTo>
                    <a:pt x="56" y="80"/>
                  </a:lnTo>
                  <a:lnTo>
                    <a:pt x="48" y="72"/>
                  </a:lnTo>
                  <a:lnTo>
                    <a:pt x="56" y="56"/>
                  </a:lnTo>
                  <a:lnTo>
                    <a:pt x="64" y="64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3" name="Freeform 192"/>
            <p:cNvSpPr>
              <a:spLocks/>
            </p:cNvSpPr>
            <p:nvPr/>
          </p:nvSpPr>
          <p:spPr bwMode="auto">
            <a:xfrm>
              <a:off x="2112" y="1409"/>
              <a:ext cx="24" cy="24"/>
            </a:xfrm>
            <a:custGeom>
              <a:avLst/>
              <a:gdLst>
                <a:gd name="T0" fmla="*/ 24 w 24"/>
                <a:gd name="T1" fmla="*/ 8 h 24"/>
                <a:gd name="T2" fmla="*/ 8 w 24"/>
                <a:gd name="T3" fmla="*/ 24 h 24"/>
                <a:gd name="T4" fmla="*/ 0 w 24"/>
                <a:gd name="T5" fmla="*/ 16 h 24"/>
                <a:gd name="T6" fmla="*/ 0 w 24"/>
                <a:gd name="T7" fmla="*/ 16 h 24"/>
                <a:gd name="T8" fmla="*/ 0 w 24"/>
                <a:gd name="T9" fmla="*/ 16 h 24"/>
                <a:gd name="T10" fmla="*/ 16 w 24"/>
                <a:gd name="T11" fmla="*/ 0 h 24"/>
                <a:gd name="T12" fmla="*/ 24 w 24"/>
                <a:gd name="T13" fmla="*/ 8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"/>
                <a:gd name="T22" fmla="*/ 0 h 24"/>
                <a:gd name="T23" fmla="*/ 24 w 24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" h="24">
                  <a:moveTo>
                    <a:pt x="24" y="8"/>
                  </a:moveTo>
                  <a:lnTo>
                    <a:pt x="8" y="24"/>
                  </a:lnTo>
                  <a:lnTo>
                    <a:pt x="0" y="16"/>
                  </a:lnTo>
                  <a:lnTo>
                    <a:pt x="16" y="0"/>
                  </a:lnTo>
                  <a:lnTo>
                    <a:pt x="24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" name="Freeform 193"/>
            <p:cNvSpPr>
              <a:spLocks/>
            </p:cNvSpPr>
            <p:nvPr/>
          </p:nvSpPr>
          <p:spPr bwMode="auto">
            <a:xfrm>
              <a:off x="2072" y="1385"/>
              <a:ext cx="64" cy="64"/>
            </a:xfrm>
            <a:custGeom>
              <a:avLst/>
              <a:gdLst>
                <a:gd name="T0" fmla="*/ 48 w 64"/>
                <a:gd name="T1" fmla="*/ 48 h 64"/>
                <a:gd name="T2" fmla="*/ 40 w 64"/>
                <a:gd name="T3" fmla="*/ 64 h 64"/>
                <a:gd name="T4" fmla="*/ 0 w 64"/>
                <a:gd name="T5" fmla="*/ 0 h 64"/>
                <a:gd name="T6" fmla="*/ 64 w 64"/>
                <a:gd name="T7" fmla="*/ 32 h 64"/>
                <a:gd name="T8" fmla="*/ 48 w 64"/>
                <a:gd name="T9" fmla="*/ 48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4"/>
                <a:gd name="T16" fmla="*/ 0 h 64"/>
                <a:gd name="T17" fmla="*/ 64 w 64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4" h="64">
                  <a:moveTo>
                    <a:pt x="48" y="48"/>
                  </a:moveTo>
                  <a:lnTo>
                    <a:pt x="40" y="64"/>
                  </a:lnTo>
                  <a:lnTo>
                    <a:pt x="0" y="0"/>
                  </a:lnTo>
                  <a:lnTo>
                    <a:pt x="64" y="32"/>
                  </a:lnTo>
                  <a:lnTo>
                    <a:pt x="48" y="4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Freeform 194"/>
            <p:cNvSpPr>
              <a:spLocks/>
            </p:cNvSpPr>
            <p:nvPr/>
          </p:nvSpPr>
          <p:spPr bwMode="auto">
            <a:xfrm>
              <a:off x="2288" y="1601"/>
              <a:ext cx="16" cy="16"/>
            </a:xfrm>
            <a:custGeom>
              <a:avLst/>
              <a:gdLst>
                <a:gd name="T0" fmla="*/ 8 w 16"/>
                <a:gd name="T1" fmla="*/ 0 h 16"/>
                <a:gd name="T2" fmla="*/ 0 w 16"/>
                <a:gd name="T3" fmla="*/ 8 h 16"/>
                <a:gd name="T4" fmla="*/ 8 w 16"/>
                <a:gd name="T5" fmla="*/ 16 h 16"/>
                <a:gd name="T6" fmla="*/ 16 w 16"/>
                <a:gd name="T7" fmla="*/ 8 h 16"/>
                <a:gd name="T8" fmla="*/ 8 w 16"/>
                <a:gd name="T9" fmla="*/ 0 h 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"/>
                <a:gd name="T16" fmla="*/ 0 h 16"/>
                <a:gd name="T17" fmla="*/ 16 w 16"/>
                <a:gd name="T18" fmla="*/ 16 h 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" h="16">
                  <a:moveTo>
                    <a:pt x="8" y="0"/>
                  </a:moveTo>
                  <a:lnTo>
                    <a:pt x="0" y="8"/>
                  </a:lnTo>
                  <a:lnTo>
                    <a:pt x="8" y="16"/>
                  </a:lnTo>
                  <a:lnTo>
                    <a:pt x="16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6" name="Freeform 195"/>
            <p:cNvSpPr>
              <a:spLocks/>
            </p:cNvSpPr>
            <p:nvPr/>
          </p:nvSpPr>
          <p:spPr bwMode="auto">
            <a:xfrm>
              <a:off x="2272" y="1585"/>
              <a:ext cx="96" cy="80"/>
            </a:xfrm>
            <a:custGeom>
              <a:avLst/>
              <a:gdLst>
                <a:gd name="T0" fmla="*/ 32 w 96"/>
                <a:gd name="T1" fmla="*/ 24 h 80"/>
                <a:gd name="T2" fmla="*/ 40 w 96"/>
                <a:gd name="T3" fmla="*/ 0 h 80"/>
                <a:gd name="T4" fmla="*/ 40 w 96"/>
                <a:gd name="T5" fmla="*/ 0 h 80"/>
                <a:gd name="T6" fmla="*/ 40 w 96"/>
                <a:gd name="T7" fmla="*/ 0 h 80"/>
                <a:gd name="T8" fmla="*/ 80 w 96"/>
                <a:gd name="T9" fmla="*/ 64 h 80"/>
                <a:gd name="T10" fmla="*/ 96 w 96"/>
                <a:gd name="T11" fmla="*/ 80 h 80"/>
                <a:gd name="T12" fmla="*/ 72 w 96"/>
                <a:gd name="T13" fmla="*/ 72 h 80"/>
                <a:gd name="T14" fmla="*/ 0 w 96"/>
                <a:gd name="T15" fmla="*/ 40 h 80"/>
                <a:gd name="T16" fmla="*/ 0 w 96"/>
                <a:gd name="T17" fmla="*/ 32 h 80"/>
                <a:gd name="T18" fmla="*/ 8 w 96"/>
                <a:gd name="T19" fmla="*/ 32 h 80"/>
                <a:gd name="T20" fmla="*/ 8 w 96"/>
                <a:gd name="T21" fmla="*/ 32 h 80"/>
                <a:gd name="T22" fmla="*/ 80 w 96"/>
                <a:gd name="T23" fmla="*/ 64 h 80"/>
                <a:gd name="T24" fmla="*/ 72 w 96"/>
                <a:gd name="T25" fmla="*/ 72 h 80"/>
                <a:gd name="T26" fmla="*/ 72 w 96"/>
                <a:gd name="T27" fmla="*/ 72 h 80"/>
                <a:gd name="T28" fmla="*/ 32 w 96"/>
                <a:gd name="T29" fmla="*/ 8 h 80"/>
                <a:gd name="T30" fmla="*/ 40 w 96"/>
                <a:gd name="T31" fmla="*/ 0 h 80"/>
                <a:gd name="T32" fmla="*/ 48 w 96"/>
                <a:gd name="T33" fmla="*/ 8 h 80"/>
                <a:gd name="T34" fmla="*/ 40 w 96"/>
                <a:gd name="T35" fmla="*/ 32 h 80"/>
                <a:gd name="T36" fmla="*/ 32 w 96"/>
                <a:gd name="T37" fmla="*/ 24 h 8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96"/>
                <a:gd name="T58" fmla="*/ 0 h 80"/>
                <a:gd name="T59" fmla="*/ 96 w 96"/>
                <a:gd name="T60" fmla="*/ 80 h 8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96" h="80">
                  <a:moveTo>
                    <a:pt x="32" y="24"/>
                  </a:moveTo>
                  <a:lnTo>
                    <a:pt x="40" y="0"/>
                  </a:lnTo>
                  <a:lnTo>
                    <a:pt x="80" y="64"/>
                  </a:lnTo>
                  <a:lnTo>
                    <a:pt x="96" y="80"/>
                  </a:lnTo>
                  <a:lnTo>
                    <a:pt x="72" y="72"/>
                  </a:lnTo>
                  <a:lnTo>
                    <a:pt x="0" y="40"/>
                  </a:lnTo>
                  <a:lnTo>
                    <a:pt x="0" y="32"/>
                  </a:lnTo>
                  <a:lnTo>
                    <a:pt x="8" y="32"/>
                  </a:lnTo>
                  <a:lnTo>
                    <a:pt x="80" y="64"/>
                  </a:lnTo>
                  <a:lnTo>
                    <a:pt x="72" y="72"/>
                  </a:lnTo>
                  <a:lnTo>
                    <a:pt x="32" y="8"/>
                  </a:lnTo>
                  <a:lnTo>
                    <a:pt x="40" y="0"/>
                  </a:lnTo>
                  <a:lnTo>
                    <a:pt x="48" y="8"/>
                  </a:lnTo>
                  <a:lnTo>
                    <a:pt x="40" y="32"/>
                  </a:lnTo>
                  <a:lnTo>
                    <a:pt x="32" y="24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7" name="Freeform 196"/>
            <p:cNvSpPr>
              <a:spLocks/>
            </p:cNvSpPr>
            <p:nvPr/>
          </p:nvSpPr>
          <p:spPr bwMode="auto">
            <a:xfrm>
              <a:off x="2280" y="1609"/>
              <a:ext cx="32" cy="16"/>
            </a:xfrm>
            <a:custGeom>
              <a:avLst/>
              <a:gdLst>
                <a:gd name="T0" fmla="*/ 0 w 32"/>
                <a:gd name="T1" fmla="*/ 8 h 16"/>
                <a:gd name="T2" fmla="*/ 24 w 32"/>
                <a:gd name="T3" fmla="*/ 0 h 16"/>
                <a:gd name="T4" fmla="*/ 32 w 32"/>
                <a:gd name="T5" fmla="*/ 8 h 16"/>
                <a:gd name="T6" fmla="*/ 32 w 32"/>
                <a:gd name="T7" fmla="*/ 8 h 16"/>
                <a:gd name="T8" fmla="*/ 32 w 32"/>
                <a:gd name="T9" fmla="*/ 8 h 16"/>
                <a:gd name="T10" fmla="*/ 8 w 32"/>
                <a:gd name="T11" fmla="*/ 16 h 16"/>
                <a:gd name="T12" fmla="*/ 0 w 32"/>
                <a:gd name="T13" fmla="*/ 8 h 1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16"/>
                <a:gd name="T23" fmla="*/ 32 w 32"/>
                <a:gd name="T24" fmla="*/ 16 h 1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16">
                  <a:moveTo>
                    <a:pt x="0" y="8"/>
                  </a:moveTo>
                  <a:lnTo>
                    <a:pt x="24" y="0"/>
                  </a:lnTo>
                  <a:lnTo>
                    <a:pt x="32" y="8"/>
                  </a:lnTo>
                  <a:lnTo>
                    <a:pt x="8" y="16"/>
                  </a:lnTo>
                  <a:lnTo>
                    <a:pt x="0" y="8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Freeform 197"/>
            <p:cNvSpPr>
              <a:spLocks/>
            </p:cNvSpPr>
            <p:nvPr/>
          </p:nvSpPr>
          <p:spPr bwMode="auto">
            <a:xfrm>
              <a:off x="2280" y="1585"/>
              <a:ext cx="72" cy="64"/>
            </a:xfrm>
            <a:custGeom>
              <a:avLst/>
              <a:gdLst>
                <a:gd name="T0" fmla="*/ 24 w 72"/>
                <a:gd name="T1" fmla="*/ 24 h 64"/>
                <a:gd name="T2" fmla="*/ 32 w 72"/>
                <a:gd name="T3" fmla="*/ 0 h 64"/>
                <a:gd name="T4" fmla="*/ 72 w 72"/>
                <a:gd name="T5" fmla="*/ 64 h 64"/>
                <a:gd name="T6" fmla="*/ 0 w 72"/>
                <a:gd name="T7" fmla="*/ 32 h 64"/>
                <a:gd name="T8" fmla="*/ 24 w 72"/>
                <a:gd name="T9" fmla="*/ 24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2"/>
                <a:gd name="T16" fmla="*/ 0 h 64"/>
                <a:gd name="T17" fmla="*/ 72 w 72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2" h="64">
                  <a:moveTo>
                    <a:pt x="24" y="24"/>
                  </a:moveTo>
                  <a:lnTo>
                    <a:pt x="32" y="0"/>
                  </a:lnTo>
                  <a:lnTo>
                    <a:pt x="72" y="64"/>
                  </a:lnTo>
                  <a:lnTo>
                    <a:pt x="0" y="32"/>
                  </a:lnTo>
                  <a:lnTo>
                    <a:pt x="24" y="24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9" name="Freeform 198"/>
            <p:cNvSpPr>
              <a:spLocks/>
            </p:cNvSpPr>
            <p:nvPr/>
          </p:nvSpPr>
          <p:spPr bwMode="auto">
            <a:xfrm>
              <a:off x="2128" y="1441"/>
              <a:ext cx="8" cy="8"/>
            </a:xfrm>
            <a:custGeom>
              <a:avLst/>
              <a:gdLst>
                <a:gd name="T0" fmla="*/ 8 w 8"/>
                <a:gd name="T1" fmla="*/ 0 h 8"/>
                <a:gd name="T2" fmla="*/ 8 w 8"/>
                <a:gd name="T3" fmla="*/ 0 h 8"/>
                <a:gd name="T4" fmla="*/ 0 w 8"/>
                <a:gd name="T5" fmla="*/ 8 h 8"/>
                <a:gd name="T6" fmla="*/ 0 w 8"/>
                <a:gd name="T7" fmla="*/ 8 h 8"/>
                <a:gd name="T8" fmla="*/ 8 w 8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8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" name="Freeform 199"/>
            <p:cNvSpPr>
              <a:spLocks/>
            </p:cNvSpPr>
            <p:nvPr/>
          </p:nvSpPr>
          <p:spPr bwMode="auto">
            <a:xfrm>
              <a:off x="2296" y="1601"/>
              <a:ext cx="8" cy="8"/>
            </a:xfrm>
            <a:custGeom>
              <a:avLst/>
              <a:gdLst>
                <a:gd name="T0" fmla="*/ 8 w 8"/>
                <a:gd name="T1" fmla="*/ 0 h 8"/>
                <a:gd name="T2" fmla="*/ 8 w 8"/>
                <a:gd name="T3" fmla="*/ 0 h 8"/>
                <a:gd name="T4" fmla="*/ 0 w 8"/>
                <a:gd name="T5" fmla="*/ 8 h 8"/>
                <a:gd name="T6" fmla="*/ 0 w 8"/>
                <a:gd name="T7" fmla="*/ 8 h 8"/>
                <a:gd name="T8" fmla="*/ 8 w 8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"/>
                <a:gd name="T16" fmla="*/ 0 h 8"/>
                <a:gd name="T17" fmla="*/ 8 w 8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" h="8">
                  <a:moveTo>
                    <a:pt x="8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Freeform 200"/>
            <p:cNvSpPr>
              <a:spLocks/>
            </p:cNvSpPr>
            <p:nvPr/>
          </p:nvSpPr>
          <p:spPr bwMode="auto">
            <a:xfrm>
              <a:off x="2128" y="1441"/>
              <a:ext cx="176" cy="168"/>
            </a:xfrm>
            <a:custGeom>
              <a:avLst/>
              <a:gdLst>
                <a:gd name="T0" fmla="*/ 8 w 176"/>
                <a:gd name="T1" fmla="*/ 0 h 168"/>
                <a:gd name="T2" fmla="*/ 0 w 176"/>
                <a:gd name="T3" fmla="*/ 8 h 168"/>
                <a:gd name="T4" fmla="*/ 168 w 176"/>
                <a:gd name="T5" fmla="*/ 168 h 168"/>
                <a:gd name="T6" fmla="*/ 176 w 176"/>
                <a:gd name="T7" fmla="*/ 160 h 168"/>
                <a:gd name="T8" fmla="*/ 8 w 176"/>
                <a:gd name="T9" fmla="*/ 0 h 1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6"/>
                <a:gd name="T16" fmla="*/ 0 h 168"/>
                <a:gd name="T17" fmla="*/ 176 w 176"/>
                <a:gd name="T18" fmla="*/ 168 h 1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6" h="168">
                  <a:moveTo>
                    <a:pt x="8" y="0"/>
                  </a:moveTo>
                  <a:lnTo>
                    <a:pt x="0" y="8"/>
                  </a:lnTo>
                  <a:lnTo>
                    <a:pt x="168" y="168"/>
                  </a:lnTo>
                  <a:lnTo>
                    <a:pt x="176" y="160"/>
                  </a:lnTo>
                  <a:lnTo>
                    <a:pt x="8" y="0"/>
                  </a:ln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2" name="Text Box 201"/>
          <p:cNvSpPr txBox="1">
            <a:spLocks noChangeArrowheads="1"/>
          </p:cNvSpPr>
          <p:nvPr/>
        </p:nvSpPr>
        <p:spPr bwMode="auto">
          <a:xfrm>
            <a:off x="762000" y="4800600"/>
            <a:ext cx="5630863" cy="173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ts val="700"/>
              </a:spcBef>
              <a:buFontTx/>
              <a:buChar char="•"/>
            </a:pPr>
            <a:r>
              <a:rPr lang="en-US" altLang="en-US" sz="2400"/>
              <a:t> System description and documentation</a:t>
            </a:r>
          </a:p>
          <a:p>
            <a:pPr eaLnBrk="1" hangingPunct="1">
              <a:spcBef>
                <a:spcPts val="700"/>
              </a:spcBef>
              <a:buFontTx/>
              <a:buChar char="•"/>
            </a:pPr>
            <a:r>
              <a:rPr lang="en-US" altLang="en-US" sz="2400"/>
              <a:t> System simulation </a:t>
            </a:r>
          </a:p>
          <a:p>
            <a:pPr eaLnBrk="1" hangingPunct="1">
              <a:spcBef>
                <a:spcPts val="700"/>
              </a:spcBef>
              <a:buFontTx/>
              <a:buChar char="•"/>
            </a:pPr>
            <a:r>
              <a:rPr lang="en-US" altLang="en-US" sz="2400"/>
              <a:t> System synthesis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anose="02020603050405020304" pitchFamily="18" charset="0"/>
            </a:endParaRPr>
          </a:p>
        </p:txBody>
      </p:sp>
      <p:grpSp>
        <p:nvGrpSpPr>
          <p:cNvPr id="203" name="Group 202"/>
          <p:cNvGrpSpPr>
            <a:grpSpLocks/>
          </p:cNvGrpSpPr>
          <p:nvPr/>
        </p:nvGrpSpPr>
        <p:grpSpPr bwMode="auto">
          <a:xfrm>
            <a:off x="381000" y="1219200"/>
            <a:ext cx="5000625" cy="2579688"/>
            <a:chOff x="1248" y="816"/>
            <a:chExt cx="3150" cy="1625"/>
          </a:xfrm>
        </p:grpSpPr>
        <p:sp>
          <p:nvSpPr>
            <p:cNvPr id="204" name="Rectangle 203"/>
            <p:cNvSpPr>
              <a:spLocks noChangeArrowheads="1"/>
            </p:cNvSpPr>
            <p:nvPr/>
          </p:nvSpPr>
          <p:spPr bwMode="auto">
            <a:xfrm>
              <a:off x="1248" y="824"/>
              <a:ext cx="25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Wide Latin" panose="020A0A07050505020404" pitchFamily="18" charset="0"/>
                </a:rPr>
                <a:t>V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5" name="Rectangle 204"/>
            <p:cNvSpPr>
              <a:spLocks noChangeArrowheads="1"/>
            </p:cNvSpPr>
            <p:nvPr/>
          </p:nvSpPr>
          <p:spPr bwMode="auto">
            <a:xfrm>
              <a:off x="1504" y="880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6" name="Rectangle 205"/>
            <p:cNvSpPr>
              <a:spLocks noChangeArrowheads="1"/>
            </p:cNvSpPr>
            <p:nvPr/>
          </p:nvSpPr>
          <p:spPr bwMode="auto">
            <a:xfrm>
              <a:off x="1584" y="816"/>
              <a:ext cx="281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Very High Speed Integrated Circuit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7" name="Rectangle 206"/>
            <p:cNvSpPr>
              <a:spLocks noChangeArrowheads="1"/>
            </p:cNvSpPr>
            <p:nvPr/>
          </p:nvSpPr>
          <p:spPr bwMode="auto">
            <a:xfrm>
              <a:off x="1248" y="1265"/>
              <a:ext cx="303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solidFill>
                    <a:srgbClr val="000000"/>
                  </a:solidFill>
                  <a:latin typeface="Wide Latin" panose="020A0A07050505020404" pitchFamily="18" charset="0"/>
                </a:rPr>
                <a:t>H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8" name="Rectangle 207"/>
            <p:cNvSpPr>
              <a:spLocks noChangeArrowheads="1"/>
            </p:cNvSpPr>
            <p:nvPr/>
          </p:nvSpPr>
          <p:spPr bwMode="auto">
            <a:xfrm>
              <a:off x="1552" y="1321"/>
              <a:ext cx="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09" name="Rectangle 208"/>
            <p:cNvSpPr>
              <a:spLocks noChangeArrowheads="1"/>
            </p:cNvSpPr>
            <p:nvPr/>
          </p:nvSpPr>
          <p:spPr bwMode="auto">
            <a:xfrm>
              <a:off x="1632" y="1248"/>
              <a:ext cx="8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Hardware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0" name="Rectangle 209"/>
            <p:cNvSpPr>
              <a:spLocks noChangeArrowheads="1"/>
            </p:cNvSpPr>
            <p:nvPr/>
          </p:nvSpPr>
          <p:spPr bwMode="auto">
            <a:xfrm>
              <a:off x="2448" y="1321"/>
              <a:ext cx="48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1" name="Rectangle 210"/>
            <p:cNvSpPr>
              <a:spLocks noChangeArrowheads="1"/>
            </p:cNvSpPr>
            <p:nvPr/>
          </p:nvSpPr>
          <p:spPr bwMode="auto">
            <a:xfrm>
              <a:off x="1248" y="1706"/>
              <a:ext cx="28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Wide Latin" panose="020A0A07050505020404" pitchFamily="18" charset="0"/>
                </a:rPr>
                <a:t>D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2" name="Rectangle 211"/>
            <p:cNvSpPr>
              <a:spLocks noChangeArrowheads="1"/>
            </p:cNvSpPr>
            <p:nvPr/>
          </p:nvSpPr>
          <p:spPr bwMode="auto">
            <a:xfrm>
              <a:off x="1536" y="1762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3" name="Rectangle 212"/>
            <p:cNvSpPr>
              <a:spLocks noChangeArrowheads="1"/>
            </p:cNvSpPr>
            <p:nvPr/>
          </p:nvSpPr>
          <p:spPr bwMode="auto">
            <a:xfrm>
              <a:off x="1632" y="1680"/>
              <a:ext cx="917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Description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4" name="Rectangle 213"/>
            <p:cNvSpPr>
              <a:spLocks noChangeArrowheads="1"/>
            </p:cNvSpPr>
            <p:nvPr/>
          </p:nvSpPr>
          <p:spPr bwMode="auto">
            <a:xfrm>
              <a:off x="1248" y="2155"/>
              <a:ext cx="255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Wide Latin" panose="020A0A07050505020404" pitchFamily="18" charset="0"/>
                </a:rPr>
                <a:t>L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5" name="Rectangle 214"/>
            <p:cNvSpPr>
              <a:spLocks noChangeArrowheads="1"/>
            </p:cNvSpPr>
            <p:nvPr/>
          </p:nvSpPr>
          <p:spPr bwMode="auto">
            <a:xfrm>
              <a:off x="1504" y="2211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>
                  <a:solidFill>
                    <a:srgbClr val="000000"/>
                  </a:solidFill>
                  <a:latin typeface="Times New Roman" panose="02020603050405020304" pitchFamily="18" charset="0"/>
                </a:rPr>
                <a:t>   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216" name="Rectangle 215"/>
            <p:cNvSpPr>
              <a:spLocks noChangeArrowheads="1"/>
            </p:cNvSpPr>
            <p:nvPr/>
          </p:nvSpPr>
          <p:spPr bwMode="auto">
            <a:xfrm>
              <a:off x="1632" y="2160"/>
              <a:ext cx="80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400" b="1" i="1">
                  <a:solidFill>
                    <a:srgbClr val="000000"/>
                  </a:solidFill>
                  <a:latin typeface="Times New Roman" panose="02020603050405020304" pitchFamily="18" charset="0"/>
                </a:rPr>
                <a:t>Language</a:t>
              </a: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1429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Rectangle 4"/>
          <p:cNvSpPr txBox="1">
            <a:spLocks noChangeArrowheads="1"/>
          </p:cNvSpPr>
          <p:nvPr/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600" b="1" smtClean="0"/>
              <a:t>Modeling Digital Systems</a:t>
            </a:r>
          </a:p>
        </p:txBody>
      </p:sp>
    </p:spTree>
    <p:extLst>
      <p:ext uri="{BB962C8B-B14F-4D97-AF65-F5344CB8AC3E}">
        <p14:creationId xmlns:p14="http://schemas.microsoft.com/office/powerpoint/2010/main" val="191589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>
            <a:off x="304800" y="64770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Octagon 7"/>
          <p:cNvSpPr/>
          <p:nvPr/>
        </p:nvSpPr>
        <p:spPr>
          <a:xfrm>
            <a:off x="8077200" y="6248400"/>
            <a:ext cx="762000" cy="609600"/>
          </a:xfrm>
          <a:prstGeom prst="octagon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References</a:t>
            </a:r>
            <a:endParaRPr lang="en-US" sz="32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Our main reference text books in this course are 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[1] </a:t>
            </a:r>
            <a:r>
              <a:rPr lang="en-GB" sz="2000" dirty="0"/>
              <a:t>William </a:t>
            </a:r>
            <a:r>
              <a:rPr lang="en-GB" sz="2000" dirty="0" err="1"/>
              <a:t>Kleitz</a:t>
            </a:r>
            <a:r>
              <a:rPr lang="en-GB" sz="2000" dirty="0"/>
              <a:t>, 2006, Digital Electronics with </a:t>
            </a:r>
            <a:r>
              <a:rPr lang="en-GB" sz="2000" dirty="0" err="1"/>
              <a:t>VHDL</a:t>
            </a:r>
            <a:r>
              <a:rPr lang="en-GB" sz="2000" dirty="0"/>
              <a:t>, Prentice Hall ISBN-100131714902 </a:t>
            </a:r>
            <a:r>
              <a:rPr lang="en-US" sz="2000" dirty="0" smtClean="0"/>
              <a:t>[Practical 1]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[2]  Maini Anil K., </a:t>
            </a:r>
            <a:r>
              <a:rPr lang="en-US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Digital Electronics: </a:t>
            </a:r>
            <a:r>
              <a:rPr 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Principles, Devices and Applications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2007, John Wiley and Sons Ltd, ISBN 978-0-470-03214-5. [Theory 1]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[3] </a:t>
            </a:r>
            <a:r>
              <a:rPr lang="en-GB" sz="2000" dirty="0"/>
              <a:t>Thomas L. Floyd, 2006, Digital Fundamentals with </a:t>
            </a:r>
            <a:r>
              <a:rPr lang="en-GB" sz="2000" dirty="0" err="1"/>
              <a:t>PLD</a:t>
            </a:r>
            <a:r>
              <a:rPr lang="en-GB" sz="2000" dirty="0"/>
              <a:t> Programming, Prentice Hall ISBN-10: </a:t>
            </a:r>
            <a:r>
              <a:rPr lang="en-GB" sz="2000" dirty="0" smtClean="0"/>
              <a:t>0131701886 [Practical 2]</a:t>
            </a:r>
          </a:p>
          <a:p>
            <a:pPr>
              <a:buNone/>
            </a:pPr>
            <a:r>
              <a:rPr lang="en-GB" sz="2000" dirty="0" smtClean="0"/>
              <a:t>[4] </a:t>
            </a:r>
            <a:r>
              <a:rPr lang="en-GB" sz="2000" dirty="0" err="1" smtClean="0"/>
              <a:t>Sedha</a:t>
            </a:r>
            <a:r>
              <a:rPr lang="en-GB" sz="2000" dirty="0" smtClean="0"/>
              <a:t> </a:t>
            </a:r>
            <a:r>
              <a:rPr lang="en-GB" sz="2000" dirty="0" err="1" smtClean="0"/>
              <a:t>R.S</a:t>
            </a:r>
            <a:r>
              <a:rPr lang="en-GB" sz="2000" dirty="0" smtClean="0"/>
              <a:t>, A textbook of </a:t>
            </a:r>
            <a:r>
              <a:rPr lang="en-GB" sz="2000" dirty="0"/>
              <a:t>D</a:t>
            </a:r>
            <a:r>
              <a:rPr lang="en-GB" sz="2000" dirty="0" smtClean="0"/>
              <a:t>igital Electronics, S. Chand, 2010 [Theory 2] </a:t>
            </a:r>
            <a:endParaRPr lang="en-GB" sz="2000" dirty="0"/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r>
              <a:rPr lang="en-GB" sz="2000" dirty="0" smtClean="0"/>
              <a:t>[5] </a:t>
            </a:r>
            <a:r>
              <a:rPr lang="en-GB" sz="2000" dirty="0"/>
              <a:t>Alan C. </a:t>
            </a:r>
            <a:r>
              <a:rPr lang="en-GB" sz="2000" dirty="0" err="1"/>
              <a:t>Diixon</a:t>
            </a:r>
            <a:r>
              <a:rPr lang="en-GB" sz="2000" dirty="0"/>
              <a:t>, </a:t>
            </a:r>
            <a:r>
              <a:rPr lang="en-GB" sz="2000" dirty="0" err="1"/>
              <a:t>JamesL</a:t>
            </a:r>
            <a:r>
              <a:rPr lang="en-GB" sz="2000" dirty="0"/>
              <a:t>. </a:t>
            </a:r>
            <a:r>
              <a:rPr lang="en-GB" sz="2000" dirty="0" err="1"/>
              <a:t>Antonakos</a:t>
            </a:r>
            <a:r>
              <a:rPr lang="en-GB" sz="2000" dirty="0"/>
              <a:t>, 2000, A Practical Approach To Digital Electronics, Prentice Hall ISBN-10: 0137275 951. </a:t>
            </a:r>
            <a:r>
              <a:rPr lang="en-GB" sz="2000" dirty="0" smtClean="0"/>
              <a:t>[General Reference]</a:t>
            </a:r>
          </a:p>
          <a:p>
            <a:pPr>
              <a:buNone/>
            </a:pPr>
            <a:endParaRPr lang="en-GB" sz="1600" dirty="0"/>
          </a:p>
          <a:p>
            <a:pPr>
              <a:buNone/>
            </a:pPr>
            <a:r>
              <a:rPr lang="en-GB" sz="1600" dirty="0" smtClean="0"/>
              <a:t>**</a:t>
            </a:r>
            <a:r>
              <a:rPr lang="en-GB" sz="1600" b="1" dirty="0" smtClean="0"/>
              <a:t>NOTE: </a:t>
            </a:r>
            <a:r>
              <a:rPr lang="en-GB" sz="1600" dirty="0" smtClean="0"/>
              <a:t>theory 1 and practical 1 have high preference for practical and theory respectively</a:t>
            </a:r>
            <a:endParaRPr lang="en-GB" sz="1600" b="1" dirty="0" smtClean="0"/>
          </a:p>
          <a:p>
            <a:pPr>
              <a:buNone/>
            </a:pPr>
            <a:endParaRPr lang="en-GB" sz="2000" dirty="0" smtClean="0"/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04800" y="304800"/>
            <a:ext cx="853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z="3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16200000">
            <a:off x="2147130" y="4509328"/>
            <a:ext cx="353943" cy="4343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lang="en-US" sz="1100" b="1" dirty="0" smtClean="0">
                <a:latin typeface="Times New Roman" pitchFamily="18" charset="0"/>
                <a:cs typeface="Times New Roman" pitchFamily="18" charset="0"/>
              </a:rPr>
              <a:t>George ZIBA , DEPT. of EEE, School of Engineering, UNZA</a:t>
            </a:r>
            <a:endParaRPr lang="en-US" sz="11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Rectangle 6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smtClean="0"/>
              <a:t>Describing Systems</a:t>
            </a:r>
          </a:p>
        </p:txBody>
      </p:sp>
      <p:sp>
        <p:nvSpPr>
          <p:cNvPr id="4" name="Rectangle 52"/>
          <p:cNvSpPr txBox="1">
            <a:spLocks noChangeArrowheads="1"/>
          </p:cNvSpPr>
          <p:nvPr/>
        </p:nvSpPr>
        <p:spPr>
          <a:xfrm>
            <a:off x="609600" y="3429000"/>
            <a:ext cx="7772400" cy="2743200"/>
          </a:xfrm>
          <a:prstGeom prst="rect">
            <a:avLst/>
          </a:prstGeom>
        </p:spPr>
        <p:txBody>
          <a:bodyPr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smtClean="0"/>
              <a:t>From Webster’s Dictionary: </a:t>
            </a:r>
          </a:p>
          <a:p>
            <a:pPr lvl="1">
              <a:defRPr/>
            </a:pPr>
            <a:r>
              <a:rPr lang="en-US" sz="1800" b="1" smtClean="0"/>
              <a:t>System</a:t>
            </a:r>
            <a:r>
              <a:rPr lang="en-US" sz="1800" smtClean="0"/>
              <a:t>: “An assemblage of objects united by some form of regular interaction or dependence” </a:t>
            </a:r>
          </a:p>
          <a:p>
            <a:pPr>
              <a:defRPr/>
            </a:pPr>
            <a:endParaRPr lang="en-US" sz="2000" smtClean="0"/>
          </a:p>
          <a:p>
            <a:pPr>
              <a:defRPr/>
            </a:pPr>
            <a:r>
              <a:rPr lang="en-US" sz="2000" smtClean="0"/>
              <a:t>What aspects of a digital system do we want to describe?</a:t>
            </a:r>
          </a:p>
          <a:p>
            <a:pPr lvl="1">
              <a:defRPr/>
            </a:pPr>
            <a:r>
              <a:rPr lang="en-US" smtClean="0"/>
              <a:t>Interface</a:t>
            </a:r>
          </a:p>
          <a:p>
            <a:pPr lvl="1">
              <a:defRPr/>
            </a:pPr>
            <a:r>
              <a:rPr lang="en-US" smtClean="0"/>
              <a:t>Function: behavioral and structural</a:t>
            </a:r>
          </a:p>
          <a:p>
            <a:pPr>
              <a:defRPr/>
            </a:pPr>
            <a:endParaRPr lang="en-US" sz="2000" smtClean="0"/>
          </a:p>
        </p:txBody>
      </p: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1828800" y="1143000"/>
            <a:ext cx="5562600" cy="2260600"/>
            <a:chOff x="1152" y="847"/>
            <a:chExt cx="3504" cy="1424"/>
          </a:xfrm>
        </p:grpSpPr>
        <p:sp>
          <p:nvSpPr>
            <p:cNvPr id="6" name="AutoShape 12"/>
            <p:cNvSpPr>
              <a:spLocks noChangeArrowheads="1" noTextEdit="1"/>
            </p:cNvSpPr>
            <p:nvPr/>
          </p:nvSpPr>
          <p:spPr bwMode="auto">
            <a:xfrm>
              <a:off x="1152" y="912"/>
              <a:ext cx="3504" cy="13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152" y="912"/>
              <a:ext cx="3504" cy="1359"/>
            </a:xfrm>
            <a:prstGeom prst="rect">
              <a:avLst/>
            </a:prstGeom>
            <a:solidFill>
              <a:srgbClr val="FFFFFF"/>
            </a:solidFill>
            <a:ln w="482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" name="Rectangle 15"/>
            <p:cNvSpPr>
              <a:spLocks noChangeArrowheads="1"/>
            </p:cNvSpPr>
            <p:nvPr/>
          </p:nvSpPr>
          <p:spPr bwMode="auto">
            <a:xfrm>
              <a:off x="2359" y="1196"/>
              <a:ext cx="928" cy="603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9" name="Rectangle 16"/>
            <p:cNvSpPr>
              <a:spLocks noChangeArrowheads="1"/>
            </p:cNvSpPr>
            <p:nvPr/>
          </p:nvSpPr>
          <p:spPr bwMode="auto">
            <a:xfrm>
              <a:off x="2336" y="1241"/>
              <a:ext cx="37" cy="519"/>
            </a:xfrm>
            <a:prstGeom prst="rect">
              <a:avLst/>
            </a:prstGeom>
            <a:solidFill>
              <a:srgbClr val="B3B3B3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0" name="Rectangle 17"/>
            <p:cNvSpPr>
              <a:spLocks noChangeArrowheads="1"/>
            </p:cNvSpPr>
            <p:nvPr/>
          </p:nvSpPr>
          <p:spPr bwMode="auto">
            <a:xfrm>
              <a:off x="2876" y="1222"/>
              <a:ext cx="99" cy="12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1" name="Rectangle 18"/>
            <p:cNvSpPr>
              <a:spLocks noChangeArrowheads="1"/>
            </p:cNvSpPr>
            <p:nvPr/>
          </p:nvSpPr>
          <p:spPr bwMode="auto">
            <a:xfrm>
              <a:off x="2690" y="1219"/>
              <a:ext cx="99" cy="124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2" name="Rectangle 19"/>
            <p:cNvSpPr>
              <a:spLocks noChangeArrowheads="1"/>
            </p:cNvSpPr>
            <p:nvPr/>
          </p:nvSpPr>
          <p:spPr bwMode="auto">
            <a:xfrm>
              <a:off x="2872" y="1417"/>
              <a:ext cx="99" cy="12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3" name="Rectangle 20"/>
            <p:cNvSpPr>
              <a:spLocks noChangeArrowheads="1"/>
            </p:cNvSpPr>
            <p:nvPr/>
          </p:nvSpPr>
          <p:spPr bwMode="auto">
            <a:xfrm>
              <a:off x="2515" y="1466"/>
              <a:ext cx="264" cy="258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2531" y="1219"/>
              <a:ext cx="99" cy="124"/>
            </a:xfrm>
            <a:prstGeom prst="rect">
              <a:avLst/>
            </a:prstGeom>
            <a:solidFill>
              <a:srgbClr val="FFFFFF"/>
            </a:solidFill>
            <a:ln w="4826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15" name="Rectangle 22"/>
            <p:cNvSpPr>
              <a:spLocks noChangeArrowheads="1"/>
            </p:cNvSpPr>
            <p:nvPr/>
          </p:nvSpPr>
          <p:spPr bwMode="auto">
            <a:xfrm>
              <a:off x="3613" y="847"/>
              <a:ext cx="1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900" b="1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6" name="Rectangle 23"/>
            <p:cNvSpPr>
              <a:spLocks noChangeArrowheads="1"/>
            </p:cNvSpPr>
            <p:nvPr/>
          </p:nvSpPr>
          <p:spPr bwMode="auto">
            <a:xfrm>
              <a:off x="3613" y="847"/>
              <a:ext cx="1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900" b="1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7" name="Rectangle 24"/>
            <p:cNvSpPr>
              <a:spLocks noChangeArrowheads="1"/>
            </p:cNvSpPr>
            <p:nvPr/>
          </p:nvSpPr>
          <p:spPr bwMode="auto">
            <a:xfrm>
              <a:off x="3275" y="847"/>
              <a:ext cx="18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900" b="1">
                  <a:solidFill>
                    <a:srgbClr val="000000"/>
                  </a:solidFill>
                </a:rPr>
                <a:t> </a:t>
              </a:r>
              <a:endParaRPr lang="en-US" altLang="en-US" sz="1800"/>
            </a:p>
          </p:txBody>
        </p:sp>
        <p:sp>
          <p:nvSpPr>
            <p:cNvPr id="18" name="Freeform 25"/>
            <p:cNvSpPr>
              <a:spLocks/>
            </p:cNvSpPr>
            <p:nvPr/>
          </p:nvSpPr>
          <p:spPr bwMode="auto">
            <a:xfrm>
              <a:off x="2202" y="1504"/>
              <a:ext cx="49" cy="26"/>
            </a:xfrm>
            <a:custGeom>
              <a:avLst/>
              <a:gdLst>
                <a:gd name="T0" fmla="*/ 49 w 49"/>
                <a:gd name="T1" fmla="*/ 26 h 26"/>
                <a:gd name="T2" fmla="*/ 0 w 49"/>
                <a:gd name="T3" fmla="*/ 13 h 26"/>
                <a:gd name="T4" fmla="*/ 49 w 49"/>
                <a:gd name="T5" fmla="*/ 0 h 26"/>
                <a:gd name="T6" fmla="*/ 49 w 49"/>
                <a:gd name="T7" fmla="*/ 26 h 2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26"/>
                <a:gd name="T14" fmla="*/ 49 w 49"/>
                <a:gd name="T15" fmla="*/ 26 h 2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26">
                  <a:moveTo>
                    <a:pt x="49" y="26"/>
                  </a:moveTo>
                  <a:lnTo>
                    <a:pt x="0" y="13"/>
                  </a:lnTo>
                  <a:lnTo>
                    <a:pt x="49" y="0"/>
                  </a:lnTo>
                  <a:lnTo>
                    <a:pt x="49" y="2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auto">
            <a:xfrm>
              <a:off x="2228" y="1517"/>
              <a:ext cx="107" cy="3"/>
            </a:xfrm>
            <a:custGeom>
              <a:avLst/>
              <a:gdLst>
                <a:gd name="T0" fmla="*/ 107 w 107"/>
                <a:gd name="T1" fmla="*/ 0 h 3"/>
                <a:gd name="T2" fmla="*/ 107 w 107"/>
                <a:gd name="T3" fmla="*/ 0 h 3"/>
                <a:gd name="T4" fmla="*/ 107 w 107"/>
                <a:gd name="T5" fmla="*/ 3 h 3"/>
                <a:gd name="T6" fmla="*/ 107 w 107"/>
                <a:gd name="T7" fmla="*/ 3 h 3"/>
                <a:gd name="T8" fmla="*/ 0 w 107"/>
                <a:gd name="T9" fmla="*/ 3 h 3"/>
                <a:gd name="T10" fmla="*/ 0 w 107"/>
                <a:gd name="T11" fmla="*/ 0 h 3"/>
                <a:gd name="T12" fmla="*/ 107 w 107"/>
                <a:gd name="T13" fmla="*/ 0 h 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07"/>
                <a:gd name="T22" fmla="*/ 0 h 3"/>
                <a:gd name="T23" fmla="*/ 107 w 107"/>
                <a:gd name="T24" fmla="*/ 3 h 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07" h="3">
                  <a:moveTo>
                    <a:pt x="107" y="0"/>
                  </a:moveTo>
                  <a:lnTo>
                    <a:pt x="107" y="0"/>
                  </a:lnTo>
                  <a:lnTo>
                    <a:pt x="10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107" y="0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Rectangle 27"/>
            <p:cNvSpPr>
              <a:spLocks noChangeArrowheads="1"/>
            </p:cNvSpPr>
            <p:nvPr/>
          </p:nvSpPr>
          <p:spPr bwMode="auto">
            <a:xfrm>
              <a:off x="1974" y="1246"/>
              <a:ext cx="5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T</a:t>
              </a:r>
              <a:endParaRPr lang="en-US" altLang="en-US" sz="1800"/>
            </a:p>
          </p:txBody>
        </p:sp>
        <p:sp>
          <p:nvSpPr>
            <p:cNvPr id="21" name="Rectangle 28"/>
            <p:cNvSpPr>
              <a:spLocks noChangeArrowheads="1"/>
            </p:cNvSpPr>
            <p:nvPr/>
          </p:nvSpPr>
          <p:spPr bwMode="auto">
            <a:xfrm>
              <a:off x="2017" y="1246"/>
              <a:ext cx="6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o </a:t>
              </a:r>
              <a:endParaRPr lang="en-US" altLang="en-US" sz="1800"/>
            </a:p>
          </p:txBody>
        </p:sp>
        <p:sp>
          <p:nvSpPr>
            <p:cNvPr id="22" name="Rectangle 29"/>
            <p:cNvSpPr>
              <a:spLocks noChangeArrowheads="1"/>
            </p:cNvSpPr>
            <p:nvPr/>
          </p:nvSpPr>
          <p:spPr bwMode="auto">
            <a:xfrm>
              <a:off x="2091" y="1246"/>
              <a:ext cx="13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the </a:t>
              </a:r>
              <a:endParaRPr lang="en-US" altLang="en-US" sz="1800"/>
            </a:p>
          </p:txBody>
        </p:sp>
        <p:sp>
          <p:nvSpPr>
            <p:cNvPr id="23" name="Rectangle 30"/>
            <p:cNvSpPr>
              <a:spLocks noChangeArrowheads="1"/>
            </p:cNvSpPr>
            <p:nvPr/>
          </p:nvSpPr>
          <p:spPr bwMode="auto">
            <a:xfrm>
              <a:off x="1974" y="1367"/>
              <a:ext cx="366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Processor</a:t>
              </a:r>
              <a:endParaRPr lang="en-US" altLang="en-US" sz="1800"/>
            </a:p>
          </p:txBody>
        </p:sp>
        <p:sp>
          <p:nvSpPr>
            <p:cNvPr id="24" name="Rectangle 31"/>
            <p:cNvSpPr>
              <a:spLocks noChangeArrowheads="1"/>
            </p:cNvSpPr>
            <p:nvPr/>
          </p:nvSpPr>
          <p:spPr bwMode="auto">
            <a:xfrm>
              <a:off x="3639" y="993"/>
              <a:ext cx="449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microphone</a:t>
              </a:r>
              <a:endParaRPr lang="en-US" altLang="en-US" sz="1800"/>
            </a:p>
          </p:txBody>
        </p:sp>
        <p:sp>
          <p:nvSpPr>
            <p:cNvPr id="25" name="Rectangle 32"/>
            <p:cNvSpPr>
              <a:spLocks noChangeArrowheads="1"/>
            </p:cNvSpPr>
            <p:nvPr/>
          </p:nvSpPr>
          <p:spPr bwMode="auto">
            <a:xfrm>
              <a:off x="3645" y="1344"/>
              <a:ext cx="44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headphones</a:t>
              </a:r>
              <a:endParaRPr lang="en-US" altLang="en-US" sz="1800"/>
            </a:p>
          </p:txBody>
        </p:sp>
        <p:sp>
          <p:nvSpPr>
            <p:cNvPr id="26" name="Rectangle 33"/>
            <p:cNvSpPr>
              <a:spLocks noChangeArrowheads="1"/>
            </p:cNvSpPr>
            <p:nvPr/>
          </p:nvSpPr>
          <p:spPr bwMode="auto">
            <a:xfrm>
              <a:off x="3648" y="1806"/>
              <a:ext cx="327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speakers</a:t>
              </a:r>
              <a:endParaRPr lang="en-US" altLang="en-US" sz="1800"/>
            </a:p>
          </p:txBody>
        </p:sp>
        <p:sp>
          <p:nvSpPr>
            <p:cNvPr id="27" name="Rectangle 34"/>
            <p:cNvSpPr>
              <a:spLocks noChangeArrowheads="1"/>
            </p:cNvSpPr>
            <p:nvPr/>
          </p:nvSpPr>
          <p:spPr bwMode="auto">
            <a:xfrm>
              <a:off x="3379" y="1991"/>
              <a:ext cx="345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amplifier</a:t>
              </a:r>
              <a:endParaRPr lang="en-US" altLang="en-US" sz="1800"/>
            </a:p>
          </p:txBody>
        </p:sp>
        <p:sp>
          <p:nvSpPr>
            <p:cNvPr id="28" name="Freeform 35"/>
            <p:cNvSpPr>
              <a:spLocks/>
            </p:cNvSpPr>
            <p:nvPr/>
          </p:nvSpPr>
          <p:spPr bwMode="auto">
            <a:xfrm>
              <a:off x="3580" y="1101"/>
              <a:ext cx="49" cy="32"/>
            </a:xfrm>
            <a:custGeom>
              <a:avLst/>
              <a:gdLst>
                <a:gd name="T0" fmla="*/ 0 w 49"/>
                <a:gd name="T1" fmla="*/ 6 h 32"/>
                <a:gd name="T2" fmla="*/ 49 w 49"/>
                <a:gd name="T3" fmla="*/ 0 h 32"/>
                <a:gd name="T4" fmla="*/ 13 w 49"/>
                <a:gd name="T5" fmla="*/ 32 h 32"/>
                <a:gd name="T6" fmla="*/ 0 w 49"/>
                <a:gd name="T7" fmla="*/ 6 h 3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9"/>
                <a:gd name="T13" fmla="*/ 0 h 32"/>
                <a:gd name="T14" fmla="*/ 49 w 49"/>
                <a:gd name="T15" fmla="*/ 32 h 3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9" h="32">
                  <a:moveTo>
                    <a:pt x="0" y="6"/>
                  </a:moveTo>
                  <a:lnTo>
                    <a:pt x="49" y="0"/>
                  </a:lnTo>
                  <a:lnTo>
                    <a:pt x="13" y="32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36"/>
            <p:cNvSpPr>
              <a:spLocks/>
            </p:cNvSpPr>
            <p:nvPr/>
          </p:nvSpPr>
          <p:spPr bwMode="auto">
            <a:xfrm>
              <a:off x="3284" y="1110"/>
              <a:ext cx="325" cy="153"/>
            </a:xfrm>
            <a:custGeom>
              <a:avLst/>
              <a:gdLst>
                <a:gd name="T0" fmla="*/ 0 w 325"/>
                <a:gd name="T1" fmla="*/ 153 h 153"/>
                <a:gd name="T2" fmla="*/ 0 w 325"/>
                <a:gd name="T3" fmla="*/ 153 h 153"/>
                <a:gd name="T4" fmla="*/ 0 w 325"/>
                <a:gd name="T5" fmla="*/ 150 h 153"/>
                <a:gd name="T6" fmla="*/ 0 w 325"/>
                <a:gd name="T7" fmla="*/ 150 h 153"/>
                <a:gd name="T8" fmla="*/ 322 w 325"/>
                <a:gd name="T9" fmla="*/ 0 h 153"/>
                <a:gd name="T10" fmla="*/ 325 w 325"/>
                <a:gd name="T11" fmla="*/ 0 h 153"/>
                <a:gd name="T12" fmla="*/ 0 w 325"/>
                <a:gd name="T13" fmla="*/ 153 h 15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5"/>
                <a:gd name="T22" fmla="*/ 0 h 153"/>
                <a:gd name="T23" fmla="*/ 325 w 325"/>
                <a:gd name="T24" fmla="*/ 153 h 15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5" h="153">
                  <a:moveTo>
                    <a:pt x="0" y="153"/>
                  </a:moveTo>
                  <a:lnTo>
                    <a:pt x="0" y="153"/>
                  </a:lnTo>
                  <a:lnTo>
                    <a:pt x="0" y="150"/>
                  </a:lnTo>
                  <a:lnTo>
                    <a:pt x="322" y="0"/>
                  </a:lnTo>
                  <a:lnTo>
                    <a:pt x="325" y="0"/>
                  </a:lnTo>
                  <a:lnTo>
                    <a:pt x="0" y="153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37"/>
            <p:cNvSpPr>
              <a:spLocks/>
            </p:cNvSpPr>
            <p:nvPr/>
          </p:nvSpPr>
          <p:spPr bwMode="auto">
            <a:xfrm>
              <a:off x="3587" y="1396"/>
              <a:ext cx="48" cy="30"/>
            </a:xfrm>
            <a:custGeom>
              <a:avLst/>
              <a:gdLst>
                <a:gd name="T0" fmla="*/ 0 w 48"/>
                <a:gd name="T1" fmla="*/ 0 h 30"/>
                <a:gd name="T2" fmla="*/ 48 w 48"/>
                <a:gd name="T3" fmla="*/ 17 h 30"/>
                <a:gd name="T4" fmla="*/ 0 w 48"/>
                <a:gd name="T5" fmla="*/ 30 h 30"/>
                <a:gd name="T6" fmla="*/ 0 w 48"/>
                <a:gd name="T7" fmla="*/ 0 h 3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8"/>
                <a:gd name="T13" fmla="*/ 0 h 30"/>
                <a:gd name="T14" fmla="*/ 48 w 48"/>
                <a:gd name="T15" fmla="*/ 30 h 3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8" h="30">
                  <a:moveTo>
                    <a:pt x="0" y="0"/>
                  </a:moveTo>
                  <a:lnTo>
                    <a:pt x="48" y="17"/>
                  </a:lnTo>
                  <a:lnTo>
                    <a:pt x="0" y="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38"/>
            <p:cNvSpPr>
              <a:spLocks/>
            </p:cNvSpPr>
            <p:nvPr/>
          </p:nvSpPr>
          <p:spPr bwMode="auto">
            <a:xfrm>
              <a:off x="3284" y="1409"/>
              <a:ext cx="325" cy="4"/>
            </a:xfrm>
            <a:custGeom>
              <a:avLst/>
              <a:gdLst>
                <a:gd name="T0" fmla="*/ 0 w 325"/>
                <a:gd name="T1" fmla="*/ 4 h 4"/>
                <a:gd name="T2" fmla="*/ 0 w 325"/>
                <a:gd name="T3" fmla="*/ 4 h 4"/>
                <a:gd name="T4" fmla="*/ 0 w 325"/>
                <a:gd name="T5" fmla="*/ 0 h 4"/>
                <a:gd name="T6" fmla="*/ 0 w 325"/>
                <a:gd name="T7" fmla="*/ 0 h 4"/>
                <a:gd name="T8" fmla="*/ 325 w 325"/>
                <a:gd name="T9" fmla="*/ 0 h 4"/>
                <a:gd name="T10" fmla="*/ 325 w 325"/>
                <a:gd name="T11" fmla="*/ 4 h 4"/>
                <a:gd name="T12" fmla="*/ 0 w 325"/>
                <a:gd name="T13" fmla="*/ 4 h 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5"/>
                <a:gd name="T22" fmla="*/ 0 h 4"/>
                <a:gd name="T23" fmla="*/ 325 w 325"/>
                <a:gd name="T24" fmla="*/ 4 h 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5" h="4">
                  <a:moveTo>
                    <a:pt x="0" y="4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325" y="0"/>
                  </a:lnTo>
                  <a:lnTo>
                    <a:pt x="325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39"/>
            <p:cNvSpPr>
              <a:spLocks/>
            </p:cNvSpPr>
            <p:nvPr/>
          </p:nvSpPr>
          <p:spPr bwMode="auto">
            <a:xfrm>
              <a:off x="3583" y="1809"/>
              <a:ext cx="46" cy="43"/>
            </a:xfrm>
            <a:custGeom>
              <a:avLst/>
              <a:gdLst>
                <a:gd name="T0" fmla="*/ 17 w 46"/>
                <a:gd name="T1" fmla="*/ 0 h 43"/>
                <a:gd name="T2" fmla="*/ 46 w 46"/>
                <a:gd name="T3" fmla="*/ 43 h 43"/>
                <a:gd name="T4" fmla="*/ 0 w 46"/>
                <a:gd name="T5" fmla="*/ 23 h 43"/>
                <a:gd name="T6" fmla="*/ 17 w 46"/>
                <a:gd name="T7" fmla="*/ 0 h 4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6"/>
                <a:gd name="T13" fmla="*/ 0 h 43"/>
                <a:gd name="T14" fmla="*/ 46 w 46"/>
                <a:gd name="T15" fmla="*/ 43 h 4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6" h="43">
                  <a:moveTo>
                    <a:pt x="17" y="0"/>
                  </a:moveTo>
                  <a:lnTo>
                    <a:pt x="46" y="43"/>
                  </a:lnTo>
                  <a:lnTo>
                    <a:pt x="0" y="23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40"/>
            <p:cNvSpPr>
              <a:spLocks/>
            </p:cNvSpPr>
            <p:nvPr/>
          </p:nvSpPr>
          <p:spPr bwMode="auto">
            <a:xfrm>
              <a:off x="3288" y="1588"/>
              <a:ext cx="325" cy="251"/>
            </a:xfrm>
            <a:custGeom>
              <a:avLst/>
              <a:gdLst>
                <a:gd name="T0" fmla="*/ 0 w 325"/>
                <a:gd name="T1" fmla="*/ 4 h 251"/>
                <a:gd name="T2" fmla="*/ 0 w 325"/>
                <a:gd name="T3" fmla="*/ 4 h 251"/>
                <a:gd name="T4" fmla="*/ 0 w 325"/>
                <a:gd name="T5" fmla="*/ 0 h 251"/>
                <a:gd name="T6" fmla="*/ 3 w 325"/>
                <a:gd name="T7" fmla="*/ 0 h 251"/>
                <a:gd name="T8" fmla="*/ 325 w 325"/>
                <a:gd name="T9" fmla="*/ 247 h 251"/>
                <a:gd name="T10" fmla="*/ 321 w 325"/>
                <a:gd name="T11" fmla="*/ 251 h 251"/>
                <a:gd name="T12" fmla="*/ 0 w 325"/>
                <a:gd name="T13" fmla="*/ 4 h 251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5"/>
                <a:gd name="T22" fmla="*/ 0 h 251"/>
                <a:gd name="T23" fmla="*/ 325 w 325"/>
                <a:gd name="T24" fmla="*/ 251 h 251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5" h="251">
                  <a:moveTo>
                    <a:pt x="0" y="4"/>
                  </a:moveTo>
                  <a:lnTo>
                    <a:pt x="0" y="4"/>
                  </a:lnTo>
                  <a:lnTo>
                    <a:pt x="0" y="0"/>
                  </a:lnTo>
                  <a:lnTo>
                    <a:pt x="3" y="0"/>
                  </a:lnTo>
                  <a:lnTo>
                    <a:pt x="325" y="247"/>
                  </a:lnTo>
                  <a:lnTo>
                    <a:pt x="321" y="251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41"/>
            <p:cNvSpPr>
              <a:spLocks/>
            </p:cNvSpPr>
            <p:nvPr/>
          </p:nvSpPr>
          <p:spPr bwMode="auto">
            <a:xfrm>
              <a:off x="3418" y="1952"/>
              <a:ext cx="35" cy="49"/>
            </a:xfrm>
            <a:custGeom>
              <a:avLst/>
              <a:gdLst>
                <a:gd name="T0" fmla="*/ 22 w 35"/>
                <a:gd name="T1" fmla="*/ 0 h 49"/>
                <a:gd name="T2" fmla="*/ 35 w 35"/>
                <a:gd name="T3" fmla="*/ 49 h 49"/>
                <a:gd name="T4" fmla="*/ 0 w 35"/>
                <a:gd name="T5" fmla="*/ 13 h 49"/>
                <a:gd name="T6" fmla="*/ 22 w 35"/>
                <a:gd name="T7" fmla="*/ 0 h 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"/>
                <a:gd name="T13" fmla="*/ 0 h 49"/>
                <a:gd name="T14" fmla="*/ 35 w 35"/>
                <a:gd name="T15" fmla="*/ 49 h 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" h="49">
                  <a:moveTo>
                    <a:pt x="22" y="0"/>
                  </a:moveTo>
                  <a:lnTo>
                    <a:pt x="35" y="49"/>
                  </a:lnTo>
                  <a:lnTo>
                    <a:pt x="0" y="13"/>
                  </a:lnTo>
                  <a:lnTo>
                    <a:pt x="2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42"/>
            <p:cNvSpPr>
              <a:spLocks/>
            </p:cNvSpPr>
            <p:nvPr/>
          </p:nvSpPr>
          <p:spPr bwMode="auto">
            <a:xfrm>
              <a:off x="3284" y="1722"/>
              <a:ext cx="160" cy="260"/>
            </a:xfrm>
            <a:custGeom>
              <a:avLst/>
              <a:gdLst>
                <a:gd name="T0" fmla="*/ 0 w 160"/>
                <a:gd name="T1" fmla="*/ 3 h 260"/>
                <a:gd name="T2" fmla="*/ 0 w 160"/>
                <a:gd name="T3" fmla="*/ 0 h 260"/>
                <a:gd name="T4" fmla="*/ 0 w 160"/>
                <a:gd name="T5" fmla="*/ 0 h 260"/>
                <a:gd name="T6" fmla="*/ 4 w 160"/>
                <a:gd name="T7" fmla="*/ 0 h 260"/>
                <a:gd name="T8" fmla="*/ 160 w 160"/>
                <a:gd name="T9" fmla="*/ 256 h 260"/>
                <a:gd name="T10" fmla="*/ 156 w 160"/>
                <a:gd name="T11" fmla="*/ 260 h 260"/>
                <a:gd name="T12" fmla="*/ 0 w 160"/>
                <a:gd name="T13" fmla="*/ 3 h 2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160"/>
                <a:gd name="T22" fmla="*/ 0 h 260"/>
                <a:gd name="T23" fmla="*/ 160 w 160"/>
                <a:gd name="T24" fmla="*/ 260 h 2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160" h="260">
                  <a:moveTo>
                    <a:pt x="0" y="3"/>
                  </a:moveTo>
                  <a:lnTo>
                    <a:pt x="0" y="0"/>
                  </a:lnTo>
                  <a:lnTo>
                    <a:pt x="4" y="0"/>
                  </a:lnTo>
                  <a:lnTo>
                    <a:pt x="160" y="256"/>
                  </a:lnTo>
                  <a:lnTo>
                    <a:pt x="156" y="26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Rectangle 43"/>
            <p:cNvSpPr>
              <a:spLocks noChangeArrowheads="1"/>
            </p:cNvSpPr>
            <p:nvPr/>
          </p:nvSpPr>
          <p:spPr bwMode="auto">
            <a:xfrm>
              <a:off x="3272" y="1222"/>
              <a:ext cx="21" cy="73"/>
            </a:xfrm>
            <a:prstGeom prst="rect">
              <a:avLst/>
            </a:prstGeom>
            <a:solidFill>
              <a:srgbClr val="B3B3B3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7" name="Rectangle 44"/>
            <p:cNvSpPr>
              <a:spLocks noChangeArrowheads="1"/>
            </p:cNvSpPr>
            <p:nvPr/>
          </p:nvSpPr>
          <p:spPr bwMode="auto">
            <a:xfrm>
              <a:off x="3276" y="1375"/>
              <a:ext cx="17" cy="72"/>
            </a:xfrm>
            <a:prstGeom prst="rect">
              <a:avLst/>
            </a:prstGeom>
            <a:solidFill>
              <a:srgbClr val="B3B3B3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8" name="Rectangle 45"/>
            <p:cNvSpPr>
              <a:spLocks noChangeArrowheads="1"/>
            </p:cNvSpPr>
            <p:nvPr/>
          </p:nvSpPr>
          <p:spPr bwMode="auto">
            <a:xfrm>
              <a:off x="3276" y="1537"/>
              <a:ext cx="20" cy="73"/>
            </a:xfrm>
            <a:prstGeom prst="rect">
              <a:avLst/>
            </a:prstGeom>
            <a:solidFill>
              <a:srgbClr val="B3B3B3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39" name="Rectangle 46"/>
            <p:cNvSpPr>
              <a:spLocks noChangeArrowheads="1"/>
            </p:cNvSpPr>
            <p:nvPr/>
          </p:nvSpPr>
          <p:spPr bwMode="auto">
            <a:xfrm>
              <a:off x="3276" y="1697"/>
              <a:ext cx="20" cy="72"/>
            </a:xfrm>
            <a:prstGeom prst="rect">
              <a:avLst/>
            </a:prstGeom>
            <a:solidFill>
              <a:srgbClr val="B3B3B3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0" name="Rectangle 47"/>
            <p:cNvSpPr>
              <a:spLocks noChangeArrowheads="1"/>
            </p:cNvSpPr>
            <p:nvPr/>
          </p:nvSpPr>
          <p:spPr bwMode="auto">
            <a:xfrm>
              <a:off x="2582" y="1484"/>
              <a:ext cx="162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ZPS</a:t>
              </a:r>
              <a:endParaRPr lang="en-US" altLang="en-US" sz="1800"/>
            </a:p>
          </p:txBody>
        </p:sp>
        <p:sp>
          <p:nvSpPr>
            <p:cNvPr id="41" name="Rectangle 48"/>
            <p:cNvSpPr>
              <a:spLocks noChangeArrowheads="1"/>
            </p:cNvSpPr>
            <p:nvPr/>
          </p:nvSpPr>
          <p:spPr bwMode="auto">
            <a:xfrm>
              <a:off x="2543" y="1585"/>
              <a:ext cx="220" cy="1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100" b="1">
                  <a:solidFill>
                    <a:srgbClr val="000000"/>
                  </a:solidFill>
                </a:rPr>
                <a:t>61899</a:t>
              </a:r>
              <a:endParaRPr lang="en-US" altLang="en-US" sz="1800"/>
            </a:p>
          </p:txBody>
        </p:sp>
        <p:sp>
          <p:nvSpPr>
            <p:cNvPr id="42" name="Rectangle 49"/>
            <p:cNvSpPr>
              <a:spLocks noChangeArrowheads="1"/>
            </p:cNvSpPr>
            <p:nvPr/>
          </p:nvSpPr>
          <p:spPr bwMode="auto">
            <a:xfrm>
              <a:off x="3077" y="1222"/>
              <a:ext cx="70" cy="541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43" name="Rectangle 50"/>
            <p:cNvSpPr>
              <a:spLocks noChangeArrowheads="1"/>
            </p:cNvSpPr>
            <p:nvPr/>
          </p:nvSpPr>
          <p:spPr bwMode="auto">
            <a:xfrm>
              <a:off x="2869" y="1622"/>
              <a:ext cx="99" cy="125"/>
            </a:xfrm>
            <a:prstGeom prst="rect">
              <a:avLst/>
            </a:prstGeom>
            <a:solidFill>
              <a:srgbClr val="FFFFFF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</p:grpSp>
    </p:spTree>
    <p:extLst>
      <p:ext uri="{BB962C8B-B14F-4D97-AF65-F5344CB8AC3E}">
        <p14:creationId xmlns:p14="http://schemas.microsoft.com/office/powerpoint/2010/main" val="4680861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smtClean="0"/>
              <a:t>What Elements Should be in a Description?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defRPr/>
            </a:pPr>
            <a:r>
              <a:rPr lang="en-US" smtClean="0"/>
              <a:t>Descriptions should be at multiple levels of abstraction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The descriptive elements must be common to multiple  levels of hierarchy</a:t>
            </a:r>
          </a:p>
          <a:p>
            <a:pPr>
              <a:lnSpc>
                <a:spcPct val="90000"/>
              </a:lnSpc>
              <a:defRPr/>
            </a:pPr>
            <a:endParaRPr lang="en-US" smtClean="0"/>
          </a:p>
          <a:p>
            <a:pPr>
              <a:lnSpc>
                <a:spcPct val="90000"/>
              </a:lnSpc>
              <a:defRPr/>
            </a:pPr>
            <a:r>
              <a:rPr lang="en-US" smtClean="0"/>
              <a:t>The elements should enable meaningful and accurate simulation of hardware described  using the elements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Elements should have attributes of time as well as function</a:t>
            </a:r>
          </a:p>
          <a:p>
            <a:pPr>
              <a:lnSpc>
                <a:spcPct val="90000"/>
              </a:lnSpc>
              <a:defRPr/>
            </a:pPr>
            <a:endParaRPr lang="en-US" smtClean="0"/>
          </a:p>
          <a:p>
            <a:pPr>
              <a:lnSpc>
                <a:spcPct val="90000"/>
              </a:lnSpc>
              <a:defRPr/>
            </a:pPr>
            <a:r>
              <a:rPr lang="en-US" smtClean="0"/>
              <a:t>The elements should enable the generation of hardware elements that realize a correct physical implementation </a:t>
            </a:r>
          </a:p>
          <a:p>
            <a:pPr lvl="1">
              <a:lnSpc>
                <a:spcPct val="90000"/>
              </a:lnSpc>
              <a:defRPr/>
            </a:pPr>
            <a:r>
              <a:rPr lang="en-US" smtClean="0"/>
              <a:t>Existence of a mapping from elements to VLSI devices</a:t>
            </a:r>
          </a:p>
        </p:txBody>
      </p:sp>
    </p:spTree>
    <p:extLst>
      <p:ext uri="{BB962C8B-B14F-4D97-AF65-F5344CB8AC3E}">
        <p14:creationId xmlns:p14="http://schemas.microsoft.com/office/powerpoint/2010/main" val="28150188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168780"/>
            <a:ext cx="8229600" cy="1020762"/>
          </a:xfrm>
          <a:prstGeom prst="rect">
            <a:avLst/>
          </a:prstGeom>
        </p:spPr>
        <p:txBody>
          <a:bodyPr rtlCol="0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dirty="0" smtClean="0"/>
              <a:t>Attributes of Digital Systems: Signal Values</a:t>
            </a:r>
          </a:p>
        </p:txBody>
      </p:sp>
      <p:grpSp>
        <p:nvGrpSpPr>
          <p:cNvPr id="4" name="Group 223"/>
          <p:cNvGrpSpPr>
            <a:grpSpLocks noChangeAspect="1"/>
          </p:cNvGrpSpPr>
          <p:nvPr/>
        </p:nvGrpSpPr>
        <p:grpSpPr bwMode="auto">
          <a:xfrm>
            <a:off x="1497577" y="1671531"/>
            <a:ext cx="5245100" cy="1250950"/>
            <a:chOff x="0" y="0"/>
            <a:chExt cx="8261" cy="1971"/>
          </a:xfrm>
        </p:grpSpPr>
        <p:sp>
          <p:nvSpPr>
            <p:cNvPr id="5" name="AutoShape 224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8261" cy="19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Rectangle 225"/>
            <p:cNvSpPr>
              <a:spLocks noChangeArrowheads="1"/>
            </p:cNvSpPr>
            <p:nvPr/>
          </p:nvSpPr>
          <p:spPr bwMode="auto">
            <a:xfrm>
              <a:off x="0" y="0"/>
              <a:ext cx="8261" cy="1971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7" name="Freeform 226"/>
            <p:cNvSpPr>
              <a:spLocks/>
            </p:cNvSpPr>
            <p:nvPr/>
          </p:nvSpPr>
          <p:spPr bwMode="auto">
            <a:xfrm>
              <a:off x="3353" y="460"/>
              <a:ext cx="873" cy="571"/>
            </a:xfrm>
            <a:custGeom>
              <a:avLst/>
              <a:gdLst>
                <a:gd name="T0" fmla="*/ 0 w 873"/>
                <a:gd name="T1" fmla="*/ 571 h 571"/>
                <a:gd name="T2" fmla="*/ 0 w 873"/>
                <a:gd name="T3" fmla="*/ 0 h 571"/>
                <a:gd name="T4" fmla="*/ 873 w 873"/>
                <a:gd name="T5" fmla="*/ 280 h 571"/>
                <a:gd name="T6" fmla="*/ 0 w 873"/>
                <a:gd name="T7" fmla="*/ 571 h 57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73"/>
                <a:gd name="T13" fmla="*/ 0 h 571"/>
                <a:gd name="T14" fmla="*/ 873 w 873"/>
                <a:gd name="T15" fmla="*/ 571 h 57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73" h="571">
                  <a:moveTo>
                    <a:pt x="0" y="571"/>
                  </a:moveTo>
                  <a:lnTo>
                    <a:pt x="0" y="0"/>
                  </a:lnTo>
                  <a:lnTo>
                    <a:pt x="873" y="280"/>
                  </a:lnTo>
                  <a:lnTo>
                    <a:pt x="0" y="571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27"/>
            <p:cNvSpPr>
              <a:spLocks/>
            </p:cNvSpPr>
            <p:nvPr/>
          </p:nvSpPr>
          <p:spPr bwMode="auto">
            <a:xfrm>
              <a:off x="3794" y="870"/>
              <a:ext cx="151" cy="151"/>
            </a:xfrm>
            <a:custGeom>
              <a:avLst/>
              <a:gdLst>
                <a:gd name="T0" fmla="*/ 151 w 151"/>
                <a:gd name="T1" fmla="*/ 80 h 151"/>
                <a:gd name="T2" fmla="*/ 141 w 151"/>
                <a:gd name="T3" fmla="*/ 40 h 151"/>
                <a:gd name="T4" fmla="*/ 111 w 151"/>
                <a:gd name="T5" fmla="*/ 10 h 151"/>
                <a:gd name="T6" fmla="*/ 71 w 151"/>
                <a:gd name="T7" fmla="*/ 0 h 151"/>
                <a:gd name="T8" fmla="*/ 40 w 151"/>
                <a:gd name="T9" fmla="*/ 10 h 151"/>
                <a:gd name="T10" fmla="*/ 10 w 151"/>
                <a:gd name="T11" fmla="*/ 40 h 151"/>
                <a:gd name="T12" fmla="*/ 0 w 151"/>
                <a:gd name="T13" fmla="*/ 80 h 151"/>
                <a:gd name="T14" fmla="*/ 10 w 151"/>
                <a:gd name="T15" fmla="*/ 121 h 151"/>
                <a:gd name="T16" fmla="*/ 40 w 151"/>
                <a:gd name="T17" fmla="*/ 141 h 151"/>
                <a:gd name="T18" fmla="*/ 71 w 151"/>
                <a:gd name="T19" fmla="*/ 151 h 151"/>
                <a:gd name="T20" fmla="*/ 111 w 151"/>
                <a:gd name="T21" fmla="*/ 141 h 151"/>
                <a:gd name="T22" fmla="*/ 141 w 151"/>
                <a:gd name="T23" fmla="*/ 121 h 151"/>
                <a:gd name="T24" fmla="*/ 151 w 151"/>
                <a:gd name="T25" fmla="*/ 80 h 151"/>
                <a:gd name="T26" fmla="*/ 151 w 151"/>
                <a:gd name="T27" fmla="*/ 80 h 15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51"/>
                <a:gd name="T43" fmla="*/ 0 h 151"/>
                <a:gd name="T44" fmla="*/ 151 w 151"/>
                <a:gd name="T45" fmla="*/ 151 h 15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51" h="151">
                  <a:moveTo>
                    <a:pt x="151" y="80"/>
                  </a:moveTo>
                  <a:lnTo>
                    <a:pt x="141" y="40"/>
                  </a:lnTo>
                  <a:lnTo>
                    <a:pt x="111" y="10"/>
                  </a:lnTo>
                  <a:lnTo>
                    <a:pt x="71" y="0"/>
                  </a:lnTo>
                  <a:lnTo>
                    <a:pt x="40" y="10"/>
                  </a:lnTo>
                  <a:lnTo>
                    <a:pt x="10" y="40"/>
                  </a:lnTo>
                  <a:lnTo>
                    <a:pt x="0" y="80"/>
                  </a:lnTo>
                  <a:lnTo>
                    <a:pt x="10" y="121"/>
                  </a:lnTo>
                  <a:lnTo>
                    <a:pt x="40" y="141"/>
                  </a:lnTo>
                  <a:lnTo>
                    <a:pt x="71" y="151"/>
                  </a:lnTo>
                  <a:lnTo>
                    <a:pt x="111" y="141"/>
                  </a:lnTo>
                  <a:lnTo>
                    <a:pt x="141" y="121"/>
                  </a:lnTo>
                  <a:lnTo>
                    <a:pt x="151" y="80"/>
                  </a:lnTo>
                  <a:close/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228"/>
            <p:cNvSpPr>
              <a:spLocks noChangeShapeType="1"/>
            </p:cNvSpPr>
            <p:nvPr/>
          </p:nvSpPr>
          <p:spPr bwMode="auto">
            <a:xfrm>
              <a:off x="4246" y="740"/>
              <a:ext cx="331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29"/>
            <p:cNvSpPr>
              <a:spLocks noChangeShapeType="1"/>
            </p:cNvSpPr>
            <p:nvPr/>
          </p:nvSpPr>
          <p:spPr bwMode="auto">
            <a:xfrm flipH="1">
              <a:off x="2961" y="740"/>
              <a:ext cx="392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230"/>
            <p:cNvSpPr>
              <a:spLocks/>
            </p:cNvSpPr>
            <p:nvPr/>
          </p:nvSpPr>
          <p:spPr bwMode="auto">
            <a:xfrm>
              <a:off x="3142" y="1031"/>
              <a:ext cx="733" cy="370"/>
            </a:xfrm>
            <a:custGeom>
              <a:avLst/>
              <a:gdLst>
                <a:gd name="T0" fmla="*/ 733 w 733"/>
                <a:gd name="T1" fmla="*/ 0 h 370"/>
                <a:gd name="T2" fmla="*/ 733 w 733"/>
                <a:gd name="T3" fmla="*/ 370 h 370"/>
                <a:gd name="T4" fmla="*/ 0 w 733"/>
                <a:gd name="T5" fmla="*/ 370 h 370"/>
                <a:gd name="T6" fmla="*/ 0 60000 65536"/>
                <a:gd name="T7" fmla="*/ 0 60000 65536"/>
                <a:gd name="T8" fmla="*/ 0 60000 65536"/>
                <a:gd name="T9" fmla="*/ 0 w 733"/>
                <a:gd name="T10" fmla="*/ 0 h 370"/>
                <a:gd name="T11" fmla="*/ 733 w 733"/>
                <a:gd name="T12" fmla="*/ 370 h 3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3" h="370">
                  <a:moveTo>
                    <a:pt x="733" y="0"/>
                  </a:moveTo>
                  <a:lnTo>
                    <a:pt x="733" y="370"/>
                  </a:lnTo>
                  <a:lnTo>
                    <a:pt x="0" y="370"/>
                  </a:lnTo>
                </a:path>
              </a:pathLst>
            </a:cu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231"/>
            <p:cNvSpPr>
              <a:spLocks/>
            </p:cNvSpPr>
            <p:nvPr/>
          </p:nvSpPr>
          <p:spPr bwMode="auto">
            <a:xfrm>
              <a:off x="4417" y="810"/>
              <a:ext cx="80" cy="160"/>
            </a:xfrm>
            <a:custGeom>
              <a:avLst/>
              <a:gdLst>
                <a:gd name="T0" fmla="*/ 0 w 80"/>
                <a:gd name="T1" fmla="*/ 160 h 160"/>
                <a:gd name="T2" fmla="*/ 0 w 80"/>
                <a:gd name="T3" fmla="*/ 0 h 160"/>
                <a:gd name="T4" fmla="*/ 80 w 80"/>
                <a:gd name="T5" fmla="*/ 130 h 160"/>
                <a:gd name="T6" fmla="*/ 0 w 80"/>
                <a:gd name="T7" fmla="*/ 160 h 16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0"/>
                <a:gd name="T13" fmla="*/ 0 h 160"/>
                <a:gd name="T14" fmla="*/ 80 w 80"/>
                <a:gd name="T15" fmla="*/ 160 h 16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0" h="160">
                  <a:moveTo>
                    <a:pt x="0" y="160"/>
                  </a:moveTo>
                  <a:lnTo>
                    <a:pt x="0" y="0"/>
                  </a:lnTo>
                  <a:lnTo>
                    <a:pt x="80" y="130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232"/>
            <p:cNvSpPr>
              <a:spLocks/>
            </p:cNvSpPr>
            <p:nvPr/>
          </p:nvSpPr>
          <p:spPr bwMode="auto">
            <a:xfrm>
              <a:off x="4437" y="880"/>
              <a:ext cx="10" cy="10"/>
            </a:xfrm>
            <a:custGeom>
              <a:avLst/>
              <a:gdLst>
                <a:gd name="T0" fmla="*/ 0 w 10"/>
                <a:gd name="T1" fmla="*/ 10 h 10"/>
                <a:gd name="T2" fmla="*/ 0 w 10"/>
                <a:gd name="T3" fmla="*/ 0 h 10"/>
                <a:gd name="T4" fmla="*/ 10 w 10"/>
                <a:gd name="T5" fmla="*/ 0 h 10"/>
                <a:gd name="T6" fmla="*/ 10 w 10"/>
                <a:gd name="T7" fmla="*/ 0 h 10"/>
                <a:gd name="T8" fmla="*/ 10 w 10"/>
                <a:gd name="T9" fmla="*/ 0 h 10"/>
                <a:gd name="T10" fmla="*/ 10 w 10"/>
                <a:gd name="T11" fmla="*/ 0 h 10"/>
                <a:gd name="T12" fmla="*/ 10 w 10"/>
                <a:gd name="T13" fmla="*/ 0 h 10"/>
                <a:gd name="T14" fmla="*/ 10 w 10"/>
                <a:gd name="T15" fmla="*/ 0 h 10"/>
                <a:gd name="T16" fmla="*/ 10 w 10"/>
                <a:gd name="T17" fmla="*/ 0 h 10"/>
                <a:gd name="T18" fmla="*/ 10 w 10"/>
                <a:gd name="T19" fmla="*/ 10 h 10"/>
                <a:gd name="T20" fmla="*/ 10 w 10"/>
                <a:gd name="T21" fmla="*/ 10 h 10"/>
                <a:gd name="T22" fmla="*/ 10 w 10"/>
                <a:gd name="T23" fmla="*/ 10 h 10"/>
                <a:gd name="T24" fmla="*/ 10 w 10"/>
                <a:gd name="T25" fmla="*/ 10 h 10"/>
                <a:gd name="T26" fmla="*/ 10 w 10"/>
                <a:gd name="T27" fmla="*/ 10 h 10"/>
                <a:gd name="T28" fmla="*/ 10 w 10"/>
                <a:gd name="T29" fmla="*/ 10 h 10"/>
                <a:gd name="T30" fmla="*/ 10 w 10"/>
                <a:gd name="T31" fmla="*/ 10 h 10"/>
                <a:gd name="T32" fmla="*/ 10 w 10"/>
                <a:gd name="T33" fmla="*/ 10 h 10"/>
                <a:gd name="T34" fmla="*/ 0 w 10"/>
                <a:gd name="T35" fmla="*/ 10 h 10"/>
                <a:gd name="T36" fmla="*/ 0 w 10"/>
                <a:gd name="T37" fmla="*/ 10 h 10"/>
                <a:gd name="T38" fmla="*/ 0 w 10"/>
                <a:gd name="T39" fmla="*/ 10 h 10"/>
                <a:gd name="T40" fmla="*/ 0 w 10"/>
                <a:gd name="T41" fmla="*/ 10 h 10"/>
                <a:gd name="T42" fmla="*/ 0 w 10"/>
                <a:gd name="T43" fmla="*/ 10 h 1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0"/>
                <a:gd name="T67" fmla="*/ 0 h 10"/>
                <a:gd name="T68" fmla="*/ 10 w 10"/>
                <a:gd name="T69" fmla="*/ 10 h 1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0" h="10">
                  <a:moveTo>
                    <a:pt x="0" y="1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233"/>
            <p:cNvSpPr>
              <a:spLocks/>
            </p:cNvSpPr>
            <p:nvPr/>
          </p:nvSpPr>
          <p:spPr bwMode="auto">
            <a:xfrm>
              <a:off x="4437" y="880"/>
              <a:ext cx="20" cy="30"/>
            </a:xfrm>
            <a:custGeom>
              <a:avLst/>
              <a:gdLst>
                <a:gd name="T0" fmla="*/ 0 w 20"/>
                <a:gd name="T1" fmla="*/ 10 h 30"/>
                <a:gd name="T2" fmla="*/ 0 w 20"/>
                <a:gd name="T3" fmla="*/ 10 h 30"/>
                <a:gd name="T4" fmla="*/ 0 w 20"/>
                <a:gd name="T5" fmla="*/ 10 h 30"/>
                <a:gd name="T6" fmla="*/ 0 w 20"/>
                <a:gd name="T7" fmla="*/ 0 h 30"/>
                <a:gd name="T8" fmla="*/ 0 w 20"/>
                <a:gd name="T9" fmla="*/ 0 h 30"/>
                <a:gd name="T10" fmla="*/ 0 w 20"/>
                <a:gd name="T11" fmla="*/ 0 h 30"/>
                <a:gd name="T12" fmla="*/ 0 w 20"/>
                <a:gd name="T13" fmla="*/ 0 h 30"/>
                <a:gd name="T14" fmla="*/ 0 w 20"/>
                <a:gd name="T15" fmla="*/ 0 h 30"/>
                <a:gd name="T16" fmla="*/ 0 w 20"/>
                <a:gd name="T17" fmla="*/ 0 h 30"/>
                <a:gd name="T18" fmla="*/ 0 w 20"/>
                <a:gd name="T19" fmla="*/ 0 h 30"/>
                <a:gd name="T20" fmla="*/ 0 w 20"/>
                <a:gd name="T21" fmla="*/ 0 h 30"/>
                <a:gd name="T22" fmla="*/ 0 w 20"/>
                <a:gd name="T23" fmla="*/ 0 h 30"/>
                <a:gd name="T24" fmla="*/ 0 w 20"/>
                <a:gd name="T25" fmla="*/ 0 h 30"/>
                <a:gd name="T26" fmla="*/ 10 w 20"/>
                <a:gd name="T27" fmla="*/ 0 h 30"/>
                <a:gd name="T28" fmla="*/ 10 w 20"/>
                <a:gd name="T29" fmla="*/ 0 h 30"/>
                <a:gd name="T30" fmla="*/ 10 w 20"/>
                <a:gd name="T31" fmla="*/ 0 h 30"/>
                <a:gd name="T32" fmla="*/ 10 w 20"/>
                <a:gd name="T33" fmla="*/ 0 h 30"/>
                <a:gd name="T34" fmla="*/ 10 w 20"/>
                <a:gd name="T35" fmla="*/ 0 h 30"/>
                <a:gd name="T36" fmla="*/ 10 w 20"/>
                <a:gd name="T37" fmla="*/ 0 h 30"/>
                <a:gd name="T38" fmla="*/ 20 w 20"/>
                <a:gd name="T39" fmla="*/ 30 h 30"/>
                <a:gd name="T40" fmla="*/ 20 w 20"/>
                <a:gd name="T41" fmla="*/ 30 h 30"/>
                <a:gd name="T42" fmla="*/ 20 w 20"/>
                <a:gd name="T43" fmla="*/ 30 h 30"/>
                <a:gd name="T44" fmla="*/ 20 w 20"/>
                <a:gd name="T45" fmla="*/ 30 h 30"/>
                <a:gd name="T46" fmla="*/ 20 w 20"/>
                <a:gd name="T47" fmla="*/ 30 h 30"/>
                <a:gd name="T48" fmla="*/ 20 w 20"/>
                <a:gd name="T49" fmla="*/ 30 h 30"/>
                <a:gd name="T50" fmla="*/ 20 w 20"/>
                <a:gd name="T51" fmla="*/ 30 h 30"/>
                <a:gd name="T52" fmla="*/ 20 w 20"/>
                <a:gd name="T53" fmla="*/ 30 h 30"/>
                <a:gd name="T54" fmla="*/ 20 w 20"/>
                <a:gd name="T55" fmla="*/ 30 h 30"/>
                <a:gd name="T56" fmla="*/ 20 w 20"/>
                <a:gd name="T57" fmla="*/ 30 h 30"/>
                <a:gd name="T58" fmla="*/ 20 w 20"/>
                <a:gd name="T59" fmla="*/ 30 h 30"/>
                <a:gd name="T60" fmla="*/ 20 w 20"/>
                <a:gd name="T61" fmla="*/ 30 h 30"/>
                <a:gd name="T62" fmla="*/ 10 w 20"/>
                <a:gd name="T63" fmla="*/ 30 h 30"/>
                <a:gd name="T64" fmla="*/ 10 w 20"/>
                <a:gd name="T65" fmla="*/ 30 h 30"/>
                <a:gd name="T66" fmla="*/ 10 w 20"/>
                <a:gd name="T67" fmla="*/ 30 h 30"/>
                <a:gd name="T68" fmla="*/ 10 w 20"/>
                <a:gd name="T69" fmla="*/ 30 h 30"/>
                <a:gd name="T70" fmla="*/ 10 w 20"/>
                <a:gd name="T71" fmla="*/ 30 h 30"/>
                <a:gd name="T72" fmla="*/ 10 w 20"/>
                <a:gd name="T73" fmla="*/ 30 h 30"/>
                <a:gd name="T74" fmla="*/ 10 w 20"/>
                <a:gd name="T75" fmla="*/ 30 h 30"/>
                <a:gd name="T76" fmla="*/ 0 w 2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0"/>
                <a:gd name="T118" fmla="*/ 0 h 30"/>
                <a:gd name="T119" fmla="*/ 20 w 2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0" h="3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20" y="30"/>
                  </a:lnTo>
                  <a:lnTo>
                    <a:pt x="10" y="3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234"/>
            <p:cNvSpPr>
              <a:spLocks/>
            </p:cNvSpPr>
            <p:nvPr/>
          </p:nvSpPr>
          <p:spPr bwMode="auto">
            <a:xfrm>
              <a:off x="4447" y="900"/>
              <a:ext cx="20" cy="40"/>
            </a:xfrm>
            <a:custGeom>
              <a:avLst/>
              <a:gdLst>
                <a:gd name="T0" fmla="*/ 0 w 20"/>
                <a:gd name="T1" fmla="*/ 10 h 40"/>
                <a:gd name="T2" fmla="*/ 0 w 20"/>
                <a:gd name="T3" fmla="*/ 10 h 40"/>
                <a:gd name="T4" fmla="*/ 0 w 20"/>
                <a:gd name="T5" fmla="*/ 10 h 40"/>
                <a:gd name="T6" fmla="*/ 0 w 20"/>
                <a:gd name="T7" fmla="*/ 10 h 40"/>
                <a:gd name="T8" fmla="*/ 0 w 20"/>
                <a:gd name="T9" fmla="*/ 10 h 40"/>
                <a:gd name="T10" fmla="*/ 0 w 20"/>
                <a:gd name="T11" fmla="*/ 10 h 40"/>
                <a:gd name="T12" fmla="*/ 0 w 20"/>
                <a:gd name="T13" fmla="*/ 10 h 40"/>
                <a:gd name="T14" fmla="*/ 0 w 20"/>
                <a:gd name="T15" fmla="*/ 0 h 40"/>
                <a:gd name="T16" fmla="*/ 0 w 20"/>
                <a:gd name="T17" fmla="*/ 0 h 40"/>
                <a:gd name="T18" fmla="*/ 0 w 20"/>
                <a:gd name="T19" fmla="*/ 0 h 40"/>
                <a:gd name="T20" fmla="*/ 0 w 20"/>
                <a:gd name="T21" fmla="*/ 0 h 40"/>
                <a:gd name="T22" fmla="*/ 0 w 20"/>
                <a:gd name="T23" fmla="*/ 0 h 40"/>
                <a:gd name="T24" fmla="*/ 10 w 20"/>
                <a:gd name="T25" fmla="*/ 0 h 40"/>
                <a:gd name="T26" fmla="*/ 10 w 20"/>
                <a:gd name="T27" fmla="*/ 0 h 40"/>
                <a:gd name="T28" fmla="*/ 10 w 20"/>
                <a:gd name="T29" fmla="*/ 0 h 40"/>
                <a:gd name="T30" fmla="*/ 10 w 20"/>
                <a:gd name="T31" fmla="*/ 0 h 40"/>
                <a:gd name="T32" fmla="*/ 10 w 20"/>
                <a:gd name="T33" fmla="*/ 0 h 40"/>
                <a:gd name="T34" fmla="*/ 10 w 20"/>
                <a:gd name="T35" fmla="*/ 0 h 40"/>
                <a:gd name="T36" fmla="*/ 10 w 20"/>
                <a:gd name="T37" fmla="*/ 10 h 40"/>
                <a:gd name="T38" fmla="*/ 20 w 20"/>
                <a:gd name="T39" fmla="*/ 30 h 40"/>
                <a:gd name="T40" fmla="*/ 20 w 20"/>
                <a:gd name="T41" fmla="*/ 30 h 40"/>
                <a:gd name="T42" fmla="*/ 20 w 20"/>
                <a:gd name="T43" fmla="*/ 30 h 40"/>
                <a:gd name="T44" fmla="*/ 20 w 20"/>
                <a:gd name="T45" fmla="*/ 30 h 40"/>
                <a:gd name="T46" fmla="*/ 20 w 20"/>
                <a:gd name="T47" fmla="*/ 30 h 40"/>
                <a:gd name="T48" fmla="*/ 20 w 20"/>
                <a:gd name="T49" fmla="*/ 30 h 40"/>
                <a:gd name="T50" fmla="*/ 20 w 20"/>
                <a:gd name="T51" fmla="*/ 30 h 40"/>
                <a:gd name="T52" fmla="*/ 20 w 20"/>
                <a:gd name="T53" fmla="*/ 30 h 40"/>
                <a:gd name="T54" fmla="*/ 20 w 20"/>
                <a:gd name="T55" fmla="*/ 30 h 40"/>
                <a:gd name="T56" fmla="*/ 20 w 20"/>
                <a:gd name="T57" fmla="*/ 30 h 40"/>
                <a:gd name="T58" fmla="*/ 20 w 20"/>
                <a:gd name="T59" fmla="*/ 30 h 40"/>
                <a:gd name="T60" fmla="*/ 20 w 20"/>
                <a:gd name="T61" fmla="*/ 30 h 40"/>
                <a:gd name="T62" fmla="*/ 20 w 20"/>
                <a:gd name="T63" fmla="*/ 40 h 40"/>
                <a:gd name="T64" fmla="*/ 20 w 20"/>
                <a:gd name="T65" fmla="*/ 30 h 40"/>
                <a:gd name="T66" fmla="*/ 10 w 20"/>
                <a:gd name="T67" fmla="*/ 30 h 40"/>
                <a:gd name="T68" fmla="*/ 10 w 20"/>
                <a:gd name="T69" fmla="*/ 30 h 40"/>
                <a:gd name="T70" fmla="*/ 10 w 20"/>
                <a:gd name="T71" fmla="*/ 30 h 40"/>
                <a:gd name="T72" fmla="*/ 10 w 20"/>
                <a:gd name="T73" fmla="*/ 30 h 40"/>
                <a:gd name="T74" fmla="*/ 10 w 20"/>
                <a:gd name="T75" fmla="*/ 30 h 40"/>
                <a:gd name="T76" fmla="*/ 0 w 20"/>
                <a:gd name="T77" fmla="*/ 10 h 4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0"/>
                <a:gd name="T118" fmla="*/ 0 h 40"/>
                <a:gd name="T119" fmla="*/ 20 w 20"/>
                <a:gd name="T120" fmla="*/ 40 h 4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0" h="4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20" y="30"/>
                  </a:lnTo>
                  <a:lnTo>
                    <a:pt x="20" y="40"/>
                  </a:lnTo>
                  <a:lnTo>
                    <a:pt x="20" y="30"/>
                  </a:lnTo>
                  <a:lnTo>
                    <a:pt x="10" y="3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235"/>
            <p:cNvSpPr>
              <a:spLocks/>
            </p:cNvSpPr>
            <p:nvPr/>
          </p:nvSpPr>
          <p:spPr bwMode="auto">
            <a:xfrm>
              <a:off x="4457" y="930"/>
              <a:ext cx="20" cy="30"/>
            </a:xfrm>
            <a:custGeom>
              <a:avLst/>
              <a:gdLst>
                <a:gd name="T0" fmla="*/ 0 w 20"/>
                <a:gd name="T1" fmla="*/ 0 h 30"/>
                <a:gd name="T2" fmla="*/ 0 w 20"/>
                <a:gd name="T3" fmla="*/ 0 h 30"/>
                <a:gd name="T4" fmla="*/ 0 w 20"/>
                <a:gd name="T5" fmla="*/ 0 h 30"/>
                <a:gd name="T6" fmla="*/ 0 w 20"/>
                <a:gd name="T7" fmla="*/ 0 h 30"/>
                <a:gd name="T8" fmla="*/ 0 w 20"/>
                <a:gd name="T9" fmla="*/ 0 h 30"/>
                <a:gd name="T10" fmla="*/ 0 w 20"/>
                <a:gd name="T11" fmla="*/ 0 h 30"/>
                <a:gd name="T12" fmla="*/ 0 w 20"/>
                <a:gd name="T13" fmla="*/ 0 h 30"/>
                <a:gd name="T14" fmla="*/ 0 w 20"/>
                <a:gd name="T15" fmla="*/ 0 h 30"/>
                <a:gd name="T16" fmla="*/ 0 w 20"/>
                <a:gd name="T17" fmla="*/ 0 h 30"/>
                <a:gd name="T18" fmla="*/ 0 w 20"/>
                <a:gd name="T19" fmla="*/ 0 h 30"/>
                <a:gd name="T20" fmla="*/ 0 w 20"/>
                <a:gd name="T21" fmla="*/ 0 h 30"/>
                <a:gd name="T22" fmla="*/ 10 w 20"/>
                <a:gd name="T23" fmla="*/ 0 h 30"/>
                <a:gd name="T24" fmla="*/ 10 w 20"/>
                <a:gd name="T25" fmla="*/ 0 h 30"/>
                <a:gd name="T26" fmla="*/ 10 w 20"/>
                <a:gd name="T27" fmla="*/ 0 h 30"/>
                <a:gd name="T28" fmla="*/ 10 w 20"/>
                <a:gd name="T29" fmla="*/ 0 h 30"/>
                <a:gd name="T30" fmla="*/ 10 w 20"/>
                <a:gd name="T31" fmla="*/ 0 h 30"/>
                <a:gd name="T32" fmla="*/ 10 w 20"/>
                <a:gd name="T33" fmla="*/ 0 h 30"/>
                <a:gd name="T34" fmla="*/ 10 w 20"/>
                <a:gd name="T35" fmla="*/ 0 h 30"/>
                <a:gd name="T36" fmla="*/ 10 w 20"/>
                <a:gd name="T37" fmla="*/ 0 h 30"/>
                <a:gd name="T38" fmla="*/ 20 w 20"/>
                <a:gd name="T39" fmla="*/ 20 h 30"/>
                <a:gd name="T40" fmla="*/ 20 w 20"/>
                <a:gd name="T41" fmla="*/ 20 h 30"/>
                <a:gd name="T42" fmla="*/ 20 w 20"/>
                <a:gd name="T43" fmla="*/ 20 h 30"/>
                <a:gd name="T44" fmla="*/ 20 w 20"/>
                <a:gd name="T45" fmla="*/ 20 h 30"/>
                <a:gd name="T46" fmla="*/ 20 w 20"/>
                <a:gd name="T47" fmla="*/ 20 h 30"/>
                <a:gd name="T48" fmla="*/ 20 w 20"/>
                <a:gd name="T49" fmla="*/ 20 h 30"/>
                <a:gd name="T50" fmla="*/ 20 w 20"/>
                <a:gd name="T51" fmla="*/ 20 h 30"/>
                <a:gd name="T52" fmla="*/ 20 w 20"/>
                <a:gd name="T53" fmla="*/ 20 h 30"/>
                <a:gd name="T54" fmla="*/ 20 w 20"/>
                <a:gd name="T55" fmla="*/ 30 h 30"/>
                <a:gd name="T56" fmla="*/ 20 w 20"/>
                <a:gd name="T57" fmla="*/ 30 h 30"/>
                <a:gd name="T58" fmla="*/ 20 w 20"/>
                <a:gd name="T59" fmla="*/ 30 h 30"/>
                <a:gd name="T60" fmla="*/ 20 w 20"/>
                <a:gd name="T61" fmla="*/ 30 h 30"/>
                <a:gd name="T62" fmla="*/ 20 w 20"/>
                <a:gd name="T63" fmla="*/ 30 h 30"/>
                <a:gd name="T64" fmla="*/ 20 w 20"/>
                <a:gd name="T65" fmla="*/ 30 h 30"/>
                <a:gd name="T66" fmla="*/ 20 w 20"/>
                <a:gd name="T67" fmla="*/ 30 h 30"/>
                <a:gd name="T68" fmla="*/ 20 w 20"/>
                <a:gd name="T69" fmla="*/ 30 h 30"/>
                <a:gd name="T70" fmla="*/ 20 w 20"/>
                <a:gd name="T71" fmla="*/ 30 h 30"/>
                <a:gd name="T72" fmla="*/ 20 w 20"/>
                <a:gd name="T73" fmla="*/ 20 h 30"/>
                <a:gd name="T74" fmla="*/ 10 w 20"/>
                <a:gd name="T75" fmla="*/ 20 h 30"/>
                <a:gd name="T76" fmla="*/ 0 w 20"/>
                <a:gd name="T77" fmla="*/ 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0"/>
                <a:gd name="T118" fmla="*/ 0 h 30"/>
                <a:gd name="T119" fmla="*/ 20 w 2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0" h="30">
                  <a:moveTo>
                    <a:pt x="0" y="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20" y="20"/>
                  </a:lnTo>
                  <a:lnTo>
                    <a:pt x="20" y="30"/>
                  </a:lnTo>
                  <a:lnTo>
                    <a:pt x="20" y="20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36"/>
            <p:cNvSpPr>
              <a:spLocks/>
            </p:cNvSpPr>
            <p:nvPr/>
          </p:nvSpPr>
          <p:spPr bwMode="auto">
            <a:xfrm>
              <a:off x="4467" y="950"/>
              <a:ext cx="30" cy="30"/>
            </a:xfrm>
            <a:custGeom>
              <a:avLst/>
              <a:gdLst>
                <a:gd name="T0" fmla="*/ 0 w 30"/>
                <a:gd name="T1" fmla="*/ 0 h 30"/>
                <a:gd name="T2" fmla="*/ 0 w 30"/>
                <a:gd name="T3" fmla="*/ 0 h 30"/>
                <a:gd name="T4" fmla="*/ 0 w 30"/>
                <a:gd name="T5" fmla="*/ 0 h 30"/>
                <a:gd name="T6" fmla="*/ 0 w 30"/>
                <a:gd name="T7" fmla="*/ 0 h 30"/>
                <a:gd name="T8" fmla="*/ 0 w 30"/>
                <a:gd name="T9" fmla="*/ 0 h 30"/>
                <a:gd name="T10" fmla="*/ 0 w 30"/>
                <a:gd name="T11" fmla="*/ 0 h 30"/>
                <a:gd name="T12" fmla="*/ 0 w 30"/>
                <a:gd name="T13" fmla="*/ 0 h 30"/>
                <a:gd name="T14" fmla="*/ 10 w 30"/>
                <a:gd name="T15" fmla="*/ 0 h 30"/>
                <a:gd name="T16" fmla="*/ 10 w 30"/>
                <a:gd name="T17" fmla="*/ 0 h 30"/>
                <a:gd name="T18" fmla="*/ 10 w 30"/>
                <a:gd name="T19" fmla="*/ 0 h 30"/>
                <a:gd name="T20" fmla="*/ 10 w 30"/>
                <a:gd name="T21" fmla="*/ 0 h 30"/>
                <a:gd name="T22" fmla="*/ 10 w 30"/>
                <a:gd name="T23" fmla="*/ 0 h 30"/>
                <a:gd name="T24" fmla="*/ 10 w 30"/>
                <a:gd name="T25" fmla="*/ 0 h 30"/>
                <a:gd name="T26" fmla="*/ 10 w 30"/>
                <a:gd name="T27" fmla="*/ 0 h 30"/>
                <a:gd name="T28" fmla="*/ 10 w 30"/>
                <a:gd name="T29" fmla="*/ 0 h 30"/>
                <a:gd name="T30" fmla="*/ 10 w 30"/>
                <a:gd name="T31" fmla="*/ 0 h 30"/>
                <a:gd name="T32" fmla="*/ 10 w 30"/>
                <a:gd name="T33" fmla="*/ 0 h 30"/>
                <a:gd name="T34" fmla="*/ 10 w 30"/>
                <a:gd name="T35" fmla="*/ 0 h 30"/>
                <a:gd name="T36" fmla="*/ 10 w 30"/>
                <a:gd name="T37" fmla="*/ 0 h 30"/>
                <a:gd name="T38" fmla="*/ 30 w 30"/>
                <a:gd name="T39" fmla="*/ 20 h 30"/>
                <a:gd name="T40" fmla="*/ 30 w 30"/>
                <a:gd name="T41" fmla="*/ 20 h 30"/>
                <a:gd name="T42" fmla="*/ 30 w 30"/>
                <a:gd name="T43" fmla="*/ 20 h 30"/>
                <a:gd name="T44" fmla="*/ 30 w 30"/>
                <a:gd name="T45" fmla="*/ 20 h 30"/>
                <a:gd name="T46" fmla="*/ 30 w 30"/>
                <a:gd name="T47" fmla="*/ 20 h 30"/>
                <a:gd name="T48" fmla="*/ 30 w 30"/>
                <a:gd name="T49" fmla="*/ 20 h 30"/>
                <a:gd name="T50" fmla="*/ 30 w 30"/>
                <a:gd name="T51" fmla="*/ 20 h 30"/>
                <a:gd name="T52" fmla="*/ 30 w 30"/>
                <a:gd name="T53" fmla="*/ 30 h 30"/>
                <a:gd name="T54" fmla="*/ 30 w 30"/>
                <a:gd name="T55" fmla="*/ 30 h 30"/>
                <a:gd name="T56" fmla="*/ 30 w 30"/>
                <a:gd name="T57" fmla="*/ 30 h 30"/>
                <a:gd name="T58" fmla="*/ 20 w 30"/>
                <a:gd name="T59" fmla="*/ 30 h 30"/>
                <a:gd name="T60" fmla="*/ 20 w 30"/>
                <a:gd name="T61" fmla="*/ 30 h 30"/>
                <a:gd name="T62" fmla="*/ 20 w 30"/>
                <a:gd name="T63" fmla="*/ 30 h 30"/>
                <a:gd name="T64" fmla="*/ 20 w 30"/>
                <a:gd name="T65" fmla="*/ 30 h 30"/>
                <a:gd name="T66" fmla="*/ 20 w 30"/>
                <a:gd name="T67" fmla="*/ 30 h 30"/>
                <a:gd name="T68" fmla="*/ 20 w 30"/>
                <a:gd name="T69" fmla="*/ 30 h 30"/>
                <a:gd name="T70" fmla="*/ 20 w 30"/>
                <a:gd name="T71" fmla="*/ 30 h 30"/>
                <a:gd name="T72" fmla="*/ 20 w 30"/>
                <a:gd name="T73" fmla="*/ 30 h 30"/>
                <a:gd name="T74" fmla="*/ 20 w 30"/>
                <a:gd name="T75" fmla="*/ 20 h 30"/>
                <a:gd name="T76" fmla="*/ 0 w 30"/>
                <a:gd name="T77" fmla="*/ 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30"/>
                <a:gd name="T119" fmla="*/ 30 w 3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30">
                  <a:moveTo>
                    <a:pt x="0" y="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30" y="20"/>
                  </a:lnTo>
                  <a:lnTo>
                    <a:pt x="30" y="30"/>
                  </a:lnTo>
                  <a:lnTo>
                    <a:pt x="20" y="30"/>
                  </a:lnTo>
                  <a:lnTo>
                    <a:pt x="2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37"/>
            <p:cNvSpPr>
              <a:spLocks/>
            </p:cNvSpPr>
            <p:nvPr/>
          </p:nvSpPr>
          <p:spPr bwMode="auto">
            <a:xfrm>
              <a:off x="4487" y="970"/>
              <a:ext cx="20" cy="31"/>
            </a:xfrm>
            <a:custGeom>
              <a:avLst/>
              <a:gdLst>
                <a:gd name="T0" fmla="*/ 0 w 20"/>
                <a:gd name="T1" fmla="*/ 0 h 31"/>
                <a:gd name="T2" fmla="*/ 0 w 20"/>
                <a:gd name="T3" fmla="*/ 0 h 31"/>
                <a:gd name="T4" fmla="*/ 0 w 20"/>
                <a:gd name="T5" fmla="*/ 0 h 31"/>
                <a:gd name="T6" fmla="*/ 0 w 20"/>
                <a:gd name="T7" fmla="*/ 0 h 31"/>
                <a:gd name="T8" fmla="*/ 0 w 20"/>
                <a:gd name="T9" fmla="*/ 0 h 31"/>
                <a:gd name="T10" fmla="*/ 0 w 20"/>
                <a:gd name="T11" fmla="*/ 0 h 31"/>
                <a:gd name="T12" fmla="*/ 0 w 20"/>
                <a:gd name="T13" fmla="*/ 0 h 31"/>
                <a:gd name="T14" fmla="*/ 0 w 20"/>
                <a:gd name="T15" fmla="*/ 0 h 31"/>
                <a:gd name="T16" fmla="*/ 0 w 20"/>
                <a:gd name="T17" fmla="*/ 0 h 31"/>
                <a:gd name="T18" fmla="*/ 0 w 20"/>
                <a:gd name="T19" fmla="*/ 0 h 31"/>
                <a:gd name="T20" fmla="*/ 0 w 20"/>
                <a:gd name="T21" fmla="*/ 0 h 31"/>
                <a:gd name="T22" fmla="*/ 0 w 20"/>
                <a:gd name="T23" fmla="*/ 0 h 31"/>
                <a:gd name="T24" fmla="*/ 0 w 20"/>
                <a:gd name="T25" fmla="*/ 0 h 31"/>
                <a:gd name="T26" fmla="*/ 0 w 20"/>
                <a:gd name="T27" fmla="*/ 0 h 31"/>
                <a:gd name="T28" fmla="*/ 0 w 20"/>
                <a:gd name="T29" fmla="*/ 0 h 31"/>
                <a:gd name="T30" fmla="*/ 0 w 20"/>
                <a:gd name="T31" fmla="*/ 0 h 31"/>
                <a:gd name="T32" fmla="*/ 10 w 20"/>
                <a:gd name="T33" fmla="*/ 0 h 31"/>
                <a:gd name="T34" fmla="*/ 10 w 20"/>
                <a:gd name="T35" fmla="*/ 0 h 31"/>
                <a:gd name="T36" fmla="*/ 10 w 20"/>
                <a:gd name="T37" fmla="*/ 0 h 31"/>
                <a:gd name="T38" fmla="*/ 20 w 20"/>
                <a:gd name="T39" fmla="*/ 21 h 31"/>
                <a:gd name="T40" fmla="*/ 20 w 20"/>
                <a:gd name="T41" fmla="*/ 21 h 31"/>
                <a:gd name="T42" fmla="*/ 20 w 20"/>
                <a:gd name="T43" fmla="*/ 21 h 31"/>
                <a:gd name="T44" fmla="*/ 20 w 20"/>
                <a:gd name="T45" fmla="*/ 21 h 31"/>
                <a:gd name="T46" fmla="*/ 20 w 20"/>
                <a:gd name="T47" fmla="*/ 21 h 31"/>
                <a:gd name="T48" fmla="*/ 20 w 20"/>
                <a:gd name="T49" fmla="*/ 21 h 31"/>
                <a:gd name="T50" fmla="*/ 20 w 20"/>
                <a:gd name="T51" fmla="*/ 21 h 31"/>
                <a:gd name="T52" fmla="*/ 20 w 20"/>
                <a:gd name="T53" fmla="*/ 21 h 31"/>
                <a:gd name="T54" fmla="*/ 20 w 20"/>
                <a:gd name="T55" fmla="*/ 31 h 31"/>
                <a:gd name="T56" fmla="*/ 20 w 20"/>
                <a:gd name="T57" fmla="*/ 31 h 31"/>
                <a:gd name="T58" fmla="*/ 20 w 20"/>
                <a:gd name="T59" fmla="*/ 31 h 31"/>
                <a:gd name="T60" fmla="*/ 20 w 20"/>
                <a:gd name="T61" fmla="*/ 31 h 31"/>
                <a:gd name="T62" fmla="*/ 20 w 20"/>
                <a:gd name="T63" fmla="*/ 31 h 31"/>
                <a:gd name="T64" fmla="*/ 20 w 20"/>
                <a:gd name="T65" fmla="*/ 31 h 31"/>
                <a:gd name="T66" fmla="*/ 20 w 20"/>
                <a:gd name="T67" fmla="*/ 31 h 31"/>
                <a:gd name="T68" fmla="*/ 20 w 20"/>
                <a:gd name="T69" fmla="*/ 31 h 31"/>
                <a:gd name="T70" fmla="*/ 10 w 20"/>
                <a:gd name="T71" fmla="*/ 31 h 31"/>
                <a:gd name="T72" fmla="*/ 10 w 20"/>
                <a:gd name="T73" fmla="*/ 31 h 31"/>
                <a:gd name="T74" fmla="*/ 10 w 20"/>
                <a:gd name="T75" fmla="*/ 21 h 31"/>
                <a:gd name="T76" fmla="*/ 0 w 20"/>
                <a:gd name="T77" fmla="*/ 0 h 31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0"/>
                <a:gd name="T118" fmla="*/ 0 h 31"/>
                <a:gd name="T119" fmla="*/ 20 w 20"/>
                <a:gd name="T120" fmla="*/ 31 h 31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0" h="31">
                  <a:moveTo>
                    <a:pt x="0" y="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20" y="21"/>
                  </a:lnTo>
                  <a:lnTo>
                    <a:pt x="20" y="31"/>
                  </a:lnTo>
                  <a:lnTo>
                    <a:pt x="10" y="31"/>
                  </a:lnTo>
                  <a:lnTo>
                    <a:pt x="10" y="2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Freeform 238"/>
            <p:cNvSpPr>
              <a:spLocks/>
            </p:cNvSpPr>
            <p:nvPr/>
          </p:nvSpPr>
          <p:spPr bwMode="auto">
            <a:xfrm>
              <a:off x="4497" y="991"/>
              <a:ext cx="30" cy="30"/>
            </a:xfrm>
            <a:custGeom>
              <a:avLst/>
              <a:gdLst>
                <a:gd name="T0" fmla="*/ 0 w 30"/>
                <a:gd name="T1" fmla="*/ 10 h 30"/>
                <a:gd name="T2" fmla="*/ 0 w 30"/>
                <a:gd name="T3" fmla="*/ 0 h 30"/>
                <a:gd name="T4" fmla="*/ 0 w 30"/>
                <a:gd name="T5" fmla="*/ 0 h 30"/>
                <a:gd name="T6" fmla="*/ 0 w 30"/>
                <a:gd name="T7" fmla="*/ 0 h 30"/>
                <a:gd name="T8" fmla="*/ 0 w 30"/>
                <a:gd name="T9" fmla="*/ 0 h 30"/>
                <a:gd name="T10" fmla="*/ 0 w 30"/>
                <a:gd name="T11" fmla="*/ 0 h 30"/>
                <a:gd name="T12" fmla="*/ 0 w 30"/>
                <a:gd name="T13" fmla="*/ 0 h 30"/>
                <a:gd name="T14" fmla="*/ 0 w 30"/>
                <a:gd name="T15" fmla="*/ 0 h 30"/>
                <a:gd name="T16" fmla="*/ 0 w 30"/>
                <a:gd name="T17" fmla="*/ 0 h 30"/>
                <a:gd name="T18" fmla="*/ 0 w 30"/>
                <a:gd name="T19" fmla="*/ 0 h 30"/>
                <a:gd name="T20" fmla="*/ 0 w 30"/>
                <a:gd name="T21" fmla="*/ 0 h 30"/>
                <a:gd name="T22" fmla="*/ 10 w 30"/>
                <a:gd name="T23" fmla="*/ 0 h 30"/>
                <a:gd name="T24" fmla="*/ 10 w 30"/>
                <a:gd name="T25" fmla="*/ 0 h 30"/>
                <a:gd name="T26" fmla="*/ 10 w 30"/>
                <a:gd name="T27" fmla="*/ 0 h 30"/>
                <a:gd name="T28" fmla="*/ 10 w 30"/>
                <a:gd name="T29" fmla="*/ 0 h 30"/>
                <a:gd name="T30" fmla="*/ 10 w 30"/>
                <a:gd name="T31" fmla="*/ 0 h 30"/>
                <a:gd name="T32" fmla="*/ 10 w 30"/>
                <a:gd name="T33" fmla="*/ 0 h 30"/>
                <a:gd name="T34" fmla="*/ 10 w 30"/>
                <a:gd name="T35" fmla="*/ 0 h 30"/>
                <a:gd name="T36" fmla="*/ 10 w 30"/>
                <a:gd name="T37" fmla="*/ 0 h 30"/>
                <a:gd name="T38" fmla="*/ 30 w 30"/>
                <a:gd name="T39" fmla="*/ 20 h 30"/>
                <a:gd name="T40" fmla="*/ 30 w 30"/>
                <a:gd name="T41" fmla="*/ 20 h 30"/>
                <a:gd name="T42" fmla="*/ 30 w 30"/>
                <a:gd name="T43" fmla="*/ 20 h 30"/>
                <a:gd name="T44" fmla="*/ 30 w 30"/>
                <a:gd name="T45" fmla="*/ 20 h 30"/>
                <a:gd name="T46" fmla="*/ 30 w 30"/>
                <a:gd name="T47" fmla="*/ 20 h 30"/>
                <a:gd name="T48" fmla="*/ 30 w 30"/>
                <a:gd name="T49" fmla="*/ 20 h 30"/>
                <a:gd name="T50" fmla="*/ 30 w 30"/>
                <a:gd name="T51" fmla="*/ 20 h 30"/>
                <a:gd name="T52" fmla="*/ 30 w 30"/>
                <a:gd name="T53" fmla="*/ 20 h 30"/>
                <a:gd name="T54" fmla="*/ 30 w 30"/>
                <a:gd name="T55" fmla="*/ 20 h 30"/>
                <a:gd name="T56" fmla="*/ 30 w 30"/>
                <a:gd name="T57" fmla="*/ 20 h 30"/>
                <a:gd name="T58" fmla="*/ 30 w 30"/>
                <a:gd name="T59" fmla="*/ 30 h 30"/>
                <a:gd name="T60" fmla="*/ 20 w 30"/>
                <a:gd name="T61" fmla="*/ 30 h 30"/>
                <a:gd name="T62" fmla="*/ 20 w 30"/>
                <a:gd name="T63" fmla="*/ 30 h 30"/>
                <a:gd name="T64" fmla="*/ 20 w 30"/>
                <a:gd name="T65" fmla="*/ 30 h 30"/>
                <a:gd name="T66" fmla="*/ 20 w 30"/>
                <a:gd name="T67" fmla="*/ 30 h 30"/>
                <a:gd name="T68" fmla="*/ 20 w 30"/>
                <a:gd name="T69" fmla="*/ 30 h 30"/>
                <a:gd name="T70" fmla="*/ 20 w 30"/>
                <a:gd name="T71" fmla="*/ 30 h 30"/>
                <a:gd name="T72" fmla="*/ 20 w 30"/>
                <a:gd name="T73" fmla="*/ 20 h 30"/>
                <a:gd name="T74" fmla="*/ 20 w 30"/>
                <a:gd name="T75" fmla="*/ 20 h 30"/>
                <a:gd name="T76" fmla="*/ 0 w 3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30"/>
                <a:gd name="T119" fmla="*/ 30 w 3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30">
                  <a:moveTo>
                    <a:pt x="0" y="1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30" y="20"/>
                  </a:lnTo>
                  <a:lnTo>
                    <a:pt x="30" y="30"/>
                  </a:lnTo>
                  <a:lnTo>
                    <a:pt x="20" y="3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239"/>
            <p:cNvSpPr>
              <a:spLocks/>
            </p:cNvSpPr>
            <p:nvPr/>
          </p:nvSpPr>
          <p:spPr bwMode="auto">
            <a:xfrm>
              <a:off x="4517" y="1011"/>
              <a:ext cx="20" cy="20"/>
            </a:xfrm>
            <a:custGeom>
              <a:avLst/>
              <a:gdLst>
                <a:gd name="T0" fmla="*/ 0 w 20"/>
                <a:gd name="T1" fmla="*/ 0 h 20"/>
                <a:gd name="T2" fmla="*/ 0 w 20"/>
                <a:gd name="T3" fmla="*/ 0 h 20"/>
                <a:gd name="T4" fmla="*/ 0 w 20"/>
                <a:gd name="T5" fmla="*/ 0 h 20"/>
                <a:gd name="T6" fmla="*/ 0 w 20"/>
                <a:gd name="T7" fmla="*/ 0 h 20"/>
                <a:gd name="T8" fmla="*/ 0 w 20"/>
                <a:gd name="T9" fmla="*/ 0 h 20"/>
                <a:gd name="T10" fmla="*/ 0 w 20"/>
                <a:gd name="T11" fmla="*/ 0 h 20"/>
                <a:gd name="T12" fmla="*/ 0 w 20"/>
                <a:gd name="T13" fmla="*/ 0 h 20"/>
                <a:gd name="T14" fmla="*/ 0 w 20"/>
                <a:gd name="T15" fmla="*/ 0 h 20"/>
                <a:gd name="T16" fmla="*/ 0 w 20"/>
                <a:gd name="T17" fmla="*/ 0 h 20"/>
                <a:gd name="T18" fmla="*/ 0 w 20"/>
                <a:gd name="T19" fmla="*/ 0 h 20"/>
                <a:gd name="T20" fmla="*/ 0 w 20"/>
                <a:gd name="T21" fmla="*/ 0 h 20"/>
                <a:gd name="T22" fmla="*/ 0 w 20"/>
                <a:gd name="T23" fmla="*/ 0 h 20"/>
                <a:gd name="T24" fmla="*/ 0 w 20"/>
                <a:gd name="T25" fmla="*/ 0 h 20"/>
                <a:gd name="T26" fmla="*/ 0 w 20"/>
                <a:gd name="T27" fmla="*/ 0 h 20"/>
                <a:gd name="T28" fmla="*/ 0 w 20"/>
                <a:gd name="T29" fmla="*/ 0 h 20"/>
                <a:gd name="T30" fmla="*/ 0 w 20"/>
                <a:gd name="T31" fmla="*/ 0 h 20"/>
                <a:gd name="T32" fmla="*/ 10 w 20"/>
                <a:gd name="T33" fmla="*/ 0 h 20"/>
                <a:gd name="T34" fmla="*/ 10 w 20"/>
                <a:gd name="T35" fmla="*/ 0 h 20"/>
                <a:gd name="T36" fmla="*/ 10 w 20"/>
                <a:gd name="T37" fmla="*/ 0 h 20"/>
                <a:gd name="T38" fmla="*/ 20 w 20"/>
                <a:gd name="T39" fmla="*/ 20 h 20"/>
                <a:gd name="T40" fmla="*/ 20 w 20"/>
                <a:gd name="T41" fmla="*/ 20 h 20"/>
                <a:gd name="T42" fmla="*/ 20 w 20"/>
                <a:gd name="T43" fmla="*/ 20 h 20"/>
                <a:gd name="T44" fmla="*/ 20 w 20"/>
                <a:gd name="T45" fmla="*/ 20 h 20"/>
                <a:gd name="T46" fmla="*/ 20 w 20"/>
                <a:gd name="T47" fmla="*/ 20 h 20"/>
                <a:gd name="T48" fmla="*/ 20 w 20"/>
                <a:gd name="T49" fmla="*/ 20 h 20"/>
                <a:gd name="T50" fmla="*/ 20 w 20"/>
                <a:gd name="T51" fmla="*/ 20 h 20"/>
                <a:gd name="T52" fmla="*/ 20 w 20"/>
                <a:gd name="T53" fmla="*/ 20 h 20"/>
                <a:gd name="T54" fmla="*/ 20 w 20"/>
                <a:gd name="T55" fmla="*/ 20 h 20"/>
                <a:gd name="T56" fmla="*/ 20 w 20"/>
                <a:gd name="T57" fmla="*/ 20 h 20"/>
                <a:gd name="T58" fmla="*/ 20 w 20"/>
                <a:gd name="T59" fmla="*/ 20 h 20"/>
                <a:gd name="T60" fmla="*/ 20 w 20"/>
                <a:gd name="T61" fmla="*/ 20 h 20"/>
                <a:gd name="T62" fmla="*/ 20 w 20"/>
                <a:gd name="T63" fmla="*/ 20 h 20"/>
                <a:gd name="T64" fmla="*/ 20 w 20"/>
                <a:gd name="T65" fmla="*/ 20 h 20"/>
                <a:gd name="T66" fmla="*/ 20 w 20"/>
                <a:gd name="T67" fmla="*/ 20 h 20"/>
                <a:gd name="T68" fmla="*/ 20 w 20"/>
                <a:gd name="T69" fmla="*/ 20 h 20"/>
                <a:gd name="T70" fmla="*/ 20 w 20"/>
                <a:gd name="T71" fmla="*/ 20 h 20"/>
                <a:gd name="T72" fmla="*/ 20 w 20"/>
                <a:gd name="T73" fmla="*/ 20 h 20"/>
                <a:gd name="T74" fmla="*/ 20 w 20"/>
                <a:gd name="T75" fmla="*/ 20 h 20"/>
                <a:gd name="T76" fmla="*/ 0 w 20"/>
                <a:gd name="T77" fmla="*/ 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20"/>
                <a:gd name="T118" fmla="*/ 0 h 20"/>
                <a:gd name="T119" fmla="*/ 20 w 2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20" h="20">
                  <a:moveTo>
                    <a:pt x="0" y="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2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240"/>
            <p:cNvSpPr>
              <a:spLocks/>
            </p:cNvSpPr>
            <p:nvPr/>
          </p:nvSpPr>
          <p:spPr bwMode="auto">
            <a:xfrm>
              <a:off x="4527" y="1021"/>
              <a:ext cx="30" cy="30"/>
            </a:xfrm>
            <a:custGeom>
              <a:avLst/>
              <a:gdLst>
                <a:gd name="T0" fmla="*/ 10 w 30"/>
                <a:gd name="T1" fmla="*/ 10 h 30"/>
                <a:gd name="T2" fmla="*/ 10 w 30"/>
                <a:gd name="T3" fmla="*/ 10 h 30"/>
                <a:gd name="T4" fmla="*/ 0 w 30"/>
                <a:gd name="T5" fmla="*/ 10 h 30"/>
                <a:gd name="T6" fmla="*/ 0 w 30"/>
                <a:gd name="T7" fmla="*/ 10 h 30"/>
                <a:gd name="T8" fmla="*/ 0 w 30"/>
                <a:gd name="T9" fmla="*/ 10 h 30"/>
                <a:gd name="T10" fmla="*/ 0 w 30"/>
                <a:gd name="T11" fmla="*/ 10 h 30"/>
                <a:gd name="T12" fmla="*/ 0 w 30"/>
                <a:gd name="T13" fmla="*/ 10 h 30"/>
                <a:gd name="T14" fmla="*/ 0 w 30"/>
                <a:gd name="T15" fmla="*/ 10 h 30"/>
                <a:gd name="T16" fmla="*/ 10 w 30"/>
                <a:gd name="T17" fmla="*/ 10 h 30"/>
                <a:gd name="T18" fmla="*/ 10 w 30"/>
                <a:gd name="T19" fmla="*/ 10 h 30"/>
                <a:gd name="T20" fmla="*/ 10 w 30"/>
                <a:gd name="T21" fmla="*/ 10 h 30"/>
                <a:gd name="T22" fmla="*/ 10 w 30"/>
                <a:gd name="T23" fmla="*/ 0 h 30"/>
                <a:gd name="T24" fmla="*/ 10 w 30"/>
                <a:gd name="T25" fmla="*/ 0 h 30"/>
                <a:gd name="T26" fmla="*/ 10 w 30"/>
                <a:gd name="T27" fmla="*/ 0 h 30"/>
                <a:gd name="T28" fmla="*/ 10 w 30"/>
                <a:gd name="T29" fmla="*/ 0 h 30"/>
                <a:gd name="T30" fmla="*/ 10 w 30"/>
                <a:gd name="T31" fmla="*/ 0 h 30"/>
                <a:gd name="T32" fmla="*/ 10 w 30"/>
                <a:gd name="T33" fmla="*/ 0 h 30"/>
                <a:gd name="T34" fmla="*/ 10 w 30"/>
                <a:gd name="T35" fmla="*/ 10 h 30"/>
                <a:gd name="T36" fmla="*/ 10 w 30"/>
                <a:gd name="T37" fmla="*/ 10 h 30"/>
                <a:gd name="T38" fmla="*/ 30 w 30"/>
                <a:gd name="T39" fmla="*/ 20 h 30"/>
                <a:gd name="T40" fmla="*/ 30 w 30"/>
                <a:gd name="T41" fmla="*/ 20 h 30"/>
                <a:gd name="T42" fmla="*/ 30 w 30"/>
                <a:gd name="T43" fmla="*/ 20 h 30"/>
                <a:gd name="T44" fmla="*/ 30 w 30"/>
                <a:gd name="T45" fmla="*/ 30 h 30"/>
                <a:gd name="T46" fmla="*/ 30 w 30"/>
                <a:gd name="T47" fmla="*/ 30 h 30"/>
                <a:gd name="T48" fmla="*/ 30 w 30"/>
                <a:gd name="T49" fmla="*/ 30 h 30"/>
                <a:gd name="T50" fmla="*/ 30 w 30"/>
                <a:gd name="T51" fmla="*/ 30 h 30"/>
                <a:gd name="T52" fmla="*/ 30 w 30"/>
                <a:gd name="T53" fmla="*/ 30 h 30"/>
                <a:gd name="T54" fmla="*/ 30 w 30"/>
                <a:gd name="T55" fmla="*/ 30 h 30"/>
                <a:gd name="T56" fmla="*/ 30 w 30"/>
                <a:gd name="T57" fmla="*/ 30 h 30"/>
                <a:gd name="T58" fmla="*/ 30 w 30"/>
                <a:gd name="T59" fmla="*/ 30 h 30"/>
                <a:gd name="T60" fmla="*/ 30 w 30"/>
                <a:gd name="T61" fmla="*/ 30 h 30"/>
                <a:gd name="T62" fmla="*/ 30 w 30"/>
                <a:gd name="T63" fmla="*/ 30 h 30"/>
                <a:gd name="T64" fmla="*/ 30 w 30"/>
                <a:gd name="T65" fmla="*/ 30 h 30"/>
                <a:gd name="T66" fmla="*/ 30 w 30"/>
                <a:gd name="T67" fmla="*/ 30 h 30"/>
                <a:gd name="T68" fmla="*/ 30 w 30"/>
                <a:gd name="T69" fmla="*/ 30 h 30"/>
                <a:gd name="T70" fmla="*/ 20 w 30"/>
                <a:gd name="T71" fmla="*/ 30 h 30"/>
                <a:gd name="T72" fmla="*/ 20 w 30"/>
                <a:gd name="T73" fmla="*/ 30 h 30"/>
                <a:gd name="T74" fmla="*/ 20 w 30"/>
                <a:gd name="T75" fmla="*/ 30 h 30"/>
                <a:gd name="T76" fmla="*/ 10 w 3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30"/>
                <a:gd name="T119" fmla="*/ 30 w 3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3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30" y="20"/>
                  </a:lnTo>
                  <a:lnTo>
                    <a:pt x="30" y="30"/>
                  </a:lnTo>
                  <a:lnTo>
                    <a:pt x="20" y="3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241"/>
            <p:cNvSpPr>
              <a:spLocks/>
            </p:cNvSpPr>
            <p:nvPr/>
          </p:nvSpPr>
          <p:spPr bwMode="auto">
            <a:xfrm>
              <a:off x="4547" y="1041"/>
              <a:ext cx="30" cy="30"/>
            </a:xfrm>
            <a:custGeom>
              <a:avLst/>
              <a:gdLst>
                <a:gd name="T0" fmla="*/ 0 w 30"/>
                <a:gd name="T1" fmla="*/ 10 h 30"/>
                <a:gd name="T2" fmla="*/ 0 w 30"/>
                <a:gd name="T3" fmla="*/ 10 h 30"/>
                <a:gd name="T4" fmla="*/ 0 w 30"/>
                <a:gd name="T5" fmla="*/ 10 h 30"/>
                <a:gd name="T6" fmla="*/ 0 w 30"/>
                <a:gd name="T7" fmla="*/ 10 h 30"/>
                <a:gd name="T8" fmla="*/ 0 w 30"/>
                <a:gd name="T9" fmla="*/ 10 h 30"/>
                <a:gd name="T10" fmla="*/ 0 w 30"/>
                <a:gd name="T11" fmla="*/ 10 h 30"/>
                <a:gd name="T12" fmla="*/ 0 w 30"/>
                <a:gd name="T13" fmla="*/ 10 h 30"/>
                <a:gd name="T14" fmla="*/ 0 w 30"/>
                <a:gd name="T15" fmla="*/ 0 h 30"/>
                <a:gd name="T16" fmla="*/ 0 w 30"/>
                <a:gd name="T17" fmla="*/ 0 h 30"/>
                <a:gd name="T18" fmla="*/ 0 w 30"/>
                <a:gd name="T19" fmla="*/ 0 h 30"/>
                <a:gd name="T20" fmla="*/ 0 w 30"/>
                <a:gd name="T21" fmla="*/ 0 h 30"/>
                <a:gd name="T22" fmla="*/ 0 w 30"/>
                <a:gd name="T23" fmla="*/ 0 h 30"/>
                <a:gd name="T24" fmla="*/ 0 w 30"/>
                <a:gd name="T25" fmla="*/ 0 h 30"/>
                <a:gd name="T26" fmla="*/ 10 w 30"/>
                <a:gd name="T27" fmla="*/ 0 h 30"/>
                <a:gd name="T28" fmla="*/ 10 w 30"/>
                <a:gd name="T29" fmla="*/ 0 h 30"/>
                <a:gd name="T30" fmla="*/ 10 w 30"/>
                <a:gd name="T31" fmla="*/ 0 h 30"/>
                <a:gd name="T32" fmla="*/ 10 w 30"/>
                <a:gd name="T33" fmla="*/ 0 h 30"/>
                <a:gd name="T34" fmla="*/ 10 w 30"/>
                <a:gd name="T35" fmla="*/ 0 h 30"/>
                <a:gd name="T36" fmla="*/ 10 w 30"/>
                <a:gd name="T37" fmla="*/ 0 h 30"/>
                <a:gd name="T38" fmla="*/ 30 w 30"/>
                <a:gd name="T39" fmla="*/ 20 h 30"/>
                <a:gd name="T40" fmla="*/ 30 w 30"/>
                <a:gd name="T41" fmla="*/ 20 h 30"/>
                <a:gd name="T42" fmla="*/ 30 w 30"/>
                <a:gd name="T43" fmla="*/ 20 h 30"/>
                <a:gd name="T44" fmla="*/ 30 w 30"/>
                <a:gd name="T45" fmla="*/ 20 h 30"/>
                <a:gd name="T46" fmla="*/ 30 w 30"/>
                <a:gd name="T47" fmla="*/ 20 h 30"/>
                <a:gd name="T48" fmla="*/ 30 w 30"/>
                <a:gd name="T49" fmla="*/ 20 h 30"/>
                <a:gd name="T50" fmla="*/ 30 w 30"/>
                <a:gd name="T51" fmla="*/ 20 h 30"/>
                <a:gd name="T52" fmla="*/ 30 w 30"/>
                <a:gd name="T53" fmla="*/ 30 h 30"/>
                <a:gd name="T54" fmla="*/ 30 w 30"/>
                <a:gd name="T55" fmla="*/ 30 h 30"/>
                <a:gd name="T56" fmla="*/ 30 w 30"/>
                <a:gd name="T57" fmla="*/ 30 h 30"/>
                <a:gd name="T58" fmla="*/ 30 w 30"/>
                <a:gd name="T59" fmla="*/ 30 h 30"/>
                <a:gd name="T60" fmla="*/ 30 w 30"/>
                <a:gd name="T61" fmla="*/ 30 h 30"/>
                <a:gd name="T62" fmla="*/ 30 w 30"/>
                <a:gd name="T63" fmla="*/ 30 h 30"/>
                <a:gd name="T64" fmla="*/ 30 w 30"/>
                <a:gd name="T65" fmla="*/ 30 h 30"/>
                <a:gd name="T66" fmla="*/ 20 w 30"/>
                <a:gd name="T67" fmla="*/ 30 h 30"/>
                <a:gd name="T68" fmla="*/ 20 w 30"/>
                <a:gd name="T69" fmla="*/ 30 h 30"/>
                <a:gd name="T70" fmla="*/ 20 w 30"/>
                <a:gd name="T71" fmla="*/ 30 h 30"/>
                <a:gd name="T72" fmla="*/ 20 w 30"/>
                <a:gd name="T73" fmla="*/ 30 h 30"/>
                <a:gd name="T74" fmla="*/ 20 w 30"/>
                <a:gd name="T75" fmla="*/ 30 h 30"/>
                <a:gd name="T76" fmla="*/ 0 w 3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30"/>
                <a:gd name="T119" fmla="*/ 30 w 3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3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20"/>
                  </a:lnTo>
                  <a:lnTo>
                    <a:pt x="30" y="30"/>
                  </a:lnTo>
                  <a:lnTo>
                    <a:pt x="20" y="3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242"/>
            <p:cNvSpPr>
              <a:spLocks/>
            </p:cNvSpPr>
            <p:nvPr/>
          </p:nvSpPr>
          <p:spPr bwMode="auto">
            <a:xfrm>
              <a:off x="4567" y="106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0 h 20"/>
                <a:gd name="T10" fmla="*/ 0 w 30"/>
                <a:gd name="T11" fmla="*/ 0 h 20"/>
                <a:gd name="T12" fmla="*/ 0 w 30"/>
                <a:gd name="T13" fmla="*/ 0 h 20"/>
                <a:gd name="T14" fmla="*/ 0 w 30"/>
                <a:gd name="T15" fmla="*/ 0 h 20"/>
                <a:gd name="T16" fmla="*/ 0 w 30"/>
                <a:gd name="T17" fmla="*/ 0 h 20"/>
                <a:gd name="T18" fmla="*/ 0 w 30"/>
                <a:gd name="T19" fmla="*/ 0 h 20"/>
                <a:gd name="T20" fmla="*/ 0 w 30"/>
                <a:gd name="T21" fmla="*/ 0 h 20"/>
                <a:gd name="T22" fmla="*/ 0 w 30"/>
                <a:gd name="T23" fmla="*/ 0 h 20"/>
                <a:gd name="T24" fmla="*/ 0 w 30"/>
                <a:gd name="T25" fmla="*/ 0 h 20"/>
                <a:gd name="T26" fmla="*/ 0 w 30"/>
                <a:gd name="T27" fmla="*/ 0 h 20"/>
                <a:gd name="T28" fmla="*/ 0 w 30"/>
                <a:gd name="T29" fmla="*/ 0 h 20"/>
                <a:gd name="T30" fmla="*/ 10 w 30"/>
                <a:gd name="T31" fmla="*/ 0 h 20"/>
                <a:gd name="T32" fmla="*/ 10 w 30"/>
                <a:gd name="T33" fmla="*/ 0 h 20"/>
                <a:gd name="T34" fmla="*/ 10 w 30"/>
                <a:gd name="T35" fmla="*/ 0 h 20"/>
                <a:gd name="T36" fmla="*/ 10 w 30"/>
                <a:gd name="T37" fmla="*/ 0 h 20"/>
                <a:gd name="T38" fmla="*/ 30 w 30"/>
                <a:gd name="T39" fmla="*/ 20 h 20"/>
                <a:gd name="T40" fmla="*/ 30 w 30"/>
                <a:gd name="T41" fmla="*/ 20 h 20"/>
                <a:gd name="T42" fmla="*/ 30 w 30"/>
                <a:gd name="T43" fmla="*/ 20 h 20"/>
                <a:gd name="T44" fmla="*/ 30 w 30"/>
                <a:gd name="T45" fmla="*/ 20 h 20"/>
                <a:gd name="T46" fmla="*/ 30 w 30"/>
                <a:gd name="T47" fmla="*/ 20 h 20"/>
                <a:gd name="T48" fmla="*/ 30 w 30"/>
                <a:gd name="T49" fmla="*/ 20 h 20"/>
                <a:gd name="T50" fmla="*/ 30 w 30"/>
                <a:gd name="T51" fmla="*/ 20 h 20"/>
                <a:gd name="T52" fmla="*/ 30 w 30"/>
                <a:gd name="T53" fmla="*/ 2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20 w 30"/>
                <a:gd name="T63" fmla="*/ 20 h 20"/>
                <a:gd name="T64" fmla="*/ 20 w 30"/>
                <a:gd name="T65" fmla="*/ 20 h 20"/>
                <a:gd name="T66" fmla="*/ 20 w 30"/>
                <a:gd name="T67" fmla="*/ 20 h 20"/>
                <a:gd name="T68" fmla="*/ 20 w 30"/>
                <a:gd name="T69" fmla="*/ 20 h 20"/>
                <a:gd name="T70" fmla="*/ 20 w 30"/>
                <a:gd name="T71" fmla="*/ 20 h 20"/>
                <a:gd name="T72" fmla="*/ 20 w 30"/>
                <a:gd name="T73" fmla="*/ 20 h 20"/>
                <a:gd name="T74" fmla="*/ 2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2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243"/>
            <p:cNvSpPr>
              <a:spLocks/>
            </p:cNvSpPr>
            <p:nvPr/>
          </p:nvSpPr>
          <p:spPr bwMode="auto">
            <a:xfrm>
              <a:off x="4587" y="1071"/>
              <a:ext cx="30" cy="30"/>
            </a:xfrm>
            <a:custGeom>
              <a:avLst/>
              <a:gdLst>
                <a:gd name="T0" fmla="*/ 0 w 30"/>
                <a:gd name="T1" fmla="*/ 10 h 30"/>
                <a:gd name="T2" fmla="*/ 0 w 30"/>
                <a:gd name="T3" fmla="*/ 10 h 30"/>
                <a:gd name="T4" fmla="*/ 0 w 30"/>
                <a:gd name="T5" fmla="*/ 10 h 30"/>
                <a:gd name="T6" fmla="*/ 0 w 30"/>
                <a:gd name="T7" fmla="*/ 10 h 30"/>
                <a:gd name="T8" fmla="*/ 0 w 30"/>
                <a:gd name="T9" fmla="*/ 10 h 30"/>
                <a:gd name="T10" fmla="*/ 0 w 30"/>
                <a:gd name="T11" fmla="*/ 10 h 30"/>
                <a:gd name="T12" fmla="*/ 0 w 30"/>
                <a:gd name="T13" fmla="*/ 10 h 30"/>
                <a:gd name="T14" fmla="*/ 0 w 30"/>
                <a:gd name="T15" fmla="*/ 10 h 30"/>
                <a:gd name="T16" fmla="*/ 0 w 30"/>
                <a:gd name="T17" fmla="*/ 10 h 30"/>
                <a:gd name="T18" fmla="*/ 0 w 30"/>
                <a:gd name="T19" fmla="*/ 10 h 30"/>
                <a:gd name="T20" fmla="*/ 0 w 30"/>
                <a:gd name="T21" fmla="*/ 10 h 30"/>
                <a:gd name="T22" fmla="*/ 0 w 30"/>
                <a:gd name="T23" fmla="*/ 10 h 30"/>
                <a:gd name="T24" fmla="*/ 0 w 30"/>
                <a:gd name="T25" fmla="*/ 0 h 30"/>
                <a:gd name="T26" fmla="*/ 0 w 30"/>
                <a:gd name="T27" fmla="*/ 0 h 30"/>
                <a:gd name="T28" fmla="*/ 0 w 30"/>
                <a:gd name="T29" fmla="*/ 0 h 30"/>
                <a:gd name="T30" fmla="*/ 0 w 30"/>
                <a:gd name="T31" fmla="*/ 0 h 30"/>
                <a:gd name="T32" fmla="*/ 0 w 30"/>
                <a:gd name="T33" fmla="*/ 0 h 30"/>
                <a:gd name="T34" fmla="*/ 10 w 30"/>
                <a:gd name="T35" fmla="*/ 10 h 30"/>
                <a:gd name="T36" fmla="*/ 10 w 30"/>
                <a:gd name="T37" fmla="*/ 10 h 30"/>
                <a:gd name="T38" fmla="*/ 30 w 30"/>
                <a:gd name="T39" fmla="*/ 20 h 30"/>
                <a:gd name="T40" fmla="*/ 30 w 30"/>
                <a:gd name="T41" fmla="*/ 20 h 30"/>
                <a:gd name="T42" fmla="*/ 30 w 30"/>
                <a:gd name="T43" fmla="*/ 20 h 30"/>
                <a:gd name="T44" fmla="*/ 30 w 30"/>
                <a:gd name="T45" fmla="*/ 20 h 30"/>
                <a:gd name="T46" fmla="*/ 30 w 30"/>
                <a:gd name="T47" fmla="*/ 20 h 30"/>
                <a:gd name="T48" fmla="*/ 30 w 30"/>
                <a:gd name="T49" fmla="*/ 20 h 30"/>
                <a:gd name="T50" fmla="*/ 30 w 30"/>
                <a:gd name="T51" fmla="*/ 30 h 30"/>
                <a:gd name="T52" fmla="*/ 30 w 30"/>
                <a:gd name="T53" fmla="*/ 30 h 30"/>
                <a:gd name="T54" fmla="*/ 30 w 30"/>
                <a:gd name="T55" fmla="*/ 30 h 30"/>
                <a:gd name="T56" fmla="*/ 30 w 30"/>
                <a:gd name="T57" fmla="*/ 30 h 30"/>
                <a:gd name="T58" fmla="*/ 30 w 30"/>
                <a:gd name="T59" fmla="*/ 30 h 30"/>
                <a:gd name="T60" fmla="*/ 30 w 30"/>
                <a:gd name="T61" fmla="*/ 30 h 30"/>
                <a:gd name="T62" fmla="*/ 20 w 30"/>
                <a:gd name="T63" fmla="*/ 30 h 30"/>
                <a:gd name="T64" fmla="*/ 20 w 30"/>
                <a:gd name="T65" fmla="*/ 30 h 30"/>
                <a:gd name="T66" fmla="*/ 20 w 30"/>
                <a:gd name="T67" fmla="*/ 30 h 30"/>
                <a:gd name="T68" fmla="*/ 20 w 30"/>
                <a:gd name="T69" fmla="*/ 30 h 30"/>
                <a:gd name="T70" fmla="*/ 20 w 30"/>
                <a:gd name="T71" fmla="*/ 30 h 30"/>
                <a:gd name="T72" fmla="*/ 20 w 30"/>
                <a:gd name="T73" fmla="*/ 30 h 30"/>
                <a:gd name="T74" fmla="*/ 20 w 30"/>
                <a:gd name="T75" fmla="*/ 30 h 30"/>
                <a:gd name="T76" fmla="*/ 0 w 3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30"/>
                <a:gd name="T119" fmla="*/ 30 w 3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3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10"/>
                  </a:lnTo>
                  <a:lnTo>
                    <a:pt x="30" y="20"/>
                  </a:lnTo>
                  <a:lnTo>
                    <a:pt x="30" y="30"/>
                  </a:lnTo>
                  <a:lnTo>
                    <a:pt x="20" y="3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Freeform 244"/>
            <p:cNvSpPr>
              <a:spLocks/>
            </p:cNvSpPr>
            <p:nvPr/>
          </p:nvSpPr>
          <p:spPr bwMode="auto">
            <a:xfrm>
              <a:off x="4607" y="109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0 h 20"/>
                <a:gd name="T14" fmla="*/ 0 w 30"/>
                <a:gd name="T15" fmla="*/ 0 h 20"/>
                <a:gd name="T16" fmla="*/ 0 w 30"/>
                <a:gd name="T17" fmla="*/ 0 h 20"/>
                <a:gd name="T18" fmla="*/ 0 w 30"/>
                <a:gd name="T19" fmla="*/ 0 h 20"/>
                <a:gd name="T20" fmla="*/ 0 w 30"/>
                <a:gd name="T21" fmla="*/ 0 h 20"/>
                <a:gd name="T22" fmla="*/ 0 w 30"/>
                <a:gd name="T23" fmla="*/ 0 h 20"/>
                <a:gd name="T24" fmla="*/ 0 w 30"/>
                <a:gd name="T25" fmla="*/ 0 h 20"/>
                <a:gd name="T26" fmla="*/ 0 w 30"/>
                <a:gd name="T27" fmla="*/ 0 h 20"/>
                <a:gd name="T28" fmla="*/ 0 w 30"/>
                <a:gd name="T29" fmla="*/ 0 h 20"/>
                <a:gd name="T30" fmla="*/ 0 w 30"/>
                <a:gd name="T31" fmla="*/ 0 h 20"/>
                <a:gd name="T32" fmla="*/ 0 w 30"/>
                <a:gd name="T33" fmla="*/ 0 h 20"/>
                <a:gd name="T34" fmla="*/ 0 w 30"/>
                <a:gd name="T35" fmla="*/ 0 h 20"/>
                <a:gd name="T36" fmla="*/ 10 w 30"/>
                <a:gd name="T37" fmla="*/ 0 h 20"/>
                <a:gd name="T38" fmla="*/ 30 w 30"/>
                <a:gd name="T39" fmla="*/ 20 h 20"/>
                <a:gd name="T40" fmla="*/ 30 w 30"/>
                <a:gd name="T41" fmla="*/ 20 h 20"/>
                <a:gd name="T42" fmla="*/ 30 w 30"/>
                <a:gd name="T43" fmla="*/ 20 h 20"/>
                <a:gd name="T44" fmla="*/ 30 w 30"/>
                <a:gd name="T45" fmla="*/ 20 h 20"/>
                <a:gd name="T46" fmla="*/ 30 w 30"/>
                <a:gd name="T47" fmla="*/ 20 h 20"/>
                <a:gd name="T48" fmla="*/ 30 w 30"/>
                <a:gd name="T49" fmla="*/ 20 h 20"/>
                <a:gd name="T50" fmla="*/ 30 w 30"/>
                <a:gd name="T51" fmla="*/ 20 h 20"/>
                <a:gd name="T52" fmla="*/ 30 w 30"/>
                <a:gd name="T53" fmla="*/ 2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20 w 30"/>
                <a:gd name="T63" fmla="*/ 20 h 20"/>
                <a:gd name="T64" fmla="*/ 20 w 30"/>
                <a:gd name="T65" fmla="*/ 20 h 20"/>
                <a:gd name="T66" fmla="*/ 20 w 30"/>
                <a:gd name="T67" fmla="*/ 20 h 20"/>
                <a:gd name="T68" fmla="*/ 20 w 30"/>
                <a:gd name="T69" fmla="*/ 20 h 20"/>
                <a:gd name="T70" fmla="*/ 20 w 30"/>
                <a:gd name="T71" fmla="*/ 20 h 20"/>
                <a:gd name="T72" fmla="*/ 20 w 30"/>
                <a:gd name="T73" fmla="*/ 20 h 20"/>
                <a:gd name="T74" fmla="*/ 2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2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245"/>
            <p:cNvSpPr>
              <a:spLocks/>
            </p:cNvSpPr>
            <p:nvPr/>
          </p:nvSpPr>
          <p:spPr bwMode="auto">
            <a:xfrm>
              <a:off x="4627" y="1101"/>
              <a:ext cx="30" cy="30"/>
            </a:xfrm>
            <a:custGeom>
              <a:avLst/>
              <a:gdLst>
                <a:gd name="T0" fmla="*/ 0 w 30"/>
                <a:gd name="T1" fmla="*/ 10 h 30"/>
                <a:gd name="T2" fmla="*/ 0 w 30"/>
                <a:gd name="T3" fmla="*/ 10 h 30"/>
                <a:gd name="T4" fmla="*/ 0 w 30"/>
                <a:gd name="T5" fmla="*/ 10 h 30"/>
                <a:gd name="T6" fmla="*/ 0 w 30"/>
                <a:gd name="T7" fmla="*/ 10 h 30"/>
                <a:gd name="T8" fmla="*/ 0 w 30"/>
                <a:gd name="T9" fmla="*/ 10 h 30"/>
                <a:gd name="T10" fmla="*/ 0 w 30"/>
                <a:gd name="T11" fmla="*/ 10 h 30"/>
                <a:gd name="T12" fmla="*/ 0 w 30"/>
                <a:gd name="T13" fmla="*/ 10 h 30"/>
                <a:gd name="T14" fmla="*/ 0 w 30"/>
                <a:gd name="T15" fmla="*/ 10 h 30"/>
                <a:gd name="T16" fmla="*/ 0 w 30"/>
                <a:gd name="T17" fmla="*/ 10 h 30"/>
                <a:gd name="T18" fmla="*/ 0 w 30"/>
                <a:gd name="T19" fmla="*/ 10 h 30"/>
                <a:gd name="T20" fmla="*/ 0 w 30"/>
                <a:gd name="T21" fmla="*/ 10 h 30"/>
                <a:gd name="T22" fmla="*/ 0 w 30"/>
                <a:gd name="T23" fmla="*/ 10 h 30"/>
                <a:gd name="T24" fmla="*/ 0 w 30"/>
                <a:gd name="T25" fmla="*/ 0 h 30"/>
                <a:gd name="T26" fmla="*/ 0 w 30"/>
                <a:gd name="T27" fmla="*/ 0 h 30"/>
                <a:gd name="T28" fmla="*/ 0 w 30"/>
                <a:gd name="T29" fmla="*/ 0 h 30"/>
                <a:gd name="T30" fmla="*/ 0 w 30"/>
                <a:gd name="T31" fmla="*/ 0 h 30"/>
                <a:gd name="T32" fmla="*/ 0 w 30"/>
                <a:gd name="T33" fmla="*/ 0 h 30"/>
                <a:gd name="T34" fmla="*/ 0 w 30"/>
                <a:gd name="T35" fmla="*/ 0 h 30"/>
                <a:gd name="T36" fmla="*/ 10 w 30"/>
                <a:gd name="T37" fmla="*/ 10 h 30"/>
                <a:gd name="T38" fmla="*/ 30 w 30"/>
                <a:gd name="T39" fmla="*/ 20 h 30"/>
                <a:gd name="T40" fmla="*/ 30 w 30"/>
                <a:gd name="T41" fmla="*/ 20 h 30"/>
                <a:gd name="T42" fmla="*/ 30 w 30"/>
                <a:gd name="T43" fmla="*/ 20 h 30"/>
                <a:gd name="T44" fmla="*/ 30 w 30"/>
                <a:gd name="T45" fmla="*/ 20 h 30"/>
                <a:gd name="T46" fmla="*/ 30 w 30"/>
                <a:gd name="T47" fmla="*/ 20 h 30"/>
                <a:gd name="T48" fmla="*/ 30 w 30"/>
                <a:gd name="T49" fmla="*/ 20 h 30"/>
                <a:gd name="T50" fmla="*/ 30 w 30"/>
                <a:gd name="T51" fmla="*/ 20 h 30"/>
                <a:gd name="T52" fmla="*/ 30 w 30"/>
                <a:gd name="T53" fmla="*/ 20 h 30"/>
                <a:gd name="T54" fmla="*/ 30 w 30"/>
                <a:gd name="T55" fmla="*/ 20 h 30"/>
                <a:gd name="T56" fmla="*/ 30 w 30"/>
                <a:gd name="T57" fmla="*/ 30 h 30"/>
                <a:gd name="T58" fmla="*/ 30 w 30"/>
                <a:gd name="T59" fmla="*/ 30 h 30"/>
                <a:gd name="T60" fmla="*/ 30 w 30"/>
                <a:gd name="T61" fmla="*/ 30 h 30"/>
                <a:gd name="T62" fmla="*/ 30 w 30"/>
                <a:gd name="T63" fmla="*/ 30 h 30"/>
                <a:gd name="T64" fmla="*/ 30 w 30"/>
                <a:gd name="T65" fmla="*/ 30 h 30"/>
                <a:gd name="T66" fmla="*/ 20 w 30"/>
                <a:gd name="T67" fmla="*/ 30 h 30"/>
                <a:gd name="T68" fmla="*/ 20 w 30"/>
                <a:gd name="T69" fmla="*/ 30 h 30"/>
                <a:gd name="T70" fmla="*/ 20 w 30"/>
                <a:gd name="T71" fmla="*/ 30 h 30"/>
                <a:gd name="T72" fmla="*/ 20 w 30"/>
                <a:gd name="T73" fmla="*/ 30 h 30"/>
                <a:gd name="T74" fmla="*/ 20 w 30"/>
                <a:gd name="T75" fmla="*/ 30 h 30"/>
                <a:gd name="T76" fmla="*/ 0 w 3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30"/>
                <a:gd name="T119" fmla="*/ 30 w 3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3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10"/>
                  </a:lnTo>
                  <a:lnTo>
                    <a:pt x="30" y="20"/>
                  </a:lnTo>
                  <a:lnTo>
                    <a:pt x="30" y="30"/>
                  </a:lnTo>
                  <a:lnTo>
                    <a:pt x="20" y="3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246"/>
            <p:cNvSpPr>
              <a:spLocks/>
            </p:cNvSpPr>
            <p:nvPr/>
          </p:nvSpPr>
          <p:spPr bwMode="auto">
            <a:xfrm>
              <a:off x="4647" y="1121"/>
              <a:ext cx="31" cy="20"/>
            </a:xfrm>
            <a:custGeom>
              <a:avLst/>
              <a:gdLst>
                <a:gd name="T0" fmla="*/ 0 w 31"/>
                <a:gd name="T1" fmla="*/ 10 h 20"/>
                <a:gd name="T2" fmla="*/ 0 w 31"/>
                <a:gd name="T3" fmla="*/ 10 h 20"/>
                <a:gd name="T4" fmla="*/ 0 w 31"/>
                <a:gd name="T5" fmla="*/ 10 h 20"/>
                <a:gd name="T6" fmla="*/ 0 w 31"/>
                <a:gd name="T7" fmla="*/ 10 h 20"/>
                <a:gd name="T8" fmla="*/ 0 w 31"/>
                <a:gd name="T9" fmla="*/ 0 h 20"/>
                <a:gd name="T10" fmla="*/ 0 w 31"/>
                <a:gd name="T11" fmla="*/ 0 h 20"/>
                <a:gd name="T12" fmla="*/ 0 w 31"/>
                <a:gd name="T13" fmla="*/ 0 h 20"/>
                <a:gd name="T14" fmla="*/ 0 w 31"/>
                <a:gd name="T15" fmla="*/ 0 h 20"/>
                <a:gd name="T16" fmla="*/ 0 w 31"/>
                <a:gd name="T17" fmla="*/ 0 h 20"/>
                <a:gd name="T18" fmla="*/ 0 w 31"/>
                <a:gd name="T19" fmla="*/ 0 h 20"/>
                <a:gd name="T20" fmla="*/ 0 w 31"/>
                <a:gd name="T21" fmla="*/ 0 h 20"/>
                <a:gd name="T22" fmla="*/ 0 w 31"/>
                <a:gd name="T23" fmla="*/ 0 h 20"/>
                <a:gd name="T24" fmla="*/ 0 w 31"/>
                <a:gd name="T25" fmla="*/ 0 h 20"/>
                <a:gd name="T26" fmla="*/ 0 w 31"/>
                <a:gd name="T27" fmla="*/ 0 h 20"/>
                <a:gd name="T28" fmla="*/ 0 w 31"/>
                <a:gd name="T29" fmla="*/ 0 h 20"/>
                <a:gd name="T30" fmla="*/ 0 w 31"/>
                <a:gd name="T31" fmla="*/ 0 h 20"/>
                <a:gd name="T32" fmla="*/ 0 w 31"/>
                <a:gd name="T33" fmla="*/ 0 h 20"/>
                <a:gd name="T34" fmla="*/ 10 w 31"/>
                <a:gd name="T35" fmla="*/ 0 h 20"/>
                <a:gd name="T36" fmla="*/ 10 w 31"/>
                <a:gd name="T37" fmla="*/ 0 h 20"/>
                <a:gd name="T38" fmla="*/ 31 w 31"/>
                <a:gd name="T39" fmla="*/ 10 h 20"/>
                <a:gd name="T40" fmla="*/ 31 w 31"/>
                <a:gd name="T41" fmla="*/ 10 h 20"/>
                <a:gd name="T42" fmla="*/ 31 w 31"/>
                <a:gd name="T43" fmla="*/ 10 h 20"/>
                <a:gd name="T44" fmla="*/ 31 w 31"/>
                <a:gd name="T45" fmla="*/ 10 h 20"/>
                <a:gd name="T46" fmla="*/ 31 w 31"/>
                <a:gd name="T47" fmla="*/ 10 h 20"/>
                <a:gd name="T48" fmla="*/ 31 w 31"/>
                <a:gd name="T49" fmla="*/ 20 h 20"/>
                <a:gd name="T50" fmla="*/ 31 w 31"/>
                <a:gd name="T51" fmla="*/ 20 h 20"/>
                <a:gd name="T52" fmla="*/ 31 w 31"/>
                <a:gd name="T53" fmla="*/ 20 h 20"/>
                <a:gd name="T54" fmla="*/ 31 w 31"/>
                <a:gd name="T55" fmla="*/ 20 h 20"/>
                <a:gd name="T56" fmla="*/ 31 w 31"/>
                <a:gd name="T57" fmla="*/ 20 h 20"/>
                <a:gd name="T58" fmla="*/ 31 w 31"/>
                <a:gd name="T59" fmla="*/ 20 h 20"/>
                <a:gd name="T60" fmla="*/ 31 w 31"/>
                <a:gd name="T61" fmla="*/ 20 h 20"/>
                <a:gd name="T62" fmla="*/ 31 w 31"/>
                <a:gd name="T63" fmla="*/ 20 h 20"/>
                <a:gd name="T64" fmla="*/ 31 w 31"/>
                <a:gd name="T65" fmla="*/ 20 h 20"/>
                <a:gd name="T66" fmla="*/ 31 w 31"/>
                <a:gd name="T67" fmla="*/ 20 h 20"/>
                <a:gd name="T68" fmla="*/ 31 w 31"/>
                <a:gd name="T69" fmla="*/ 20 h 20"/>
                <a:gd name="T70" fmla="*/ 21 w 31"/>
                <a:gd name="T71" fmla="*/ 20 h 20"/>
                <a:gd name="T72" fmla="*/ 21 w 31"/>
                <a:gd name="T73" fmla="*/ 20 h 20"/>
                <a:gd name="T74" fmla="*/ 21 w 31"/>
                <a:gd name="T75" fmla="*/ 20 h 20"/>
                <a:gd name="T76" fmla="*/ 0 w 31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1"/>
                <a:gd name="T118" fmla="*/ 0 h 20"/>
                <a:gd name="T119" fmla="*/ 31 w 31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1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1" y="10"/>
                  </a:lnTo>
                  <a:lnTo>
                    <a:pt x="31" y="20"/>
                  </a:lnTo>
                  <a:lnTo>
                    <a:pt x="21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247"/>
            <p:cNvSpPr>
              <a:spLocks/>
            </p:cNvSpPr>
            <p:nvPr/>
          </p:nvSpPr>
          <p:spPr bwMode="auto">
            <a:xfrm>
              <a:off x="4668" y="113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10 h 20"/>
                <a:gd name="T14" fmla="*/ 0 w 30"/>
                <a:gd name="T15" fmla="*/ 10 h 20"/>
                <a:gd name="T16" fmla="*/ 0 w 30"/>
                <a:gd name="T17" fmla="*/ 0 h 20"/>
                <a:gd name="T18" fmla="*/ 0 w 30"/>
                <a:gd name="T19" fmla="*/ 0 h 20"/>
                <a:gd name="T20" fmla="*/ 0 w 30"/>
                <a:gd name="T21" fmla="*/ 0 h 20"/>
                <a:gd name="T22" fmla="*/ 0 w 30"/>
                <a:gd name="T23" fmla="*/ 0 h 20"/>
                <a:gd name="T24" fmla="*/ 0 w 30"/>
                <a:gd name="T25" fmla="*/ 0 h 20"/>
                <a:gd name="T26" fmla="*/ 0 w 30"/>
                <a:gd name="T27" fmla="*/ 0 h 20"/>
                <a:gd name="T28" fmla="*/ 0 w 30"/>
                <a:gd name="T29" fmla="*/ 0 h 20"/>
                <a:gd name="T30" fmla="*/ 10 w 30"/>
                <a:gd name="T31" fmla="*/ 0 h 20"/>
                <a:gd name="T32" fmla="*/ 10 w 30"/>
                <a:gd name="T33" fmla="*/ 0 h 20"/>
                <a:gd name="T34" fmla="*/ 10 w 30"/>
                <a:gd name="T35" fmla="*/ 0 h 20"/>
                <a:gd name="T36" fmla="*/ 10 w 30"/>
                <a:gd name="T37" fmla="*/ 0 h 20"/>
                <a:gd name="T38" fmla="*/ 30 w 30"/>
                <a:gd name="T39" fmla="*/ 10 h 20"/>
                <a:gd name="T40" fmla="*/ 30 w 30"/>
                <a:gd name="T41" fmla="*/ 10 h 20"/>
                <a:gd name="T42" fmla="*/ 30 w 30"/>
                <a:gd name="T43" fmla="*/ 10 h 20"/>
                <a:gd name="T44" fmla="*/ 30 w 30"/>
                <a:gd name="T45" fmla="*/ 20 h 20"/>
                <a:gd name="T46" fmla="*/ 30 w 30"/>
                <a:gd name="T47" fmla="*/ 20 h 20"/>
                <a:gd name="T48" fmla="*/ 30 w 30"/>
                <a:gd name="T49" fmla="*/ 20 h 20"/>
                <a:gd name="T50" fmla="*/ 30 w 30"/>
                <a:gd name="T51" fmla="*/ 20 h 20"/>
                <a:gd name="T52" fmla="*/ 30 w 30"/>
                <a:gd name="T53" fmla="*/ 2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30 w 30"/>
                <a:gd name="T63" fmla="*/ 20 h 20"/>
                <a:gd name="T64" fmla="*/ 30 w 30"/>
                <a:gd name="T65" fmla="*/ 2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30 w 30"/>
                <a:gd name="T73" fmla="*/ 20 h 20"/>
                <a:gd name="T74" fmla="*/ 2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48"/>
            <p:cNvSpPr>
              <a:spLocks/>
            </p:cNvSpPr>
            <p:nvPr/>
          </p:nvSpPr>
          <p:spPr bwMode="auto">
            <a:xfrm>
              <a:off x="4688" y="1141"/>
              <a:ext cx="30" cy="20"/>
            </a:xfrm>
            <a:custGeom>
              <a:avLst/>
              <a:gdLst>
                <a:gd name="T0" fmla="*/ 1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10 h 20"/>
                <a:gd name="T14" fmla="*/ 0 w 30"/>
                <a:gd name="T15" fmla="*/ 10 h 20"/>
                <a:gd name="T16" fmla="*/ 0 w 30"/>
                <a:gd name="T17" fmla="*/ 10 h 20"/>
                <a:gd name="T18" fmla="*/ 0 w 30"/>
                <a:gd name="T19" fmla="*/ 10 h 20"/>
                <a:gd name="T20" fmla="*/ 0 w 30"/>
                <a:gd name="T21" fmla="*/ 10 h 20"/>
                <a:gd name="T22" fmla="*/ 0 w 30"/>
                <a:gd name="T23" fmla="*/ 0 h 20"/>
                <a:gd name="T24" fmla="*/ 0 w 30"/>
                <a:gd name="T25" fmla="*/ 0 h 20"/>
                <a:gd name="T26" fmla="*/ 10 w 30"/>
                <a:gd name="T27" fmla="*/ 0 h 20"/>
                <a:gd name="T28" fmla="*/ 10 w 30"/>
                <a:gd name="T29" fmla="*/ 0 h 20"/>
                <a:gd name="T30" fmla="*/ 10 w 30"/>
                <a:gd name="T31" fmla="*/ 0 h 20"/>
                <a:gd name="T32" fmla="*/ 10 w 30"/>
                <a:gd name="T33" fmla="*/ 0 h 20"/>
                <a:gd name="T34" fmla="*/ 10 w 30"/>
                <a:gd name="T35" fmla="*/ 0 h 20"/>
                <a:gd name="T36" fmla="*/ 10 w 30"/>
                <a:gd name="T37" fmla="*/ 0 h 20"/>
                <a:gd name="T38" fmla="*/ 30 w 30"/>
                <a:gd name="T39" fmla="*/ 20 h 20"/>
                <a:gd name="T40" fmla="*/ 30 w 30"/>
                <a:gd name="T41" fmla="*/ 20 h 20"/>
                <a:gd name="T42" fmla="*/ 30 w 30"/>
                <a:gd name="T43" fmla="*/ 20 h 20"/>
                <a:gd name="T44" fmla="*/ 30 w 30"/>
                <a:gd name="T45" fmla="*/ 20 h 20"/>
                <a:gd name="T46" fmla="*/ 30 w 30"/>
                <a:gd name="T47" fmla="*/ 20 h 20"/>
                <a:gd name="T48" fmla="*/ 30 w 30"/>
                <a:gd name="T49" fmla="*/ 20 h 20"/>
                <a:gd name="T50" fmla="*/ 30 w 30"/>
                <a:gd name="T51" fmla="*/ 20 h 20"/>
                <a:gd name="T52" fmla="*/ 30 w 30"/>
                <a:gd name="T53" fmla="*/ 2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30 w 30"/>
                <a:gd name="T63" fmla="*/ 20 h 20"/>
                <a:gd name="T64" fmla="*/ 30 w 30"/>
                <a:gd name="T65" fmla="*/ 2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30 w 30"/>
                <a:gd name="T73" fmla="*/ 20 h 20"/>
                <a:gd name="T74" fmla="*/ 30 w 30"/>
                <a:gd name="T75" fmla="*/ 20 h 20"/>
                <a:gd name="T76" fmla="*/ 1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1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2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249"/>
            <p:cNvSpPr>
              <a:spLocks/>
            </p:cNvSpPr>
            <p:nvPr/>
          </p:nvSpPr>
          <p:spPr bwMode="auto">
            <a:xfrm>
              <a:off x="4708" y="1151"/>
              <a:ext cx="40" cy="30"/>
            </a:xfrm>
            <a:custGeom>
              <a:avLst/>
              <a:gdLst>
                <a:gd name="T0" fmla="*/ 10 w 40"/>
                <a:gd name="T1" fmla="*/ 10 h 30"/>
                <a:gd name="T2" fmla="*/ 10 w 40"/>
                <a:gd name="T3" fmla="*/ 10 h 30"/>
                <a:gd name="T4" fmla="*/ 10 w 40"/>
                <a:gd name="T5" fmla="*/ 10 h 30"/>
                <a:gd name="T6" fmla="*/ 10 w 40"/>
                <a:gd name="T7" fmla="*/ 10 h 30"/>
                <a:gd name="T8" fmla="*/ 10 w 40"/>
                <a:gd name="T9" fmla="*/ 10 h 30"/>
                <a:gd name="T10" fmla="*/ 10 w 40"/>
                <a:gd name="T11" fmla="*/ 10 h 30"/>
                <a:gd name="T12" fmla="*/ 0 w 40"/>
                <a:gd name="T13" fmla="*/ 10 h 30"/>
                <a:gd name="T14" fmla="*/ 0 w 40"/>
                <a:gd name="T15" fmla="*/ 10 h 30"/>
                <a:gd name="T16" fmla="*/ 10 w 40"/>
                <a:gd name="T17" fmla="*/ 10 h 30"/>
                <a:gd name="T18" fmla="*/ 10 w 40"/>
                <a:gd name="T19" fmla="*/ 10 h 30"/>
                <a:gd name="T20" fmla="*/ 10 w 40"/>
                <a:gd name="T21" fmla="*/ 10 h 30"/>
                <a:gd name="T22" fmla="*/ 10 w 40"/>
                <a:gd name="T23" fmla="*/ 10 h 30"/>
                <a:gd name="T24" fmla="*/ 10 w 40"/>
                <a:gd name="T25" fmla="*/ 10 h 30"/>
                <a:gd name="T26" fmla="*/ 10 w 40"/>
                <a:gd name="T27" fmla="*/ 10 h 30"/>
                <a:gd name="T28" fmla="*/ 10 w 40"/>
                <a:gd name="T29" fmla="*/ 0 h 30"/>
                <a:gd name="T30" fmla="*/ 10 w 40"/>
                <a:gd name="T31" fmla="*/ 0 h 30"/>
                <a:gd name="T32" fmla="*/ 10 w 40"/>
                <a:gd name="T33" fmla="*/ 0 h 30"/>
                <a:gd name="T34" fmla="*/ 10 w 40"/>
                <a:gd name="T35" fmla="*/ 0 h 30"/>
                <a:gd name="T36" fmla="*/ 10 w 40"/>
                <a:gd name="T37" fmla="*/ 10 h 30"/>
                <a:gd name="T38" fmla="*/ 40 w 40"/>
                <a:gd name="T39" fmla="*/ 20 h 30"/>
                <a:gd name="T40" fmla="*/ 40 w 40"/>
                <a:gd name="T41" fmla="*/ 20 h 30"/>
                <a:gd name="T42" fmla="*/ 40 w 40"/>
                <a:gd name="T43" fmla="*/ 20 h 30"/>
                <a:gd name="T44" fmla="*/ 40 w 40"/>
                <a:gd name="T45" fmla="*/ 20 h 30"/>
                <a:gd name="T46" fmla="*/ 40 w 40"/>
                <a:gd name="T47" fmla="*/ 20 h 30"/>
                <a:gd name="T48" fmla="*/ 40 w 40"/>
                <a:gd name="T49" fmla="*/ 20 h 30"/>
                <a:gd name="T50" fmla="*/ 40 w 40"/>
                <a:gd name="T51" fmla="*/ 20 h 30"/>
                <a:gd name="T52" fmla="*/ 40 w 40"/>
                <a:gd name="T53" fmla="*/ 20 h 30"/>
                <a:gd name="T54" fmla="*/ 40 w 40"/>
                <a:gd name="T55" fmla="*/ 20 h 30"/>
                <a:gd name="T56" fmla="*/ 40 w 40"/>
                <a:gd name="T57" fmla="*/ 20 h 30"/>
                <a:gd name="T58" fmla="*/ 40 w 40"/>
                <a:gd name="T59" fmla="*/ 20 h 30"/>
                <a:gd name="T60" fmla="*/ 40 w 40"/>
                <a:gd name="T61" fmla="*/ 20 h 30"/>
                <a:gd name="T62" fmla="*/ 40 w 40"/>
                <a:gd name="T63" fmla="*/ 20 h 30"/>
                <a:gd name="T64" fmla="*/ 40 w 40"/>
                <a:gd name="T65" fmla="*/ 20 h 30"/>
                <a:gd name="T66" fmla="*/ 30 w 40"/>
                <a:gd name="T67" fmla="*/ 30 h 30"/>
                <a:gd name="T68" fmla="*/ 30 w 40"/>
                <a:gd name="T69" fmla="*/ 30 h 30"/>
                <a:gd name="T70" fmla="*/ 30 w 40"/>
                <a:gd name="T71" fmla="*/ 30 h 30"/>
                <a:gd name="T72" fmla="*/ 30 w 40"/>
                <a:gd name="T73" fmla="*/ 30 h 30"/>
                <a:gd name="T74" fmla="*/ 30 w 40"/>
                <a:gd name="T75" fmla="*/ 20 h 30"/>
                <a:gd name="T76" fmla="*/ 10 w 40"/>
                <a:gd name="T77" fmla="*/ 10 h 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30"/>
                <a:gd name="T119" fmla="*/ 40 w 40"/>
                <a:gd name="T120" fmla="*/ 30 h 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3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10" y="10"/>
                  </a:lnTo>
                  <a:lnTo>
                    <a:pt x="10" y="0"/>
                  </a:lnTo>
                  <a:lnTo>
                    <a:pt x="10" y="10"/>
                  </a:lnTo>
                  <a:lnTo>
                    <a:pt x="40" y="20"/>
                  </a:lnTo>
                  <a:lnTo>
                    <a:pt x="30" y="30"/>
                  </a:lnTo>
                  <a:lnTo>
                    <a:pt x="30" y="2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250"/>
            <p:cNvSpPr>
              <a:spLocks/>
            </p:cNvSpPr>
            <p:nvPr/>
          </p:nvSpPr>
          <p:spPr bwMode="auto">
            <a:xfrm>
              <a:off x="4738" y="117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0 h 20"/>
                <a:gd name="T4" fmla="*/ 0 w 30"/>
                <a:gd name="T5" fmla="*/ 0 h 20"/>
                <a:gd name="T6" fmla="*/ 0 w 30"/>
                <a:gd name="T7" fmla="*/ 0 h 20"/>
                <a:gd name="T8" fmla="*/ 0 w 30"/>
                <a:gd name="T9" fmla="*/ 0 h 20"/>
                <a:gd name="T10" fmla="*/ 0 w 30"/>
                <a:gd name="T11" fmla="*/ 0 h 20"/>
                <a:gd name="T12" fmla="*/ 0 w 30"/>
                <a:gd name="T13" fmla="*/ 0 h 20"/>
                <a:gd name="T14" fmla="*/ 0 w 30"/>
                <a:gd name="T15" fmla="*/ 0 h 20"/>
                <a:gd name="T16" fmla="*/ 0 w 30"/>
                <a:gd name="T17" fmla="*/ 0 h 20"/>
                <a:gd name="T18" fmla="*/ 0 w 30"/>
                <a:gd name="T19" fmla="*/ 0 h 20"/>
                <a:gd name="T20" fmla="*/ 0 w 30"/>
                <a:gd name="T21" fmla="*/ 0 h 20"/>
                <a:gd name="T22" fmla="*/ 0 w 30"/>
                <a:gd name="T23" fmla="*/ 0 h 20"/>
                <a:gd name="T24" fmla="*/ 0 w 30"/>
                <a:gd name="T25" fmla="*/ 0 h 20"/>
                <a:gd name="T26" fmla="*/ 0 w 30"/>
                <a:gd name="T27" fmla="*/ 0 h 20"/>
                <a:gd name="T28" fmla="*/ 0 w 30"/>
                <a:gd name="T29" fmla="*/ 0 h 20"/>
                <a:gd name="T30" fmla="*/ 0 w 30"/>
                <a:gd name="T31" fmla="*/ 0 h 20"/>
                <a:gd name="T32" fmla="*/ 0 w 30"/>
                <a:gd name="T33" fmla="*/ 0 h 20"/>
                <a:gd name="T34" fmla="*/ 0 w 30"/>
                <a:gd name="T35" fmla="*/ 0 h 20"/>
                <a:gd name="T36" fmla="*/ 0 w 30"/>
                <a:gd name="T37" fmla="*/ 0 h 20"/>
                <a:gd name="T38" fmla="*/ 30 w 30"/>
                <a:gd name="T39" fmla="*/ 10 h 20"/>
                <a:gd name="T40" fmla="*/ 30 w 30"/>
                <a:gd name="T41" fmla="*/ 10 h 20"/>
                <a:gd name="T42" fmla="*/ 30 w 30"/>
                <a:gd name="T43" fmla="*/ 10 h 20"/>
                <a:gd name="T44" fmla="*/ 30 w 30"/>
                <a:gd name="T45" fmla="*/ 10 h 20"/>
                <a:gd name="T46" fmla="*/ 30 w 30"/>
                <a:gd name="T47" fmla="*/ 10 h 20"/>
                <a:gd name="T48" fmla="*/ 30 w 30"/>
                <a:gd name="T49" fmla="*/ 10 h 20"/>
                <a:gd name="T50" fmla="*/ 30 w 30"/>
                <a:gd name="T51" fmla="*/ 10 h 20"/>
                <a:gd name="T52" fmla="*/ 30 w 30"/>
                <a:gd name="T53" fmla="*/ 10 h 20"/>
                <a:gd name="T54" fmla="*/ 30 w 30"/>
                <a:gd name="T55" fmla="*/ 10 h 20"/>
                <a:gd name="T56" fmla="*/ 30 w 30"/>
                <a:gd name="T57" fmla="*/ 10 h 20"/>
                <a:gd name="T58" fmla="*/ 30 w 30"/>
                <a:gd name="T59" fmla="*/ 10 h 20"/>
                <a:gd name="T60" fmla="*/ 30 w 30"/>
                <a:gd name="T61" fmla="*/ 10 h 20"/>
                <a:gd name="T62" fmla="*/ 30 w 30"/>
                <a:gd name="T63" fmla="*/ 10 h 20"/>
                <a:gd name="T64" fmla="*/ 30 w 30"/>
                <a:gd name="T65" fmla="*/ 1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30 w 30"/>
                <a:gd name="T73" fmla="*/ 20 h 20"/>
                <a:gd name="T74" fmla="*/ 2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251"/>
            <p:cNvSpPr>
              <a:spLocks/>
            </p:cNvSpPr>
            <p:nvPr/>
          </p:nvSpPr>
          <p:spPr bwMode="auto">
            <a:xfrm>
              <a:off x="4758" y="1181"/>
              <a:ext cx="40" cy="10"/>
            </a:xfrm>
            <a:custGeom>
              <a:avLst/>
              <a:gdLst>
                <a:gd name="T0" fmla="*/ 0 w 40"/>
                <a:gd name="T1" fmla="*/ 10 h 10"/>
                <a:gd name="T2" fmla="*/ 0 w 40"/>
                <a:gd name="T3" fmla="*/ 0 h 10"/>
                <a:gd name="T4" fmla="*/ 0 w 40"/>
                <a:gd name="T5" fmla="*/ 0 h 10"/>
                <a:gd name="T6" fmla="*/ 0 w 40"/>
                <a:gd name="T7" fmla="*/ 0 h 10"/>
                <a:gd name="T8" fmla="*/ 0 w 40"/>
                <a:gd name="T9" fmla="*/ 0 h 10"/>
                <a:gd name="T10" fmla="*/ 0 w 40"/>
                <a:gd name="T11" fmla="*/ 0 h 10"/>
                <a:gd name="T12" fmla="*/ 0 w 40"/>
                <a:gd name="T13" fmla="*/ 0 h 10"/>
                <a:gd name="T14" fmla="*/ 0 w 40"/>
                <a:gd name="T15" fmla="*/ 0 h 10"/>
                <a:gd name="T16" fmla="*/ 0 w 40"/>
                <a:gd name="T17" fmla="*/ 0 h 10"/>
                <a:gd name="T18" fmla="*/ 0 w 40"/>
                <a:gd name="T19" fmla="*/ 0 h 10"/>
                <a:gd name="T20" fmla="*/ 0 w 40"/>
                <a:gd name="T21" fmla="*/ 0 h 10"/>
                <a:gd name="T22" fmla="*/ 0 w 40"/>
                <a:gd name="T23" fmla="*/ 0 h 10"/>
                <a:gd name="T24" fmla="*/ 0 w 40"/>
                <a:gd name="T25" fmla="*/ 0 h 10"/>
                <a:gd name="T26" fmla="*/ 0 w 40"/>
                <a:gd name="T27" fmla="*/ 0 h 10"/>
                <a:gd name="T28" fmla="*/ 0 w 40"/>
                <a:gd name="T29" fmla="*/ 0 h 10"/>
                <a:gd name="T30" fmla="*/ 10 w 40"/>
                <a:gd name="T31" fmla="*/ 0 h 10"/>
                <a:gd name="T32" fmla="*/ 10 w 40"/>
                <a:gd name="T33" fmla="*/ 0 h 10"/>
                <a:gd name="T34" fmla="*/ 10 w 40"/>
                <a:gd name="T35" fmla="*/ 0 h 10"/>
                <a:gd name="T36" fmla="*/ 10 w 40"/>
                <a:gd name="T37" fmla="*/ 0 h 10"/>
                <a:gd name="T38" fmla="*/ 30 w 40"/>
                <a:gd name="T39" fmla="*/ 10 h 10"/>
                <a:gd name="T40" fmla="*/ 30 w 40"/>
                <a:gd name="T41" fmla="*/ 10 h 10"/>
                <a:gd name="T42" fmla="*/ 30 w 40"/>
                <a:gd name="T43" fmla="*/ 10 h 10"/>
                <a:gd name="T44" fmla="*/ 30 w 40"/>
                <a:gd name="T45" fmla="*/ 10 h 10"/>
                <a:gd name="T46" fmla="*/ 40 w 40"/>
                <a:gd name="T47" fmla="*/ 10 h 10"/>
                <a:gd name="T48" fmla="*/ 40 w 40"/>
                <a:gd name="T49" fmla="*/ 10 h 10"/>
                <a:gd name="T50" fmla="*/ 40 w 40"/>
                <a:gd name="T51" fmla="*/ 10 h 10"/>
                <a:gd name="T52" fmla="*/ 40 w 40"/>
                <a:gd name="T53" fmla="*/ 10 h 10"/>
                <a:gd name="T54" fmla="*/ 40 w 40"/>
                <a:gd name="T55" fmla="*/ 10 h 10"/>
                <a:gd name="T56" fmla="*/ 40 w 40"/>
                <a:gd name="T57" fmla="*/ 10 h 10"/>
                <a:gd name="T58" fmla="*/ 30 w 40"/>
                <a:gd name="T59" fmla="*/ 10 h 10"/>
                <a:gd name="T60" fmla="*/ 30 w 40"/>
                <a:gd name="T61" fmla="*/ 10 h 10"/>
                <a:gd name="T62" fmla="*/ 30 w 40"/>
                <a:gd name="T63" fmla="*/ 10 h 10"/>
                <a:gd name="T64" fmla="*/ 30 w 40"/>
                <a:gd name="T65" fmla="*/ 10 h 10"/>
                <a:gd name="T66" fmla="*/ 30 w 40"/>
                <a:gd name="T67" fmla="*/ 10 h 10"/>
                <a:gd name="T68" fmla="*/ 30 w 40"/>
                <a:gd name="T69" fmla="*/ 10 h 10"/>
                <a:gd name="T70" fmla="*/ 30 w 40"/>
                <a:gd name="T71" fmla="*/ 10 h 10"/>
                <a:gd name="T72" fmla="*/ 30 w 40"/>
                <a:gd name="T73" fmla="*/ 10 h 10"/>
                <a:gd name="T74" fmla="*/ 30 w 40"/>
                <a:gd name="T75" fmla="*/ 10 h 10"/>
                <a:gd name="T76" fmla="*/ 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0" y="10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252"/>
            <p:cNvSpPr>
              <a:spLocks/>
            </p:cNvSpPr>
            <p:nvPr/>
          </p:nvSpPr>
          <p:spPr bwMode="auto">
            <a:xfrm>
              <a:off x="4788" y="118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10 h 20"/>
                <a:gd name="T14" fmla="*/ 0 w 30"/>
                <a:gd name="T15" fmla="*/ 10 h 20"/>
                <a:gd name="T16" fmla="*/ 0 w 30"/>
                <a:gd name="T17" fmla="*/ 10 h 20"/>
                <a:gd name="T18" fmla="*/ 0 w 30"/>
                <a:gd name="T19" fmla="*/ 10 h 20"/>
                <a:gd name="T20" fmla="*/ 0 w 30"/>
                <a:gd name="T21" fmla="*/ 10 h 20"/>
                <a:gd name="T22" fmla="*/ 0 w 30"/>
                <a:gd name="T23" fmla="*/ 10 h 20"/>
                <a:gd name="T24" fmla="*/ 0 w 30"/>
                <a:gd name="T25" fmla="*/ 10 h 20"/>
                <a:gd name="T26" fmla="*/ 0 w 30"/>
                <a:gd name="T27" fmla="*/ 10 h 20"/>
                <a:gd name="T28" fmla="*/ 0 w 30"/>
                <a:gd name="T29" fmla="*/ 10 h 20"/>
                <a:gd name="T30" fmla="*/ 0 w 30"/>
                <a:gd name="T31" fmla="*/ 0 h 20"/>
                <a:gd name="T32" fmla="*/ 0 w 30"/>
                <a:gd name="T33" fmla="*/ 0 h 20"/>
                <a:gd name="T34" fmla="*/ 0 w 30"/>
                <a:gd name="T35" fmla="*/ 0 h 20"/>
                <a:gd name="T36" fmla="*/ 0 w 30"/>
                <a:gd name="T37" fmla="*/ 0 h 20"/>
                <a:gd name="T38" fmla="*/ 30 w 30"/>
                <a:gd name="T39" fmla="*/ 10 h 20"/>
                <a:gd name="T40" fmla="*/ 30 w 30"/>
                <a:gd name="T41" fmla="*/ 10 h 20"/>
                <a:gd name="T42" fmla="*/ 30 w 30"/>
                <a:gd name="T43" fmla="*/ 10 h 20"/>
                <a:gd name="T44" fmla="*/ 30 w 30"/>
                <a:gd name="T45" fmla="*/ 10 h 20"/>
                <a:gd name="T46" fmla="*/ 30 w 30"/>
                <a:gd name="T47" fmla="*/ 20 h 20"/>
                <a:gd name="T48" fmla="*/ 30 w 30"/>
                <a:gd name="T49" fmla="*/ 20 h 20"/>
                <a:gd name="T50" fmla="*/ 30 w 30"/>
                <a:gd name="T51" fmla="*/ 20 h 20"/>
                <a:gd name="T52" fmla="*/ 30 w 30"/>
                <a:gd name="T53" fmla="*/ 2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30 w 30"/>
                <a:gd name="T63" fmla="*/ 20 h 20"/>
                <a:gd name="T64" fmla="*/ 30 w 30"/>
                <a:gd name="T65" fmla="*/ 2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20 w 30"/>
                <a:gd name="T73" fmla="*/ 20 h 20"/>
                <a:gd name="T74" fmla="*/ 2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253"/>
            <p:cNvSpPr>
              <a:spLocks/>
            </p:cNvSpPr>
            <p:nvPr/>
          </p:nvSpPr>
          <p:spPr bwMode="auto">
            <a:xfrm>
              <a:off x="4808" y="119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10 h 20"/>
                <a:gd name="T14" fmla="*/ 0 w 30"/>
                <a:gd name="T15" fmla="*/ 10 h 20"/>
                <a:gd name="T16" fmla="*/ 0 w 30"/>
                <a:gd name="T17" fmla="*/ 10 h 20"/>
                <a:gd name="T18" fmla="*/ 0 w 30"/>
                <a:gd name="T19" fmla="*/ 10 h 20"/>
                <a:gd name="T20" fmla="*/ 0 w 30"/>
                <a:gd name="T21" fmla="*/ 10 h 20"/>
                <a:gd name="T22" fmla="*/ 0 w 30"/>
                <a:gd name="T23" fmla="*/ 10 h 20"/>
                <a:gd name="T24" fmla="*/ 0 w 30"/>
                <a:gd name="T25" fmla="*/ 0 h 20"/>
                <a:gd name="T26" fmla="*/ 0 w 30"/>
                <a:gd name="T27" fmla="*/ 0 h 20"/>
                <a:gd name="T28" fmla="*/ 0 w 30"/>
                <a:gd name="T29" fmla="*/ 0 h 20"/>
                <a:gd name="T30" fmla="*/ 0 w 30"/>
                <a:gd name="T31" fmla="*/ 0 h 20"/>
                <a:gd name="T32" fmla="*/ 0 w 30"/>
                <a:gd name="T33" fmla="*/ 0 h 20"/>
                <a:gd name="T34" fmla="*/ 10 w 30"/>
                <a:gd name="T35" fmla="*/ 0 h 20"/>
                <a:gd name="T36" fmla="*/ 10 w 30"/>
                <a:gd name="T37" fmla="*/ 0 h 20"/>
                <a:gd name="T38" fmla="*/ 30 w 30"/>
                <a:gd name="T39" fmla="*/ 10 h 20"/>
                <a:gd name="T40" fmla="*/ 30 w 30"/>
                <a:gd name="T41" fmla="*/ 10 h 20"/>
                <a:gd name="T42" fmla="*/ 30 w 30"/>
                <a:gd name="T43" fmla="*/ 10 h 20"/>
                <a:gd name="T44" fmla="*/ 30 w 30"/>
                <a:gd name="T45" fmla="*/ 10 h 20"/>
                <a:gd name="T46" fmla="*/ 30 w 30"/>
                <a:gd name="T47" fmla="*/ 10 h 20"/>
                <a:gd name="T48" fmla="*/ 30 w 30"/>
                <a:gd name="T49" fmla="*/ 10 h 20"/>
                <a:gd name="T50" fmla="*/ 30 w 30"/>
                <a:gd name="T51" fmla="*/ 10 h 20"/>
                <a:gd name="T52" fmla="*/ 30 w 30"/>
                <a:gd name="T53" fmla="*/ 2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30 w 30"/>
                <a:gd name="T63" fmla="*/ 20 h 20"/>
                <a:gd name="T64" fmla="*/ 30 w 30"/>
                <a:gd name="T65" fmla="*/ 2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30 w 30"/>
                <a:gd name="T73" fmla="*/ 20 h 20"/>
                <a:gd name="T74" fmla="*/ 3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254"/>
            <p:cNvSpPr>
              <a:spLocks/>
            </p:cNvSpPr>
            <p:nvPr/>
          </p:nvSpPr>
          <p:spPr bwMode="auto">
            <a:xfrm>
              <a:off x="4828" y="1201"/>
              <a:ext cx="40" cy="20"/>
            </a:xfrm>
            <a:custGeom>
              <a:avLst/>
              <a:gdLst>
                <a:gd name="T0" fmla="*/ 10 w 40"/>
                <a:gd name="T1" fmla="*/ 10 h 20"/>
                <a:gd name="T2" fmla="*/ 10 w 40"/>
                <a:gd name="T3" fmla="*/ 10 h 20"/>
                <a:gd name="T4" fmla="*/ 10 w 40"/>
                <a:gd name="T5" fmla="*/ 10 h 20"/>
                <a:gd name="T6" fmla="*/ 10 w 40"/>
                <a:gd name="T7" fmla="*/ 10 h 20"/>
                <a:gd name="T8" fmla="*/ 10 w 40"/>
                <a:gd name="T9" fmla="*/ 10 h 20"/>
                <a:gd name="T10" fmla="*/ 10 w 40"/>
                <a:gd name="T11" fmla="*/ 10 h 20"/>
                <a:gd name="T12" fmla="*/ 10 w 40"/>
                <a:gd name="T13" fmla="*/ 10 h 20"/>
                <a:gd name="T14" fmla="*/ 0 w 40"/>
                <a:gd name="T15" fmla="*/ 10 h 20"/>
                <a:gd name="T16" fmla="*/ 0 w 40"/>
                <a:gd name="T17" fmla="*/ 10 h 20"/>
                <a:gd name="T18" fmla="*/ 10 w 40"/>
                <a:gd name="T19" fmla="*/ 0 h 20"/>
                <a:gd name="T20" fmla="*/ 10 w 40"/>
                <a:gd name="T21" fmla="*/ 0 h 20"/>
                <a:gd name="T22" fmla="*/ 10 w 40"/>
                <a:gd name="T23" fmla="*/ 0 h 20"/>
                <a:gd name="T24" fmla="*/ 10 w 40"/>
                <a:gd name="T25" fmla="*/ 0 h 20"/>
                <a:gd name="T26" fmla="*/ 10 w 40"/>
                <a:gd name="T27" fmla="*/ 0 h 20"/>
                <a:gd name="T28" fmla="*/ 10 w 40"/>
                <a:gd name="T29" fmla="*/ 0 h 20"/>
                <a:gd name="T30" fmla="*/ 10 w 40"/>
                <a:gd name="T31" fmla="*/ 0 h 20"/>
                <a:gd name="T32" fmla="*/ 10 w 40"/>
                <a:gd name="T33" fmla="*/ 0 h 20"/>
                <a:gd name="T34" fmla="*/ 10 w 40"/>
                <a:gd name="T35" fmla="*/ 0 h 20"/>
                <a:gd name="T36" fmla="*/ 10 w 40"/>
                <a:gd name="T37" fmla="*/ 0 h 20"/>
                <a:gd name="T38" fmla="*/ 40 w 40"/>
                <a:gd name="T39" fmla="*/ 10 h 20"/>
                <a:gd name="T40" fmla="*/ 40 w 40"/>
                <a:gd name="T41" fmla="*/ 10 h 20"/>
                <a:gd name="T42" fmla="*/ 40 w 40"/>
                <a:gd name="T43" fmla="*/ 10 h 20"/>
                <a:gd name="T44" fmla="*/ 40 w 40"/>
                <a:gd name="T45" fmla="*/ 10 h 20"/>
                <a:gd name="T46" fmla="*/ 40 w 40"/>
                <a:gd name="T47" fmla="*/ 10 h 20"/>
                <a:gd name="T48" fmla="*/ 40 w 40"/>
                <a:gd name="T49" fmla="*/ 10 h 20"/>
                <a:gd name="T50" fmla="*/ 40 w 40"/>
                <a:gd name="T51" fmla="*/ 10 h 20"/>
                <a:gd name="T52" fmla="*/ 40 w 40"/>
                <a:gd name="T53" fmla="*/ 10 h 20"/>
                <a:gd name="T54" fmla="*/ 40 w 40"/>
                <a:gd name="T55" fmla="*/ 10 h 20"/>
                <a:gd name="T56" fmla="*/ 40 w 40"/>
                <a:gd name="T57" fmla="*/ 10 h 20"/>
                <a:gd name="T58" fmla="*/ 40 w 40"/>
                <a:gd name="T59" fmla="*/ 20 h 20"/>
                <a:gd name="T60" fmla="*/ 40 w 40"/>
                <a:gd name="T61" fmla="*/ 20 h 20"/>
                <a:gd name="T62" fmla="*/ 40 w 40"/>
                <a:gd name="T63" fmla="*/ 20 h 20"/>
                <a:gd name="T64" fmla="*/ 40 w 40"/>
                <a:gd name="T65" fmla="*/ 20 h 20"/>
                <a:gd name="T66" fmla="*/ 40 w 40"/>
                <a:gd name="T67" fmla="*/ 20 h 20"/>
                <a:gd name="T68" fmla="*/ 40 w 40"/>
                <a:gd name="T69" fmla="*/ 20 h 20"/>
                <a:gd name="T70" fmla="*/ 40 w 40"/>
                <a:gd name="T71" fmla="*/ 20 h 20"/>
                <a:gd name="T72" fmla="*/ 30 w 40"/>
                <a:gd name="T73" fmla="*/ 20 h 20"/>
                <a:gd name="T74" fmla="*/ 30 w 40"/>
                <a:gd name="T75" fmla="*/ 20 h 20"/>
                <a:gd name="T76" fmla="*/ 10 w 4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20"/>
                <a:gd name="T119" fmla="*/ 40 w 4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2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10" y="0"/>
                  </a:lnTo>
                  <a:lnTo>
                    <a:pt x="40" y="10"/>
                  </a:lnTo>
                  <a:lnTo>
                    <a:pt x="40" y="20"/>
                  </a:lnTo>
                  <a:lnTo>
                    <a:pt x="30" y="2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255"/>
            <p:cNvSpPr>
              <a:spLocks/>
            </p:cNvSpPr>
            <p:nvPr/>
          </p:nvSpPr>
          <p:spPr bwMode="auto">
            <a:xfrm>
              <a:off x="4858" y="1211"/>
              <a:ext cx="40" cy="10"/>
            </a:xfrm>
            <a:custGeom>
              <a:avLst/>
              <a:gdLst>
                <a:gd name="T0" fmla="*/ 0 w 40"/>
                <a:gd name="T1" fmla="*/ 10 h 10"/>
                <a:gd name="T2" fmla="*/ 0 w 40"/>
                <a:gd name="T3" fmla="*/ 10 h 10"/>
                <a:gd name="T4" fmla="*/ 0 w 40"/>
                <a:gd name="T5" fmla="*/ 10 h 10"/>
                <a:gd name="T6" fmla="*/ 0 w 40"/>
                <a:gd name="T7" fmla="*/ 10 h 10"/>
                <a:gd name="T8" fmla="*/ 0 w 40"/>
                <a:gd name="T9" fmla="*/ 10 h 10"/>
                <a:gd name="T10" fmla="*/ 0 w 40"/>
                <a:gd name="T11" fmla="*/ 10 h 10"/>
                <a:gd name="T12" fmla="*/ 0 w 40"/>
                <a:gd name="T13" fmla="*/ 0 h 10"/>
                <a:gd name="T14" fmla="*/ 0 w 40"/>
                <a:gd name="T15" fmla="*/ 0 h 10"/>
                <a:gd name="T16" fmla="*/ 0 w 40"/>
                <a:gd name="T17" fmla="*/ 0 h 10"/>
                <a:gd name="T18" fmla="*/ 0 w 40"/>
                <a:gd name="T19" fmla="*/ 0 h 10"/>
                <a:gd name="T20" fmla="*/ 0 w 40"/>
                <a:gd name="T21" fmla="*/ 0 h 10"/>
                <a:gd name="T22" fmla="*/ 0 w 40"/>
                <a:gd name="T23" fmla="*/ 0 h 10"/>
                <a:gd name="T24" fmla="*/ 0 w 40"/>
                <a:gd name="T25" fmla="*/ 0 h 10"/>
                <a:gd name="T26" fmla="*/ 0 w 40"/>
                <a:gd name="T27" fmla="*/ 0 h 10"/>
                <a:gd name="T28" fmla="*/ 0 w 40"/>
                <a:gd name="T29" fmla="*/ 0 h 10"/>
                <a:gd name="T30" fmla="*/ 0 w 40"/>
                <a:gd name="T31" fmla="*/ 0 h 10"/>
                <a:gd name="T32" fmla="*/ 0 w 40"/>
                <a:gd name="T33" fmla="*/ 0 h 10"/>
                <a:gd name="T34" fmla="*/ 10 w 40"/>
                <a:gd name="T35" fmla="*/ 0 h 10"/>
                <a:gd name="T36" fmla="*/ 10 w 40"/>
                <a:gd name="T37" fmla="*/ 0 h 10"/>
                <a:gd name="T38" fmla="*/ 30 w 40"/>
                <a:gd name="T39" fmla="*/ 0 h 10"/>
                <a:gd name="T40" fmla="*/ 30 w 40"/>
                <a:gd name="T41" fmla="*/ 0 h 10"/>
                <a:gd name="T42" fmla="*/ 30 w 40"/>
                <a:gd name="T43" fmla="*/ 10 h 10"/>
                <a:gd name="T44" fmla="*/ 30 w 40"/>
                <a:gd name="T45" fmla="*/ 10 h 10"/>
                <a:gd name="T46" fmla="*/ 30 w 40"/>
                <a:gd name="T47" fmla="*/ 10 h 10"/>
                <a:gd name="T48" fmla="*/ 30 w 40"/>
                <a:gd name="T49" fmla="*/ 10 h 10"/>
                <a:gd name="T50" fmla="*/ 40 w 40"/>
                <a:gd name="T51" fmla="*/ 10 h 10"/>
                <a:gd name="T52" fmla="*/ 40 w 40"/>
                <a:gd name="T53" fmla="*/ 10 h 10"/>
                <a:gd name="T54" fmla="*/ 40 w 40"/>
                <a:gd name="T55" fmla="*/ 10 h 10"/>
                <a:gd name="T56" fmla="*/ 40 w 40"/>
                <a:gd name="T57" fmla="*/ 10 h 10"/>
                <a:gd name="T58" fmla="*/ 30 w 40"/>
                <a:gd name="T59" fmla="*/ 10 h 10"/>
                <a:gd name="T60" fmla="*/ 30 w 40"/>
                <a:gd name="T61" fmla="*/ 10 h 10"/>
                <a:gd name="T62" fmla="*/ 30 w 40"/>
                <a:gd name="T63" fmla="*/ 10 h 10"/>
                <a:gd name="T64" fmla="*/ 30 w 40"/>
                <a:gd name="T65" fmla="*/ 10 h 10"/>
                <a:gd name="T66" fmla="*/ 30 w 40"/>
                <a:gd name="T67" fmla="*/ 10 h 10"/>
                <a:gd name="T68" fmla="*/ 30 w 40"/>
                <a:gd name="T69" fmla="*/ 10 h 10"/>
                <a:gd name="T70" fmla="*/ 30 w 40"/>
                <a:gd name="T71" fmla="*/ 10 h 10"/>
                <a:gd name="T72" fmla="*/ 30 w 40"/>
                <a:gd name="T73" fmla="*/ 10 h 10"/>
                <a:gd name="T74" fmla="*/ 30 w 40"/>
                <a:gd name="T75" fmla="*/ 10 h 10"/>
                <a:gd name="T76" fmla="*/ 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256"/>
            <p:cNvSpPr>
              <a:spLocks/>
            </p:cNvSpPr>
            <p:nvPr/>
          </p:nvSpPr>
          <p:spPr bwMode="auto">
            <a:xfrm>
              <a:off x="4888" y="121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10 h 20"/>
                <a:gd name="T14" fmla="*/ 0 w 30"/>
                <a:gd name="T15" fmla="*/ 10 h 20"/>
                <a:gd name="T16" fmla="*/ 0 w 30"/>
                <a:gd name="T17" fmla="*/ 10 h 20"/>
                <a:gd name="T18" fmla="*/ 0 w 30"/>
                <a:gd name="T19" fmla="*/ 10 h 20"/>
                <a:gd name="T20" fmla="*/ 0 w 30"/>
                <a:gd name="T21" fmla="*/ 10 h 20"/>
                <a:gd name="T22" fmla="*/ 0 w 30"/>
                <a:gd name="T23" fmla="*/ 10 h 20"/>
                <a:gd name="T24" fmla="*/ 0 w 30"/>
                <a:gd name="T25" fmla="*/ 10 h 20"/>
                <a:gd name="T26" fmla="*/ 0 w 30"/>
                <a:gd name="T27" fmla="*/ 10 h 20"/>
                <a:gd name="T28" fmla="*/ 0 w 30"/>
                <a:gd name="T29" fmla="*/ 10 h 20"/>
                <a:gd name="T30" fmla="*/ 0 w 30"/>
                <a:gd name="T31" fmla="*/ 0 h 20"/>
                <a:gd name="T32" fmla="*/ 0 w 30"/>
                <a:gd name="T33" fmla="*/ 0 h 20"/>
                <a:gd name="T34" fmla="*/ 0 w 30"/>
                <a:gd name="T35" fmla="*/ 0 h 20"/>
                <a:gd name="T36" fmla="*/ 0 w 30"/>
                <a:gd name="T37" fmla="*/ 0 h 20"/>
                <a:gd name="T38" fmla="*/ 30 w 30"/>
                <a:gd name="T39" fmla="*/ 10 h 20"/>
                <a:gd name="T40" fmla="*/ 30 w 30"/>
                <a:gd name="T41" fmla="*/ 10 h 20"/>
                <a:gd name="T42" fmla="*/ 30 w 30"/>
                <a:gd name="T43" fmla="*/ 10 h 20"/>
                <a:gd name="T44" fmla="*/ 30 w 30"/>
                <a:gd name="T45" fmla="*/ 10 h 20"/>
                <a:gd name="T46" fmla="*/ 30 w 30"/>
                <a:gd name="T47" fmla="*/ 10 h 20"/>
                <a:gd name="T48" fmla="*/ 30 w 30"/>
                <a:gd name="T49" fmla="*/ 10 h 20"/>
                <a:gd name="T50" fmla="*/ 30 w 30"/>
                <a:gd name="T51" fmla="*/ 10 h 20"/>
                <a:gd name="T52" fmla="*/ 30 w 30"/>
                <a:gd name="T53" fmla="*/ 10 h 20"/>
                <a:gd name="T54" fmla="*/ 30 w 30"/>
                <a:gd name="T55" fmla="*/ 20 h 20"/>
                <a:gd name="T56" fmla="*/ 30 w 30"/>
                <a:gd name="T57" fmla="*/ 20 h 20"/>
                <a:gd name="T58" fmla="*/ 30 w 30"/>
                <a:gd name="T59" fmla="*/ 20 h 20"/>
                <a:gd name="T60" fmla="*/ 30 w 30"/>
                <a:gd name="T61" fmla="*/ 20 h 20"/>
                <a:gd name="T62" fmla="*/ 30 w 30"/>
                <a:gd name="T63" fmla="*/ 20 h 20"/>
                <a:gd name="T64" fmla="*/ 30 w 30"/>
                <a:gd name="T65" fmla="*/ 2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30 w 30"/>
                <a:gd name="T73" fmla="*/ 20 h 20"/>
                <a:gd name="T74" fmla="*/ 2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2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257"/>
            <p:cNvSpPr>
              <a:spLocks/>
            </p:cNvSpPr>
            <p:nvPr/>
          </p:nvSpPr>
          <p:spPr bwMode="auto">
            <a:xfrm>
              <a:off x="4908" y="1221"/>
              <a:ext cx="41" cy="10"/>
            </a:xfrm>
            <a:custGeom>
              <a:avLst/>
              <a:gdLst>
                <a:gd name="T0" fmla="*/ 10 w 41"/>
                <a:gd name="T1" fmla="*/ 10 h 10"/>
                <a:gd name="T2" fmla="*/ 0 w 41"/>
                <a:gd name="T3" fmla="*/ 10 h 10"/>
                <a:gd name="T4" fmla="*/ 0 w 41"/>
                <a:gd name="T5" fmla="*/ 10 h 10"/>
                <a:gd name="T6" fmla="*/ 0 w 41"/>
                <a:gd name="T7" fmla="*/ 10 h 10"/>
                <a:gd name="T8" fmla="*/ 0 w 41"/>
                <a:gd name="T9" fmla="*/ 10 h 10"/>
                <a:gd name="T10" fmla="*/ 0 w 41"/>
                <a:gd name="T11" fmla="*/ 10 h 10"/>
                <a:gd name="T12" fmla="*/ 0 w 41"/>
                <a:gd name="T13" fmla="*/ 10 h 10"/>
                <a:gd name="T14" fmla="*/ 0 w 41"/>
                <a:gd name="T15" fmla="*/ 10 h 10"/>
                <a:gd name="T16" fmla="*/ 0 w 41"/>
                <a:gd name="T17" fmla="*/ 0 h 10"/>
                <a:gd name="T18" fmla="*/ 0 w 41"/>
                <a:gd name="T19" fmla="*/ 0 h 10"/>
                <a:gd name="T20" fmla="*/ 0 w 41"/>
                <a:gd name="T21" fmla="*/ 0 h 10"/>
                <a:gd name="T22" fmla="*/ 0 w 41"/>
                <a:gd name="T23" fmla="*/ 0 h 10"/>
                <a:gd name="T24" fmla="*/ 0 w 41"/>
                <a:gd name="T25" fmla="*/ 0 h 10"/>
                <a:gd name="T26" fmla="*/ 0 w 41"/>
                <a:gd name="T27" fmla="*/ 0 h 10"/>
                <a:gd name="T28" fmla="*/ 0 w 41"/>
                <a:gd name="T29" fmla="*/ 0 h 10"/>
                <a:gd name="T30" fmla="*/ 0 w 41"/>
                <a:gd name="T31" fmla="*/ 0 h 10"/>
                <a:gd name="T32" fmla="*/ 10 w 41"/>
                <a:gd name="T33" fmla="*/ 0 h 10"/>
                <a:gd name="T34" fmla="*/ 10 w 41"/>
                <a:gd name="T35" fmla="*/ 0 h 10"/>
                <a:gd name="T36" fmla="*/ 10 w 41"/>
                <a:gd name="T37" fmla="*/ 0 h 10"/>
                <a:gd name="T38" fmla="*/ 31 w 41"/>
                <a:gd name="T39" fmla="*/ 10 h 10"/>
                <a:gd name="T40" fmla="*/ 31 w 41"/>
                <a:gd name="T41" fmla="*/ 10 h 10"/>
                <a:gd name="T42" fmla="*/ 31 w 41"/>
                <a:gd name="T43" fmla="*/ 10 h 10"/>
                <a:gd name="T44" fmla="*/ 41 w 41"/>
                <a:gd name="T45" fmla="*/ 10 h 10"/>
                <a:gd name="T46" fmla="*/ 41 w 41"/>
                <a:gd name="T47" fmla="*/ 10 h 10"/>
                <a:gd name="T48" fmla="*/ 41 w 41"/>
                <a:gd name="T49" fmla="*/ 10 h 10"/>
                <a:gd name="T50" fmla="*/ 41 w 41"/>
                <a:gd name="T51" fmla="*/ 10 h 10"/>
                <a:gd name="T52" fmla="*/ 41 w 41"/>
                <a:gd name="T53" fmla="*/ 10 h 10"/>
                <a:gd name="T54" fmla="*/ 41 w 41"/>
                <a:gd name="T55" fmla="*/ 10 h 10"/>
                <a:gd name="T56" fmla="*/ 41 w 41"/>
                <a:gd name="T57" fmla="*/ 10 h 10"/>
                <a:gd name="T58" fmla="*/ 41 w 41"/>
                <a:gd name="T59" fmla="*/ 10 h 10"/>
                <a:gd name="T60" fmla="*/ 41 w 41"/>
                <a:gd name="T61" fmla="*/ 10 h 10"/>
                <a:gd name="T62" fmla="*/ 41 w 41"/>
                <a:gd name="T63" fmla="*/ 10 h 10"/>
                <a:gd name="T64" fmla="*/ 41 w 41"/>
                <a:gd name="T65" fmla="*/ 10 h 10"/>
                <a:gd name="T66" fmla="*/ 31 w 41"/>
                <a:gd name="T67" fmla="*/ 10 h 10"/>
                <a:gd name="T68" fmla="*/ 31 w 41"/>
                <a:gd name="T69" fmla="*/ 10 h 10"/>
                <a:gd name="T70" fmla="*/ 31 w 41"/>
                <a:gd name="T71" fmla="*/ 10 h 10"/>
                <a:gd name="T72" fmla="*/ 31 w 41"/>
                <a:gd name="T73" fmla="*/ 10 h 10"/>
                <a:gd name="T74" fmla="*/ 31 w 41"/>
                <a:gd name="T75" fmla="*/ 10 h 10"/>
                <a:gd name="T76" fmla="*/ 10 w 41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1"/>
                <a:gd name="T118" fmla="*/ 0 h 10"/>
                <a:gd name="T119" fmla="*/ 41 w 41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1" h="10">
                  <a:moveTo>
                    <a:pt x="1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1" y="10"/>
                  </a:lnTo>
                  <a:lnTo>
                    <a:pt x="41" y="10"/>
                  </a:lnTo>
                  <a:lnTo>
                    <a:pt x="31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258"/>
            <p:cNvSpPr>
              <a:spLocks/>
            </p:cNvSpPr>
            <p:nvPr/>
          </p:nvSpPr>
          <p:spPr bwMode="auto">
            <a:xfrm>
              <a:off x="4939" y="1221"/>
              <a:ext cx="30" cy="20"/>
            </a:xfrm>
            <a:custGeom>
              <a:avLst/>
              <a:gdLst>
                <a:gd name="T0" fmla="*/ 0 w 30"/>
                <a:gd name="T1" fmla="*/ 10 h 20"/>
                <a:gd name="T2" fmla="*/ 0 w 30"/>
                <a:gd name="T3" fmla="*/ 10 h 20"/>
                <a:gd name="T4" fmla="*/ 0 w 30"/>
                <a:gd name="T5" fmla="*/ 10 h 20"/>
                <a:gd name="T6" fmla="*/ 0 w 30"/>
                <a:gd name="T7" fmla="*/ 10 h 20"/>
                <a:gd name="T8" fmla="*/ 0 w 30"/>
                <a:gd name="T9" fmla="*/ 10 h 20"/>
                <a:gd name="T10" fmla="*/ 0 w 30"/>
                <a:gd name="T11" fmla="*/ 10 h 20"/>
                <a:gd name="T12" fmla="*/ 0 w 30"/>
                <a:gd name="T13" fmla="*/ 10 h 20"/>
                <a:gd name="T14" fmla="*/ 0 w 30"/>
                <a:gd name="T15" fmla="*/ 10 h 20"/>
                <a:gd name="T16" fmla="*/ 0 w 30"/>
                <a:gd name="T17" fmla="*/ 10 h 20"/>
                <a:gd name="T18" fmla="*/ 0 w 30"/>
                <a:gd name="T19" fmla="*/ 10 h 20"/>
                <a:gd name="T20" fmla="*/ 0 w 30"/>
                <a:gd name="T21" fmla="*/ 10 h 20"/>
                <a:gd name="T22" fmla="*/ 0 w 30"/>
                <a:gd name="T23" fmla="*/ 10 h 20"/>
                <a:gd name="T24" fmla="*/ 0 w 30"/>
                <a:gd name="T25" fmla="*/ 10 h 20"/>
                <a:gd name="T26" fmla="*/ 0 w 30"/>
                <a:gd name="T27" fmla="*/ 10 h 20"/>
                <a:gd name="T28" fmla="*/ 0 w 30"/>
                <a:gd name="T29" fmla="*/ 10 h 20"/>
                <a:gd name="T30" fmla="*/ 0 w 30"/>
                <a:gd name="T31" fmla="*/ 10 h 20"/>
                <a:gd name="T32" fmla="*/ 0 w 30"/>
                <a:gd name="T33" fmla="*/ 10 h 20"/>
                <a:gd name="T34" fmla="*/ 0 w 30"/>
                <a:gd name="T35" fmla="*/ 0 h 20"/>
                <a:gd name="T36" fmla="*/ 0 w 30"/>
                <a:gd name="T37" fmla="*/ 10 h 20"/>
                <a:gd name="T38" fmla="*/ 30 w 30"/>
                <a:gd name="T39" fmla="*/ 10 h 20"/>
                <a:gd name="T40" fmla="*/ 30 w 30"/>
                <a:gd name="T41" fmla="*/ 10 h 20"/>
                <a:gd name="T42" fmla="*/ 30 w 30"/>
                <a:gd name="T43" fmla="*/ 10 h 20"/>
                <a:gd name="T44" fmla="*/ 30 w 30"/>
                <a:gd name="T45" fmla="*/ 10 h 20"/>
                <a:gd name="T46" fmla="*/ 30 w 30"/>
                <a:gd name="T47" fmla="*/ 10 h 20"/>
                <a:gd name="T48" fmla="*/ 30 w 30"/>
                <a:gd name="T49" fmla="*/ 10 h 20"/>
                <a:gd name="T50" fmla="*/ 30 w 30"/>
                <a:gd name="T51" fmla="*/ 10 h 20"/>
                <a:gd name="T52" fmla="*/ 30 w 30"/>
                <a:gd name="T53" fmla="*/ 10 h 20"/>
                <a:gd name="T54" fmla="*/ 30 w 30"/>
                <a:gd name="T55" fmla="*/ 10 h 20"/>
                <a:gd name="T56" fmla="*/ 30 w 30"/>
                <a:gd name="T57" fmla="*/ 10 h 20"/>
                <a:gd name="T58" fmla="*/ 30 w 30"/>
                <a:gd name="T59" fmla="*/ 20 h 20"/>
                <a:gd name="T60" fmla="*/ 30 w 30"/>
                <a:gd name="T61" fmla="*/ 20 h 20"/>
                <a:gd name="T62" fmla="*/ 30 w 30"/>
                <a:gd name="T63" fmla="*/ 20 h 20"/>
                <a:gd name="T64" fmla="*/ 30 w 30"/>
                <a:gd name="T65" fmla="*/ 20 h 20"/>
                <a:gd name="T66" fmla="*/ 30 w 30"/>
                <a:gd name="T67" fmla="*/ 20 h 20"/>
                <a:gd name="T68" fmla="*/ 30 w 30"/>
                <a:gd name="T69" fmla="*/ 20 h 20"/>
                <a:gd name="T70" fmla="*/ 30 w 30"/>
                <a:gd name="T71" fmla="*/ 20 h 20"/>
                <a:gd name="T72" fmla="*/ 30 w 30"/>
                <a:gd name="T73" fmla="*/ 20 h 20"/>
                <a:gd name="T74" fmla="*/ 30 w 30"/>
                <a:gd name="T75" fmla="*/ 20 h 20"/>
                <a:gd name="T76" fmla="*/ 0 w 3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259"/>
            <p:cNvSpPr>
              <a:spLocks/>
            </p:cNvSpPr>
            <p:nvPr/>
          </p:nvSpPr>
          <p:spPr bwMode="auto">
            <a:xfrm>
              <a:off x="4959" y="1231"/>
              <a:ext cx="40" cy="10"/>
            </a:xfrm>
            <a:custGeom>
              <a:avLst/>
              <a:gdLst>
                <a:gd name="T0" fmla="*/ 10 w 40"/>
                <a:gd name="T1" fmla="*/ 10 h 10"/>
                <a:gd name="T2" fmla="*/ 10 w 40"/>
                <a:gd name="T3" fmla="*/ 10 h 10"/>
                <a:gd name="T4" fmla="*/ 10 w 40"/>
                <a:gd name="T5" fmla="*/ 10 h 10"/>
                <a:gd name="T6" fmla="*/ 0 w 40"/>
                <a:gd name="T7" fmla="*/ 10 h 10"/>
                <a:gd name="T8" fmla="*/ 0 w 40"/>
                <a:gd name="T9" fmla="*/ 10 h 10"/>
                <a:gd name="T10" fmla="*/ 0 w 40"/>
                <a:gd name="T11" fmla="*/ 10 h 10"/>
                <a:gd name="T12" fmla="*/ 0 w 40"/>
                <a:gd name="T13" fmla="*/ 10 h 10"/>
                <a:gd name="T14" fmla="*/ 0 w 40"/>
                <a:gd name="T15" fmla="*/ 10 h 10"/>
                <a:gd name="T16" fmla="*/ 0 w 40"/>
                <a:gd name="T17" fmla="*/ 0 h 10"/>
                <a:gd name="T18" fmla="*/ 0 w 40"/>
                <a:gd name="T19" fmla="*/ 0 h 10"/>
                <a:gd name="T20" fmla="*/ 0 w 40"/>
                <a:gd name="T21" fmla="*/ 0 h 10"/>
                <a:gd name="T22" fmla="*/ 0 w 40"/>
                <a:gd name="T23" fmla="*/ 0 h 10"/>
                <a:gd name="T24" fmla="*/ 0 w 40"/>
                <a:gd name="T25" fmla="*/ 0 h 10"/>
                <a:gd name="T26" fmla="*/ 0 w 40"/>
                <a:gd name="T27" fmla="*/ 0 h 10"/>
                <a:gd name="T28" fmla="*/ 10 w 40"/>
                <a:gd name="T29" fmla="*/ 0 h 10"/>
                <a:gd name="T30" fmla="*/ 10 w 40"/>
                <a:gd name="T31" fmla="*/ 0 h 10"/>
                <a:gd name="T32" fmla="*/ 10 w 40"/>
                <a:gd name="T33" fmla="*/ 0 h 10"/>
                <a:gd name="T34" fmla="*/ 10 w 40"/>
                <a:gd name="T35" fmla="*/ 0 h 10"/>
                <a:gd name="T36" fmla="*/ 10 w 40"/>
                <a:gd name="T37" fmla="*/ 0 h 10"/>
                <a:gd name="T38" fmla="*/ 30 w 40"/>
                <a:gd name="T39" fmla="*/ 0 h 10"/>
                <a:gd name="T40" fmla="*/ 40 w 40"/>
                <a:gd name="T41" fmla="*/ 0 h 10"/>
                <a:gd name="T42" fmla="*/ 40 w 40"/>
                <a:gd name="T43" fmla="*/ 0 h 10"/>
                <a:gd name="T44" fmla="*/ 40 w 40"/>
                <a:gd name="T45" fmla="*/ 0 h 10"/>
                <a:gd name="T46" fmla="*/ 40 w 40"/>
                <a:gd name="T47" fmla="*/ 0 h 10"/>
                <a:gd name="T48" fmla="*/ 40 w 40"/>
                <a:gd name="T49" fmla="*/ 0 h 10"/>
                <a:gd name="T50" fmla="*/ 40 w 40"/>
                <a:gd name="T51" fmla="*/ 10 h 10"/>
                <a:gd name="T52" fmla="*/ 40 w 40"/>
                <a:gd name="T53" fmla="*/ 10 h 10"/>
                <a:gd name="T54" fmla="*/ 40 w 40"/>
                <a:gd name="T55" fmla="*/ 10 h 10"/>
                <a:gd name="T56" fmla="*/ 40 w 40"/>
                <a:gd name="T57" fmla="*/ 10 h 10"/>
                <a:gd name="T58" fmla="*/ 40 w 40"/>
                <a:gd name="T59" fmla="*/ 10 h 10"/>
                <a:gd name="T60" fmla="*/ 40 w 40"/>
                <a:gd name="T61" fmla="*/ 10 h 10"/>
                <a:gd name="T62" fmla="*/ 40 w 40"/>
                <a:gd name="T63" fmla="*/ 10 h 10"/>
                <a:gd name="T64" fmla="*/ 40 w 40"/>
                <a:gd name="T65" fmla="*/ 10 h 10"/>
                <a:gd name="T66" fmla="*/ 40 w 40"/>
                <a:gd name="T67" fmla="*/ 10 h 10"/>
                <a:gd name="T68" fmla="*/ 40 w 40"/>
                <a:gd name="T69" fmla="*/ 10 h 10"/>
                <a:gd name="T70" fmla="*/ 40 w 40"/>
                <a:gd name="T71" fmla="*/ 10 h 10"/>
                <a:gd name="T72" fmla="*/ 30 w 40"/>
                <a:gd name="T73" fmla="*/ 10 h 10"/>
                <a:gd name="T74" fmla="*/ 30 w 40"/>
                <a:gd name="T75" fmla="*/ 10 h 10"/>
                <a:gd name="T76" fmla="*/ 1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260"/>
            <p:cNvSpPr>
              <a:spLocks/>
            </p:cNvSpPr>
            <p:nvPr/>
          </p:nvSpPr>
          <p:spPr bwMode="auto">
            <a:xfrm>
              <a:off x="4989" y="1231"/>
              <a:ext cx="40" cy="20"/>
            </a:xfrm>
            <a:custGeom>
              <a:avLst/>
              <a:gdLst>
                <a:gd name="T0" fmla="*/ 0 w 40"/>
                <a:gd name="T1" fmla="*/ 10 h 20"/>
                <a:gd name="T2" fmla="*/ 0 w 40"/>
                <a:gd name="T3" fmla="*/ 10 h 20"/>
                <a:gd name="T4" fmla="*/ 0 w 40"/>
                <a:gd name="T5" fmla="*/ 10 h 20"/>
                <a:gd name="T6" fmla="*/ 0 w 40"/>
                <a:gd name="T7" fmla="*/ 10 h 20"/>
                <a:gd name="T8" fmla="*/ 0 w 40"/>
                <a:gd name="T9" fmla="*/ 10 h 20"/>
                <a:gd name="T10" fmla="*/ 0 w 40"/>
                <a:gd name="T11" fmla="*/ 10 h 20"/>
                <a:gd name="T12" fmla="*/ 0 w 40"/>
                <a:gd name="T13" fmla="*/ 10 h 20"/>
                <a:gd name="T14" fmla="*/ 0 w 40"/>
                <a:gd name="T15" fmla="*/ 10 h 20"/>
                <a:gd name="T16" fmla="*/ 0 w 40"/>
                <a:gd name="T17" fmla="*/ 10 h 20"/>
                <a:gd name="T18" fmla="*/ 0 w 40"/>
                <a:gd name="T19" fmla="*/ 10 h 20"/>
                <a:gd name="T20" fmla="*/ 0 w 40"/>
                <a:gd name="T21" fmla="*/ 10 h 20"/>
                <a:gd name="T22" fmla="*/ 0 w 40"/>
                <a:gd name="T23" fmla="*/ 10 h 20"/>
                <a:gd name="T24" fmla="*/ 0 w 40"/>
                <a:gd name="T25" fmla="*/ 0 h 20"/>
                <a:gd name="T26" fmla="*/ 0 w 40"/>
                <a:gd name="T27" fmla="*/ 0 h 20"/>
                <a:gd name="T28" fmla="*/ 0 w 40"/>
                <a:gd name="T29" fmla="*/ 0 h 20"/>
                <a:gd name="T30" fmla="*/ 0 w 40"/>
                <a:gd name="T31" fmla="*/ 0 h 20"/>
                <a:gd name="T32" fmla="*/ 0 w 40"/>
                <a:gd name="T33" fmla="*/ 0 h 20"/>
                <a:gd name="T34" fmla="*/ 0 w 40"/>
                <a:gd name="T35" fmla="*/ 0 h 20"/>
                <a:gd name="T36" fmla="*/ 0 w 40"/>
                <a:gd name="T37" fmla="*/ 0 h 20"/>
                <a:gd name="T38" fmla="*/ 30 w 40"/>
                <a:gd name="T39" fmla="*/ 10 h 20"/>
                <a:gd name="T40" fmla="*/ 30 w 40"/>
                <a:gd name="T41" fmla="*/ 10 h 20"/>
                <a:gd name="T42" fmla="*/ 30 w 40"/>
                <a:gd name="T43" fmla="*/ 10 h 20"/>
                <a:gd name="T44" fmla="*/ 30 w 40"/>
                <a:gd name="T45" fmla="*/ 10 h 20"/>
                <a:gd name="T46" fmla="*/ 30 w 40"/>
                <a:gd name="T47" fmla="*/ 10 h 20"/>
                <a:gd name="T48" fmla="*/ 30 w 40"/>
                <a:gd name="T49" fmla="*/ 10 h 20"/>
                <a:gd name="T50" fmla="*/ 40 w 40"/>
                <a:gd name="T51" fmla="*/ 10 h 20"/>
                <a:gd name="T52" fmla="*/ 40 w 40"/>
                <a:gd name="T53" fmla="*/ 10 h 20"/>
                <a:gd name="T54" fmla="*/ 40 w 40"/>
                <a:gd name="T55" fmla="*/ 10 h 20"/>
                <a:gd name="T56" fmla="*/ 40 w 40"/>
                <a:gd name="T57" fmla="*/ 10 h 20"/>
                <a:gd name="T58" fmla="*/ 40 w 40"/>
                <a:gd name="T59" fmla="*/ 10 h 20"/>
                <a:gd name="T60" fmla="*/ 30 w 40"/>
                <a:gd name="T61" fmla="*/ 10 h 20"/>
                <a:gd name="T62" fmla="*/ 30 w 40"/>
                <a:gd name="T63" fmla="*/ 10 h 20"/>
                <a:gd name="T64" fmla="*/ 30 w 40"/>
                <a:gd name="T65" fmla="*/ 10 h 20"/>
                <a:gd name="T66" fmla="*/ 30 w 40"/>
                <a:gd name="T67" fmla="*/ 10 h 20"/>
                <a:gd name="T68" fmla="*/ 30 w 40"/>
                <a:gd name="T69" fmla="*/ 10 h 20"/>
                <a:gd name="T70" fmla="*/ 30 w 40"/>
                <a:gd name="T71" fmla="*/ 20 h 20"/>
                <a:gd name="T72" fmla="*/ 30 w 40"/>
                <a:gd name="T73" fmla="*/ 20 h 20"/>
                <a:gd name="T74" fmla="*/ 30 w 40"/>
                <a:gd name="T75" fmla="*/ 20 h 20"/>
                <a:gd name="T76" fmla="*/ 0 w 40"/>
                <a:gd name="T77" fmla="*/ 1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20"/>
                <a:gd name="T119" fmla="*/ 40 w 4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2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261"/>
            <p:cNvSpPr>
              <a:spLocks/>
            </p:cNvSpPr>
            <p:nvPr/>
          </p:nvSpPr>
          <p:spPr bwMode="auto">
            <a:xfrm>
              <a:off x="5019" y="1241"/>
              <a:ext cx="30" cy="10"/>
            </a:xfrm>
            <a:custGeom>
              <a:avLst/>
              <a:gdLst>
                <a:gd name="T0" fmla="*/ 0 w 30"/>
                <a:gd name="T1" fmla="*/ 10 h 10"/>
                <a:gd name="T2" fmla="*/ 0 w 30"/>
                <a:gd name="T3" fmla="*/ 10 h 10"/>
                <a:gd name="T4" fmla="*/ 0 w 30"/>
                <a:gd name="T5" fmla="*/ 0 h 10"/>
                <a:gd name="T6" fmla="*/ 0 w 30"/>
                <a:gd name="T7" fmla="*/ 0 h 10"/>
                <a:gd name="T8" fmla="*/ 0 w 30"/>
                <a:gd name="T9" fmla="*/ 0 h 10"/>
                <a:gd name="T10" fmla="*/ 0 w 30"/>
                <a:gd name="T11" fmla="*/ 0 h 10"/>
                <a:gd name="T12" fmla="*/ 0 w 30"/>
                <a:gd name="T13" fmla="*/ 0 h 10"/>
                <a:gd name="T14" fmla="*/ 0 w 30"/>
                <a:gd name="T15" fmla="*/ 0 h 10"/>
                <a:gd name="T16" fmla="*/ 0 w 30"/>
                <a:gd name="T17" fmla="*/ 0 h 10"/>
                <a:gd name="T18" fmla="*/ 0 w 30"/>
                <a:gd name="T19" fmla="*/ 0 h 10"/>
                <a:gd name="T20" fmla="*/ 0 w 30"/>
                <a:gd name="T21" fmla="*/ 0 h 10"/>
                <a:gd name="T22" fmla="*/ 0 w 30"/>
                <a:gd name="T23" fmla="*/ 0 h 10"/>
                <a:gd name="T24" fmla="*/ 0 w 30"/>
                <a:gd name="T25" fmla="*/ 0 h 10"/>
                <a:gd name="T26" fmla="*/ 0 w 30"/>
                <a:gd name="T27" fmla="*/ 0 h 10"/>
                <a:gd name="T28" fmla="*/ 0 w 30"/>
                <a:gd name="T29" fmla="*/ 0 h 10"/>
                <a:gd name="T30" fmla="*/ 0 w 30"/>
                <a:gd name="T31" fmla="*/ 0 h 10"/>
                <a:gd name="T32" fmla="*/ 0 w 30"/>
                <a:gd name="T33" fmla="*/ 0 h 10"/>
                <a:gd name="T34" fmla="*/ 0 w 30"/>
                <a:gd name="T35" fmla="*/ 0 h 10"/>
                <a:gd name="T36" fmla="*/ 0 w 30"/>
                <a:gd name="T37" fmla="*/ 0 h 10"/>
                <a:gd name="T38" fmla="*/ 30 w 30"/>
                <a:gd name="T39" fmla="*/ 0 h 10"/>
                <a:gd name="T40" fmla="*/ 30 w 30"/>
                <a:gd name="T41" fmla="*/ 0 h 10"/>
                <a:gd name="T42" fmla="*/ 30 w 30"/>
                <a:gd name="T43" fmla="*/ 0 h 10"/>
                <a:gd name="T44" fmla="*/ 30 w 30"/>
                <a:gd name="T45" fmla="*/ 0 h 10"/>
                <a:gd name="T46" fmla="*/ 30 w 30"/>
                <a:gd name="T47" fmla="*/ 0 h 10"/>
                <a:gd name="T48" fmla="*/ 30 w 30"/>
                <a:gd name="T49" fmla="*/ 0 h 10"/>
                <a:gd name="T50" fmla="*/ 30 w 30"/>
                <a:gd name="T51" fmla="*/ 0 h 10"/>
                <a:gd name="T52" fmla="*/ 30 w 30"/>
                <a:gd name="T53" fmla="*/ 0 h 10"/>
                <a:gd name="T54" fmla="*/ 30 w 30"/>
                <a:gd name="T55" fmla="*/ 0 h 10"/>
                <a:gd name="T56" fmla="*/ 30 w 30"/>
                <a:gd name="T57" fmla="*/ 0 h 10"/>
                <a:gd name="T58" fmla="*/ 30 w 30"/>
                <a:gd name="T59" fmla="*/ 0 h 10"/>
                <a:gd name="T60" fmla="*/ 30 w 30"/>
                <a:gd name="T61" fmla="*/ 0 h 10"/>
                <a:gd name="T62" fmla="*/ 30 w 30"/>
                <a:gd name="T63" fmla="*/ 10 h 10"/>
                <a:gd name="T64" fmla="*/ 30 w 30"/>
                <a:gd name="T65" fmla="*/ 10 h 10"/>
                <a:gd name="T66" fmla="*/ 30 w 30"/>
                <a:gd name="T67" fmla="*/ 10 h 10"/>
                <a:gd name="T68" fmla="*/ 30 w 30"/>
                <a:gd name="T69" fmla="*/ 10 h 10"/>
                <a:gd name="T70" fmla="*/ 30 w 30"/>
                <a:gd name="T71" fmla="*/ 10 h 10"/>
                <a:gd name="T72" fmla="*/ 30 w 30"/>
                <a:gd name="T73" fmla="*/ 10 h 10"/>
                <a:gd name="T74" fmla="*/ 30 w 30"/>
                <a:gd name="T75" fmla="*/ 10 h 10"/>
                <a:gd name="T76" fmla="*/ 0 w 3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10"/>
                <a:gd name="T119" fmla="*/ 30 w 3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Freeform 262"/>
            <p:cNvSpPr>
              <a:spLocks/>
            </p:cNvSpPr>
            <p:nvPr/>
          </p:nvSpPr>
          <p:spPr bwMode="auto">
            <a:xfrm>
              <a:off x="5039" y="1241"/>
              <a:ext cx="40" cy="10"/>
            </a:xfrm>
            <a:custGeom>
              <a:avLst/>
              <a:gdLst>
                <a:gd name="T0" fmla="*/ 10 w 40"/>
                <a:gd name="T1" fmla="*/ 10 h 10"/>
                <a:gd name="T2" fmla="*/ 10 w 40"/>
                <a:gd name="T3" fmla="*/ 10 h 10"/>
                <a:gd name="T4" fmla="*/ 0 w 40"/>
                <a:gd name="T5" fmla="*/ 10 h 10"/>
                <a:gd name="T6" fmla="*/ 0 w 40"/>
                <a:gd name="T7" fmla="*/ 10 h 10"/>
                <a:gd name="T8" fmla="*/ 0 w 40"/>
                <a:gd name="T9" fmla="*/ 10 h 10"/>
                <a:gd name="T10" fmla="*/ 0 w 40"/>
                <a:gd name="T11" fmla="*/ 10 h 10"/>
                <a:gd name="T12" fmla="*/ 0 w 40"/>
                <a:gd name="T13" fmla="*/ 0 h 10"/>
                <a:gd name="T14" fmla="*/ 0 w 40"/>
                <a:gd name="T15" fmla="*/ 0 h 10"/>
                <a:gd name="T16" fmla="*/ 0 w 40"/>
                <a:gd name="T17" fmla="*/ 0 h 10"/>
                <a:gd name="T18" fmla="*/ 0 w 40"/>
                <a:gd name="T19" fmla="*/ 0 h 10"/>
                <a:gd name="T20" fmla="*/ 0 w 40"/>
                <a:gd name="T21" fmla="*/ 0 h 10"/>
                <a:gd name="T22" fmla="*/ 0 w 40"/>
                <a:gd name="T23" fmla="*/ 0 h 10"/>
                <a:gd name="T24" fmla="*/ 0 w 40"/>
                <a:gd name="T25" fmla="*/ 0 h 10"/>
                <a:gd name="T26" fmla="*/ 0 w 40"/>
                <a:gd name="T27" fmla="*/ 0 h 10"/>
                <a:gd name="T28" fmla="*/ 0 w 40"/>
                <a:gd name="T29" fmla="*/ 0 h 10"/>
                <a:gd name="T30" fmla="*/ 0 w 40"/>
                <a:gd name="T31" fmla="*/ 0 h 10"/>
                <a:gd name="T32" fmla="*/ 10 w 40"/>
                <a:gd name="T33" fmla="*/ 0 h 10"/>
                <a:gd name="T34" fmla="*/ 10 w 40"/>
                <a:gd name="T35" fmla="*/ 0 h 10"/>
                <a:gd name="T36" fmla="*/ 10 w 40"/>
                <a:gd name="T37" fmla="*/ 0 h 10"/>
                <a:gd name="T38" fmla="*/ 30 w 40"/>
                <a:gd name="T39" fmla="*/ 0 h 10"/>
                <a:gd name="T40" fmla="*/ 30 w 40"/>
                <a:gd name="T41" fmla="*/ 0 h 10"/>
                <a:gd name="T42" fmla="*/ 40 w 40"/>
                <a:gd name="T43" fmla="*/ 0 h 10"/>
                <a:gd name="T44" fmla="*/ 40 w 40"/>
                <a:gd name="T45" fmla="*/ 0 h 10"/>
                <a:gd name="T46" fmla="*/ 40 w 40"/>
                <a:gd name="T47" fmla="*/ 0 h 10"/>
                <a:gd name="T48" fmla="*/ 40 w 40"/>
                <a:gd name="T49" fmla="*/ 0 h 10"/>
                <a:gd name="T50" fmla="*/ 40 w 40"/>
                <a:gd name="T51" fmla="*/ 0 h 10"/>
                <a:gd name="T52" fmla="*/ 40 w 40"/>
                <a:gd name="T53" fmla="*/ 0 h 10"/>
                <a:gd name="T54" fmla="*/ 40 w 40"/>
                <a:gd name="T55" fmla="*/ 0 h 10"/>
                <a:gd name="T56" fmla="*/ 40 w 40"/>
                <a:gd name="T57" fmla="*/ 0 h 10"/>
                <a:gd name="T58" fmla="*/ 40 w 40"/>
                <a:gd name="T59" fmla="*/ 0 h 10"/>
                <a:gd name="T60" fmla="*/ 40 w 40"/>
                <a:gd name="T61" fmla="*/ 10 h 10"/>
                <a:gd name="T62" fmla="*/ 40 w 40"/>
                <a:gd name="T63" fmla="*/ 10 h 10"/>
                <a:gd name="T64" fmla="*/ 40 w 40"/>
                <a:gd name="T65" fmla="*/ 10 h 10"/>
                <a:gd name="T66" fmla="*/ 40 w 40"/>
                <a:gd name="T67" fmla="*/ 10 h 10"/>
                <a:gd name="T68" fmla="*/ 40 w 40"/>
                <a:gd name="T69" fmla="*/ 10 h 10"/>
                <a:gd name="T70" fmla="*/ 30 w 40"/>
                <a:gd name="T71" fmla="*/ 10 h 10"/>
                <a:gd name="T72" fmla="*/ 30 w 40"/>
                <a:gd name="T73" fmla="*/ 10 h 10"/>
                <a:gd name="T74" fmla="*/ 30 w 40"/>
                <a:gd name="T75" fmla="*/ 10 h 10"/>
                <a:gd name="T76" fmla="*/ 1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263"/>
            <p:cNvSpPr>
              <a:spLocks/>
            </p:cNvSpPr>
            <p:nvPr/>
          </p:nvSpPr>
          <p:spPr bwMode="auto">
            <a:xfrm>
              <a:off x="5069" y="1241"/>
              <a:ext cx="30" cy="10"/>
            </a:xfrm>
            <a:custGeom>
              <a:avLst/>
              <a:gdLst>
                <a:gd name="T0" fmla="*/ 0 w 30"/>
                <a:gd name="T1" fmla="*/ 10 h 10"/>
                <a:gd name="T2" fmla="*/ 0 w 30"/>
                <a:gd name="T3" fmla="*/ 10 h 10"/>
                <a:gd name="T4" fmla="*/ 0 w 30"/>
                <a:gd name="T5" fmla="*/ 10 h 10"/>
                <a:gd name="T6" fmla="*/ 0 w 30"/>
                <a:gd name="T7" fmla="*/ 10 h 10"/>
                <a:gd name="T8" fmla="*/ 0 w 30"/>
                <a:gd name="T9" fmla="*/ 10 h 10"/>
                <a:gd name="T10" fmla="*/ 0 w 30"/>
                <a:gd name="T11" fmla="*/ 10 h 10"/>
                <a:gd name="T12" fmla="*/ 0 w 30"/>
                <a:gd name="T13" fmla="*/ 10 h 10"/>
                <a:gd name="T14" fmla="*/ 0 w 30"/>
                <a:gd name="T15" fmla="*/ 10 h 10"/>
                <a:gd name="T16" fmla="*/ 0 w 30"/>
                <a:gd name="T17" fmla="*/ 0 h 10"/>
                <a:gd name="T18" fmla="*/ 0 w 30"/>
                <a:gd name="T19" fmla="*/ 0 h 10"/>
                <a:gd name="T20" fmla="*/ 0 w 30"/>
                <a:gd name="T21" fmla="*/ 0 h 10"/>
                <a:gd name="T22" fmla="*/ 0 w 30"/>
                <a:gd name="T23" fmla="*/ 0 h 10"/>
                <a:gd name="T24" fmla="*/ 0 w 30"/>
                <a:gd name="T25" fmla="*/ 0 h 10"/>
                <a:gd name="T26" fmla="*/ 0 w 30"/>
                <a:gd name="T27" fmla="*/ 0 h 10"/>
                <a:gd name="T28" fmla="*/ 0 w 30"/>
                <a:gd name="T29" fmla="*/ 0 h 10"/>
                <a:gd name="T30" fmla="*/ 0 w 30"/>
                <a:gd name="T31" fmla="*/ 0 h 10"/>
                <a:gd name="T32" fmla="*/ 0 w 30"/>
                <a:gd name="T33" fmla="*/ 0 h 10"/>
                <a:gd name="T34" fmla="*/ 0 w 30"/>
                <a:gd name="T35" fmla="*/ 0 h 10"/>
                <a:gd name="T36" fmla="*/ 0 w 30"/>
                <a:gd name="T37" fmla="*/ 0 h 10"/>
                <a:gd name="T38" fmla="*/ 30 w 30"/>
                <a:gd name="T39" fmla="*/ 0 h 10"/>
                <a:gd name="T40" fmla="*/ 30 w 30"/>
                <a:gd name="T41" fmla="*/ 0 h 10"/>
                <a:gd name="T42" fmla="*/ 30 w 30"/>
                <a:gd name="T43" fmla="*/ 0 h 10"/>
                <a:gd name="T44" fmla="*/ 30 w 30"/>
                <a:gd name="T45" fmla="*/ 0 h 10"/>
                <a:gd name="T46" fmla="*/ 30 w 30"/>
                <a:gd name="T47" fmla="*/ 0 h 10"/>
                <a:gd name="T48" fmla="*/ 30 w 30"/>
                <a:gd name="T49" fmla="*/ 0 h 10"/>
                <a:gd name="T50" fmla="*/ 30 w 30"/>
                <a:gd name="T51" fmla="*/ 0 h 10"/>
                <a:gd name="T52" fmla="*/ 30 w 30"/>
                <a:gd name="T53" fmla="*/ 0 h 10"/>
                <a:gd name="T54" fmla="*/ 30 w 30"/>
                <a:gd name="T55" fmla="*/ 0 h 10"/>
                <a:gd name="T56" fmla="*/ 30 w 30"/>
                <a:gd name="T57" fmla="*/ 0 h 10"/>
                <a:gd name="T58" fmla="*/ 30 w 30"/>
                <a:gd name="T59" fmla="*/ 10 h 10"/>
                <a:gd name="T60" fmla="*/ 30 w 30"/>
                <a:gd name="T61" fmla="*/ 10 h 10"/>
                <a:gd name="T62" fmla="*/ 30 w 30"/>
                <a:gd name="T63" fmla="*/ 10 h 10"/>
                <a:gd name="T64" fmla="*/ 30 w 30"/>
                <a:gd name="T65" fmla="*/ 10 h 10"/>
                <a:gd name="T66" fmla="*/ 30 w 30"/>
                <a:gd name="T67" fmla="*/ 10 h 10"/>
                <a:gd name="T68" fmla="*/ 30 w 30"/>
                <a:gd name="T69" fmla="*/ 10 h 10"/>
                <a:gd name="T70" fmla="*/ 30 w 30"/>
                <a:gd name="T71" fmla="*/ 10 h 10"/>
                <a:gd name="T72" fmla="*/ 30 w 30"/>
                <a:gd name="T73" fmla="*/ 10 h 10"/>
                <a:gd name="T74" fmla="*/ 30 w 30"/>
                <a:gd name="T75" fmla="*/ 10 h 10"/>
                <a:gd name="T76" fmla="*/ 0 w 3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10"/>
                <a:gd name="T119" fmla="*/ 30 w 3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264"/>
            <p:cNvSpPr>
              <a:spLocks/>
            </p:cNvSpPr>
            <p:nvPr/>
          </p:nvSpPr>
          <p:spPr bwMode="auto">
            <a:xfrm>
              <a:off x="5089" y="1241"/>
              <a:ext cx="40" cy="10"/>
            </a:xfrm>
            <a:custGeom>
              <a:avLst/>
              <a:gdLst>
                <a:gd name="T0" fmla="*/ 10 w 40"/>
                <a:gd name="T1" fmla="*/ 10 h 10"/>
                <a:gd name="T2" fmla="*/ 10 w 40"/>
                <a:gd name="T3" fmla="*/ 10 h 10"/>
                <a:gd name="T4" fmla="*/ 10 w 40"/>
                <a:gd name="T5" fmla="*/ 10 h 10"/>
                <a:gd name="T6" fmla="*/ 10 w 40"/>
                <a:gd name="T7" fmla="*/ 10 h 10"/>
                <a:gd name="T8" fmla="*/ 10 w 40"/>
                <a:gd name="T9" fmla="*/ 10 h 10"/>
                <a:gd name="T10" fmla="*/ 10 w 40"/>
                <a:gd name="T11" fmla="*/ 10 h 10"/>
                <a:gd name="T12" fmla="*/ 10 w 40"/>
                <a:gd name="T13" fmla="*/ 10 h 10"/>
                <a:gd name="T14" fmla="*/ 0 w 40"/>
                <a:gd name="T15" fmla="*/ 10 h 10"/>
                <a:gd name="T16" fmla="*/ 0 w 40"/>
                <a:gd name="T17" fmla="*/ 10 h 10"/>
                <a:gd name="T18" fmla="*/ 0 w 40"/>
                <a:gd name="T19" fmla="*/ 0 h 10"/>
                <a:gd name="T20" fmla="*/ 0 w 40"/>
                <a:gd name="T21" fmla="*/ 0 h 10"/>
                <a:gd name="T22" fmla="*/ 0 w 40"/>
                <a:gd name="T23" fmla="*/ 0 h 10"/>
                <a:gd name="T24" fmla="*/ 10 w 40"/>
                <a:gd name="T25" fmla="*/ 0 h 10"/>
                <a:gd name="T26" fmla="*/ 10 w 40"/>
                <a:gd name="T27" fmla="*/ 0 h 10"/>
                <a:gd name="T28" fmla="*/ 10 w 40"/>
                <a:gd name="T29" fmla="*/ 0 h 10"/>
                <a:gd name="T30" fmla="*/ 10 w 40"/>
                <a:gd name="T31" fmla="*/ 0 h 10"/>
                <a:gd name="T32" fmla="*/ 10 w 40"/>
                <a:gd name="T33" fmla="*/ 0 h 10"/>
                <a:gd name="T34" fmla="*/ 10 w 40"/>
                <a:gd name="T35" fmla="*/ 0 h 10"/>
                <a:gd name="T36" fmla="*/ 10 w 40"/>
                <a:gd name="T37" fmla="*/ 0 h 10"/>
                <a:gd name="T38" fmla="*/ 40 w 40"/>
                <a:gd name="T39" fmla="*/ 0 h 10"/>
                <a:gd name="T40" fmla="*/ 40 w 40"/>
                <a:gd name="T41" fmla="*/ 0 h 10"/>
                <a:gd name="T42" fmla="*/ 40 w 40"/>
                <a:gd name="T43" fmla="*/ 0 h 10"/>
                <a:gd name="T44" fmla="*/ 40 w 40"/>
                <a:gd name="T45" fmla="*/ 0 h 10"/>
                <a:gd name="T46" fmla="*/ 40 w 40"/>
                <a:gd name="T47" fmla="*/ 0 h 10"/>
                <a:gd name="T48" fmla="*/ 40 w 40"/>
                <a:gd name="T49" fmla="*/ 0 h 10"/>
                <a:gd name="T50" fmla="*/ 40 w 40"/>
                <a:gd name="T51" fmla="*/ 0 h 10"/>
                <a:gd name="T52" fmla="*/ 40 w 40"/>
                <a:gd name="T53" fmla="*/ 0 h 10"/>
                <a:gd name="T54" fmla="*/ 40 w 40"/>
                <a:gd name="T55" fmla="*/ 0 h 10"/>
                <a:gd name="T56" fmla="*/ 40 w 40"/>
                <a:gd name="T57" fmla="*/ 0 h 10"/>
                <a:gd name="T58" fmla="*/ 40 w 40"/>
                <a:gd name="T59" fmla="*/ 10 h 10"/>
                <a:gd name="T60" fmla="*/ 40 w 40"/>
                <a:gd name="T61" fmla="*/ 10 h 10"/>
                <a:gd name="T62" fmla="*/ 40 w 40"/>
                <a:gd name="T63" fmla="*/ 10 h 10"/>
                <a:gd name="T64" fmla="*/ 40 w 40"/>
                <a:gd name="T65" fmla="*/ 10 h 10"/>
                <a:gd name="T66" fmla="*/ 40 w 40"/>
                <a:gd name="T67" fmla="*/ 10 h 10"/>
                <a:gd name="T68" fmla="*/ 40 w 40"/>
                <a:gd name="T69" fmla="*/ 10 h 10"/>
                <a:gd name="T70" fmla="*/ 40 w 40"/>
                <a:gd name="T71" fmla="*/ 10 h 10"/>
                <a:gd name="T72" fmla="*/ 40 w 40"/>
                <a:gd name="T73" fmla="*/ 10 h 10"/>
                <a:gd name="T74" fmla="*/ 40 w 40"/>
                <a:gd name="T75" fmla="*/ 10 h 10"/>
                <a:gd name="T76" fmla="*/ 1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265"/>
            <p:cNvSpPr>
              <a:spLocks/>
            </p:cNvSpPr>
            <p:nvPr/>
          </p:nvSpPr>
          <p:spPr bwMode="auto">
            <a:xfrm>
              <a:off x="5119" y="1241"/>
              <a:ext cx="40" cy="10"/>
            </a:xfrm>
            <a:custGeom>
              <a:avLst/>
              <a:gdLst>
                <a:gd name="T0" fmla="*/ 10 w 40"/>
                <a:gd name="T1" fmla="*/ 10 h 10"/>
                <a:gd name="T2" fmla="*/ 10 w 40"/>
                <a:gd name="T3" fmla="*/ 10 h 10"/>
                <a:gd name="T4" fmla="*/ 0 w 40"/>
                <a:gd name="T5" fmla="*/ 10 h 10"/>
                <a:gd name="T6" fmla="*/ 0 w 40"/>
                <a:gd name="T7" fmla="*/ 10 h 10"/>
                <a:gd name="T8" fmla="*/ 0 w 40"/>
                <a:gd name="T9" fmla="*/ 10 h 10"/>
                <a:gd name="T10" fmla="*/ 0 w 40"/>
                <a:gd name="T11" fmla="*/ 10 h 10"/>
                <a:gd name="T12" fmla="*/ 0 w 40"/>
                <a:gd name="T13" fmla="*/ 10 h 10"/>
                <a:gd name="T14" fmla="*/ 0 w 40"/>
                <a:gd name="T15" fmla="*/ 10 h 10"/>
                <a:gd name="T16" fmla="*/ 0 w 40"/>
                <a:gd name="T17" fmla="*/ 10 h 10"/>
                <a:gd name="T18" fmla="*/ 0 w 40"/>
                <a:gd name="T19" fmla="*/ 0 h 10"/>
                <a:gd name="T20" fmla="*/ 0 w 40"/>
                <a:gd name="T21" fmla="*/ 0 h 10"/>
                <a:gd name="T22" fmla="*/ 0 w 40"/>
                <a:gd name="T23" fmla="*/ 0 h 10"/>
                <a:gd name="T24" fmla="*/ 0 w 40"/>
                <a:gd name="T25" fmla="*/ 0 h 10"/>
                <a:gd name="T26" fmla="*/ 0 w 40"/>
                <a:gd name="T27" fmla="*/ 0 h 10"/>
                <a:gd name="T28" fmla="*/ 0 w 40"/>
                <a:gd name="T29" fmla="*/ 0 h 10"/>
                <a:gd name="T30" fmla="*/ 0 w 40"/>
                <a:gd name="T31" fmla="*/ 0 h 10"/>
                <a:gd name="T32" fmla="*/ 0 w 40"/>
                <a:gd name="T33" fmla="*/ 0 h 10"/>
                <a:gd name="T34" fmla="*/ 0 w 40"/>
                <a:gd name="T35" fmla="*/ 0 h 10"/>
                <a:gd name="T36" fmla="*/ 10 w 40"/>
                <a:gd name="T37" fmla="*/ 0 h 10"/>
                <a:gd name="T38" fmla="*/ 30 w 40"/>
                <a:gd name="T39" fmla="*/ 0 h 10"/>
                <a:gd name="T40" fmla="*/ 30 w 40"/>
                <a:gd name="T41" fmla="*/ 0 h 10"/>
                <a:gd name="T42" fmla="*/ 30 w 40"/>
                <a:gd name="T43" fmla="*/ 0 h 10"/>
                <a:gd name="T44" fmla="*/ 30 w 40"/>
                <a:gd name="T45" fmla="*/ 0 h 10"/>
                <a:gd name="T46" fmla="*/ 40 w 40"/>
                <a:gd name="T47" fmla="*/ 0 h 10"/>
                <a:gd name="T48" fmla="*/ 40 w 40"/>
                <a:gd name="T49" fmla="*/ 0 h 10"/>
                <a:gd name="T50" fmla="*/ 40 w 40"/>
                <a:gd name="T51" fmla="*/ 0 h 10"/>
                <a:gd name="T52" fmla="*/ 40 w 40"/>
                <a:gd name="T53" fmla="*/ 0 h 10"/>
                <a:gd name="T54" fmla="*/ 40 w 40"/>
                <a:gd name="T55" fmla="*/ 0 h 10"/>
                <a:gd name="T56" fmla="*/ 40 w 40"/>
                <a:gd name="T57" fmla="*/ 0 h 10"/>
                <a:gd name="T58" fmla="*/ 40 w 40"/>
                <a:gd name="T59" fmla="*/ 0 h 10"/>
                <a:gd name="T60" fmla="*/ 40 w 40"/>
                <a:gd name="T61" fmla="*/ 10 h 10"/>
                <a:gd name="T62" fmla="*/ 40 w 40"/>
                <a:gd name="T63" fmla="*/ 10 h 10"/>
                <a:gd name="T64" fmla="*/ 40 w 40"/>
                <a:gd name="T65" fmla="*/ 10 h 10"/>
                <a:gd name="T66" fmla="*/ 40 w 40"/>
                <a:gd name="T67" fmla="*/ 10 h 10"/>
                <a:gd name="T68" fmla="*/ 30 w 40"/>
                <a:gd name="T69" fmla="*/ 10 h 10"/>
                <a:gd name="T70" fmla="*/ 30 w 40"/>
                <a:gd name="T71" fmla="*/ 10 h 10"/>
                <a:gd name="T72" fmla="*/ 30 w 40"/>
                <a:gd name="T73" fmla="*/ 10 h 10"/>
                <a:gd name="T74" fmla="*/ 30 w 40"/>
                <a:gd name="T75" fmla="*/ 10 h 10"/>
                <a:gd name="T76" fmla="*/ 1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10" y="10"/>
                  </a:moveTo>
                  <a:lnTo>
                    <a:pt x="10" y="10"/>
                  </a:lnTo>
                  <a:lnTo>
                    <a:pt x="0" y="10"/>
                  </a:lnTo>
                  <a:lnTo>
                    <a:pt x="0" y="0"/>
                  </a:lnTo>
                  <a:lnTo>
                    <a:pt x="10" y="0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266"/>
            <p:cNvSpPr>
              <a:spLocks/>
            </p:cNvSpPr>
            <p:nvPr/>
          </p:nvSpPr>
          <p:spPr bwMode="auto">
            <a:xfrm>
              <a:off x="5149" y="1241"/>
              <a:ext cx="30" cy="10"/>
            </a:xfrm>
            <a:custGeom>
              <a:avLst/>
              <a:gdLst>
                <a:gd name="T0" fmla="*/ 0 w 30"/>
                <a:gd name="T1" fmla="*/ 10 h 10"/>
                <a:gd name="T2" fmla="*/ 0 w 30"/>
                <a:gd name="T3" fmla="*/ 10 h 10"/>
                <a:gd name="T4" fmla="*/ 0 w 30"/>
                <a:gd name="T5" fmla="*/ 10 h 10"/>
                <a:gd name="T6" fmla="*/ 0 w 30"/>
                <a:gd name="T7" fmla="*/ 10 h 10"/>
                <a:gd name="T8" fmla="*/ 0 w 30"/>
                <a:gd name="T9" fmla="*/ 10 h 10"/>
                <a:gd name="T10" fmla="*/ 0 w 30"/>
                <a:gd name="T11" fmla="*/ 10 h 10"/>
                <a:gd name="T12" fmla="*/ 0 w 30"/>
                <a:gd name="T13" fmla="*/ 10 h 10"/>
                <a:gd name="T14" fmla="*/ 0 w 30"/>
                <a:gd name="T15" fmla="*/ 10 h 10"/>
                <a:gd name="T16" fmla="*/ 0 w 30"/>
                <a:gd name="T17" fmla="*/ 0 h 10"/>
                <a:gd name="T18" fmla="*/ 0 w 30"/>
                <a:gd name="T19" fmla="*/ 0 h 10"/>
                <a:gd name="T20" fmla="*/ 0 w 30"/>
                <a:gd name="T21" fmla="*/ 0 h 10"/>
                <a:gd name="T22" fmla="*/ 0 w 30"/>
                <a:gd name="T23" fmla="*/ 0 h 10"/>
                <a:gd name="T24" fmla="*/ 0 w 30"/>
                <a:gd name="T25" fmla="*/ 0 h 10"/>
                <a:gd name="T26" fmla="*/ 0 w 30"/>
                <a:gd name="T27" fmla="*/ 0 h 10"/>
                <a:gd name="T28" fmla="*/ 0 w 30"/>
                <a:gd name="T29" fmla="*/ 0 h 10"/>
                <a:gd name="T30" fmla="*/ 0 w 30"/>
                <a:gd name="T31" fmla="*/ 0 h 10"/>
                <a:gd name="T32" fmla="*/ 0 w 30"/>
                <a:gd name="T33" fmla="*/ 0 h 10"/>
                <a:gd name="T34" fmla="*/ 0 w 30"/>
                <a:gd name="T35" fmla="*/ 0 h 10"/>
                <a:gd name="T36" fmla="*/ 0 w 30"/>
                <a:gd name="T37" fmla="*/ 0 h 10"/>
                <a:gd name="T38" fmla="*/ 30 w 30"/>
                <a:gd name="T39" fmla="*/ 0 h 10"/>
                <a:gd name="T40" fmla="*/ 30 w 30"/>
                <a:gd name="T41" fmla="*/ 0 h 10"/>
                <a:gd name="T42" fmla="*/ 30 w 30"/>
                <a:gd name="T43" fmla="*/ 0 h 10"/>
                <a:gd name="T44" fmla="*/ 30 w 30"/>
                <a:gd name="T45" fmla="*/ 0 h 10"/>
                <a:gd name="T46" fmla="*/ 30 w 30"/>
                <a:gd name="T47" fmla="*/ 0 h 10"/>
                <a:gd name="T48" fmla="*/ 30 w 30"/>
                <a:gd name="T49" fmla="*/ 0 h 10"/>
                <a:gd name="T50" fmla="*/ 30 w 30"/>
                <a:gd name="T51" fmla="*/ 0 h 10"/>
                <a:gd name="T52" fmla="*/ 30 w 30"/>
                <a:gd name="T53" fmla="*/ 0 h 10"/>
                <a:gd name="T54" fmla="*/ 30 w 30"/>
                <a:gd name="T55" fmla="*/ 0 h 10"/>
                <a:gd name="T56" fmla="*/ 30 w 30"/>
                <a:gd name="T57" fmla="*/ 0 h 10"/>
                <a:gd name="T58" fmla="*/ 30 w 30"/>
                <a:gd name="T59" fmla="*/ 0 h 10"/>
                <a:gd name="T60" fmla="*/ 30 w 30"/>
                <a:gd name="T61" fmla="*/ 0 h 10"/>
                <a:gd name="T62" fmla="*/ 30 w 30"/>
                <a:gd name="T63" fmla="*/ 0 h 10"/>
                <a:gd name="T64" fmla="*/ 30 w 30"/>
                <a:gd name="T65" fmla="*/ 10 h 10"/>
                <a:gd name="T66" fmla="*/ 30 w 30"/>
                <a:gd name="T67" fmla="*/ 10 h 10"/>
                <a:gd name="T68" fmla="*/ 30 w 30"/>
                <a:gd name="T69" fmla="*/ 10 h 10"/>
                <a:gd name="T70" fmla="*/ 30 w 30"/>
                <a:gd name="T71" fmla="*/ 10 h 10"/>
                <a:gd name="T72" fmla="*/ 30 w 30"/>
                <a:gd name="T73" fmla="*/ 10 h 10"/>
                <a:gd name="T74" fmla="*/ 30 w 30"/>
                <a:gd name="T75" fmla="*/ 10 h 10"/>
                <a:gd name="T76" fmla="*/ 0 w 3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10"/>
                <a:gd name="T119" fmla="*/ 30 w 3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267"/>
            <p:cNvSpPr>
              <a:spLocks/>
            </p:cNvSpPr>
            <p:nvPr/>
          </p:nvSpPr>
          <p:spPr bwMode="auto">
            <a:xfrm>
              <a:off x="5169" y="1231"/>
              <a:ext cx="41" cy="20"/>
            </a:xfrm>
            <a:custGeom>
              <a:avLst/>
              <a:gdLst>
                <a:gd name="T0" fmla="*/ 10 w 41"/>
                <a:gd name="T1" fmla="*/ 20 h 20"/>
                <a:gd name="T2" fmla="*/ 10 w 41"/>
                <a:gd name="T3" fmla="*/ 20 h 20"/>
                <a:gd name="T4" fmla="*/ 10 w 41"/>
                <a:gd name="T5" fmla="*/ 20 h 20"/>
                <a:gd name="T6" fmla="*/ 10 w 41"/>
                <a:gd name="T7" fmla="*/ 20 h 20"/>
                <a:gd name="T8" fmla="*/ 10 w 41"/>
                <a:gd name="T9" fmla="*/ 20 h 20"/>
                <a:gd name="T10" fmla="*/ 0 w 41"/>
                <a:gd name="T11" fmla="*/ 20 h 20"/>
                <a:gd name="T12" fmla="*/ 0 w 41"/>
                <a:gd name="T13" fmla="*/ 10 h 20"/>
                <a:gd name="T14" fmla="*/ 0 w 41"/>
                <a:gd name="T15" fmla="*/ 10 h 20"/>
                <a:gd name="T16" fmla="*/ 0 w 41"/>
                <a:gd name="T17" fmla="*/ 10 h 20"/>
                <a:gd name="T18" fmla="*/ 0 w 41"/>
                <a:gd name="T19" fmla="*/ 10 h 20"/>
                <a:gd name="T20" fmla="*/ 0 w 41"/>
                <a:gd name="T21" fmla="*/ 10 h 20"/>
                <a:gd name="T22" fmla="*/ 0 w 41"/>
                <a:gd name="T23" fmla="*/ 10 h 20"/>
                <a:gd name="T24" fmla="*/ 0 w 41"/>
                <a:gd name="T25" fmla="*/ 10 h 20"/>
                <a:gd name="T26" fmla="*/ 0 w 41"/>
                <a:gd name="T27" fmla="*/ 10 h 20"/>
                <a:gd name="T28" fmla="*/ 0 w 41"/>
                <a:gd name="T29" fmla="*/ 10 h 20"/>
                <a:gd name="T30" fmla="*/ 10 w 41"/>
                <a:gd name="T31" fmla="*/ 10 h 20"/>
                <a:gd name="T32" fmla="*/ 10 w 41"/>
                <a:gd name="T33" fmla="*/ 10 h 20"/>
                <a:gd name="T34" fmla="*/ 10 w 41"/>
                <a:gd name="T35" fmla="*/ 10 h 20"/>
                <a:gd name="T36" fmla="*/ 10 w 41"/>
                <a:gd name="T37" fmla="*/ 10 h 20"/>
                <a:gd name="T38" fmla="*/ 31 w 41"/>
                <a:gd name="T39" fmla="*/ 0 h 20"/>
                <a:gd name="T40" fmla="*/ 31 w 41"/>
                <a:gd name="T41" fmla="*/ 10 h 20"/>
                <a:gd name="T42" fmla="*/ 41 w 41"/>
                <a:gd name="T43" fmla="*/ 10 h 20"/>
                <a:gd name="T44" fmla="*/ 41 w 41"/>
                <a:gd name="T45" fmla="*/ 10 h 20"/>
                <a:gd name="T46" fmla="*/ 41 w 41"/>
                <a:gd name="T47" fmla="*/ 10 h 20"/>
                <a:gd name="T48" fmla="*/ 41 w 41"/>
                <a:gd name="T49" fmla="*/ 10 h 20"/>
                <a:gd name="T50" fmla="*/ 41 w 41"/>
                <a:gd name="T51" fmla="*/ 10 h 20"/>
                <a:gd name="T52" fmla="*/ 41 w 41"/>
                <a:gd name="T53" fmla="*/ 10 h 20"/>
                <a:gd name="T54" fmla="*/ 41 w 41"/>
                <a:gd name="T55" fmla="*/ 10 h 20"/>
                <a:gd name="T56" fmla="*/ 41 w 41"/>
                <a:gd name="T57" fmla="*/ 10 h 20"/>
                <a:gd name="T58" fmla="*/ 41 w 41"/>
                <a:gd name="T59" fmla="*/ 10 h 20"/>
                <a:gd name="T60" fmla="*/ 41 w 41"/>
                <a:gd name="T61" fmla="*/ 10 h 20"/>
                <a:gd name="T62" fmla="*/ 41 w 41"/>
                <a:gd name="T63" fmla="*/ 10 h 20"/>
                <a:gd name="T64" fmla="*/ 41 w 41"/>
                <a:gd name="T65" fmla="*/ 10 h 20"/>
                <a:gd name="T66" fmla="*/ 41 w 41"/>
                <a:gd name="T67" fmla="*/ 10 h 20"/>
                <a:gd name="T68" fmla="*/ 41 w 41"/>
                <a:gd name="T69" fmla="*/ 10 h 20"/>
                <a:gd name="T70" fmla="*/ 41 w 41"/>
                <a:gd name="T71" fmla="*/ 10 h 20"/>
                <a:gd name="T72" fmla="*/ 41 w 41"/>
                <a:gd name="T73" fmla="*/ 10 h 20"/>
                <a:gd name="T74" fmla="*/ 31 w 41"/>
                <a:gd name="T75" fmla="*/ 10 h 20"/>
                <a:gd name="T76" fmla="*/ 10 w 41"/>
                <a:gd name="T77" fmla="*/ 2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1"/>
                <a:gd name="T118" fmla="*/ 0 h 20"/>
                <a:gd name="T119" fmla="*/ 41 w 41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1" h="20">
                  <a:moveTo>
                    <a:pt x="10" y="20"/>
                  </a:moveTo>
                  <a:lnTo>
                    <a:pt x="1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10" y="10"/>
                  </a:lnTo>
                  <a:lnTo>
                    <a:pt x="31" y="0"/>
                  </a:lnTo>
                  <a:lnTo>
                    <a:pt x="31" y="10"/>
                  </a:lnTo>
                  <a:lnTo>
                    <a:pt x="41" y="10"/>
                  </a:lnTo>
                  <a:lnTo>
                    <a:pt x="31" y="1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268"/>
            <p:cNvSpPr>
              <a:spLocks/>
            </p:cNvSpPr>
            <p:nvPr/>
          </p:nvSpPr>
          <p:spPr bwMode="auto">
            <a:xfrm>
              <a:off x="5200" y="1231"/>
              <a:ext cx="40" cy="10"/>
            </a:xfrm>
            <a:custGeom>
              <a:avLst/>
              <a:gdLst>
                <a:gd name="T0" fmla="*/ 10 w 40"/>
                <a:gd name="T1" fmla="*/ 10 h 10"/>
                <a:gd name="T2" fmla="*/ 0 w 40"/>
                <a:gd name="T3" fmla="*/ 10 h 10"/>
                <a:gd name="T4" fmla="*/ 0 w 40"/>
                <a:gd name="T5" fmla="*/ 10 h 10"/>
                <a:gd name="T6" fmla="*/ 0 w 40"/>
                <a:gd name="T7" fmla="*/ 10 h 10"/>
                <a:gd name="T8" fmla="*/ 0 w 40"/>
                <a:gd name="T9" fmla="*/ 10 h 10"/>
                <a:gd name="T10" fmla="*/ 0 w 40"/>
                <a:gd name="T11" fmla="*/ 10 h 10"/>
                <a:gd name="T12" fmla="*/ 0 w 40"/>
                <a:gd name="T13" fmla="*/ 10 h 10"/>
                <a:gd name="T14" fmla="*/ 0 w 40"/>
                <a:gd name="T15" fmla="*/ 10 h 10"/>
                <a:gd name="T16" fmla="*/ 0 w 40"/>
                <a:gd name="T17" fmla="*/ 10 h 10"/>
                <a:gd name="T18" fmla="*/ 0 w 40"/>
                <a:gd name="T19" fmla="*/ 10 h 10"/>
                <a:gd name="T20" fmla="*/ 0 w 40"/>
                <a:gd name="T21" fmla="*/ 10 h 10"/>
                <a:gd name="T22" fmla="*/ 0 w 40"/>
                <a:gd name="T23" fmla="*/ 10 h 10"/>
                <a:gd name="T24" fmla="*/ 0 w 40"/>
                <a:gd name="T25" fmla="*/ 10 h 10"/>
                <a:gd name="T26" fmla="*/ 0 w 40"/>
                <a:gd name="T27" fmla="*/ 10 h 10"/>
                <a:gd name="T28" fmla="*/ 0 w 40"/>
                <a:gd name="T29" fmla="*/ 10 h 10"/>
                <a:gd name="T30" fmla="*/ 0 w 40"/>
                <a:gd name="T31" fmla="*/ 10 h 10"/>
                <a:gd name="T32" fmla="*/ 0 w 40"/>
                <a:gd name="T33" fmla="*/ 10 h 10"/>
                <a:gd name="T34" fmla="*/ 0 w 40"/>
                <a:gd name="T35" fmla="*/ 10 h 10"/>
                <a:gd name="T36" fmla="*/ 0 w 40"/>
                <a:gd name="T37" fmla="*/ 10 h 10"/>
                <a:gd name="T38" fmla="*/ 30 w 40"/>
                <a:gd name="T39" fmla="*/ 0 h 10"/>
                <a:gd name="T40" fmla="*/ 30 w 40"/>
                <a:gd name="T41" fmla="*/ 0 h 10"/>
                <a:gd name="T42" fmla="*/ 30 w 40"/>
                <a:gd name="T43" fmla="*/ 0 h 10"/>
                <a:gd name="T44" fmla="*/ 30 w 40"/>
                <a:gd name="T45" fmla="*/ 0 h 10"/>
                <a:gd name="T46" fmla="*/ 30 w 40"/>
                <a:gd name="T47" fmla="*/ 0 h 10"/>
                <a:gd name="T48" fmla="*/ 30 w 40"/>
                <a:gd name="T49" fmla="*/ 0 h 10"/>
                <a:gd name="T50" fmla="*/ 30 w 40"/>
                <a:gd name="T51" fmla="*/ 0 h 10"/>
                <a:gd name="T52" fmla="*/ 30 w 40"/>
                <a:gd name="T53" fmla="*/ 0 h 10"/>
                <a:gd name="T54" fmla="*/ 40 w 40"/>
                <a:gd name="T55" fmla="*/ 10 h 10"/>
                <a:gd name="T56" fmla="*/ 40 w 40"/>
                <a:gd name="T57" fmla="*/ 10 h 10"/>
                <a:gd name="T58" fmla="*/ 40 w 40"/>
                <a:gd name="T59" fmla="*/ 10 h 10"/>
                <a:gd name="T60" fmla="*/ 40 w 40"/>
                <a:gd name="T61" fmla="*/ 10 h 10"/>
                <a:gd name="T62" fmla="*/ 30 w 40"/>
                <a:gd name="T63" fmla="*/ 10 h 10"/>
                <a:gd name="T64" fmla="*/ 30 w 40"/>
                <a:gd name="T65" fmla="*/ 10 h 10"/>
                <a:gd name="T66" fmla="*/ 30 w 40"/>
                <a:gd name="T67" fmla="*/ 10 h 10"/>
                <a:gd name="T68" fmla="*/ 30 w 40"/>
                <a:gd name="T69" fmla="*/ 10 h 10"/>
                <a:gd name="T70" fmla="*/ 30 w 40"/>
                <a:gd name="T71" fmla="*/ 10 h 10"/>
                <a:gd name="T72" fmla="*/ 30 w 40"/>
                <a:gd name="T73" fmla="*/ 10 h 10"/>
                <a:gd name="T74" fmla="*/ 30 w 40"/>
                <a:gd name="T75" fmla="*/ 10 h 10"/>
                <a:gd name="T76" fmla="*/ 10 w 4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10"/>
                <a:gd name="T119" fmla="*/ 40 w 4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10">
                  <a:moveTo>
                    <a:pt x="10" y="10"/>
                  </a:moveTo>
                  <a:lnTo>
                    <a:pt x="0" y="10"/>
                  </a:lnTo>
                  <a:lnTo>
                    <a:pt x="30" y="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0" name="Freeform 269"/>
            <p:cNvSpPr>
              <a:spLocks/>
            </p:cNvSpPr>
            <p:nvPr/>
          </p:nvSpPr>
          <p:spPr bwMode="auto">
            <a:xfrm>
              <a:off x="5230" y="1231"/>
              <a:ext cx="30" cy="10"/>
            </a:xfrm>
            <a:custGeom>
              <a:avLst/>
              <a:gdLst>
                <a:gd name="T0" fmla="*/ 0 w 30"/>
                <a:gd name="T1" fmla="*/ 10 h 10"/>
                <a:gd name="T2" fmla="*/ 0 w 30"/>
                <a:gd name="T3" fmla="*/ 10 h 10"/>
                <a:gd name="T4" fmla="*/ 0 w 30"/>
                <a:gd name="T5" fmla="*/ 10 h 10"/>
                <a:gd name="T6" fmla="*/ 0 w 30"/>
                <a:gd name="T7" fmla="*/ 10 h 10"/>
                <a:gd name="T8" fmla="*/ 0 w 30"/>
                <a:gd name="T9" fmla="*/ 10 h 10"/>
                <a:gd name="T10" fmla="*/ 0 w 30"/>
                <a:gd name="T11" fmla="*/ 10 h 10"/>
                <a:gd name="T12" fmla="*/ 0 w 30"/>
                <a:gd name="T13" fmla="*/ 10 h 10"/>
                <a:gd name="T14" fmla="*/ 0 w 30"/>
                <a:gd name="T15" fmla="*/ 10 h 10"/>
                <a:gd name="T16" fmla="*/ 0 w 30"/>
                <a:gd name="T17" fmla="*/ 10 h 10"/>
                <a:gd name="T18" fmla="*/ 0 w 30"/>
                <a:gd name="T19" fmla="*/ 10 h 10"/>
                <a:gd name="T20" fmla="*/ 0 w 30"/>
                <a:gd name="T21" fmla="*/ 10 h 10"/>
                <a:gd name="T22" fmla="*/ 0 w 30"/>
                <a:gd name="T23" fmla="*/ 10 h 10"/>
                <a:gd name="T24" fmla="*/ 0 w 30"/>
                <a:gd name="T25" fmla="*/ 10 h 10"/>
                <a:gd name="T26" fmla="*/ 0 w 30"/>
                <a:gd name="T27" fmla="*/ 0 h 10"/>
                <a:gd name="T28" fmla="*/ 0 w 30"/>
                <a:gd name="T29" fmla="*/ 0 h 10"/>
                <a:gd name="T30" fmla="*/ 0 w 30"/>
                <a:gd name="T31" fmla="*/ 0 h 10"/>
                <a:gd name="T32" fmla="*/ 0 w 30"/>
                <a:gd name="T33" fmla="*/ 0 h 10"/>
                <a:gd name="T34" fmla="*/ 0 w 30"/>
                <a:gd name="T35" fmla="*/ 0 h 10"/>
                <a:gd name="T36" fmla="*/ 0 w 30"/>
                <a:gd name="T37" fmla="*/ 0 h 10"/>
                <a:gd name="T38" fmla="*/ 30 w 30"/>
                <a:gd name="T39" fmla="*/ 0 h 10"/>
                <a:gd name="T40" fmla="*/ 30 w 30"/>
                <a:gd name="T41" fmla="*/ 0 h 10"/>
                <a:gd name="T42" fmla="*/ 30 w 30"/>
                <a:gd name="T43" fmla="*/ 0 h 10"/>
                <a:gd name="T44" fmla="*/ 30 w 30"/>
                <a:gd name="T45" fmla="*/ 0 h 10"/>
                <a:gd name="T46" fmla="*/ 30 w 30"/>
                <a:gd name="T47" fmla="*/ 0 h 10"/>
                <a:gd name="T48" fmla="*/ 30 w 30"/>
                <a:gd name="T49" fmla="*/ 0 h 10"/>
                <a:gd name="T50" fmla="*/ 30 w 30"/>
                <a:gd name="T51" fmla="*/ 0 h 10"/>
                <a:gd name="T52" fmla="*/ 30 w 30"/>
                <a:gd name="T53" fmla="*/ 0 h 10"/>
                <a:gd name="T54" fmla="*/ 30 w 30"/>
                <a:gd name="T55" fmla="*/ 0 h 10"/>
                <a:gd name="T56" fmla="*/ 30 w 30"/>
                <a:gd name="T57" fmla="*/ 0 h 10"/>
                <a:gd name="T58" fmla="*/ 30 w 30"/>
                <a:gd name="T59" fmla="*/ 0 h 10"/>
                <a:gd name="T60" fmla="*/ 30 w 30"/>
                <a:gd name="T61" fmla="*/ 0 h 10"/>
                <a:gd name="T62" fmla="*/ 30 w 30"/>
                <a:gd name="T63" fmla="*/ 10 h 10"/>
                <a:gd name="T64" fmla="*/ 30 w 30"/>
                <a:gd name="T65" fmla="*/ 10 h 10"/>
                <a:gd name="T66" fmla="*/ 30 w 30"/>
                <a:gd name="T67" fmla="*/ 10 h 10"/>
                <a:gd name="T68" fmla="*/ 30 w 30"/>
                <a:gd name="T69" fmla="*/ 10 h 10"/>
                <a:gd name="T70" fmla="*/ 30 w 30"/>
                <a:gd name="T71" fmla="*/ 10 h 10"/>
                <a:gd name="T72" fmla="*/ 30 w 30"/>
                <a:gd name="T73" fmla="*/ 10 h 10"/>
                <a:gd name="T74" fmla="*/ 30 w 30"/>
                <a:gd name="T75" fmla="*/ 10 h 10"/>
                <a:gd name="T76" fmla="*/ 0 w 3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10"/>
                <a:gd name="T119" fmla="*/ 30 w 3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270"/>
            <p:cNvSpPr>
              <a:spLocks/>
            </p:cNvSpPr>
            <p:nvPr/>
          </p:nvSpPr>
          <p:spPr bwMode="auto">
            <a:xfrm>
              <a:off x="5250" y="1221"/>
              <a:ext cx="40" cy="20"/>
            </a:xfrm>
            <a:custGeom>
              <a:avLst/>
              <a:gdLst>
                <a:gd name="T0" fmla="*/ 10 w 40"/>
                <a:gd name="T1" fmla="*/ 20 h 20"/>
                <a:gd name="T2" fmla="*/ 10 w 40"/>
                <a:gd name="T3" fmla="*/ 20 h 20"/>
                <a:gd name="T4" fmla="*/ 0 w 40"/>
                <a:gd name="T5" fmla="*/ 20 h 20"/>
                <a:gd name="T6" fmla="*/ 0 w 40"/>
                <a:gd name="T7" fmla="*/ 20 h 20"/>
                <a:gd name="T8" fmla="*/ 0 w 40"/>
                <a:gd name="T9" fmla="*/ 20 h 20"/>
                <a:gd name="T10" fmla="*/ 0 w 40"/>
                <a:gd name="T11" fmla="*/ 20 h 20"/>
                <a:gd name="T12" fmla="*/ 0 w 40"/>
                <a:gd name="T13" fmla="*/ 20 h 20"/>
                <a:gd name="T14" fmla="*/ 0 w 40"/>
                <a:gd name="T15" fmla="*/ 20 h 20"/>
                <a:gd name="T16" fmla="*/ 0 w 40"/>
                <a:gd name="T17" fmla="*/ 20 h 20"/>
                <a:gd name="T18" fmla="*/ 0 w 40"/>
                <a:gd name="T19" fmla="*/ 10 h 20"/>
                <a:gd name="T20" fmla="*/ 0 w 40"/>
                <a:gd name="T21" fmla="*/ 10 h 20"/>
                <a:gd name="T22" fmla="*/ 0 w 40"/>
                <a:gd name="T23" fmla="*/ 10 h 20"/>
                <a:gd name="T24" fmla="*/ 0 w 40"/>
                <a:gd name="T25" fmla="*/ 10 h 20"/>
                <a:gd name="T26" fmla="*/ 0 w 40"/>
                <a:gd name="T27" fmla="*/ 10 h 20"/>
                <a:gd name="T28" fmla="*/ 0 w 40"/>
                <a:gd name="T29" fmla="*/ 10 h 20"/>
                <a:gd name="T30" fmla="*/ 0 w 40"/>
                <a:gd name="T31" fmla="*/ 10 h 20"/>
                <a:gd name="T32" fmla="*/ 0 w 40"/>
                <a:gd name="T33" fmla="*/ 10 h 20"/>
                <a:gd name="T34" fmla="*/ 0 w 40"/>
                <a:gd name="T35" fmla="*/ 10 h 20"/>
                <a:gd name="T36" fmla="*/ 10 w 40"/>
                <a:gd name="T37" fmla="*/ 10 h 20"/>
                <a:gd name="T38" fmla="*/ 30 w 40"/>
                <a:gd name="T39" fmla="*/ 0 h 20"/>
                <a:gd name="T40" fmla="*/ 30 w 40"/>
                <a:gd name="T41" fmla="*/ 0 h 20"/>
                <a:gd name="T42" fmla="*/ 30 w 40"/>
                <a:gd name="T43" fmla="*/ 0 h 20"/>
                <a:gd name="T44" fmla="*/ 30 w 40"/>
                <a:gd name="T45" fmla="*/ 0 h 20"/>
                <a:gd name="T46" fmla="*/ 30 w 40"/>
                <a:gd name="T47" fmla="*/ 10 h 20"/>
                <a:gd name="T48" fmla="*/ 30 w 40"/>
                <a:gd name="T49" fmla="*/ 10 h 20"/>
                <a:gd name="T50" fmla="*/ 40 w 40"/>
                <a:gd name="T51" fmla="*/ 10 h 20"/>
                <a:gd name="T52" fmla="*/ 40 w 40"/>
                <a:gd name="T53" fmla="*/ 10 h 20"/>
                <a:gd name="T54" fmla="*/ 40 w 40"/>
                <a:gd name="T55" fmla="*/ 10 h 20"/>
                <a:gd name="T56" fmla="*/ 40 w 40"/>
                <a:gd name="T57" fmla="*/ 10 h 20"/>
                <a:gd name="T58" fmla="*/ 40 w 40"/>
                <a:gd name="T59" fmla="*/ 10 h 20"/>
                <a:gd name="T60" fmla="*/ 40 w 40"/>
                <a:gd name="T61" fmla="*/ 10 h 20"/>
                <a:gd name="T62" fmla="*/ 40 w 40"/>
                <a:gd name="T63" fmla="*/ 10 h 20"/>
                <a:gd name="T64" fmla="*/ 40 w 40"/>
                <a:gd name="T65" fmla="*/ 10 h 20"/>
                <a:gd name="T66" fmla="*/ 40 w 40"/>
                <a:gd name="T67" fmla="*/ 10 h 20"/>
                <a:gd name="T68" fmla="*/ 30 w 40"/>
                <a:gd name="T69" fmla="*/ 10 h 20"/>
                <a:gd name="T70" fmla="*/ 30 w 40"/>
                <a:gd name="T71" fmla="*/ 10 h 20"/>
                <a:gd name="T72" fmla="*/ 30 w 40"/>
                <a:gd name="T73" fmla="*/ 10 h 20"/>
                <a:gd name="T74" fmla="*/ 30 w 40"/>
                <a:gd name="T75" fmla="*/ 10 h 20"/>
                <a:gd name="T76" fmla="*/ 10 w 40"/>
                <a:gd name="T77" fmla="*/ 2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20"/>
                <a:gd name="T119" fmla="*/ 40 w 4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20">
                  <a:moveTo>
                    <a:pt x="10" y="20"/>
                  </a:moveTo>
                  <a:lnTo>
                    <a:pt x="1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1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271"/>
            <p:cNvSpPr>
              <a:spLocks/>
            </p:cNvSpPr>
            <p:nvPr/>
          </p:nvSpPr>
          <p:spPr bwMode="auto">
            <a:xfrm>
              <a:off x="5280" y="1221"/>
              <a:ext cx="30" cy="10"/>
            </a:xfrm>
            <a:custGeom>
              <a:avLst/>
              <a:gdLst>
                <a:gd name="T0" fmla="*/ 0 w 30"/>
                <a:gd name="T1" fmla="*/ 10 h 10"/>
                <a:gd name="T2" fmla="*/ 0 w 30"/>
                <a:gd name="T3" fmla="*/ 10 h 10"/>
                <a:gd name="T4" fmla="*/ 0 w 30"/>
                <a:gd name="T5" fmla="*/ 10 h 10"/>
                <a:gd name="T6" fmla="*/ 0 w 30"/>
                <a:gd name="T7" fmla="*/ 10 h 10"/>
                <a:gd name="T8" fmla="*/ 0 w 30"/>
                <a:gd name="T9" fmla="*/ 10 h 10"/>
                <a:gd name="T10" fmla="*/ 0 w 30"/>
                <a:gd name="T11" fmla="*/ 10 h 10"/>
                <a:gd name="T12" fmla="*/ 0 w 30"/>
                <a:gd name="T13" fmla="*/ 10 h 10"/>
                <a:gd name="T14" fmla="*/ 0 w 30"/>
                <a:gd name="T15" fmla="*/ 10 h 10"/>
                <a:gd name="T16" fmla="*/ 0 w 30"/>
                <a:gd name="T17" fmla="*/ 10 h 10"/>
                <a:gd name="T18" fmla="*/ 0 w 30"/>
                <a:gd name="T19" fmla="*/ 10 h 10"/>
                <a:gd name="T20" fmla="*/ 0 w 30"/>
                <a:gd name="T21" fmla="*/ 10 h 10"/>
                <a:gd name="T22" fmla="*/ 0 w 30"/>
                <a:gd name="T23" fmla="*/ 10 h 10"/>
                <a:gd name="T24" fmla="*/ 0 w 30"/>
                <a:gd name="T25" fmla="*/ 10 h 10"/>
                <a:gd name="T26" fmla="*/ 0 w 30"/>
                <a:gd name="T27" fmla="*/ 10 h 10"/>
                <a:gd name="T28" fmla="*/ 0 w 30"/>
                <a:gd name="T29" fmla="*/ 10 h 10"/>
                <a:gd name="T30" fmla="*/ 0 w 30"/>
                <a:gd name="T31" fmla="*/ 10 h 10"/>
                <a:gd name="T32" fmla="*/ 0 w 30"/>
                <a:gd name="T33" fmla="*/ 10 h 10"/>
                <a:gd name="T34" fmla="*/ 0 w 30"/>
                <a:gd name="T35" fmla="*/ 0 h 10"/>
                <a:gd name="T36" fmla="*/ 0 w 30"/>
                <a:gd name="T37" fmla="*/ 0 h 10"/>
                <a:gd name="T38" fmla="*/ 30 w 30"/>
                <a:gd name="T39" fmla="*/ 0 h 10"/>
                <a:gd name="T40" fmla="*/ 30 w 30"/>
                <a:gd name="T41" fmla="*/ 0 h 10"/>
                <a:gd name="T42" fmla="*/ 30 w 30"/>
                <a:gd name="T43" fmla="*/ 0 h 10"/>
                <a:gd name="T44" fmla="*/ 30 w 30"/>
                <a:gd name="T45" fmla="*/ 0 h 10"/>
                <a:gd name="T46" fmla="*/ 30 w 30"/>
                <a:gd name="T47" fmla="*/ 0 h 10"/>
                <a:gd name="T48" fmla="*/ 30 w 30"/>
                <a:gd name="T49" fmla="*/ 0 h 10"/>
                <a:gd name="T50" fmla="*/ 30 w 30"/>
                <a:gd name="T51" fmla="*/ 0 h 10"/>
                <a:gd name="T52" fmla="*/ 30 w 30"/>
                <a:gd name="T53" fmla="*/ 0 h 10"/>
                <a:gd name="T54" fmla="*/ 30 w 30"/>
                <a:gd name="T55" fmla="*/ 0 h 10"/>
                <a:gd name="T56" fmla="*/ 30 w 30"/>
                <a:gd name="T57" fmla="*/ 0 h 10"/>
                <a:gd name="T58" fmla="*/ 30 w 30"/>
                <a:gd name="T59" fmla="*/ 0 h 10"/>
                <a:gd name="T60" fmla="*/ 30 w 30"/>
                <a:gd name="T61" fmla="*/ 10 h 10"/>
                <a:gd name="T62" fmla="*/ 30 w 30"/>
                <a:gd name="T63" fmla="*/ 10 h 10"/>
                <a:gd name="T64" fmla="*/ 30 w 30"/>
                <a:gd name="T65" fmla="*/ 10 h 10"/>
                <a:gd name="T66" fmla="*/ 30 w 30"/>
                <a:gd name="T67" fmla="*/ 10 h 10"/>
                <a:gd name="T68" fmla="*/ 30 w 30"/>
                <a:gd name="T69" fmla="*/ 10 h 10"/>
                <a:gd name="T70" fmla="*/ 30 w 30"/>
                <a:gd name="T71" fmla="*/ 10 h 10"/>
                <a:gd name="T72" fmla="*/ 30 w 30"/>
                <a:gd name="T73" fmla="*/ 10 h 10"/>
                <a:gd name="T74" fmla="*/ 30 w 30"/>
                <a:gd name="T75" fmla="*/ 10 h 10"/>
                <a:gd name="T76" fmla="*/ 0 w 3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10"/>
                <a:gd name="T119" fmla="*/ 30 w 3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272"/>
            <p:cNvSpPr>
              <a:spLocks/>
            </p:cNvSpPr>
            <p:nvPr/>
          </p:nvSpPr>
          <p:spPr bwMode="auto">
            <a:xfrm>
              <a:off x="5300" y="1211"/>
              <a:ext cx="40" cy="20"/>
            </a:xfrm>
            <a:custGeom>
              <a:avLst/>
              <a:gdLst>
                <a:gd name="T0" fmla="*/ 10 w 40"/>
                <a:gd name="T1" fmla="*/ 20 h 20"/>
                <a:gd name="T2" fmla="*/ 10 w 40"/>
                <a:gd name="T3" fmla="*/ 20 h 20"/>
                <a:gd name="T4" fmla="*/ 10 w 40"/>
                <a:gd name="T5" fmla="*/ 20 h 20"/>
                <a:gd name="T6" fmla="*/ 0 w 40"/>
                <a:gd name="T7" fmla="*/ 20 h 20"/>
                <a:gd name="T8" fmla="*/ 0 w 40"/>
                <a:gd name="T9" fmla="*/ 20 h 20"/>
                <a:gd name="T10" fmla="*/ 0 w 40"/>
                <a:gd name="T11" fmla="*/ 20 h 20"/>
                <a:gd name="T12" fmla="*/ 0 w 40"/>
                <a:gd name="T13" fmla="*/ 20 h 20"/>
                <a:gd name="T14" fmla="*/ 0 w 40"/>
                <a:gd name="T15" fmla="*/ 20 h 20"/>
                <a:gd name="T16" fmla="*/ 0 w 40"/>
                <a:gd name="T17" fmla="*/ 20 h 20"/>
                <a:gd name="T18" fmla="*/ 0 w 40"/>
                <a:gd name="T19" fmla="*/ 20 h 20"/>
                <a:gd name="T20" fmla="*/ 0 w 40"/>
                <a:gd name="T21" fmla="*/ 10 h 20"/>
                <a:gd name="T22" fmla="*/ 0 w 40"/>
                <a:gd name="T23" fmla="*/ 10 h 20"/>
                <a:gd name="T24" fmla="*/ 0 w 40"/>
                <a:gd name="T25" fmla="*/ 10 h 20"/>
                <a:gd name="T26" fmla="*/ 0 w 40"/>
                <a:gd name="T27" fmla="*/ 10 h 20"/>
                <a:gd name="T28" fmla="*/ 0 w 40"/>
                <a:gd name="T29" fmla="*/ 10 h 20"/>
                <a:gd name="T30" fmla="*/ 0 w 40"/>
                <a:gd name="T31" fmla="*/ 10 h 20"/>
                <a:gd name="T32" fmla="*/ 0 w 40"/>
                <a:gd name="T33" fmla="*/ 10 h 20"/>
                <a:gd name="T34" fmla="*/ 0 w 40"/>
                <a:gd name="T35" fmla="*/ 10 h 20"/>
                <a:gd name="T36" fmla="*/ 10 w 40"/>
                <a:gd name="T37" fmla="*/ 10 h 20"/>
                <a:gd name="T38" fmla="*/ 30 w 40"/>
                <a:gd name="T39" fmla="*/ 0 h 20"/>
                <a:gd name="T40" fmla="*/ 30 w 40"/>
                <a:gd name="T41" fmla="*/ 0 h 20"/>
                <a:gd name="T42" fmla="*/ 30 w 40"/>
                <a:gd name="T43" fmla="*/ 0 h 20"/>
                <a:gd name="T44" fmla="*/ 30 w 40"/>
                <a:gd name="T45" fmla="*/ 0 h 20"/>
                <a:gd name="T46" fmla="*/ 30 w 40"/>
                <a:gd name="T47" fmla="*/ 0 h 20"/>
                <a:gd name="T48" fmla="*/ 30 w 40"/>
                <a:gd name="T49" fmla="*/ 0 h 20"/>
                <a:gd name="T50" fmla="*/ 30 w 40"/>
                <a:gd name="T51" fmla="*/ 10 h 20"/>
                <a:gd name="T52" fmla="*/ 40 w 40"/>
                <a:gd name="T53" fmla="*/ 10 h 20"/>
                <a:gd name="T54" fmla="*/ 40 w 40"/>
                <a:gd name="T55" fmla="*/ 10 h 20"/>
                <a:gd name="T56" fmla="*/ 40 w 40"/>
                <a:gd name="T57" fmla="*/ 10 h 20"/>
                <a:gd name="T58" fmla="*/ 40 w 40"/>
                <a:gd name="T59" fmla="*/ 10 h 20"/>
                <a:gd name="T60" fmla="*/ 40 w 40"/>
                <a:gd name="T61" fmla="*/ 10 h 20"/>
                <a:gd name="T62" fmla="*/ 40 w 40"/>
                <a:gd name="T63" fmla="*/ 10 h 20"/>
                <a:gd name="T64" fmla="*/ 40 w 40"/>
                <a:gd name="T65" fmla="*/ 10 h 20"/>
                <a:gd name="T66" fmla="*/ 30 w 40"/>
                <a:gd name="T67" fmla="*/ 10 h 20"/>
                <a:gd name="T68" fmla="*/ 30 w 40"/>
                <a:gd name="T69" fmla="*/ 10 h 20"/>
                <a:gd name="T70" fmla="*/ 30 w 40"/>
                <a:gd name="T71" fmla="*/ 10 h 20"/>
                <a:gd name="T72" fmla="*/ 30 w 40"/>
                <a:gd name="T73" fmla="*/ 10 h 20"/>
                <a:gd name="T74" fmla="*/ 30 w 40"/>
                <a:gd name="T75" fmla="*/ 10 h 20"/>
                <a:gd name="T76" fmla="*/ 10 w 40"/>
                <a:gd name="T77" fmla="*/ 2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20"/>
                <a:gd name="T119" fmla="*/ 40 w 4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20">
                  <a:moveTo>
                    <a:pt x="10" y="20"/>
                  </a:moveTo>
                  <a:lnTo>
                    <a:pt x="1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1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Freeform 273"/>
            <p:cNvSpPr>
              <a:spLocks/>
            </p:cNvSpPr>
            <p:nvPr/>
          </p:nvSpPr>
          <p:spPr bwMode="auto">
            <a:xfrm>
              <a:off x="5330" y="1211"/>
              <a:ext cx="30" cy="10"/>
            </a:xfrm>
            <a:custGeom>
              <a:avLst/>
              <a:gdLst>
                <a:gd name="T0" fmla="*/ 0 w 30"/>
                <a:gd name="T1" fmla="*/ 10 h 10"/>
                <a:gd name="T2" fmla="*/ 0 w 30"/>
                <a:gd name="T3" fmla="*/ 10 h 10"/>
                <a:gd name="T4" fmla="*/ 0 w 30"/>
                <a:gd name="T5" fmla="*/ 10 h 10"/>
                <a:gd name="T6" fmla="*/ 0 w 30"/>
                <a:gd name="T7" fmla="*/ 10 h 10"/>
                <a:gd name="T8" fmla="*/ 0 w 30"/>
                <a:gd name="T9" fmla="*/ 10 h 10"/>
                <a:gd name="T10" fmla="*/ 0 w 30"/>
                <a:gd name="T11" fmla="*/ 10 h 10"/>
                <a:gd name="T12" fmla="*/ 0 w 30"/>
                <a:gd name="T13" fmla="*/ 10 h 10"/>
                <a:gd name="T14" fmla="*/ 0 w 30"/>
                <a:gd name="T15" fmla="*/ 10 h 10"/>
                <a:gd name="T16" fmla="*/ 0 w 30"/>
                <a:gd name="T17" fmla="*/ 10 h 10"/>
                <a:gd name="T18" fmla="*/ 0 w 30"/>
                <a:gd name="T19" fmla="*/ 10 h 10"/>
                <a:gd name="T20" fmla="*/ 0 w 30"/>
                <a:gd name="T21" fmla="*/ 10 h 10"/>
                <a:gd name="T22" fmla="*/ 0 w 30"/>
                <a:gd name="T23" fmla="*/ 10 h 10"/>
                <a:gd name="T24" fmla="*/ 0 w 30"/>
                <a:gd name="T25" fmla="*/ 10 h 10"/>
                <a:gd name="T26" fmla="*/ 0 w 30"/>
                <a:gd name="T27" fmla="*/ 10 h 10"/>
                <a:gd name="T28" fmla="*/ 0 w 30"/>
                <a:gd name="T29" fmla="*/ 10 h 10"/>
                <a:gd name="T30" fmla="*/ 0 w 30"/>
                <a:gd name="T31" fmla="*/ 10 h 10"/>
                <a:gd name="T32" fmla="*/ 0 w 30"/>
                <a:gd name="T33" fmla="*/ 0 h 10"/>
                <a:gd name="T34" fmla="*/ 0 w 30"/>
                <a:gd name="T35" fmla="*/ 0 h 10"/>
                <a:gd name="T36" fmla="*/ 0 w 30"/>
                <a:gd name="T37" fmla="*/ 0 h 10"/>
                <a:gd name="T38" fmla="*/ 20 w 30"/>
                <a:gd name="T39" fmla="*/ 0 h 10"/>
                <a:gd name="T40" fmla="*/ 20 w 30"/>
                <a:gd name="T41" fmla="*/ 0 h 10"/>
                <a:gd name="T42" fmla="*/ 30 w 30"/>
                <a:gd name="T43" fmla="*/ 0 h 10"/>
                <a:gd name="T44" fmla="*/ 30 w 30"/>
                <a:gd name="T45" fmla="*/ 0 h 10"/>
                <a:gd name="T46" fmla="*/ 30 w 30"/>
                <a:gd name="T47" fmla="*/ 0 h 10"/>
                <a:gd name="T48" fmla="*/ 30 w 30"/>
                <a:gd name="T49" fmla="*/ 0 h 10"/>
                <a:gd name="T50" fmla="*/ 30 w 30"/>
                <a:gd name="T51" fmla="*/ 0 h 10"/>
                <a:gd name="T52" fmla="*/ 30 w 30"/>
                <a:gd name="T53" fmla="*/ 0 h 10"/>
                <a:gd name="T54" fmla="*/ 30 w 30"/>
                <a:gd name="T55" fmla="*/ 0 h 10"/>
                <a:gd name="T56" fmla="*/ 30 w 30"/>
                <a:gd name="T57" fmla="*/ 0 h 10"/>
                <a:gd name="T58" fmla="*/ 30 w 30"/>
                <a:gd name="T59" fmla="*/ 0 h 10"/>
                <a:gd name="T60" fmla="*/ 30 w 30"/>
                <a:gd name="T61" fmla="*/ 0 h 10"/>
                <a:gd name="T62" fmla="*/ 30 w 30"/>
                <a:gd name="T63" fmla="*/ 0 h 10"/>
                <a:gd name="T64" fmla="*/ 30 w 30"/>
                <a:gd name="T65" fmla="*/ 0 h 10"/>
                <a:gd name="T66" fmla="*/ 30 w 30"/>
                <a:gd name="T67" fmla="*/ 10 h 10"/>
                <a:gd name="T68" fmla="*/ 30 w 30"/>
                <a:gd name="T69" fmla="*/ 10 h 10"/>
                <a:gd name="T70" fmla="*/ 30 w 30"/>
                <a:gd name="T71" fmla="*/ 10 h 10"/>
                <a:gd name="T72" fmla="*/ 30 w 30"/>
                <a:gd name="T73" fmla="*/ 10 h 10"/>
                <a:gd name="T74" fmla="*/ 30 w 30"/>
                <a:gd name="T75" fmla="*/ 10 h 10"/>
                <a:gd name="T76" fmla="*/ 0 w 30"/>
                <a:gd name="T77" fmla="*/ 10 h 1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10"/>
                <a:gd name="T119" fmla="*/ 30 w 30"/>
                <a:gd name="T120" fmla="*/ 10 h 1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10">
                  <a:moveTo>
                    <a:pt x="0" y="10"/>
                  </a:moveTo>
                  <a:lnTo>
                    <a:pt x="0" y="10"/>
                  </a:lnTo>
                  <a:lnTo>
                    <a:pt x="0" y="0"/>
                  </a:lnTo>
                  <a:lnTo>
                    <a:pt x="20" y="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274"/>
            <p:cNvSpPr>
              <a:spLocks/>
            </p:cNvSpPr>
            <p:nvPr/>
          </p:nvSpPr>
          <p:spPr bwMode="auto">
            <a:xfrm>
              <a:off x="5350" y="1201"/>
              <a:ext cx="30" cy="20"/>
            </a:xfrm>
            <a:custGeom>
              <a:avLst/>
              <a:gdLst>
                <a:gd name="T0" fmla="*/ 10 w 30"/>
                <a:gd name="T1" fmla="*/ 20 h 20"/>
                <a:gd name="T2" fmla="*/ 10 w 30"/>
                <a:gd name="T3" fmla="*/ 20 h 20"/>
                <a:gd name="T4" fmla="*/ 0 w 30"/>
                <a:gd name="T5" fmla="*/ 20 h 20"/>
                <a:gd name="T6" fmla="*/ 0 w 30"/>
                <a:gd name="T7" fmla="*/ 20 h 20"/>
                <a:gd name="T8" fmla="*/ 0 w 30"/>
                <a:gd name="T9" fmla="*/ 20 h 20"/>
                <a:gd name="T10" fmla="*/ 0 w 30"/>
                <a:gd name="T11" fmla="*/ 20 h 20"/>
                <a:gd name="T12" fmla="*/ 0 w 30"/>
                <a:gd name="T13" fmla="*/ 20 h 20"/>
                <a:gd name="T14" fmla="*/ 0 w 30"/>
                <a:gd name="T15" fmla="*/ 20 h 20"/>
                <a:gd name="T16" fmla="*/ 0 w 30"/>
                <a:gd name="T17" fmla="*/ 10 h 20"/>
                <a:gd name="T18" fmla="*/ 0 w 30"/>
                <a:gd name="T19" fmla="*/ 10 h 20"/>
                <a:gd name="T20" fmla="*/ 0 w 30"/>
                <a:gd name="T21" fmla="*/ 10 h 20"/>
                <a:gd name="T22" fmla="*/ 0 w 30"/>
                <a:gd name="T23" fmla="*/ 10 h 20"/>
                <a:gd name="T24" fmla="*/ 0 w 30"/>
                <a:gd name="T25" fmla="*/ 10 h 20"/>
                <a:gd name="T26" fmla="*/ 0 w 30"/>
                <a:gd name="T27" fmla="*/ 10 h 20"/>
                <a:gd name="T28" fmla="*/ 0 w 30"/>
                <a:gd name="T29" fmla="*/ 10 h 20"/>
                <a:gd name="T30" fmla="*/ 0 w 30"/>
                <a:gd name="T31" fmla="*/ 10 h 20"/>
                <a:gd name="T32" fmla="*/ 0 w 30"/>
                <a:gd name="T33" fmla="*/ 10 h 20"/>
                <a:gd name="T34" fmla="*/ 0 w 30"/>
                <a:gd name="T35" fmla="*/ 10 h 20"/>
                <a:gd name="T36" fmla="*/ 0 w 30"/>
                <a:gd name="T37" fmla="*/ 10 h 20"/>
                <a:gd name="T38" fmla="*/ 30 w 30"/>
                <a:gd name="T39" fmla="*/ 0 h 20"/>
                <a:gd name="T40" fmla="*/ 30 w 30"/>
                <a:gd name="T41" fmla="*/ 0 h 20"/>
                <a:gd name="T42" fmla="*/ 30 w 30"/>
                <a:gd name="T43" fmla="*/ 0 h 20"/>
                <a:gd name="T44" fmla="*/ 30 w 30"/>
                <a:gd name="T45" fmla="*/ 0 h 20"/>
                <a:gd name="T46" fmla="*/ 30 w 30"/>
                <a:gd name="T47" fmla="*/ 0 h 20"/>
                <a:gd name="T48" fmla="*/ 30 w 30"/>
                <a:gd name="T49" fmla="*/ 0 h 20"/>
                <a:gd name="T50" fmla="*/ 30 w 30"/>
                <a:gd name="T51" fmla="*/ 0 h 20"/>
                <a:gd name="T52" fmla="*/ 30 w 30"/>
                <a:gd name="T53" fmla="*/ 0 h 20"/>
                <a:gd name="T54" fmla="*/ 30 w 30"/>
                <a:gd name="T55" fmla="*/ 0 h 20"/>
                <a:gd name="T56" fmla="*/ 30 w 30"/>
                <a:gd name="T57" fmla="*/ 0 h 20"/>
                <a:gd name="T58" fmla="*/ 30 w 30"/>
                <a:gd name="T59" fmla="*/ 10 h 20"/>
                <a:gd name="T60" fmla="*/ 30 w 30"/>
                <a:gd name="T61" fmla="*/ 10 h 20"/>
                <a:gd name="T62" fmla="*/ 30 w 30"/>
                <a:gd name="T63" fmla="*/ 10 h 20"/>
                <a:gd name="T64" fmla="*/ 30 w 30"/>
                <a:gd name="T65" fmla="*/ 10 h 20"/>
                <a:gd name="T66" fmla="*/ 30 w 30"/>
                <a:gd name="T67" fmla="*/ 10 h 20"/>
                <a:gd name="T68" fmla="*/ 30 w 30"/>
                <a:gd name="T69" fmla="*/ 10 h 20"/>
                <a:gd name="T70" fmla="*/ 30 w 30"/>
                <a:gd name="T71" fmla="*/ 10 h 20"/>
                <a:gd name="T72" fmla="*/ 30 w 30"/>
                <a:gd name="T73" fmla="*/ 10 h 20"/>
                <a:gd name="T74" fmla="*/ 30 w 30"/>
                <a:gd name="T75" fmla="*/ 10 h 20"/>
                <a:gd name="T76" fmla="*/ 10 w 30"/>
                <a:gd name="T77" fmla="*/ 2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10" y="20"/>
                  </a:moveTo>
                  <a:lnTo>
                    <a:pt x="1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275"/>
            <p:cNvSpPr>
              <a:spLocks/>
            </p:cNvSpPr>
            <p:nvPr/>
          </p:nvSpPr>
          <p:spPr bwMode="auto">
            <a:xfrm>
              <a:off x="5370" y="1191"/>
              <a:ext cx="40" cy="20"/>
            </a:xfrm>
            <a:custGeom>
              <a:avLst/>
              <a:gdLst>
                <a:gd name="T0" fmla="*/ 10 w 40"/>
                <a:gd name="T1" fmla="*/ 20 h 20"/>
                <a:gd name="T2" fmla="*/ 10 w 40"/>
                <a:gd name="T3" fmla="*/ 20 h 20"/>
                <a:gd name="T4" fmla="*/ 10 w 40"/>
                <a:gd name="T5" fmla="*/ 20 h 20"/>
                <a:gd name="T6" fmla="*/ 10 w 40"/>
                <a:gd name="T7" fmla="*/ 20 h 20"/>
                <a:gd name="T8" fmla="*/ 10 w 40"/>
                <a:gd name="T9" fmla="*/ 20 h 20"/>
                <a:gd name="T10" fmla="*/ 10 w 40"/>
                <a:gd name="T11" fmla="*/ 20 h 20"/>
                <a:gd name="T12" fmla="*/ 10 w 40"/>
                <a:gd name="T13" fmla="*/ 20 h 20"/>
                <a:gd name="T14" fmla="*/ 10 w 40"/>
                <a:gd name="T15" fmla="*/ 20 h 20"/>
                <a:gd name="T16" fmla="*/ 0 w 40"/>
                <a:gd name="T17" fmla="*/ 20 h 20"/>
                <a:gd name="T18" fmla="*/ 0 w 40"/>
                <a:gd name="T19" fmla="*/ 20 h 20"/>
                <a:gd name="T20" fmla="*/ 0 w 40"/>
                <a:gd name="T21" fmla="*/ 20 h 20"/>
                <a:gd name="T22" fmla="*/ 0 w 40"/>
                <a:gd name="T23" fmla="*/ 20 h 20"/>
                <a:gd name="T24" fmla="*/ 0 w 40"/>
                <a:gd name="T25" fmla="*/ 10 h 20"/>
                <a:gd name="T26" fmla="*/ 0 w 40"/>
                <a:gd name="T27" fmla="*/ 10 h 20"/>
                <a:gd name="T28" fmla="*/ 10 w 40"/>
                <a:gd name="T29" fmla="*/ 10 h 20"/>
                <a:gd name="T30" fmla="*/ 10 w 40"/>
                <a:gd name="T31" fmla="*/ 10 h 20"/>
                <a:gd name="T32" fmla="*/ 10 w 40"/>
                <a:gd name="T33" fmla="*/ 10 h 20"/>
                <a:gd name="T34" fmla="*/ 10 w 40"/>
                <a:gd name="T35" fmla="*/ 10 h 20"/>
                <a:gd name="T36" fmla="*/ 10 w 40"/>
                <a:gd name="T37" fmla="*/ 10 h 20"/>
                <a:gd name="T38" fmla="*/ 30 w 40"/>
                <a:gd name="T39" fmla="*/ 0 h 20"/>
                <a:gd name="T40" fmla="*/ 30 w 40"/>
                <a:gd name="T41" fmla="*/ 0 h 20"/>
                <a:gd name="T42" fmla="*/ 30 w 40"/>
                <a:gd name="T43" fmla="*/ 0 h 20"/>
                <a:gd name="T44" fmla="*/ 30 w 40"/>
                <a:gd name="T45" fmla="*/ 0 h 20"/>
                <a:gd name="T46" fmla="*/ 30 w 40"/>
                <a:gd name="T47" fmla="*/ 0 h 20"/>
                <a:gd name="T48" fmla="*/ 40 w 40"/>
                <a:gd name="T49" fmla="*/ 0 h 20"/>
                <a:gd name="T50" fmla="*/ 40 w 40"/>
                <a:gd name="T51" fmla="*/ 0 h 20"/>
                <a:gd name="T52" fmla="*/ 40 w 40"/>
                <a:gd name="T53" fmla="*/ 10 h 20"/>
                <a:gd name="T54" fmla="*/ 40 w 40"/>
                <a:gd name="T55" fmla="*/ 10 h 20"/>
                <a:gd name="T56" fmla="*/ 40 w 40"/>
                <a:gd name="T57" fmla="*/ 10 h 20"/>
                <a:gd name="T58" fmla="*/ 40 w 40"/>
                <a:gd name="T59" fmla="*/ 10 h 20"/>
                <a:gd name="T60" fmla="*/ 40 w 40"/>
                <a:gd name="T61" fmla="*/ 10 h 20"/>
                <a:gd name="T62" fmla="*/ 40 w 40"/>
                <a:gd name="T63" fmla="*/ 10 h 20"/>
                <a:gd name="T64" fmla="*/ 40 w 40"/>
                <a:gd name="T65" fmla="*/ 10 h 20"/>
                <a:gd name="T66" fmla="*/ 40 w 40"/>
                <a:gd name="T67" fmla="*/ 10 h 20"/>
                <a:gd name="T68" fmla="*/ 40 w 40"/>
                <a:gd name="T69" fmla="*/ 10 h 20"/>
                <a:gd name="T70" fmla="*/ 40 w 40"/>
                <a:gd name="T71" fmla="*/ 10 h 20"/>
                <a:gd name="T72" fmla="*/ 40 w 40"/>
                <a:gd name="T73" fmla="*/ 10 h 20"/>
                <a:gd name="T74" fmla="*/ 30 w 40"/>
                <a:gd name="T75" fmla="*/ 10 h 20"/>
                <a:gd name="T76" fmla="*/ 10 w 40"/>
                <a:gd name="T77" fmla="*/ 2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40"/>
                <a:gd name="T118" fmla="*/ 0 h 20"/>
                <a:gd name="T119" fmla="*/ 40 w 4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40" h="20">
                  <a:moveTo>
                    <a:pt x="10" y="20"/>
                  </a:moveTo>
                  <a:lnTo>
                    <a:pt x="10" y="20"/>
                  </a:lnTo>
                  <a:lnTo>
                    <a:pt x="0" y="20"/>
                  </a:lnTo>
                  <a:lnTo>
                    <a:pt x="0" y="10"/>
                  </a:lnTo>
                  <a:lnTo>
                    <a:pt x="10" y="10"/>
                  </a:lnTo>
                  <a:lnTo>
                    <a:pt x="30" y="0"/>
                  </a:lnTo>
                  <a:lnTo>
                    <a:pt x="40" y="0"/>
                  </a:lnTo>
                  <a:lnTo>
                    <a:pt x="40" y="10"/>
                  </a:lnTo>
                  <a:lnTo>
                    <a:pt x="30" y="1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276"/>
            <p:cNvSpPr>
              <a:spLocks/>
            </p:cNvSpPr>
            <p:nvPr/>
          </p:nvSpPr>
          <p:spPr bwMode="auto">
            <a:xfrm>
              <a:off x="5400" y="1181"/>
              <a:ext cx="30" cy="20"/>
            </a:xfrm>
            <a:custGeom>
              <a:avLst/>
              <a:gdLst>
                <a:gd name="T0" fmla="*/ 0 w 30"/>
                <a:gd name="T1" fmla="*/ 20 h 20"/>
                <a:gd name="T2" fmla="*/ 0 w 30"/>
                <a:gd name="T3" fmla="*/ 20 h 20"/>
                <a:gd name="T4" fmla="*/ 0 w 30"/>
                <a:gd name="T5" fmla="*/ 20 h 20"/>
                <a:gd name="T6" fmla="*/ 0 w 30"/>
                <a:gd name="T7" fmla="*/ 20 h 20"/>
                <a:gd name="T8" fmla="*/ 0 w 30"/>
                <a:gd name="T9" fmla="*/ 20 h 20"/>
                <a:gd name="T10" fmla="*/ 0 w 30"/>
                <a:gd name="T11" fmla="*/ 20 h 20"/>
                <a:gd name="T12" fmla="*/ 0 w 30"/>
                <a:gd name="T13" fmla="*/ 20 h 20"/>
                <a:gd name="T14" fmla="*/ 0 w 30"/>
                <a:gd name="T15" fmla="*/ 20 h 20"/>
                <a:gd name="T16" fmla="*/ 0 w 30"/>
                <a:gd name="T17" fmla="*/ 20 h 20"/>
                <a:gd name="T18" fmla="*/ 0 w 30"/>
                <a:gd name="T19" fmla="*/ 20 h 20"/>
                <a:gd name="T20" fmla="*/ 0 w 30"/>
                <a:gd name="T21" fmla="*/ 20 h 20"/>
                <a:gd name="T22" fmla="*/ 0 w 30"/>
                <a:gd name="T23" fmla="*/ 20 h 20"/>
                <a:gd name="T24" fmla="*/ 0 w 30"/>
                <a:gd name="T25" fmla="*/ 20 h 20"/>
                <a:gd name="T26" fmla="*/ 0 w 30"/>
                <a:gd name="T27" fmla="*/ 20 h 20"/>
                <a:gd name="T28" fmla="*/ 0 w 30"/>
                <a:gd name="T29" fmla="*/ 20 h 20"/>
                <a:gd name="T30" fmla="*/ 0 w 30"/>
                <a:gd name="T31" fmla="*/ 10 h 20"/>
                <a:gd name="T32" fmla="*/ 0 w 30"/>
                <a:gd name="T33" fmla="*/ 10 h 20"/>
                <a:gd name="T34" fmla="*/ 0 w 30"/>
                <a:gd name="T35" fmla="*/ 10 h 20"/>
                <a:gd name="T36" fmla="*/ 0 w 30"/>
                <a:gd name="T37" fmla="*/ 10 h 20"/>
                <a:gd name="T38" fmla="*/ 20 w 30"/>
                <a:gd name="T39" fmla="*/ 10 h 20"/>
                <a:gd name="T40" fmla="*/ 20 w 30"/>
                <a:gd name="T41" fmla="*/ 10 h 20"/>
                <a:gd name="T42" fmla="*/ 30 w 30"/>
                <a:gd name="T43" fmla="*/ 0 h 20"/>
                <a:gd name="T44" fmla="*/ 30 w 30"/>
                <a:gd name="T45" fmla="*/ 10 h 20"/>
                <a:gd name="T46" fmla="*/ 30 w 30"/>
                <a:gd name="T47" fmla="*/ 10 h 20"/>
                <a:gd name="T48" fmla="*/ 30 w 30"/>
                <a:gd name="T49" fmla="*/ 10 h 20"/>
                <a:gd name="T50" fmla="*/ 30 w 30"/>
                <a:gd name="T51" fmla="*/ 10 h 20"/>
                <a:gd name="T52" fmla="*/ 30 w 30"/>
                <a:gd name="T53" fmla="*/ 10 h 20"/>
                <a:gd name="T54" fmla="*/ 30 w 30"/>
                <a:gd name="T55" fmla="*/ 10 h 20"/>
                <a:gd name="T56" fmla="*/ 30 w 30"/>
                <a:gd name="T57" fmla="*/ 10 h 20"/>
                <a:gd name="T58" fmla="*/ 30 w 30"/>
                <a:gd name="T59" fmla="*/ 10 h 20"/>
                <a:gd name="T60" fmla="*/ 30 w 30"/>
                <a:gd name="T61" fmla="*/ 10 h 20"/>
                <a:gd name="T62" fmla="*/ 30 w 30"/>
                <a:gd name="T63" fmla="*/ 10 h 20"/>
                <a:gd name="T64" fmla="*/ 30 w 30"/>
                <a:gd name="T65" fmla="*/ 10 h 20"/>
                <a:gd name="T66" fmla="*/ 30 w 30"/>
                <a:gd name="T67" fmla="*/ 10 h 20"/>
                <a:gd name="T68" fmla="*/ 30 w 30"/>
                <a:gd name="T69" fmla="*/ 10 h 20"/>
                <a:gd name="T70" fmla="*/ 30 w 30"/>
                <a:gd name="T71" fmla="*/ 10 h 20"/>
                <a:gd name="T72" fmla="*/ 30 w 30"/>
                <a:gd name="T73" fmla="*/ 10 h 20"/>
                <a:gd name="T74" fmla="*/ 30 w 30"/>
                <a:gd name="T75" fmla="*/ 10 h 20"/>
                <a:gd name="T76" fmla="*/ 0 w 30"/>
                <a:gd name="T77" fmla="*/ 20 h 2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30"/>
                <a:gd name="T118" fmla="*/ 0 h 20"/>
                <a:gd name="T119" fmla="*/ 30 w 30"/>
                <a:gd name="T120" fmla="*/ 20 h 2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30" h="20">
                  <a:moveTo>
                    <a:pt x="0" y="20"/>
                  </a:moveTo>
                  <a:lnTo>
                    <a:pt x="0" y="20"/>
                  </a:lnTo>
                  <a:lnTo>
                    <a:pt x="0" y="10"/>
                  </a:lnTo>
                  <a:lnTo>
                    <a:pt x="2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277"/>
            <p:cNvSpPr>
              <a:spLocks/>
            </p:cNvSpPr>
            <p:nvPr/>
          </p:nvSpPr>
          <p:spPr bwMode="auto">
            <a:xfrm>
              <a:off x="5420" y="1171"/>
              <a:ext cx="30" cy="20"/>
            </a:xfrm>
            <a:custGeom>
              <a:avLst/>
              <a:gdLst>
                <a:gd name="T0" fmla="*/ 10 w 30"/>
                <a:gd name="T1" fmla="*/ 20 h 20"/>
                <a:gd name="T2" fmla="*/ 10 w 30"/>
                <a:gd name="T3" fmla="*/ 20 h 20"/>
                <a:gd name="T4" fmla="*/ 10 w 30"/>
                <a:gd name="T5" fmla="*/ 20 h 20"/>
                <a:gd name="T6" fmla="*/ 10 w 30"/>
                <a:gd name="T7" fmla="*/ 20 h 20"/>
                <a:gd name="T8" fmla="*/ 0 w 30"/>
                <a:gd name="T9" fmla="*/ 20 h 20"/>
                <a:gd name="T10" fmla="*/ 0 w 30"/>
                <a:gd name="T11" fmla="*/ 20 h 20"/>
                <a:gd name="T12" fmla="*/ 0 w 30"/>
                <a:gd name="T13" fmla="*/ 20 h 20"/>
                <a:gd name="T14" fmla="*/ 0 w 30"/>
                <a:gd name="T15" fmla="*/ 20 h 20"/>
                <a:gd name="T16" fmla="*/ 0 w 30"/>
                <a:gd name="T17" fmla="*/ 20 h 20"/>
                <a:gd name="T18" fmla="*/ 0 w 30"/>
                <a:gd name="T19" fmla="*/ 20 h 20"/>
                <a:gd name="T20" fmla="*/ 0 w 30"/>
                <a:gd name="T21" fmla="*/ 20 h 20"/>
                <a:gd name="T22" fmla="*/ 0 w 30"/>
                <a:gd name="T23" fmla="*/ 20 h 20"/>
                <a:gd name="T24" fmla="*/ 0 w 30"/>
                <a:gd name="T25" fmla="*/ 20 h 20"/>
                <a:gd name="T26" fmla="*/ 0 w 30"/>
                <a:gd name="T27" fmla="*/ 20 h 20"/>
                <a:gd name="T28" fmla="*/ 0 w 30"/>
                <a:gd name="T29" fmla="*/ 20 h 20"/>
                <a:gd name="T30" fmla="*/ 0 w 30"/>
                <a:gd name="T31" fmla="*/ 20 h 20"/>
                <a:gd name="T32" fmla="*/ 0 w 30"/>
                <a:gd name="T33" fmla="*/ 20 h 20"/>
                <a:gd name="T34" fmla="*/ 0 w 30"/>
                <a:gd name="T35" fmla="*/ 20 h 20"/>
                <a:gd name="T36" fmla="*/ 0 w 30"/>
                <a:gd name="T37" fmla="*/ 20 h 20"/>
                <a:gd name="T38" fmla="*/ 30 w 30"/>
                <a:gd name="T39" fmla="*/ 10 h 20"/>
                <a:gd name="T40" fmla="*/ 30 w 30"/>
                <a:gd name="T41" fmla="*/ 0 h 20"/>
                <a:gd name="T42" fmla="*/ 30 w 30"/>
                <a:gd name="T43" fmla="*/ 10 h 20"/>
                <a:gd name="T44" fmla="*/ 30 w 30"/>
                <a:gd name="T45" fmla="*/ 20 h 20"/>
                <a:gd name="T46" fmla="*/ 10 w 30"/>
                <a:gd name="T47" fmla="*/ 20 h 2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30"/>
                <a:gd name="T73" fmla="*/ 0 h 20"/>
                <a:gd name="T74" fmla="*/ 30 w 30"/>
                <a:gd name="T75" fmla="*/ 20 h 2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30" h="20">
                  <a:moveTo>
                    <a:pt x="10" y="20"/>
                  </a:moveTo>
                  <a:lnTo>
                    <a:pt x="10" y="20"/>
                  </a:lnTo>
                  <a:lnTo>
                    <a:pt x="0" y="20"/>
                  </a:lnTo>
                  <a:lnTo>
                    <a:pt x="30" y="10"/>
                  </a:lnTo>
                  <a:lnTo>
                    <a:pt x="30" y="0"/>
                  </a:lnTo>
                  <a:lnTo>
                    <a:pt x="30" y="10"/>
                  </a:lnTo>
                  <a:lnTo>
                    <a:pt x="30" y="20"/>
                  </a:lnTo>
                  <a:lnTo>
                    <a:pt x="10" y="20"/>
                  </a:lnTo>
                  <a:close/>
                </a:path>
              </a:pathLst>
            </a:custGeom>
            <a:solidFill>
              <a:srgbClr val="000000"/>
            </a:solidFill>
            <a:ln w="63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Rectangle 278"/>
            <p:cNvSpPr>
              <a:spLocks noChangeArrowheads="1"/>
            </p:cNvSpPr>
            <p:nvPr/>
          </p:nvSpPr>
          <p:spPr bwMode="auto">
            <a:xfrm>
              <a:off x="5541" y="750"/>
              <a:ext cx="113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latin typeface="Arial" panose="020B0604020202020204" pitchFamily="34" charset="0"/>
                </a:rPr>
                <a:t>possible</a:t>
              </a:r>
              <a:endParaRPr lang="en-US" altLang="en-US" sz="1800"/>
            </a:p>
          </p:txBody>
        </p:sp>
        <p:sp>
          <p:nvSpPr>
            <p:cNvPr id="60" name="Rectangle 279"/>
            <p:cNvSpPr>
              <a:spLocks noChangeArrowheads="1"/>
            </p:cNvSpPr>
            <p:nvPr/>
          </p:nvSpPr>
          <p:spPr bwMode="auto">
            <a:xfrm>
              <a:off x="5541" y="1161"/>
              <a:ext cx="1920" cy="3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00" b="1">
                  <a:solidFill>
                    <a:srgbClr val="000000"/>
                  </a:solidFill>
                  <a:latin typeface="Arial" panose="020B0604020202020204" pitchFamily="34" charset="0"/>
                </a:rPr>
                <a:t>signal values?</a:t>
              </a:r>
              <a:endParaRPr lang="en-US" altLang="en-US" sz="1800"/>
            </a:p>
          </p:txBody>
        </p:sp>
      </p:grpSp>
      <p:sp>
        <p:nvSpPr>
          <p:cNvPr id="61" name="Rectangle 280"/>
          <p:cNvSpPr>
            <a:spLocks noChangeArrowheads="1"/>
          </p:cNvSpPr>
          <p:nvPr/>
        </p:nvSpPr>
        <p:spPr bwMode="auto">
          <a:xfrm>
            <a:off x="1073049" y="1182404"/>
            <a:ext cx="62547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</a:rPr>
              <a:t> We associate logical values with the state of a signal</a:t>
            </a:r>
          </a:p>
        </p:txBody>
      </p:sp>
      <p:sp>
        <p:nvSpPr>
          <p:cNvPr id="62" name="Rectangle 355"/>
          <p:cNvSpPr>
            <a:spLocks noChangeArrowheads="1"/>
          </p:cNvSpPr>
          <p:nvPr/>
        </p:nvSpPr>
        <p:spPr bwMode="auto">
          <a:xfrm>
            <a:off x="1305852" y="3034539"/>
            <a:ext cx="4889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2000" dirty="0">
                <a:solidFill>
                  <a:srgbClr val="000000"/>
                </a:solidFill>
                <a:latin typeface="Arial" panose="020B0604020202020204" pitchFamily="34" charset="0"/>
              </a:rPr>
              <a:t> Signal Values: IEEE 1164 Value System</a:t>
            </a:r>
            <a:endParaRPr lang="en-US" altLang="en-US" sz="2000" dirty="0">
              <a:latin typeface="Arial" panose="020B0604020202020204" pitchFamily="34" charset="0"/>
            </a:endParaRPr>
          </a:p>
        </p:txBody>
      </p:sp>
      <p:graphicFrame>
        <p:nvGraphicFramePr>
          <p:cNvPr id="63" name="Group 4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485918"/>
              </p:ext>
            </p:extLst>
          </p:nvPr>
        </p:nvGraphicFramePr>
        <p:xfrm>
          <a:off x="2665183" y="3605749"/>
          <a:ext cx="2909888" cy="3048000"/>
        </p:xfrm>
        <a:graphic>
          <a:graphicData uri="http://schemas.openxmlformats.org/drawingml/2006/table">
            <a:tbl>
              <a:tblPr/>
              <a:tblGrid>
                <a:gridCol w="106997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399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Value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Interpretation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Uninitialized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Forcing Unknown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Forcing 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Forcing 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 Impedance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Weak Unknown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Weak 0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Weak 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Don’t Care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4" name="Rectangle 477"/>
          <p:cNvSpPr>
            <a:spLocks noChangeArrowheads="1"/>
          </p:cNvSpPr>
          <p:nvPr/>
        </p:nvSpPr>
        <p:spPr bwMode="auto">
          <a:xfrm>
            <a:off x="0" y="49530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2286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2286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3117820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b="1" smtClean="0"/>
              <a:t>Modeling Digital Systems</a:t>
            </a:r>
          </a:p>
        </p:txBody>
      </p:sp>
      <p:sp>
        <p:nvSpPr>
          <p:cNvPr id="4" name="Rectangle 224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smtClean="0"/>
              <a:t>We seek to describe attributes of digital systems common to multiple levels of abstraction</a:t>
            </a:r>
          </a:p>
          <a:p>
            <a:pPr lvl="1">
              <a:defRPr/>
            </a:pPr>
            <a:r>
              <a:rPr lang="en-US" smtClean="0"/>
              <a:t>events, propagation delays, concurrency</a:t>
            </a:r>
          </a:p>
          <a:p>
            <a:pPr lvl="1">
              <a:defRPr/>
            </a:pPr>
            <a:r>
              <a:rPr lang="en-US" smtClean="0"/>
              <a:t>waveforms and timing </a:t>
            </a:r>
          </a:p>
          <a:p>
            <a:pPr lvl="1">
              <a:defRPr/>
            </a:pPr>
            <a:r>
              <a:rPr lang="en-US" smtClean="0"/>
              <a:t>signal values</a:t>
            </a:r>
          </a:p>
          <a:p>
            <a:pPr lvl="1">
              <a:defRPr/>
            </a:pPr>
            <a:r>
              <a:rPr lang="en-US" smtClean="0"/>
              <a:t>shared signals</a:t>
            </a:r>
          </a:p>
          <a:p>
            <a:pPr lvl="1">
              <a:defRPr/>
            </a:pPr>
            <a:endParaRPr lang="en-US" smtClean="0"/>
          </a:p>
          <a:p>
            <a:pPr>
              <a:defRPr/>
            </a:pPr>
            <a:r>
              <a:rPr lang="en-US" sz="2000" smtClean="0"/>
              <a:t> Hardware description languages must provide constructs for naturally describing these attributes of a specific design</a:t>
            </a:r>
          </a:p>
          <a:p>
            <a:pPr lvl="1">
              <a:defRPr/>
            </a:pPr>
            <a:r>
              <a:rPr lang="en-US" smtClean="0"/>
              <a:t>simulators use such descriptions for “mimicking” the physical system</a:t>
            </a:r>
          </a:p>
          <a:p>
            <a:pPr lvl="1">
              <a:defRPr/>
            </a:pPr>
            <a:r>
              <a:rPr lang="en-US" smtClean="0"/>
              <a:t>synthesis compilers use such descriptions for synthesizing manufacturable hardware specifications that conform to this description</a:t>
            </a:r>
          </a:p>
          <a:p>
            <a:pPr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041381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rtlCol="0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smtClean="0"/>
              <a:t>Execution Models for VHDL Programs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Two classes of execution models govern the application of VHDL programs</a:t>
            </a:r>
          </a:p>
          <a:p>
            <a:pPr>
              <a:defRPr/>
            </a:pPr>
            <a:endParaRPr lang="en-US" smtClean="0"/>
          </a:p>
          <a:p>
            <a:pPr>
              <a:defRPr/>
            </a:pPr>
            <a:r>
              <a:rPr lang="en-US" smtClean="0"/>
              <a:t>For Simulation</a:t>
            </a:r>
          </a:p>
          <a:p>
            <a:pPr lvl="1">
              <a:defRPr/>
            </a:pPr>
            <a:r>
              <a:rPr lang="en-US" smtClean="0"/>
              <a:t>Discrete event simulation</a:t>
            </a:r>
          </a:p>
          <a:p>
            <a:pPr>
              <a:defRPr/>
            </a:pPr>
            <a:r>
              <a:rPr lang="en-US" smtClean="0"/>
              <a:t>For Synthesis</a:t>
            </a:r>
          </a:p>
          <a:p>
            <a:pPr lvl="1">
              <a:defRPr/>
            </a:pPr>
            <a:r>
              <a:rPr lang="en-US" smtClean="0"/>
              <a:t>Hardware inference</a:t>
            </a:r>
          </a:p>
          <a:p>
            <a:pPr lvl="1">
              <a:defRPr/>
            </a:pPr>
            <a:r>
              <a:rPr lang="en-US" smtClean="0"/>
              <a:t>The resulting circuit is a function of the building blocks used for implementation</a:t>
            </a:r>
          </a:p>
          <a:p>
            <a:pPr lvl="2">
              <a:defRPr/>
            </a:pPr>
            <a:r>
              <a:rPr lang="en-US" smtClean="0"/>
              <a:t>Primitives: NAND vs. NOR</a:t>
            </a:r>
          </a:p>
          <a:p>
            <a:pPr lvl="2">
              <a:defRPr/>
            </a:pPr>
            <a:r>
              <a:rPr lang="en-US" smtClean="0"/>
              <a:t>Cost/performance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52343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371600" y="152400"/>
            <a:ext cx="7086600" cy="685800"/>
          </a:xfrm>
          <a:prstGeom prst="rect">
            <a:avLst/>
          </a:prstGeom>
        </p:spPr>
        <p:txBody>
          <a:bodyPr rtlCol="0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b="1" smtClean="0"/>
              <a:t>Simulation vs. Synthesis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5800" y="5791200"/>
            <a:ext cx="8077200" cy="5334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000" smtClean="0"/>
              <a:t>Simulation and synthesis are complementary processes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33600" y="990600"/>
            <a:ext cx="5029200" cy="46561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597885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371600" y="152400"/>
            <a:ext cx="7086600" cy="685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Assignment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85800" y="1143000"/>
            <a:ext cx="8077200" cy="49530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 smtClean="0"/>
              <a:t>Download </a:t>
            </a:r>
            <a:r>
              <a:rPr lang="en-US" altLang="en-US" dirty="0" err="1"/>
              <a:t>Q</a:t>
            </a:r>
            <a:r>
              <a:rPr lang="en-US" altLang="en-US" dirty="0" err="1" smtClean="0"/>
              <a:t>uartus</a:t>
            </a:r>
            <a:r>
              <a:rPr lang="en-US" altLang="en-US" dirty="0" smtClean="0"/>
              <a:t> Prime Lite </a:t>
            </a:r>
            <a:r>
              <a:rPr lang="en-US" altLang="en-US" dirty="0" err="1" smtClean="0"/>
              <a:t>VHDL</a:t>
            </a:r>
            <a:r>
              <a:rPr lang="en-US" altLang="en-US" dirty="0" smtClean="0"/>
              <a:t> software </a:t>
            </a:r>
            <a:r>
              <a:rPr lang="en-US" altLang="en-US" dirty="0"/>
              <a:t>from </a:t>
            </a:r>
            <a:r>
              <a:rPr lang="en-US" altLang="en-US" dirty="0">
                <a:hlinkClick r:id="rId2"/>
              </a:rPr>
              <a:t>https://fpgasoftware.intel.com/?</a:t>
            </a:r>
            <a:r>
              <a:rPr lang="en-US" altLang="en-US" dirty="0" smtClean="0">
                <a:hlinkClick r:id="rId2"/>
              </a:rPr>
              <a:t>edition=lite</a:t>
            </a:r>
            <a:endParaRPr lang="en-US" altLang="en-US" dirty="0" smtClean="0"/>
          </a:p>
          <a:p>
            <a:r>
              <a:rPr lang="en-US" altLang="en-US" dirty="0" smtClean="0"/>
              <a:t>Lite is a free version unlike standard and pro.</a:t>
            </a:r>
          </a:p>
          <a:p>
            <a:r>
              <a:rPr lang="en-US" altLang="en-US" dirty="0" smtClean="0"/>
              <a:t>You will be required to setup an account before you can proceed with the download.</a:t>
            </a:r>
          </a:p>
          <a:p>
            <a:r>
              <a:rPr lang="en-US" altLang="en-US" dirty="0" smtClean="0"/>
              <a:t>I propose you download latest version </a:t>
            </a:r>
            <a:r>
              <a:rPr lang="en-US" altLang="en-US" dirty="0" err="1" smtClean="0"/>
              <a:t>i.e</a:t>
            </a:r>
            <a:r>
              <a:rPr lang="en-US" altLang="en-US" dirty="0" smtClean="0"/>
              <a:t> 20.1.1.</a:t>
            </a:r>
          </a:p>
        </p:txBody>
      </p:sp>
    </p:spTree>
    <p:extLst>
      <p:ext uri="{BB962C8B-B14F-4D97-AF65-F5344CB8AC3E}">
        <p14:creationId xmlns:p14="http://schemas.microsoft.com/office/powerpoint/2010/main" val="4227506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Objectives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mtClean="0"/>
              <a:t>At the end of this lecture the student should be able:</a:t>
            </a:r>
          </a:p>
          <a:p>
            <a:r>
              <a:rPr lang="en-US" altLang="en-US" smtClean="0"/>
              <a:t>To understand why we need HDLs,</a:t>
            </a:r>
          </a:p>
          <a:p>
            <a:r>
              <a:rPr lang="en-US" altLang="en-US" smtClean="0"/>
              <a:t>To understand the application of HDLs </a:t>
            </a:r>
          </a:p>
        </p:txBody>
      </p:sp>
    </p:spTree>
    <p:extLst>
      <p:ext uri="{BB962C8B-B14F-4D97-AF65-F5344CB8AC3E}">
        <p14:creationId xmlns:p14="http://schemas.microsoft.com/office/powerpoint/2010/main" val="365093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Introduction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800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en-US" sz="2800" smtClean="0"/>
              <a:t>Today design of digital systems is done by HDLs such as VHDL or Verilog unlike the traditional way of manually connecting discrete components on printed circuit boards.</a:t>
            </a:r>
          </a:p>
          <a:p>
            <a:pPr>
              <a:defRPr/>
            </a:pPr>
            <a:r>
              <a:rPr lang="en-US" altLang="en-US" sz="2800" smtClean="0"/>
              <a:t>VHDL is a hardware description language (HDL) and not a programming language, though its format is similar to popular programming languages.</a:t>
            </a:r>
          </a:p>
          <a:p>
            <a:pPr>
              <a:defRPr/>
            </a:pPr>
            <a:r>
              <a:rPr lang="en-US" altLang="en-US" sz="2800" smtClean="0"/>
              <a:t>To be able to manage complex designs quickly and without errors, the use of VHDL software packages becomes inevitable.</a:t>
            </a:r>
          </a:p>
          <a:p>
            <a:pPr marL="0" indent="0">
              <a:buFont typeface="Arial" pitchFamily="34" charset="0"/>
              <a:buNone/>
              <a:defRPr/>
            </a:pPr>
            <a:r>
              <a:rPr lang="en-US" altLang="en-US" smtClean="0"/>
              <a:t> 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64175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CAD for Hardware Description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mtClean="0"/>
              <a:t>There are many CAD packages for describing hardware but the most popular and widely used are: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mtClean="0"/>
              <a:t>VHDL translated as </a:t>
            </a:r>
            <a:r>
              <a:rPr lang="en-US" altLang="en-US" smtClean="0">
                <a:solidFill>
                  <a:srgbClr val="FF0000"/>
                </a:solidFill>
              </a:rPr>
              <a:t>very high speed integrated circuits </a:t>
            </a:r>
            <a:r>
              <a:rPr lang="en-US" altLang="en-US" smtClean="0"/>
              <a:t>hardware description language.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en-US" smtClean="0"/>
              <a:t>Verilog</a:t>
            </a:r>
          </a:p>
        </p:txBody>
      </p:sp>
    </p:spTree>
    <p:extLst>
      <p:ext uri="{BB962C8B-B14F-4D97-AF65-F5344CB8AC3E}">
        <p14:creationId xmlns:p14="http://schemas.microsoft.com/office/powerpoint/2010/main" val="671635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HDLs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800" smtClean="0"/>
              <a:t>A hardware description language is inherently parallel i.e. its commands, which correspond to logic gates are executed in parallel as soon as a new input arrives.</a:t>
            </a:r>
          </a:p>
          <a:p>
            <a:r>
              <a:rPr lang="en-US" altLang="en-US" sz="2800" smtClean="0"/>
              <a:t>It also allows the incorporation of timing specifications (gate delays).</a:t>
            </a:r>
          </a:p>
          <a:p>
            <a:r>
              <a:rPr lang="en-US" altLang="en-US" sz="2800" smtClean="0"/>
              <a:t>It also describes the system as an interconnection of different components but all done inside a chip.</a:t>
            </a:r>
          </a:p>
        </p:txBody>
      </p:sp>
    </p:spTree>
    <p:extLst>
      <p:ext uri="{BB962C8B-B14F-4D97-AF65-F5344CB8AC3E}">
        <p14:creationId xmlns:p14="http://schemas.microsoft.com/office/powerpoint/2010/main" val="1869367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Why do we need HDLs?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mtClean="0"/>
              <a:t>To automate much of the traditional design and debugging of a digital system methodology.</a:t>
            </a:r>
          </a:p>
          <a:p>
            <a:r>
              <a:rPr lang="en-US" altLang="en-US" smtClean="0"/>
              <a:t>For specifying, modeling, designing, synthesis, documenting and simulating digital systems.</a:t>
            </a:r>
          </a:p>
        </p:txBody>
      </p:sp>
    </p:spTree>
    <p:extLst>
      <p:ext uri="{BB962C8B-B14F-4D97-AF65-F5344CB8AC3E}">
        <p14:creationId xmlns:p14="http://schemas.microsoft.com/office/powerpoint/2010/main" val="3375166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VHDL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mtClean="0"/>
              <a:t>What is VHDL?</a:t>
            </a:r>
          </a:p>
          <a:p>
            <a:pPr>
              <a:defRPr/>
            </a:pPr>
            <a:endParaRPr lang="en-US" smtClean="0"/>
          </a:p>
          <a:p>
            <a:pPr>
              <a:buFontTx/>
              <a:buNone/>
              <a:defRPr/>
            </a:pPr>
            <a:r>
              <a:rPr lang="en-US" sz="3600" b="1" u="sng" smtClean="0">
                <a:latin typeface="Monotype Corsiva" pitchFamily="66" charset="0"/>
                <a:ea typeface="MS UI Gothic" pitchFamily="34" charset="-128"/>
              </a:rPr>
              <a:t>V </a:t>
            </a:r>
            <a:r>
              <a:rPr lang="en-US" smtClean="0">
                <a:latin typeface="Monotype Corsiva" pitchFamily="66" charset="0"/>
                <a:ea typeface="MS UI Gothic" pitchFamily="34" charset="-128"/>
              </a:rPr>
              <a:t>H S I C </a:t>
            </a:r>
            <a:r>
              <a:rPr lang="en-US" smtClean="0">
                <a:latin typeface="Monotype Corsiva" pitchFamily="66" charset="0"/>
                <a:ea typeface="MS UI Gothic" pitchFamily="34" charset="-128"/>
                <a:sym typeface="Wingdings" pitchFamily="2" charset="2"/>
              </a:rPr>
              <a:t> Very High Speed Integrated Circuit</a:t>
            </a:r>
            <a:endParaRPr lang="en-US" smtClean="0">
              <a:latin typeface="Monotype Corsiva" pitchFamily="66" charset="0"/>
              <a:ea typeface="MS UI Gothic" pitchFamily="34" charset="-128"/>
            </a:endParaRPr>
          </a:p>
          <a:p>
            <a:pPr>
              <a:buFontTx/>
              <a:buNone/>
              <a:defRPr/>
            </a:pPr>
            <a:endParaRPr lang="en-US" smtClean="0">
              <a:latin typeface="Monotype Corsiva" pitchFamily="66" charset="0"/>
              <a:ea typeface="MS UI Gothic" pitchFamily="34" charset="-128"/>
            </a:endParaRPr>
          </a:p>
          <a:p>
            <a:pPr>
              <a:buFontTx/>
              <a:buNone/>
              <a:defRPr/>
            </a:pPr>
            <a:r>
              <a:rPr lang="en-US" sz="3600" b="1" u="sng" smtClean="0">
                <a:latin typeface="Monotype Corsiva" pitchFamily="66" charset="0"/>
                <a:ea typeface="MS UI Gothic" pitchFamily="34" charset="-128"/>
              </a:rPr>
              <a:t>H</a:t>
            </a:r>
            <a:r>
              <a:rPr lang="en-US" smtClean="0">
                <a:latin typeface="Monotype Corsiva" pitchFamily="66" charset="0"/>
                <a:ea typeface="MS UI Gothic" pitchFamily="34" charset="-128"/>
              </a:rPr>
              <a:t>ardware </a:t>
            </a:r>
          </a:p>
          <a:p>
            <a:pPr>
              <a:buFontTx/>
              <a:buNone/>
              <a:defRPr/>
            </a:pPr>
            <a:endParaRPr lang="en-US" smtClean="0">
              <a:latin typeface="Monotype Corsiva" pitchFamily="66" charset="0"/>
              <a:ea typeface="MS UI Gothic" pitchFamily="34" charset="-128"/>
            </a:endParaRPr>
          </a:p>
          <a:p>
            <a:pPr>
              <a:buFontTx/>
              <a:buNone/>
              <a:defRPr/>
            </a:pPr>
            <a:r>
              <a:rPr lang="en-US" sz="3600" b="1" u="sng" smtClean="0">
                <a:latin typeface="Monotype Corsiva" pitchFamily="66" charset="0"/>
                <a:ea typeface="MS UI Gothic" pitchFamily="34" charset="-128"/>
              </a:rPr>
              <a:t>D</a:t>
            </a:r>
            <a:r>
              <a:rPr lang="en-US" smtClean="0">
                <a:latin typeface="Monotype Corsiva" pitchFamily="66" charset="0"/>
                <a:ea typeface="MS UI Gothic" pitchFamily="34" charset="-128"/>
              </a:rPr>
              <a:t>escription</a:t>
            </a:r>
          </a:p>
          <a:p>
            <a:pPr>
              <a:buFontTx/>
              <a:buNone/>
              <a:defRPr/>
            </a:pPr>
            <a:endParaRPr lang="en-US" smtClean="0">
              <a:latin typeface="Monotype Corsiva" pitchFamily="66" charset="0"/>
              <a:ea typeface="MS UI Gothic" pitchFamily="34" charset="-128"/>
            </a:endParaRPr>
          </a:p>
          <a:p>
            <a:pPr>
              <a:buFontTx/>
              <a:buNone/>
              <a:defRPr/>
            </a:pPr>
            <a:r>
              <a:rPr lang="en-US" sz="3600" b="1" u="sng" smtClean="0">
                <a:latin typeface="Monotype Corsiva" pitchFamily="66" charset="0"/>
                <a:ea typeface="MS UI Gothic" pitchFamily="34" charset="-128"/>
              </a:rPr>
              <a:t>L</a:t>
            </a:r>
            <a:r>
              <a:rPr lang="en-US" smtClean="0">
                <a:latin typeface="Monotype Corsiva" pitchFamily="66" charset="0"/>
                <a:ea typeface="MS UI Gothic" pitchFamily="34" charset="-128"/>
              </a:rPr>
              <a:t>anguage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01419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70E9BA-92E5-4D52-8834-4CFBC068082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mtClean="0"/>
              <a:t>History of VHDL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 fontScale="85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700"/>
              </a:spcBef>
              <a:defRPr/>
            </a:pPr>
            <a:r>
              <a:rPr lang="en-US" smtClean="0"/>
              <a:t>Designed by IBM, Texas Instruments, and Intermetrics and was  funded by American Department of Defense (DoD).</a:t>
            </a:r>
          </a:p>
          <a:p>
            <a:pPr>
              <a:spcBef>
                <a:spcPts val="700"/>
              </a:spcBef>
              <a:defRPr/>
            </a:pPr>
            <a:r>
              <a:rPr lang="en-US" smtClean="0"/>
              <a:t>Standardized by the IEEE in 1987: IEEE 1076-1987</a:t>
            </a:r>
          </a:p>
          <a:p>
            <a:pPr>
              <a:spcBef>
                <a:spcPts val="700"/>
              </a:spcBef>
              <a:defRPr/>
            </a:pPr>
            <a:r>
              <a:rPr lang="en-US" smtClean="0"/>
              <a:t>Enhanced version of the language defined in 1993: IEEE 1076-1993</a:t>
            </a:r>
          </a:p>
          <a:p>
            <a:pPr>
              <a:spcBef>
                <a:spcPts val="700"/>
              </a:spcBef>
              <a:defRPr/>
            </a:pPr>
            <a:r>
              <a:rPr lang="en-US" smtClean="0"/>
              <a:t>Additional standardized packages provide definitions of data types and expressions of timing data</a:t>
            </a:r>
          </a:p>
          <a:p>
            <a:pPr lvl="1">
              <a:spcBef>
                <a:spcPts val="700"/>
              </a:spcBef>
              <a:defRPr/>
            </a:pPr>
            <a:r>
              <a:rPr lang="en-US" smtClean="0"/>
              <a:t>IEEE 1164 (data types)</a:t>
            </a:r>
          </a:p>
          <a:p>
            <a:pPr lvl="1">
              <a:spcBef>
                <a:spcPts val="700"/>
              </a:spcBef>
              <a:defRPr/>
            </a:pPr>
            <a:r>
              <a:rPr lang="en-US" smtClean="0"/>
              <a:t>IEEE 1076.3 (numeric)</a:t>
            </a:r>
          </a:p>
          <a:p>
            <a:pPr lvl="1">
              <a:spcBef>
                <a:spcPts val="700"/>
              </a:spcBef>
              <a:defRPr/>
            </a:pPr>
            <a:r>
              <a:rPr lang="en-US" smtClean="0"/>
              <a:t>IEEE 1076.4 (timing)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6249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40523</TotalTime>
  <Words>1182</Words>
  <Application>Microsoft Office PowerPoint</Application>
  <PresentationFormat>On-screen Show (4:3)</PresentationFormat>
  <Paragraphs>238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MS UI Gothic</vt:lpstr>
      <vt:lpstr>Arial</vt:lpstr>
      <vt:lpstr>Calibri</vt:lpstr>
      <vt:lpstr>Georgia</vt:lpstr>
      <vt:lpstr>Helvetica</vt:lpstr>
      <vt:lpstr>Monotype Corsiva</vt:lpstr>
      <vt:lpstr>Times New Roman</vt:lpstr>
      <vt:lpstr>Wide Latin</vt:lpstr>
      <vt:lpstr>Wingdings</vt:lpstr>
      <vt:lpstr>Office Theme</vt:lpstr>
      <vt:lpstr>EEE3131 Digital Electronics</vt:lpstr>
      <vt:lpstr>References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George Ziba</cp:lastModifiedBy>
  <cp:revision>6304</cp:revision>
  <dcterms:created xsi:type="dcterms:W3CDTF">2013-09-26T15:37:31Z</dcterms:created>
  <dcterms:modified xsi:type="dcterms:W3CDTF">2021-03-20T10:04:39Z</dcterms:modified>
</cp:coreProperties>
</file>