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5"/>
  </p:notesMasterIdLst>
  <p:sldIdLst>
    <p:sldId id="256" r:id="rId2"/>
    <p:sldId id="427" r:id="rId3"/>
    <p:sldId id="428" r:id="rId4"/>
    <p:sldId id="429" r:id="rId5"/>
    <p:sldId id="430" r:id="rId6"/>
    <p:sldId id="401" r:id="rId7"/>
    <p:sldId id="402" r:id="rId8"/>
    <p:sldId id="403" r:id="rId9"/>
    <p:sldId id="400" r:id="rId10"/>
    <p:sldId id="404" r:id="rId11"/>
    <p:sldId id="405" r:id="rId12"/>
    <p:sldId id="406" r:id="rId13"/>
    <p:sldId id="407" r:id="rId14"/>
    <p:sldId id="408" r:id="rId15"/>
    <p:sldId id="409" r:id="rId16"/>
    <p:sldId id="410" r:id="rId17"/>
    <p:sldId id="412" r:id="rId18"/>
    <p:sldId id="411" r:id="rId19"/>
    <p:sldId id="413" r:id="rId20"/>
    <p:sldId id="414" r:id="rId21"/>
    <p:sldId id="416" r:id="rId22"/>
    <p:sldId id="417" r:id="rId23"/>
    <p:sldId id="419" r:id="rId24"/>
    <p:sldId id="426" r:id="rId25"/>
    <p:sldId id="418" r:id="rId26"/>
    <p:sldId id="421" r:id="rId27"/>
    <p:sldId id="422" r:id="rId28"/>
    <p:sldId id="423" r:id="rId29"/>
    <p:sldId id="424" r:id="rId30"/>
    <p:sldId id="420" r:id="rId31"/>
    <p:sldId id="425" r:id="rId32"/>
    <p:sldId id="431" r:id="rId33"/>
    <p:sldId id="397"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71" autoAdjust="0"/>
    <p:restoredTop sz="88732" autoAdjust="0"/>
  </p:normalViewPr>
  <p:slideViewPr>
    <p:cSldViewPr>
      <p:cViewPr varScale="1">
        <p:scale>
          <a:sx n="71" d="100"/>
          <a:sy n="71" d="100"/>
        </p:scale>
        <p:origin x="1590"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 Id="rId5" Type="http://schemas.openxmlformats.org/officeDocument/2006/relationships/image" Target="../media/image33.wmf"/><Relationship Id="rId4" Type="http://schemas.openxmlformats.org/officeDocument/2006/relationships/image" Target="../media/image32.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41.wmf"/><Relationship Id="rId3" Type="http://schemas.openxmlformats.org/officeDocument/2006/relationships/image" Target="../media/image36.wmf"/><Relationship Id="rId7" Type="http://schemas.openxmlformats.org/officeDocument/2006/relationships/image" Target="../media/image40.wmf"/><Relationship Id="rId2" Type="http://schemas.openxmlformats.org/officeDocument/2006/relationships/image" Target="../media/image35.wmf"/><Relationship Id="rId1" Type="http://schemas.openxmlformats.org/officeDocument/2006/relationships/image" Target="../media/image34.wmf"/><Relationship Id="rId6" Type="http://schemas.openxmlformats.org/officeDocument/2006/relationships/image" Target="../media/image39.wmf"/><Relationship Id="rId5" Type="http://schemas.openxmlformats.org/officeDocument/2006/relationships/image" Target="../media/image38.wmf"/><Relationship Id="rId4" Type="http://schemas.openxmlformats.org/officeDocument/2006/relationships/image" Target="../media/image37.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image" Target="../media/image45.wmf"/><Relationship Id="rId1" Type="http://schemas.openxmlformats.org/officeDocument/2006/relationships/image" Target="../media/image44.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47.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48.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15.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 Id="rId4" Type="http://schemas.openxmlformats.org/officeDocument/2006/relationships/image" Target="../media/image1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 Id="rId6" Type="http://schemas.openxmlformats.org/officeDocument/2006/relationships/image" Target="../media/image25.wmf"/><Relationship Id="rId5" Type="http://schemas.openxmlformats.org/officeDocument/2006/relationships/image" Target="../media/image24.wmf"/><Relationship Id="rId4" Type="http://schemas.openxmlformats.org/officeDocument/2006/relationships/image" Target="../media/image23.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image" Target="../media/image2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E18616-83D4-4CCD-92DB-77EE9C964B2C}" type="datetimeFigureOut">
              <a:rPr lang="en-US" smtClean="0"/>
              <a:pPr/>
              <a:t>3/11/2021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6EB357-B5A6-4343-B9C2-350395847C24}" type="slidenum">
              <a:rPr lang="en-US" smtClean="0"/>
              <a:pPr/>
              <a:t>‹#›</a:t>
            </a:fld>
            <a:endParaRPr lang="en-US"/>
          </a:p>
        </p:txBody>
      </p:sp>
    </p:spTree>
    <p:extLst>
      <p:ext uri="{BB962C8B-B14F-4D97-AF65-F5344CB8AC3E}">
        <p14:creationId xmlns:p14="http://schemas.microsoft.com/office/powerpoint/2010/main" val="2325938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6EB357-B5A6-4343-B9C2-350395847C24}" type="slidenum">
              <a:rPr lang="en-US" smtClean="0"/>
              <a:pPr/>
              <a:t>1</a:t>
            </a:fld>
            <a:endParaRPr lang="en-US"/>
          </a:p>
        </p:txBody>
      </p:sp>
    </p:spTree>
    <p:extLst>
      <p:ext uri="{BB962C8B-B14F-4D97-AF65-F5344CB8AC3E}">
        <p14:creationId xmlns:p14="http://schemas.microsoft.com/office/powerpoint/2010/main" val="3282936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2BEC456-9A01-48E3-BAC7-F2BBE10CAF77}" type="datetime1">
              <a:rPr lang="en-US" smtClean="0"/>
              <a:pPr/>
              <a:t>3/11/2021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F861A3-C6C2-46E5-9742-5928D6BB8000}" type="datetime1">
              <a:rPr lang="en-US" smtClean="0"/>
              <a:pPr/>
              <a:t>3/11/2021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7EE917-53E6-40B2-BDA2-EFC128F38238}" type="datetime1">
              <a:rPr lang="en-US" smtClean="0"/>
              <a:pPr/>
              <a:t>3/11/2021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1A51DE-2D49-4B31-BAE2-20877C049150}" type="datetime1">
              <a:rPr lang="en-US" smtClean="0"/>
              <a:pPr/>
              <a:t>3/11/2021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89D384-0B03-4470-B34D-5D8329BF78D1}" type="datetime1">
              <a:rPr lang="en-US" smtClean="0"/>
              <a:pPr/>
              <a:t>3/11/2021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B93528-4F1D-4097-926E-3BA824F2C93D}" type="datetime1">
              <a:rPr lang="en-US" smtClean="0"/>
              <a:pPr/>
              <a:t>3/11/2021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BC6249A-126A-4391-9C43-C548B6A06F53}" type="datetime1">
              <a:rPr lang="en-US" smtClean="0"/>
              <a:pPr/>
              <a:t>3/11/2021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043F207-F29E-4264-A425-479F8BD88447}" type="datetime1">
              <a:rPr lang="en-US" smtClean="0"/>
              <a:pPr/>
              <a:t>3/11/2021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F949B6-F254-4F54-862B-D954832FC88B}" type="datetime1">
              <a:rPr lang="en-US" smtClean="0"/>
              <a:pPr/>
              <a:t>3/11/2021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1AD9A0-3F5F-4F92-92BF-8E89953B07C2}" type="datetime1">
              <a:rPr lang="en-US" smtClean="0"/>
              <a:pPr/>
              <a:t>3/11/2021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4D12B0-8A8A-4DAF-A84C-090F0AD5755C}" type="datetime1">
              <a:rPr lang="en-US" smtClean="0"/>
              <a:pPr/>
              <a:t>3/11/2021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70E9BA-92E5-4D52-8834-4CFBC068082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4D196F-6ECF-4FAD-9F89-7E46FCAB8165}" type="datetime1">
              <a:rPr lang="en-US" smtClean="0"/>
              <a:pPr/>
              <a:t>3/11/2021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70E9BA-92E5-4D52-8834-4CFBC068082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5.wmf"/><Relationship Id="rId5" Type="http://schemas.openxmlformats.org/officeDocument/2006/relationships/oleObject" Target="../embeddings/oleObject5.bin"/><Relationship Id="rId4" Type="http://schemas.openxmlformats.org/officeDocument/2006/relationships/image" Target="../media/image4.wmf"/></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oleObject" Target="../embeddings/oleObject6.bin"/><Relationship Id="rId7"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7.bin"/><Relationship Id="rId5" Type="http://schemas.openxmlformats.org/officeDocument/2006/relationships/image" Target="../media/image9.png"/><Relationship Id="rId4" Type="http://schemas.openxmlformats.org/officeDocument/2006/relationships/image" Target="../media/image6.wmf"/><Relationship Id="rId9" Type="http://schemas.openxmlformats.org/officeDocument/2006/relationships/image" Target="../media/image8.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1.wmf"/><Relationship Id="rId5" Type="http://schemas.openxmlformats.org/officeDocument/2006/relationships/oleObject" Target="../embeddings/oleObject10.bin"/><Relationship Id="rId4" Type="http://schemas.openxmlformats.org/officeDocument/2006/relationships/image" Target="../media/image10.wmf"/></Relationships>
</file>

<file path=ppt/slides/_rels/slide15.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11.bin"/><Relationship Id="rId7"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3.wmf"/><Relationship Id="rId5" Type="http://schemas.openxmlformats.org/officeDocument/2006/relationships/oleObject" Target="../embeddings/oleObject12.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4.bin"/></Relationships>
</file>

<file path=ppt/slides/_rels/slide16.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oleObject" Target="../embeddings/oleObject15.bin"/><Relationship Id="rId7"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7.wmf"/><Relationship Id="rId5" Type="http://schemas.openxmlformats.org/officeDocument/2006/relationships/oleObject" Target="../embeddings/oleObject16.bin"/><Relationship Id="rId10" Type="http://schemas.openxmlformats.org/officeDocument/2006/relationships/image" Target="../media/image19.wmf"/><Relationship Id="rId4" Type="http://schemas.openxmlformats.org/officeDocument/2006/relationships/image" Target="../media/image16.wmf"/><Relationship Id="rId9" Type="http://schemas.openxmlformats.org/officeDocument/2006/relationships/oleObject" Target="../embeddings/oleObject18.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22.bin"/><Relationship Id="rId13" Type="http://schemas.openxmlformats.org/officeDocument/2006/relationships/image" Target="../media/image24.wmf"/><Relationship Id="rId3" Type="http://schemas.openxmlformats.org/officeDocument/2006/relationships/oleObject" Target="../embeddings/oleObject19.bin"/><Relationship Id="rId7" Type="http://schemas.openxmlformats.org/officeDocument/2006/relationships/oleObject" Target="../embeddings/oleObject21.bin"/><Relationship Id="rId12"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1.wmf"/><Relationship Id="rId11" Type="http://schemas.openxmlformats.org/officeDocument/2006/relationships/image" Target="../media/image23.wmf"/><Relationship Id="rId5" Type="http://schemas.openxmlformats.org/officeDocument/2006/relationships/oleObject" Target="../embeddings/oleObject20.bin"/><Relationship Id="rId15" Type="http://schemas.openxmlformats.org/officeDocument/2006/relationships/image" Target="../media/image25.wmf"/><Relationship Id="rId10" Type="http://schemas.openxmlformats.org/officeDocument/2006/relationships/oleObject" Target="../embeddings/oleObject23.bin"/><Relationship Id="rId4" Type="http://schemas.openxmlformats.org/officeDocument/2006/relationships/image" Target="../media/image20.wmf"/><Relationship Id="rId9" Type="http://schemas.openxmlformats.org/officeDocument/2006/relationships/image" Target="../media/image22.wmf"/><Relationship Id="rId14" Type="http://schemas.openxmlformats.org/officeDocument/2006/relationships/oleObject" Target="../embeddings/oleObject25.bin"/></Relationships>
</file>

<file path=ppt/slides/_rels/slide18.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7.wmf"/><Relationship Id="rId5" Type="http://schemas.openxmlformats.org/officeDocument/2006/relationships/oleObject" Target="../embeddings/oleObject26.bin"/><Relationship Id="rId4" Type="http://schemas.openxmlformats.org/officeDocument/2006/relationships/image" Target="../media/image26.e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28.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31.wmf"/><Relationship Id="rId3" Type="http://schemas.openxmlformats.org/officeDocument/2006/relationships/oleObject" Target="../embeddings/oleObject28.bin"/><Relationship Id="rId7" Type="http://schemas.openxmlformats.org/officeDocument/2006/relationships/oleObject" Target="../embeddings/oleObject30.bin"/><Relationship Id="rId12" Type="http://schemas.openxmlformats.org/officeDocument/2006/relationships/image" Target="../media/image33.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0.wmf"/><Relationship Id="rId11" Type="http://schemas.openxmlformats.org/officeDocument/2006/relationships/oleObject" Target="../embeddings/oleObject32.bin"/><Relationship Id="rId5" Type="http://schemas.openxmlformats.org/officeDocument/2006/relationships/oleObject" Target="../embeddings/oleObject29.bin"/><Relationship Id="rId10" Type="http://schemas.openxmlformats.org/officeDocument/2006/relationships/image" Target="../media/image32.wmf"/><Relationship Id="rId4" Type="http://schemas.openxmlformats.org/officeDocument/2006/relationships/image" Target="../media/image29.wmf"/><Relationship Id="rId9" Type="http://schemas.openxmlformats.org/officeDocument/2006/relationships/oleObject" Target="../embeddings/oleObject31.bin"/></Relationships>
</file>

<file path=ppt/slides/_rels/slide21.xml.rels><?xml version="1.0" encoding="UTF-8" standalone="yes"?>
<Relationships xmlns="http://schemas.openxmlformats.org/package/2006/relationships"><Relationship Id="rId8" Type="http://schemas.openxmlformats.org/officeDocument/2006/relationships/image" Target="../media/image36.wmf"/><Relationship Id="rId13" Type="http://schemas.openxmlformats.org/officeDocument/2006/relationships/oleObject" Target="../embeddings/oleObject38.bin"/><Relationship Id="rId18" Type="http://schemas.openxmlformats.org/officeDocument/2006/relationships/image" Target="../media/image41.wmf"/><Relationship Id="rId3" Type="http://schemas.openxmlformats.org/officeDocument/2006/relationships/oleObject" Target="../embeddings/oleObject33.bin"/><Relationship Id="rId7" Type="http://schemas.openxmlformats.org/officeDocument/2006/relationships/oleObject" Target="../embeddings/oleObject35.bin"/><Relationship Id="rId12" Type="http://schemas.openxmlformats.org/officeDocument/2006/relationships/image" Target="../media/image38.wmf"/><Relationship Id="rId17" Type="http://schemas.openxmlformats.org/officeDocument/2006/relationships/oleObject" Target="../embeddings/oleObject40.bin"/><Relationship Id="rId2" Type="http://schemas.openxmlformats.org/officeDocument/2006/relationships/slideLayout" Target="../slideLayouts/slideLayout2.xml"/><Relationship Id="rId16" Type="http://schemas.openxmlformats.org/officeDocument/2006/relationships/image" Target="../media/image40.wmf"/><Relationship Id="rId1" Type="http://schemas.openxmlformats.org/officeDocument/2006/relationships/vmlDrawing" Target="../drawings/vmlDrawing12.vml"/><Relationship Id="rId6" Type="http://schemas.openxmlformats.org/officeDocument/2006/relationships/image" Target="../media/image35.wmf"/><Relationship Id="rId11" Type="http://schemas.openxmlformats.org/officeDocument/2006/relationships/oleObject" Target="../embeddings/oleObject37.bin"/><Relationship Id="rId5" Type="http://schemas.openxmlformats.org/officeDocument/2006/relationships/oleObject" Target="../embeddings/oleObject34.bin"/><Relationship Id="rId15" Type="http://schemas.openxmlformats.org/officeDocument/2006/relationships/oleObject" Target="../embeddings/oleObject39.bin"/><Relationship Id="rId10" Type="http://schemas.openxmlformats.org/officeDocument/2006/relationships/image" Target="../media/image37.wmf"/><Relationship Id="rId4" Type="http://schemas.openxmlformats.org/officeDocument/2006/relationships/image" Target="../media/image34.wmf"/><Relationship Id="rId9" Type="http://schemas.openxmlformats.org/officeDocument/2006/relationships/oleObject" Target="../embeddings/oleObject36.bin"/><Relationship Id="rId14" Type="http://schemas.openxmlformats.org/officeDocument/2006/relationships/image" Target="../media/image39.wmf"/></Relationships>
</file>

<file path=ppt/slides/_rels/slide22.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46.wmf"/><Relationship Id="rId3" Type="http://schemas.openxmlformats.org/officeDocument/2006/relationships/oleObject" Target="../embeddings/oleObject41.bin"/><Relationship Id="rId7"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45.wmf"/><Relationship Id="rId5" Type="http://schemas.openxmlformats.org/officeDocument/2006/relationships/oleObject" Target="../embeddings/oleObject42.bin"/><Relationship Id="rId4" Type="http://schemas.openxmlformats.org/officeDocument/2006/relationships/image" Target="../media/image44.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package" Target="../embeddings/Microsoft_Word_Document2.docx"/><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47.e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48.w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762001"/>
            <a:ext cx="8534400" cy="1143000"/>
          </a:xfrm>
        </p:spPr>
        <p:txBody>
          <a:bodyPr>
            <a:normAutofit/>
          </a:bodyPr>
          <a:lstStyle/>
          <a:p>
            <a:r>
              <a:rPr lang="en-US" sz="3200" b="1" dirty="0" smtClean="0">
                <a:solidFill>
                  <a:srgbClr val="00B050"/>
                </a:solidFill>
                <a:latin typeface="Times New Roman" pitchFamily="18" charset="0"/>
                <a:cs typeface="Times New Roman" pitchFamily="18" charset="0"/>
              </a:rPr>
              <a:t>EEE3131 Digital Electronics</a:t>
            </a:r>
            <a:endParaRPr lang="en-US" sz="3200" b="1" dirty="0">
              <a:solidFill>
                <a:srgbClr val="00B050"/>
              </a:solidFill>
              <a:latin typeface="Times New Roman" pitchFamily="18" charset="0"/>
              <a:cs typeface="Times New Roman" pitchFamily="18" charset="0"/>
            </a:endParaRPr>
          </a:p>
        </p:txBody>
      </p:sp>
      <p:sp>
        <p:nvSpPr>
          <p:cNvPr id="3" name="Subtitle 2"/>
          <p:cNvSpPr>
            <a:spLocks noGrp="1"/>
          </p:cNvSpPr>
          <p:nvPr>
            <p:ph type="subTitle" idx="1"/>
          </p:nvPr>
        </p:nvSpPr>
        <p:spPr>
          <a:xfrm>
            <a:off x="1447800" y="2743200"/>
            <a:ext cx="7467600" cy="990600"/>
          </a:xfrm>
        </p:spPr>
        <p:txBody>
          <a:bodyPr>
            <a:normAutofit/>
          </a:bodyPr>
          <a:lstStyle/>
          <a:p>
            <a:pPr algn="r"/>
            <a:r>
              <a:rPr lang="en-US" sz="2800" b="1" dirty="0" smtClean="0">
                <a:solidFill>
                  <a:schemeClr val="tx1"/>
                </a:solidFill>
                <a:latin typeface="Times New Roman" pitchFamily="18" charset="0"/>
                <a:cs typeface="Times New Roman" pitchFamily="18" charset="0"/>
              </a:rPr>
              <a:t>Lecture 2 : </a:t>
            </a:r>
            <a:r>
              <a:rPr lang="en-US" sz="2800" b="1" dirty="0" smtClean="0">
                <a:solidFill>
                  <a:srgbClr val="7030A0"/>
                </a:solidFill>
                <a:latin typeface="Times New Roman" pitchFamily="18" charset="0"/>
                <a:cs typeface="Times New Roman" pitchFamily="18" charset="0"/>
              </a:rPr>
              <a:t>Number Systems &amp; Codes</a:t>
            </a:r>
            <a:endParaRPr lang="en-US" sz="2800" b="1" dirty="0">
              <a:solidFill>
                <a:srgbClr val="7030A0"/>
              </a:solidFill>
              <a:latin typeface="Times New Roman" pitchFamily="18" charset="0"/>
              <a:cs typeface="Times New Roman" pitchFamily="18" charset="0"/>
            </a:endParaRPr>
          </a:p>
        </p:txBody>
      </p:sp>
      <p:cxnSp>
        <p:nvCxnSpPr>
          <p:cNvPr id="7" name="Straight Connector 6"/>
          <p:cNvCxnSpPr/>
          <p:nvPr/>
        </p:nvCxnSpPr>
        <p:spPr>
          <a:xfrm>
            <a:off x="304800" y="1905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TextBox 7"/>
          <p:cNvSpPr txBox="1"/>
          <p:nvPr/>
        </p:nvSpPr>
        <p:spPr>
          <a:xfrm>
            <a:off x="1828800" y="4114800"/>
            <a:ext cx="7010400" cy="461665"/>
          </a:xfrm>
          <a:prstGeom prst="rect">
            <a:avLst/>
          </a:prstGeom>
          <a:noFill/>
        </p:spPr>
        <p:txBody>
          <a:bodyPr wrap="square" rtlCol="0">
            <a:spAutoFit/>
          </a:bodyPr>
          <a:lstStyle/>
          <a:p>
            <a:pPr algn="r"/>
            <a:r>
              <a:rPr lang="en-US" sz="2400" dirty="0" smtClean="0">
                <a:latin typeface="Times New Roman" pitchFamily="18" charset="0"/>
                <a:cs typeface="Times New Roman" pitchFamily="18" charset="0"/>
              </a:rPr>
              <a:t>Instructor:  George ZIBA</a:t>
            </a:r>
            <a:endParaRPr lang="en-US" sz="2400" dirty="0">
              <a:latin typeface="Times New Roman" pitchFamily="18" charset="0"/>
              <a:cs typeface="Times New Roman" pitchFamily="18" charset="0"/>
            </a:endParaRPr>
          </a:p>
        </p:txBody>
      </p:sp>
      <p:sp>
        <p:nvSpPr>
          <p:cNvPr id="10" name="TextBox 9"/>
          <p:cNvSpPr txBox="1"/>
          <p:nvPr/>
        </p:nvSpPr>
        <p:spPr>
          <a:xfrm>
            <a:off x="2667000" y="5486400"/>
            <a:ext cx="6172200" cy="400110"/>
          </a:xfrm>
          <a:prstGeom prst="rect">
            <a:avLst/>
          </a:prstGeom>
          <a:noFill/>
        </p:spPr>
        <p:txBody>
          <a:bodyPr wrap="square" rtlCol="0">
            <a:spAutoFit/>
          </a:bodyPr>
          <a:lstStyle/>
          <a:p>
            <a:pPr algn="r"/>
            <a:r>
              <a:rPr lang="en-US" sz="2000" dirty="0" smtClean="0">
                <a:latin typeface="Times New Roman" pitchFamily="18" charset="0"/>
                <a:cs typeface="Times New Roman" pitchFamily="18" charset="0"/>
              </a:rPr>
              <a:t>March 2021</a:t>
            </a:r>
            <a:endParaRPr lang="en-US" sz="2000" dirty="0">
              <a:latin typeface="Times New Roman" pitchFamily="18" charset="0"/>
              <a:cs typeface="Times New Roman" pitchFamily="18" charset="0"/>
            </a:endParaRPr>
          </a:p>
        </p:txBody>
      </p:sp>
      <p:cxnSp>
        <p:nvCxnSpPr>
          <p:cNvPr id="11" name="Straight Connector 10"/>
          <p:cNvCxnSpPr/>
          <p:nvPr/>
        </p:nvCxnSpPr>
        <p:spPr>
          <a:xfrm>
            <a:off x="228600" y="762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2" name="TextBox 11"/>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9" name="TextBox 8"/>
          <p:cNvSpPr txBox="1"/>
          <p:nvPr/>
        </p:nvSpPr>
        <p:spPr>
          <a:xfrm>
            <a:off x="2590800" y="4495800"/>
            <a:ext cx="6248400" cy="707886"/>
          </a:xfrm>
          <a:prstGeom prst="rect">
            <a:avLst/>
          </a:prstGeom>
          <a:noFill/>
        </p:spPr>
        <p:txBody>
          <a:bodyPr wrap="square" rtlCol="0">
            <a:spAutoFit/>
          </a:bodyPr>
          <a:lstStyle/>
          <a:p>
            <a:pPr algn="r"/>
            <a:r>
              <a:rPr lang="en-US" sz="2000" dirty="0" smtClean="0">
                <a:latin typeface="Times New Roman" pitchFamily="18" charset="0"/>
                <a:cs typeface="Times New Roman" pitchFamily="18" charset="0"/>
              </a:rPr>
              <a:t>Email</a:t>
            </a:r>
            <a:r>
              <a:rPr lang="en-US" sz="2000" b="1" dirty="0" smtClean="0">
                <a:solidFill>
                  <a:schemeClr val="accent6">
                    <a:lumMod val="75000"/>
                  </a:schemeClr>
                </a:solidFill>
                <a:latin typeface="Times New Roman" pitchFamily="18" charset="0"/>
                <a:cs typeface="Times New Roman" pitchFamily="18" charset="0"/>
              </a:rPr>
              <a:t>:   George.ziba@unza.zm</a:t>
            </a:r>
          </a:p>
          <a:p>
            <a:pPr algn="r"/>
            <a:r>
              <a:rPr lang="en-US" sz="2000" b="1" dirty="0" smtClean="0">
                <a:solidFill>
                  <a:schemeClr val="accent6">
                    <a:lumMod val="75000"/>
                  </a:schemeClr>
                </a:solidFill>
                <a:latin typeface="Times New Roman" pitchFamily="18" charset="0"/>
                <a:cs typeface="Times New Roman" pitchFamily="18" charset="0"/>
              </a:rPr>
              <a:t>       </a:t>
            </a:r>
            <a:endParaRPr lang="en-US" sz="2000" b="1" dirty="0">
              <a:solidFill>
                <a:schemeClr val="accent6">
                  <a:lumMod val="75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304800" y="1752600"/>
            <a:ext cx="8534400" cy="4648200"/>
          </a:xfrm>
        </p:spPr>
        <p:txBody>
          <a:bodyPr>
            <a:normAutofit/>
          </a:bodyPr>
          <a:lstStyle/>
          <a:p>
            <a:pPr>
              <a:buFont typeface="Wingdings" pitchFamily="2" charset="2"/>
              <a:buChar char="ü"/>
            </a:pPr>
            <a:r>
              <a:rPr lang="en-US" sz="2000" dirty="0" smtClean="0">
                <a:latin typeface="Times New Roman" pitchFamily="18" charset="0"/>
                <a:cs typeface="Times New Roman" pitchFamily="18" charset="0"/>
              </a:rPr>
              <a:t>In </a:t>
            </a:r>
            <a:r>
              <a:rPr lang="en-US" sz="2000" dirty="0" smtClean="0">
                <a:solidFill>
                  <a:srgbClr val="0070C0"/>
                </a:solidFill>
                <a:latin typeface="Times New Roman" pitchFamily="18" charset="0"/>
                <a:cs typeface="Times New Roman" pitchFamily="18" charset="0"/>
              </a:rPr>
              <a:t>electronic logic circuits </a:t>
            </a:r>
            <a:r>
              <a:rPr lang="en-US" sz="2000" dirty="0" smtClean="0">
                <a:latin typeface="Times New Roman" pitchFamily="18" charset="0"/>
                <a:cs typeface="Times New Roman" pitchFamily="18" charset="0"/>
              </a:rPr>
              <a:t>the numbers </a:t>
            </a:r>
            <a:r>
              <a:rPr lang="en-US" sz="2000" b="1" dirty="0" smtClean="0">
                <a:latin typeface="Times New Roman" pitchFamily="18" charset="0"/>
                <a:cs typeface="Times New Roman" pitchFamily="18" charset="0"/>
              </a:rPr>
              <a:t>1</a:t>
            </a:r>
            <a:r>
              <a:rPr lang="en-US" sz="2000" dirty="0" smtClean="0">
                <a:latin typeface="Times New Roman" pitchFamily="18" charset="0"/>
                <a:cs typeface="Times New Roman" pitchFamily="18" charset="0"/>
              </a:rPr>
              <a:t> and </a:t>
            </a:r>
            <a:r>
              <a:rPr lang="en-US" sz="2000" b="1" dirty="0" smtClean="0">
                <a:latin typeface="Times New Roman" pitchFamily="18" charset="0"/>
                <a:cs typeface="Times New Roman" pitchFamily="18" charset="0"/>
              </a:rPr>
              <a:t>0</a:t>
            </a:r>
            <a:r>
              <a:rPr lang="en-US" sz="2000" dirty="0" smtClean="0">
                <a:latin typeface="Times New Roman" pitchFamily="18" charset="0"/>
                <a:cs typeface="Times New Roman" pitchFamily="18" charset="0"/>
              </a:rPr>
              <a:t> usually correspond to </a:t>
            </a:r>
            <a:r>
              <a:rPr lang="en-US" sz="2000" dirty="0" smtClean="0">
                <a:solidFill>
                  <a:srgbClr val="7030A0"/>
                </a:solidFill>
                <a:latin typeface="Times New Roman" pitchFamily="18" charset="0"/>
                <a:cs typeface="Times New Roman" pitchFamily="18" charset="0"/>
              </a:rPr>
              <a:t>two</a:t>
            </a:r>
            <a:r>
              <a:rPr lang="en-US" sz="2000" dirty="0" smtClean="0">
                <a:latin typeface="Times New Roman" pitchFamily="18" charset="0"/>
                <a:cs typeface="Times New Roman" pitchFamily="18" charset="0"/>
              </a:rPr>
              <a:t> easily </a:t>
            </a:r>
            <a:r>
              <a:rPr lang="en-US" sz="2000" dirty="0" smtClean="0">
                <a:solidFill>
                  <a:srgbClr val="7030A0"/>
                </a:solidFill>
                <a:latin typeface="Times New Roman" pitchFamily="18" charset="0"/>
                <a:cs typeface="Times New Roman" pitchFamily="18" charset="0"/>
              </a:rPr>
              <a:t>distinguished voltage levels </a:t>
            </a:r>
            <a:r>
              <a:rPr lang="en-US" sz="2000" dirty="0" smtClean="0">
                <a:latin typeface="Times New Roman" pitchFamily="18" charset="0"/>
                <a:cs typeface="Times New Roman" pitchFamily="18" charset="0"/>
              </a:rPr>
              <a:t>specified by the circuit designer. For instance, in TTL (Transistor </a:t>
            </a:r>
            <a:r>
              <a:rPr lang="en-US" sz="2000" dirty="0" err="1" smtClean="0">
                <a:latin typeface="Times New Roman" pitchFamily="18" charset="0"/>
                <a:cs typeface="Times New Roman" pitchFamily="18" charset="0"/>
              </a:rPr>
              <a:t>Transistor</a:t>
            </a:r>
            <a:r>
              <a:rPr lang="en-US" sz="2000" dirty="0" smtClean="0">
                <a:latin typeface="Times New Roman" pitchFamily="18" charset="0"/>
                <a:cs typeface="Times New Roman" pitchFamily="18" charset="0"/>
              </a:rPr>
              <a:t> Logic), </a:t>
            </a:r>
            <a:r>
              <a:rPr lang="en-US" sz="2000" b="1" dirty="0" smtClean="0">
                <a:latin typeface="Times New Roman" pitchFamily="18" charset="0"/>
                <a:cs typeface="Times New Roman" pitchFamily="18" charset="0"/>
              </a:rPr>
              <a:t>0</a:t>
            </a:r>
            <a:r>
              <a:rPr lang="en-US" sz="2000" dirty="0" smtClean="0">
                <a:latin typeface="Times New Roman" pitchFamily="18" charset="0"/>
                <a:cs typeface="Times New Roman" pitchFamily="18" charset="0"/>
              </a:rPr>
              <a:t> corresponds to a voltage near zero and </a:t>
            </a:r>
            <a:r>
              <a:rPr lang="en-US" sz="2000" b="1" dirty="0" smtClean="0">
                <a:latin typeface="Times New Roman" pitchFamily="18" charset="0"/>
                <a:cs typeface="Times New Roman" pitchFamily="18" charset="0"/>
              </a:rPr>
              <a:t>1</a:t>
            </a:r>
            <a:r>
              <a:rPr lang="en-US" sz="2000" dirty="0" smtClean="0">
                <a:latin typeface="Times New Roman" pitchFamily="18" charset="0"/>
                <a:cs typeface="Times New Roman" pitchFamily="18" charset="0"/>
              </a:rPr>
              <a:t> to a voltage near +5 V. </a:t>
            </a:r>
          </a:p>
          <a:p>
            <a:pPr>
              <a:buNone/>
            </a:pPr>
            <a:r>
              <a:rPr lang="en-US" sz="2000" dirty="0" smtClean="0">
                <a:latin typeface="Times New Roman" pitchFamily="18" charset="0"/>
                <a:cs typeface="Times New Roman" pitchFamily="18" charset="0"/>
              </a:rPr>
              <a:t>	</a:t>
            </a:r>
            <a:r>
              <a:rPr lang="en-US" sz="2400" b="1" dirty="0" smtClean="0">
                <a:solidFill>
                  <a:schemeClr val="accent6">
                    <a:lumMod val="50000"/>
                  </a:schemeClr>
                </a:solidFill>
                <a:latin typeface="Times New Roman" pitchFamily="18" charset="0"/>
                <a:cs typeface="Times New Roman" pitchFamily="18" charset="0"/>
              </a:rPr>
              <a:t>Number Conversion</a:t>
            </a:r>
          </a:p>
          <a:p>
            <a:pPr>
              <a:buFont typeface="Wingdings" pitchFamily="2" charset="2"/>
              <a:buChar char="ü"/>
            </a:pPr>
            <a:r>
              <a:rPr lang="en-US" sz="2000" b="1" dirty="0" smtClean="0">
                <a:solidFill>
                  <a:srgbClr val="0070C0"/>
                </a:solidFill>
                <a:latin typeface="Times New Roman" pitchFamily="18" charset="0"/>
                <a:cs typeface="Times New Roman" pitchFamily="18" charset="0"/>
              </a:rPr>
              <a:t>Binary-to-decimal conversion</a:t>
            </a:r>
            <a:r>
              <a:rPr lang="en-US" sz="2000" dirty="0" smtClean="0">
                <a:latin typeface="Times New Roman" pitchFamily="18" charset="0"/>
                <a:cs typeface="Times New Roman" pitchFamily="18" charset="0"/>
              </a:rPr>
              <a:t>. In a binary number, each position to the right or left of the “</a:t>
            </a:r>
            <a:r>
              <a:rPr lang="en-US" sz="2000" dirty="0" smtClean="0">
                <a:solidFill>
                  <a:srgbClr val="7030A0"/>
                </a:solidFill>
                <a:latin typeface="Times New Roman" pitchFamily="18" charset="0"/>
                <a:cs typeface="Times New Roman" pitchFamily="18" charset="0"/>
              </a:rPr>
              <a:t>binary point</a:t>
            </a:r>
            <a:r>
              <a:rPr lang="en-US" sz="2000" dirty="0" smtClean="0">
                <a:latin typeface="Times New Roman" pitchFamily="18" charset="0"/>
                <a:cs typeface="Times New Roman" pitchFamily="18" charset="0"/>
              </a:rPr>
              <a:t>” corresponds to a power of 2, and each power of 2 has a decimal equivalent.</a:t>
            </a:r>
          </a:p>
          <a:p>
            <a:pPr>
              <a:buFont typeface="Wingdings" pitchFamily="2" charset="2"/>
              <a:buChar char="ü"/>
            </a:pPr>
            <a:r>
              <a:rPr lang="en-US" sz="2000" dirty="0" smtClean="0">
                <a:latin typeface="Times New Roman" pitchFamily="18" charset="0"/>
                <a:cs typeface="Times New Roman" pitchFamily="18" charset="0"/>
              </a:rPr>
              <a:t>To </a:t>
            </a:r>
            <a:r>
              <a:rPr lang="en-US" sz="2000" dirty="0" smtClean="0">
                <a:solidFill>
                  <a:srgbClr val="7030A0"/>
                </a:solidFill>
                <a:latin typeface="Times New Roman" pitchFamily="18" charset="0"/>
                <a:cs typeface="Times New Roman" pitchFamily="18" charset="0"/>
              </a:rPr>
              <a:t>convert a binary number </a:t>
            </a:r>
            <a:r>
              <a:rPr lang="en-US" sz="2000" dirty="0" smtClean="0">
                <a:latin typeface="Times New Roman" pitchFamily="18" charset="0"/>
                <a:cs typeface="Times New Roman" pitchFamily="18" charset="0"/>
              </a:rPr>
              <a:t>to its </a:t>
            </a:r>
            <a:r>
              <a:rPr lang="en-US" sz="2000" dirty="0" smtClean="0">
                <a:solidFill>
                  <a:srgbClr val="0070C0"/>
                </a:solidFill>
                <a:latin typeface="Times New Roman" pitchFamily="18" charset="0"/>
                <a:cs typeface="Times New Roman" pitchFamily="18" charset="0"/>
              </a:rPr>
              <a:t>decimal equivalent</a:t>
            </a:r>
            <a:r>
              <a:rPr lang="en-US" sz="2000" dirty="0" smtClean="0">
                <a:latin typeface="Times New Roman" pitchFamily="18" charset="0"/>
                <a:cs typeface="Times New Roman" pitchFamily="18" charset="0"/>
              </a:rPr>
              <a:t>, add the decimal equivalents of each position occupied by a</a:t>
            </a:r>
            <a:r>
              <a:rPr lang="en-US" sz="2000" b="1" dirty="0" smtClean="0">
                <a:solidFill>
                  <a:srgbClr val="7030A0"/>
                </a:solidFill>
                <a:latin typeface="Times New Roman" pitchFamily="18" charset="0"/>
                <a:cs typeface="Times New Roman" pitchFamily="18" charset="0"/>
              </a:rPr>
              <a:t> 1</a:t>
            </a:r>
            <a:r>
              <a:rPr lang="en-US" sz="2000" dirty="0" smtClean="0">
                <a:latin typeface="Times New Roman" pitchFamily="18" charset="0"/>
                <a:cs typeface="Times New Roman" pitchFamily="18" charset="0"/>
              </a:rPr>
              <a:t>.</a:t>
            </a:r>
          </a:p>
          <a:p>
            <a:pPr>
              <a:buFont typeface="Wingdings" pitchFamily="2" charset="2"/>
              <a:buChar char="ü"/>
            </a:pPr>
            <a:endParaRPr lang="en-US" sz="2000"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10</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graphicFrame>
        <p:nvGraphicFramePr>
          <p:cNvPr id="196618" name="Object 10"/>
          <p:cNvGraphicFramePr>
            <a:graphicFrameLocks noChangeAspect="1"/>
          </p:cNvGraphicFramePr>
          <p:nvPr/>
        </p:nvGraphicFramePr>
        <p:xfrm>
          <a:off x="2362200" y="1371600"/>
          <a:ext cx="4429125" cy="357188"/>
        </p:xfrm>
        <a:graphic>
          <a:graphicData uri="http://schemas.openxmlformats.org/presentationml/2006/ole">
            <mc:AlternateContent xmlns:mc="http://schemas.openxmlformats.org/markup-compatibility/2006">
              <mc:Choice xmlns:v="urn:schemas-microsoft-com:vml" Requires="v">
                <p:oleObj spid="_x0000_s216077" name="Equation" r:id="rId3" imgW="2831760" imgH="228600" progId="Equation.DSMT4">
                  <p:embed/>
                </p:oleObj>
              </mc:Choice>
              <mc:Fallback>
                <p:oleObj name="Equation" r:id="rId3" imgW="2831760" imgH="22860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2200" y="1371600"/>
                        <a:ext cx="4429125" cy="357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TextBox 9"/>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219200"/>
            <a:ext cx="8763000" cy="457200"/>
          </a:xfrm>
        </p:spPr>
        <p:txBody>
          <a:bodyPr>
            <a:normAutofit/>
          </a:bodyPr>
          <a:lstStyle/>
          <a:p>
            <a:pPr>
              <a:buFont typeface="Wingdings" pitchFamily="2" charset="2"/>
              <a:buChar char="ü"/>
            </a:pPr>
            <a:r>
              <a:rPr lang="en-US" sz="2000" dirty="0" smtClean="0">
                <a:solidFill>
                  <a:schemeClr val="accent6">
                    <a:lumMod val="50000"/>
                  </a:schemeClr>
                </a:solidFill>
                <a:latin typeface="Times New Roman" pitchFamily="18" charset="0"/>
                <a:cs typeface="Times New Roman" pitchFamily="18" charset="0"/>
              </a:rPr>
              <a:t>For instance</a:t>
            </a:r>
            <a:r>
              <a:rPr lang="en-US" sz="2000" dirty="0" smtClean="0">
                <a:latin typeface="Times New Roman" pitchFamily="18" charset="0"/>
                <a:cs typeface="Times New Roman" pitchFamily="18" charset="0"/>
              </a:rPr>
              <a:t>, </a:t>
            </a:r>
          </a:p>
          <a:p>
            <a:pPr>
              <a:buNone/>
            </a:pPr>
            <a:endParaRPr lang="en-US" sz="2000" dirty="0" smtClean="0">
              <a:latin typeface="Times New Roman" pitchFamily="18" charset="0"/>
              <a:cs typeface="Times New Roman" pitchFamily="18" charset="0"/>
            </a:endParaRPr>
          </a:p>
          <a:p>
            <a:pPr>
              <a:buFont typeface="Wingdings" pitchFamily="2" charset="2"/>
              <a:buChar char="ü"/>
            </a:pPr>
            <a:endParaRPr lang="en-US" sz="2000"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11</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graphicFrame>
        <p:nvGraphicFramePr>
          <p:cNvPr id="217091" name="Object 10"/>
          <p:cNvGraphicFramePr>
            <a:graphicFrameLocks noChangeAspect="1"/>
          </p:cNvGraphicFramePr>
          <p:nvPr/>
        </p:nvGraphicFramePr>
        <p:xfrm>
          <a:off x="2286000" y="1295400"/>
          <a:ext cx="4687887" cy="357188"/>
        </p:xfrm>
        <a:graphic>
          <a:graphicData uri="http://schemas.openxmlformats.org/presentationml/2006/ole">
            <mc:AlternateContent xmlns:mc="http://schemas.openxmlformats.org/markup-compatibility/2006">
              <mc:Choice xmlns:v="urn:schemas-microsoft-com:vml" Requires="v">
                <p:oleObj spid="_x0000_s217111" name="Equation" r:id="rId3" imgW="2997000" imgH="228600" progId="Equation.DSMT4">
                  <p:embed/>
                </p:oleObj>
              </mc:Choice>
              <mc:Fallback>
                <p:oleObj name="Equation" r:id="rId3" imgW="2997000" imgH="22860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1295400"/>
                        <a:ext cx="4687887" cy="357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7092" name="Object 10"/>
          <p:cNvGraphicFramePr>
            <a:graphicFrameLocks noChangeAspect="1"/>
          </p:cNvGraphicFramePr>
          <p:nvPr/>
        </p:nvGraphicFramePr>
        <p:xfrm>
          <a:off x="2362200" y="1676400"/>
          <a:ext cx="4391025" cy="615950"/>
        </p:xfrm>
        <a:graphic>
          <a:graphicData uri="http://schemas.openxmlformats.org/presentationml/2006/ole">
            <mc:AlternateContent xmlns:mc="http://schemas.openxmlformats.org/markup-compatibility/2006">
              <mc:Choice xmlns:v="urn:schemas-microsoft-com:vml" Requires="v">
                <p:oleObj spid="_x0000_s217112" name="Equation" r:id="rId5" imgW="2806560" imgH="393480" progId="Equation.DSMT4">
                  <p:embed/>
                </p:oleObj>
              </mc:Choice>
              <mc:Fallback>
                <p:oleObj name="Equation" r:id="rId5" imgW="2806560" imgH="3934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62200" y="1676400"/>
                        <a:ext cx="4391025" cy="615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Content Placeholder 2"/>
          <p:cNvSpPr txBox="1">
            <a:spLocks/>
          </p:cNvSpPr>
          <p:nvPr/>
        </p:nvSpPr>
        <p:spPr>
          <a:xfrm>
            <a:off x="228600" y="2286000"/>
            <a:ext cx="8763000" cy="39624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ü"/>
              <a:tabLst/>
              <a:defRPr/>
            </a:pPr>
            <a:r>
              <a:rPr lang="en-US" sz="2000" b="1" dirty="0" smtClean="0">
                <a:solidFill>
                  <a:srgbClr val="7030A0"/>
                </a:solidFill>
                <a:latin typeface="Times New Roman" pitchFamily="18" charset="0"/>
                <a:cs typeface="Times New Roman" pitchFamily="18" charset="0"/>
              </a:rPr>
              <a:t>Decimal-to-binary conversion</a:t>
            </a:r>
            <a:r>
              <a:rPr lang="en-US" sz="2000" dirty="0" smtClean="0">
                <a:latin typeface="Times New Roman" pitchFamily="18" charset="0"/>
                <a:cs typeface="Times New Roman" pitchFamily="18" charset="0"/>
              </a:rPr>
              <a:t>. A decimal number can be converted to its binary equivalent by the inverse process, that is, by expressing the decimal number as a sum of powers of 2.</a:t>
            </a: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ü"/>
              <a:tabLst/>
              <a:defRPr/>
            </a:pPr>
            <a:r>
              <a:rPr lang="en-US" sz="2000" dirty="0" smtClean="0">
                <a:latin typeface="Times New Roman" pitchFamily="18" charset="0"/>
                <a:cs typeface="Times New Roman" pitchFamily="18" charset="0"/>
              </a:rPr>
              <a:t>An automatic and more popular method is the </a:t>
            </a:r>
            <a:r>
              <a:rPr lang="en-US" sz="2000" dirty="0" smtClean="0">
                <a:solidFill>
                  <a:schemeClr val="accent6">
                    <a:lumMod val="75000"/>
                  </a:schemeClr>
                </a:solidFill>
                <a:latin typeface="Times New Roman" pitchFamily="18" charset="0"/>
                <a:cs typeface="Times New Roman" pitchFamily="18" charset="0"/>
              </a:rPr>
              <a:t>double-dabble</a:t>
            </a:r>
            <a:r>
              <a:rPr lang="en-US" sz="2000" dirty="0" smtClean="0">
                <a:latin typeface="Times New Roman" pitchFamily="18" charset="0"/>
                <a:cs typeface="Times New Roman" pitchFamily="18" charset="0"/>
              </a:rPr>
              <a:t> in which integers and decimals are handled separately.</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en-US" sz="2000" b="0" i="0" u="none" strike="noStrike" kern="1200" cap="none" spc="0" normalizeH="0" baseline="0" noProof="0" dirty="0" smtClean="0">
                <a:ln>
                  <a:noFill/>
                </a:ln>
                <a:solidFill>
                  <a:srgbClr val="0070C0"/>
                </a:solidFill>
                <a:effectLst/>
                <a:uLnTx/>
                <a:uFillTx/>
                <a:latin typeface="Times New Roman" pitchFamily="18" charset="0"/>
                <a:ea typeface="+mn-ea"/>
                <a:cs typeface="Times New Roman" pitchFamily="18" charset="0"/>
              </a:rPr>
              <a:t>To convert a decimal integer</a:t>
            </a:r>
            <a:r>
              <a:rPr kumimoji="0" lang="en-US" sz="2000" b="0" i="0" u="none" strike="noStrike" kern="1200" cap="none" spc="0" normalizeH="0" noProof="0" dirty="0" smtClean="0">
                <a:ln>
                  <a:noFill/>
                </a:ln>
                <a:solidFill>
                  <a:srgbClr val="0070C0"/>
                </a:solidFill>
                <a:effectLst/>
                <a:uLnTx/>
                <a:uFillTx/>
                <a:latin typeface="Times New Roman" pitchFamily="18" charset="0"/>
                <a:ea typeface="+mn-ea"/>
                <a:cs typeface="Times New Roman" pitchFamily="18" charset="0"/>
              </a:rPr>
              <a:t> to its equivalent, progressively divide the decimal number by 2, noting the remainders; the remainders taken in reverse order form the binary equivalent</a:t>
            </a:r>
            <a:r>
              <a:rPr kumimoji="0" lang="en-US" sz="20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ü"/>
              <a:tabLst/>
              <a:defRPr/>
            </a:pPr>
            <a:r>
              <a:rPr lang="en-US" sz="2000" baseline="0" dirty="0" smtClean="0">
                <a:solidFill>
                  <a:srgbClr val="7030A0"/>
                </a:solidFill>
                <a:latin typeface="Times New Roman" pitchFamily="18" charset="0"/>
                <a:cs typeface="Times New Roman" pitchFamily="18" charset="0"/>
              </a:rPr>
              <a:t>To convert a decimal fraction to its binary equivalent,</a:t>
            </a:r>
            <a:r>
              <a:rPr lang="en-US" sz="2000" dirty="0" smtClean="0">
                <a:solidFill>
                  <a:srgbClr val="7030A0"/>
                </a:solidFill>
                <a:latin typeface="Times New Roman" pitchFamily="18" charset="0"/>
                <a:cs typeface="Times New Roman" pitchFamily="18" charset="0"/>
              </a:rPr>
              <a:t> progressively multiply the fraction by 2, removing and noting the carries; the carries taken in forward  order form the binary equivalent</a:t>
            </a:r>
            <a:r>
              <a:rPr lang="en-US" sz="2000" dirty="0" smtClean="0">
                <a:latin typeface="Times New Roman" pitchFamily="18" charset="0"/>
                <a:cs typeface="Times New Roman" pitchFamily="18" charset="0"/>
              </a:rPr>
              <a:t>.</a:t>
            </a:r>
            <a:endPar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ü"/>
              <a:tabLst/>
              <a:defRPr/>
            </a:pPr>
            <a:endParaRPr kumimoji="0" lang="en-US" sz="20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
        <p:nvSpPr>
          <p:cNvPr id="13" name="TextBox 12"/>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a:xfrm>
            <a:off x="228600" y="1143000"/>
            <a:ext cx="8763000" cy="4648200"/>
          </a:xfrm>
          <a:prstGeom prst="roundRect">
            <a:avLst>
              <a:gd name="adj" fmla="val 3299"/>
            </a:avLst>
          </a:prstGeom>
          <a:solidFill>
            <a:schemeClr val="bg1">
              <a:lumMod val="85000"/>
            </a:schemeClr>
          </a:solidFill>
          <a:ln>
            <a:solidFill>
              <a:schemeClr val="bg1">
                <a:lumMod val="65000"/>
              </a:schemeClr>
            </a:solid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sp>
        <p:nvSpPr>
          <p:cNvPr id="15" name="Rounded Rectangle 14"/>
          <p:cNvSpPr/>
          <p:nvPr/>
        </p:nvSpPr>
        <p:spPr>
          <a:xfrm>
            <a:off x="228600" y="1143000"/>
            <a:ext cx="8763000" cy="457200"/>
          </a:xfrm>
          <a:prstGeom prst="roundRect">
            <a:avLst>
              <a:gd name="adj" fmla="val 29164"/>
            </a:avLst>
          </a:prstGeom>
          <a:solidFill>
            <a:schemeClr val="bg1">
              <a:lumMod val="75000"/>
            </a:schemeClr>
          </a:solidFill>
          <a:ln>
            <a:solidFill>
              <a:schemeClr val="bg1">
                <a:lumMod val="65000"/>
              </a:schemeClr>
            </a:solid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219200"/>
            <a:ext cx="6248400" cy="1676400"/>
          </a:xfrm>
        </p:spPr>
        <p:txBody>
          <a:bodyPr>
            <a:normAutofit/>
          </a:bodyPr>
          <a:lstStyle/>
          <a:p>
            <a:pPr>
              <a:buFont typeface="Wingdings" pitchFamily="2" charset="2"/>
              <a:buChar char="ü"/>
            </a:pPr>
            <a:r>
              <a:rPr lang="en-US" sz="2000" b="1" dirty="0" smtClean="0">
                <a:solidFill>
                  <a:schemeClr val="accent6">
                    <a:lumMod val="50000"/>
                  </a:schemeClr>
                </a:solidFill>
                <a:latin typeface="Times New Roman" pitchFamily="18" charset="0"/>
                <a:cs typeface="Times New Roman" pitchFamily="18" charset="0"/>
              </a:rPr>
              <a:t>Example 1</a:t>
            </a:r>
          </a:p>
          <a:p>
            <a:pPr>
              <a:buFont typeface="Wingdings" pitchFamily="2" charset="2"/>
              <a:buChar char="ü"/>
            </a:pPr>
            <a:r>
              <a:rPr lang="en-US" sz="2000" dirty="0" smtClean="0">
                <a:latin typeface="Times New Roman" pitchFamily="18" charset="0"/>
                <a:cs typeface="Times New Roman" pitchFamily="18" charset="0"/>
              </a:rPr>
              <a:t>Convert decimal 28.375 to its binary equivalent.</a:t>
            </a:r>
          </a:p>
          <a:p>
            <a:pPr>
              <a:buFont typeface="Wingdings" pitchFamily="2" charset="2"/>
              <a:buChar char="ü"/>
            </a:pPr>
            <a:r>
              <a:rPr lang="en-US" sz="2000" b="1" dirty="0" smtClean="0">
                <a:solidFill>
                  <a:srgbClr val="7030A0"/>
                </a:solidFill>
                <a:latin typeface="Times New Roman" pitchFamily="18" charset="0"/>
                <a:cs typeface="Times New Roman" pitchFamily="18" charset="0"/>
              </a:rPr>
              <a:t>Solution</a:t>
            </a:r>
            <a:r>
              <a:rPr lang="en-US" sz="2000" dirty="0" smtClean="0">
                <a:latin typeface="Times New Roman" pitchFamily="18" charset="0"/>
                <a:cs typeface="Times New Roman" pitchFamily="18" charset="0"/>
              </a:rPr>
              <a:t>. Using the</a:t>
            </a:r>
            <a:r>
              <a:rPr lang="en-US" sz="2000" dirty="0" smtClean="0">
                <a:solidFill>
                  <a:srgbClr val="0070C0"/>
                </a:solidFill>
                <a:latin typeface="Times New Roman" pitchFamily="18" charset="0"/>
                <a:cs typeface="Times New Roman" pitchFamily="18" charset="0"/>
              </a:rPr>
              <a:t> double-dabble</a:t>
            </a:r>
            <a:r>
              <a:rPr lang="en-US" sz="2000" dirty="0" smtClean="0">
                <a:latin typeface="Times New Roman" pitchFamily="18" charset="0"/>
                <a:cs typeface="Times New Roman" pitchFamily="18" charset="0"/>
              </a:rPr>
              <a:t> method on the integer, </a:t>
            </a:r>
          </a:p>
          <a:p>
            <a:pPr>
              <a:buNone/>
            </a:pPr>
            <a:endParaRPr lang="en-US" sz="2000" dirty="0" smtClean="0">
              <a:latin typeface="Times New Roman" pitchFamily="18" charset="0"/>
              <a:cs typeface="Times New Roman" pitchFamily="18" charset="0"/>
            </a:endParaRPr>
          </a:p>
          <a:p>
            <a:pPr>
              <a:buFont typeface="Wingdings" pitchFamily="2" charset="2"/>
              <a:buChar char="ü"/>
            </a:pPr>
            <a:endParaRPr lang="en-US" sz="2000"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12</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graphicFrame>
        <p:nvGraphicFramePr>
          <p:cNvPr id="217091" name="Object 10"/>
          <p:cNvGraphicFramePr>
            <a:graphicFrameLocks noChangeAspect="1"/>
          </p:cNvGraphicFramePr>
          <p:nvPr/>
        </p:nvGraphicFramePr>
        <p:xfrm>
          <a:off x="2895600" y="3657600"/>
          <a:ext cx="3236912" cy="317500"/>
        </p:xfrm>
        <a:graphic>
          <a:graphicData uri="http://schemas.openxmlformats.org/presentationml/2006/ole">
            <mc:AlternateContent xmlns:mc="http://schemas.openxmlformats.org/markup-compatibility/2006">
              <mc:Choice xmlns:v="urn:schemas-microsoft-com:vml" Requires="v">
                <p:oleObj spid="_x0000_s218148" name="Equation" r:id="rId3" imgW="2070000" imgH="203040" progId="Equation.DSMT4">
                  <p:embed/>
                </p:oleObj>
              </mc:Choice>
              <mc:Fallback>
                <p:oleObj name="Equation" r:id="rId3" imgW="2070000" imgH="20304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5600" y="3657600"/>
                        <a:ext cx="3236912"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Content Placeholder 2"/>
          <p:cNvSpPr txBox="1">
            <a:spLocks/>
          </p:cNvSpPr>
          <p:nvPr/>
        </p:nvSpPr>
        <p:spPr>
          <a:xfrm>
            <a:off x="228600" y="2743200"/>
            <a:ext cx="8763000" cy="9144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The binary equivalent is </a:t>
            </a:r>
            <a:r>
              <a:rPr kumimoji="0" lang="en-US" sz="2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11100</a:t>
            </a: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ü"/>
              <a:tabLst/>
              <a:defRPr/>
            </a:pPr>
            <a:r>
              <a:rPr lang="en-US" sz="2000" dirty="0" smtClean="0">
                <a:latin typeface="Times New Roman" pitchFamily="18" charset="0"/>
                <a:cs typeface="Times New Roman" pitchFamily="18" charset="0"/>
              </a:rPr>
              <a:t>Then converting the fraction</a:t>
            </a:r>
            <a:endParaRPr kumimoji="0" lang="en-US" sz="20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pic>
        <p:nvPicPr>
          <p:cNvPr id="218118" name="Picture 6"/>
          <p:cNvPicPr>
            <a:picLocks noChangeAspect="1" noChangeArrowheads="1"/>
          </p:cNvPicPr>
          <p:nvPr/>
        </p:nvPicPr>
        <p:blipFill>
          <a:blip r:embed="rId5" cstate="print"/>
          <a:srcRect/>
          <a:stretch>
            <a:fillRect/>
          </a:stretch>
        </p:blipFill>
        <p:spPr bwMode="auto">
          <a:xfrm>
            <a:off x="6400800" y="1676400"/>
            <a:ext cx="1785938" cy="1666875"/>
          </a:xfrm>
          <a:prstGeom prst="rect">
            <a:avLst/>
          </a:prstGeom>
          <a:noFill/>
          <a:ln w="9525">
            <a:noFill/>
            <a:miter lim="800000"/>
            <a:headEnd/>
            <a:tailEnd/>
          </a:ln>
        </p:spPr>
      </p:pic>
      <p:graphicFrame>
        <p:nvGraphicFramePr>
          <p:cNvPr id="218119" name="Object 10"/>
          <p:cNvGraphicFramePr>
            <a:graphicFrameLocks noChangeAspect="1"/>
          </p:cNvGraphicFramePr>
          <p:nvPr/>
        </p:nvGraphicFramePr>
        <p:xfrm>
          <a:off x="3048000" y="4038600"/>
          <a:ext cx="3057525" cy="317500"/>
        </p:xfrm>
        <a:graphic>
          <a:graphicData uri="http://schemas.openxmlformats.org/presentationml/2006/ole">
            <mc:AlternateContent xmlns:mc="http://schemas.openxmlformats.org/markup-compatibility/2006">
              <mc:Choice xmlns:v="urn:schemas-microsoft-com:vml" Requires="v">
                <p:oleObj spid="_x0000_s218149" name="Equation" r:id="rId6" imgW="1955520" imgH="203040" progId="Equation.DSMT4">
                  <p:embed/>
                </p:oleObj>
              </mc:Choice>
              <mc:Fallback>
                <p:oleObj name="Equation" r:id="rId6" imgW="1955520" imgH="203040"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48000" y="4038600"/>
                        <a:ext cx="3057525"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8120" name="Object 10"/>
          <p:cNvGraphicFramePr>
            <a:graphicFrameLocks noChangeAspect="1"/>
          </p:cNvGraphicFramePr>
          <p:nvPr/>
        </p:nvGraphicFramePr>
        <p:xfrm>
          <a:off x="3200400" y="4419600"/>
          <a:ext cx="2938463" cy="317500"/>
        </p:xfrm>
        <a:graphic>
          <a:graphicData uri="http://schemas.openxmlformats.org/presentationml/2006/ole">
            <mc:AlternateContent xmlns:mc="http://schemas.openxmlformats.org/markup-compatibility/2006">
              <mc:Choice xmlns:v="urn:schemas-microsoft-com:vml" Requires="v">
                <p:oleObj spid="_x0000_s218150" name="Equation" r:id="rId8" imgW="1879560" imgH="203040" progId="Equation.DSMT4">
                  <p:embed/>
                </p:oleObj>
              </mc:Choice>
              <mc:Fallback>
                <p:oleObj name="Equation" r:id="rId8" imgW="1879560" imgH="203040" progId="Equation.DSMT4">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00400" y="4419600"/>
                        <a:ext cx="2938463"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Content Placeholder 2"/>
          <p:cNvSpPr txBox="1">
            <a:spLocks/>
          </p:cNvSpPr>
          <p:nvPr/>
        </p:nvSpPr>
        <p:spPr>
          <a:xfrm>
            <a:off x="228600" y="4800600"/>
            <a:ext cx="8763000" cy="9144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The binary equivalent is .</a:t>
            </a:r>
            <a:r>
              <a:rPr kumimoji="0" lang="en-US" sz="2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011</a:t>
            </a: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ü"/>
              <a:tabLst/>
              <a:defRPr/>
            </a:pPr>
            <a:r>
              <a:rPr lang="en-US" sz="2000" dirty="0" smtClean="0">
                <a:latin typeface="Times New Roman" pitchFamily="18" charset="0"/>
                <a:cs typeface="Times New Roman" pitchFamily="18" charset="0"/>
              </a:rPr>
              <a:t>Therefore, 28.375 is equivalent to binary </a:t>
            </a:r>
            <a:r>
              <a:rPr lang="en-US" sz="2000" b="1" dirty="0" smtClean="0">
                <a:latin typeface="Times New Roman" pitchFamily="18" charset="0"/>
                <a:cs typeface="Times New Roman" pitchFamily="18" charset="0"/>
              </a:rPr>
              <a:t>11100.011</a:t>
            </a:r>
            <a:r>
              <a:rPr lang="en-US" sz="2000" dirty="0" smtClean="0">
                <a:latin typeface="Times New Roman" pitchFamily="18" charset="0"/>
                <a:cs typeface="Times New Roman" pitchFamily="18" charset="0"/>
              </a:rPr>
              <a:t>.</a:t>
            </a:r>
            <a:endParaRPr kumimoji="0" lang="en-US" sz="20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
        <p:nvSpPr>
          <p:cNvPr id="17" name="TextBox 16"/>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219200"/>
            <a:ext cx="8763000" cy="35814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0070C0"/>
                </a:solidFill>
                <a:latin typeface="Times New Roman" pitchFamily="18" charset="0"/>
                <a:cs typeface="Times New Roman" pitchFamily="18" charset="0"/>
              </a:rPr>
              <a:t>Binary Arithmetic</a:t>
            </a:r>
          </a:p>
          <a:p>
            <a:pPr>
              <a:buFont typeface="Wingdings" pitchFamily="2" charset="2"/>
              <a:buChar char="ü"/>
            </a:pPr>
            <a:r>
              <a:rPr lang="en-US" sz="2000" dirty="0" smtClean="0">
                <a:latin typeface="Times New Roman" pitchFamily="18" charset="0"/>
                <a:cs typeface="Times New Roman" pitchFamily="18" charset="0"/>
              </a:rPr>
              <a:t>Since the </a:t>
            </a:r>
            <a:r>
              <a:rPr lang="en-US" sz="2000" dirty="0" smtClean="0">
                <a:solidFill>
                  <a:srgbClr val="7030A0"/>
                </a:solidFill>
                <a:latin typeface="Times New Roman" pitchFamily="18" charset="0"/>
                <a:cs typeface="Times New Roman" pitchFamily="18" charset="0"/>
              </a:rPr>
              <a:t>binary system uses </a:t>
            </a:r>
            <a:r>
              <a:rPr lang="en-US" sz="2000" dirty="0" smtClean="0">
                <a:latin typeface="Times New Roman" pitchFamily="18" charset="0"/>
                <a:cs typeface="Times New Roman" pitchFamily="18" charset="0"/>
              </a:rPr>
              <a:t>the </a:t>
            </a:r>
            <a:r>
              <a:rPr lang="en-US" sz="2000" dirty="0" smtClean="0">
                <a:solidFill>
                  <a:srgbClr val="0070C0"/>
                </a:solidFill>
                <a:latin typeface="Times New Roman" pitchFamily="18" charset="0"/>
                <a:cs typeface="Times New Roman" pitchFamily="18" charset="0"/>
              </a:rPr>
              <a:t>same concept of value </a:t>
            </a:r>
            <a:r>
              <a:rPr lang="en-US" sz="2000" dirty="0" smtClean="0">
                <a:latin typeface="Times New Roman" pitchFamily="18" charset="0"/>
                <a:cs typeface="Times New Roman" pitchFamily="18" charset="0"/>
              </a:rPr>
              <a:t>and </a:t>
            </a:r>
            <a:r>
              <a:rPr lang="en-US" sz="2000" dirty="0" smtClean="0">
                <a:solidFill>
                  <a:srgbClr val="0070C0"/>
                </a:solidFill>
                <a:latin typeface="Times New Roman" pitchFamily="18" charset="0"/>
                <a:cs typeface="Times New Roman" pitchFamily="18" charset="0"/>
              </a:rPr>
              <a:t>position of the digits </a:t>
            </a:r>
            <a:r>
              <a:rPr lang="en-US" sz="2000" dirty="0" smtClean="0">
                <a:latin typeface="Times New Roman" pitchFamily="18" charset="0"/>
                <a:cs typeface="Times New Roman" pitchFamily="18" charset="0"/>
              </a:rPr>
              <a:t>as the decimal system, we expected the associated arithmetic to be similar but easier.</a:t>
            </a:r>
          </a:p>
          <a:p>
            <a:pPr>
              <a:buFont typeface="Wingdings" pitchFamily="2" charset="2"/>
              <a:buChar char="ü"/>
            </a:pPr>
            <a:r>
              <a:rPr lang="en-US" sz="2000" dirty="0" smtClean="0">
                <a:latin typeface="Times New Roman" pitchFamily="18" charset="0"/>
                <a:cs typeface="Times New Roman" pitchFamily="18" charset="0"/>
              </a:rPr>
              <a:t>The </a:t>
            </a:r>
            <a:r>
              <a:rPr lang="en-US" sz="2000" dirty="0" smtClean="0">
                <a:solidFill>
                  <a:schemeClr val="accent6">
                    <a:lumMod val="75000"/>
                  </a:schemeClr>
                </a:solidFill>
                <a:latin typeface="Times New Roman" pitchFamily="18" charset="0"/>
                <a:cs typeface="Times New Roman" pitchFamily="18" charset="0"/>
              </a:rPr>
              <a:t>binary multiplication table </a:t>
            </a:r>
            <a:r>
              <a:rPr lang="en-US" sz="2000" dirty="0" smtClean="0">
                <a:latin typeface="Times New Roman" pitchFamily="18" charset="0"/>
                <a:cs typeface="Times New Roman" pitchFamily="18" charset="0"/>
              </a:rPr>
              <a:t>is very short. For </a:t>
            </a:r>
            <a:r>
              <a:rPr lang="en-US" sz="2000" dirty="0" smtClean="0">
                <a:solidFill>
                  <a:srgbClr val="7030A0"/>
                </a:solidFill>
                <a:latin typeface="Times New Roman" pitchFamily="18" charset="0"/>
                <a:cs typeface="Times New Roman" pitchFamily="18" charset="0"/>
              </a:rPr>
              <a:t>addition in binary</a:t>
            </a:r>
            <a:r>
              <a:rPr lang="en-US" sz="2000" dirty="0" smtClean="0">
                <a:latin typeface="Times New Roman" pitchFamily="18" charset="0"/>
                <a:cs typeface="Times New Roman" pitchFamily="18" charset="0"/>
              </a:rPr>
              <a:t>, we add column by column, </a:t>
            </a:r>
            <a:r>
              <a:rPr lang="en-US" sz="2000" dirty="0" smtClean="0">
                <a:solidFill>
                  <a:srgbClr val="0070C0"/>
                </a:solidFill>
                <a:latin typeface="Times New Roman" pitchFamily="18" charset="0"/>
                <a:cs typeface="Times New Roman" pitchFamily="18" charset="0"/>
              </a:rPr>
              <a:t>carrying </a:t>
            </a:r>
            <a:r>
              <a:rPr lang="en-US" sz="2000" dirty="0" smtClean="0">
                <a:latin typeface="Times New Roman" pitchFamily="18" charset="0"/>
                <a:cs typeface="Times New Roman" pitchFamily="18" charset="0"/>
              </a:rPr>
              <a:t>where necessary into higher position columns.</a:t>
            </a:r>
          </a:p>
          <a:p>
            <a:pPr>
              <a:buFont typeface="Wingdings" pitchFamily="2" charset="2"/>
              <a:buChar char="ü"/>
            </a:pPr>
            <a:r>
              <a:rPr lang="en-US" sz="2000" dirty="0" smtClean="0">
                <a:solidFill>
                  <a:srgbClr val="0070C0"/>
                </a:solidFill>
                <a:latin typeface="Times New Roman" pitchFamily="18" charset="0"/>
                <a:cs typeface="Times New Roman" pitchFamily="18" charset="0"/>
              </a:rPr>
              <a:t>In subtraction</a:t>
            </a:r>
            <a:r>
              <a:rPr lang="en-US" sz="2000" dirty="0" smtClean="0">
                <a:latin typeface="Times New Roman" pitchFamily="18" charset="0"/>
                <a:cs typeface="Times New Roman" pitchFamily="18" charset="0"/>
              </a:rPr>
              <a:t>, we subtract column by column, </a:t>
            </a:r>
            <a:r>
              <a:rPr lang="en-US" sz="2000" dirty="0" smtClean="0">
                <a:solidFill>
                  <a:schemeClr val="accent6">
                    <a:lumMod val="75000"/>
                  </a:schemeClr>
                </a:solidFill>
                <a:latin typeface="Times New Roman" pitchFamily="18" charset="0"/>
                <a:cs typeface="Times New Roman" pitchFamily="18" charset="0"/>
              </a:rPr>
              <a:t>borrowing </a:t>
            </a:r>
            <a:r>
              <a:rPr lang="en-US" sz="2000" dirty="0" smtClean="0">
                <a:latin typeface="Times New Roman" pitchFamily="18" charset="0"/>
                <a:cs typeface="Times New Roman" pitchFamily="18" charset="0"/>
              </a:rPr>
              <a:t>where necessary from higher position columns.</a:t>
            </a:r>
          </a:p>
          <a:p>
            <a:pPr>
              <a:buFont typeface="Wingdings" pitchFamily="2" charset="2"/>
              <a:buChar char="ü"/>
            </a:pPr>
            <a:r>
              <a:rPr lang="en-US" sz="2000" dirty="0" smtClean="0">
                <a:latin typeface="Times New Roman" pitchFamily="18" charset="0"/>
                <a:cs typeface="Times New Roman" pitchFamily="18" charset="0"/>
              </a:rPr>
              <a:t>In </a:t>
            </a:r>
            <a:r>
              <a:rPr lang="en-US" sz="2000" dirty="0" smtClean="0">
                <a:solidFill>
                  <a:srgbClr val="7030A0"/>
                </a:solidFill>
                <a:latin typeface="Times New Roman" pitchFamily="18" charset="0"/>
                <a:cs typeface="Times New Roman" pitchFamily="18" charset="0"/>
              </a:rPr>
              <a:t>subtracting a large number </a:t>
            </a:r>
            <a:r>
              <a:rPr lang="en-US" sz="2000" dirty="0" smtClean="0">
                <a:latin typeface="Times New Roman" pitchFamily="18" charset="0"/>
                <a:cs typeface="Times New Roman" pitchFamily="18" charset="0"/>
              </a:rPr>
              <a:t>from a </a:t>
            </a:r>
            <a:r>
              <a:rPr lang="en-US" sz="2000" dirty="0" smtClean="0">
                <a:solidFill>
                  <a:schemeClr val="accent6">
                    <a:lumMod val="75000"/>
                  </a:schemeClr>
                </a:solidFill>
                <a:latin typeface="Times New Roman" pitchFamily="18" charset="0"/>
                <a:cs typeface="Times New Roman" pitchFamily="18" charset="0"/>
              </a:rPr>
              <a:t>smaller</a:t>
            </a:r>
            <a:r>
              <a:rPr lang="en-US" sz="2000" dirty="0" smtClean="0">
                <a:latin typeface="Times New Roman" pitchFamily="18" charset="0"/>
                <a:cs typeface="Times New Roman" pitchFamily="18" charset="0"/>
              </a:rPr>
              <a:t>, we can subtract the smaller from the larger and </a:t>
            </a:r>
            <a:r>
              <a:rPr lang="en-US" sz="2000" dirty="0" smtClean="0">
                <a:solidFill>
                  <a:srgbClr val="0070C0"/>
                </a:solidFill>
                <a:latin typeface="Times New Roman" pitchFamily="18" charset="0"/>
                <a:cs typeface="Times New Roman" pitchFamily="18" charset="0"/>
              </a:rPr>
              <a:t>change the sign </a:t>
            </a:r>
            <a:r>
              <a:rPr lang="en-US" sz="2000" dirty="0" smtClean="0">
                <a:latin typeface="Times New Roman" pitchFamily="18" charset="0"/>
                <a:cs typeface="Times New Roman" pitchFamily="18" charset="0"/>
              </a:rPr>
              <a:t>just as we do with decimals.</a:t>
            </a: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13</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9" name="TextBox 8"/>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228600" y="1143000"/>
            <a:ext cx="8763000" cy="2514600"/>
          </a:xfrm>
          <a:prstGeom prst="roundRect">
            <a:avLst>
              <a:gd name="adj" fmla="val 3299"/>
            </a:avLst>
          </a:prstGeom>
          <a:solidFill>
            <a:schemeClr val="bg1">
              <a:lumMod val="85000"/>
            </a:schemeClr>
          </a:solidFill>
          <a:ln>
            <a:solidFill>
              <a:schemeClr val="bg1">
                <a:lumMod val="65000"/>
              </a:schemeClr>
            </a:solid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sp>
        <p:nvSpPr>
          <p:cNvPr id="11" name="Rounded Rectangle 10"/>
          <p:cNvSpPr/>
          <p:nvPr/>
        </p:nvSpPr>
        <p:spPr>
          <a:xfrm>
            <a:off x="228600" y="1143000"/>
            <a:ext cx="8763000" cy="533400"/>
          </a:xfrm>
          <a:prstGeom prst="roundRect">
            <a:avLst>
              <a:gd name="adj" fmla="val 29164"/>
            </a:avLst>
          </a:prstGeom>
          <a:solidFill>
            <a:schemeClr val="bg1">
              <a:lumMod val="75000"/>
            </a:schemeClr>
          </a:solidFill>
          <a:ln>
            <a:solidFill>
              <a:schemeClr val="bg1">
                <a:lumMod val="65000"/>
              </a:schemeClr>
            </a:solid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219200"/>
            <a:ext cx="8763000" cy="12192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0070C0"/>
                </a:solidFill>
                <a:latin typeface="Times New Roman" pitchFamily="18" charset="0"/>
                <a:cs typeface="Times New Roman" pitchFamily="18" charset="0"/>
              </a:rPr>
              <a:t>Example 2</a:t>
            </a:r>
          </a:p>
          <a:p>
            <a:pPr>
              <a:buFont typeface="Wingdings" pitchFamily="2" charset="2"/>
              <a:buChar char="ü"/>
            </a:pPr>
            <a:r>
              <a:rPr lang="en-US" sz="2000" dirty="0" smtClean="0">
                <a:latin typeface="Times New Roman" pitchFamily="18" charset="0"/>
                <a:cs typeface="Times New Roman" pitchFamily="18" charset="0"/>
              </a:rPr>
              <a:t>Convert the numbers in color to the other form and perform the indicated operations.</a:t>
            </a: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14</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graphicFrame>
        <p:nvGraphicFramePr>
          <p:cNvPr id="221186" name="Object 10"/>
          <p:cNvGraphicFramePr>
            <a:graphicFrameLocks noChangeAspect="1"/>
          </p:cNvGraphicFramePr>
          <p:nvPr/>
        </p:nvGraphicFramePr>
        <p:xfrm>
          <a:off x="1295400" y="2438400"/>
          <a:ext cx="5337175" cy="1035050"/>
        </p:xfrm>
        <a:graphic>
          <a:graphicData uri="http://schemas.openxmlformats.org/presentationml/2006/ole">
            <mc:AlternateContent xmlns:mc="http://schemas.openxmlformats.org/markup-compatibility/2006">
              <mc:Choice xmlns:v="urn:schemas-microsoft-com:vml" Requires="v">
                <p:oleObj spid="_x0000_s221211" name="Equation" r:id="rId3" imgW="3416040" imgH="660240" progId="Equation.DSMT4">
                  <p:embed/>
                </p:oleObj>
              </mc:Choice>
              <mc:Fallback>
                <p:oleObj name="Equation" r:id="rId3" imgW="3416040" imgH="66024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2438400"/>
                        <a:ext cx="5337175" cy="1035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Content Placeholder 2"/>
          <p:cNvSpPr txBox="1">
            <a:spLocks/>
          </p:cNvSpPr>
          <p:nvPr/>
        </p:nvSpPr>
        <p:spPr>
          <a:xfrm>
            <a:off x="228600" y="3886200"/>
            <a:ext cx="8763000" cy="1524000"/>
          </a:xfrm>
          <a:prstGeom prst="rect">
            <a:avLst/>
          </a:prstGeom>
          <a:noFill/>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In </a:t>
            </a:r>
            <a:r>
              <a:rPr kumimoji="0" lang="en-US" sz="2000" b="1" i="0" u="none" strike="noStrike" kern="1200" cap="none" spc="0" normalizeH="0" baseline="0" noProof="0" dirty="0" smtClean="0">
                <a:ln>
                  <a:noFill/>
                </a:ln>
                <a:solidFill>
                  <a:srgbClr val="7030A0"/>
                </a:solidFill>
                <a:effectLst/>
                <a:uLnTx/>
                <a:uFillTx/>
                <a:latin typeface="Times New Roman" pitchFamily="18" charset="0"/>
                <a:ea typeface="+mn-ea"/>
                <a:cs typeface="Times New Roman" pitchFamily="18" charset="0"/>
              </a:rPr>
              <a:t>multiplication</a:t>
            </a: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we obtain partial</a:t>
            </a:r>
            <a:r>
              <a:rPr kumimoji="0" lang="en-US" sz="20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products using the binary multiplication table,                                                              and then add the partial products.</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ü"/>
              <a:tabLst/>
              <a:defRPr/>
            </a:pPr>
            <a:r>
              <a:rPr lang="en-US" sz="2000" dirty="0" smtClean="0">
                <a:latin typeface="Times New Roman" pitchFamily="18" charset="0"/>
                <a:cs typeface="Times New Roman" pitchFamily="18" charset="0"/>
              </a:rPr>
              <a:t>In </a:t>
            </a:r>
            <a:r>
              <a:rPr lang="en-US" sz="2000" b="1" dirty="0" smtClean="0">
                <a:solidFill>
                  <a:schemeClr val="accent6">
                    <a:lumMod val="75000"/>
                  </a:schemeClr>
                </a:solidFill>
                <a:latin typeface="Times New Roman" pitchFamily="18" charset="0"/>
                <a:cs typeface="Times New Roman" pitchFamily="18" charset="0"/>
              </a:rPr>
              <a:t>division</a:t>
            </a:r>
            <a:r>
              <a:rPr lang="en-US" sz="2000" dirty="0" smtClean="0">
                <a:latin typeface="Times New Roman" pitchFamily="18" charset="0"/>
                <a:cs typeface="Times New Roman" pitchFamily="18" charset="0"/>
              </a:rPr>
              <a:t>, we perform  repeated subtractions just as in long division of decimals, See Example 3.</a:t>
            </a:r>
            <a:endParaRPr kumimoji="0" lang="en-US" sz="20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endParaRPr>
          </a:p>
        </p:txBody>
      </p:sp>
      <p:graphicFrame>
        <p:nvGraphicFramePr>
          <p:cNvPr id="221192" name="Object 10"/>
          <p:cNvGraphicFramePr>
            <a:graphicFrameLocks noChangeAspect="1"/>
          </p:cNvGraphicFramePr>
          <p:nvPr/>
        </p:nvGraphicFramePr>
        <p:xfrm>
          <a:off x="1295400" y="4267200"/>
          <a:ext cx="3768725" cy="400050"/>
        </p:xfrm>
        <a:graphic>
          <a:graphicData uri="http://schemas.openxmlformats.org/presentationml/2006/ole">
            <mc:AlternateContent xmlns:mc="http://schemas.openxmlformats.org/markup-compatibility/2006">
              <mc:Choice xmlns:v="urn:schemas-microsoft-com:vml" Requires="v">
                <p:oleObj spid="_x0000_s221212" name="Equation" r:id="rId5" imgW="2412720" imgH="253800" progId="Equation.DSMT4">
                  <p:embed/>
                </p:oleObj>
              </mc:Choice>
              <mc:Fallback>
                <p:oleObj name="Equation" r:id="rId5" imgW="2412720" imgH="25380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95400" y="4267200"/>
                        <a:ext cx="3768725" cy="400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TextBox 13"/>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228600" y="1143000"/>
            <a:ext cx="8763000" cy="4953000"/>
          </a:xfrm>
          <a:prstGeom prst="roundRect">
            <a:avLst>
              <a:gd name="adj" fmla="val 3299"/>
            </a:avLst>
          </a:prstGeom>
          <a:solidFill>
            <a:schemeClr val="bg1">
              <a:lumMod val="85000"/>
            </a:schemeClr>
          </a:solidFill>
          <a:ln>
            <a:solidFill>
              <a:schemeClr val="bg1">
                <a:lumMod val="65000"/>
              </a:schemeClr>
            </a:solid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sp>
        <p:nvSpPr>
          <p:cNvPr id="11" name="Rounded Rectangle 10"/>
          <p:cNvSpPr/>
          <p:nvPr/>
        </p:nvSpPr>
        <p:spPr>
          <a:xfrm>
            <a:off x="228600" y="1143000"/>
            <a:ext cx="8763000" cy="533400"/>
          </a:xfrm>
          <a:prstGeom prst="roundRect">
            <a:avLst>
              <a:gd name="adj" fmla="val 29164"/>
            </a:avLst>
          </a:prstGeom>
          <a:solidFill>
            <a:schemeClr val="bg1">
              <a:lumMod val="75000"/>
            </a:schemeClr>
          </a:solidFill>
          <a:ln>
            <a:solidFill>
              <a:schemeClr val="bg1">
                <a:lumMod val="65000"/>
              </a:schemeClr>
            </a:solid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219200"/>
            <a:ext cx="8763000" cy="12192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0070C0"/>
                </a:solidFill>
                <a:latin typeface="Times New Roman" pitchFamily="18" charset="0"/>
                <a:cs typeface="Times New Roman" pitchFamily="18" charset="0"/>
              </a:rPr>
              <a:t>Example 3</a:t>
            </a:r>
          </a:p>
          <a:p>
            <a:pPr>
              <a:buFont typeface="Wingdings" pitchFamily="2" charset="2"/>
              <a:buChar char="ü"/>
            </a:pPr>
            <a:r>
              <a:rPr lang="en-US" sz="2000" dirty="0" smtClean="0">
                <a:latin typeface="Times New Roman" pitchFamily="18" charset="0"/>
                <a:cs typeface="Times New Roman" pitchFamily="18" charset="0"/>
              </a:rPr>
              <a:t>Convert the numbers in color to the other form and perform the indicated operations.</a:t>
            </a: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15</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graphicFrame>
        <p:nvGraphicFramePr>
          <p:cNvPr id="221186" name="Object 10"/>
          <p:cNvGraphicFramePr>
            <a:graphicFrameLocks noChangeAspect="1"/>
          </p:cNvGraphicFramePr>
          <p:nvPr/>
        </p:nvGraphicFramePr>
        <p:xfrm>
          <a:off x="1876425" y="2819400"/>
          <a:ext cx="2460625" cy="2905125"/>
        </p:xfrm>
        <a:graphic>
          <a:graphicData uri="http://schemas.openxmlformats.org/presentationml/2006/ole">
            <mc:AlternateContent xmlns:mc="http://schemas.openxmlformats.org/markup-compatibility/2006">
              <mc:Choice xmlns:v="urn:schemas-microsoft-com:vml" Requires="v">
                <p:oleObj spid="_x0000_s223275" name="Equation" r:id="rId3" imgW="1574640" imgH="1854000" progId="Equation.DSMT4">
                  <p:embed/>
                </p:oleObj>
              </mc:Choice>
              <mc:Fallback>
                <p:oleObj name="Equation" r:id="rId3" imgW="1574640" imgH="185400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76425" y="2819400"/>
                        <a:ext cx="2460625" cy="2905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3236" name="Object 10"/>
          <p:cNvGraphicFramePr>
            <a:graphicFrameLocks noChangeAspect="1"/>
          </p:cNvGraphicFramePr>
          <p:nvPr/>
        </p:nvGraphicFramePr>
        <p:xfrm>
          <a:off x="533400" y="2895600"/>
          <a:ext cx="1627187" cy="2147887"/>
        </p:xfrm>
        <a:graphic>
          <a:graphicData uri="http://schemas.openxmlformats.org/presentationml/2006/ole">
            <mc:AlternateContent xmlns:mc="http://schemas.openxmlformats.org/markup-compatibility/2006">
              <mc:Choice xmlns:v="urn:schemas-microsoft-com:vml" Requires="v">
                <p:oleObj spid="_x0000_s223276" name="Equation" r:id="rId5" imgW="1041120" imgH="1371600" progId="Equation.DSMT4">
                  <p:embed/>
                </p:oleObj>
              </mc:Choice>
              <mc:Fallback>
                <p:oleObj name="Equation" r:id="rId5" imgW="1041120" imgH="13716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895600"/>
                        <a:ext cx="1627187" cy="21478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3237" name="Object 10"/>
          <p:cNvGraphicFramePr>
            <a:graphicFrameLocks noChangeAspect="1"/>
          </p:cNvGraphicFramePr>
          <p:nvPr/>
        </p:nvGraphicFramePr>
        <p:xfrm>
          <a:off x="4943475" y="2971800"/>
          <a:ext cx="1625600" cy="2147888"/>
        </p:xfrm>
        <a:graphic>
          <a:graphicData uri="http://schemas.openxmlformats.org/presentationml/2006/ole">
            <mc:AlternateContent xmlns:mc="http://schemas.openxmlformats.org/markup-compatibility/2006">
              <mc:Choice xmlns:v="urn:schemas-microsoft-com:vml" Requires="v">
                <p:oleObj spid="_x0000_s223277" name="Equation" r:id="rId7" imgW="1041120" imgH="1371600" progId="Equation.DSMT4">
                  <p:embed/>
                </p:oleObj>
              </mc:Choice>
              <mc:Fallback>
                <p:oleObj name="Equation" r:id="rId7" imgW="1041120" imgH="13716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43475" y="2971800"/>
                        <a:ext cx="1625600" cy="21478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3238" name="Object 10"/>
          <p:cNvGraphicFramePr>
            <a:graphicFrameLocks noChangeAspect="1"/>
          </p:cNvGraphicFramePr>
          <p:nvPr/>
        </p:nvGraphicFramePr>
        <p:xfrm>
          <a:off x="7010400" y="2895600"/>
          <a:ext cx="1292225" cy="2149475"/>
        </p:xfrm>
        <a:graphic>
          <a:graphicData uri="http://schemas.openxmlformats.org/presentationml/2006/ole">
            <mc:AlternateContent xmlns:mc="http://schemas.openxmlformats.org/markup-compatibility/2006">
              <mc:Choice xmlns:v="urn:schemas-microsoft-com:vml" Requires="v">
                <p:oleObj spid="_x0000_s223278" name="Equation" r:id="rId9" imgW="825480" imgH="1371600" progId="Equation.DSMT4">
                  <p:embed/>
                </p:oleObj>
              </mc:Choice>
              <mc:Fallback>
                <p:oleObj name="Equation" r:id="rId9" imgW="825480" imgH="13716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010400" y="2895600"/>
                        <a:ext cx="1292225" cy="2149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 name="TextBox 19"/>
          <p:cNvSpPr txBox="1"/>
          <p:nvPr/>
        </p:nvSpPr>
        <p:spPr>
          <a:xfrm>
            <a:off x="609600" y="2590800"/>
            <a:ext cx="6858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(a)</a:t>
            </a:r>
            <a:endParaRPr lang="en-US" dirty="0">
              <a:latin typeface="Times New Roman" pitchFamily="18" charset="0"/>
              <a:cs typeface="Times New Roman" pitchFamily="18" charset="0"/>
            </a:endParaRPr>
          </a:p>
        </p:txBody>
      </p:sp>
      <p:sp>
        <p:nvSpPr>
          <p:cNvPr id="22" name="TextBox 21"/>
          <p:cNvSpPr txBox="1"/>
          <p:nvPr/>
        </p:nvSpPr>
        <p:spPr>
          <a:xfrm>
            <a:off x="2133600" y="2590800"/>
            <a:ext cx="6858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(b)</a:t>
            </a:r>
            <a:endParaRPr lang="en-US" dirty="0">
              <a:latin typeface="Times New Roman" pitchFamily="18" charset="0"/>
              <a:cs typeface="Times New Roman" pitchFamily="18" charset="0"/>
            </a:endParaRPr>
          </a:p>
        </p:txBody>
      </p:sp>
      <p:sp>
        <p:nvSpPr>
          <p:cNvPr id="23" name="TextBox 22"/>
          <p:cNvSpPr txBox="1"/>
          <p:nvPr/>
        </p:nvSpPr>
        <p:spPr>
          <a:xfrm>
            <a:off x="4572000" y="2667000"/>
            <a:ext cx="6858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(a)</a:t>
            </a:r>
            <a:endParaRPr lang="en-US" dirty="0">
              <a:latin typeface="Times New Roman" pitchFamily="18" charset="0"/>
              <a:cs typeface="Times New Roman" pitchFamily="18" charset="0"/>
            </a:endParaRPr>
          </a:p>
        </p:txBody>
      </p:sp>
      <p:sp>
        <p:nvSpPr>
          <p:cNvPr id="24" name="TextBox 23"/>
          <p:cNvSpPr txBox="1"/>
          <p:nvPr/>
        </p:nvSpPr>
        <p:spPr>
          <a:xfrm>
            <a:off x="6553200" y="2667000"/>
            <a:ext cx="6858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(b)</a:t>
            </a:r>
            <a:endParaRPr lang="en-US" dirty="0">
              <a:latin typeface="Times New Roman" pitchFamily="18" charset="0"/>
              <a:cs typeface="Times New Roman" pitchFamily="18" charset="0"/>
            </a:endParaRPr>
          </a:p>
        </p:txBody>
      </p:sp>
      <p:sp>
        <p:nvSpPr>
          <p:cNvPr id="21" name="TextBox 20"/>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219200"/>
            <a:ext cx="8763000" cy="51816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0070C0"/>
                </a:solidFill>
                <a:latin typeface="Times New Roman" pitchFamily="18" charset="0"/>
                <a:cs typeface="Times New Roman" pitchFamily="18" charset="0"/>
              </a:rPr>
              <a:t>Bits, Bytes, and Words</a:t>
            </a:r>
          </a:p>
          <a:p>
            <a:pPr>
              <a:buFont typeface="Wingdings" pitchFamily="2" charset="2"/>
              <a:buChar char="ü"/>
            </a:pPr>
            <a:r>
              <a:rPr lang="en-US" sz="2000" dirty="0" smtClean="0">
                <a:solidFill>
                  <a:srgbClr val="7030A0"/>
                </a:solidFill>
                <a:latin typeface="Times New Roman" pitchFamily="18" charset="0"/>
                <a:cs typeface="Times New Roman" pitchFamily="18" charset="0"/>
              </a:rPr>
              <a:t>A single binary digit </a:t>
            </a:r>
            <a:r>
              <a:rPr lang="en-US" sz="2000" dirty="0" smtClean="0">
                <a:latin typeface="Times New Roman" pitchFamily="18" charset="0"/>
                <a:cs typeface="Times New Roman" pitchFamily="18" charset="0"/>
              </a:rPr>
              <a:t>is called a “</a:t>
            </a:r>
            <a:r>
              <a:rPr lang="en-US" sz="2000" dirty="0" smtClean="0">
                <a:solidFill>
                  <a:schemeClr val="accent6">
                    <a:lumMod val="75000"/>
                  </a:schemeClr>
                </a:solidFill>
                <a:latin typeface="Times New Roman" pitchFamily="18" charset="0"/>
                <a:cs typeface="Times New Roman" pitchFamily="18" charset="0"/>
              </a:rPr>
              <a:t>bit</a:t>
            </a:r>
            <a:r>
              <a:rPr lang="en-US" sz="2000" dirty="0" smtClean="0">
                <a:latin typeface="Times New Roman" pitchFamily="18" charset="0"/>
                <a:cs typeface="Times New Roman" pitchFamily="18" charset="0"/>
              </a:rPr>
              <a:t>.” All information in digital system is represented by a sequence of bits. An </a:t>
            </a:r>
            <a:r>
              <a:rPr lang="en-US" sz="2000" dirty="0" smtClean="0">
                <a:solidFill>
                  <a:srgbClr val="0070C0"/>
                </a:solidFill>
                <a:latin typeface="Times New Roman" pitchFamily="18" charset="0"/>
                <a:cs typeface="Times New Roman" pitchFamily="18" charset="0"/>
              </a:rPr>
              <a:t>8-bit sequence</a:t>
            </a:r>
            <a:r>
              <a:rPr lang="en-US" sz="2000" dirty="0" smtClean="0">
                <a:latin typeface="Times New Roman" pitchFamily="18" charset="0"/>
                <a:cs typeface="Times New Roman" pitchFamily="18" charset="0"/>
              </a:rPr>
              <a:t> is called a “</a:t>
            </a:r>
            <a:r>
              <a:rPr lang="en-US" sz="2000" dirty="0" smtClean="0">
                <a:solidFill>
                  <a:schemeClr val="accent6">
                    <a:lumMod val="75000"/>
                  </a:schemeClr>
                </a:solidFill>
                <a:latin typeface="Times New Roman" pitchFamily="18" charset="0"/>
                <a:cs typeface="Times New Roman" pitchFamily="18" charset="0"/>
              </a:rPr>
              <a:t>byte</a:t>
            </a:r>
            <a:r>
              <a:rPr lang="en-US" sz="2000" dirty="0" smtClean="0">
                <a:latin typeface="Times New Roman" pitchFamily="18" charset="0"/>
                <a:cs typeface="Times New Roman" pitchFamily="18" charset="0"/>
              </a:rPr>
              <a:t>”; a </a:t>
            </a:r>
            <a:r>
              <a:rPr lang="en-US" sz="2000" dirty="0" smtClean="0">
                <a:solidFill>
                  <a:srgbClr val="7030A0"/>
                </a:solidFill>
                <a:latin typeface="Times New Roman" pitchFamily="18" charset="0"/>
                <a:cs typeface="Times New Roman" pitchFamily="18" charset="0"/>
              </a:rPr>
              <a:t>4-bit sequence </a:t>
            </a:r>
            <a:r>
              <a:rPr lang="en-US" sz="2000" dirty="0" smtClean="0">
                <a:latin typeface="Times New Roman" pitchFamily="18" charset="0"/>
                <a:cs typeface="Times New Roman" pitchFamily="18" charset="0"/>
              </a:rPr>
              <a:t>is a “</a:t>
            </a:r>
            <a:r>
              <a:rPr lang="en-US" sz="2000" dirty="0" smtClean="0">
                <a:solidFill>
                  <a:srgbClr val="0070C0"/>
                </a:solidFill>
                <a:latin typeface="Times New Roman" pitchFamily="18" charset="0"/>
                <a:cs typeface="Times New Roman" pitchFamily="18" charset="0"/>
              </a:rPr>
              <a:t>nibble</a:t>
            </a:r>
            <a:r>
              <a:rPr lang="en-US" sz="2000" dirty="0" smtClean="0">
                <a:latin typeface="Times New Roman" pitchFamily="18" charset="0"/>
                <a:cs typeface="Times New Roman" pitchFamily="18" charset="0"/>
              </a:rPr>
              <a:t>.”</a:t>
            </a:r>
          </a:p>
          <a:p>
            <a:pPr>
              <a:buFont typeface="Wingdings" pitchFamily="2" charset="2"/>
              <a:buChar char="ü"/>
            </a:pPr>
            <a:r>
              <a:rPr lang="en-US" sz="2000" dirty="0" smtClean="0">
                <a:latin typeface="Times New Roman" pitchFamily="18" charset="0"/>
                <a:cs typeface="Times New Roman" pitchFamily="18" charset="0"/>
              </a:rPr>
              <a:t>The number of bits in the data sequences processed by a given computer is a key characteristic called the “</a:t>
            </a:r>
            <a:r>
              <a:rPr lang="en-US" sz="2000" dirty="0" smtClean="0">
                <a:solidFill>
                  <a:schemeClr val="accent6">
                    <a:lumMod val="75000"/>
                  </a:schemeClr>
                </a:solidFill>
                <a:latin typeface="Times New Roman" pitchFamily="18" charset="0"/>
                <a:cs typeface="Times New Roman" pitchFamily="18" charset="0"/>
              </a:rPr>
              <a:t>word</a:t>
            </a:r>
            <a:r>
              <a:rPr lang="en-US" sz="2000" dirty="0" smtClean="0">
                <a:latin typeface="Times New Roman" pitchFamily="18" charset="0"/>
                <a:cs typeface="Times New Roman" pitchFamily="18" charset="0"/>
              </a:rPr>
              <a:t> </a:t>
            </a:r>
            <a:r>
              <a:rPr lang="en-US" sz="2000" dirty="0" smtClean="0">
                <a:solidFill>
                  <a:schemeClr val="accent6">
                    <a:lumMod val="75000"/>
                  </a:schemeClr>
                </a:solidFill>
                <a:latin typeface="Times New Roman" pitchFamily="18" charset="0"/>
                <a:cs typeface="Times New Roman" pitchFamily="18" charset="0"/>
              </a:rPr>
              <a:t>length</a:t>
            </a:r>
            <a:r>
              <a:rPr lang="en-US" sz="2000" dirty="0" smtClean="0">
                <a:latin typeface="Times New Roman" pitchFamily="18" charset="0"/>
                <a:cs typeface="Times New Roman" pitchFamily="18" charset="0"/>
              </a:rPr>
              <a:t>”. Computers handle data in words of 4 to 64 bits.</a:t>
            </a:r>
          </a:p>
          <a:p>
            <a:pPr>
              <a:buFont typeface="Wingdings" pitchFamily="2" charset="2"/>
              <a:buChar char="ü"/>
            </a:pPr>
            <a:r>
              <a:rPr lang="en-US" sz="2000" dirty="0" smtClean="0">
                <a:latin typeface="Times New Roman" pitchFamily="18" charset="0"/>
                <a:cs typeface="Times New Roman" pitchFamily="18" charset="0"/>
              </a:rPr>
              <a:t>An </a:t>
            </a:r>
            <a:r>
              <a:rPr lang="en-US" sz="2000" dirty="0" smtClean="0">
                <a:solidFill>
                  <a:srgbClr val="7030A0"/>
                </a:solidFill>
                <a:latin typeface="Times New Roman" pitchFamily="18" charset="0"/>
                <a:cs typeface="Times New Roman" pitchFamily="18" charset="0"/>
              </a:rPr>
              <a:t>8-bit microprocessor </a:t>
            </a:r>
            <a:r>
              <a:rPr lang="en-US" sz="2000" dirty="0" smtClean="0">
                <a:latin typeface="Times New Roman" pitchFamily="18" charset="0"/>
                <a:cs typeface="Times New Roman" pitchFamily="18" charset="0"/>
              </a:rPr>
              <a:t>can receive, process, store, and transmit data or instructions in form of </a:t>
            </a:r>
            <a:r>
              <a:rPr lang="en-US" sz="2000" dirty="0" smtClean="0">
                <a:solidFill>
                  <a:srgbClr val="0070C0"/>
                </a:solidFill>
                <a:latin typeface="Times New Roman" pitchFamily="18" charset="0"/>
                <a:cs typeface="Times New Roman" pitchFamily="18" charset="0"/>
              </a:rPr>
              <a:t>bytes</a:t>
            </a:r>
            <a:r>
              <a:rPr lang="en-US" sz="2000" dirty="0" smtClean="0">
                <a:latin typeface="Times New Roman" pitchFamily="18" charset="0"/>
                <a:cs typeface="Times New Roman" pitchFamily="18" charset="0"/>
              </a:rPr>
              <a:t>. Eight bits can be arranged in                         different combinations.</a:t>
            </a:r>
          </a:p>
          <a:p>
            <a:pPr>
              <a:buNone/>
            </a:pPr>
            <a:r>
              <a:rPr lang="en-US" sz="2000" dirty="0" smtClean="0">
                <a:latin typeface="Times New Roman" pitchFamily="18" charset="0"/>
                <a:cs typeface="Times New Roman" pitchFamily="18" charset="0"/>
              </a:rPr>
              <a:t>	</a:t>
            </a:r>
            <a:r>
              <a:rPr lang="en-US" sz="2400" b="1" dirty="0" smtClean="0">
                <a:solidFill>
                  <a:schemeClr val="accent6">
                    <a:lumMod val="50000"/>
                  </a:schemeClr>
                </a:solidFill>
                <a:latin typeface="Times New Roman" pitchFamily="18" charset="0"/>
                <a:cs typeface="Times New Roman" pitchFamily="18" charset="0"/>
              </a:rPr>
              <a:t>Other Notations</a:t>
            </a:r>
          </a:p>
          <a:p>
            <a:pPr>
              <a:buFont typeface="Wingdings" pitchFamily="2" charset="2"/>
              <a:buChar char="ü"/>
            </a:pPr>
            <a:r>
              <a:rPr lang="en-US" sz="2000" dirty="0" smtClean="0">
                <a:latin typeface="Times New Roman" pitchFamily="18" charset="0"/>
                <a:cs typeface="Times New Roman" pitchFamily="18" charset="0"/>
              </a:rPr>
              <a:t>The number of years in a century can be written </a:t>
            </a:r>
            <a:r>
              <a:rPr lang="en-US" sz="2000" dirty="0" smtClean="0">
                <a:solidFill>
                  <a:srgbClr val="0070C0"/>
                </a:solidFill>
                <a:latin typeface="Times New Roman" pitchFamily="18" charset="0"/>
                <a:cs typeface="Times New Roman" pitchFamily="18" charset="0"/>
              </a:rPr>
              <a:t>100D</a:t>
            </a:r>
            <a:r>
              <a:rPr lang="en-US" sz="2000" dirty="0" smtClean="0">
                <a:latin typeface="Times New Roman" pitchFamily="18" charset="0"/>
                <a:cs typeface="Times New Roman" pitchFamily="18" charset="0"/>
              </a:rPr>
              <a:t> or            . In </a:t>
            </a:r>
            <a:r>
              <a:rPr lang="en-US" sz="2000" b="1" dirty="0" smtClean="0">
                <a:solidFill>
                  <a:schemeClr val="accent6">
                    <a:lumMod val="75000"/>
                  </a:schemeClr>
                </a:solidFill>
                <a:latin typeface="Times New Roman" pitchFamily="18" charset="0"/>
                <a:cs typeface="Times New Roman" pitchFamily="18" charset="0"/>
              </a:rPr>
              <a:t>binary notation </a:t>
            </a:r>
            <a:r>
              <a:rPr lang="en-US" sz="2000" dirty="0" smtClean="0">
                <a:latin typeface="Times New Roman" pitchFamily="18" charset="0"/>
                <a:cs typeface="Times New Roman" pitchFamily="18" charset="0"/>
              </a:rPr>
              <a:t>this would be written                                                                     or</a:t>
            </a:r>
          </a:p>
          <a:p>
            <a:pPr>
              <a:buNone/>
            </a:pPr>
            <a:r>
              <a:rPr lang="en-US" sz="2000" dirty="0" smtClean="0">
                <a:latin typeface="Times New Roman" pitchFamily="18" charset="0"/>
                <a:cs typeface="Times New Roman" pitchFamily="18" charset="0"/>
              </a:rPr>
              <a:t>                        ; the prefix B or subscript 2 is used whenever necessary to avoid confusion.</a:t>
            </a: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16</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graphicFrame>
        <p:nvGraphicFramePr>
          <p:cNvPr id="224258" name="Object 2"/>
          <p:cNvGraphicFramePr>
            <a:graphicFrameLocks noChangeAspect="1"/>
          </p:cNvGraphicFramePr>
          <p:nvPr/>
        </p:nvGraphicFramePr>
        <p:xfrm>
          <a:off x="6781800" y="3962400"/>
          <a:ext cx="873125" cy="320675"/>
        </p:xfrm>
        <a:graphic>
          <a:graphicData uri="http://schemas.openxmlformats.org/presentationml/2006/ole">
            <mc:AlternateContent xmlns:mc="http://schemas.openxmlformats.org/markup-compatibility/2006">
              <mc:Choice xmlns:v="urn:schemas-microsoft-com:vml" Requires="v">
                <p:oleObj spid="_x0000_s224299" name="Equation" r:id="rId3" imgW="558720" imgH="203040" progId="Equation.DSMT4">
                  <p:embed/>
                </p:oleObj>
              </mc:Choice>
              <mc:Fallback>
                <p:oleObj name="Equation" r:id="rId3" imgW="558720" imgH="2030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800" y="3962400"/>
                        <a:ext cx="873125" cy="320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4259" name="Object 3"/>
          <p:cNvGraphicFramePr>
            <a:graphicFrameLocks noChangeAspect="1"/>
          </p:cNvGraphicFramePr>
          <p:nvPr/>
        </p:nvGraphicFramePr>
        <p:xfrm>
          <a:off x="6477000" y="5029200"/>
          <a:ext cx="534988" cy="360363"/>
        </p:xfrm>
        <a:graphic>
          <a:graphicData uri="http://schemas.openxmlformats.org/presentationml/2006/ole">
            <mc:AlternateContent xmlns:mc="http://schemas.openxmlformats.org/markup-compatibility/2006">
              <mc:Choice xmlns:v="urn:schemas-microsoft-com:vml" Requires="v">
                <p:oleObj spid="_x0000_s224300" name="Equation" r:id="rId5" imgW="342720" imgH="228600" progId="Equation.DSMT4">
                  <p:embed/>
                </p:oleObj>
              </mc:Choice>
              <mc:Fallback>
                <p:oleObj name="Equation" r:id="rId5" imgW="342720" imgH="2286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77000" y="5029200"/>
                        <a:ext cx="534988"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4261" name="Object 5"/>
          <p:cNvGraphicFramePr>
            <a:graphicFrameLocks noChangeAspect="1"/>
          </p:cNvGraphicFramePr>
          <p:nvPr/>
        </p:nvGraphicFramePr>
        <p:xfrm>
          <a:off x="3886200" y="5334000"/>
          <a:ext cx="4148137" cy="320675"/>
        </p:xfrm>
        <a:graphic>
          <a:graphicData uri="http://schemas.openxmlformats.org/presentationml/2006/ole">
            <mc:AlternateContent xmlns:mc="http://schemas.openxmlformats.org/markup-compatibility/2006">
              <mc:Choice xmlns:v="urn:schemas-microsoft-com:vml" Requires="v">
                <p:oleObj spid="_x0000_s224301" name="Equation" r:id="rId7" imgW="2654280" imgH="203040" progId="Equation.DSMT4">
                  <p:embed/>
                </p:oleObj>
              </mc:Choice>
              <mc:Fallback>
                <p:oleObj name="Equation" r:id="rId7" imgW="2654280" imgH="2030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86200" y="5334000"/>
                        <a:ext cx="4148137" cy="320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4262" name="Object 6"/>
          <p:cNvGraphicFramePr>
            <a:graphicFrameLocks noChangeAspect="1"/>
          </p:cNvGraphicFramePr>
          <p:nvPr/>
        </p:nvGraphicFramePr>
        <p:xfrm>
          <a:off x="685800" y="5715000"/>
          <a:ext cx="1111250" cy="360363"/>
        </p:xfrm>
        <a:graphic>
          <a:graphicData uri="http://schemas.openxmlformats.org/presentationml/2006/ole">
            <mc:AlternateContent xmlns:mc="http://schemas.openxmlformats.org/markup-compatibility/2006">
              <mc:Choice xmlns:v="urn:schemas-microsoft-com:vml" Requires="v">
                <p:oleObj spid="_x0000_s224302" name="Equation" r:id="rId9" imgW="711000" imgH="228600" progId="Equation.DSMT4">
                  <p:embed/>
                </p:oleObj>
              </mc:Choice>
              <mc:Fallback>
                <p:oleObj name="Equation" r:id="rId9" imgW="711000" imgH="2286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85800" y="5715000"/>
                        <a:ext cx="1111250"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TextBox 12"/>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219200"/>
            <a:ext cx="8763000" cy="51816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chemeClr val="accent6">
                    <a:lumMod val="50000"/>
                  </a:schemeClr>
                </a:solidFill>
                <a:latin typeface="Times New Roman" pitchFamily="18" charset="0"/>
                <a:cs typeface="Times New Roman" pitchFamily="18" charset="0"/>
              </a:rPr>
              <a:t>Other Notations</a:t>
            </a:r>
          </a:p>
          <a:p>
            <a:pPr>
              <a:buFont typeface="Wingdings" pitchFamily="2" charset="2"/>
              <a:buChar char="ü"/>
            </a:pPr>
            <a:r>
              <a:rPr lang="en-US" sz="2000" dirty="0" smtClean="0">
                <a:latin typeface="Times New Roman" pitchFamily="18" charset="0"/>
                <a:cs typeface="Times New Roman" pitchFamily="18" charset="0"/>
              </a:rPr>
              <a:t>Although 8-bit numbers are easy for computers, they are difficult  for humans to deal with. In </a:t>
            </a:r>
            <a:r>
              <a:rPr lang="en-US" sz="2000" b="1" dirty="0" smtClean="0">
                <a:solidFill>
                  <a:srgbClr val="7030A0"/>
                </a:solidFill>
                <a:latin typeface="Times New Roman" pitchFamily="18" charset="0"/>
                <a:cs typeface="Times New Roman" pitchFamily="18" charset="0"/>
              </a:rPr>
              <a:t>octal notation</a:t>
            </a:r>
            <a:r>
              <a:rPr lang="en-US" sz="2000" dirty="0" smtClean="0">
                <a:latin typeface="Times New Roman" pitchFamily="18" charset="0"/>
                <a:cs typeface="Times New Roman" pitchFamily="18" charset="0"/>
              </a:rPr>
              <a:t>, a single decimal number from 0 to 7 is used to represent each group of three bits.</a:t>
            </a:r>
          </a:p>
          <a:p>
            <a:pPr>
              <a:buFont typeface="Wingdings" pitchFamily="2" charset="2"/>
              <a:buChar char="ü"/>
            </a:pPr>
            <a:r>
              <a:rPr lang="en-US" sz="2000" dirty="0" smtClean="0">
                <a:latin typeface="Times New Roman" pitchFamily="18" charset="0"/>
                <a:cs typeface="Times New Roman" pitchFamily="18" charset="0"/>
              </a:rPr>
              <a:t>As an octal number,                       would be written as                                         </a:t>
            </a:r>
          </a:p>
          <a:p>
            <a:pPr>
              <a:buNone/>
            </a:pPr>
            <a:r>
              <a:rPr lang="en-US" sz="2000" dirty="0" smtClean="0">
                <a:latin typeface="Times New Roman" pitchFamily="18" charset="0"/>
                <a:cs typeface="Times New Roman" pitchFamily="18" charset="0"/>
              </a:rPr>
              <a:t>                                                   . Three-digit octal numbers are easier to remember and easier to check than their 8-bit binary equivalents.</a:t>
            </a:r>
          </a:p>
          <a:p>
            <a:pPr>
              <a:buFont typeface="Wingdings" pitchFamily="2" charset="2"/>
              <a:buChar char="ü"/>
            </a:pPr>
            <a:r>
              <a:rPr lang="en-US" sz="2000" dirty="0" smtClean="0">
                <a:latin typeface="Times New Roman" pitchFamily="18" charset="0"/>
                <a:cs typeface="Times New Roman" pitchFamily="18" charset="0"/>
              </a:rPr>
              <a:t>In the alternative notation most commonly used in </a:t>
            </a:r>
            <a:r>
              <a:rPr lang="en-US" sz="2000" dirty="0" smtClean="0">
                <a:solidFill>
                  <a:srgbClr val="7030A0"/>
                </a:solidFill>
                <a:latin typeface="Times New Roman" pitchFamily="18" charset="0"/>
                <a:cs typeface="Times New Roman" pitchFamily="18" charset="0"/>
              </a:rPr>
              <a:t>microprocessor</a:t>
            </a:r>
            <a:r>
              <a:rPr lang="en-US" sz="2000" dirty="0" smtClean="0">
                <a:latin typeface="Times New Roman" pitchFamily="18" charset="0"/>
                <a:cs typeface="Times New Roman" pitchFamily="18" charset="0"/>
              </a:rPr>
              <a:t> work, each group of </a:t>
            </a:r>
            <a:r>
              <a:rPr lang="en-US" sz="2000" dirty="0" smtClean="0">
                <a:solidFill>
                  <a:schemeClr val="accent6">
                    <a:lumMod val="75000"/>
                  </a:schemeClr>
                </a:solidFill>
                <a:latin typeface="Times New Roman" pitchFamily="18" charset="0"/>
                <a:cs typeface="Times New Roman" pitchFamily="18" charset="0"/>
              </a:rPr>
              <a:t>four bits </a:t>
            </a:r>
            <a:r>
              <a:rPr lang="en-US" sz="2000" dirty="0" smtClean="0">
                <a:latin typeface="Times New Roman" pitchFamily="18" charset="0"/>
                <a:cs typeface="Times New Roman" pitchFamily="18" charset="0"/>
              </a:rPr>
              <a:t>is represented by </a:t>
            </a:r>
            <a:r>
              <a:rPr lang="en-US" sz="2000" b="1" dirty="0" smtClean="0">
                <a:solidFill>
                  <a:srgbClr val="0070C0"/>
                </a:solidFill>
                <a:latin typeface="Times New Roman" pitchFamily="18" charset="0"/>
                <a:cs typeface="Times New Roman" pitchFamily="18" charset="0"/>
              </a:rPr>
              <a:t>single hexadecimal number</a:t>
            </a:r>
            <a:r>
              <a:rPr lang="en-US" sz="2000" b="1" dirty="0" smtClean="0">
                <a:latin typeface="Times New Roman" pitchFamily="18" charset="0"/>
                <a:cs typeface="Times New Roman" pitchFamily="18" charset="0"/>
              </a:rPr>
              <a:t>.</a:t>
            </a:r>
          </a:p>
          <a:p>
            <a:pPr>
              <a:buFont typeface="Wingdings" pitchFamily="2" charset="2"/>
              <a:buChar char="ü"/>
            </a:pPr>
            <a:r>
              <a:rPr lang="en-US" sz="2000" dirty="0" smtClean="0">
                <a:latin typeface="Times New Roman" pitchFamily="18" charset="0"/>
                <a:cs typeface="Times New Roman" pitchFamily="18" charset="0"/>
              </a:rPr>
              <a:t>In “hex,”                       would be written as                                           . Because four bits can take on sixteen different values, we supplement the ten decimal digits 0 to 9 with letters A, B, C, D, E and F. </a:t>
            </a:r>
          </a:p>
          <a:p>
            <a:pPr>
              <a:buFont typeface="Wingdings" pitchFamily="2" charset="2"/>
              <a:buChar char="ü"/>
            </a:pPr>
            <a:r>
              <a:rPr lang="en-US" sz="2000" dirty="0" smtClean="0">
                <a:latin typeface="Times New Roman" pitchFamily="18" charset="0"/>
                <a:cs typeface="Times New Roman" pitchFamily="18" charset="0"/>
              </a:rPr>
              <a:t>For example,                                                       and</a:t>
            </a:r>
          </a:p>
          <a:p>
            <a:pPr>
              <a:buNone/>
            </a:pPr>
            <a:r>
              <a:rPr lang="en-US" sz="2000" dirty="0" smtClean="0">
                <a:latin typeface="Times New Roman" pitchFamily="18" charset="0"/>
                <a:cs typeface="Times New Roman" pitchFamily="18" charset="0"/>
              </a:rPr>
              <a:t>                                     . Table 1 shows the various notations discussed  thus far.  </a:t>
            </a: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17</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graphicFrame>
        <p:nvGraphicFramePr>
          <p:cNvPr id="224261" name="Object 5"/>
          <p:cNvGraphicFramePr>
            <a:graphicFrameLocks noChangeAspect="1"/>
          </p:cNvGraphicFramePr>
          <p:nvPr/>
        </p:nvGraphicFramePr>
        <p:xfrm>
          <a:off x="2819400" y="2667000"/>
          <a:ext cx="1190625" cy="280988"/>
        </p:xfrm>
        <a:graphic>
          <a:graphicData uri="http://schemas.openxmlformats.org/presentationml/2006/ole">
            <mc:AlternateContent xmlns:mc="http://schemas.openxmlformats.org/markup-compatibility/2006">
              <mc:Choice xmlns:v="urn:schemas-microsoft-com:vml" Requires="v">
                <p:oleObj spid="_x0000_s226376" name="Equation" r:id="rId3" imgW="761760" imgH="177480" progId="Equation.DSMT4">
                  <p:embed/>
                </p:oleObj>
              </mc:Choice>
              <mc:Fallback>
                <p:oleObj name="Equation" r:id="rId3" imgW="761760" imgH="17748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9400" y="2667000"/>
                        <a:ext cx="1190625"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4262" name="Object 6"/>
          <p:cNvGraphicFramePr>
            <a:graphicFrameLocks noChangeAspect="1"/>
          </p:cNvGraphicFramePr>
          <p:nvPr/>
        </p:nvGraphicFramePr>
        <p:xfrm>
          <a:off x="685800" y="3048000"/>
          <a:ext cx="2779712" cy="360363"/>
        </p:xfrm>
        <a:graphic>
          <a:graphicData uri="http://schemas.openxmlformats.org/presentationml/2006/ole">
            <mc:AlternateContent xmlns:mc="http://schemas.openxmlformats.org/markup-compatibility/2006">
              <mc:Choice xmlns:v="urn:schemas-microsoft-com:vml" Requires="v">
                <p:oleObj spid="_x0000_s226377" name="Equation" r:id="rId5" imgW="1777680" imgH="228600" progId="Equation.DSMT4">
                  <p:embed/>
                </p:oleObj>
              </mc:Choice>
              <mc:Fallback>
                <p:oleObj name="Equation" r:id="rId5" imgW="1777680" imgH="228600"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3048000"/>
                        <a:ext cx="2779712"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5286" name="Object 5"/>
          <p:cNvGraphicFramePr>
            <a:graphicFrameLocks noChangeAspect="1"/>
          </p:cNvGraphicFramePr>
          <p:nvPr/>
        </p:nvGraphicFramePr>
        <p:xfrm>
          <a:off x="1752600" y="4419600"/>
          <a:ext cx="1190625" cy="280988"/>
        </p:xfrm>
        <a:graphic>
          <a:graphicData uri="http://schemas.openxmlformats.org/presentationml/2006/ole">
            <mc:AlternateContent xmlns:mc="http://schemas.openxmlformats.org/markup-compatibility/2006">
              <mc:Choice xmlns:v="urn:schemas-microsoft-com:vml" Requires="v">
                <p:oleObj spid="_x0000_s226378" name="Equation" r:id="rId7" imgW="761760" imgH="177480" progId="Equation.DSMT4">
                  <p:embed/>
                </p:oleObj>
              </mc:Choice>
              <mc:Fallback>
                <p:oleObj name="Equation" r:id="rId7" imgW="761760" imgH="1774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4419600"/>
                        <a:ext cx="1190625"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5287" name="Object 6"/>
          <p:cNvGraphicFramePr>
            <a:graphicFrameLocks noChangeAspect="1"/>
          </p:cNvGraphicFramePr>
          <p:nvPr/>
        </p:nvGraphicFramePr>
        <p:xfrm>
          <a:off x="5181600" y="4343400"/>
          <a:ext cx="2482850" cy="360363"/>
        </p:xfrm>
        <a:graphic>
          <a:graphicData uri="http://schemas.openxmlformats.org/presentationml/2006/ole">
            <mc:AlternateContent xmlns:mc="http://schemas.openxmlformats.org/markup-compatibility/2006">
              <mc:Choice xmlns:v="urn:schemas-microsoft-com:vml" Requires="v">
                <p:oleObj spid="_x0000_s226379" name="Equation" r:id="rId8" imgW="1587240" imgH="228600" progId="Equation.DSMT4">
                  <p:embed/>
                </p:oleObj>
              </mc:Choice>
              <mc:Fallback>
                <p:oleObj name="Equation" r:id="rId8" imgW="1587240" imgH="228600" progId="Equation.DSMT4">
                  <p:embed/>
                  <p:pic>
                    <p:nvPicPr>
                      <p:cNvPr id="0"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181600" y="4343400"/>
                        <a:ext cx="2482850"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5288" name="Object 8"/>
          <p:cNvGraphicFramePr>
            <a:graphicFrameLocks noChangeAspect="1"/>
          </p:cNvGraphicFramePr>
          <p:nvPr/>
        </p:nvGraphicFramePr>
        <p:xfrm>
          <a:off x="2133600" y="5334000"/>
          <a:ext cx="3257550" cy="360363"/>
        </p:xfrm>
        <a:graphic>
          <a:graphicData uri="http://schemas.openxmlformats.org/presentationml/2006/ole">
            <mc:AlternateContent xmlns:mc="http://schemas.openxmlformats.org/markup-compatibility/2006">
              <mc:Choice xmlns:v="urn:schemas-microsoft-com:vml" Requires="v">
                <p:oleObj spid="_x0000_s226380" name="Equation" r:id="rId10" imgW="2082600" imgH="228600" progId="Equation.DSMT4">
                  <p:embed/>
                </p:oleObj>
              </mc:Choice>
              <mc:Fallback>
                <p:oleObj name="Equation" r:id="rId10" imgW="2082600" imgH="228600" progId="Equation.DSMT4">
                  <p:embed/>
                  <p:pic>
                    <p:nvPicPr>
                      <p:cNvPr id="0"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133600" y="5334000"/>
                        <a:ext cx="3257550"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5289" name="Object 9"/>
          <p:cNvGraphicFramePr>
            <a:graphicFrameLocks noChangeAspect="1"/>
          </p:cNvGraphicFramePr>
          <p:nvPr/>
        </p:nvGraphicFramePr>
        <p:xfrm>
          <a:off x="6019800" y="5334000"/>
          <a:ext cx="2144713" cy="360363"/>
        </p:xfrm>
        <a:graphic>
          <a:graphicData uri="http://schemas.openxmlformats.org/presentationml/2006/ole">
            <mc:AlternateContent xmlns:mc="http://schemas.openxmlformats.org/markup-compatibility/2006">
              <mc:Choice xmlns:v="urn:schemas-microsoft-com:vml" Requires="v">
                <p:oleObj spid="_x0000_s226381" name="Equation" r:id="rId12" imgW="1371600" imgH="228600" progId="Equation.DSMT4">
                  <p:embed/>
                </p:oleObj>
              </mc:Choice>
              <mc:Fallback>
                <p:oleObj name="Equation" r:id="rId12" imgW="1371600" imgH="228600" progId="Equation.DSMT4">
                  <p:embed/>
                  <p:pic>
                    <p:nvPicPr>
                      <p:cNvPr id="0" name="Object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019800" y="5334000"/>
                        <a:ext cx="2144713"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5290" name="Object 10"/>
          <p:cNvGraphicFramePr>
            <a:graphicFrameLocks noChangeAspect="1"/>
          </p:cNvGraphicFramePr>
          <p:nvPr/>
        </p:nvGraphicFramePr>
        <p:xfrm>
          <a:off x="666750" y="5715000"/>
          <a:ext cx="1885950" cy="360363"/>
        </p:xfrm>
        <a:graphic>
          <a:graphicData uri="http://schemas.openxmlformats.org/presentationml/2006/ole">
            <mc:AlternateContent xmlns:mc="http://schemas.openxmlformats.org/markup-compatibility/2006">
              <mc:Choice xmlns:v="urn:schemas-microsoft-com:vml" Requires="v">
                <p:oleObj spid="_x0000_s226382" name="Equation" r:id="rId14" imgW="1206360" imgH="228600" progId="Equation.DSMT4">
                  <p:embed/>
                </p:oleObj>
              </mc:Choice>
              <mc:Fallback>
                <p:oleObj name="Equation" r:id="rId14" imgW="1206360" imgH="228600" progId="Equation.DSMT4">
                  <p:embed/>
                  <p:pic>
                    <p:nvPicPr>
                      <p:cNvPr id="0" name="Object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66750" y="5715000"/>
                        <a:ext cx="1885950"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TextBox 1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5181600"/>
            <a:ext cx="8763000" cy="12192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7030A0"/>
                </a:solidFill>
                <a:latin typeface="Times New Roman" pitchFamily="18" charset="0"/>
                <a:cs typeface="Times New Roman" pitchFamily="18" charset="0"/>
              </a:rPr>
              <a:t>Signed Magnitudes</a:t>
            </a:r>
          </a:p>
          <a:p>
            <a:pPr>
              <a:buFont typeface="Wingdings" pitchFamily="2" charset="2"/>
              <a:buChar char="ü"/>
            </a:pPr>
            <a:r>
              <a:rPr lang="en-US" sz="2000" dirty="0" smtClean="0">
                <a:latin typeface="Times New Roman" pitchFamily="18" charset="0"/>
                <a:cs typeface="Times New Roman" pitchFamily="18" charset="0"/>
              </a:rPr>
              <a:t>In binary notation, an </a:t>
            </a:r>
            <a:r>
              <a:rPr lang="en-US" sz="2000" i="1" dirty="0" smtClean="0">
                <a:latin typeface="Times New Roman" pitchFamily="18" charset="0"/>
                <a:cs typeface="Times New Roman" pitchFamily="18" charset="0"/>
              </a:rPr>
              <a:t>n</a:t>
            </a:r>
            <a:r>
              <a:rPr lang="en-US" sz="2000" dirty="0" smtClean="0">
                <a:latin typeface="Times New Roman" pitchFamily="18" charset="0"/>
                <a:cs typeface="Times New Roman" pitchFamily="18" charset="0"/>
              </a:rPr>
              <a:t>-bit data word can represent the first         nonnegative integers.</a:t>
            </a: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18</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graphicFrame>
        <p:nvGraphicFramePr>
          <p:cNvPr id="158" name="Object 157"/>
          <p:cNvGraphicFramePr>
            <a:graphicFrameLocks noChangeAspect="1"/>
          </p:cNvGraphicFramePr>
          <p:nvPr/>
        </p:nvGraphicFramePr>
        <p:xfrm>
          <a:off x="2438400" y="1524000"/>
          <a:ext cx="4191000" cy="4065169"/>
        </p:xfrm>
        <a:graphic>
          <a:graphicData uri="http://schemas.openxmlformats.org/presentationml/2006/ole">
            <mc:AlternateContent xmlns:mc="http://schemas.openxmlformats.org/markup-compatibility/2006">
              <mc:Choice xmlns:v="urn:schemas-microsoft-com:vml" Requires="v">
                <p:oleObj spid="_x0000_s225448" name="Document" r:id="rId3" imgW="3386524" imgH="3847818" progId="Word.Document.12">
                  <p:embed/>
                </p:oleObj>
              </mc:Choice>
              <mc:Fallback>
                <p:oleObj name="Document" r:id="rId3" imgW="3386524" imgH="3847818" progId="Word.Document.12">
                  <p:embed/>
                  <p:pic>
                    <p:nvPicPr>
                      <p:cNvPr id="0" name="Picture 14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1524000"/>
                        <a:ext cx="4191000" cy="406516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9" name="TextBox 158"/>
          <p:cNvSpPr txBox="1"/>
          <p:nvPr/>
        </p:nvSpPr>
        <p:spPr>
          <a:xfrm>
            <a:off x="2438400" y="1066800"/>
            <a:ext cx="3505200" cy="369332"/>
          </a:xfrm>
          <a:prstGeom prst="rect">
            <a:avLst/>
          </a:prstGeom>
          <a:noFill/>
        </p:spPr>
        <p:txBody>
          <a:bodyPr wrap="square" rtlCol="0">
            <a:spAutoFit/>
          </a:bodyPr>
          <a:lstStyle/>
          <a:p>
            <a:r>
              <a:rPr lang="en-US" b="1" dirty="0" smtClean="0">
                <a:solidFill>
                  <a:srgbClr val="0070C0"/>
                </a:solidFill>
                <a:latin typeface="Times New Roman" pitchFamily="18" charset="0"/>
                <a:cs typeface="Times New Roman" pitchFamily="18" charset="0"/>
              </a:rPr>
              <a:t>Table 1     </a:t>
            </a:r>
            <a:r>
              <a:rPr lang="en-US" dirty="0" smtClean="0">
                <a:latin typeface="Times New Roman" pitchFamily="18" charset="0"/>
                <a:cs typeface="Times New Roman" pitchFamily="18" charset="0"/>
              </a:rPr>
              <a:t>Number Systems</a:t>
            </a:r>
            <a:endParaRPr lang="en-US" dirty="0">
              <a:latin typeface="Times New Roman" pitchFamily="18" charset="0"/>
              <a:cs typeface="Times New Roman" pitchFamily="18" charset="0"/>
            </a:endParaRPr>
          </a:p>
        </p:txBody>
      </p:sp>
      <p:graphicFrame>
        <p:nvGraphicFramePr>
          <p:cNvPr id="225429" name="Object 10"/>
          <p:cNvGraphicFramePr>
            <a:graphicFrameLocks noChangeAspect="1"/>
          </p:cNvGraphicFramePr>
          <p:nvPr/>
        </p:nvGraphicFramePr>
        <p:xfrm>
          <a:off x="6858000" y="5638800"/>
          <a:ext cx="277813" cy="300037"/>
        </p:xfrm>
        <a:graphic>
          <a:graphicData uri="http://schemas.openxmlformats.org/presentationml/2006/ole">
            <mc:AlternateContent xmlns:mc="http://schemas.openxmlformats.org/markup-compatibility/2006">
              <mc:Choice xmlns:v="urn:schemas-microsoft-com:vml" Requires="v">
                <p:oleObj spid="_x0000_s225449" name="Equation" r:id="rId5" imgW="177480" imgH="190440" progId="Equation.DSMT4">
                  <p:embed/>
                </p:oleObj>
              </mc:Choice>
              <mc:Fallback>
                <p:oleObj name="Equation" r:id="rId5" imgW="177480" imgH="190440" progId="Equation.DSMT4">
                  <p:embed/>
                  <p:pic>
                    <p:nvPicPr>
                      <p:cNvPr id="0" name="Object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0" y="5638800"/>
                        <a:ext cx="277813" cy="3000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Box 11"/>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143000"/>
            <a:ext cx="8763000" cy="52578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7030A0"/>
                </a:solidFill>
                <a:latin typeface="Times New Roman" pitchFamily="18" charset="0"/>
                <a:cs typeface="Times New Roman" pitchFamily="18" charset="0"/>
              </a:rPr>
              <a:t>Signed Magnitudes</a:t>
            </a:r>
          </a:p>
          <a:p>
            <a:pPr>
              <a:buFont typeface="Wingdings" pitchFamily="2" charset="2"/>
              <a:buChar char="ü"/>
            </a:pPr>
            <a:r>
              <a:rPr lang="en-US" sz="2000" dirty="0" smtClean="0">
                <a:latin typeface="Times New Roman" pitchFamily="18" charset="0"/>
                <a:cs typeface="Times New Roman" pitchFamily="18" charset="0"/>
              </a:rPr>
              <a:t>To allow for </a:t>
            </a:r>
            <a:r>
              <a:rPr lang="en-US" sz="2000" dirty="0" smtClean="0">
                <a:solidFill>
                  <a:srgbClr val="0070C0"/>
                </a:solidFill>
                <a:latin typeface="Times New Roman" pitchFamily="18" charset="0"/>
                <a:cs typeface="Times New Roman" pitchFamily="18" charset="0"/>
              </a:rPr>
              <a:t>both positive </a:t>
            </a:r>
            <a:r>
              <a:rPr lang="en-US" sz="2000" dirty="0" smtClean="0">
                <a:latin typeface="Times New Roman" pitchFamily="18" charset="0"/>
                <a:cs typeface="Times New Roman" pitchFamily="18" charset="0"/>
              </a:rPr>
              <a:t>and </a:t>
            </a:r>
            <a:r>
              <a:rPr lang="en-US" sz="2000" dirty="0" smtClean="0">
                <a:solidFill>
                  <a:srgbClr val="7030A0"/>
                </a:solidFill>
                <a:latin typeface="Times New Roman" pitchFamily="18" charset="0"/>
                <a:cs typeface="Times New Roman" pitchFamily="18" charset="0"/>
              </a:rPr>
              <a:t>negative numbers</a:t>
            </a:r>
            <a:r>
              <a:rPr lang="en-US" sz="2000" dirty="0" smtClean="0">
                <a:latin typeface="Times New Roman" pitchFamily="18" charset="0"/>
                <a:cs typeface="Times New Roman" pitchFamily="18" charset="0"/>
              </a:rPr>
              <a:t>, the most significant bit (MSB) can be designated as the </a:t>
            </a:r>
            <a:r>
              <a:rPr lang="en-US" sz="2000" dirty="0" smtClean="0">
                <a:solidFill>
                  <a:schemeClr val="accent6">
                    <a:lumMod val="75000"/>
                  </a:schemeClr>
                </a:solidFill>
                <a:latin typeface="Times New Roman" pitchFamily="18" charset="0"/>
                <a:cs typeface="Times New Roman" pitchFamily="18" charset="0"/>
              </a:rPr>
              <a:t>sign bit </a:t>
            </a:r>
            <a:r>
              <a:rPr lang="en-US" sz="2000" dirty="0" smtClean="0">
                <a:latin typeface="Times New Roman" pitchFamily="18" charset="0"/>
                <a:cs typeface="Times New Roman" pitchFamily="18" charset="0"/>
              </a:rPr>
              <a:t>(</a:t>
            </a:r>
            <a:r>
              <a:rPr lang="en-US" sz="2000" b="1" dirty="0" smtClean="0">
                <a:solidFill>
                  <a:srgbClr val="0070C0"/>
                </a:solidFill>
                <a:latin typeface="Times New Roman" pitchFamily="18" charset="0"/>
                <a:cs typeface="Times New Roman" pitchFamily="18" charset="0"/>
              </a:rPr>
              <a:t>1</a:t>
            </a:r>
            <a:r>
              <a:rPr lang="en-US" sz="2000" dirty="0" smtClean="0">
                <a:latin typeface="Times New Roman" pitchFamily="18" charset="0"/>
                <a:cs typeface="Times New Roman" pitchFamily="18" charset="0"/>
              </a:rPr>
              <a:t> for negative numbers).</a:t>
            </a:r>
          </a:p>
          <a:p>
            <a:pPr>
              <a:buFont typeface="Wingdings" pitchFamily="2" charset="2"/>
              <a:buChar char="ü"/>
            </a:pPr>
            <a:r>
              <a:rPr lang="en-US" sz="2000" dirty="0" smtClean="0">
                <a:latin typeface="Times New Roman" pitchFamily="18" charset="0"/>
                <a:cs typeface="Times New Roman" pitchFamily="18" charset="0"/>
              </a:rPr>
              <a:t>The </a:t>
            </a:r>
            <a:r>
              <a:rPr lang="en-US" sz="2000" dirty="0" smtClean="0">
                <a:solidFill>
                  <a:srgbClr val="0070C0"/>
                </a:solidFill>
                <a:latin typeface="Times New Roman" pitchFamily="18" charset="0"/>
                <a:cs typeface="Times New Roman" pitchFamily="18" charset="0"/>
              </a:rPr>
              <a:t>lower order bits </a:t>
            </a:r>
            <a:r>
              <a:rPr lang="en-US" sz="2000" dirty="0" smtClean="0">
                <a:latin typeface="Times New Roman" pitchFamily="18" charset="0"/>
                <a:cs typeface="Times New Roman" pitchFamily="18" charset="0"/>
              </a:rPr>
              <a:t>then represent the </a:t>
            </a:r>
            <a:r>
              <a:rPr lang="en-US" sz="2000" dirty="0" smtClean="0">
                <a:solidFill>
                  <a:schemeClr val="accent6">
                    <a:lumMod val="75000"/>
                  </a:schemeClr>
                </a:solidFill>
                <a:latin typeface="Times New Roman" pitchFamily="18" charset="0"/>
                <a:cs typeface="Times New Roman" pitchFamily="18" charset="0"/>
              </a:rPr>
              <a:t>magnitude</a:t>
            </a:r>
            <a:r>
              <a:rPr lang="en-US" sz="2000" dirty="0" smtClean="0">
                <a:latin typeface="Times New Roman" pitchFamily="18" charset="0"/>
                <a:cs typeface="Times New Roman" pitchFamily="18" charset="0"/>
              </a:rPr>
              <a:t> of the number in “</a:t>
            </a:r>
            <a:r>
              <a:rPr lang="en-US" sz="2000" dirty="0" smtClean="0">
                <a:solidFill>
                  <a:srgbClr val="7030A0"/>
                </a:solidFill>
                <a:latin typeface="Times New Roman" pitchFamily="18" charset="0"/>
                <a:cs typeface="Times New Roman" pitchFamily="18" charset="0"/>
              </a:rPr>
              <a:t>straight</a:t>
            </a:r>
            <a:r>
              <a:rPr lang="en-US" sz="2000" dirty="0" smtClean="0">
                <a:latin typeface="Times New Roman" pitchFamily="18" charset="0"/>
                <a:cs typeface="Times New Roman" pitchFamily="18" charset="0"/>
              </a:rPr>
              <a:t>” binary notation.</a:t>
            </a:r>
          </a:p>
          <a:p>
            <a:pPr>
              <a:buFont typeface="Wingdings" pitchFamily="2" charset="2"/>
              <a:buChar char="ü"/>
            </a:pPr>
            <a:r>
              <a:rPr lang="en-US" sz="2000" dirty="0" smtClean="0">
                <a:latin typeface="Times New Roman" pitchFamily="18" charset="0"/>
                <a:cs typeface="Times New Roman" pitchFamily="18" charset="0"/>
              </a:rPr>
              <a:t>Although it is used, this arrangement has </a:t>
            </a:r>
            <a:r>
              <a:rPr lang="en-US" sz="2000" dirty="0" smtClean="0">
                <a:solidFill>
                  <a:srgbClr val="7030A0"/>
                </a:solidFill>
                <a:latin typeface="Times New Roman" pitchFamily="18" charset="0"/>
                <a:cs typeface="Times New Roman" pitchFamily="18" charset="0"/>
              </a:rPr>
              <a:t>two disadvantages</a:t>
            </a:r>
            <a:r>
              <a:rPr lang="en-US" sz="2000" dirty="0" smtClean="0">
                <a:latin typeface="Times New Roman" pitchFamily="18" charset="0"/>
                <a:cs typeface="Times New Roman" pitchFamily="18" charset="0"/>
              </a:rPr>
              <a:t>: the </a:t>
            </a:r>
            <a:r>
              <a:rPr lang="en-US" sz="2000" dirty="0" smtClean="0">
                <a:solidFill>
                  <a:srgbClr val="0070C0"/>
                </a:solidFill>
                <a:latin typeface="Times New Roman" pitchFamily="18" charset="0"/>
                <a:cs typeface="Times New Roman" pitchFamily="18" charset="0"/>
              </a:rPr>
              <a:t>number zero </a:t>
            </a:r>
            <a:r>
              <a:rPr lang="en-US" sz="2000" dirty="0" smtClean="0">
                <a:latin typeface="Times New Roman" pitchFamily="18" charset="0"/>
                <a:cs typeface="Times New Roman" pitchFamily="18" charset="0"/>
              </a:rPr>
              <a:t>has </a:t>
            </a:r>
            <a:r>
              <a:rPr lang="en-US" sz="2000" dirty="0" smtClean="0">
                <a:solidFill>
                  <a:schemeClr val="accent6">
                    <a:lumMod val="50000"/>
                  </a:schemeClr>
                </a:solidFill>
                <a:latin typeface="Times New Roman" pitchFamily="18" charset="0"/>
                <a:cs typeface="Times New Roman" pitchFamily="18" charset="0"/>
              </a:rPr>
              <a:t>two different representations</a:t>
            </a:r>
            <a:r>
              <a:rPr lang="en-US" sz="2000" dirty="0" smtClean="0">
                <a:latin typeface="Times New Roman" pitchFamily="18" charset="0"/>
                <a:cs typeface="Times New Roman" pitchFamily="18" charset="0"/>
              </a:rPr>
              <a:t>, and </a:t>
            </a:r>
            <a:r>
              <a:rPr lang="en-US" sz="2000" dirty="0" smtClean="0">
                <a:solidFill>
                  <a:srgbClr val="0070C0"/>
                </a:solidFill>
                <a:latin typeface="Times New Roman" pitchFamily="18" charset="0"/>
                <a:cs typeface="Times New Roman" pitchFamily="18" charset="0"/>
              </a:rPr>
              <a:t>two different arithmetic circuits </a:t>
            </a:r>
            <a:r>
              <a:rPr lang="en-US" sz="2000" dirty="0" smtClean="0">
                <a:latin typeface="Times New Roman" pitchFamily="18" charset="0"/>
                <a:cs typeface="Times New Roman" pitchFamily="18" charset="0"/>
              </a:rPr>
              <a:t>are required to process positive and negative numbers.</a:t>
            </a:r>
          </a:p>
          <a:p>
            <a:pPr>
              <a:buNone/>
            </a:pPr>
            <a:r>
              <a:rPr lang="en-US" sz="2000" dirty="0" smtClean="0">
                <a:latin typeface="Times New Roman" pitchFamily="18" charset="0"/>
                <a:cs typeface="Times New Roman" pitchFamily="18" charset="0"/>
              </a:rPr>
              <a:t>	</a:t>
            </a:r>
            <a:r>
              <a:rPr lang="en-US" sz="2400" b="1" dirty="0" smtClean="0">
                <a:solidFill>
                  <a:srgbClr val="0070C0"/>
                </a:solidFill>
                <a:latin typeface="Times New Roman" pitchFamily="18" charset="0"/>
                <a:cs typeface="Times New Roman" pitchFamily="18" charset="0"/>
              </a:rPr>
              <a:t>Two’s Complement Notation</a:t>
            </a:r>
          </a:p>
          <a:p>
            <a:pPr>
              <a:buFont typeface="Wingdings" pitchFamily="2" charset="2"/>
              <a:buChar char="ü"/>
            </a:pPr>
            <a:r>
              <a:rPr lang="en-US" sz="2000" dirty="0" smtClean="0">
                <a:latin typeface="Times New Roman" pitchFamily="18" charset="0"/>
                <a:cs typeface="Times New Roman" pitchFamily="18" charset="0"/>
              </a:rPr>
              <a:t>A </a:t>
            </a:r>
            <a:r>
              <a:rPr lang="en-US" sz="2000" dirty="0" smtClean="0">
                <a:solidFill>
                  <a:srgbClr val="7030A0"/>
                </a:solidFill>
                <a:latin typeface="Times New Roman" pitchFamily="18" charset="0"/>
                <a:cs typeface="Times New Roman" pitchFamily="18" charset="0"/>
              </a:rPr>
              <a:t>better notation for computers</a:t>
            </a:r>
            <a:r>
              <a:rPr lang="en-US" sz="2000" dirty="0" smtClean="0">
                <a:latin typeface="Times New Roman" pitchFamily="18" charset="0"/>
                <a:cs typeface="Times New Roman" pitchFamily="18" charset="0"/>
              </a:rPr>
              <a:t>, one that is </a:t>
            </a:r>
            <a:r>
              <a:rPr lang="en-US" sz="2000" dirty="0" smtClean="0">
                <a:solidFill>
                  <a:schemeClr val="accent6">
                    <a:lumMod val="75000"/>
                  </a:schemeClr>
                </a:solidFill>
                <a:latin typeface="Times New Roman" pitchFamily="18" charset="0"/>
                <a:cs typeface="Times New Roman" pitchFamily="18" charset="0"/>
              </a:rPr>
              <a:t>easily implemented in hardware</a:t>
            </a:r>
            <a:r>
              <a:rPr lang="en-US" sz="2000" dirty="0" smtClean="0">
                <a:latin typeface="Times New Roman" pitchFamily="18" charset="0"/>
                <a:cs typeface="Times New Roman" pitchFamily="18" charset="0"/>
              </a:rPr>
              <a:t>, is based on the fact that adding the complement of a number is equivalent to subtracting  the number. </a:t>
            </a:r>
          </a:p>
          <a:p>
            <a:pPr>
              <a:buFont typeface="Wingdings" pitchFamily="2" charset="2"/>
              <a:buChar char="ü"/>
            </a:pPr>
            <a:r>
              <a:rPr lang="en-US" sz="2000" dirty="0" smtClean="0">
                <a:latin typeface="Times New Roman" pitchFamily="18" charset="0"/>
                <a:cs typeface="Times New Roman" pitchFamily="18" charset="0"/>
              </a:rPr>
              <a:t>A “</a:t>
            </a:r>
            <a:r>
              <a:rPr lang="en-US" sz="2000" dirty="0" smtClean="0">
                <a:solidFill>
                  <a:srgbClr val="0070C0"/>
                </a:solidFill>
                <a:latin typeface="Times New Roman" pitchFamily="18" charset="0"/>
                <a:cs typeface="Times New Roman" pitchFamily="18" charset="0"/>
              </a:rPr>
              <a:t>complement</a:t>
            </a:r>
            <a:r>
              <a:rPr lang="en-US" sz="2000" dirty="0" smtClean="0">
                <a:latin typeface="Times New Roman" pitchFamily="18" charset="0"/>
                <a:cs typeface="Times New Roman" pitchFamily="18" charset="0"/>
              </a:rPr>
              <a:t>” is that which completes; the “</a:t>
            </a:r>
            <a:r>
              <a:rPr lang="en-US" sz="2000" i="1" dirty="0" err="1" smtClean="0">
                <a:solidFill>
                  <a:schemeClr val="accent6">
                    <a:lumMod val="75000"/>
                  </a:schemeClr>
                </a:solidFill>
                <a:latin typeface="Times New Roman" pitchFamily="18" charset="0"/>
                <a:cs typeface="Times New Roman" pitchFamily="18" charset="0"/>
              </a:rPr>
              <a:t>n</a:t>
            </a:r>
            <a:r>
              <a:rPr lang="en-US" sz="2000" dirty="0" err="1" smtClean="0">
                <a:solidFill>
                  <a:schemeClr val="accent6">
                    <a:lumMod val="75000"/>
                  </a:schemeClr>
                </a:solidFill>
                <a:latin typeface="Times New Roman" pitchFamily="18" charset="0"/>
                <a:cs typeface="Times New Roman" pitchFamily="18" charset="0"/>
              </a:rPr>
              <a:t>’s</a:t>
            </a:r>
            <a:r>
              <a:rPr lang="en-US" sz="2000" dirty="0" smtClean="0">
                <a:solidFill>
                  <a:schemeClr val="accent6">
                    <a:lumMod val="75000"/>
                  </a:schemeClr>
                </a:solidFill>
                <a:latin typeface="Times New Roman" pitchFamily="18" charset="0"/>
                <a:cs typeface="Times New Roman" pitchFamily="18" charset="0"/>
              </a:rPr>
              <a:t> complement</a:t>
            </a:r>
            <a:r>
              <a:rPr lang="en-US" sz="2000" dirty="0" smtClean="0">
                <a:latin typeface="Times New Roman" pitchFamily="18" charset="0"/>
                <a:cs typeface="Times New Roman" pitchFamily="18" charset="0"/>
              </a:rPr>
              <a:t>” of a number </a:t>
            </a:r>
            <a:r>
              <a:rPr lang="en-US" sz="2000" i="1" dirty="0" smtClean="0">
                <a:latin typeface="Times New Roman" pitchFamily="18" charset="0"/>
                <a:cs typeface="Times New Roman" pitchFamily="18" charset="0"/>
              </a:rPr>
              <a:t>x</a:t>
            </a:r>
            <a:r>
              <a:rPr lang="en-US" sz="2000" dirty="0" smtClean="0">
                <a:latin typeface="Times New Roman" pitchFamily="18" charset="0"/>
                <a:cs typeface="Times New Roman" pitchFamily="18" charset="0"/>
              </a:rPr>
              <a:t> is equal to           . </a:t>
            </a: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19</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graphicFrame>
        <p:nvGraphicFramePr>
          <p:cNvPr id="227330" name="Object 10"/>
          <p:cNvGraphicFramePr>
            <a:graphicFrameLocks noChangeAspect="1"/>
          </p:cNvGraphicFramePr>
          <p:nvPr/>
        </p:nvGraphicFramePr>
        <p:xfrm>
          <a:off x="1600200" y="5715000"/>
          <a:ext cx="536575" cy="220663"/>
        </p:xfrm>
        <a:graphic>
          <a:graphicData uri="http://schemas.openxmlformats.org/presentationml/2006/ole">
            <mc:AlternateContent xmlns:mc="http://schemas.openxmlformats.org/markup-compatibility/2006">
              <mc:Choice xmlns:v="urn:schemas-microsoft-com:vml" Requires="v">
                <p:oleObj spid="_x0000_s227340" name="Equation" r:id="rId3" imgW="342720" imgH="139680" progId="Equation.DSMT4">
                  <p:embed/>
                </p:oleObj>
              </mc:Choice>
              <mc:Fallback>
                <p:oleObj name="Equation" r:id="rId3" imgW="342720" imgH="13968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5715000"/>
                        <a:ext cx="536575" cy="2206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TextBox 9"/>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Straight Connector 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References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533400" y="1295400"/>
            <a:ext cx="8229600" cy="4800600"/>
          </a:xfrm>
        </p:spPr>
        <p:txBody>
          <a:bodyPr>
            <a:normAutofit/>
          </a:bodyPr>
          <a:lstStyle/>
          <a:p>
            <a:pPr>
              <a:buNone/>
            </a:pPr>
            <a:r>
              <a:rPr lang="en-US" sz="2000" b="1" dirty="0" smtClean="0">
                <a:latin typeface="Times New Roman" pitchFamily="18" charset="0"/>
                <a:cs typeface="Times New Roman" pitchFamily="18" charset="0"/>
              </a:rPr>
              <a:t>Our main reference text books in this course are </a:t>
            </a:r>
          </a:p>
          <a:p>
            <a:pPr>
              <a:buNone/>
            </a:pPr>
            <a:r>
              <a:rPr lang="en-US" sz="2000" dirty="0" smtClean="0">
                <a:latin typeface="Times New Roman" pitchFamily="18" charset="0"/>
                <a:cs typeface="Times New Roman" pitchFamily="18" charset="0"/>
              </a:rPr>
              <a:t>[1] </a:t>
            </a:r>
            <a:r>
              <a:rPr lang="en-GB" sz="2000" dirty="0"/>
              <a:t>William </a:t>
            </a:r>
            <a:r>
              <a:rPr lang="en-GB" sz="2000" dirty="0" err="1"/>
              <a:t>Kleitz</a:t>
            </a:r>
            <a:r>
              <a:rPr lang="en-GB" sz="2000" dirty="0"/>
              <a:t>, 2006, Digital Electronics with </a:t>
            </a:r>
            <a:r>
              <a:rPr lang="en-GB" sz="2000" dirty="0" err="1"/>
              <a:t>VHDL</a:t>
            </a:r>
            <a:r>
              <a:rPr lang="en-GB" sz="2000" dirty="0"/>
              <a:t>, Prentice Hall ISBN-100131714902 </a:t>
            </a:r>
            <a:r>
              <a:rPr lang="en-US" sz="2000" dirty="0" smtClean="0"/>
              <a:t>[Practical 1]</a:t>
            </a:r>
            <a:endParaRPr lang="en-US" sz="2000" dirty="0" smtClean="0">
              <a:latin typeface="Times New Roman" pitchFamily="18" charset="0"/>
              <a:cs typeface="Times New Roman" pitchFamily="18" charset="0"/>
            </a:endParaRPr>
          </a:p>
          <a:p>
            <a:pPr>
              <a:buNone/>
            </a:pPr>
            <a:r>
              <a:rPr lang="en-US" sz="2000" dirty="0" smtClean="0">
                <a:latin typeface="Times New Roman" pitchFamily="18" charset="0"/>
                <a:cs typeface="Times New Roman" pitchFamily="18" charset="0"/>
              </a:rPr>
              <a:t>[2]  Maini Anil K., </a:t>
            </a:r>
            <a:r>
              <a:rPr lang="en-US" sz="2000" dirty="0" smtClean="0">
                <a:solidFill>
                  <a:srgbClr val="7030A0"/>
                </a:solidFill>
                <a:latin typeface="Times New Roman" pitchFamily="18" charset="0"/>
                <a:cs typeface="Times New Roman" pitchFamily="18" charset="0"/>
              </a:rPr>
              <a:t>Digital Electronics: </a:t>
            </a:r>
            <a:r>
              <a:rPr lang="en-US" sz="2000" dirty="0" smtClean="0">
                <a:solidFill>
                  <a:srgbClr val="0070C0"/>
                </a:solidFill>
                <a:latin typeface="Times New Roman" pitchFamily="18" charset="0"/>
                <a:cs typeface="Times New Roman" pitchFamily="18" charset="0"/>
              </a:rPr>
              <a:t>Principles, Devices and Applications</a:t>
            </a:r>
            <a:r>
              <a:rPr lang="en-US" sz="2000" dirty="0" smtClean="0">
                <a:latin typeface="Times New Roman" pitchFamily="18" charset="0"/>
                <a:cs typeface="Times New Roman" pitchFamily="18" charset="0"/>
              </a:rPr>
              <a:t>, 2007, John Wiley and Sons Ltd, ISBN 978-0-470-03214-5. [Theory 1]</a:t>
            </a:r>
          </a:p>
          <a:p>
            <a:pPr>
              <a:buNone/>
            </a:pPr>
            <a:r>
              <a:rPr lang="en-US" sz="2000" dirty="0" smtClean="0">
                <a:latin typeface="Times New Roman" pitchFamily="18" charset="0"/>
                <a:cs typeface="Times New Roman" pitchFamily="18" charset="0"/>
              </a:rPr>
              <a:t>[3] </a:t>
            </a:r>
            <a:r>
              <a:rPr lang="en-GB" sz="2000" dirty="0"/>
              <a:t>Thomas L. Floyd, 2006, Digital Fundamentals with </a:t>
            </a:r>
            <a:r>
              <a:rPr lang="en-GB" sz="2000" dirty="0" err="1"/>
              <a:t>PLD</a:t>
            </a:r>
            <a:r>
              <a:rPr lang="en-GB" sz="2000" dirty="0"/>
              <a:t> Programming, Prentice Hall ISBN-10: </a:t>
            </a:r>
            <a:r>
              <a:rPr lang="en-GB" sz="2000" dirty="0" smtClean="0"/>
              <a:t>0131701886 [Practical 2]</a:t>
            </a:r>
          </a:p>
          <a:p>
            <a:pPr>
              <a:buNone/>
            </a:pPr>
            <a:r>
              <a:rPr lang="en-GB" sz="2000" dirty="0" smtClean="0"/>
              <a:t>[4] </a:t>
            </a:r>
            <a:r>
              <a:rPr lang="en-GB" sz="2000" dirty="0" err="1" smtClean="0"/>
              <a:t>Sedha</a:t>
            </a:r>
            <a:r>
              <a:rPr lang="en-GB" sz="2000" dirty="0" smtClean="0"/>
              <a:t> </a:t>
            </a:r>
            <a:r>
              <a:rPr lang="en-GB" sz="2000" dirty="0" err="1" smtClean="0"/>
              <a:t>R.S</a:t>
            </a:r>
            <a:r>
              <a:rPr lang="en-GB" sz="2000" dirty="0" smtClean="0"/>
              <a:t>, A textbook of </a:t>
            </a:r>
            <a:r>
              <a:rPr lang="en-GB" sz="2000" dirty="0"/>
              <a:t>D</a:t>
            </a:r>
            <a:r>
              <a:rPr lang="en-GB" sz="2000" dirty="0" smtClean="0"/>
              <a:t>igital Electronics, S. Chand, 2010 [Theory 2] </a:t>
            </a:r>
            <a:endParaRPr lang="en-GB" sz="2000" dirty="0"/>
          </a:p>
          <a:p>
            <a:pPr>
              <a:buNone/>
            </a:pPr>
            <a:endParaRPr lang="en-GB" sz="2000" dirty="0" smtClean="0"/>
          </a:p>
          <a:p>
            <a:pPr>
              <a:buNone/>
            </a:pPr>
            <a:r>
              <a:rPr lang="en-GB" sz="2000" dirty="0" smtClean="0"/>
              <a:t>[5] </a:t>
            </a:r>
            <a:r>
              <a:rPr lang="en-GB" sz="2000" dirty="0"/>
              <a:t>Alan C. </a:t>
            </a:r>
            <a:r>
              <a:rPr lang="en-GB" sz="2000" dirty="0" err="1"/>
              <a:t>Diixon</a:t>
            </a:r>
            <a:r>
              <a:rPr lang="en-GB" sz="2000" dirty="0"/>
              <a:t>, </a:t>
            </a:r>
            <a:r>
              <a:rPr lang="en-GB" sz="2000" dirty="0" err="1"/>
              <a:t>JamesL</a:t>
            </a:r>
            <a:r>
              <a:rPr lang="en-GB" sz="2000" dirty="0"/>
              <a:t>. </a:t>
            </a:r>
            <a:r>
              <a:rPr lang="en-GB" sz="2000" dirty="0" err="1"/>
              <a:t>Antonakos</a:t>
            </a:r>
            <a:r>
              <a:rPr lang="en-GB" sz="2000" dirty="0"/>
              <a:t>, 2000, A Practical Approach To Digital Electronics, Prentice Hall ISBN-10: 0137275 951. </a:t>
            </a:r>
            <a:r>
              <a:rPr lang="en-GB" sz="2000" dirty="0" smtClean="0"/>
              <a:t>[General Reference]</a:t>
            </a:r>
          </a:p>
          <a:p>
            <a:pPr>
              <a:buNone/>
            </a:pPr>
            <a:endParaRPr lang="en-GB" sz="1600" dirty="0"/>
          </a:p>
          <a:p>
            <a:pPr>
              <a:buNone/>
            </a:pPr>
            <a:r>
              <a:rPr lang="en-GB" sz="1600" dirty="0" smtClean="0"/>
              <a:t>**</a:t>
            </a:r>
            <a:r>
              <a:rPr lang="en-GB" sz="1600" b="1" dirty="0" smtClean="0"/>
              <a:t>NOTE: </a:t>
            </a:r>
            <a:r>
              <a:rPr lang="en-GB" sz="1600" dirty="0" smtClean="0"/>
              <a:t>theory 1 and practical 1 have high preference for practical and theory respectively</a:t>
            </a:r>
            <a:endParaRPr lang="en-GB" sz="1600" b="1" dirty="0" smtClean="0"/>
          </a:p>
          <a:p>
            <a:pPr>
              <a:buNone/>
            </a:pPr>
            <a:endParaRPr lang="en-GB" sz="2000" dirty="0" smtClean="0"/>
          </a:p>
          <a:p>
            <a:pPr>
              <a:buNone/>
            </a:pPr>
            <a:endParaRPr lang="en-US" sz="2000" dirty="0" smtClean="0">
              <a:latin typeface="Times New Roman" pitchFamily="18" charset="0"/>
              <a:cs typeface="Times New Roman" pitchFamily="18" charset="0"/>
            </a:endParaRPr>
          </a:p>
          <a:p>
            <a:pPr>
              <a:buNone/>
            </a:pPr>
            <a:endParaRPr lang="en-US" sz="2000" dirty="0" smtClean="0">
              <a:latin typeface="Times New Roman" pitchFamily="18" charset="0"/>
              <a:cs typeface="Times New Roman" pitchFamily="18" charset="0"/>
            </a:endParaRPr>
          </a:p>
        </p:txBody>
      </p:sp>
      <p:cxnSp>
        <p:nvCxnSpPr>
          <p:cNvPr id="4" name="Straight Connector 3"/>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2</a:t>
            </a:fld>
            <a:endParaRPr lang="en-US" sz="3600" dirty="0">
              <a:solidFill>
                <a:schemeClr val="tx1"/>
              </a:solidFill>
              <a:latin typeface="Times New Roman" pitchFamily="18" charset="0"/>
              <a:cs typeface="Times New Roman" pitchFamily="18" charset="0"/>
            </a:endParaRPr>
          </a:p>
        </p:txBody>
      </p:sp>
      <p:sp>
        <p:nvSpPr>
          <p:cNvPr id="10" name="TextBox 9"/>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extLst>
      <p:ext uri="{BB962C8B-B14F-4D97-AF65-F5344CB8AC3E}">
        <p14:creationId xmlns:p14="http://schemas.microsoft.com/office/powerpoint/2010/main" val="18353652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143000"/>
            <a:ext cx="8763000" cy="29718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0070C0"/>
                </a:solidFill>
                <a:latin typeface="Times New Roman" pitchFamily="18" charset="0"/>
                <a:cs typeface="Times New Roman" pitchFamily="18" charset="0"/>
              </a:rPr>
              <a:t>Two’s Complement Notation</a:t>
            </a:r>
          </a:p>
          <a:p>
            <a:pPr>
              <a:buFont typeface="Wingdings" pitchFamily="2" charset="2"/>
              <a:buChar char="ü"/>
            </a:pPr>
            <a:r>
              <a:rPr lang="en-US" sz="2000" dirty="0" smtClean="0">
                <a:latin typeface="Times New Roman" pitchFamily="18" charset="0"/>
                <a:cs typeface="Times New Roman" pitchFamily="18" charset="0"/>
              </a:rPr>
              <a:t>For example, the </a:t>
            </a:r>
            <a:r>
              <a:rPr lang="en-US" sz="2000" dirty="0" smtClean="0">
                <a:solidFill>
                  <a:schemeClr val="accent6">
                    <a:lumMod val="75000"/>
                  </a:schemeClr>
                </a:solidFill>
                <a:latin typeface="Times New Roman" pitchFamily="18" charset="0"/>
                <a:cs typeface="Times New Roman" pitchFamily="18" charset="0"/>
              </a:rPr>
              <a:t>10’s complement </a:t>
            </a:r>
            <a:r>
              <a:rPr lang="en-US" sz="2000" dirty="0" smtClean="0">
                <a:latin typeface="Times New Roman" pitchFamily="18" charset="0"/>
                <a:cs typeface="Times New Roman" pitchFamily="18" charset="0"/>
              </a:rPr>
              <a:t>of 3 is 7. To evaluate            , i.e., to subtract 3 from 9, we can “add the 10’s complement” of 3 (i.e.,                 ) to obtain </a:t>
            </a:r>
          </a:p>
          <a:p>
            <a:pPr>
              <a:buNone/>
            </a:pPr>
            <a:r>
              <a:rPr lang="en-US" sz="2000" dirty="0" smtClean="0">
                <a:latin typeface="Times New Roman" pitchFamily="18" charset="0"/>
                <a:cs typeface="Times New Roman" pitchFamily="18" charset="0"/>
              </a:rPr>
              <a:t>	                 to yield 6 after discarding the final carry. </a:t>
            </a:r>
          </a:p>
          <a:p>
            <a:pPr>
              <a:buFont typeface="Wingdings" pitchFamily="2" charset="2"/>
              <a:buChar char="ü"/>
            </a:pPr>
            <a:r>
              <a:rPr lang="en-US" sz="2000" dirty="0" smtClean="0">
                <a:solidFill>
                  <a:srgbClr val="0070C0"/>
                </a:solidFill>
                <a:latin typeface="Times New Roman" pitchFamily="18" charset="0"/>
                <a:cs typeface="Times New Roman" pitchFamily="18" charset="0"/>
              </a:rPr>
              <a:t>In the decimal system, the 10’s complement of a </a:t>
            </a:r>
            <a:r>
              <a:rPr lang="en-US" sz="2000" dirty="0" err="1" smtClean="0">
                <a:solidFill>
                  <a:srgbClr val="0070C0"/>
                </a:solidFill>
                <a:latin typeface="Times New Roman" pitchFamily="18" charset="0"/>
                <a:cs typeface="Times New Roman" pitchFamily="18" charset="0"/>
              </a:rPr>
              <a:t>multidigit</a:t>
            </a:r>
            <a:r>
              <a:rPr lang="en-US" sz="2000" dirty="0" smtClean="0">
                <a:solidFill>
                  <a:srgbClr val="0070C0"/>
                </a:solidFill>
                <a:latin typeface="Times New Roman" pitchFamily="18" charset="0"/>
                <a:cs typeface="Times New Roman" pitchFamily="18" charset="0"/>
              </a:rPr>
              <a:t> </a:t>
            </a:r>
            <a:r>
              <a:rPr lang="en-US" sz="2000" dirty="0" smtClean="0">
                <a:latin typeface="Times New Roman" pitchFamily="18" charset="0"/>
                <a:cs typeface="Times New Roman" pitchFamily="18" charset="0"/>
              </a:rPr>
              <a:t>number is easily found by taking the 9’s complement of each digit (by inspection) and then adding 1.</a:t>
            </a:r>
          </a:p>
          <a:p>
            <a:pPr>
              <a:buFont typeface="Wingdings" pitchFamily="2" charset="2"/>
              <a:buChar char="ü"/>
            </a:pPr>
            <a:r>
              <a:rPr lang="en-US" sz="2000" dirty="0" smtClean="0">
                <a:latin typeface="Times New Roman" pitchFamily="18" charset="0"/>
                <a:cs typeface="Times New Roman" pitchFamily="18" charset="0"/>
              </a:rPr>
              <a:t>In general, to subtract a two-digit number</a:t>
            </a:r>
            <a:r>
              <a:rPr lang="en-US" sz="2000" i="1" dirty="0" smtClean="0">
                <a:latin typeface="Times New Roman" pitchFamily="18" charset="0"/>
                <a:cs typeface="Times New Roman" pitchFamily="18" charset="0"/>
              </a:rPr>
              <a:t> B </a:t>
            </a:r>
            <a:r>
              <a:rPr lang="en-US" sz="2000" dirty="0" smtClean="0">
                <a:latin typeface="Times New Roman" pitchFamily="18" charset="0"/>
                <a:cs typeface="Times New Roman" pitchFamily="18" charset="0"/>
              </a:rPr>
              <a:t>from </a:t>
            </a:r>
            <a:r>
              <a:rPr lang="en-US" sz="2000" i="1" dirty="0" smtClean="0">
                <a:latin typeface="Times New Roman" pitchFamily="18" charset="0"/>
                <a:cs typeface="Times New Roman" pitchFamily="18" charset="0"/>
              </a:rPr>
              <a:t>A</a:t>
            </a:r>
            <a:r>
              <a:rPr lang="en-US" sz="2000" dirty="0" smtClean="0">
                <a:latin typeface="Times New Roman" pitchFamily="18" charset="0"/>
                <a:cs typeface="Times New Roman" pitchFamily="18" charset="0"/>
              </a:rPr>
              <a:t> we use the relationship</a:t>
            </a: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20</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graphicFrame>
        <p:nvGraphicFramePr>
          <p:cNvPr id="227330" name="Object 10"/>
          <p:cNvGraphicFramePr>
            <a:graphicFrameLocks noChangeAspect="1"/>
          </p:cNvGraphicFramePr>
          <p:nvPr/>
        </p:nvGraphicFramePr>
        <p:xfrm>
          <a:off x="6477000" y="1676400"/>
          <a:ext cx="496888" cy="280987"/>
        </p:xfrm>
        <a:graphic>
          <a:graphicData uri="http://schemas.openxmlformats.org/presentationml/2006/ole">
            <mc:AlternateContent xmlns:mc="http://schemas.openxmlformats.org/markup-compatibility/2006">
              <mc:Choice xmlns:v="urn:schemas-microsoft-com:vml" Requires="v">
                <p:oleObj spid="_x0000_s228405" name="Equation" r:id="rId3" imgW="317160" imgH="177480" progId="Equation.DSMT4">
                  <p:embed/>
                </p:oleObj>
              </mc:Choice>
              <mc:Fallback>
                <p:oleObj name="Equation" r:id="rId3" imgW="317160" imgH="17748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77000" y="1676400"/>
                        <a:ext cx="496888" cy="2809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8355" name="Object 10"/>
          <p:cNvGraphicFramePr>
            <a:graphicFrameLocks noChangeAspect="1"/>
          </p:cNvGraphicFramePr>
          <p:nvPr/>
        </p:nvGraphicFramePr>
        <p:xfrm>
          <a:off x="6248400" y="1981200"/>
          <a:ext cx="954088" cy="280988"/>
        </p:xfrm>
        <a:graphic>
          <a:graphicData uri="http://schemas.openxmlformats.org/presentationml/2006/ole">
            <mc:AlternateContent xmlns:mc="http://schemas.openxmlformats.org/markup-compatibility/2006">
              <mc:Choice xmlns:v="urn:schemas-microsoft-com:vml" Requires="v">
                <p:oleObj spid="_x0000_s228406" name="Equation" r:id="rId5" imgW="609480" imgH="177480" progId="Equation.DSMT4">
                  <p:embed/>
                </p:oleObj>
              </mc:Choice>
              <mc:Fallback>
                <p:oleObj name="Equation" r:id="rId5" imgW="609480" imgH="1774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48400" y="1981200"/>
                        <a:ext cx="954088"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8357" name="Object 5"/>
          <p:cNvGraphicFramePr>
            <a:graphicFrameLocks noChangeAspect="1"/>
          </p:cNvGraphicFramePr>
          <p:nvPr/>
        </p:nvGraphicFramePr>
        <p:xfrm>
          <a:off x="685800" y="2286000"/>
          <a:ext cx="974725" cy="280988"/>
        </p:xfrm>
        <a:graphic>
          <a:graphicData uri="http://schemas.openxmlformats.org/presentationml/2006/ole">
            <mc:AlternateContent xmlns:mc="http://schemas.openxmlformats.org/markup-compatibility/2006">
              <mc:Choice xmlns:v="urn:schemas-microsoft-com:vml" Requires="v">
                <p:oleObj spid="_x0000_s228407" name="Equation" r:id="rId7" imgW="622080" imgH="177480" progId="Equation.DSMT4">
                  <p:embed/>
                </p:oleObj>
              </mc:Choice>
              <mc:Fallback>
                <p:oleObj name="Equation" r:id="rId7" imgW="622080" imgH="1774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5800" y="2286000"/>
                        <a:ext cx="974725"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8358" name="Object 6"/>
          <p:cNvGraphicFramePr>
            <a:graphicFrameLocks noChangeAspect="1"/>
          </p:cNvGraphicFramePr>
          <p:nvPr/>
        </p:nvGraphicFramePr>
        <p:xfrm>
          <a:off x="1828800" y="4038600"/>
          <a:ext cx="5048250" cy="441325"/>
        </p:xfrm>
        <a:graphic>
          <a:graphicData uri="http://schemas.openxmlformats.org/presentationml/2006/ole">
            <mc:AlternateContent xmlns:mc="http://schemas.openxmlformats.org/markup-compatibility/2006">
              <mc:Choice xmlns:v="urn:schemas-microsoft-com:vml" Requires="v">
                <p:oleObj spid="_x0000_s228408" name="Equation" r:id="rId9" imgW="3225600" imgH="279360" progId="Equation.DSMT4">
                  <p:embed/>
                </p:oleObj>
              </mc:Choice>
              <mc:Fallback>
                <p:oleObj name="Equation" r:id="rId9" imgW="3225600" imgH="279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28800" y="4038600"/>
                        <a:ext cx="5048250" cy="441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TextBox 13"/>
          <p:cNvSpPr txBox="1"/>
          <p:nvPr/>
        </p:nvSpPr>
        <p:spPr>
          <a:xfrm>
            <a:off x="8305800" y="4038600"/>
            <a:ext cx="838200" cy="369332"/>
          </a:xfrm>
          <a:prstGeom prst="rect">
            <a:avLst/>
          </a:prstGeom>
          <a:noFill/>
        </p:spPr>
        <p:txBody>
          <a:bodyPr wrap="square" rtlCol="0">
            <a:spAutoFit/>
          </a:bodyPr>
          <a:lstStyle/>
          <a:p>
            <a:r>
              <a:rPr lang="en-US" dirty="0" smtClean="0">
                <a:solidFill>
                  <a:srgbClr val="7030A0"/>
                </a:solidFill>
                <a:latin typeface="Times New Roman" pitchFamily="18" charset="0"/>
                <a:cs typeface="Times New Roman" pitchFamily="18" charset="0"/>
              </a:rPr>
              <a:t>[1]</a:t>
            </a:r>
            <a:endParaRPr lang="en-US" dirty="0">
              <a:solidFill>
                <a:srgbClr val="7030A0"/>
              </a:solidFill>
              <a:latin typeface="Times New Roman" pitchFamily="18" charset="0"/>
              <a:cs typeface="Times New Roman" pitchFamily="18" charset="0"/>
            </a:endParaRPr>
          </a:p>
        </p:txBody>
      </p:sp>
      <p:sp>
        <p:nvSpPr>
          <p:cNvPr id="15" name="Content Placeholder 2"/>
          <p:cNvSpPr txBox="1">
            <a:spLocks/>
          </p:cNvSpPr>
          <p:nvPr/>
        </p:nvSpPr>
        <p:spPr>
          <a:xfrm>
            <a:off x="228600" y="4495800"/>
            <a:ext cx="8763000" cy="19050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en-US" sz="20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where               is the 9’s complement.</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ü"/>
              <a:tabLst/>
              <a:defRPr/>
            </a:pPr>
            <a:r>
              <a:rPr lang="en-US" sz="2000" baseline="0" dirty="0" smtClean="0">
                <a:latin typeface="Times New Roman" pitchFamily="18" charset="0"/>
                <a:cs typeface="Times New Roman" pitchFamily="18" charset="0"/>
              </a:rPr>
              <a:t>In the binary system, </a:t>
            </a:r>
            <a:r>
              <a:rPr lang="en-US" sz="2000" baseline="0" dirty="0" smtClean="0">
                <a:solidFill>
                  <a:schemeClr val="accent6">
                    <a:lumMod val="75000"/>
                  </a:schemeClr>
                </a:solidFill>
                <a:latin typeface="Times New Roman" pitchFamily="18" charset="0"/>
                <a:cs typeface="Times New Roman" pitchFamily="18" charset="0"/>
              </a:rPr>
              <a:t>arithmetic</a:t>
            </a:r>
            <a:r>
              <a:rPr lang="en-US" sz="2000" dirty="0" smtClean="0">
                <a:latin typeface="Times New Roman" pitchFamily="18" charset="0"/>
                <a:cs typeface="Times New Roman" pitchFamily="18" charset="0"/>
              </a:rPr>
              <a:t> is simplified </a:t>
            </a:r>
            <a:r>
              <a:rPr lang="en-US" sz="2000" dirty="0" smtClean="0">
                <a:solidFill>
                  <a:srgbClr val="7030A0"/>
                </a:solidFill>
                <a:latin typeface="Times New Roman" pitchFamily="18" charset="0"/>
                <a:cs typeface="Times New Roman" pitchFamily="18" charset="0"/>
              </a:rPr>
              <a:t>if negative numbers </a:t>
            </a:r>
            <a:r>
              <a:rPr lang="en-US" sz="2000" dirty="0" smtClean="0">
                <a:latin typeface="Times New Roman" pitchFamily="18" charset="0"/>
                <a:cs typeface="Times New Roman" pitchFamily="18" charset="0"/>
              </a:rPr>
              <a:t>are in </a:t>
            </a:r>
            <a:r>
              <a:rPr lang="en-US" sz="2000" dirty="0" smtClean="0">
                <a:solidFill>
                  <a:srgbClr val="0070C0"/>
                </a:solidFill>
                <a:latin typeface="Times New Roman" pitchFamily="18" charset="0"/>
                <a:cs typeface="Times New Roman" pitchFamily="18" charset="0"/>
              </a:rPr>
              <a:t>signed</a:t>
            </a:r>
            <a:r>
              <a:rPr lang="en-US" sz="2000" dirty="0" smtClean="0">
                <a:latin typeface="Times New Roman" pitchFamily="18" charset="0"/>
                <a:cs typeface="Times New Roman" pitchFamily="18" charset="0"/>
              </a:rPr>
              <a:t> </a:t>
            </a:r>
            <a:r>
              <a:rPr lang="en-US" sz="2000" dirty="0" smtClean="0">
                <a:solidFill>
                  <a:srgbClr val="0070C0"/>
                </a:solidFill>
                <a:latin typeface="Times New Roman" pitchFamily="18" charset="0"/>
                <a:cs typeface="Times New Roman" pitchFamily="18" charset="0"/>
              </a:rPr>
              <a:t>2’s complement notation</a:t>
            </a:r>
            <a:r>
              <a:rPr lang="en-US" sz="2000" dirty="0" smtClean="0">
                <a:latin typeface="Times New Roman" pitchFamily="18" charset="0"/>
                <a:cs typeface="Times New Roman" pitchFamily="18" charset="0"/>
              </a:rPr>
              <a:t>. In this notation, the MSB is the sign bit: </a:t>
            </a:r>
            <a:r>
              <a:rPr lang="en-US" sz="2000" b="1" dirty="0" smtClean="0">
                <a:solidFill>
                  <a:srgbClr val="0070C0"/>
                </a:solidFill>
                <a:latin typeface="Times New Roman" pitchFamily="18" charset="0"/>
                <a:cs typeface="Times New Roman" pitchFamily="18" charset="0"/>
              </a:rPr>
              <a:t>0</a:t>
            </a:r>
            <a:r>
              <a:rPr lang="en-US" sz="2000" dirty="0" smtClean="0">
                <a:latin typeface="Times New Roman" pitchFamily="18" charset="0"/>
                <a:cs typeface="Times New Roman" pitchFamily="18" charset="0"/>
              </a:rPr>
              <a:t> for plus, </a:t>
            </a:r>
            <a:r>
              <a:rPr lang="en-US" sz="2000" b="1" dirty="0" smtClean="0">
                <a:solidFill>
                  <a:srgbClr val="0070C0"/>
                </a:solidFill>
                <a:latin typeface="Times New Roman" pitchFamily="18" charset="0"/>
                <a:cs typeface="Times New Roman" pitchFamily="18" charset="0"/>
              </a:rPr>
              <a:t>1</a:t>
            </a:r>
            <a:r>
              <a:rPr lang="en-US" sz="2000" dirty="0" smtClean="0">
                <a:latin typeface="Times New Roman" pitchFamily="18" charset="0"/>
                <a:cs typeface="Times New Roman" pitchFamily="18" charset="0"/>
              </a:rPr>
              <a:t> for minus. To form the 2’s complement of any number, positive or negative:</a:t>
            </a:r>
          </a:p>
          <a:p>
            <a:pPr marL="342900" marR="0" lvl="0" indent="-342900" algn="l" defTabSz="914400" rtl="0" eaLnBrk="1" fontAlgn="auto" latinLnBrk="0" hangingPunct="1">
              <a:lnSpc>
                <a:spcPct val="100000"/>
              </a:lnSpc>
              <a:spcBef>
                <a:spcPct val="20000"/>
              </a:spcBef>
              <a:spcAft>
                <a:spcPts val="0"/>
              </a:spcAft>
              <a:buClrTx/>
              <a:buSzTx/>
              <a:tabLst/>
              <a:defRPr/>
            </a:pPr>
            <a:r>
              <a:rPr lang="en-US" sz="2000" dirty="0" smtClean="0">
                <a:latin typeface="Times New Roman" pitchFamily="18" charset="0"/>
                <a:cs typeface="Times New Roman" pitchFamily="18" charset="0"/>
              </a:rPr>
              <a:t>	        </a:t>
            </a:r>
            <a:r>
              <a:rPr lang="en-US" sz="2000" i="1" dirty="0" smtClean="0">
                <a:solidFill>
                  <a:srgbClr val="0070C0"/>
                </a:solidFill>
                <a:latin typeface="Times New Roman" pitchFamily="18" charset="0"/>
                <a:cs typeface="Times New Roman" pitchFamily="18" charset="0"/>
              </a:rPr>
              <a:t>Form the </a:t>
            </a:r>
            <a:r>
              <a:rPr lang="en-US" sz="2000" dirty="0" smtClean="0">
                <a:solidFill>
                  <a:srgbClr val="0070C0"/>
                </a:solidFill>
                <a:latin typeface="Times New Roman" pitchFamily="18" charset="0"/>
                <a:cs typeface="Times New Roman" pitchFamily="18" charset="0"/>
              </a:rPr>
              <a:t>1’s </a:t>
            </a:r>
            <a:r>
              <a:rPr lang="en-US" sz="2000" i="1" dirty="0" smtClean="0">
                <a:solidFill>
                  <a:srgbClr val="0070C0"/>
                </a:solidFill>
                <a:latin typeface="Times New Roman" pitchFamily="18" charset="0"/>
                <a:cs typeface="Times New Roman" pitchFamily="18" charset="0"/>
              </a:rPr>
              <a:t>complement by changing</a:t>
            </a:r>
            <a:r>
              <a:rPr lang="en-US" sz="2000" dirty="0" smtClean="0">
                <a:solidFill>
                  <a:srgbClr val="0070C0"/>
                </a:solidFill>
                <a:latin typeface="Times New Roman" pitchFamily="18" charset="0"/>
                <a:cs typeface="Times New Roman" pitchFamily="18" charset="0"/>
              </a:rPr>
              <a:t> </a:t>
            </a:r>
            <a:r>
              <a:rPr lang="en-US" sz="2000" b="1" dirty="0" smtClean="0">
                <a:solidFill>
                  <a:srgbClr val="7030A0"/>
                </a:solidFill>
                <a:latin typeface="Times New Roman" pitchFamily="18" charset="0"/>
                <a:cs typeface="Times New Roman" pitchFamily="18" charset="0"/>
              </a:rPr>
              <a:t>1</a:t>
            </a:r>
            <a:r>
              <a:rPr lang="en-US" sz="2000" dirty="0" smtClean="0">
                <a:latin typeface="Times New Roman" pitchFamily="18" charset="0"/>
                <a:cs typeface="Times New Roman" pitchFamily="18" charset="0"/>
              </a:rPr>
              <a:t>s </a:t>
            </a:r>
            <a:r>
              <a:rPr lang="en-US" sz="2000" i="1" dirty="0" smtClean="0">
                <a:solidFill>
                  <a:srgbClr val="0070C0"/>
                </a:solidFill>
                <a:latin typeface="Times New Roman" pitchFamily="18" charset="0"/>
                <a:cs typeface="Times New Roman" pitchFamily="18" charset="0"/>
              </a:rPr>
              <a:t>to</a:t>
            </a:r>
            <a:r>
              <a:rPr lang="en-US" sz="2000" dirty="0" smtClean="0">
                <a:latin typeface="Times New Roman" pitchFamily="18" charset="0"/>
                <a:cs typeface="Times New Roman" pitchFamily="18" charset="0"/>
              </a:rPr>
              <a:t> </a:t>
            </a:r>
            <a:r>
              <a:rPr lang="en-US" sz="2000" b="1" dirty="0" smtClean="0">
                <a:solidFill>
                  <a:schemeClr val="accent6">
                    <a:lumMod val="75000"/>
                  </a:schemeClr>
                </a:solidFill>
                <a:latin typeface="Times New Roman" pitchFamily="18" charset="0"/>
                <a:cs typeface="Times New Roman" pitchFamily="18" charset="0"/>
              </a:rPr>
              <a:t>0</a:t>
            </a:r>
            <a:r>
              <a:rPr lang="en-US" sz="2000" dirty="0" smtClean="0">
                <a:latin typeface="Times New Roman" pitchFamily="18" charset="0"/>
                <a:cs typeface="Times New Roman" pitchFamily="18" charset="0"/>
              </a:rPr>
              <a:t>s </a:t>
            </a:r>
            <a:r>
              <a:rPr lang="en-US" sz="2000" i="1" dirty="0" smtClean="0">
                <a:solidFill>
                  <a:srgbClr val="0070C0"/>
                </a:solidFill>
                <a:latin typeface="Times New Roman" pitchFamily="18" charset="0"/>
                <a:cs typeface="Times New Roman" pitchFamily="18" charset="0"/>
              </a:rPr>
              <a:t>and</a:t>
            </a:r>
            <a:r>
              <a:rPr lang="en-US" sz="2000" dirty="0" smtClean="0">
                <a:latin typeface="Times New Roman" pitchFamily="18" charset="0"/>
                <a:cs typeface="Times New Roman" pitchFamily="18" charset="0"/>
              </a:rPr>
              <a:t> </a:t>
            </a:r>
            <a:r>
              <a:rPr lang="en-US" sz="2000" b="1" dirty="0" smtClean="0">
                <a:solidFill>
                  <a:srgbClr val="0070C0"/>
                </a:solidFill>
                <a:latin typeface="Times New Roman" pitchFamily="18" charset="0"/>
                <a:cs typeface="Times New Roman" pitchFamily="18" charset="0"/>
              </a:rPr>
              <a:t>0</a:t>
            </a:r>
            <a:r>
              <a:rPr lang="en-US" sz="2000" dirty="0" smtClean="0">
                <a:latin typeface="Times New Roman" pitchFamily="18" charset="0"/>
                <a:cs typeface="Times New Roman" pitchFamily="18" charset="0"/>
              </a:rPr>
              <a:t>s </a:t>
            </a:r>
            <a:r>
              <a:rPr lang="en-US" sz="2000" i="1" dirty="0" smtClean="0">
                <a:solidFill>
                  <a:srgbClr val="0070C0"/>
                </a:solidFill>
                <a:latin typeface="Times New Roman" pitchFamily="18" charset="0"/>
                <a:cs typeface="Times New Roman" pitchFamily="18" charset="0"/>
              </a:rPr>
              <a:t>to</a:t>
            </a:r>
            <a:r>
              <a:rPr lang="en-US" sz="2000" dirty="0" smtClean="0">
                <a:latin typeface="Times New Roman" pitchFamily="18" charset="0"/>
                <a:cs typeface="Times New Roman" pitchFamily="18" charset="0"/>
              </a:rPr>
              <a:t> </a:t>
            </a:r>
            <a:r>
              <a:rPr lang="en-US" sz="2000" b="1" dirty="0" smtClean="0">
                <a:solidFill>
                  <a:srgbClr val="C00000"/>
                </a:solidFill>
                <a:latin typeface="Times New Roman" pitchFamily="18" charset="0"/>
                <a:cs typeface="Times New Roman" pitchFamily="18" charset="0"/>
              </a:rPr>
              <a:t>1</a:t>
            </a:r>
            <a:r>
              <a:rPr lang="en-US" sz="2000" dirty="0" smtClean="0">
                <a:latin typeface="Times New Roman" pitchFamily="18" charset="0"/>
                <a:cs typeface="Times New Roman" pitchFamily="18" charset="0"/>
              </a:rPr>
              <a:t>s. </a:t>
            </a:r>
            <a:r>
              <a:rPr lang="en-US" sz="2000" i="1" dirty="0" smtClean="0">
                <a:solidFill>
                  <a:srgbClr val="0070C0"/>
                </a:solidFill>
                <a:latin typeface="Times New Roman" pitchFamily="18" charset="0"/>
                <a:cs typeface="Times New Roman" pitchFamily="18" charset="0"/>
              </a:rPr>
              <a:t>Add</a:t>
            </a:r>
            <a:r>
              <a:rPr lang="en-US" sz="2000" dirty="0" smtClean="0">
                <a:latin typeface="Times New Roman" pitchFamily="18" charset="0"/>
                <a:cs typeface="Times New Roman" pitchFamily="18" charset="0"/>
              </a:rPr>
              <a:t> </a:t>
            </a:r>
            <a:r>
              <a:rPr lang="en-US" sz="2000" b="1" dirty="0" smtClean="0">
                <a:solidFill>
                  <a:schemeClr val="accent2">
                    <a:lumMod val="75000"/>
                  </a:schemeClr>
                </a:solidFill>
                <a:latin typeface="Times New Roman" pitchFamily="18" charset="0"/>
                <a:cs typeface="Times New Roman" pitchFamily="18" charset="0"/>
              </a:rPr>
              <a:t>1</a:t>
            </a:r>
            <a:r>
              <a:rPr lang="en-US" sz="2000" dirty="0" smtClean="0">
                <a:latin typeface="Times New Roman" pitchFamily="18" charset="0"/>
                <a:cs typeface="Times New Roman" pitchFamily="18" charset="0"/>
              </a:rPr>
              <a:t>.    </a:t>
            </a:r>
            <a:endPar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p:txBody>
      </p:sp>
      <p:graphicFrame>
        <p:nvGraphicFramePr>
          <p:cNvPr id="228359" name="Object 7"/>
          <p:cNvGraphicFramePr>
            <a:graphicFrameLocks noChangeAspect="1"/>
          </p:cNvGraphicFramePr>
          <p:nvPr/>
        </p:nvGraphicFramePr>
        <p:xfrm>
          <a:off x="1295400" y="4495800"/>
          <a:ext cx="855663" cy="401638"/>
        </p:xfrm>
        <a:graphic>
          <a:graphicData uri="http://schemas.openxmlformats.org/presentationml/2006/ole">
            <mc:AlternateContent xmlns:mc="http://schemas.openxmlformats.org/markup-compatibility/2006">
              <mc:Choice xmlns:v="urn:schemas-microsoft-com:vml" Requires="v">
                <p:oleObj spid="_x0000_s228409" name="Equation" r:id="rId11" imgW="545760" imgH="253800" progId="Equation.DSMT4">
                  <p:embed/>
                </p:oleObj>
              </mc:Choice>
              <mc:Fallback>
                <p:oleObj name="Equation" r:id="rId11" imgW="545760" imgH="253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95400" y="4495800"/>
                        <a:ext cx="855663" cy="4016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TextBox 15"/>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228600" y="2133600"/>
            <a:ext cx="8763000" cy="4191000"/>
          </a:xfrm>
          <a:prstGeom prst="roundRect">
            <a:avLst>
              <a:gd name="adj" fmla="val 3299"/>
            </a:avLst>
          </a:prstGeom>
          <a:solidFill>
            <a:schemeClr val="bg1">
              <a:lumMod val="85000"/>
            </a:schemeClr>
          </a:solidFill>
          <a:ln>
            <a:solidFill>
              <a:schemeClr val="bg1">
                <a:lumMod val="65000"/>
              </a:schemeClr>
            </a:solid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sp>
        <p:nvSpPr>
          <p:cNvPr id="11" name="Rounded Rectangle 10"/>
          <p:cNvSpPr/>
          <p:nvPr/>
        </p:nvSpPr>
        <p:spPr>
          <a:xfrm>
            <a:off x="228600" y="2133600"/>
            <a:ext cx="8763000" cy="533400"/>
          </a:xfrm>
          <a:prstGeom prst="roundRect">
            <a:avLst>
              <a:gd name="adj" fmla="val 29164"/>
            </a:avLst>
          </a:prstGeom>
          <a:solidFill>
            <a:schemeClr val="bg1">
              <a:lumMod val="75000"/>
            </a:schemeClr>
          </a:solidFill>
          <a:ln>
            <a:solidFill>
              <a:schemeClr val="bg1">
                <a:lumMod val="65000"/>
              </a:schemeClr>
            </a:solid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2209800"/>
            <a:ext cx="8763000" cy="34290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0070C0"/>
                </a:solidFill>
                <a:latin typeface="Times New Roman" pitchFamily="18" charset="0"/>
                <a:cs typeface="Times New Roman" pitchFamily="18" charset="0"/>
              </a:rPr>
              <a:t>Example 4</a:t>
            </a:r>
          </a:p>
          <a:p>
            <a:pPr marL="457200" indent="-457200">
              <a:buFont typeface="+mj-lt"/>
              <a:buAutoNum type="alphaLcParenR"/>
            </a:pPr>
            <a:r>
              <a:rPr lang="en-US" sz="2000" dirty="0" smtClean="0">
                <a:latin typeface="Times New Roman" pitchFamily="18" charset="0"/>
                <a:cs typeface="Times New Roman" pitchFamily="18" charset="0"/>
              </a:rPr>
              <a:t>Obtain the  10’s complement of 15 and 24.</a:t>
            </a:r>
          </a:p>
          <a:p>
            <a:pPr marL="457200" indent="-457200">
              <a:buFont typeface="+mj-lt"/>
              <a:buAutoNum type="alphaLcParenR"/>
            </a:pPr>
            <a:r>
              <a:rPr lang="en-US" sz="2000" dirty="0" smtClean="0">
                <a:latin typeface="Times New Roman" pitchFamily="18" charset="0"/>
                <a:cs typeface="Times New Roman" pitchFamily="18" charset="0"/>
              </a:rPr>
              <a:t>Represent           and           in 8-bit signed 2’s complement notation.</a:t>
            </a:r>
          </a:p>
          <a:p>
            <a:pPr marL="457200" indent="-457200">
              <a:buFont typeface="+mj-lt"/>
              <a:buAutoNum type="alphaLcParenR"/>
            </a:pPr>
            <a:r>
              <a:rPr lang="en-US" sz="2000" dirty="0" smtClean="0">
                <a:latin typeface="Times New Roman" pitchFamily="18" charset="0"/>
                <a:cs typeface="Times New Roman" pitchFamily="18" charset="0"/>
              </a:rPr>
              <a:t>Perform                and                  directly and by complement notation.</a:t>
            </a:r>
          </a:p>
          <a:p>
            <a:pPr marL="457200" indent="-457200">
              <a:buNone/>
            </a:pPr>
            <a:r>
              <a:rPr lang="en-US" sz="2000" dirty="0" smtClean="0">
                <a:latin typeface="Times New Roman" pitchFamily="18" charset="0"/>
                <a:cs typeface="Times New Roman" pitchFamily="18" charset="0"/>
              </a:rPr>
              <a:t>	</a:t>
            </a:r>
            <a:r>
              <a:rPr lang="en-US" sz="2000" b="1" dirty="0" smtClean="0">
                <a:solidFill>
                  <a:srgbClr val="7030A0"/>
                </a:solidFill>
                <a:latin typeface="Times New Roman" pitchFamily="18" charset="0"/>
                <a:cs typeface="Times New Roman" pitchFamily="18" charset="0"/>
              </a:rPr>
              <a:t>Solution</a:t>
            </a:r>
          </a:p>
          <a:p>
            <a:pPr marL="457200" indent="-457200">
              <a:buFont typeface="+mj-lt"/>
              <a:buAutoNum type="alphaLcParenR"/>
            </a:pPr>
            <a:r>
              <a:rPr lang="en-US" sz="2000" dirty="0" smtClean="0">
                <a:latin typeface="Times New Roman" pitchFamily="18" charset="0"/>
                <a:cs typeface="Times New Roman" pitchFamily="18" charset="0"/>
              </a:rPr>
              <a:t>Form the 9’s complement of each digit, then add 1:</a:t>
            </a:r>
          </a:p>
          <a:p>
            <a:pPr marL="457200" indent="-457200">
              <a:buFont typeface="+mj-lt"/>
              <a:buAutoNum type="alphaLcParenR"/>
            </a:pPr>
            <a:endParaRPr lang="en-US" sz="2000" dirty="0" smtClean="0">
              <a:latin typeface="Times New Roman" pitchFamily="18" charset="0"/>
              <a:cs typeface="Times New Roman" pitchFamily="18" charset="0"/>
            </a:endParaRPr>
          </a:p>
          <a:p>
            <a:pPr marL="457200" indent="-457200">
              <a:buFont typeface="+mj-lt"/>
              <a:buAutoNum type="alphaLcParenR"/>
            </a:pPr>
            <a:r>
              <a:rPr lang="en-US" sz="2000" dirty="0" smtClean="0">
                <a:latin typeface="Times New Roman" pitchFamily="18" charset="0"/>
                <a:cs typeface="Times New Roman" pitchFamily="18" charset="0"/>
              </a:rPr>
              <a:t>Form the 1’s complement of each digit, then add 1.</a:t>
            </a: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21</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graphicFrame>
        <p:nvGraphicFramePr>
          <p:cNvPr id="230406" name="Object 6"/>
          <p:cNvGraphicFramePr>
            <a:graphicFrameLocks noChangeAspect="1"/>
          </p:cNvGraphicFramePr>
          <p:nvPr/>
        </p:nvGraphicFramePr>
        <p:xfrm>
          <a:off x="1828800" y="4495800"/>
          <a:ext cx="1590675" cy="280988"/>
        </p:xfrm>
        <a:graphic>
          <a:graphicData uri="http://schemas.openxmlformats.org/presentationml/2006/ole">
            <mc:AlternateContent xmlns:mc="http://schemas.openxmlformats.org/markup-compatibility/2006">
              <mc:Choice xmlns:v="urn:schemas-microsoft-com:vml" Requires="v">
                <p:oleObj spid="_x0000_s230488" name="Equation" r:id="rId3" imgW="1015920" imgH="177480" progId="Equation.DSMT4">
                  <p:embed/>
                </p:oleObj>
              </mc:Choice>
              <mc:Fallback>
                <p:oleObj name="Equation" r:id="rId3" imgW="1015920" imgH="17748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4495800"/>
                        <a:ext cx="1590675"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0407" name="Object 7"/>
          <p:cNvGraphicFramePr>
            <a:graphicFrameLocks noChangeAspect="1"/>
          </p:cNvGraphicFramePr>
          <p:nvPr/>
        </p:nvGraphicFramePr>
        <p:xfrm>
          <a:off x="4495800" y="4495800"/>
          <a:ext cx="1630363" cy="280988"/>
        </p:xfrm>
        <a:graphic>
          <a:graphicData uri="http://schemas.openxmlformats.org/presentationml/2006/ole">
            <mc:AlternateContent xmlns:mc="http://schemas.openxmlformats.org/markup-compatibility/2006">
              <mc:Choice xmlns:v="urn:schemas-microsoft-com:vml" Requires="v">
                <p:oleObj spid="_x0000_s230489" name="Equation" r:id="rId5" imgW="1041120" imgH="177480" progId="Equation.DSMT4">
                  <p:embed/>
                </p:oleObj>
              </mc:Choice>
              <mc:Fallback>
                <p:oleObj name="Equation" r:id="rId5" imgW="1041120" imgH="17748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95800" y="4495800"/>
                        <a:ext cx="1630363"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0408" name="Object 8"/>
          <p:cNvGraphicFramePr>
            <a:graphicFrameLocks noChangeAspect="1"/>
          </p:cNvGraphicFramePr>
          <p:nvPr/>
        </p:nvGraphicFramePr>
        <p:xfrm>
          <a:off x="914400" y="5334000"/>
          <a:ext cx="7137400" cy="361950"/>
        </p:xfrm>
        <a:graphic>
          <a:graphicData uri="http://schemas.openxmlformats.org/presentationml/2006/ole">
            <mc:AlternateContent xmlns:mc="http://schemas.openxmlformats.org/markup-compatibility/2006">
              <mc:Choice xmlns:v="urn:schemas-microsoft-com:vml" Requires="v">
                <p:oleObj spid="_x0000_s230490" name="Equation" r:id="rId7" imgW="4559040" imgH="228600" progId="Equation.DSMT4">
                  <p:embed/>
                </p:oleObj>
              </mc:Choice>
              <mc:Fallback>
                <p:oleObj name="Equation" r:id="rId7" imgW="4559040" imgH="22860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14400" y="5334000"/>
                        <a:ext cx="7137400" cy="361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0409" name="Object 9"/>
          <p:cNvGraphicFramePr>
            <a:graphicFrameLocks noChangeAspect="1"/>
          </p:cNvGraphicFramePr>
          <p:nvPr/>
        </p:nvGraphicFramePr>
        <p:xfrm>
          <a:off x="914400" y="5791200"/>
          <a:ext cx="7277100" cy="361950"/>
        </p:xfrm>
        <a:graphic>
          <a:graphicData uri="http://schemas.openxmlformats.org/presentationml/2006/ole">
            <mc:AlternateContent xmlns:mc="http://schemas.openxmlformats.org/markup-compatibility/2006">
              <mc:Choice xmlns:v="urn:schemas-microsoft-com:vml" Requires="v">
                <p:oleObj spid="_x0000_s230491" name="Equation" r:id="rId9" imgW="4647960" imgH="228600" progId="Equation.DSMT4">
                  <p:embed/>
                </p:oleObj>
              </mc:Choice>
              <mc:Fallback>
                <p:oleObj name="Equation" r:id="rId9" imgW="4647960" imgH="228600" progId="Equation.DSMT4">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400" y="5791200"/>
                        <a:ext cx="7277100" cy="361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0411" name="Object 10"/>
          <p:cNvGraphicFramePr>
            <a:graphicFrameLocks noChangeAspect="1"/>
          </p:cNvGraphicFramePr>
          <p:nvPr/>
        </p:nvGraphicFramePr>
        <p:xfrm>
          <a:off x="1752600" y="3429000"/>
          <a:ext cx="735012" cy="280988"/>
        </p:xfrm>
        <a:graphic>
          <a:graphicData uri="http://schemas.openxmlformats.org/presentationml/2006/ole">
            <mc:AlternateContent xmlns:mc="http://schemas.openxmlformats.org/markup-compatibility/2006">
              <mc:Choice xmlns:v="urn:schemas-microsoft-com:vml" Requires="v">
                <p:oleObj spid="_x0000_s230492" name="Equation" r:id="rId11" imgW="469800" imgH="177480" progId="Equation.DSMT4">
                  <p:embed/>
                </p:oleObj>
              </mc:Choice>
              <mc:Fallback>
                <p:oleObj name="Equation" r:id="rId11" imgW="469800" imgH="177480" progId="Equation.DSMT4">
                  <p:embed/>
                  <p:pic>
                    <p:nvPicPr>
                      <p:cNvPr id="0" name="Object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52600" y="3429000"/>
                        <a:ext cx="735012"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0412" name="Object 10"/>
          <p:cNvGraphicFramePr>
            <a:graphicFrameLocks noChangeAspect="1"/>
          </p:cNvGraphicFramePr>
          <p:nvPr/>
        </p:nvGraphicFramePr>
        <p:xfrm>
          <a:off x="3200400" y="3429000"/>
          <a:ext cx="735012" cy="280988"/>
        </p:xfrm>
        <a:graphic>
          <a:graphicData uri="http://schemas.openxmlformats.org/presentationml/2006/ole">
            <mc:AlternateContent xmlns:mc="http://schemas.openxmlformats.org/markup-compatibility/2006">
              <mc:Choice xmlns:v="urn:schemas-microsoft-com:vml" Requires="v">
                <p:oleObj spid="_x0000_s230493" name="Equation" r:id="rId13" imgW="469800" imgH="177480" progId="Equation.DSMT4">
                  <p:embed/>
                </p:oleObj>
              </mc:Choice>
              <mc:Fallback>
                <p:oleObj name="Equation" r:id="rId13" imgW="469800" imgH="177480" progId="Equation.DSMT4">
                  <p:embed/>
                  <p:pic>
                    <p:nvPicPr>
                      <p:cNvPr id="0" name="Picture 1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00400" y="3429000"/>
                        <a:ext cx="735012"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0414" name="Object 14"/>
          <p:cNvGraphicFramePr>
            <a:graphicFrameLocks noChangeAspect="1"/>
          </p:cNvGraphicFramePr>
          <p:nvPr/>
        </p:nvGraphicFramePr>
        <p:xfrm>
          <a:off x="2971800" y="3048000"/>
          <a:ext cx="436563" cy="260350"/>
        </p:xfrm>
        <a:graphic>
          <a:graphicData uri="http://schemas.openxmlformats.org/presentationml/2006/ole">
            <mc:AlternateContent xmlns:mc="http://schemas.openxmlformats.org/markup-compatibility/2006">
              <mc:Choice xmlns:v="urn:schemas-microsoft-com:vml" Requires="v">
                <p:oleObj spid="_x0000_s230494" name="Equation" r:id="rId15" imgW="279360" imgH="164880" progId="Equation.DSMT4">
                  <p:embed/>
                </p:oleObj>
              </mc:Choice>
              <mc:Fallback>
                <p:oleObj name="Equation" r:id="rId15" imgW="279360" imgH="164880" progId="Equation.DSMT4">
                  <p:embed/>
                  <p:pic>
                    <p:nvPicPr>
                      <p:cNvPr id="0" name="Picture 1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971800" y="3048000"/>
                        <a:ext cx="436563" cy="260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0415" name="Object 10"/>
          <p:cNvGraphicFramePr>
            <a:graphicFrameLocks noChangeAspect="1"/>
          </p:cNvGraphicFramePr>
          <p:nvPr/>
        </p:nvGraphicFramePr>
        <p:xfrm>
          <a:off x="1905000" y="3048000"/>
          <a:ext cx="438150" cy="280988"/>
        </p:xfrm>
        <a:graphic>
          <a:graphicData uri="http://schemas.openxmlformats.org/presentationml/2006/ole">
            <mc:AlternateContent xmlns:mc="http://schemas.openxmlformats.org/markup-compatibility/2006">
              <mc:Choice xmlns:v="urn:schemas-microsoft-com:vml" Requires="v">
                <p:oleObj spid="_x0000_s230495" name="Equation" r:id="rId17" imgW="279360" imgH="177480" progId="Equation.DSMT4">
                  <p:embed/>
                </p:oleObj>
              </mc:Choice>
              <mc:Fallback>
                <p:oleObj name="Equation" r:id="rId17" imgW="279360" imgH="177480" progId="Equation.DSMT4">
                  <p:embed/>
                  <p:pic>
                    <p:nvPicPr>
                      <p:cNvPr id="0" name="Picture 1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905000" y="3048000"/>
                        <a:ext cx="438150" cy="2809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 name="Content Placeholder 2"/>
          <p:cNvSpPr txBox="1">
            <a:spLocks/>
          </p:cNvSpPr>
          <p:nvPr/>
        </p:nvSpPr>
        <p:spPr>
          <a:xfrm>
            <a:off x="228600" y="1066800"/>
            <a:ext cx="8763000" cy="10668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If the result of an arithmetic operation has a 1 sign bit, it is a negative number in 2’s complement notation; to obtain the true magnitude, subtract 1 and form the 1’s complement. </a:t>
            </a:r>
          </a:p>
        </p:txBody>
      </p:sp>
      <p:sp>
        <p:nvSpPr>
          <p:cNvPr id="20" name="TextBox 19"/>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228600" y="990600"/>
            <a:ext cx="8763000" cy="5410200"/>
          </a:xfrm>
          <a:prstGeom prst="roundRect">
            <a:avLst>
              <a:gd name="adj" fmla="val 3299"/>
            </a:avLst>
          </a:prstGeom>
          <a:solidFill>
            <a:schemeClr val="bg1">
              <a:lumMod val="85000"/>
            </a:schemeClr>
          </a:solidFill>
          <a:ln>
            <a:solidFill>
              <a:schemeClr val="bg1">
                <a:lumMod val="65000"/>
              </a:schemeClr>
            </a:solid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sp>
        <p:nvSpPr>
          <p:cNvPr id="11" name="Rounded Rectangle 10"/>
          <p:cNvSpPr/>
          <p:nvPr/>
        </p:nvSpPr>
        <p:spPr>
          <a:xfrm>
            <a:off x="228600" y="990600"/>
            <a:ext cx="8763000" cy="533400"/>
          </a:xfrm>
          <a:prstGeom prst="roundRect">
            <a:avLst>
              <a:gd name="adj" fmla="val 29164"/>
            </a:avLst>
          </a:prstGeom>
          <a:solidFill>
            <a:schemeClr val="bg1">
              <a:lumMod val="75000"/>
            </a:schemeClr>
          </a:solidFill>
          <a:ln>
            <a:solidFill>
              <a:schemeClr val="bg1">
                <a:lumMod val="65000"/>
              </a:schemeClr>
            </a:solid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066800"/>
            <a:ext cx="8763000" cy="9144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0070C0"/>
                </a:solidFill>
                <a:latin typeface="Times New Roman" pitchFamily="18" charset="0"/>
                <a:cs typeface="Times New Roman" pitchFamily="18" charset="0"/>
              </a:rPr>
              <a:t>Example 4</a:t>
            </a:r>
          </a:p>
          <a:p>
            <a:pPr marL="457200" indent="-457200">
              <a:buNone/>
            </a:pPr>
            <a:r>
              <a:rPr lang="en-US" sz="2000" dirty="0" smtClean="0">
                <a:latin typeface="Times New Roman" pitchFamily="18" charset="0"/>
                <a:cs typeface="Times New Roman" pitchFamily="18" charset="0"/>
              </a:rPr>
              <a:t>c) 	Solution</a:t>
            </a: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22</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pic>
        <p:nvPicPr>
          <p:cNvPr id="231435" name="Picture 11"/>
          <p:cNvPicPr>
            <a:picLocks noChangeAspect="1" noChangeArrowheads="1"/>
          </p:cNvPicPr>
          <p:nvPr/>
        </p:nvPicPr>
        <p:blipFill>
          <a:blip r:embed="rId2" cstate="print"/>
          <a:srcRect/>
          <a:stretch>
            <a:fillRect/>
          </a:stretch>
        </p:blipFill>
        <p:spPr bwMode="auto">
          <a:xfrm>
            <a:off x="2286000" y="1600200"/>
            <a:ext cx="4388252" cy="2057400"/>
          </a:xfrm>
          <a:prstGeom prst="rect">
            <a:avLst/>
          </a:prstGeom>
          <a:noFill/>
          <a:ln w="9525">
            <a:noFill/>
            <a:miter lim="800000"/>
            <a:headEnd/>
            <a:tailEnd/>
          </a:ln>
        </p:spPr>
      </p:pic>
      <p:pic>
        <p:nvPicPr>
          <p:cNvPr id="231436" name="Picture 12"/>
          <p:cNvPicPr>
            <a:picLocks noChangeAspect="1" noChangeArrowheads="1"/>
          </p:cNvPicPr>
          <p:nvPr/>
        </p:nvPicPr>
        <p:blipFill>
          <a:blip r:embed="rId3" cstate="print"/>
          <a:srcRect/>
          <a:stretch>
            <a:fillRect/>
          </a:stretch>
        </p:blipFill>
        <p:spPr bwMode="auto">
          <a:xfrm>
            <a:off x="1295400" y="3733800"/>
            <a:ext cx="6126777" cy="2556035"/>
          </a:xfrm>
          <a:prstGeom prst="rect">
            <a:avLst/>
          </a:prstGeom>
          <a:noFill/>
          <a:ln w="9525">
            <a:noFill/>
            <a:miter lim="800000"/>
            <a:headEnd/>
            <a:tailEnd/>
          </a:ln>
        </p:spPr>
      </p:pic>
      <p:sp>
        <p:nvSpPr>
          <p:cNvPr id="13" name="TextBox 12"/>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143000"/>
            <a:ext cx="8763000" cy="51816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chemeClr val="accent6">
                    <a:lumMod val="50000"/>
                  </a:schemeClr>
                </a:solidFill>
                <a:latin typeface="Times New Roman" pitchFamily="18" charset="0"/>
                <a:cs typeface="Times New Roman" pitchFamily="18" charset="0"/>
              </a:rPr>
              <a:t>Binary-Coded Decimals (BCD)</a:t>
            </a:r>
          </a:p>
          <a:p>
            <a:pPr>
              <a:buFont typeface="Wingdings" pitchFamily="2" charset="2"/>
              <a:buChar char="ü"/>
            </a:pPr>
            <a:r>
              <a:rPr lang="en-US" sz="2000" dirty="0" smtClean="0">
                <a:latin typeface="Times New Roman" pitchFamily="18" charset="0"/>
                <a:cs typeface="Times New Roman" pitchFamily="18" charset="0"/>
              </a:rPr>
              <a:t>For the </a:t>
            </a:r>
            <a:r>
              <a:rPr lang="en-US" sz="2000" dirty="0" smtClean="0">
                <a:solidFill>
                  <a:srgbClr val="7030A0"/>
                </a:solidFill>
                <a:latin typeface="Times New Roman" pitchFamily="18" charset="0"/>
                <a:cs typeface="Times New Roman" pitchFamily="18" charset="0"/>
              </a:rPr>
              <a:t>convenience</a:t>
            </a:r>
            <a:r>
              <a:rPr lang="en-US" sz="2000" dirty="0" smtClean="0">
                <a:latin typeface="Times New Roman" pitchFamily="18" charset="0"/>
                <a:cs typeface="Times New Roman" pitchFamily="18" charset="0"/>
              </a:rPr>
              <a:t> </a:t>
            </a:r>
            <a:r>
              <a:rPr lang="en-US" sz="2000" dirty="0" smtClean="0">
                <a:solidFill>
                  <a:srgbClr val="7030A0"/>
                </a:solidFill>
                <a:latin typeface="Times New Roman" pitchFamily="18" charset="0"/>
                <a:cs typeface="Times New Roman" pitchFamily="18" charset="0"/>
              </a:rPr>
              <a:t>of humans, </a:t>
            </a:r>
            <a:r>
              <a:rPr lang="en-US" sz="2000" dirty="0" smtClean="0">
                <a:latin typeface="Times New Roman" pitchFamily="18" charset="0"/>
                <a:cs typeface="Times New Roman" pitchFamily="18" charset="0"/>
              </a:rPr>
              <a:t>computer </a:t>
            </a:r>
            <a:r>
              <a:rPr lang="en-US" sz="2000" dirty="0" smtClean="0">
                <a:solidFill>
                  <a:srgbClr val="0070C0"/>
                </a:solidFill>
                <a:latin typeface="Times New Roman" pitchFamily="18" charset="0"/>
                <a:cs typeface="Times New Roman" pitchFamily="18" charset="0"/>
              </a:rPr>
              <a:t>input/output </a:t>
            </a:r>
            <a:r>
              <a:rPr lang="en-US" sz="2000" dirty="0" smtClean="0">
                <a:latin typeface="Times New Roman" pitchFamily="18" charset="0"/>
                <a:cs typeface="Times New Roman" pitchFamily="18" charset="0"/>
              </a:rPr>
              <a:t>devices may accept/provide decimals on the </a:t>
            </a:r>
            <a:r>
              <a:rPr lang="en-US" sz="2000" dirty="0" smtClean="0">
                <a:solidFill>
                  <a:schemeClr val="accent6">
                    <a:lumMod val="75000"/>
                  </a:schemeClr>
                </a:solidFill>
                <a:latin typeface="Times New Roman" pitchFamily="18" charset="0"/>
                <a:cs typeface="Times New Roman" pitchFamily="18" charset="0"/>
              </a:rPr>
              <a:t>human side </a:t>
            </a:r>
            <a:r>
              <a:rPr lang="en-US" sz="2000" dirty="0" smtClean="0">
                <a:latin typeface="Times New Roman" pitchFamily="18" charset="0"/>
                <a:cs typeface="Times New Roman" pitchFamily="18" charset="0"/>
              </a:rPr>
              <a:t>and </a:t>
            </a:r>
            <a:r>
              <a:rPr lang="en-US" sz="2000" dirty="0" smtClean="0">
                <a:solidFill>
                  <a:srgbClr val="7030A0"/>
                </a:solidFill>
                <a:latin typeface="Times New Roman" pitchFamily="18" charset="0"/>
                <a:cs typeface="Times New Roman" pitchFamily="18" charset="0"/>
              </a:rPr>
              <a:t>binaries </a:t>
            </a:r>
            <a:r>
              <a:rPr lang="en-US" sz="2000" dirty="0" smtClean="0">
                <a:latin typeface="Times New Roman" pitchFamily="18" charset="0"/>
                <a:cs typeface="Times New Roman" pitchFamily="18" charset="0"/>
              </a:rPr>
              <a:t>on the computer side.</a:t>
            </a:r>
          </a:p>
          <a:p>
            <a:pPr>
              <a:buFont typeface="Wingdings" pitchFamily="2" charset="2"/>
              <a:buChar char="ü"/>
            </a:pPr>
            <a:r>
              <a:rPr lang="en-US" sz="2000" dirty="0" smtClean="0">
                <a:solidFill>
                  <a:srgbClr val="0070C0"/>
                </a:solidFill>
                <a:latin typeface="Times New Roman" pitchFamily="18" charset="0"/>
                <a:cs typeface="Times New Roman" pitchFamily="18" charset="0"/>
              </a:rPr>
              <a:t>The conversion </a:t>
            </a:r>
            <a:r>
              <a:rPr lang="en-US" sz="2000" dirty="0" smtClean="0">
                <a:latin typeface="Times New Roman" pitchFamily="18" charset="0"/>
                <a:cs typeface="Times New Roman" pitchFamily="18" charset="0"/>
              </a:rPr>
              <a:t>is simplified by </a:t>
            </a:r>
            <a:r>
              <a:rPr lang="en-US" sz="2000" dirty="0" smtClean="0">
                <a:solidFill>
                  <a:srgbClr val="7030A0"/>
                </a:solidFill>
                <a:latin typeface="Times New Roman" pitchFamily="18" charset="0"/>
                <a:cs typeface="Times New Roman" pitchFamily="18" charset="0"/>
              </a:rPr>
              <a:t>coding</a:t>
            </a:r>
            <a:r>
              <a:rPr lang="en-US" sz="2000" dirty="0" smtClean="0">
                <a:latin typeface="Times New Roman" pitchFamily="18" charset="0"/>
                <a:cs typeface="Times New Roman" pitchFamily="18" charset="0"/>
              </a:rPr>
              <a:t> each decimal digit, that is, replacing it by the 4-bit binary representation of the digit. </a:t>
            </a:r>
          </a:p>
          <a:p>
            <a:pPr>
              <a:buFont typeface="Wingdings" pitchFamily="2" charset="2"/>
              <a:buChar char="ü"/>
            </a:pPr>
            <a:r>
              <a:rPr lang="en-US" sz="2000" dirty="0" smtClean="0">
                <a:solidFill>
                  <a:schemeClr val="accent6">
                    <a:lumMod val="75000"/>
                  </a:schemeClr>
                </a:solidFill>
                <a:latin typeface="Times New Roman" pitchFamily="18" charset="0"/>
                <a:cs typeface="Times New Roman" pitchFamily="18" charset="0"/>
              </a:rPr>
              <a:t>For example, </a:t>
            </a:r>
            <a:r>
              <a:rPr lang="en-US" sz="2000" dirty="0" smtClean="0">
                <a:latin typeface="Times New Roman" pitchFamily="18" charset="0"/>
                <a:cs typeface="Times New Roman" pitchFamily="18" charset="0"/>
              </a:rPr>
              <a:t>in the  8421 BCD code                    ,                       , and </a:t>
            </a:r>
          </a:p>
          <a:p>
            <a:pPr>
              <a:buNone/>
            </a:pPr>
            <a:r>
              <a:rPr lang="en-US" sz="2000" dirty="0" smtClean="0">
                <a:latin typeface="Times New Roman" pitchFamily="18" charset="0"/>
                <a:cs typeface="Times New Roman" pitchFamily="18" charset="0"/>
              </a:rPr>
              <a:t>                                              .</a:t>
            </a:r>
          </a:p>
          <a:p>
            <a:pPr>
              <a:buFont typeface="Wingdings" pitchFamily="2" charset="2"/>
              <a:buChar char="ü"/>
            </a:pPr>
            <a:r>
              <a:rPr lang="en-US" sz="2000" b="1" dirty="0" smtClean="0">
                <a:solidFill>
                  <a:schemeClr val="accent6">
                    <a:lumMod val="75000"/>
                  </a:schemeClr>
                </a:solidFill>
                <a:latin typeface="Times New Roman" pitchFamily="18" charset="0"/>
                <a:cs typeface="Times New Roman" pitchFamily="18" charset="0"/>
              </a:rPr>
              <a:t>BCD-to-Binary Conversion</a:t>
            </a:r>
            <a:r>
              <a:rPr lang="en-US" sz="2000" dirty="0" smtClean="0">
                <a:latin typeface="Times New Roman" pitchFamily="18" charset="0"/>
                <a:cs typeface="Times New Roman" pitchFamily="18" charset="0"/>
              </a:rPr>
              <a:t>. A given BCD number can be converted into an equivalent binary number by first writing it decimal equivalent and then converting it into its binary equivalent.</a:t>
            </a:r>
          </a:p>
          <a:p>
            <a:pPr>
              <a:buFont typeface="Wingdings" pitchFamily="2" charset="2"/>
              <a:buChar char="ü"/>
            </a:pPr>
            <a:r>
              <a:rPr lang="en-US" sz="2000" b="1" dirty="0" smtClean="0">
                <a:solidFill>
                  <a:srgbClr val="0070C0"/>
                </a:solidFill>
                <a:latin typeface="Times New Roman" pitchFamily="18" charset="0"/>
                <a:cs typeface="Times New Roman" pitchFamily="18" charset="0"/>
              </a:rPr>
              <a:t>Binary-to-BCD Conversion</a:t>
            </a:r>
            <a:r>
              <a:rPr lang="en-US" sz="2000" dirty="0" smtClean="0">
                <a:latin typeface="Times New Roman" pitchFamily="18" charset="0"/>
                <a:cs typeface="Times New Roman" pitchFamily="18" charset="0"/>
              </a:rPr>
              <a:t>. The process is the same as the process of BCD-to-binary conversion executed in reverse order. </a:t>
            </a: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23</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graphicFrame>
        <p:nvGraphicFramePr>
          <p:cNvPr id="228358" name="Object 6"/>
          <p:cNvGraphicFramePr>
            <a:graphicFrameLocks noChangeAspect="1"/>
          </p:cNvGraphicFramePr>
          <p:nvPr/>
        </p:nvGraphicFramePr>
        <p:xfrm>
          <a:off x="4495800" y="2971800"/>
          <a:ext cx="1152525" cy="361950"/>
        </p:xfrm>
        <a:graphic>
          <a:graphicData uri="http://schemas.openxmlformats.org/presentationml/2006/ole">
            <mc:AlternateContent xmlns:mc="http://schemas.openxmlformats.org/markup-compatibility/2006">
              <mc:Choice xmlns:v="urn:schemas-microsoft-com:vml" Requires="v">
                <p:oleObj spid="_x0000_s234528" name="Equation" r:id="rId3" imgW="736560" imgH="228600" progId="Equation.DSMT4">
                  <p:embed/>
                </p:oleObj>
              </mc:Choice>
              <mc:Fallback>
                <p:oleObj name="Equation" r:id="rId3" imgW="736560" imgH="2286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95800" y="2971800"/>
                        <a:ext cx="1152525" cy="361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2456" name="Object 6"/>
          <p:cNvGraphicFramePr>
            <a:graphicFrameLocks noChangeAspect="1"/>
          </p:cNvGraphicFramePr>
          <p:nvPr/>
        </p:nvGraphicFramePr>
        <p:xfrm>
          <a:off x="5867400" y="2971800"/>
          <a:ext cx="1131888" cy="361950"/>
        </p:xfrm>
        <a:graphic>
          <a:graphicData uri="http://schemas.openxmlformats.org/presentationml/2006/ole">
            <mc:AlternateContent xmlns:mc="http://schemas.openxmlformats.org/markup-compatibility/2006">
              <mc:Choice xmlns:v="urn:schemas-microsoft-com:vml" Requires="v">
                <p:oleObj spid="_x0000_s234529" name="Equation" r:id="rId5" imgW="723600" imgH="228600" progId="Equation.DSMT4">
                  <p:embed/>
                </p:oleObj>
              </mc:Choice>
              <mc:Fallback>
                <p:oleObj name="Equation" r:id="rId5" imgW="723600" imgH="228600" progId="Equation.DSMT4">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67400" y="2971800"/>
                        <a:ext cx="1131888" cy="361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2457" name="Object 6"/>
          <p:cNvGraphicFramePr>
            <a:graphicFrameLocks noChangeAspect="1"/>
          </p:cNvGraphicFramePr>
          <p:nvPr/>
        </p:nvGraphicFramePr>
        <p:xfrm>
          <a:off x="685800" y="3352800"/>
          <a:ext cx="2543175" cy="361950"/>
        </p:xfrm>
        <a:graphic>
          <a:graphicData uri="http://schemas.openxmlformats.org/presentationml/2006/ole">
            <mc:AlternateContent xmlns:mc="http://schemas.openxmlformats.org/markup-compatibility/2006">
              <mc:Choice xmlns:v="urn:schemas-microsoft-com:vml" Requires="v">
                <p:oleObj spid="_x0000_s234530" name="Equation" r:id="rId7" imgW="1625400" imgH="228600" progId="Equation.DSMT4">
                  <p:embed/>
                </p:oleObj>
              </mc:Choice>
              <mc:Fallback>
                <p:oleObj name="Equation" r:id="rId7" imgW="1625400" imgH="228600" progId="Equation.DSMT4">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5800" y="3352800"/>
                        <a:ext cx="2543175" cy="361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Box 11"/>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553200" y="6342903"/>
            <a:ext cx="2133600" cy="365125"/>
          </a:xfrm>
        </p:spPr>
        <p:txBody>
          <a:bodyPr/>
          <a:lstStyle/>
          <a:p>
            <a:fld id="{D870E9BA-92E5-4D52-8834-4CFBC0680828}" type="slidenum">
              <a:rPr lang="en-US" smtClean="0"/>
              <a:pPr/>
              <a:t>24</a:t>
            </a:fld>
            <a:endParaRPr lang="en-US"/>
          </a:p>
        </p:txBody>
      </p:sp>
      <p:sp>
        <p:nvSpPr>
          <p:cNvPr id="3" name="Content Placeholder 2"/>
          <p:cNvSpPr txBox="1">
            <a:spLocks/>
          </p:cNvSpPr>
          <p:nvPr/>
        </p:nvSpPr>
        <p:spPr>
          <a:xfrm>
            <a:off x="190500" y="1281112"/>
            <a:ext cx="8763000" cy="5075238"/>
          </a:xfrm>
          <a:prstGeom prst="rect">
            <a:avLst/>
          </a:prstGeom>
        </p:spPr>
        <p:txBody>
          <a:bodyP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buFont typeface="Wingdings 3" charset="2"/>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0070C0"/>
                </a:solidFill>
                <a:latin typeface="Times New Roman" pitchFamily="18" charset="0"/>
                <a:cs typeface="Times New Roman" pitchFamily="18" charset="0"/>
              </a:rPr>
              <a:t>Excess-3 Code</a:t>
            </a:r>
          </a:p>
          <a:p>
            <a:pPr>
              <a:buFont typeface="Wingdings" panose="05000000000000000000" pitchFamily="2" charset="2"/>
              <a:buChar char="ü"/>
            </a:pPr>
            <a:r>
              <a:rPr lang="en-US" sz="2000" dirty="0">
                <a:latin typeface="Times New Roman" panose="02020603050405020304" pitchFamily="18" charset="0"/>
                <a:cs typeface="Times New Roman" panose="02020603050405020304" pitchFamily="18" charset="0"/>
              </a:rPr>
              <a:t>It is particularly significant for arithmetic </a:t>
            </a:r>
            <a:r>
              <a:rPr lang="en-US" sz="2000" dirty="0" smtClean="0">
                <a:latin typeface="Times New Roman" panose="02020603050405020304" pitchFamily="18" charset="0"/>
                <a:cs typeface="Times New Roman" panose="02020603050405020304" pitchFamily="18" charset="0"/>
              </a:rPr>
              <a:t>operations as </a:t>
            </a:r>
            <a:r>
              <a:rPr lang="en-US" sz="2000" dirty="0">
                <a:latin typeface="Times New Roman" panose="02020603050405020304" pitchFamily="18" charset="0"/>
                <a:cs typeface="Times New Roman" panose="02020603050405020304" pitchFamily="18" charset="0"/>
              </a:rPr>
              <a:t>it overcomes </a:t>
            </a:r>
            <a:r>
              <a:rPr lang="en-US" sz="2000" dirty="0" smtClean="0">
                <a:latin typeface="Times New Roman" panose="02020603050405020304" pitchFamily="18" charset="0"/>
                <a:cs typeface="Times New Roman" panose="02020603050405020304" pitchFamily="18" charset="0"/>
              </a:rPr>
              <a:t>the shortcomings </a:t>
            </a:r>
            <a:r>
              <a:rPr lang="en-US" sz="2000" dirty="0">
                <a:latin typeface="Times New Roman" panose="02020603050405020304" pitchFamily="18" charset="0"/>
                <a:cs typeface="Times New Roman" panose="02020603050405020304" pitchFamily="18" charset="0"/>
              </a:rPr>
              <a:t>encountered while using the 8421 BCD code to add two </a:t>
            </a:r>
            <a:r>
              <a:rPr lang="en-US" sz="2000" dirty="0" smtClean="0">
                <a:latin typeface="Times New Roman" panose="02020603050405020304" pitchFamily="18" charset="0"/>
                <a:cs typeface="Times New Roman" panose="02020603050405020304" pitchFamily="18" charset="0"/>
              </a:rPr>
              <a:t>decimal digits </a:t>
            </a:r>
            <a:r>
              <a:rPr lang="en-US" sz="2000" dirty="0">
                <a:latin typeface="Times New Roman" panose="02020603050405020304" pitchFamily="18" charset="0"/>
                <a:cs typeface="Times New Roman" panose="02020603050405020304" pitchFamily="18" charset="0"/>
              </a:rPr>
              <a:t>whose sum exceeds </a:t>
            </a:r>
            <a:r>
              <a:rPr lang="en-US" sz="2000" dirty="0" smtClean="0">
                <a:latin typeface="Times New Roman" panose="02020603050405020304" pitchFamily="18" charset="0"/>
                <a:cs typeface="Times New Roman" panose="02020603050405020304" pitchFamily="18" charset="0"/>
              </a:rPr>
              <a:t>9.</a:t>
            </a:r>
          </a:p>
          <a:p>
            <a:pPr>
              <a:buFont typeface="Wingdings" panose="05000000000000000000" pitchFamily="2" charset="2"/>
              <a:buChar char="ü"/>
            </a:pPr>
            <a:r>
              <a:rPr lang="en-US" sz="2000" dirty="0" smtClean="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excess-3 code for a given decimal number is determined by adding ‘3’ to each </a:t>
            </a:r>
            <a:r>
              <a:rPr lang="en-US" sz="2000" dirty="0" smtClean="0">
                <a:latin typeface="Times New Roman" panose="02020603050405020304" pitchFamily="18" charset="0"/>
                <a:cs typeface="Times New Roman" panose="02020603050405020304" pitchFamily="18" charset="0"/>
              </a:rPr>
              <a:t>decimal digit </a:t>
            </a:r>
            <a:r>
              <a:rPr lang="en-US" sz="2000" dirty="0">
                <a:latin typeface="Times New Roman" panose="02020603050405020304" pitchFamily="18" charset="0"/>
                <a:cs typeface="Times New Roman" panose="02020603050405020304" pitchFamily="18" charset="0"/>
              </a:rPr>
              <a:t>in the given number and then replacing each digit of the newly found decimal number </a:t>
            </a:r>
            <a:r>
              <a:rPr lang="en-US" sz="2000" dirty="0" smtClean="0">
                <a:latin typeface="Times New Roman" panose="02020603050405020304" pitchFamily="18" charset="0"/>
                <a:cs typeface="Times New Roman" panose="02020603050405020304" pitchFamily="18" charset="0"/>
              </a:rPr>
              <a:t>by its four bits binary equivalent.</a:t>
            </a:r>
          </a:p>
        </p:txBody>
      </p:sp>
      <p:sp>
        <p:nvSpPr>
          <p:cNvPr id="4" name="Title 1"/>
          <p:cNvSpPr txBox="1">
            <a:spLocks/>
          </p:cNvSpPr>
          <p:nvPr/>
        </p:nvSpPr>
        <p:spPr>
          <a:xfrm>
            <a:off x="457200" y="443706"/>
            <a:ext cx="8229600" cy="9445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cxnSp>
        <p:nvCxnSpPr>
          <p:cNvPr id="5" name="Straight Connector 4"/>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cxnSp>
        <p:nvCxnSpPr>
          <p:cNvPr id="6" name="Straight Connector 5"/>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Octagon 6"/>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9" name="Slide Number Placeholder 6"/>
          <p:cNvSpPr txBox="1">
            <a:spLocks/>
          </p:cNvSpPr>
          <p:nvPr/>
        </p:nvSpPr>
        <p:spPr>
          <a:xfrm>
            <a:off x="6553200"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22</a:t>
            </a:r>
            <a:endParaRPr lang="en-US" sz="36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74580045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990600"/>
            <a:ext cx="8763000" cy="32004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0070C0"/>
                </a:solidFill>
                <a:latin typeface="Times New Roman" pitchFamily="18" charset="0"/>
                <a:cs typeface="Times New Roman" pitchFamily="18" charset="0"/>
              </a:rPr>
              <a:t>Gray Code</a:t>
            </a:r>
          </a:p>
          <a:p>
            <a:pPr>
              <a:buFont typeface="Wingdings" pitchFamily="2" charset="2"/>
              <a:buChar char="ü"/>
            </a:pPr>
            <a:r>
              <a:rPr lang="en-US" sz="2000" dirty="0" smtClean="0">
                <a:latin typeface="Times New Roman" pitchFamily="18" charset="0"/>
                <a:cs typeface="Times New Roman" pitchFamily="18" charset="0"/>
              </a:rPr>
              <a:t>The Gray code was designed by Frank Gray at Bell Labs and patented in 1953. It is an </a:t>
            </a:r>
            <a:r>
              <a:rPr lang="en-US" sz="2000" dirty="0" err="1" smtClean="0">
                <a:solidFill>
                  <a:schemeClr val="accent6">
                    <a:lumMod val="75000"/>
                  </a:schemeClr>
                </a:solidFill>
                <a:latin typeface="Times New Roman" pitchFamily="18" charset="0"/>
                <a:cs typeface="Times New Roman" pitchFamily="18" charset="0"/>
              </a:rPr>
              <a:t>unweighted</a:t>
            </a:r>
            <a:r>
              <a:rPr lang="en-US" sz="2000" dirty="0" smtClean="0">
                <a:solidFill>
                  <a:schemeClr val="accent6">
                    <a:lumMod val="75000"/>
                  </a:schemeClr>
                </a:solidFill>
                <a:latin typeface="Times New Roman" pitchFamily="18" charset="0"/>
                <a:cs typeface="Times New Roman" pitchFamily="18" charset="0"/>
              </a:rPr>
              <a:t> binary code </a:t>
            </a:r>
            <a:r>
              <a:rPr lang="en-US" sz="2000" dirty="0" smtClean="0">
                <a:latin typeface="Times New Roman" pitchFamily="18" charset="0"/>
                <a:cs typeface="Times New Roman" pitchFamily="18" charset="0"/>
              </a:rPr>
              <a:t>in which </a:t>
            </a:r>
            <a:r>
              <a:rPr lang="en-US" sz="2000" dirty="0" smtClean="0">
                <a:solidFill>
                  <a:srgbClr val="7030A0"/>
                </a:solidFill>
                <a:latin typeface="Times New Roman" pitchFamily="18" charset="0"/>
                <a:cs typeface="Times New Roman" pitchFamily="18" charset="0"/>
              </a:rPr>
              <a:t>two successive values </a:t>
            </a:r>
            <a:r>
              <a:rPr lang="en-US" sz="2000" dirty="0" smtClean="0">
                <a:latin typeface="Times New Roman" pitchFamily="18" charset="0"/>
                <a:cs typeface="Times New Roman" pitchFamily="18" charset="0"/>
              </a:rPr>
              <a:t>differ only by </a:t>
            </a:r>
            <a:r>
              <a:rPr lang="en-US" sz="2000" dirty="0" smtClean="0">
                <a:solidFill>
                  <a:srgbClr val="0070C0"/>
                </a:solidFill>
                <a:latin typeface="Times New Roman" pitchFamily="18" charset="0"/>
                <a:cs typeface="Times New Roman" pitchFamily="18" charset="0"/>
              </a:rPr>
              <a:t>1 bit</a:t>
            </a:r>
            <a:r>
              <a:rPr lang="en-US" sz="2000" dirty="0" smtClean="0">
                <a:latin typeface="Times New Roman" pitchFamily="18" charset="0"/>
                <a:cs typeface="Times New Roman" pitchFamily="18" charset="0"/>
              </a:rPr>
              <a:t>. </a:t>
            </a:r>
          </a:p>
          <a:p>
            <a:pPr>
              <a:buFont typeface="Wingdings" pitchFamily="2" charset="2"/>
              <a:buChar char="ü"/>
            </a:pPr>
            <a:r>
              <a:rPr lang="en-US" sz="2000" dirty="0" smtClean="0">
                <a:latin typeface="Times New Roman" pitchFamily="18" charset="0"/>
                <a:cs typeface="Times New Roman" pitchFamily="18" charset="0"/>
              </a:rPr>
              <a:t>Owing to this feature, the </a:t>
            </a:r>
            <a:r>
              <a:rPr lang="en-US" sz="2000" dirty="0" smtClean="0">
                <a:solidFill>
                  <a:srgbClr val="0070C0"/>
                </a:solidFill>
                <a:latin typeface="Times New Roman" pitchFamily="18" charset="0"/>
                <a:cs typeface="Times New Roman" pitchFamily="18" charset="0"/>
              </a:rPr>
              <a:t>maximum error </a:t>
            </a:r>
            <a:r>
              <a:rPr lang="en-US" sz="2000" dirty="0" smtClean="0">
                <a:latin typeface="Times New Roman" pitchFamily="18" charset="0"/>
                <a:cs typeface="Times New Roman" pitchFamily="18" charset="0"/>
              </a:rPr>
              <a:t>that can creep into a system using </a:t>
            </a:r>
            <a:r>
              <a:rPr lang="en-US" sz="2000" dirty="0" smtClean="0">
                <a:solidFill>
                  <a:srgbClr val="7030A0"/>
                </a:solidFill>
                <a:latin typeface="Times New Roman" pitchFamily="18" charset="0"/>
                <a:cs typeface="Times New Roman" pitchFamily="18" charset="0"/>
              </a:rPr>
              <a:t>Gray code </a:t>
            </a:r>
            <a:r>
              <a:rPr lang="en-US" sz="2000" dirty="0" smtClean="0">
                <a:latin typeface="Times New Roman" pitchFamily="18" charset="0"/>
                <a:cs typeface="Times New Roman" pitchFamily="18" charset="0"/>
              </a:rPr>
              <a:t>to encode data is </a:t>
            </a:r>
            <a:r>
              <a:rPr lang="en-US" sz="2000" dirty="0" smtClean="0">
                <a:solidFill>
                  <a:schemeClr val="accent6">
                    <a:lumMod val="75000"/>
                  </a:schemeClr>
                </a:solidFill>
                <a:latin typeface="Times New Roman" pitchFamily="18" charset="0"/>
                <a:cs typeface="Times New Roman" pitchFamily="18" charset="0"/>
              </a:rPr>
              <a:t>much less </a:t>
            </a:r>
            <a:r>
              <a:rPr lang="en-US" sz="2000" dirty="0" smtClean="0">
                <a:latin typeface="Times New Roman" pitchFamily="18" charset="0"/>
                <a:cs typeface="Times New Roman" pitchFamily="18" charset="0"/>
              </a:rPr>
              <a:t>than the </a:t>
            </a:r>
            <a:r>
              <a:rPr lang="en-US" sz="2000" dirty="0" smtClean="0">
                <a:solidFill>
                  <a:srgbClr val="0070C0"/>
                </a:solidFill>
                <a:latin typeface="Times New Roman" pitchFamily="18" charset="0"/>
                <a:cs typeface="Times New Roman" pitchFamily="18" charset="0"/>
              </a:rPr>
              <a:t>worst-case error </a:t>
            </a:r>
            <a:r>
              <a:rPr lang="en-US" sz="2000" dirty="0" smtClean="0">
                <a:latin typeface="Times New Roman" pitchFamily="18" charset="0"/>
                <a:cs typeface="Times New Roman" pitchFamily="18" charset="0"/>
              </a:rPr>
              <a:t>encountered in the case of </a:t>
            </a:r>
            <a:r>
              <a:rPr lang="en-US" sz="2000" dirty="0" smtClean="0">
                <a:solidFill>
                  <a:srgbClr val="7030A0"/>
                </a:solidFill>
                <a:latin typeface="Times New Roman" pitchFamily="18" charset="0"/>
                <a:cs typeface="Times New Roman" pitchFamily="18" charset="0"/>
              </a:rPr>
              <a:t>straight binary encoding</a:t>
            </a:r>
            <a:r>
              <a:rPr lang="en-US" sz="2000" dirty="0" smtClean="0">
                <a:latin typeface="Times New Roman" pitchFamily="18" charset="0"/>
                <a:cs typeface="Times New Roman" pitchFamily="18" charset="0"/>
              </a:rPr>
              <a:t>. Table 2 list Gray code equivalents of decimal numbers 0 – 15.</a:t>
            </a:r>
          </a:p>
          <a:p>
            <a:pPr>
              <a:buNone/>
            </a:pPr>
            <a:r>
              <a:rPr lang="en-US" sz="2000" dirty="0" smtClean="0">
                <a:latin typeface="Times New Roman" pitchFamily="18" charset="0"/>
                <a:cs typeface="Times New Roman" pitchFamily="18" charset="0"/>
              </a:rPr>
              <a:t> </a:t>
            </a: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25</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graphicFrame>
        <p:nvGraphicFramePr>
          <p:cNvPr id="13" name="Object 12"/>
          <p:cNvGraphicFramePr>
            <a:graphicFrameLocks noChangeAspect="1"/>
          </p:cNvGraphicFramePr>
          <p:nvPr/>
        </p:nvGraphicFramePr>
        <p:xfrm>
          <a:off x="1143000" y="4191000"/>
          <a:ext cx="6990693" cy="2360613"/>
        </p:xfrm>
        <a:graphic>
          <a:graphicData uri="http://schemas.openxmlformats.org/presentationml/2006/ole">
            <mc:AlternateContent xmlns:mc="http://schemas.openxmlformats.org/markup-compatibility/2006">
              <mc:Choice xmlns:v="urn:schemas-microsoft-com:vml" Requires="v">
                <p:oleObj spid="_x0000_s232469" name="Document" r:id="rId3" imgW="6088539" imgH="2055906" progId="Word.Document.12">
                  <p:embed/>
                </p:oleObj>
              </mc:Choice>
              <mc:Fallback>
                <p:oleObj name="Document" r:id="rId3" imgW="6088539" imgH="2055906" progId="Word.Document.12">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4191000"/>
                        <a:ext cx="6990693" cy="2360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TextBox 13"/>
          <p:cNvSpPr txBox="1"/>
          <p:nvPr/>
        </p:nvSpPr>
        <p:spPr>
          <a:xfrm>
            <a:off x="2209800" y="3810000"/>
            <a:ext cx="3505200" cy="369332"/>
          </a:xfrm>
          <a:prstGeom prst="rect">
            <a:avLst/>
          </a:prstGeom>
          <a:noFill/>
        </p:spPr>
        <p:txBody>
          <a:bodyPr wrap="square" rtlCol="0">
            <a:spAutoFit/>
          </a:bodyPr>
          <a:lstStyle/>
          <a:p>
            <a:r>
              <a:rPr lang="en-US" b="1" dirty="0" smtClean="0">
                <a:solidFill>
                  <a:srgbClr val="0070C0"/>
                </a:solidFill>
                <a:latin typeface="Times New Roman" pitchFamily="18" charset="0"/>
                <a:cs typeface="Times New Roman" pitchFamily="18" charset="0"/>
              </a:rPr>
              <a:t>Table 2    </a:t>
            </a:r>
            <a:r>
              <a:rPr lang="en-US" dirty="0" smtClean="0">
                <a:latin typeface="Times New Roman" pitchFamily="18" charset="0"/>
                <a:cs typeface="Times New Roman" pitchFamily="18" charset="0"/>
              </a:rPr>
              <a:t>Gray code.</a:t>
            </a:r>
            <a:endParaRPr lang="en-US" dirty="0">
              <a:latin typeface="Times New Roman" pitchFamily="18" charset="0"/>
              <a:cs typeface="Times New Roman" pitchFamily="18" charset="0"/>
            </a:endParaRPr>
          </a:p>
        </p:txBody>
      </p:sp>
      <p:sp>
        <p:nvSpPr>
          <p:cNvPr id="11" name="TextBox 10"/>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990600"/>
            <a:ext cx="8763000" cy="52578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0070C0"/>
                </a:solidFill>
                <a:latin typeface="Times New Roman" pitchFamily="18" charset="0"/>
                <a:cs typeface="Times New Roman" pitchFamily="18" charset="0"/>
              </a:rPr>
              <a:t>Gray Code</a:t>
            </a:r>
          </a:p>
          <a:p>
            <a:pPr>
              <a:buFont typeface="Wingdings" pitchFamily="2" charset="2"/>
              <a:buChar char="ü"/>
            </a:pPr>
            <a:r>
              <a:rPr lang="en-US" sz="2000" dirty="0" smtClean="0">
                <a:latin typeface="Times New Roman" pitchFamily="18" charset="0"/>
                <a:cs typeface="Times New Roman" pitchFamily="18" charset="0"/>
              </a:rPr>
              <a:t>There are various ways by which Gray codes with a given number of bits can be remembered. </a:t>
            </a:r>
            <a:r>
              <a:rPr lang="en-US" sz="2000" dirty="0" smtClean="0">
                <a:solidFill>
                  <a:schemeClr val="accent6">
                    <a:lumMod val="75000"/>
                  </a:schemeClr>
                </a:solidFill>
                <a:latin typeface="Times New Roman" pitchFamily="18" charset="0"/>
                <a:cs typeface="Times New Roman" pitchFamily="18" charset="0"/>
              </a:rPr>
              <a:t>One such a way </a:t>
            </a:r>
            <a:r>
              <a:rPr lang="en-US" sz="2000" dirty="0" smtClean="0">
                <a:latin typeface="Times New Roman" pitchFamily="18" charset="0"/>
                <a:cs typeface="Times New Roman" pitchFamily="18" charset="0"/>
              </a:rPr>
              <a:t>is to remember that the </a:t>
            </a:r>
            <a:r>
              <a:rPr lang="en-US" sz="2000" dirty="0" smtClean="0">
                <a:solidFill>
                  <a:srgbClr val="7030A0"/>
                </a:solidFill>
                <a:latin typeface="Times New Roman" pitchFamily="18" charset="0"/>
                <a:cs typeface="Times New Roman" pitchFamily="18" charset="0"/>
              </a:rPr>
              <a:t>least significant bit </a:t>
            </a:r>
            <a:r>
              <a:rPr lang="en-US" sz="2000" dirty="0" smtClean="0">
                <a:latin typeface="Times New Roman" pitchFamily="18" charset="0"/>
                <a:cs typeface="Times New Roman" pitchFamily="18" charset="0"/>
              </a:rPr>
              <a:t>follows a repetitive pattern of ‘2’ (11, 00, 11, …), the </a:t>
            </a:r>
            <a:r>
              <a:rPr lang="en-US" sz="2000" dirty="0" smtClean="0">
                <a:solidFill>
                  <a:srgbClr val="0070C0"/>
                </a:solidFill>
                <a:latin typeface="Times New Roman" pitchFamily="18" charset="0"/>
                <a:cs typeface="Times New Roman" pitchFamily="18" charset="0"/>
              </a:rPr>
              <a:t>next higher adjacent bit </a:t>
            </a:r>
            <a:r>
              <a:rPr lang="en-US" sz="2000" dirty="0" smtClean="0">
                <a:latin typeface="Times New Roman" pitchFamily="18" charset="0"/>
                <a:cs typeface="Times New Roman" pitchFamily="18" charset="0"/>
              </a:rPr>
              <a:t>follows a pattern of ‘4’ (1111, 0000, 1111, …) and so forth.</a:t>
            </a:r>
          </a:p>
          <a:p>
            <a:pPr>
              <a:buFont typeface="Wingdings" pitchFamily="2" charset="2"/>
              <a:buChar char="ü"/>
            </a:pPr>
            <a:r>
              <a:rPr lang="en-US" sz="2000" b="1" dirty="0" smtClean="0">
                <a:solidFill>
                  <a:srgbClr val="7030A0"/>
                </a:solidFill>
                <a:latin typeface="Times New Roman" pitchFamily="18" charset="0"/>
                <a:cs typeface="Times New Roman" pitchFamily="18" charset="0"/>
              </a:rPr>
              <a:t>Binary to Gray Code Conversion steps</a:t>
            </a:r>
          </a:p>
          <a:p>
            <a:pPr>
              <a:buNone/>
            </a:pPr>
            <a:r>
              <a:rPr lang="en-US" sz="2000" dirty="0" smtClean="0">
                <a:latin typeface="Times New Roman" pitchFamily="18" charset="0"/>
                <a:cs typeface="Times New Roman" pitchFamily="18" charset="0"/>
              </a:rPr>
              <a:t>	</a:t>
            </a:r>
            <a:r>
              <a:rPr lang="en-US" sz="2000" b="1" dirty="0" smtClean="0">
                <a:solidFill>
                  <a:schemeClr val="accent6">
                    <a:lumMod val="75000"/>
                  </a:schemeClr>
                </a:solidFill>
                <a:latin typeface="Times New Roman" pitchFamily="18" charset="0"/>
                <a:cs typeface="Times New Roman" pitchFamily="18" charset="0"/>
              </a:rPr>
              <a:t>Step 1</a:t>
            </a:r>
            <a:r>
              <a:rPr lang="en-US" sz="2000" dirty="0" smtClean="0">
                <a:latin typeface="Times New Roman" pitchFamily="18" charset="0"/>
                <a:cs typeface="Times New Roman" pitchFamily="18" charset="0"/>
              </a:rPr>
              <a:t>. Begin with the most significant bit (MSB). The MSB of the Gray code equivalent is the same as the MSB of the given binary number.</a:t>
            </a:r>
          </a:p>
          <a:p>
            <a:pPr>
              <a:buNone/>
            </a:pPr>
            <a:r>
              <a:rPr lang="en-US" sz="2000"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Step 2</a:t>
            </a:r>
            <a:r>
              <a:rPr lang="en-US" sz="2000" dirty="0" smtClean="0">
                <a:latin typeface="Times New Roman" pitchFamily="18" charset="0"/>
                <a:cs typeface="Times New Roman" pitchFamily="18" charset="0"/>
              </a:rPr>
              <a:t>. The second MSB in the Gray code number is obtained by adding the MSB and the second MSB in the binary number and ignoring the carry, if any.</a:t>
            </a:r>
          </a:p>
          <a:p>
            <a:pPr>
              <a:buNone/>
            </a:pPr>
            <a:r>
              <a:rPr lang="en-US" sz="2000" dirty="0" smtClean="0">
                <a:latin typeface="Times New Roman" pitchFamily="18" charset="0"/>
                <a:cs typeface="Times New Roman" pitchFamily="18" charset="0"/>
              </a:rPr>
              <a:t>	</a:t>
            </a:r>
            <a:r>
              <a:rPr lang="en-US" sz="2000" b="1" dirty="0" smtClean="0">
                <a:solidFill>
                  <a:srgbClr val="7030A0"/>
                </a:solidFill>
                <a:latin typeface="Times New Roman" pitchFamily="18" charset="0"/>
                <a:cs typeface="Times New Roman" pitchFamily="18" charset="0"/>
              </a:rPr>
              <a:t>Step 3</a:t>
            </a:r>
            <a:r>
              <a:rPr lang="en-US" sz="2000" dirty="0" smtClean="0">
                <a:latin typeface="Times New Roman" pitchFamily="18" charset="0"/>
                <a:cs typeface="Times New Roman" pitchFamily="18" charset="0"/>
              </a:rPr>
              <a:t>. The third MSB in the Gray code number is obtained by adding the second MSB and the third MSB in the binary number, ignore carry.</a:t>
            </a:r>
          </a:p>
          <a:p>
            <a:pPr>
              <a:buNone/>
            </a:pPr>
            <a:r>
              <a:rPr lang="en-US" sz="2000" dirty="0" smtClean="0">
                <a:latin typeface="Times New Roman" pitchFamily="18" charset="0"/>
                <a:cs typeface="Times New Roman" pitchFamily="18" charset="0"/>
              </a:rPr>
              <a:t>	</a:t>
            </a:r>
            <a:r>
              <a:rPr lang="en-US" sz="2000" b="1" dirty="0" smtClean="0">
                <a:solidFill>
                  <a:srgbClr val="0070C0"/>
                </a:solidFill>
                <a:latin typeface="Times New Roman" pitchFamily="18" charset="0"/>
                <a:cs typeface="Times New Roman" pitchFamily="18" charset="0"/>
              </a:rPr>
              <a:t>Step 4</a:t>
            </a:r>
            <a:r>
              <a:rPr lang="en-US" sz="2000" dirty="0" smtClean="0">
                <a:latin typeface="Times New Roman" pitchFamily="18" charset="0"/>
                <a:cs typeface="Times New Roman" pitchFamily="18" charset="0"/>
              </a:rPr>
              <a:t>.  The process continues until we obtain the LSB of Gray code number.</a:t>
            </a:r>
          </a:p>
          <a:p>
            <a:pPr>
              <a:buNone/>
            </a:pPr>
            <a:r>
              <a:rPr lang="en-US" sz="2000" dirty="0" smtClean="0">
                <a:latin typeface="Times New Roman" pitchFamily="18" charset="0"/>
                <a:cs typeface="Times New Roman" pitchFamily="18" charset="0"/>
              </a:rPr>
              <a:t> </a:t>
            </a: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26</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9" name="TextBox 8"/>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228600" y="990600"/>
            <a:ext cx="8763000" cy="4648200"/>
          </a:xfrm>
          <a:prstGeom prst="roundRect">
            <a:avLst>
              <a:gd name="adj" fmla="val 3299"/>
            </a:avLst>
          </a:prstGeom>
          <a:solidFill>
            <a:schemeClr val="bg1">
              <a:lumMod val="85000"/>
            </a:schemeClr>
          </a:solidFill>
          <a:ln>
            <a:solidFill>
              <a:schemeClr val="bg1">
                <a:lumMod val="65000"/>
              </a:schemeClr>
            </a:solid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sp>
        <p:nvSpPr>
          <p:cNvPr id="11" name="Rounded Rectangle 10"/>
          <p:cNvSpPr/>
          <p:nvPr/>
        </p:nvSpPr>
        <p:spPr>
          <a:xfrm>
            <a:off x="228600" y="990600"/>
            <a:ext cx="8763000" cy="533400"/>
          </a:xfrm>
          <a:prstGeom prst="roundRect">
            <a:avLst>
              <a:gd name="adj" fmla="val 29164"/>
            </a:avLst>
          </a:prstGeom>
          <a:solidFill>
            <a:schemeClr val="bg1">
              <a:lumMod val="75000"/>
            </a:schemeClr>
          </a:solidFill>
          <a:ln>
            <a:solidFill>
              <a:schemeClr val="bg1">
                <a:lumMod val="65000"/>
              </a:schemeClr>
            </a:solid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066800"/>
            <a:ext cx="8763000" cy="46482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0070C0"/>
                </a:solidFill>
                <a:latin typeface="Times New Roman" pitchFamily="18" charset="0"/>
                <a:cs typeface="Times New Roman" pitchFamily="18" charset="0"/>
              </a:rPr>
              <a:t>Example 5</a:t>
            </a:r>
          </a:p>
          <a:p>
            <a:pPr marL="457200" indent="-457200">
              <a:buFont typeface="Wingdings" pitchFamily="2" charset="2"/>
              <a:buChar char="ü"/>
            </a:pPr>
            <a:r>
              <a:rPr lang="en-US" sz="2000" dirty="0" smtClean="0">
                <a:latin typeface="Times New Roman" pitchFamily="18" charset="0"/>
                <a:cs typeface="Times New Roman" pitchFamily="18" charset="0"/>
              </a:rPr>
              <a:t>Convert the Binary number </a:t>
            </a:r>
            <a:r>
              <a:rPr lang="en-US" sz="2000" b="1" dirty="0" smtClean="0">
                <a:solidFill>
                  <a:srgbClr val="0070C0"/>
                </a:solidFill>
                <a:latin typeface="Times New Roman" pitchFamily="18" charset="0"/>
                <a:cs typeface="Times New Roman" pitchFamily="18" charset="0"/>
              </a:rPr>
              <a:t>1011 </a:t>
            </a:r>
            <a:r>
              <a:rPr lang="en-US" sz="2000" dirty="0" smtClean="0">
                <a:latin typeface="Times New Roman" pitchFamily="18" charset="0"/>
                <a:cs typeface="Times New Roman" pitchFamily="18" charset="0"/>
              </a:rPr>
              <a:t>into its Gray code equivalent.</a:t>
            </a:r>
          </a:p>
          <a:p>
            <a:pPr marL="457200" indent="-457200">
              <a:buFont typeface="Wingdings" pitchFamily="2" charset="2"/>
              <a:buChar char="ü"/>
            </a:pPr>
            <a:r>
              <a:rPr lang="en-US" sz="2000" b="1" dirty="0" smtClean="0">
                <a:solidFill>
                  <a:srgbClr val="7030A0"/>
                </a:solidFill>
                <a:latin typeface="Times New Roman" pitchFamily="18" charset="0"/>
                <a:cs typeface="Times New Roman" pitchFamily="18" charset="0"/>
              </a:rPr>
              <a:t>Solution</a:t>
            </a:r>
          </a:p>
          <a:p>
            <a:pPr marL="457200" indent="-457200">
              <a:buNone/>
            </a:pPr>
            <a:r>
              <a:rPr lang="en-US" sz="2000" dirty="0" smtClean="0">
                <a:latin typeface="Times New Roman" pitchFamily="18" charset="0"/>
                <a:cs typeface="Times New Roman" pitchFamily="18" charset="0"/>
              </a:rPr>
              <a:t>	Binary	1011</a:t>
            </a:r>
          </a:p>
          <a:p>
            <a:pPr marL="457200" indent="-457200">
              <a:buNone/>
            </a:pPr>
            <a:r>
              <a:rPr lang="en-US" sz="2000" dirty="0" smtClean="0">
                <a:latin typeface="Times New Roman" pitchFamily="18" charset="0"/>
                <a:cs typeface="Times New Roman" pitchFamily="18" charset="0"/>
              </a:rPr>
              <a:t>	</a:t>
            </a:r>
            <a:r>
              <a:rPr lang="en-US" sz="2000" b="1" dirty="0" smtClean="0">
                <a:solidFill>
                  <a:schemeClr val="accent6">
                    <a:lumMod val="75000"/>
                  </a:schemeClr>
                </a:solidFill>
                <a:latin typeface="Times New Roman" pitchFamily="18" charset="0"/>
                <a:cs typeface="Times New Roman" pitchFamily="18" charset="0"/>
              </a:rPr>
              <a:t>Gray code	1- - -</a:t>
            </a:r>
          </a:p>
          <a:p>
            <a:pPr marL="457200" indent="-457200">
              <a:buNone/>
            </a:pPr>
            <a:r>
              <a:rPr lang="en-US" sz="2000" dirty="0" smtClean="0">
                <a:latin typeface="Times New Roman" pitchFamily="18" charset="0"/>
                <a:cs typeface="Times New Roman" pitchFamily="18" charset="0"/>
              </a:rPr>
              <a:t>	Binary	1011</a:t>
            </a:r>
            <a:endParaRPr lang="en-US" sz="2000" b="1" dirty="0" smtClean="0">
              <a:solidFill>
                <a:srgbClr val="0070C0"/>
              </a:solidFill>
              <a:latin typeface="Times New Roman" pitchFamily="18" charset="0"/>
              <a:cs typeface="Times New Roman" pitchFamily="18" charset="0"/>
            </a:endParaRPr>
          </a:p>
          <a:p>
            <a:pPr marL="457200" indent="-457200">
              <a:buNone/>
            </a:pPr>
            <a:r>
              <a:rPr lang="en-US" sz="2000" dirty="0" smtClean="0">
                <a:latin typeface="Times New Roman" pitchFamily="18" charset="0"/>
                <a:cs typeface="Times New Roman" pitchFamily="18" charset="0"/>
              </a:rPr>
              <a:t>	</a:t>
            </a:r>
            <a:r>
              <a:rPr lang="en-US" sz="2000" b="1" dirty="0" smtClean="0">
                <a:solidFill>
                  <a:schemeClr val="accent6">
                    <a:lumMod val="75000"/>
                  </a:schemeClr>
                </a:solidFill>
                <a:latin typeface="Times New Roman" pitchFamily="18" charset="0"/>
                <a:cs typeface="Times New Roman" pitchFamily="18" charset="0"/>
              </a:rPr>
              <a:t>Gray code	11</a:t>
            </a:r>
          </a:p>
          <a:p>
            <a:pPr marL="457200" indent="-457200">
              <a:buNone/>
            </a:pPr>
            <a:r>
              <a:rPr lang="en-US" sz="2000" dirty="0" smtClean="0">
                <a:latin typeface="Times New Roman" pitchFamily="18" charset="0"/>
                <a:cs typeface="Times New Roman" pitchFamily="18" charset="0"/>
              </a:rPr>
              <a:t>	Binary	1011</a:t>
            </a:r>
          </a:p>
          <a:p>
            <a:pPr marL="457200" indent="-457200">
              <a:buNone/>
            </a:pPr>
            <a:r>
              <a:rPr lang="en-US" sz="2000" dirty="0" smtClean="0">
                <a:latin typeface="Times New Roman" pitchFamily="18" charset="0"/>
                <a:cs typeface="Times New Roman" pitchFamily="18" charset="0"/>
              </a:rPr>
              <a:t>	</a:t>
            </a:r>
            <a:r>
              <a:rPr lang="en-US" sz="2000" b="1" dirty="0" smtClean="0">
                <a:solidFill>
                  <a:schemeClr val="accent6">
                    <a:lumMod val="75000"/>
                  </a:schemeClr>
                </a:solidFill>
                <a:latin typeface="Times New Roman" pitchFamily="18" charset="0"/>
                <a:cs typeface="Times New Roman" pitchFamily="18" charset="0"/>
              </a:rPr>
              <a:t>Gray code	111</a:t>
            </a:r>
          </a:p>
          <a:p>
            <a:pPr marL="457200" indent="-457200">
              <a:buNone/>
            </a:pPr>
            <a:r>
              <a:rPr lang="en-US" sz="2000" dirty="0" smtClean="0">
                <a:latin typeface="Times New Roman" pitchFamily="18" charset="0"/>
                <a:cs typeface="Times New Roman" pitchFamily="18" charset="0"/>
              </a:rPr>
              <a:t>	Binary	1011</a:t>
            </a:r>
          </a:p>
          <a:p>
            <a:pPr marL="457200" indent="-457200">
              <a:buNone/>
            </a:pPr>
            <a:r>
              <a:rPr lang="en-US" sz="2000" dirty="0" smtClean="0">
                <a:latin typeface="Times New Roman" pitchFamily="18" charset="0"/>
                <a:cs typeface="Times New Roman" pitchFamily="18" charset="0"/>
              </a:rPr>
              <a:t>	</a:t>
            </a:r>
            <a:r>
              <a:rPr lang="en-US" sz="2000" b="1" dirty="0" smtClean="0">
                <a:solidFill>
                  <a:srgbClr val="7030A0"/>
                </a:solidFill>
                <a:latin typeface="Times New Roman" pitchFamily="18" charset="0"/>
                <a:cs typeface="Times New Roman" pitchFamily="18" charset="0"/>
              </a:rPr>
              <a:t>Gray code	1110</a:t>
            </a:r>
          </a:p>
          <a:p>
            <a:pPr marL="457200" indent="-457200">
              <a:buNone/>
            </a:pPr>
            <a:r>
              <a:rPr lang="en-US" sz="2000" dirty="0" smtClean="0">
                <a:latin typeface="Times New Roman" pitchFamily="18" charset="0"/>
                <a:cs typeface="Times New Roman" pitchFamily="18" charset="0"/>
              </a:rPr>
              <a:t>	</a:t>
            </a:r>
            <a:endParaRPr lang="en-US" sz="2000" b="1" dirty="0" smtClean="0">
              <a:solidFill>
                <a:srgbClr val="0070C0"/>
              </a:solidFill>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27</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2" name="TextBox 11"/>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990600"/>
            <a:ext cx="8763000" cy="52578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0070C0"/>
                </a:solidFill>
                <a:latin typeface="Times New Roman" pitchFamily="18" charset="0"/>
                <a:cs typeface="Times New Roman" pitchFamily="18" charset="0"/>
              </a:rPr>
              <a:t>Gray Code</a:t>
            </a:r>
          </a:p>
          <a:p>
            <a:pPr>
              <a:buFont typeface="Wingdings" pitchFamily="2" charset="2"/>
              <a:buChar char="ü"/>
            </a:pPr>
            <a:r>
              <a:rPr lang="en-US" sz="2000" b="1" dirty="0" smtClean="0">
                <a:solidFill>
                  <a:schemeClr val="accent6">
                    <a:lumMod val="50000"/>
                  </a:schemeClr>
                </a:solidFill>
                <a:latin typeface="Times New Roman" pitchFamily="18" charset="0"/>
                <a:cs typeface="Times New Roman" pitchFamily="18" charset="0"/>
              </a:rPr>
              <a:t>Gray Code to Binary Conversion steps</a:t>
            </a:r>
          </a:p>
          <a:p>
            <a:pPr>
              <a:buNone/>
            </a:pPr>
            <a:r>
              <a:rPr lang="en-US" sz="2000" dirty="0" smtClean="0">
                <a:latin typeface="Times New Roman" pitchFamily="18" charset="0"/>
                <a:cs typeface="Times New Roman" pitchFamily="18" charset="0"/>
              </a:rPr>
              <a:t>	</a:t>
            </a:r>
            <a:r>
              <a:rPr lang="en-US" sz="2000" b="1" dirty="0" smtClean="0">
                <a:solidFill>
                  <a:schemeClr val="accent6">
                    <a:lumMod val="75000"/>
                  </a:schemeClr>
                </a:solidFill>
                <a:latin typeface="Times New Roman" pitchFamily="18" charset="0"/>
                <a:cs typeface="Times New Roman" pitchFamily="18" charset="0"/>
              </a:rPr>
              <a:t>Step 1</a:t>
            </a:r>
            <a:r>
              <a:rPr lang="en-US" sz="2000" dirty="0" smtClean="0">
                <a:latin typeface="Times New Roman" pitchFamily="18" charset="0"/>
                <a:cs typeface="Times New Roman" pitchFamily="18" charset="0"/>
              </a:rPr>
              <a:t>. Begin with the most significant bit (MSB). The MSB of the binary number is the same as the MSB of the Gray code number.</a:t>
            </a:r>
          </a:p>
          <a:p>
            <a:pPr>
              <a:buNone/>
            </a:pPr>
            <a:r>
              <a:rPr lang="en-US" sz="2000"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Step 2</a:t>
            </a:r>
            <a:r>
              <a:rPr lang="en-US" sz="2000" dirty="0" smtClean="0">
                <a:latin typeface="Times New Roman" pitchFamily="18" charset="0"/>
                <a:cs typeface="Times New Roman" pitchFamily="18" charset="0"/>
              </a:rPr>
              <a:t>. The bit next to the MSB (second MSB) in the binary number is obtained by adding the MSB in the binary number to the second MSB in the Gray code number and disregarding the carry, if any.</a:t>
            </a:r>
          </a:p>
          <a:p>
            <a:pPr>
              <a:buNone/>
            </a:pPr>
            <a:r>
              <a:rPr lang="en-US" sz="2000" dirty="0" smtClean="0">
                <a:latin typeface="Times New Roman" pitchFamily="18" charset="0"/>
                <a:cs typeface="Times New Roman" pitchFamily="18" charset="0"/>
              </a:rPr>
              <a:t>	</a:t>
            </a:r>
            <a:r>
              <a:rPr lang="en-US" sz="2000" b="1" dirty="0" smtClean="0">
                <a:solidFill>
                  <a:srgbClr val="7030A0"/>
                </a:solidFill>
                <a:latin typeface="Times New Roman" pitchFamily="18" charset="0"/>
                <a:cs typeface="Times New Roman" pitchFamily="18" charset="0"/>
              </a:rPr>
              <a:t>Step 3</a:t>
            </a:r>
            <a:r>
              <a:rPr lang="en-US" sz="2000" dirty="0" smtClean="0">
                <a:latin typeface="Times New Roman" pitchFamily="18" charset="0"/>
                <a:cs typeface="Times New Roman" pitchFamily="18" charset="0"/>
              </a:rPr>
              <a:t>. The third MSB in the binary number is obtained by adding the second MSB in the binary number to the third MSB in the Gray code number. Ignored carry.</a:t>
            </a:r>
          </a:p>
          <a:p>
            <a:pPr>
              <a:buNone/>
            </a:pPr>
            <a:r>
              <a:rPr lang="en-US" sz="2000" dirty="0" smtClean="0">
                <a:latin typeface="Times New Roman" pitchFamily="18" charset="0"/>
                <a:cs typeface="Times New Roman" pitchFamily="18" charset="0"/>
              </a:rPr>
              <a:t>	</a:t>
            </a:r>
            <a:r>
              <a:rPr lang="en-US" sz="2000" b="1" dirty="0" smtClean="0">
                <a:solidFill>
                  <a:srgbClr val="0070C0"/>
                </a:solidFill>
                <a:latin typeface="Times New Roman" pitchFamily="18" charset="0"/>
                <a:cs typeface="Times New Roman" pitchFamily="18" charset="0"/>
              </a:rPr>
              <a:t>Step 4</a:t>
            </a:r>
            <a:r>
              <a:rPr lang="en-US" sz="2000" dirty="0" smtClean="0">
                <a:latin typeface="Times New Roman" pitchFamily="18" charset="0"/>
                <a:cs typeface="Times New Roman" pitchFamily="18" charset="0"/>
              </a:rPr>
              <a:t>.  The process continues until we obtain the LSB of binary number.</a:t>
            </a:r>
          </a:p>
          <a:p>
            <a:pPr>
              <a:buNone/>
            </a:pPr>
            <a:r>
              <a:rPr lang="en-US" sz="2000" dirty="0" smtClean="0">
                <a:latin typeface="Times New Roman" pitchFamily="18" charset="0"/>
                <a:cs typeface="Times New Roman" pitchFamily="18" charset="0"/>
              </a:rPr>
              <a:t> </a:t>
            </a: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28</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9" name="TextBox 8"/>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228600" y="990600"/>
            <a:ext cx="8763000" cy="4572000"/>
          </a:xfrm>
          <a:prstGeom prst="roundRect">
            <a:avLst>
              <a:gd name="adj" fmla="val 3299"/>
            </a:avLst>
          </a:prstGeom>
          <a:solidFill>
            <a:schemeClr val="bg1">
              <a:lumMod val="85000"/>
            </a:schemeClr>
          </a:solidFill>
          <a:ln>
            <a:solidFill>
              <a:schemeClr val="bg1">
                <a:lumMod val="65000"/>
              </a:schemeClr>
            </a:solid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sp>
        <p:nvSpPr>
          <p:cNvPr id="11" name="Rounded Rectangle 10"/>
          <p:cNvSpPr/>
          <p:nvPr/>
        </p:nvSpPr>
        <p:spPr>
          <a:xfrm>
            <a:off x="228600" y="990600"/>
            <a:ext cx="8763000" cy="533400"/>
          </a:xfrm>
          <a:prstGeom prst="roundRect">
            <a:avLst>
              <a:gd name="adj" fmla="val 29164"/>
            </a:avLst>
          </a:prstGeom>
          <a:solidFill>
            <a:schemeClr val="bg1">
              <a:lumMod val="75000"/>
            </a:schemeClr>
          </a:solidFill>
          <a:ln>
            <a:solidFill>
              <a:schemeClr val="bg1">
                <a:lumMod val="65000"/>
              </a:schemeClr>
            </a:solid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066800"/>
            <a:ext cx="8763000" cy="43434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rgbClr val="0070C0"/>
                </a:solidFill>
                <a:latin typeface="Times New Roman" pitchFamily="18" charset="0"/>
                <a:cs typeface="Times New Roman" pitchFamily="18" charset="0"/>
              </a:rPr>
              <a:t>Example 6</a:t>
            </a:r>
          </a:p>
          <a:p>
            <a:pPr marL="457200" indent="-457200">
              <a:buFont typeface="Wingdings" pitchFamily="2" charset="2"/>
              <a:buChar char="ü"/>
            </a:pPr>
            <a:r>
              <a:rPr lang="en-US" sz="2000" dirty="0" smtClean="0">
                <a:latin typeface="Times New Roman" pitchFamily="18" charset="0"/>
                <a:cs typeface="Times New Roman" pitchFamily="18" charset="0"/>
              </a:rPr>
              <a:t>Convert the Gray code number </a:t>
            </a:r>
            <a:r>
              <a:rPr lang="en-US" sz="2000" b="1" dirty="0" smtClean="0">
                <a:solidFill>
                  <a:srgbClr val="0070C0"/>
                </a:solidFill>
                <a:latin typeface="Times New Roman" pitchFamily="18" charset="0"/>
                <a:cs typeface="Times New Roman" pitchFamily="18" charset="0"/>
              </a:rPr>
              <a:t>1110 </a:t>
            </a:r>
            <a:r>
              <a:rPr lang="en-US" sz="2000" dirty="0" smtClean="0">
                <a:latin typeface="Times New Roman" pitchFamily="18" charset="0"/>
                <a:cs typeface="Times New Roman" pitchFamily="18" charset="0"/>
              </a:rPr>
              <a:t>into its binary equivalent.</a:t>
            </a:r>
          </a:p>
          <a:p>
            <a:pPr marL="457200" indent="-457200">
              <a:buFont typeface="Wingdings" pitchFamily="2" charset="2"/>
              <a:buChar char="ü"/>
            </a:pPr>
            <a:r>
              <a:rPr lang="en-US" sz="2000" b="1" dirty="0" smtClean="0">
                <a:solidFill>
                  <a:srgbClr val="7030A0"/>
                </a:solidFill>
                <a:latin typeface="Times New Roman" pitchFamily="18" charset="0"/>
                <a:cs typeface="Times New Roman" pitchFamily="18" charset="0"/>
              </a:rPr>
              <a:t>Solution</a:t>
            </a:r>
          </a:p>
          <a:p>
            <a:pPr marL="457200" indent="-457200">
              <a:buNone/>
            </a:pPr>
            <a:r>
              <a:rPr lang="en-US" sz="2000" dirty="0" smtClean="0">
                <a:latin typeface="Times New Roman" pitchFamily="18" charset="0"/>
                <a:cs typeface="Times New Roman" pitchFamily="18" charset="0"/>
              </a:rPr>
              <a:t>	Gray code	1110</a:t>
            </a:r>
          </a:p>
          <a:p>
            <a:pPr marL="457200" indent="-457200">
              <a:buNone/>
            </a:pPr>
            <a:r>
              <a:rPr lang="en-US" sz="2000" dirty="0" smtClean="0">
                <a:latin typeface="Times New Roman" pitchFamily="18" charset="0"/>
                <a:cs typeface="Times New Roman" pitchFamily="18" charset="0"/>
              </a:rPr>
              <a:t>	</a:t>
            </a:r>
            <a:r>
              <a:rPr lang="en-US" sz="2000" b="1" dirty="0" smtClean="0">
                <a:solidFill>
                  <a:srgbClr val="0070C0"/>
                </a:solidFill>
                <a:latin typeface="Times New Roman" pitchFamily="18" charset="0"/>
                <a:cs typeface="Times New Roman" pitchFamily="18" charset="0"/>
              </a:rPr>
              <a:t>Binary	1- - -</a:t>
            </a:r>
          </a:p>
          <a:p>
            <a:pPr marL="457200" indent="-457200">
              <a:buNone/>
            </a:pPr>
            <a:r>
              <a:rPr lang="en-US" sz="2000" dirty="0" smtClean="0">
                <a:latin typeface="Times New Roman" pitchFamily="18" charset="0"/>
                <a:cs typeface="Times New Roman" pitchFamily="18" charset="0"/>
              </a:rPr>
              <a:t>	Gray code	1110</a:t>
            </a:r>
          </a:p>
          <a:p>
            <a:pPr marL="457200" indent="-457200">
              <a:buNone/>
            </a:pPr>
            <a:r>
              <a:rPr lang="en-US" sz="2000" dirty="0" smtClean="0">
                <a:latin typeface="Times New Roman" pitchFamily="18" charset="0"/>
                <a:cs typeface="Times New Roman" pitchFamily="18" charset="0"/>
              </a:rPr>
              <a:t>	</a:t>
            </a:r>
            <a:r>
              <a:rPr lang="en-US" sz="2000" b="1" dirty="0" smtClean="0">
                <a:solidFill>
                  <a:srgbClr val="0070C0"/>
                </a:solidFill>
                <a:latin typeface="Times New Roman" pitchFamily="18" charset="0"/>
                <a:cs typeface="Times New Roman" pitchFamily="18" charset="0"/>
              </a:rPr>
              <a:t>Binary	10- -</a:t>
            </a:r>
          </a:p>
          <a:p>
            <a:pPr marL="457200" indent="-457200">
              <a:buNone/>
            </a:pPr>
            <a:r>
              <a:rPr lang="en-US" sz="2000" dirty="0" smtClean="0">
                <a:latin typeface="Times New Roman" pitchFamily="18" charset="0"/>
                <a:cs typeface="Times New Roman" pitchFamily="18" charset="0"/>
              </a:rPr>
              <a:t>	Gray code	1110</a:t>
            </a:r>
          </a:p>
          <a:p>
            <a:pPr marL="457200" indent="-457200">
              <a:buNone/>
            </a:pPr>
            <a:r>
              <a:rPr lang="en-US" sz="2000" dirty="0" smtClean="0">
                <a:latin typeface="Times New Roman" pitchFamily="18" charset="0"/>
                <a:cs typeface="Times New Roman" pitchFamily="18" charset="0"/>
              </a:rPr>
              <a:t>	</a:t>
            </a:r>
            <a:r>
              <a:rPr lang="en-US" sz="2000" b="1" dirty="0" smtClean="0">
                <a:solidFill>
                  <a:srgbClr val="0070C0"/>
                </a:solidFill>
                <a:latin typeface="Times New Roman" pitchFamily="18" charset="0"/>
                <a:cs typeface="Times New Roman" pitchFamily="18" charset="0"/>
              </a:rPr>
              <a:t>Binary	101</a:t>
            </a:r>
          </a:p>
          <a:p>
            <a:pPr marL="457200" indent="-457200">
              <a:buNone/>
            </a:pPr>
            <a:r>
              <a:rPr lang="en-US" sz="2000" dirty="0" smtClean="0">
                <a:latin typeface="Times New Roman" pitchFamily="18" charset="0"/>
                <a:cs typeface="Times New Roman" pitchFamily="18" charset="0"/>
              </a:rPr>
              <a:t>	Gray code	1110</a:t>
            </a:r>
          </a:p>
          <a:p>
            <a:pPr marL="457200" indent="-457200">
              <a:buNone/>
            </a:pPr>
            <a:r>
              <a:rPr lang="en-US" sz="2000" dirty="0" smtClean="0">
                <a:latin typeface="Times New Roman" pitchFamily="18" charset="0"/>
                <a:cs typeface="Times New Roman" pitchFamily="18" charset="0"/>
              </a:rPr>
              <a:t>	</a:t>
            </a:r>
            <a:r>
              <a:rPr lang="en-US" sz="2000" b="1" dirty="0" smtClean="0">
                <a:solidFill>
                  <a:schemeClr val="accent6">
                    <a:lumMod val="75000"/>
                  </a:schemeClr>
                </a:solidFill>
                <a:latin typeface="Times New Roman" pitchFamily="18" charset="0"/>
                <a:cs typeface="Times New Roman" pitchFamily="18" charset="0"/>
              </a:rPr>
              <a:t>Binary	1011</a:t>
            </a: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29</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2" name="TextBox 11"/>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Straight Connector 9"/>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Course Outline</a:t>
            </a:r>
            <a:endParaRPr lang="en-US" sz="3200" b="1" dirty="0">
              <a:solidFill>
                <a:srgbClr val="00B050"/>
              </a:solidFill>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3</a:t>
            </a:fld>
            <a:endParaRPr lang="en-US" sz="3600" dirty="0">
              <a:solidFill>
                <a:schemeClr val="tx1"/>
              </a:solidFill>
              <a:latin typeface="Times New Roman" pitchFamily="18" charset="0"/>
              <a:cs typeface="Times New Roman" pitchFamily="18" charset="0"/>
            </a:endParaRPr>
          </a:p>
        </p:txBody>
      </p:sp>
      <p:cxnSp>
        <p:nvCxnSpPr>
          <p:cNvPr id="9" name="Straight Connector 8"/>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1" name="TextBox 10"/>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cxnSp>
        <p:nvCxnSpPr>
          <p:cNvPr id="13" name="Straight Connector 12"/>
          <p:cNvCxnSpPr/>
          <p:nvPr/>
        </p:nvCxnSpPr>
        <p:spPr>
          <a:xfrm>
            <a:off x="304801"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4" name="Title 1"/>
          <p:cNvSpPr txBox="1">
            <a:spLocks/>
          </p:cNvSpPr>
          <p:nvPr/>
        </p:nvSpPr>
        <p:spPr>
          <a:xfrm>
            <a:off x="457201" y="228600"/>
            <a:ext cx="8229600" cy="9445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smtClean="0">
                <a:solidFill>
                  <a:srgbClr val="00B050"/>
                </a:solidFill>
                <a:latin typeface="Times New Roman" pitchFamily="18" charset="0"/>
                <a:cs typeface="Times New Roman" pitchFamily="18" charset="0"/>
              </a:rPr>
              <a:t>Course Outline</a:t>
            </a:r>
            <a:endParaRPr lang="en-US" sz="3200" b="1" dirty="0">
              <a:solidFill>
                <a:srgbClr val="00B050"/>
              </a:solidFill>
              <a:latin typeface="Times New Roman" pitchFamily="18" charset="0"/>
              <a:cs typeface="Times New Roman" pitchFamily="18" charset="0"/>
            </a:endParaRPr>
          </a:p>
        </p:txBody>
      </p:sp>
      <p:cxnSp>
        <p:nvCxnSpPr>
          <p:cNvPr id="15" name="Straight Connector 14"/>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6" name="TextBox 15"/>
          <p:cNvSpPr txBox="1"/>
          <p:nvPr/>
        </p:nvSpPr>
        <p:spPr>
          <a:xfrm rot="16200000">
            <a:off x="2147131"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19" name="TextBox 18"/>
          <p:cNvSpPr txBox="1"/>
          <p:nvPr/>
        </p:nvSpPr>
        <p:spPr>
          <a:xfrm>
            <a:off x="304800" y="1066800"/>
            <a:ext cx="8534400" cy="4801314"/>
          </a:xfrm>
          <a:prstGeom prst="rect">
            <a:avLst/>
          </a:prstGeom>
          <a:noFill/>
        </p:spPr>
        <p:txBody>
          <a:bodyPr wrap="square" rtlCol="0">
            <a:spAutoFit/>
          </a:bodyPr>
          <a:lstStyle/>
          <a:p>
            <a:r>
              <a:rPr lang="en-GB" b="1" i="1" dirty="0"/>
              <a:t>Introductory Digital </a:t>
            </a:r>
            <a:r>
              <a:rPr lang="en-GB" b="1" i="1" dirty="0" smtClean="0"/>
              <a:t>Concepts: </a:t>
            </a:r>
            <a:endParaRPr lang="en-US" b="1" dirty="0"/>
          </a:p>
          <a:p>
            <a:r>
              <a:rPr lang="en-GB" dirty="0"/>
              <a:t>Digital and Analog Quantities. Binary Digits, Logic Levels, and Digital Waveforms. Introduction to Logic Operations. Basic Overview of Logic Functions. Fixed-Function Integrated Circuits. Circuit Design Using Programmable Logic Basics: </a:t>
            </a:r>
            <a:r>
              <a:rPr lang="en-GB" dirty="0" err="1"/>
              <a:t>VHDL</a:t>
            </a:r>
            <a:r>
              <a:rPr lang="en-GB" dirty="0"/>
              <a:t>/</a:t>
            </a:r>
            <a:r>
              <a:rPr lang="en-GB" dirty="0" err="1"/>
              <a:t>Verolog</a:t>
            </a:r>
            <a:r>
              <a:rPr lang="en-GB" dirty="0"/>
              <a:t>. </a:t>
            </a:r>
            <a:endParaRPr lang="en-GB" dirty="0" smtClean="0"/>
          </a:p>
          <a:p>
            <a:endParaRPr lang="en-GB" dirty="0"/>
          </a:p>
          <a:p>
            <a:r>
              <a:rPr lang="en-GB" b="1" i="1" dirty="0"/>
              <a:t>Number Systems, Operations, and Code: </a:t>
            </a:r>
            <a:endParaRPr lang="en-US" b="1" dirty="0"/>
          </a:p>
          <a:p>
            <a:r>
              <a:rPr lang="en-GB" dirty="0"/>
              <a:t>Decimal Numbers. Binary Numbers. Decimal-to-Binary Conversion. Binary Arithmetic. 1s and 2s Complements of Binary Numbers. Signed Numbers. Arithmetic Operations with Signed Numbers. Hexadecimal Numbers. Octal Numbers. Binary Coded Decimal (BCD). Digital Codes and Parity. Numeric Values in </a:t>
            </a:r>
            <a:r>
              <a:rPr lang="en-GB" dirty="0" err="1"/>
              <a:t>VHDL</a:t>
            </a:r>
            <a:r>
              <a:rPr lang="en-GB" dirty="0" smtClean="0"/>
              <a:t>.</a:t>
            </a:r>
          </a:p>
          <a:p>
            <a:endParaRPr lang="en-GB" dirty="0"/>
          </a:p>
          <a:p>
            <a:r>
              <a:rPr lang="en-GB" b="1" i="1" dirty="0"/>
              <a:t>Logic Fundamentals: </a:t>
            </a:r>
            <a:endParaRPr lang="en-US" b="1" dirty="0"/>
          </a:p>
          <a:p>
            <a:r>
              <a:rPr lang="en-GB" dirty="0" smtClean="0"/>
              <a:t>Logic </a:t>
            </a:r>
            <a:r>
              <a:rPr lang="en-GB" dirty="0"/>
              <a:t>Gates. </a:t>
            </a:r>
            <a:r>
              <a:rPr lang="en-GB" dirty="0" smtClean="0"/>
              <a:t> </a:t>
            </a:r>
            <a:r>
              <a:rPr lang="en-GB" dirty="0"/>
              <a:t>Fixed-Function Logic: IC Gates. Laws and Rules of Boolean Algebra.. Boolean Analysis of Logic Circuits. Simplification Using Boolean Algebra. Boolean Expressions and Truth Tables. The </a:t>
            </a:r>
            <a:r>
              <a:rPr lang="en-GB" dirty="0" err="1"/>
              <a:t>Karnaugh</a:t>
            </a:r>
            <a:r>
              <a:rPr lang="en-GB" dirty="0"/>
              <a:t> Map. </a:t>
            </a:r>
            <a:r>
              <a:rPr lang="en-GB" dirty="0" err="1"/>
              <a:t>Karnaugh</a:t>
            </a:r>
            <a:r>
              <a:rPr lang="en-GB" dirty="0"/>
              <a:t> Map SOP Minimization. </a:t>
            </a:r>
            <a:r>
              <a:rPr lang="en-GB" dirty="0" err="1"/>
              <a:t>Karnaugh</a:t>
            </a:r>
            <a:r>
              <a:rPr lang="en-GB" dirty="0"/>
              <a:t> Map POS Minimization. Boolean Expressions with </a:t>
            </a:r>
            <a:r>
              <a:rPr lang="en-GB" dirty="0" err="1"/>
              <a:t>VHDL</a:t>
            </a:r>
            <a:r>
              <a:rPr lang="en-GB" dirty="0"/>
              <a:t>. Digital System Application. </a:t>
            </a:r>
            <a:endParaRPr lang="en-US" dirty="0"/>
          </a:p>
          <a:p>
            <a:endParaRPr lang="en-US" dirty="0"/>
          </a:p>
        </p:txBody>
      </p:sp>
    </p:spTree>
    <p:extLst>
      <p:ext uri="{BB962C8B-B14F-4D97-AF65-F5344CB8AC3E}">
        <p14:creationId xmlns:p14="http://schemas.microsoft.com/office/powerpoint/2010/main" val="296207150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143000"/>
            <a:ext cx="8763000" cy="51816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400" b="1" dirty="0" smtClean="0">
                <a:solidFill>
                  <a:schemeClr val="accent6">
                    <a:lumMod val="75000"/>
                  </a:schemeClr>
                </a:solidFill>
                <a:latin typeface="Times New Roman" pitchFamily="18" charset="0"/>
                <a:cs typeface="Times New Roman" pitchFamily="18" charset="0"/>
              </a:rPr>
              <a:t>Applications of Gray codes</a:t>
            </a:r>
          </a:p>
          <a:p>
            <a:pPr>
              <a:buFont typeface="Wingdings" pitchFamily="2" charset="2"/>
              <a:buChar char="ü"/>
            </a:pPr>
            <a:r>
              <a:rPr lang="en-US" sz="2000" dirty="0" smtClean="0">
                <a:latin typeface="Times New Roman" pitchFamily="18" charset="0"/>
                <a:cs typeface="Times New Roman" pitchFamily="18" charset="0"/>
              </a:rPr>
              <a:t>The Gray code is used in the transmission of digital signals as it minimizes the occurrence of errors.</a:t>
            </a:r>
          </a:p>
          <a:p>
            <a:pPr>
              <a:buFont typeface="Wingdings" pitchFamily="2" charset="2"/>
              <a:buChar char="ü"/>
            </a:pPr>
            <a:r>
              <a:rPr lang="en-US" sz="2000" dirty="0" smtClean="0">
                <a:latin typeface="Times New Roman" pitchFamily="18" charset="0"/>
                <a:cs typeface="Times New Roman" pitchFamily="18" charset="0"/>
              </a:rPr>
              <a:t>The Gray code is preferred over the straight binary code in angle-measuring devices.</a:t>
            </a:r>
          </a:p>
          <a:p>
            <a:pPr>
              <a:buFont typeface="Wingdings" pitchFamily="2" charset="2"/>
              <a:buChar char="ü"/>
            </a:pPr>
            <a:r>
              <a:rPr lang="en-US" sz="2000" dirty="0" smtClean="0">
                <a:latin typeface="Times New Roman" pitchFamily="18" charset="0"/>
                <a:cs typeface="Times New Roman" pitchFamily="18" charset="0"/>
              </a:rPr>
              <a:t>The Gray code is used for labeling </a:t>
            </a:r>
            <a:r>
              <a:rPr lang="en-US" sz="2000" dirty="0" err="1" smtClean="0">
                <a:latin typeface="Times New Roman" pitchFamily="18" charset="0"/>
                <a:cs typeface="Times New Roman" pitchFamily="18" charset="0"/>
              </a:rPr>
              <a:t>Karnaugh</a:t>
            </a:r>
            <a:r>
              <a:rPr lang="en-US" sz="2000" dirty="0" smtClean="0">
                <a:latin typeface="Times New Roman" pitchFamily="18" charset="0"/>
                <a:cs typeface="Times New Roman" pitchFamily="18" charset="0"/>
              </a:rPr>
              <a:t> maps, a graphical technique used for minimizing of Boolean expressions. </a:t>
            </a:r>
          </a:p>
          <a:p>
            <a:pPr>
              <a:buFont typeface="Wingdings" pitchFamily="2" charset="2"/>
              <a:buChar char="ü"/>
            </a:pPr>
            <a:r>
              <a:rPr lang="en-US" sz="2000" dirty="0" smtClean="0">
                <a:latin typeface="Times New Roman" pitchFamily="18" charset="0"/>
                <a:cs typeface="Times New Roman" pitchFamily="18" charset="0"/>
              </a:rPr>
              <a:t>The use of Gray codes to address program memory in computers minimizes power consumption. This is due to fewer address lines changing state with advances in the program counter.</a:t>
            </a:r>
          </a:p>
          <a:p>
            <a:pPr>
              <a:buFont typeface="Wingdings" pitchFamily="2" charset="2"/>
              <a:buChar char="ü"/>
            </a:pPr>
            <a:r>
              <a:rPr lang="en-US" sz="2000" dirty="0" smtClean="0">
                <a:latin typeface="Times New Roman" pitchFamily="18" charset="0"/>
                <a:cs typeface="Times New Roman" pitchFamily="18" charset="0"/>
              </a:rPr>
              <a:t>Gray codes are also useful in genetic algorithms.</a:t>
            </a: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30</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9" name="TextBox 8"/>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143000"/>
            <a:ext cx="8763000" cy="5181600"/>
          </a:xfrm>
        </p:spPr>
        <p:txBody>
          <a:bodyPr>
            <a:normAutofit/>
          </a:bodyPr>
          <a:lstStyle/>
          <a:p>
            <a:pPr>
              <a:buNone/>
            </a:pPr>
            <a:r>
              <a:rPr lang="en-US" sz="2000" dirty="0" smtClean="0">
                <a:latin typeface="Times New Roman" pitchFamily="18" charset="0"/>
                <a:cs typeface="Times New Roman" pitchFamily="18" charset="0"/>
              </a:rPr>
              <a:t>	</a:t>
            </a:r>
            <a:r>
              <a:rPr lang="en-US" sz="2400" b="1" dirty="0" smtClean="0">
                <a:solidFill>
                  <a:srgbClr val="0070C0"/>
                </a:solidFill>
                <a:latin typeface="Times New Roman" pitchFamily="18" charset="0"/>
                <a:cs typeface="Times New Roman" pitchFamily="18" charset="0"/>
              </a:rPr>
              <a:t>Alphanumeric Codes</a:t>
            </a:r>
          </a:p>
          <a:p>
            <a:pPr>
              <a:buFont typeface="Wingdings" pitchFamily="2" charset="2"/>
              <a:buChar char="ü"/>
            </a:pPr>
            <a:r>
              <a:rPr lang="en-US" sz="2000" dirty="0" smtClean="0">
                <a:latin typeface="Times New Roman" pitchFamily="18" charset="0"/>
                <a:cs typeface="Times New Roman" pitchFamily="18" charset="0"/>
              </a:rPr>
              <a:t>When a computer is to handle letters as well as numbers, an alphanumeric code is used. In the </a:t>
            </a:r>
            <a:r>
              <a:rPr lang="en-US" sz="2000" dirty="0" smtClean="0">
                <a:solidFill>
                  <a:schemeClr val="accent6">
                    <a:lumMod val="75000"/>
                  </a:schemeClr>
                </a:solidFill>
                <a:latin typeface="Times New Roman" pitchFamily="18" charset="0"/>
                <a:cs typeface="Times New Roman" pitchFamily="18" charset="0"/>
              </a:rPr>
              <a:t>American Standard Code for Information Interchange </a:t>
            </a:r>
            <a:r>
              <a:rPr lang="en-US" sz="2000" dirty="0" smtClean="0">
                <a:latin typeface="Times New Roman" pitchFamily="18" charset="0"/>
                <a:cs typeface="Times New Roman" pitchFamily="18" charset="0"/>
              </a:rPr>
              <a:t>(ASCII), seven bits are used to represent all the characters and punctuation marks on a teletypewriter keyboard plus some control signals.</a:t>
            </a:r>
          </a:p>
          <a:p>
            <a:pPr>
              <a:buFont typeface="Wingdings" pitchFamily="2" charset="2"/>
              <a:buChar char="ü"/>
            </a:pPr>
            <a:r>
              <a:rPr lang="en-US" sz="2000" dirty="0" smtClean="0">
                <a:latin typeface="Times New Roman" pitchFamily="18" charset="0"/>
                <a:cs typeface="Times New Roman" pitchFamily="18" charset="0"/>
              </a:rPr>
              <a:t>Note that,                   combinations of 7 bits. An eighth bit, the MSB, is a parity bit used in error detection. In even parity convention, the MSB is set so that the </a:t>
            </a:r>
            <a:r>
              <a:rPr lang="en-US" sz="2000" b="1" dirty="0" smtClean="0">
                <a:solidFill>
                  <a:srgbClr val="0070C0"/>
                </a:solidFill>
                <a:latin typeface="Times New Roman" pitchFamily="18" charset="0"/>
                <a:cs typeface="Times New Roman" pitchFamily="18" charset="0"/>
              </a:rPr>
              <a:t>1</a:t>
            </a:r>
            <a:r>
              <a:rPr lang="en-US" sz="2000" dirty="0" smtClean="0">
                <a:latin typeface="Times New Roman" pitchFamily="18" charset="0"/>
                <a:cs typeface="Times New Roman" pitchFamily="18" charset="0"/>
              </a:rPr>
              <a:t>s in each ASCII character is even; the presence of an odd number of </a:t>
            </a:r>
            <a:r>
              <a:rPr lang="en-US" sz="2000" b="1" dirty="0" smtClean="0">
                <a:solidFill>
                  <a:schemeClr val="accent6">
                    <a:lumMod val="75000"/>
                  </a:schemeClr>
                </a:solidFill>
                <a:latin typeface="Times New Roman" pitchFamily="18" charset="0"/>
                <a:cs typeface="Times New Roman" pitchFamily="18" charset="0"/>
              </a:rPr>
              <a:t>1</a:t>
            </a:r>
            <a:r>
              <a:rPr lang="en-US" sz="2000" dirty="0" smtClean="0">
                <a:latin typeface="Times New Roman" pitchFamily="18" charset="0"/>
                <a:cs typeface="Times New Roman" pitchFamily="18" charset="0"/>
              </a:rPr>
              <a:t>s indicates an error.</a:t>
            </a:r>
          </a:p>
          <a:p>
            <a:pPr>
              <a:buFont typeface="Wingdings" pitchFamily="2" charset="2"/>
              <a:buChar char="ü"/>
            </a:pPr>
            <a:r>
              <a:rPr lang="en-US" sz="2000" dirty="0" smtClean="0">
                <a:latin typeface="Times New Roman" pitchFamily="18" charset="0"/>
                <a:cs typeface="Times New Roman" pitchFamily="18" charset="0"/>
              </a:rPr>
              <a:t>In reference [2], the ASCII code is listed in a table starting from page 40.</a:t>
            </a: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31</a:t>
            </a:fld>
            <a:endParaRPr lang="en-US" sz="3600" dirty="0">
              <a:solidFill>
                <a:schemeClr val="tx1"/>
              </a:solidFill>
              <a:latin typeface="Times New Roman" pitchFamily="18" charset="0"/>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graphicFrame>
        <p:nvGraphicFramePr>
          <p:cNvPr id="232458" name="Object 6"/>
          <p:cNvGraphicFramePr>
            <a:graphicFrameLocks noChangeAspect="1"/>
          </p:cNvGraphicFramePr>
          <p:nvPr/>
        </p:nvGraphicFramePr>
        <p:xfrm>
          <a:off x="1828800" y="2895600"/>
          <a:ext cx="854075" cy="322263"/>
        </p:xfrm>
        <a:graphic>
          <a:graphicData uri="http://schemas.openxmlformats.org/presentationml/2006/ole">
            <mc:AlternateContent xmlns:mc="http://schemas.openxmlformats.org/markup-compatibility/2006">
              <mc:Choice xmlns:v="urn:schemas-microsoft-com:vml" Requires="v">
                <p:oleObj spid="_x0000_s237580" name="Equation" r:id="rId3" imgW="545760" imgH="203040" progId="Equation.DSMT4">
                  <p:embed/>
                </p:oleObj>
              </mc:Choice>
              <mc:Fallback>
                <p:oleObj name="Equation" r:id="rId3" imgW="545760" imgH="20304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2895600"/>
                        <a:ext cx="854075" cy="322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TextBox 9"/>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32</a:t>
            </a:fld>
            <a:endParaRPr lang="en-US"/>
          </a:p>
        </p:txBody>
      </p:sp>
      <p:sp>
        <p:nvSpPr>
          <p:cNvPr id="3" name="Title 1"/>
          <p:cNvSpPr txBox="1">
            <a:spLocks/>
          </p:cNvSpPr>
          <p:nvPr/>
        </p:nvSpPr>
        <p:spPr bwMode="auto">
          <a:xfrm>
            <a:off x="457200" y="2619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GB" altLang="en-US" smtClean="0"/>
              <a:t>Tutorial </a:t>
            </a:r>
            <a:endParaRPr lang="en-GB" altLang="en-US" dirty="0" smtClean="0"/>
          </a:p>
        </p:txBody>
      </p:sp>
      <p:sp>
        <p:nvSpPr>
          <p:cNvPr id="4" name="Content Placeholder 2"/>
          <p:cNvSpPr txBox="1">
            <a:spLocks/>
          </p:cNvSpPr>
          <p:nvPr/>
        </p:nvSpPr>
        <p:spPr bwMode="auto">
          <a:xfrm>
            <a:off x="457200" y="15875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buFont typeface="Arial" panose="020B0604020202020204" pitchFamily="34" charset="0"/>
              <a:buAutoNum type="arabicPeriod"/>
            </a:pPr>
            <a:r>
              <a:rPr lang="en-GB" altLang="en-US" sz="2000" i="1" smtClean="0"/>
              <a:t>Convert the decimal fraction 0.9028 to its equivalent binary fraction (up to 4 binary places) using repeated multiplication-by-2 method.</a:t>
            </a:r>
            <a:r>
              <a:rPr lang="en-GB" altLang="en-US" sz="2000" smtClean="0"/>
              <a:t> 0.9028 = 0.1110 </a:t>
            </a:r>
            <a:r>
              <a:rPr lang="en-GB" altLang="en-US" sz="2000" b="1" smtClean="0"/>
              <a:t>Ans.</a:t>
            </a:r>
          </a:p>
          <a:p>
            <a:pPr marL="514350" indent="-514350">
              <a:buFont typeface="Arial" panose="020B0604020202020204" pitchFamily="34" charset="0"/>
              <a:buAutoNum type="arabicPeriod"/>
            </a:pPr>
            <a:r>
              <a:rPr lang="en-GB" altLang="en-US" sz="2000" i="1" smtClean="0"/>
              <a:t>Convert the decimal 0.8125 to its binary equivalent.</a:t>
            </a:r>
            <a:r>
              <a:rPr lang="en-GB" altLang="en-US" sz="2000" smtClean="0"/>
              <a:t>(</a:t>
            </a:r>
            <a:r>
              <a:rPr lang="en-GB" altLang="en-US" sz="2000" i="1" smtClean="0"/>
              <a:t>Gujarat Technological University, Dec 2009).</a:t>
            </a:r>
            <a:r>
              <a:rPr lang="en-GB" altLang="en-US" sz="2000" smtClean="0"/>
              <a:t> 0.8125 = 0.11010. </a:t>
            </a:r>
            <a:r>
              <a:rPr lang="en-GB" altLang="en-US" sz="2000" b="1" smtClean="0"/>
              <a:t>Ans.</a:t>
            </a:r>
          </a:p>
          <a:p>
            <a:pPr marL="514350" indent="-514350">
              <a:buFont typeface="Arial" panose="020B0604020202020204" pitchFamily="34" charset="0"/>
              <a:buAutoNum type="arabicPeriod"/>
            </a:pPr>
            <a:r>
              <a:rPr lang="en-GB" altLang="en-US" sz="2000" i="1" smtClean="0"/>
              <a:t>Obtain the binary equivalent of 15 and 25. (Gauhati University, 2007).</a:t>
            </a:r>
            <a:r>
              <a:rPr lang="en-GB" altLang="en-US" sz="2000" smtClean="0"/>
              <a:t> 15= 1111 </a:t>
            </a:r>
            <a:r>
              <a:rPr lang="en-GB" altLang="en-US" sz="2000" b="1" smtClean="0"/>
              <a:t>Ans.</a:t>
            </a:r>
            <a:r>
              <a:rPr lang="en-GB" altLang="en-US" sz="2000" smtClean="0"/>
              <a:t> 25 = 11001 </a:t>
            </a:r>
            <a:r>
              <a:rPr lang="en-GB" altLang="en-US" sz="2000" b="1" smtClean="0"/>
              <a:t>Ans.</a:t>
            </a:r>
          </a:p>
          <a:p>
            <a:pPr marL="514350" indent="-514350">
              <a:buFont typeface="Arial" panose="020B0604020202020204" pitchFamily="34" charset="0"/>
              <a:buAutoNum type="arabicPeriod"/>
            </a:pPr>
            <a:r>
              <a:rPr lang="en-GB" altLang="en-US" sz="2000" i="1" smtClean="0"/>
              <a:t>Convert each of the following decimal numbers to their binary equivalents using sum-of-weights methods: </a:t>
            </a:r>
            <a:r>
              <a:rPr lang="pt-BR" altLang="en-US" sz="2000" smtClean="0"/>
              <a:t>(</a:t>
            </a:r>
            <a:r>
              <a:rPr lang="pt-BR" altLang="en-US" sz="2000" i="1" smtClean="0"/>
              <a:t>a) 17 (b) 24 (c) 61 (d) 93.</a:t>
            </a:r>
          </a:p>
          <a:p>
            <a:pPr marL="514350" indent="-514350">
              <a:buFont typeface="Arial" panose="020B0604020202020204" pitchFamily="34" charset="0"/>
              <a:buNone/>
            </a:pPr>
            <a:r>
              <a:rPr lang="pt-BR" altLang="en-US" sz="2000" i="1" smtClean="0"/>
              <a:t>          (a) </a:t>
            </a:r>
            <a:r>
              <a:rPr lang="en-GB" altLang="en-US" sz="2000" smtClean="0"/>
              <a:t>17= 10001 </a:t>
            </a:r>
            <a:r>
              <a:rPr lang="en-GB" altLang="en-US" sz="2000" b="1" smtClean="0"/>
              <a:t>Ans. (b) </a:t>
            </a:r>
            <a:r>
              <a:rPr lang="en-GB" altLang="en-US" sz="2000" smtClean="0"/>
              <a:t>24 = 11000 </a:t>
            </a:r>
            <a:r>
              <a:rPr lang="en-GB" altLang="en-US" sz="2000" b="1" smtClean="0"/>
              <a:t>Ans.</a:t>
            </a:r>
            <a:r>
              <a:rPr lang="en-GB" altLang="en-US" sz="2000" smtClean="0"/>
              <a:t> (c) 61 = 111101 </a:t>
            </a:r>
            <a:r>
              <a:rPr lang="en-GB" altLang="en-US" sz="2000" b="1" smtClean="0"/>
              <a:t>Ans.</a:t>
            </a:r>
            <a:r>
              <a:rPr lang="en-GB" altLang="en-US" sz="2000" smtClean="0"/>
              <a:t> (d) 93 = 1011101 </a:t>
            </a:r>
            <a:r>
              <a:rPr lang="en-GB" altLang="en-US" sz="2000" b="1" smtClean="0"/>
              <a:t>Ans.</a:t>
            </a:r>
          </a:p>
          <a:p>
            <a:pPr marL="514350" indent="-514350">
              <a:buFont typeface="Arial" panose="020B0604020202020204" pitchFamily="34" charset="0"/>
              <a:buNone/>
            </a:pPr>
            <a:endParaRPr lang="en-GB" altLang="en-US" sz="2000" b="1" smtClean="0"/>
          </a:p>
          <a:p>
            <a:pPr marL="514350" indent="-514350">
              <a:buFont typeface="Arial" panose="020B0604020202020204" pitchFamily="34" charset="0"/>
              <a:buNone/>
            </a:pPr>
            <a:endParaRPr lang="en-GB" altLang="en-US" sz="2000" dirty="0" smtClean="0"/>
          </a:p>
        </p:txBody>
      </p:sp>
    </p:spTree>
    <p:extLst>
      <p:ext uri="{BB962C8B-B14F-4D97-AF65-F5344CB8AC3E}">
        <p14:creationId xmlns:p14="http://schemas.microsoft.com/office/powerpoint/2010/main" val="20608466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Straight Connector 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2" name="Octagon 11"/>
          <p:cNvSpPr/>
          <p:nvPr/>
        </p:nvSpPr>
        <p:spPr>
          <a:xfrm>
            <a:off x="7924800" y="6248400"/>
            <a:ext cx="9144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End of Lecture </a:t>
            </a:r>
            <a:r>
              <a:rPr lang="en-US" sz="3200" b="1" dirty="0" smtClean="0">
                <a:solidFill>
                  <a:srgbClr val="00B050"/>
                </a:solidFill>
                <a:latin typeface="Times New Roman" pitchFamily="18" charset="0"/>
                <a:cs typeface="Times New Roman" pitchFamily="18" charset="0"/>
              </a:rPr>
              <a:t>2</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304800" y="3200400"/>
            <a:ext cx="8610600" cy="685800"/>
          </a:xfrm>
        </p:spPr>
        <p:txBody>
          <a:bodyPr>
            <a:normAutofit/>
          </a:bodyPr>
          <a:lstStyle/>
          <a:p>
            <a:pPr algn="ctr">
              <a:buNone/>
            </a:pPr>
            <a:r>
              <a:rPr lang="en-US" b="1" dirty="0" smtClean="0">
                <a:solidFill>
                  <a:srgbClr val="7030A0"/>
                </a:solidFill>
                <a:latin typeface="Times New Roman" pitchFamily="18" charset="0"/>
                <a:cs typeface="Times New Roman" pitchFamily="18" charset="0"/>
              </a:rPr>
              <a:t>Thank you for your attention!</a:t>
            </a: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33</a:t>
            </a:fld>
            <a:endParaRPr lang="en-US" sz="3600" dirty="0">
              <a:solidFill>
                <a:schemeClr val="tx1"/>
              </a:solidFill>
              <a:latin typeface="Times New Roman" pitchFamily="18" charset="0"/>
              <a:cs typeface="Times New Roman" pitchFamily="18" charset="0"/>
            </a:endParaRPr>
          </a:p>
        </p:txBody>
      </p:sp>
      <p:cxnSp>
        <p:nvCxnSpPr>
          <p:cNvPr id="8" name="Straight Connector 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0" name="TextBox 9"/>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4</a:t>
            </a:fld>
            <a:endParaRPr lang="en-US"/>
          </a:p>
        </p:txBody>
      </p:sp>
      <p:sp>
        <p:nvSpPr>
          <p:cNvPr id="3" name="Octagon 2"/>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3"/>
          <p:cNvCxnSpPr/>
          <p:nvPr/>
        </p:nvCxnSpPr>
        <p:spPr>
          <a:xfrm>
            <a:off x="304801"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5" name="Title 1"/>
          <p:cNvSpPr txBox="1">
            <a:spLocks/>
          </p:cNvSpPr>
          <p:nvPr/>
        </p:nvSpPr>
        <p:spPr>
          <a:xfrm>
            <a:off x="457201" y="228600"/>
            <a:ext cx="8229600" cy="9445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smtClean="0">
                <a:solidFill>
                  <a:srgbClr val="00B050"/>
                </a:solidFill>
                <a:latin typeface="Times New Roman" pitchFamily="18" charset="0"/>
                <a:cs typeface="Times New Roman" pitchFamily="18" charset="0"/>
              </a:rPr>
              <a:t>Course Outline</a:t>
            </a:r>
            <a:endParaRPr lang="en-US" sz="3200" b="1" dirty="0">
              <a:solidFill>
                <a:srgbClr val="00B050"/>
              </a:solidFill>
              <a:latin typeface="Times New Roman" pitchFamily="18" charset="0"/>
              <a:cs typeface="Times New Roman" pitchFamily="18" charset="0"/>
            </a:endParaRPr>
          </a:p>
        </p:txBody>
      </p:sp>
      <p:cxnSp>
        <p:nvCxnSpPr>
          <p:cNvPr id="6" name="Straight Connector 5"/>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TextBox 6"/>
          <p:cNvSpPr txBox="1"/>
          <p:nvPr/>
        </p:nvSpPr>
        <p:spPr>
          <a:xfrm rot="16200000">
            <a:off x="2147131"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9" name="Slide Number Placeholder 6"/>
          <p:cNvSpPr txBox="1">
            <a:spLocks/>
          </p:cNvSpPr>
          <p:nvPr/>
        </p:nvSpPr>
        <p:spPr>
          <a:xfrm>
            <a:off x="6553200"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a:solidFill>
                  <a:schemeClr val="tx1"/>
                </a:solidFill>
                <a:latin typeface="Times New Roman" pitchFamily="18" charset="0"/>
                <a:cs typeface="Times New Roman" pitchFamily="18" charset="0"/>
              </a:rPr>
              <a:t>4</a:t>
            </a:r>
          </a:p>
        </p:txBody>
      </p:sp>
      <p:sp>
        <p:nvSpPr>
          <p:cNvPr id="14" name="TextBox 13"/>
          <p:cNvSpPr txBox="1"/>
          <p:nvPr/>
        </p:nvSpPr>
        <p:spPr>
          <a:xfrm>
            <a:off x="457202" y="990600"/>
            <a:ext cx="8229598" cy="4524315"/>
          </a:xfrm>
          <a:prstGeom prst="rect">
            <a:avLst/>
          </a:prstGeom>
          <a:noFill/>
        </p:spPr>
        <p:txBody>
          <a:bodyPr wrap="square" rtlCol="0">
            <a:spAutoFit/>
          </a:bodyPr>
          <a:lstStyle/>
          <a:p>
            <a:r>
              <a:rPr lang="en-GB" b="1" i="1" dirty="0"/>
              <a:t>Combinational Logic Circuits and Logic functions</a:t>
            </a:r>
            <a:r>
              <a:rPr lang="en-GB" b="1" dirty="0"/>
              <a:t>: </a:t>
            </a:r>
            <a:endParaRPr lang="en-US" b="1" dirty="0"/>
          </a:p>
          <a:p>
            <a:r>
              <a:rPr lang="en-GB" dirty="0"/>
              <a:t>Basic Combinational Logic Circuits. Implementing Combinational Logic. The Universal Property of </a:t>
            </a:r>
            <a:r>
              <a:rPr lang="en-GB" dirty="0" err="1"/>
              <a:t>NAND</a:t>
            </a:r>
            <a:r>
              <a:rPr lang="en-GB" dirty="0"/>
              <a:t> and NOR Gates. Combinational Logic Using </a:t>
            </a:r>
            <a:r>
              <a:rPr lang="en-GB" dirty="0" err="1"/>
              <a:t>NAND</a:t>
            </a:r>
            <a:r>
              <a:rPr lang="en-GB" dirty="0"/>
              <a:t> and NOR Gates. Logic Operation with Pulse Waveform Inputs . Binary adders/ </a:t>
            </a:r>
            <a:r>
              <a:rPr lang="en-GB" dirty="0" err="1"/>
              <a:t>subtractors</a:t>
            </a:r>
            <a:r>
              <a:rPr lang="en-GB" dirty="0"/>
              <a:t>. Comparators. Encoders/Multiplexers. Decoders/</a:t>
            </a:r>
            <a:r>
              <a:rPr lang="en-GB" dirty="0" err="1"/>
              <a:t>Demultiplexers</a:t>
            </a:r>
            <a:r>
              <a:rPr lang="en-GB" dirty="0"/>
              <a:t>. Code Converters, A/D and D/A Converters. Parity Generators/Checkers. Design examples using HDL</a:t>
            </a:r>
            <a:r>
              <a:rPr lang="en-GB" dirty="0" smtClean="0"/>
              <a:t>.</a:t>
            </a:r>
          </a:p>
          <a:p>
            <a:endParaRPr lang="en-GB" dirty="0"/>
          </a:p>
          <a:p>
            <a:r>
              <a:rPr lang="en-GB" b="1" i="1" dirty="0"/>
              <a:t>Synchronous Sequential/ Asynchronous Logic Circuits</a:t>
            </a:r>
            <a:r>
              <a:rPr lang="en-GB" i="1" dirty="0"/>
              <a:t>: </a:t>
            </a:r>
            <a:endParaRPr lang="en-US" dirty="0"/>
          </a:p>
          <a:p>
            <a:r>
              <a:rPr lang="en-GB" dirty="0"/>
              <a:t>S-R latch, clocked S-R flip flop, level and edge triggering. Master-slave, propagation delay, ac coupled, and capacitive storage 'edge' triggering techniques in flip flops. J-K, T, and D type flip flops. Timers and Counters. Serial/Parallel in/out Shift Registers. Truth tables and Excitations Tables; State Diagrams and State Transitions Tables; State Machines; State Reduction, Races, Hazards. Shift Registers Using </a:t>
            </a:r>
            <a:r>
              <a:rPr lang="en-GB" dirty="0" err="1"/>
              <a:t>VHDL</a:t>
            </a:r>
            <a:r>
              <a:rPr lang="en-GB" dirty="0"/>
              <a:t>. Digital System </a:t>
            </a:r>
            <a:r>
              <a:rPr lang="en-GB" dirty="0" smtClean="0"/>
              <a:t>Application.</a:t>
            </a:r>
          </a:p>
          <a:p>
            <a:endParaRPr lang="en-GB" dirty="0"/>
          </a:p>
          <a:p>
            <a:endParaRPr lang="en-US" dirty="0"/>
          </a:p>
        </p:txBody>
      </p:sp>
    </p:spTree>
    <p:extLst>
      <p:ext uri="{BB962C8B-B14F-4D97-AF65-F5344CB8AC3E}">
        <p14:creationId xmlns:p14="http://schemas.microsoft.com/office/powerpoint/2010/main" val="3810692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870E9BA-92E5-4D52-8834-4CFBC0680828}" type="slidenum">
              <a:rPr lang="en-US" smtClean="0"/>
              <a:pPr/>
              <a:t>5</a:t>
            </a:fld>
            <a:endParaRPr lang="en-US"/>
          </a:p>
        </p:txBody>
      </p:sp>
      <p:sp>
        <p:nvSpPr>
          <p:cNvPr id="3" name="Octagon 2"/>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 name="Straight Connector 3"/>
          <p:cNvCxnSpPr/>
          <p:nvPr/>
        </p:nvCxnSpPr>
        <p:spPr>
          <a:xfrm>
            <a:off x="304801" y="6477000"/>
            <a:ext cx="7772399" cy="27056"/>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5" name="Title 1"/>
          <p:cNvSpPr txBox="1">
            <a:spLocks/>
          </p:cNvSpPr>
          <p:nvPr/>
        </p:nvSpPr>
        <p:spPr>
          <a:xfrm>
            <a:off x="457201" y="228600"/>
            <a:ext cx="8229600" cy="9445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smtClean="0">
                <a:solidFill>
                  <a:srgbClr val="00B050"/>
                </a:solidFill>
                <a:latin typeface="Times New Roman" pitchFamily="18" charset="0"/>
                <a:cs typeface="Times New Roman" pitchFamily="18" charset="0"/>
              </a:rPr>
              <a:t>Course Outline</a:t>
            </a:r>
            <a:endParaRPr lang="en-US" sz="3200" b="1" dirty="0">
              <a:solidFill>
                <a:srgbClr val="00B050"/>
              </a:solidFill>
              <a:latin typeface="Times New Roman" pitchFamily="18" charset="0"/>
              <a:cs typeface="Times New Roman" pitchFamily="18" charset="0"/>
            </a:endParaRPr>
          </a:p>
        </p:txBody>
      </p:sp>
      <p:cxnSp>
        <p:nvCxnSpPr>
          <p:cNvPr id="6" name="Straight Connector 5"/>
          <p:cNvCxnSpPr/>
          <p:nvPr/>
        </p:nvCxnSpPr>
        <p:spPr>
          <a:xfrm>
            <a:off x="304801"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7" name="TextBox 6"/>
          <p:cNvSpPr txBox="1"/>
          <p:nvPr/>
        </p:nvSpPr>
        <p:spPr>
          <a:xfrm rot="16200000">
            <a:off x="2147131"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
        <p:nvSpPr>
          <p:cNvPr id="9" name="Slide Number Placeholder 6"/>
          <p:cNvSpPr txBox="1">
            <a:spLocks/>
          </p:cNvSpPr>
          <p:nvPr/>
        </p:nvSpPr>
        <p:spPr>
          <a:xfrm>
            <a:off x="6553200"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smtClean="0">
                <a:solidFill>
                  <a:schemeClr val="tx1"/>
                </a:solidFill>
                <a:latin typeface="Times New Roman" pitchFamily="18" charset="0"/>
                <a:cs typeface="Times New Roman" pitchFamily="18" charset="0"/>
              </a:rPr>
              <a:t>5</a:t>
            </a:r>
            <a:endParaRPr lang="en-US" sz="3600" dirty="0">
              <a:solidFill>
                <a:schemeClr val="tx1"/>
              </a:solidFill>
              <a:latin typeface="Times New Roman" pitchFamily="18" charset="0"/>
              <a:cs typeface="Times New Roman" pitchFamily="18" charset="0"/>
            </a:endParaRPr>
          </a:p>
        </p:txBody>
      </p:sp>
      <p:sp>
        <p:nvSpPr>
          <p:cNvPr id="14" name="TextBox 13"/>
          <p:cNvSpPr txBox="1"/>
          <p:nvPr/>
        </p:nvSpPr>
        <p:spPr>
          <a:xfrm>
            <a:off x="457202" y="990600"/>
            <a:ext cx="8229598" cy="5078313"/>
          </a:xfrm>
          <a:prstGeom prst="rect">
            <a:avLst/>
          </a:prstGeom>
          <a:noFill/>
        </p:spPr>
        <p:txBody>
          <a:bodyPr wrap="square" rtlCol="0">
            <a:spAutoFit/>
          </a:bodyPr>
          <a:lstStyle/>
          <a:p>
            <a:r>
              <a:rPr lang="en-GB" b="1" i="1" dirty="0"/>
              <a:t>Memory and Storage </a:t>
            </a:r>
            <a:r>
              <a:rPr lang="en-GB" i="1" dirty="0"/>
              <a:t>: </a:t>
            </a:r>
            <a:endParaRPr lang="en-US" dirty="0"/>
          </a:p>
          <a:p>
            <a:r>
              <a:rPr lang="en-GB" dirty="0"/>
              <a:t>Basics of Semiconductor Memory. Random-Access Memories (</a:t>
            </a:r>
            <a:r>
              <a:rPr lang="en-GB" dirty="0" err="1"/>
              <a:t>RAMs</a:t>
            </a:r>
            <a:r>
              <a:rPr lang="en-GB" dirty="0"/>
              <a:t>). Read-Only Memories (ROMs). Programmable ROMs (</a:t>
            </a:r>
            <a:r>
              <a:rPr lang="en-GB" dirty="0" err="1"/>
              <a:t>PROMs</a:t>
            </a:r>
            <a:r>
              <a:rPr lang="en-GB" dirty="0"/>
              <a:t> and EPROMs); PLAs . Flash Memories. Memory Expansion. Magnetic and Optical Storage. Design examples using HDL. </a:t>
            </a:r>
            <a:endParaRPr lang="en-GB" dirty="0" smtClean="0"/>
          </a:p>
          <a:p>
            <a:endParaRPr lang="en-US" dirty="0"/>
          </a:p>
          <a:p>
            <a:r>
              <a:rPr lang="en-GB" b="1" i="1" dirty="0"/>
              <a:t>Integrated Circuit Technologies </a:t>
            </a:r>
            <a:r>
              <a:rPr lang="en-GB" i="1" dirty="0" smtClean="0"/>
              <a:t>: </a:t>
            </a:r>
            <a:endParaRPr lang="en-US" dirty="0"/>
          </a:p>
          <a:p>
            <a:r>
              <a:rPr lang="en-GB" dirty="0"/>
              <a:t>Basic Operational Characteristics and Parameters. CMOS Circuits. </a:t>
            </a:r>
            <a:r>
              <a:rPr lang="en-GB" dirty="0" err="1"/>
              <a:t>TTL</a:t>
            </a:r>
            <a:r>
              <a:rPr lang="en-GB" dirty="0"/>
              <a:t> Circuits. Practical Considerations in the Use of </a:t>
            </a:r>
            <a:r>
              <a:rPr lang="en-GB" dirty="0" err="1"/>
              <a:t>TTL</a:t>
            </a:r>
            <a:r>
              <a:rPr lang="en-GB" dirty="0"/>
              <a:t>. Comparison of CMOS and </a:t>
            </a:r>
            <a:r>
              <a:rPr lang="en-GB" dirty="0" err="1"/>
              <a:t>TTL</a:t>
            </a:r>
            <a:r>
              <a:rPr lang="en-GB" dirty="0"/>
              <a:t> Performance. Emitter-Coupled Logic (</a:t>
            </a:r>
            <a:r>
              <a:rPr lang="en-GB" dirty="0" err="1"/>
              <a:t>ECL</a:t>
            </a:r>
            <a:r>
              <a:rPr lang="en-GB" dirty="0"/>
              <a:t>) Circuits. Application-Specific integrated Circuits (ASICs), </a:t>
            </a:r>
            <a:r>
              <a:rPr lang="en-GB" dirty="0" err="1"/>
              <a:t>PMOS</a:t>
            </a:r>
            <a:r>
              <a:rPr lang="en-GB" dirty="0"/>
              <a:t>, </a:t>
            </a:r>
            <a:r>
              <a:rPr lang="en-GB" dirty="0" err="1"/>
              <a:t>NMOS</a:t>
            </a:r>
            <a:r>
              <a:rPr lang="en-GB" dirty="0"/>
              <a:t>, and E2CMOS. </a:t>
            </a:r>
            <a:endParaRPr lang="en-GB" dirty="0" smtClean="0"/>
          </a:p>
          <a:p>
            <a:endParaRPr lang="en-US" dirty="0"/>
          </a:p>
          <a:p>
            <a:r>
              <a:rPr lang="en-GB" b="1" i="1" dirty="0"/>
              <a:t>Introduction to Microprocessors, Computers, and Buses : </a:t>
            </a:r>
            <a:endParaRPr lang="en-US" b="1" dirty="0"/>
          </a:p>
          <a:p>
            <a:r>
              <a:rPr lang="en-GB" dirty="0"/>
              <a:t>The Microprocessor and the Computer. Historical Review of Microprocessor Families. The 8086/8088 Microprocessor and Software Model for the Pentium Processor. Microprocessor Programming. The Central Processing Unit (CPU). The Memory. The </a:t>
            </a:r>
            <a:r>
              <a:rPr lang="en-GB" dirty="0" err="1"/>
              <a:t>Input/Output</a:t>
            </a:r>
            <a:r>
              <a:rPr lang="en-GB" dirty="0"/>
              <a:t> (I/O) Port. Interrupts. Direct Memory Access (DMA). Internal System Interfacing. Standard Buses. </a:t>
            </a:r>
            <a:endParaRPr lang="en-US" dirty="0"/>
          </a:p>
        </p:txBody>
      </p:sp>
    </p:spTree>
    <p:extLst>
      <p:ext uri="{BB962C8B-B14F-4D97-AF65-F5344CB8AC3E}">
        <p14:creationId xmlns:p14="http://schemas.microsoft.com/office/powerpoint/2010/main" val="2518432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ed Rectangle 10"/>
          <p:cNvSpPr/>
          <p:nvPr/>
        </p:nvSpPr>
        <p:spPr>
          <a:xfrm>
            <a:off x="190502" y="1072915"/>
            <a:ext cx="8610600" cy="4953001"/>
          </a:xfrm>
          <a:prstGeom prst="roundRect">
            <a:avLst>
              <a:gd name="adj" fmla="val 2360"/>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Course Requirements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155232"/>
            <a:ext cx="8610600" cy="4940769"/>
          </a:xfrm>
        </p:spPr>
        <p:txBody>
          <a:bodyPr>
            <a:normAutofit fontScale="85000" lnSpcReduction="20000"/>
          </a:bodyPr>
          <a:lstStyle/>
          <a:p>
            <a:pPr>
              <a:buNone/>
            </a:pPr>
            <a:r>
              <a:rPr lang="en-US" sz="2400" b="1" dirty="0" smtClean="0">
                <a:solidFill>
                  <a:srgbClr val="0070C0"/>
                </a:solidFill>
                <a:latin typeface="Times New Roman" pitchFamily="18" charset="0"/>
                <a:cs typeface="Times New Roman" pitchFamily="18" charset="0"/>
              </a:rPr>
              <a:t>Prerequisite</a:t>
            </a:r>
          </a:p>
          <a:p>
            <a:pPr>
              <a:buClr>
                <a:srgbClr val="7030A0"/>
              </a:buClr>
              <a:buFont typeface="Wingdings" pitchFamily="2" charset="2"/>
              <a:buChar char="§"/>
            </a:pPr>
            <a:r>
              <a:rPr lang="en-US" sz="2000" b="1" dirty="0" err="1" smtClean="0">
                <a:latin typeface="Times New Roman" pitchFamily="18" charset="0"/>
                <a:cs typeface="Times New Roman" pitchFamily="18" charset="0"/>
              </a:rPr>
              <a:t>EEE</a:t>
            </a:r>
            <a:r>
              <a:rPr lang="en-US" sz="2000" b="1" dirty="0" smtClean="0">
                <a:latin typeface="Times New Roman" pitchFamily="18" charset="0"/>
                <a:cs typeface="Times New Roman" pitchFamily="18" charset="0"/>
              </a:rPr>
              <a:t> 3571</a:t>
            </a:r>
            <a:r>
              <a:rPr lang="en-US" sz="2000" dirty="0" smtClean="0">
                <a:latin typeface="Times New Roman" pitchFamily="18" charset="0"/>
                <a:cs typeface="Times New Roman" pitchFamily="18" charset="0"/>
              </a:rPr>
              <a:t> Electronic Engineering I (Analog Electronics)</a:t>
            </a:r>
          </a:p>
          <a:p>
            <a:pPr marL="0" indent="0">
              <a:buClr>
                <a:srgbClr val="7030A0"/>
              </a:buClr>
              <a:buNone/>
            </a:pPr>
            <a:endParaRPr lang="en-US" sz="2000" dirty="0" smtClean="0">
              <a:latin typeface="Times New Roman" pitchFamily="18" charset="0"/>
              <a:cs typeface="Times New Roman" pitchFamily="18" charset="0"/>
            </a:endParaRPr>
          </a:p>
          <a:p>
            <a:pPr>
              <a:buNone/>
            </a:pPr>
            <a:r>
              <a:rPr lang="en-US" sz="2400" b="1" dirty="0" smtClean="0">
                <a:solidFill>
                  <a:srgbClr val="0070C0"/>
                </a:solidFill>
                <a:latin typeface="Times New Roman" pitchFamily="18" charset="0"/>
                <a:cs typeface="Times New Roman" pitchFamily="18" charset="0"/>
              </a:rPr>
              <a:t>Distribution of Marks</a:t>
            </a:r>
          </a:p>
          <a:p>
            <a:pPr>
              <a:buClr>
                <a:srgbClr val="7030A0"/>
              </a:buClr>
              <a:buFont typeface="Wingdings" pitchFamily="2" charset="2"/>
              <a:buChar char="§"/>
            </a:pPr>
            <a:r>
              <a:rPr lang="en-US" sz="2000" dirty="0" smtClean="0">
                <a:latin typeface="Times New Roman" pitchFamily="18" charset="0"/>
                <a:cs typeface="Times New Roman" pitchFamily="18" charset="0"/>
              </a:rPr>
              <a:t>Assignments                          </a:t>
            </a:r>
            <a:r>
              <a:rPr lang="en-US" sz="2000" b="1" dirty="0" smtClean="0">
                <a:solidFill>
                  <a:srgbClr val="7030A0"/>
                </a:solidFill>
                <a:latin typeface="Times New Roman" pitchFamily="18" charset="0"/>
                <a:cs typeface="Times New Roman" pitchFamily="18" charset="0"/>
              </a:rPr>
              <a:t>5%</a:t>
            </a:r>
          </a:p>
          <a:p>
            <a:pPr>
              <a:buClr>
                <a:srgbClr val="7030A0"/>
              </a:buClr>
              <a:buFont typeface="Wingdings" pitchFamily="2" charset="2"/>
              <a:buChar char="§"/>
            </a:pPr>
            <a:r>
              <a:rPr lang="en-US" sz="2000" dirty="0" smtClean="0">
                <a:latin typeface="Times New Roman" pitchFamily="18" charset="0"/>
                <a:cs typeface="Times New Roman" pitchFamily="18" charset="0"/>
              </a:rPr>
              <a:t>Labs			</a:t>
            </a:r>
            <a:r>
              <a:rPr lang="en-US" sz="2000" b="1" dirty="0" smtClean="0">
                <a:solidFill>
                  <a:srgbClr val="7030A0"/>
                </a:solidFill>
                <a:latin typeface="Times New Roman" pitchFamily="18" charset="0"/>
                <a:cs typeface="Times New Roman" pitchFamily="18" charset="0"/>
              </a:rPr>
              <a:t>15%</a:t>
            </a:r>
          </a:p>
          <a:p>
            <a:pPr>
              <a:buClr>
                <a:srgbClr val="7030A0"/>
              </a:buClr>
              <a:buFont typeface="Wingdings" pitchFamily="2" charset="2"/>
              <a:buChar char="§"/>
            </a:pPr>
            <a:r>
              <a:rPr lang="en-US" sz="2000" dirty="0" smtClean="0">
                <a:latin typeface="Times New Roman" pitchFamily="18" charset="0"/>
                <a:cs typeface="Times New Roman" pitchFamily="18" charset="0"/>
              </a:rPr>
              <a:t>Test 			</a:t>
            </a:r>
            <a:r>
              <a:rPr lang="en-US" sz="2000" b="1" dirty="0" smtClean="0">
                <a:solidFill>
                  <a:srgbClr val="7030A0"/>
                </a:solidFill>
                <a:latin typeface="Times New Roman" pitchFamily="18" charset="0"/>
                <a:cs typeface="Times New Roman" pitchFamily="18" charset="0"/>
              </a:rPr>
              <a:t>20%</a:t>
            </a:r>
          </a:p>
          <a:p>
            <a:pPr>
              <a:buClr>
                <a:srgbClr val="7030A0"/>
              </a:buClr>
              <a:buFont typeface="Wingdings" pitchFamily="2" charset="2"/>
              <a:buChar char="§"/>
            </a:pPr>
            <a:r>
              <a:rPr lang="en-US" sz="2000" dirty="0" smtClean="0">
                <a:latin typeface="Times New Roman" pitchFamily="18" charset="0"/>
                <a:cs typeface="Times New Roman" pitchFamily="18" charset="0"/>
              </a:rPr>
              <a:t>Final Exam 		</a:t>
            </a:r>
            <a:r>
              <a:rPr lang="en-US" sz="2000" b="1" dirty="0" smtClean="0">
                <a:solidFill>
                  <a:srgbClr val="7030A0"/>
                </a:solidFill>
                <a:latin typeface="Times New Roman" pitchFamily="18" charset="0"/>
                <a:cs typeface="Times New Roman" pitchFamily="18" charset="0"/>
              </a:rPr>
              <a:t>60%</a:t>
            </a:r>
          </a:p>
          <a:p>
            <a:pPr marL="0" indent="0">
              <a:buClr>
                <a:srgbClr val="7030A0"/>
              </a:buClr>
              <a:buNone/>
            </a:pPr>
            <a:endParaRPr lang="en-US" sz="2000" b="1" dirty="0" smtClean="0">
              <a:solidFill>
                <a:srgbClr val="7030A0"/>
              </a:solidFill>
              <a:latin typeface="Times New Roman" pitchFamily="18" charset="0"/>
              <a:cs typeface="Times New Roman" pitchFamily="18" charset="0"/>
            </a:endParaRPr>
          </a:p>
          <a:p>
            <a:pPr marL="0" indent="0">
              <a:buClr>
                <a:srgbClr val="7030A0"/>
              </a:buClr>
              <a:buNone/>
            </a:pPr>
            <a:r>
              <a:rPr lang="en-US" sz="2400" b="1" dirty="0" smtClean="0">
                <a:solidFill>
                  <a:srgbClr val="0070C0"/>
                </a:solidFill>
                <a:latin typeface="Times New Roman" pitchFamily="18" charset="0"/>
                <a:cs typeface="Times New Roman" pitchFamily="18" charset="0"/>
              </a:rPr>
              <a:t>Required Simulation software and Programming Language</a:t>
            </a:r>
          </a:p>
          <a:p>
            <a:pPr>
              <a:buClr>
                <a:srgbClr val="7030A0"/>
              </a:buClr>
              <a:buFont typeface="Wingdings" panose="05000000000000000000" pitchFamily="2" charset="2"/>
              <a:buChar char="§"/>
            </a:pPr>
            <a:r>
              <a:rPr lang="en-US" sz="2400" dirty="0" smtClean="0">
                <a:latin typeface="Times New Roman" pitchFamily="18" charset="0"/>
                <a:cs typeface="Times New Roman" pitchFamily="18" charset="0"/>
              </a:rPr>
              <a:t>Multisim </a:t>
            </a:r>
          </a:p>
          <a:p>
            <a:pPr>
              <a:buClr>
                <a:srgbClr val="7030A0"/>
              </a:buClr>
              <a:buFont typeface="Wingdings" panose="05000000000000000000" pitchFamily="2" charset="2"/>
              <a:buChar char="§"/>
            </a:pPr>
            <a:r>
              <a:rPr lang="en-US" sz="2400" dirty="0" smtClean="0">
                <a:latin typeface="Times New Roman" pitchFamily="18" charset="0"/>
                <a:cs typeface="Times New Roman" pitchFamily="18" charset="0"/>
              </a:rPr>
              <a:t>Intel </a:t>
            </a:r>
            <a:r>
              <a:rPr lang="en-US" sz="2400" dirty="0" err="1" smtClean="0">
                <a:latin typeface="Times New Roman" pitchFamily="18" charset="0"/>
                <a:cs typeface="Times New Roman" pitchFamily="18" charset="0"/>
              </a:rPr>
              <a:t>Quartus</a:t>
            </a:r>
            <a:r>
              <a:rPr lang="en-US" sz="2400" dirty="0" smtClean="0">
                <a:latin typeface="Times New Roman" pitchFamily="18" charset="0"/>
                <a:cs typeface="Times New Roman" pitchFamily="18" charset="0"/>
              </a:rPr>
              <a:t> Prime</a:t>
            </a:r>
          </a:p>
          <a:p>
            <a:pPr>
              <a:buClr>
                <a:srgbClr val="7030A0"/>
              </a:buClr>
              <a:buFont typeface="Wingdings" panose="05000000000000000000" pitchFamily="2" charset="2"/>
              <a:buChar char="§"/>
            </a:pPr>
            <a:r>
              <a:rPr lang="en-US" sz="2400" dirty="0" smtClean="0">
                <a:latin typeface="Times New Roman" pitchFamily="18" charset="0"/>
                <a:cs typeface="Times New Roman" pitchFamily="18" charset="0"/>
              </a:rPr>
              <a:t>C++ </a:t>
            </a:r>
          </a:p>
          <a:p>
            <a:pPr marL="0" indent="0">
              <a:buClr>
                <a:srgbClr val="7030A0"/>
              </a:buClr>
              <a:buNone/>
            </a:pPr>
            <a:endParaRPr lang="en-US" sz="2400" b="1" dirty="0">
              <a:solidFill>
                <a:srgbClr val="0070C0"/>
              </a:solidFill>
              <a:latin typeface="Times New Roman" pitchFamily="18" charset="0"/>
              <a:cs typeface="Times New Roman" pitchFamily="18" charset="0"/>
            </a:endParaRPr>
          </a:p>
          <a:p>
            <a:pPr marL="0" indent="0">
              <a:buClr>
                <a:srgbClr val="7030A0"/>
              </a:buClr>
              <a:buNone/>
            </a:pPr>
            <a:r>
              <a:rPr lang="en-US" sz="2400" b="1" dirty="0" smtClean="0">
                <a:solidFill>
                  <a:srgbClr val="0070C0"/>
                </a:solidFill>
                <a:latin typeface="Times New Roman" pitchFamily="18" charset="0"/>
                <a:cs typeface="Times New Roman" pitchFamily="18" charset="0"/>
              </a:rPr>
              <a:t>Time Allocation </a:t>
            </a:r>
          </a:p>
          <a:p>
            <a:pPr>
              <a:buClr>
                <a:srgbClr val="7030A0"/>
              </a:buClr>
            </a:pPr>
            <a:r>
              <a:rPr lang="en-US" sz="2400" dirty="0" smtClean="0">
                <a:latin typeface="Times New Roman" pitchFamily="18" charset="0"/>
                <a:cs typeface="Times New Roman" pitchFamily="18" charset="0"/>
              </a:rPr>
              <a:t>Lectures 4 hours/week</a:t>
            </a:r>
          </a:p>
          <a:p>
            <a:pPr>
              <a:buClr>
                <a:srgbClr val="7030A0"/>
              </a:buClr>
            </a:pPr>
            <a:r>
              <a:rPr lang="en-US" sz="2400" dirty="0" smtClean="0">
                <a:latin typeface="Times New Roman" pitchFamily="18" charset="0"/>
                <a:cs typeface="Times New Roman" pitchFamily="18" charset="0"/>
              </a:rPr>
              <a:t>Laboratory/ Tutorials 3 hours/week </a:t>
            </a:r>
          </a:p>
          <a:p>
            <a:pPr marL="0" indent="0">
              <a:buClr>
                <a:srgbClr val="7030A0"/>
              </a:buClr>
              <a:buNone/>
            </a:pPr>
            <a:endParaRPr lang="en-US" sz="2400" b="1" dirty="0" smtClean="0">
              <a:solidFill>
                <a:srgbClr val="0070C0"/>
              </a:solidFill>
              <a:latin typeface="Times New Roman" pitchFamily="18" charset="0"/>
              <a:cs typeface="Times New Roman" pitchFamily="18" charset="0"/>
            </a:endParaRPr>
          </a:p>
          <a:p>
            <a:pPr marL="0" indent="0">
              <a:buClr>
                <a:srgbClr val="7030A0"/>
              </a:buClr>
              <a:buNone/>
            </a:pPr>
            <a:endParaRPr lang="en-US" sz="2400" b="1" dirty="0" smtClean="0">
              <a:solidFill>
                <a:srgbClr val="0070C0"/>
              </a:solidFill>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6</a:t>
            </a:fld>
            <a:endParaRPr lang="en-US" sz="3600" dirty="0">
              <a:solidFill>
                <a:schemeClr val="tx1"/>
              </a:solidFill>
              <a:latin typeface="Times New Roman" pitchFamily="18" charset="0"/>
              <a:cs typeface="Times New Roman" pitchFamily="18" charset="0"/>
            </a:endParaRPr>
          </a:p>
        </p:txBody>
      </p:sp>
      <p:cxnSp>
        <p:nvCxnSpPr>
          <p:cNvPr id="9" name="Straight Connector 8"/>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2" name="TextBox 11"/>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Straight Connector 9"/>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Introduction</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304800" y="1219200"/>
            <a:ext cx="8610600" cy="5181600"/>
          </a:xfrm>
        </p:spPr>
        <p:txBody>
          <a:bodyPr>
            <a:normAutofit/>
          </a:bodyPr>
          <a:lstStyle/>
          <a:p>
            <a:pPr>
              <a:buFont typeface="Wingdings" pitchFamily="2" charset="2"/>
              <a:buChar char="ü"/>
            </a:pPr>
            <a:r>
              <a:rPr lang="en-US" sz="2000" dirty="0" smtClean="0">
                <a:solidFill>
                  <a:srgbClr val="0070C0"/>
                </a:solidFill>
                <a:latin typeface="Times New Roman" pitchFamily="18" charset="0"/>
                <a:cs typeface="Times New Roman" pitchFamily="18" charset="0"/>
              </a:rPr>
              <a:t>To process digital information </a:t>
            </a:r>
            <a:r>
              <a:rPr lang="en-US" sz="2000" dirty="0" smtClean="0">
                <a:latin typeface="Times New Roman" pitchFamily="18" charset="0"/>
                <a:cs typeface="Times New Roman" pitchFamily="18" charset="0"/>
              </a:rPr>
              <a:t>we use special electronic components that respond to </a:t>
            </a:r>
            <a:r>
              <a:rPr lang="en-US" sz="2000" dirty="0" smtClean="0">
                <a:solidFill>
                  <a:srgbClr val="7030A0"/>
                </a:solidFill>
                <a:latin typeface="Times New Roman" pitchFamily="18" charset="0"/>
                <a:cs typeface="Times New Roman" pitchFamily="18" charset="0"/>
              </a:rPr>
              <a:t>binary signals</a:t>
            </a:r>
            <a:r>
              <a:rPr lang="en-US" sz="2000" dirty="0" smtClean="0">
                <a:latin typeface="Times New Roman" pitchFamily="18" charset="0"/>
                <a:cs typeface="Times New Roman" pitchFamily="18" charset="0"/>
              </a:rPr>
              <a:t>.</a:t>
            </a:r>
          </a:p>
          <a:p>
            <a:pPr>
              <a:buFont typeface="Wingdings" pitchFamily="2" charset="2"/>
              <a:buChar char="ü"/>
            </a:pPr>
            <a:r>
              <a:rPr lang="en-US" sz="2000" dirty="0" smtClean="0">
                <a:latin typeface="Times New Roman" pitchFamily="18" charset="0"/>
                <a:cs typeface="Times New Roman" pitchFamily="18" charset="0"/>
              </a:rPr>
              <a:t>To </a:t>
            </a:r>
            <a:r>
              <a:rPr lang="en-US" sz="2000" dirty="0" smtClean="0">
                <a:solidFill>
                  <a:schemeClr val="accent6">
                    <a:lumMod val="75000"/>
                  </a:schemeClr>
                </a:solidFill>
                <a:latin typeface="Times New Roman" pitchFamily="18" charset="0"/>
                <a:cs typeface="Times New Roman" pitchFamily="18" charset="0"/>
              </a:rPr>
              <a:t>design efficient digital circuits</a:t>
            </a:r>
            <a:r>
              <a:rPr lang="en-US" sz="2000" dirty="0" smtClean="0">
                <a:latin typeface="Times New Roman" pitchFamily="18" charset="0"/>
                <a:cs typeface="Times New Roman" pitchFamily="18" charset="0"/>
              </a:rPr>
              <a:t>, we also need a </a:t>
            </a:r>
            <a:r>
              <a:rPr lang="en-US" sz="2000" dirty="0" smtClean="0">
                <a:solidFill>
                  <a:srgbClr val="0070C0"/>
                </a:solidFill>
                <a:latin typeface="Times New Roman" pitchFamily="18" charset="0"/>
                <a:cs typeface="Times New Roman" pitchFamily="18" charset="0"/>
              </a:rPr>
              <a:t>special numbering system </a:t>
            </a:r>
            <a:r>
              <a:rPr lang="en-US" sz="2000" dirty="0" smtClean="0">
                <a:latin typeface="Times New Roman" pitchFamily="18" charset="0"/>
                <a:cs typeface="Times New Roman" pitchFamily="18" charset="0"/>
              </a:rPr>
              <a:t>and a </a:t>
            </a:r>
            <a:r>
              <a:rPr lang="en-US" sz="2000" dirty="0" smtClean="0">
                <a:solidFill>
                  <a:srgbClr val="7030A0"/>
                </a:solidFill>
                <a:latin typeface="Times New Roman" pitchFamily="18" charset="0"/>
                <a:cs typeface="Times New Roman" pitchFamily="18" charset="0"/>
              </a:rPr>
              <a:t>special algebra</a:t>
            </a:r>
            <a:r>
              <a:rPr lang="en-US" sz="2000" dirty="0" smtClean="0">
                <a:latin typeface="Times New Roman" pitchFamily="18" charset="0"/>
                <a:cs typeface="Times New Roman" pitchFamily="18" charset="0"/>
              </a:rPr>
              <a:t>.</a:t>
            </a:r>
          </a:p>
          <a:p>
            <a:pPr>
              <a:buFont typeface="Wingdings" pitchFamily="2" charset="2"/>
              <a:buChar char="ü"/>
            </a:pPr>
            <a:r>
              <a:rPr lang="en-US" sz="2000" dirty="0" smtClean="0">
                <a:solidFill>
                  <a:srgbClr val="7030A0"/>
                </a:solidFill>
                <a:latin typeface="Times New Roman" pitchFamily="18" charset="0"/>
                <a:cs typeface="Times New Roman" pitchFamily="18" charset="0"/>
              </a:rPr>
              <a:t>In this course</a:t>
            </a:r>
            <a:r>
              <a:rPr lang="en-US" sz="2000" dirty="0" smtClean="0">
                <a:latin typeface="Times New Roman" pitchFamily="18" charset="0"/>
                <a:cs typeface="Times New Roman" pitchFamily="18" charset="0"/>
              </a:rPr>
              <a:t>, first we examine the </a:t>
            </a:r>
            <a:r>
              <a:rPr lang="en-US" sz="2000" dirty="0" smtClean="0">
                <a:solidFill>
                  <a:srgbClr val="0070C0"/>
                </a:solidFill>
                <a:latin typeface="Times New Roman" pitchFamily="18" charset="0"/>
                <a:cs typeface="Times New Roman" pitchFamily="18" charset="0"/>
              </a:rPr>
              <a:t>binary number system </a:t>
            </a:r>
            <a:r>
              <a:rPr lang="en-US" sz="2000" dirty="0" smtClean="0">
                <a:latin typeface="Times New Roman" pitchFamily="18" charset="0"/>
                <a:cs typeface="Times New Roman" pitchFamily="18" charset="0"/>
              </a:rPr>
              <a:t>and learn to apply </a:t>
            </a:r>
            <a:r>
              <a:rPr lang="en-US" sz="2000" dirty="0" smtClean="0">
                <a:solidFill>
                  <a:schemeClr val="accent6">
                    <a:lumMod val="75000"/>
                  </a:schemeClr>
                </a:solidFill>
                <a:latin typeface="Times New Roman" pitchFamily="18" charset="0"/>
                <a:cs typeface="Times New Roman" pitchFamily="18" charset="0"/>
              </a:rPr>
              <a:t>logic theorems </a:t>
            </a:r>
            <a:r>
              <a:rPr lang="en-US" sz="2000" dirty="0" smtClean="0">
                <a:latin typeface="Times New Roman" pitchFamily="18" charset="0"/>
                <a:cs typeface="Times New Roman" pitchFamily="18" charset="0"/>
              </a:rPr>
              <a:t>to binary relations.</a:t>
            </a:r>
          </a:p>
          <a:p>
            <a:pPr>
              <a:buFont typeface="Wingdings" pitchFamily="2" charset="2"/>
              <a:buChar char="ü"/>
            </a:pPr>
            <a:r>
              <a:rPr lang="en-US" sz="2000" dirty="0" smtClean="0">
                <a:solidFill>
                  <a:srgbClr val="7030A0"/>
                </a:solidFill>
                <a:latin typeface="Times New Roman" pitchFamily="18" charset="0"/>
                <a:cs typeface="Times New Roman" pitchFamily="18" charset="0"/>
              </a:rPr>
              <a:t>Computers consist </a:t>
            </a:r>
            <a:r>
              <a:rPr lang="en-US" sz="2000" dirty="0" smtClean="0">
                <a:latin typeface="Times New Roman" pitchFamily="18" charset="0"/>
                <a:cs typeface="Times New Roman" pitchFamily="18" charset="0"/>
              </a:rPr>
              <a:t>of large numbers of </a:t>
            </a:r>
            <a:r>
              <a:rPr lang="en-US" sz="2000" dirty="0" smtClean="0">
                <a:solidFill>
                  <a:srgbClr val="0070C0"/>
                </a:solidFill>
                <a:latin typeface="Times New Roman" pitchFamily="18" charset="0"/>
                <a:cs typeface="Times New Roman" pitchFamily="18" charset="0"/>
              </a:rPr>
              <a:t>logic gates </a:t>
            </a:r>
            <a:r>
              <a:rPr lang="en-US" sz="2000" dirty="0" smtClean="0">
                <a:latin typeface="Times New Roman" pitchFamily="18" charset="0"/>
                <a:cs typeface="Times New Roman" pitchFamily="18" charset="0"/>
              </a:rPr>
              <a:t>and </a:t>
            </a:r>
            <a:r>
              <a:rPr lang="en-US" sz="2000" dirty="0" smtClean="0">
                <a:solidFill>
                  <a:schemeClr val="accent6">
                    <a:lumMod val="75000"/>
                  </a:schemeClr>
                </a:solidFill>
                <a:latin typeface="Times New Roman" pitchFamily="18" charset="0"/>
                <a:cs typeface="Times New Roman" pitchFamily="18" charset="0"/>
              </a:rPr>
              <a:t>memory elements </a:t>
            </a:r>
            <a:r>
              <a:rPr lang="en-US" sz="2000" dirty="0" smtClean="0">
                <a:latin typeface="Times New Roman" pitchFamily="18" charset="0"/>
                <a:cs typeface="Times New Roman" pitchFamily="18" charset="0"/>
              </a:rPr>
              <a:t>organized to process data at high speed.</a:t>
            </a:r>
          </a:p>
          <a:p>
            <a:pPr>
              <a:buFont typeface="Wingdings" pitchFamily="2" charset="2"/>
              <a:buChar char="ü"/>
            </a:pPr>
            <a:r>
              <a:rPr lang="en-US" sz="2000" dirty="0" smtClean="0">
                <a:solidFill>
                  <a:srgbClr val="0070C0"/>
                </a:solidFill>
                <a:latin typeface="Times New Roman" pitchFamily="18" charset="0"/>
                <a:cs typeface="Times New Roman" pitchFamily="18" charset="0"/>
              </a:rPr>
              <a:t>Binary data or instructions </a:t>
            </a:r>
            <a:r>
              <a:rPr lang="en-US" sz="2000" dirty="0" smtClean="0">
                <a:latin typeface="Times New Roman" pitchFamily="18" charset="0"/>
                <a:cs typeface="Times New Roman" pitchFamily="18" charset="0"/>
              </a:rPr>
              <a:t>are stored temporarily in </a:t>
            </a:r>
            <a:r>
              <a:rPr lang="en-US" sz="2000" dirty="0" smtClean="0">
                <a:solidFill>
                  <a:srgbClr val="7030A0"/>
                </a:solidFill>
                <a:latin typeface="Times New Roman" pitchFamily="18" charset="0"/>
                <a:cs typeface="Times New Roman" pitchFamily="18" charset="0"/>
              </a:rPr>
              <a:t>registers</a:t>
            </a:r>
            <a:r>
              <a:rPr lang="en-US" sz="2000" dirty="0" smtClean="0">
                <a:latin typeface="Times New Roman" pitchFamily="18" charset="0"/>
                <a:cs typeface="Times New Roman" pitchFamily="18" charset="0"/>
              </a:rPr>
              <a:t>. Binary </a:t>
            </a:r>
            <a:r>
              <a:rPr lang="en-US" sz="2000" dirty="0" smtClean="0">
                <a:solidFill>
                  <a:srgbClr val="0070C0"/>
                </a:solidFill>
                <a:latin typeface="Times New Roman" pitchFamily="18" charset="0"/>
                <a:cs typeface="Times New Roman" pitchFamily="18" charset="0"/>
              </a:rPr>
              <a:t>counters</a:t>
            </a:r>
            <a:r>
              <a:rPr lang="en-US" sz="2000" dirty="0" smtClean="0">
                <a:latin typeface="Times New Roman" pitchFamily="18" charset="0"/>
                <a:cs typeface="Times New Roman" pitchFamily="18" charset="0"/>
              </a:rPr>
              <a:t> are used in calculations and to keep track of computer operations.</a:t>
            </a:r>
          </a:p>
          <a:p>
            <a:pPr>
              <a:buFont typeface="Wingdings" pitchFamily="2" charset="2"/>
              <a:buChar char="ü"/>
            </a:pPr>
            <a:r>
              <a:rPr lang="en-US" sz="2000" dirty="0" smtClean="0">
                <a:solidFill>
                  <a:srgbClr val="7030A0"/>
                </a:solidFill>
                <a:latin typeface="Times New Roman" pitchFamily="18" charset="0"/>
                <a:cs typeface="Times New Roman" pitchFamily="18" charset="0"/>
              </a:rPr>
              <a:t>Instructions and data </a:t>
            </a:r>
            <a:r>
              <a:rPr lang="en-US" sz="2000" dirty="0" smtClean="0">
                <a:latin typeface="Times New Roman" pitchFamily="18" charset="0"/>
                <a:cs typeface="Times New Roman" pitchFamily="18" charset="0"/>
              </a:rPr>
              <a:t>are stored at specified locations in </a:t>
            </a:r>
            <a:r>
              <a:rPr lang="en-US" sz="2000" dirty="0" smtClean="0">
                <a:solidFill>
                  <a:schemeClr val="accent6">
                    <a:lumMod val="75000"/>
                  </a:schemeClr>
                </a:solidFill>
                <a:latin typeface="Times New Roman" pitchFamily="18" charset="0"/>
                <a:cs typeface="Times New Roman" pitchFamily="18" charset="0"/>
              </a:rPr>
              <a:t>memory</a:t>
            </a:r>
            <a:r>
              <a:rPr lang="en-US" sz="2000" dirty="0" smtClean="0">
                <a:latin typeface="Times New Roman" pitchFamily="18" charset="0"/>
                <a:cs typeface="Times New Roman" pitchFamily="18" charset="0"/>
              </a:rPr>
              <a:t> and can be retrieved at will.</a:t>
            </a:r>
            <a:endParaRPr lang="en-US" sz="2000"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7</a:t>
            </a:fld>
            <a:endParaRPr lang="en-US" sz="3600" dirty="0">
              <a:solidFill>
                <a:schemeClr val="tx1"/>
              </a:solidFill>
              <a:latin typeface="Times New Roman" pitchFamily="18" charset="0"/>
              <a:cs typeface="Times New Roman" pitchFamily="18" charset="0"/>
            </a:endParaRPr>
          </a:p>
        </p:txBody>
      </p:sp>
      <p:cxnSp>
        <p:nvCxnSpPr>
          <p:cNvPr id="9" name="Straight Connector 8"/>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1" name="TextBox 10"/>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Straight Connector 9"/>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Introduction</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304800" y="1219200"/>
            <a:ext cx="8610600" cy="5181600"/>
          </a:xfrm>
        </p:spPr>
        <p:txBody>
          <a:bodyPr>
            <a:normAutofit/>
          </a:bodyPr>
          <a:lstStyle/>
          <a:p>
            <a:pPr>
              <a:buNone/>
            </a:pPr>
            <a:r>
              <a:rPr lang="en-US" sz="2000" b="1" dirty="0" smtClean="0">
                <a:solidFill>
                  <a:srgbClr val="0070C0"/>
                </a:solidFill>
                <a:latin typeface="Times New Roman" pitchFamily="18" charset="0"/>
                <a:cs typeface="Times New Roman" pitchFamily="18" charset="0"/>
              </a:rPr>
              <a:t>	</a:t>
            </a:r>
            <a:r>
              <a:rPr lang="en-US" sz="2000" b="1" dirty="0" smtClean="0">
                <a:solidFill>
                  <a:srgbClr val="7030A0"/>
                </a:solidFill>
                <a:latin typeface="Times New Roman" pitchFamily="18" charset="0"/>
                <a:cs typeface="Times New Roman" pitchFamily="18" charset="0"/>
              </a:rPr>
              <a:t>Objectives of Lectures </a:t>
            </a:r>
          </a:p>
          <a:p>
            <a:pPr>
              <a:buFont typeface="Wingdings" pitchFamily="2" charset="2"/>
              <a:buChar char="ü"/>
            </a:pPr>
            <a:r>
              <a:rPr lang="en-US" sz="2000" dirty="0" smtClean="0">
                <a:solidFill>
                  <a:schemeClr val="accent6">
                    <a:lumMod val="75000"/>
                  </a:schemeClr>
                </a:solidFill>
                <a:latin typeface="Times New Roman" pitchFamily="18" charset="0"/>
                <a:cs typeface="Times New Roman" pitchFamily="18" charset="0"/>
              </a:rPr>
              <a:t>On completion </a:t>
            </a:r>
            <a:r>
              <a:rPr lang="en-US" sz="2000" dirty="0" smtClean="0">
                <a:latin typeface="Times New Roman" pitchFamily="18" charset="0"/>
                <a:cs typeface="Times New Roman" pitchFamily="18" charset="0"/>
              </a:rPr>
              <a:t>of the </a:t>
            </a:r>
            <a:r>
              <a:rPr lang="en-US" sz="2000" dirty="0" smtClean="0">
                <a:solidFill>
                  <a:srgbClr val="0070C0"/>
                </a:solidFill>
                <a:latin typeface="Times New Roman" pitchFamily="18" charset="0"/>
                <a:cs typeface="Times New Roman" pitchFamily="18" charset="0"/>
              </a:rPr>
              <a:t>Lectures on Number systems and codes</a:t>
            </a:r>
            <a:r>
              <a:rPr lang="en-US" sz="2000" dirty="0" smtClean="0">
                <a:latin typeface="Times New Roman" pitchFamily="18" charset="0"/>
                <a:cs typeface="Times New Roman" pitchFamily="18" charset="0"/>
              </a:rPr>
              <a:t>, you should be able to work in the binary number system as well as the decimal system. In addition, you should be able to change a number from one base to another.</a:t>
            </a:r>
          </a:p>
          <a:p>
            <a:pPr>
              <a:buFont typeface="Wingdings" pitchFamily="2" charset="2"/>
              <a:buChar char="ü"/>
            </a:pPr>
            <a:r>
              <a:rPr lang="en-US" sz="2000" dirty="0" smtClean="0">
                <a:solidFill>
                  <a:srgbClr val="0070C0"/>
                </a:solidFill>
                <a:latin typeface="Times New Roman" pitchFamily="18" charset="0"/>
                <a:cs typeface="Times New Roman" pitchFamily="18" charset="0"/>
              </a:rPr>
              <a:t>On completion </a:t>
            </a:r>
            <a:r>
              <a:rPr lang="en-US" sz="2000" dirty="0" smtClean="0">
                <a:latin typeface="Times New Roman" pitchFamily="18" charset="0"/>
                <a:cs typeface="Times New Roman" pitchFamily="18" charset="0"/>
              </a:rPr>
              <a:t>of the </a:t>
            </a:r>
            <a:r>
              <a:rPr lang="en-US" sz="2000" dirty="0" smtClean="0">
                <a:solidFill>
                  <a:srgbClr val="7030A0"/>
                </a:solidFill>
                <a:latin typeface="Times New Roman" pitchFamily="18" charset="0"/>
                <a:cs typeface="Times New Roman" pitchFamily="18" charset="0"/>
              </a:rPr>
              <a:t>Lectures on Logic fundamentals</a:t>
            </a:r>
            <a:r>
              <a:rPr lang="en-US" sz="2000" dirty="0" smtClean="0">
                <a:latin typeface="Times New Roman" pitchFamily="18" charset="0"/>
                <a:cs typeface="Times New Roman" pitchFamily="18" charset="0"/>
              </a:rPr>
              <a:t>, you should be able to use </a:t>
            </a:r>
            <a:r>
              <a:rPr lang="en-US" sz="2000" dirty="0" smtClean="0">
                <a:solidFill>
                  <a:schemeClr val="accent6">
                    <a:lumMod val="75000"/>
                  </a:schemeClr>
                </a:solidFill>
                <a:latin typeface="Times New Roman" pitchFamily="18" charset="0"/>
                <a:cs typeface="Times New Roman" pitchFamily="18" charset="0"/>
              </a:rPr>
              <a:t>basic theorems </a:t>
            </a:r>
            <a:r>
              <a:rPr lang="en-US" sz="2000" dirty="0" smtClean="0">
                <a:latin typeface="Times New Roman" pitchFamily="18" charset="0"/>
                <a:cs typeface="Times New Roman" pitchFamily="18" charset="0"/>
              </a:rPr>
              <a:t>to simplify and analyse logic functions in common use. </a:t>
            </a:r>
            <a:r>
              <a:rPr lang="en-US" sz="2000" dirty="0" smtClean="0">
                <a:solidFill>
                  <a:srgbClr val="7030A0"/>
                </a:solidFill>
                <a:latin typeface="Times New Roman" pitchFamily="18" charset="0"/>
                <a:cs typeface="Times New Roman" pitchFamily="18" charset="0"/>
              </a:rPr>
              <a:t>Furthermore</a:t>
            </a:r>
            <a:r>
              <a:rPr lang="en-US" sz="2000" dirty="0" smtClean="0">
                <a:latin typeface="Times New Roman" pitchFamily="18" charset="0"/>
                <a:cs typeface="Times New Roman" pitchFamily="18" charset="0"/>
              </a:rPr>
              <a:t>, you should be able to </a:t>
            </a:r>
            <a:r>
              <a:rPr lang="en-US" sz="2000" dirty="0" smtClean="0">
                <a:solidFill>
                  <a:schemeClr val="accent6">
                    <a:lumMod val="50000"/>
                  </a:schemeClr>
                </a:solidFill>
                <a:latin typeface="Times New Roman" pitchFamily="18" charset="0"/>
                <a:cs typeface="Times New Roman" pitchFamily="18" charset="0"/>
              </a:rPr>
              <a:t>simplify logic expressions </a:t>
            </a:r>
            <a:r>
              <a:rPr lang="en-US" sz="2000" dirty="0" smtClean="0">
                <a:latin typeface="Times New Roman" pitchFamily="18" charset="0"/>
                <a:cs typeface="Times New Roman" pitchFamily="18" charset="0"/>
              </a:rPr>
              <a:t>using </a:t>
            </a:r>
            <a:r>
              <a:rPr lang="en-US" sz="2000" dirty="0" err="1" smtClean="0">
                <a:solidFill>
                  <a:srgbClr val="0070C0"/>
                </a:solidFill>
                <a:latin typeface="Times New Roman" pitchFamily="18" charset="0"/>
                <a:cs typeface="Times New Roman" pitchFamily="18" charset="0"/>
              </a:rPr>
              <a:t>Karnaugh</a:t>
            </a:r>
            <a:r>
              <a:rPr lang="en-US" sz="2000" dirty="0" smtClean="0">
                <a:solidFill>
                  <a:srgbClr val="0070C0"/>
                </a:solidFill>
                <a:latin typeface="Times New Roman" pitchFamily="18" charset="0"/>
                <a:cs typeface="Times New Roman" pitchFamily="18" charset="0"/>
              </a:rPr>
              <a:t> maps</a:t>
            </a:r>
            <a:r>
              <a:rPr lang="en-US" sz="2000" dirty="0" smtClean="0">
                <a:latin typeface="Times New Roman" pitchFamily="18" charset="0"/>
                <a:cs typeface="Times New Roman" pitchFamily="18" charset="0"/>
              </a:rPr>
              <a:t>. </a:t>
            </a:r>
          </a:p>
          <a:p>
            <a:pPr>
              <a:buFont typeface="Wingdings" pitchFamily="2" charset="2"/>
              <a:buChar char="ü"/>
            </a:pPr>
            <a:r>
              <a:rPr lang="en-US" sz="2000" dirty="0" smtClean="0">
                <a:solidFill>
                  <a:srgbClr val="0070C0"/>
                </a:solidFill>
                <a:latin typeface="Times New Roman" pitchFamily="18" charset="0"/>
                <a:cs typeface="Times New Roman" pitchFamily="18" charset="0"/>
              </a:rPr>
              <a:t>This therefore</a:t>
            </a:r>
            <a:r>
              <a:rPr lang="en-US" sz="2000" dirty="0" smtClean="0">
                <a:latin typeface="Times New Roman" pitchFamily="18" charset="0"/>
                <a:cs typeface="Times New Roman" pitchFamily="18" charset="0"/>
              </a:rPr>
              <a:t>, will set </a:t>
            </a:r>
            <a:r>
              <a:rPr lang="en-US" sz="2000" dirty="0" smtClean="0">
                <a:solidFill>
                  <a:srgbClr val="7030A0"/>
                </a:solidFill>
                <a:latin typeface="Times New Roman" pitchFamily="18" charset="0"/>
                <a:cs typeface="Times New Roman" pitchFamily="18" charset="0"/>
              </a:rPr>
              <a:t>a foundation </a:t>
            </a:r>
            <a:r>
              <a:rPr lang="en-US" sz="2000" dirty="0" smtClean="0">
                <a:latin typeface="Times New Roman" pitchFamily="18" charset="0"/>
                <a:cs typeface="Times New Roman" pitchFamily="18" charset="0"/>
              </a:rPr>
              <a:t>for the material you will study later on </a:t>
            </a:r>
            <a:r>
              <a:rPr lang="en-US" sz="2000" dirty="0" smtClean="0">
                <a:solidFill>
                  <a:schemeClr val="accent6">
                    <a:lumMod val="75000"/>
                  </a:schemeClr>
                </a:solidFill>
                <a:latin typeface="Times New Roman" pitchFamily="18" charset="0"/>
                <a:cs typeface="Times New Roman" pitchFamily="18" charset="0"/>
              </a:rPr>
              <a:t>combinational logic </a:t>
            </a:r>
            <a:r>
              <a:rPr lang="en-US" sz="2000" dirty="0" err="1" smtClean="0">
                <a:solidFill>
                  <a:schemeClr val="accent6">
                    <a:lumMod val="75000"/>
                  </a:schemeClr>
                </a:solidFill>
                <a:latin typeface="Times New Roman" pitchFamily="18" charset="0"/>
                <a:cs typeface="Times New Roman" pitchFamily="18" charset="0"/>
              </a:rPr>
              <a:t>ckts</a:t>
            </a:r>
            <a:r>
              <a:rPr lang="en-US" sz="2000" dirty="0" smtClean="0">
                <a:latin typeface="Times New Roman" pitchFamily="18" charset="0"/>
                <a:cs typeface="Times New Roman" pitchFamily="18" charset="0"/>
              </a:rPr>
              <a:t>, </a:t>
            </a:r>
            <a:r>
              <a:rPr lang="en-US" sz="2000" dirty="0" smtClean="0">
                <a:solidFill>
                  <a:srgbClr val="0070C0"/>
                </a:solidFill>
                <a:latin typeface="Times New Roman" pitchFamily="18" charset="0"/>
                <a:cs typeface="Times New Roman" pitchFamily="18" charset="0"/>
              </a:rPr>
              <a:t>sequential logic </a:t>
            </a:r>
            <a:r>
              <a:rPr lang="en-US" sz="2000" dirty="0" err="1" smtClean="0">
                <a:solidFill>
                  <a:srgbClr val="0070C0"/>
                </a:solidFill>
                <a:latin typeface="Times New Roman" pitchFamily="18" charset="0"/>
                <a:cs typeface="Times New Roman" pitchFamily="18" charset="0"/>
              </a:rPr>
              <a:t>ckts</a:t>
            </a:r>
            <a:r>
              <a:rPr lang="en-US" sz="2000" dirty="0" smtClean="0">
                <a:solidFill>
                  <a:srgbClr val="0070C0"/>
                </a:solidFill>
                <a:latin typeface="Times New Roman" pitchFamily="18" charset="0"/>
                <a:cs typeface="Times New Roman" pitchFamily="18" charset="0"/>
              </a:rPr>
              <a:t> </a:t>
            </a:r>
            <a:r>
              <a:rPr lang="en-US" sz="2000" dirty="0" smtClean="0">
                <a:latin typeface="Times New Roman" pitchFamily="18" charset="0"/>
                <a:cs typeface="Times New Roman" pitchFamily="18" charset="0"/>
              </a:rPr>
              <a:t>and finally </a:t>
            </a:r>
            <a:r>
              <a:rPr lang="en-US" sz="2000" dirty="0" smtClean="0">
                <a:solidFill>
                  <a:srgbClr val="7030A0"/>
                </a:solidFill>
                <a:latin typeface="Times New Roman" pitchFamily="18" charset="0"/>
                <a:cs typeface="Times New Roman" pitchFamily="18" charset="0"/>
              </a:rPr>
              <a:t>microprocessors</a:t>
            </a:r>
            <a:r>
              <a:rPr lang="en-US" sz="2000" dirty="0" smtClean="0">
                <a:latin typeface="Times New Roman" pitchFamily="18" charset="0"/>
                <a:cs typeface="Times New Roman" pitchFamily="18" charset="0"/>
              </a:rPr>
              <a:t>. </a:t>
            </a:r>
          </a:p>
          <a:p>
            <a:pPr>
              <a:buNone/>
            </a:pPr>
            <a:endParaRPr lang="en-US" sz="2000"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8</a:t>
            </a:fld>
            <a:endParaRPr lang="en-US" sz="3600" dirty="0">
              <a:solidFill>
                <a:schemeClr val="tx1"/>
              </a:solidFill>
              <a:latin typeface="Times New Roman" pitchFamily="18" charset="0"/>
              <a:cs typeface="Times New Roman" pitchFamily="18" charset="0"/>
            </a:endParaRPr>
          </a:p>
        </p:txBody>
      </p:sp>
      <p:cxnSp>
        <p:nvCxnSpPr>
          <p:cNvPr id="9" name="Straight Connector 8"/>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11" name="TextBox 10"/>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p:cNvCxnSpPr/>
          <p:nvPr/>
        </p:nvCxnSpPr>
        <p:spPr>
          <a:xfrm>
            <a:off x="304800" y="64770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8" name="Octagon 7"/>
          <p:cNvSpPr/>
          <p:nvPr/>
        </p:nvSpPr>
        <p:spPr>
          <a:xfrm>
            <a:off x="8077200" y="6248400"/>
            <a:ext cx="762000" cy="609600"/>
          </a:xfrm>
          <a:prstGeom prst="octagon">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28600"/>
            <a:ext cx="8229600" cy="944562"/>
          </a:xfrm>
        </p:spPr>
        <p:txBody>
          <a:bodyPr>
            <a:normAutofit/>
          </a:bodyPr>
          <a:lstStyle/>
          <a:p>
            <a:r>
              <a:rPr lang="en-US" sz="3200" b="1" dirty="0" smtClean="0">
                <a:solidFill>
                  <a:srgbClr val="00B050"/>
                </a:solidFill>
                <a:latin typeface="Times New Roman" pitchFamily="18" charset="0"/>
                <a:cs typeface="Times New Roman" pitchFamily="18" charset="0"/>
              </a:rPr>
              <a:t>Binary Numbers</a:t>
            </a:r>
            <a:endParaRPr lang="en-US" sz="32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304800" y="1219200"/>
            <a:ext cx="8534400" cy="762000"/>
          </a:xfrm>
        </p:spPr>
        <p:txBody>
          <a:bodyPr>
            <a:normAutofit/>
          </a:bodyPr>
          <a:lstStyle/>
          <a:p>
            <a:pPr>
              <a:buFont typeface="Wingdings" pitchFamily="2" charset="2"/>
              <a:buChar char="ü"/>
            </a:pPr>
            <a:r>
              <a:rPr lang="en-US" sz="2000" dirty="0" smtClean="0">
                <a:latin typeface="Times New Roman" pitchFamily="18" charset="0"/>
                <a:cs typeface="Times New Roman" pitchFamily="18" charset="0"/>
              </a:rPr>
              <a:t>In the </a:t>
            </a:r>
            <a:r>
              <a:rPr lang="en-US" sz="2000" dirty="0" smtClean="0">
                <a:solidFill>
                  <a:srgbClr val="0070C0"/>
                </a:solidFill>
                <a:latin typeface="Times New Roman" pitchFamily="18" charset="0"/>
                <a:cs typeface="Times New Roman" pitchFamily="18" charset="0"/>
              </a:rPr>
              <a:t>decimal number system </a:t>
            </a:r>
            <a:r>
              <a:rPr lang="en-US" sz="2000" dirty="0" smtClean="0">
                <a:latin typeface="Times New Roman" pitchFamily="18" charset="0"/>
                <a:cs typeface="Times New Roman" pitchFamily="18" charset="0"/>
              </a:rPr>
              <a:t>a quantity is represented by the </a:t>
            </a:r>
            <a:r>
              <a:rPr lang="en-US" sz="2000" dirty="0" smtClean="0">
                <a:solidFill>
                  <a:schemeClr val="accent6">
                    <a:lumMod val="75000"/>
                  </a:schemeClr>
                </a:solidFill>
                <a:latin typeface="Times New Roman" pitchFamily="18" charset="0"/>
                <a:cs typeface="Times New Roman" pitchFamily="18" charset="0"/>
              </a:rPr>
              <a:t>value</a:t>
            </a:r>
            <a:r>
              <a:rPr lang="en-US" sz="2000" dirty="0" smtClean="0">
                <a:latin typeface="Times New Roman" pitchFamily="18" charset="0"/>
                <a:cs typeface="Times New Roman" pitchFamily="18" charset="0"/>
              </a:rPr>
              <a:t> and the </a:t>
            </a:r>
            <a:r>
              <a:rPr lang="en-US" sz="2000" dirty="0" smtClean="0">
                <a:solidFill>
                  <a:srgbClr val="7030A0"/>
                </a:solidFill>
                <a:latin typeface="Times New Roman" pitchFamily="18" charset="0"/>
                <a:cs typeface="Times New Roman" pitchFamily="18" charset="0"/>
              </a:rPr>
              <a:t>position of a digit</a:t>
            </a:r>
            <a:r>
              <a:rPr lang="en-US" sz="2000" dirty="0" smtClean="0">
                <a:latin typeface="Times New Roman" pitchFamily="18" charset="0"/>
                <a:cs typeface="Times New Roman" pitchFamily="18" charset="0"/>
              </a:rPr>
              <a:t>. The number 503.14 means </a:t>
            </a:r>
          </a:p>
          <a:p>
            <a:pPr>
              <a:buFont typeface="Wingdings" pitchFamily="2" charset="2"/>
              <a:buChar char="ü"/>
            </a:pPr>
            <a:endParaRPr lang="en-US" sz="2000" dirty="0">
              <a:latin typeface="Times New Roman" pitchFamily="18" charset="0"/>
              <a:cs typeface="Times New Roman" pitchFamily="18" charset="0"/>
            </a:endParaRPr>
          </a:p>
        </p:txBody>
      </p:sp>
      <p:sp>
        <p:nvSpPr>
          <p:cNvPr id="7" name="Slide Number Placeholder 6"/>
          <p:cNvSpPr>
            <a:spLocks noGrp="1"/>
          </p:cNvSpPr>
          <p:nvPr>
            <p:ph type="sldNum" sz="quarter" idx="12"/>
          </p:nvPr>
        </p:nvSpPr>
        <p:spPr/>
        <p:txBody>
          <a:bodyPr/>
          <a:lstStyle/>
          <a:p>
            <a:fld id="{D870E9BA-92E5-4D52-8834-4CFBC0680828}" type="slidenum">
              <a:rPr lang="en-US" sz="3600" smtClean="0">
                <a:solidFill>
                  <a:schemeClr val="tx1"/>
                </a:solidFill>
                <a:latin typeface="Times New Roman" pitchFamily="18" charset="0"/>
                <a:cs typeface="Times New Roman" pitchFamily="18" charset="0"/>
              </a:rPr>
              <a:pPr/>
              <a:t>9</a:t>
            </a:fld>
            <a:endParaRPr lang="en-US" sz="3600" dirty="0">
              <a:solidFill>
                <a:schemeClr val="tx1"/>
              </a:solidFill>
              <a:latin typeface="Times New Roman" pitchFamily="18" charset="0"/>
              <a:cs typeface="Times New Roman" pitchFamily="18" charset="0"/>
            </a:endParaRPr>
          </a:p>
        </p:txBody>
      </p:sp>
      <p:graphicFrame>
        <p:nvGraphicFramePr>
          <p:cNvPr id="196614" name="Object 3"/>
          <p:cNvGraphicFramePr>
            <a:graphicFrameLocks noChangeAspect="1"/>
          </p:cNvGraphicFramePr>
          <p:nvPr/>
        </p:nvGraphicFramePr>
        <p:xfrm>
          <a:off x="2895600" y="1905000"/>
          <a:ext cx="2820988" cy="614363"/>
        </p:xfrm>
        <a:graphic>
          <a:graphicData uri="http://schemas.openxmlformats.org/presentationml/2006/ole">
            <mc:AlternateContent xmlns:mc="http://schemas.openxmlformats.org/markup-compatibility/2006">
              <mc:Choice xmlns:v="urn:schemas-microsoft-com:vml" Requires="v">
                <p:oleObj spid="_x0000_s196637" name="Equation" r:id="rId3" imgW="1803240" imgH="393480" progId="Equation.DSMT4">
                  <p:embed/>
                </p:oleObj>
              </mc:Choice>
              <mc:Fallback>
                <p:oleObj name="Equation" r:id="rId3" imgW="1803240" imgH="39348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5600" y="1905000"/>
                        <a:ext cx="2820988" cy="614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Content Placeholder 2"/>
          <p:cNvSpPr txBox="1">
            <a:spLocks/>
          </p:cNvSpPr>
          <p:nvPr/>
        </p:nvSpPr>
        <p:spPr>
          <a:xfrm>
            <a:off x="304800" y="2514600"/>
            <a:ext cx="8534400" cy="4572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
                <a:schemeClr val="accent6">
                  <a:lumMod val="75000"/>
                </a:schemeClr>
              </a:buClr>
              <a:buSzTx/>
              <a:buFont typeface="Wingdings" pitchFamily="2" charset="2"/>
              <a:buChar char="ü"/>
              <a:tabLst/>
              <a:defRPr/>
            </a:pP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Using powers of 10, this can</a:t>
            </a:r>
            <a:r>
              <a:rPr kumimoji="0" lang="en-US" sz="20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be rewritten as</a:t>
            </a:r>
            <a:endParaRPr kumimoji="0" lang="en-US" sz="20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cxnSp>
        <p:nvCxnSpPr>
          <p:cNvPr id="18" name="Straight Connector 17"/>
          <p:cNvCxnSpPr/>
          <p:nvPr/>
        </p:nvCxnSpPr>
        <p:spPr>
          <a:xfrm>
            <a:off x="304800" y="304800"/>
            <a:ext cx="8534400" cy="0"/>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graphicFrame>
        <p:nvGraphicFramePr>
          <p:cNvPr id="196618" name="Object 10"/>
          <p:cNvGraphicFramePr>
            <a:graphicFrameLocks noChangeAspect="1"/>
          </p:cNvGraphicFramePr>
          <p:nvPr/>
        </p:nvGraphicFramePr>
        <p:xfrm>
          <a:off x="2514600" y="2971800"/>
          <a:ext cx="3992562" cy="357187"/>
        </p:xfrm>
        <a:graphic>
          <a:graphicData uri="http://schemas.openxmlformats.org/presentationml/2006/ole">
            <mc:AlternateContent xmlns:mc="http://schemas.openxmlformats.org/markup-compatibility/2006">
              <mc:Choice xmlns:v="urn:schemas-microsoft-com:vml" Requires="v">
                <p:oleObj spid="_x0000_s196638" name="Equation" r:id="rId5" imgW="2552400" imgH="228600" progId="Equation.DSMT4">
                  <p:embed/>
                </p:oleObj>
              </mc:Choice>
              <mc:Fallback>
                <p:oleObj name="Equation" r:id="rId5" imgW="2552400" imgH="22860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4600" y="2971800"/>
                        <a:ext cx="3992562" cy="3571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 name="Content Placeholder 2"/>
          <p:cNvSpPr txBox="1">
            <a:spLocks/>
          </p:cNvSpPr>
          <p:nvPr/>
        </p:nvSpPr>
        <p:spPr>
          <a:xfrm>
            <a:off x="304800" y="3429000"/>
            <a:ext cx="8534400" cy="28956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
                <a:schemeClr val="accent6">
                  <a:lumMod val="75000"/>
                </a:schemeClr>
              </a:buClr>
              <a:buSzTx/>
              <a:buFont typeface="Wingdings" pitchFamily="2" charset="2"/>
              <a:buChar char="ü"/>
              <a:tabLst/>
              <a:defRPr/>
            </a:pP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In other words, 10</a:t>
            </a:r>
            <a:r>
              <a:rPr kumimoji="0" lang="en-US" sz="20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is the </a:t>
            </a:r>
            <a:r>
              <a:rPr kumimoji="0" lang="en-US" sz="2000" b="0" i="0" u="none" strike="noStrike" kern="1200" cap="none" spc="0" normalizeH="0" noProof="0" dirty="0" smtClean="0">
                <a:ln>
                  <a:noFill/>
                </a:ln>
                <a:solidFill>
                  <a:srgbClr val="7030A0"/>
                </a:solidFill>
                <a:effectLst/>
                <a:uLnTx/>
                <a:uFillTx/>
                <a:latin typeface="Times New Roman" pitchFamily="18" charset="0"/>
                <a:ea typeface="+mn-ea"/>
                <a:cs typeface="Times New Roman" pitchFamily="18" charset="0"/>
              </a:rPr>
              <a:t>base</a:t>
            </a:r>
            <a:r>
              <a:rPr kumimoji="0" lang="en-US" sz="20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and </a:t>
            </a:r>
            <a:r>
              <a:rPr kumimoji="0" lang="en-US" sz="2000" b="0" i="0" u="none" strike="noStrike" kern="1200" cap="none" spc="0" normalizeH="0" noProof="0" dirty="0" smtClean="0">
                <a:ln>
                  <a:noFill/>
                </a:ln>
                <a:solidFill>
                  <a:srgbClr val="C00000"/>
                </a:solidFill>
                <a:effectLst/>
                <a:uLnTx/>
                <a:uFillTx/>
                <a:latin typeface="Times New Roman" pitchFamily="18" charset="0"/>
                <a:ea typeface="+mn-ea"/>
                <a:cs typeface="Times New Roman" pitchFamily="18" charset="0"/>
              </a:rPr>
              <a:t>each position to the left or right</a:t>
            </a:r>
            <a:r>
              <a:rPr kumimoji="0" lang="en-US" sz="20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of the decimal point corresponds to a </a:t>
            </a:r>
            <a:r>
              <a:rPr kumimoji="0" lang="en-US" sz="2000" b="0" i="0" u="none" strike="noStrike" kern="1200" cap="none" spc="0" normalizeH="0" noProof="0" dirty="0" smtClean="0">
                <a:ln>
                  <a:noFill/>
                </a:ln>
                <a:solidFill>
                  <a:srgbClr val="0070C0"/>
                </a:solidFill>
                <a:effectLst/>
                <a:uLnTx/>
                <a:uFillTx/>
                <a:latin typeface="Times New Roman" pitchFamily="18" charset="0"/>
                <a:ea typeface="+mn-ea"/>
                <a:cs typeface="Times New Roman" pitchFamily="18" charset="0"/>
              </a:rPr>
              <a:t>power of 10</a:t>
            </a:r>
            <a:r>
              <a:rPr kumimoji="0" lang="en-US" sz="20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a:t>
            </a:r>
          </a:p>
          <a:p>
            <a:pPr marL="342900" marR="0" lvl="0" indent="-342900" algn="l" defTabSz="914400" rtl="0" eaLnBrk="1" fontAlgn="auto" latinLnBrk="0" hangingPunct="1">
              <a:lnSpc>
                <a:spcPct val="100000"/>
              </a:lnSpc>
              <a:spcBef>
                <a:spcPct val="20000"/>
              </a:spcBef>
              <a:spcAft>
                <a:spcPts val="0"/>
              </a:spcAft>
              <a:buClr>
                <a:schemeClr val="accent6">
                  <a:lumMod val="75000"/>
                </a:schemeClr>
              </a:buClr>
              <a:buSzTx/>
              <a:buFont typeface="Wingdings" pitchFamily="2" charset="2"/>
              <a:buChar char="ü"/>
              <a:tabLst/>
              <a:defRPr/>
            </a:pPr>
            <a:r>
              <a:rPr lang="en-US" sz="2000" noProof="0" dirty="0" smtClean="0">
                <a:latin typeface="Times New Roman" pitchFamily="18" charset="0"/>
                <a:cs typeface="Times New Roman" pitchFamily="18" charset="0"/>
              </a:rPr>
              <a:t>A </a:t>
            </a:r>
            <a:r>
              <a:rPr lang="en-US" sz="2000" noProof="0" dirty="0" smtClean="0">
                <a:solidFill>
                  <a:srgbClr val="7030A0"/>
                </a:solidFill>
                <a:latin typeface="Times New Roman" pitchFamily="18" charset="0"/>
                <a:cs typeface="Times New Roman" pitchFamily="18" charset="0"/>
              </a:rPr>
              <a:t>base 12 or duodecimal system </a:t>
            </a:r>
            <a:r>
              <a:rPr lang="en-US" sz="2000" noProof="0" dirty="0" smtClean="0">
                <a:latin typeface="Times New Roman" pitchFamily="18" charset="0"/>
                <a:cs typeface="Times New Roman" pitchFamily="18" charset="0"/>
              </a:rPr>
              <a:t>was used by the </a:t>
            </a:r>
            <a:r>
              <a:rPr lang="en-US" sz="2000" noProof="0" dirty="0" smtClean="0">
                <a:solidFill>
                  <a:schemeClr val="accent6">
                    <a:lumMod val="75000"/>
                  </a:schemeClr>
                </a:solidFill>
                <a:latin typeface="Times New Roman" pitchFamily="18" charset="0"/>
                <a:cs typeface="Times New Roman" pitchFamily="18" charset="0"/>
              </a:rPr>
              <a:t>Babylonians</a:t>
            </a:r>
            <a:r>
              <a:rPr lang="en-US" sz="2000" noProof="0" dirty="0" smtClean="0">
                <a:latin typeface="Times New Roman" pitchFamily="18" charset="0"/>
                <a:cs typeface="Times New Roman" pitchFamily="18" charset="0"/>
              </a:rPr>
              <a:t>, and we still use 12 in subdividing the foot, the year, and the clock face.</a:t>
            </a:r>
          </a:p>
          <a:p>
            <a:pPr marL="342900" marR="0" lvl="0" indent="-342900" algn="l" defTabSz="914400" rtl="0" eaLnBrk="1" fontAlgn="auto" latinLnBrk="0" hangingPunct="1">
              <a:lnSpc>
                <a:spcPct val="100000"/>
              </a:lnSpc>
              <a:spcBef>
                <a:spcPct val="20000"/>
              </a:spcBef>
              <a:spcAft>
                <a:spcPts val="0"/>
              </a:spcAft>
              <a:buClr>
                <a:schemeClr val="accent6">
                  <a:lumMod val="75000"/>
                </a:schemeClr>
              </a:buClr>
              <a:buSzTx/>
              <a:buFont typeface="Wingdings" pitchFamily="2" charset="2"/>
              <a:buChar char="ü"/>
              <a:tabLst/>
              <a:defRPr/>
            </a:pPr>
            <a:r>
              <a:rPr kumimoji="0" lang="en-US" sz="2000" b="0" i="0" u="none" strike="noStrike" kern="1200" cap="none" spc="0" normalizeH="0" baseline="0" dirty="0" smtClean="0">
                <a:ln>
                  <a:noFill/>
                </a:ln>
                <a:solidFill>
                  <a:schemeClr val="tx1"/>
                </a:solidFill>
                <a:effectLst/>
                <a:uLnTx/>
                <a:uFillTx/>
                <a:latin typeface="Times New Roman" pitchFamily="18" charset="0"/>
                <a:ea typeface="+mn-ea"/>
                <a:cs typeface="Times New Roman" pitchFamily="18" charset="0"/>
              </a:rPr>
              <a:t>In representing data by an </a:t>
            </a:r>
            <a:r>
              <a:rPr kumimoji="0" lang="en-US" sz="2000" b="1" i="0" u="none" strike="noStrike" kern="1200" cap="none" spc="0" normalizeH="0" baseline="0" dirty="0" smtClean="0">
                <a:ln>
                  <a:noFill/>
                </a:ln>
                <a:solidFill>
                  <a:srgbClr val="7030A0"/>
                </a:solidFill>
                <a:effectLst/>
                <a:uLnTx/>
                <a:uFillTx/>
                <a:latin typeface="Times New Roman" pitchFamily="18" charset="0"/>
                <a:ea typeface="+mn-ea"/>
                <a:cs typeface="Times New Roman" pitchFamily="18" charset="0"/>
              </a:rPr>
              <a:t>ON-OFF</a:t>
            </a:r>
            <a:r>
              <a:rPr kumimoji="0" lang="en-US" sz="2000" b="0" i="0" u="none" strike="noStrike" kern="1200" cap="none" spc="0" normalizeH="0" dirty="0" smtClean="0">
                <a:ln>
                  <a:noFill/>
                </a:ln>
                <a:solidFill>
                  <a:schemeClr val="tx1"/>
                </a:solidFill>
                <a:effectLst/>
                <a:uLnTx/>
                <a:uFillTx/>
                <a:latin typeface="Times New Roman" pitchFamily="18" charset="0"/>
                <a:ea typeface="+mn-ea"/>
                <a:cs typeface="Times New Roman" pitchFamily="18" charset="0"/>
              </a:rPr>
              <a:t> switch position, there are two possibilities and the corresponding numbers are </a:t>
            </a:r>
            <a:r>
              <a:rPr kumimoji="0" lang="en-US" sz="2000" b="1" i="0" u="none" strike="noStrike" kern="1200" cap="none" spc="0" normalizeH="0" dirty="0" smtClean="0">
                <a:ln>
                  <a:noFill/>
                </a:ln>
                <a:solidFill>
                  <a:schemeClr val="tx1"/>
                </a:solidFill>
                <a:effectLst/>
                <a:uLnTx/>
                <a:uFillTx/>
                <a:latin typeface="Times New Roman" pitchFamily="18" charset="0"/>
                <a:ea typeface="+mn-ea"/>
                <a:cs typeface="Times New Roman" pitchFamily="18" charset="0"/>
              </a:rPr>
              <a:t>1</a:t>
            </a:r>
            <a:r>
              <a:rPr kumimoji="0" lang="en-US" sz="2000" b="0" i="0" u="none" strike="noStrike" kern="1200" cap="none" spc="0" normalizeH="0" dirty="0" smtClean="0">
                <a:ln>
                  <a:noFill/>
                </a:ln>
                <a:solidFill>
                  <a:schemeClr val="tx1"/>
                </a:solidFill>
                <a:effectLst/>
                <a:uLnTx/>
                <a:uFillTx/>
                <a:latin typeface="Times New Roman" pitchFamily="18" charset="0"/>
                <a:ea typeface="+mn-ea"/>
                <a:cs typeface="Times New Roman" pitchFamily="18" charset="0"/>
              </a:rPr>
              <a:t> and</a:t>
            </a:r>
            <a:r>
              <a:rPr kumimoji="0" lang="en-US" sz="2000" b="1" i="0" u="none" strike="noStrike" kern="1200" cap="none" spc="0" normalizeH="0" dirty="0" smtClean="0">
                <a:ln>
                  <a:noFill/>
                </a:ln>
                <a:solidFill>
                  <a:schemeClr val="tx1"/>
                </a:solidFill>
                <a:effectLst/>
                <a:uLnTx/>
                <a:uFillTx/>
                <a:latin typeface="Times New Roman" pitchFamily="18" charset="0"/>
                <a:ea typeface="+mn-ea"/>
                <a:cs typeface="Times New Roman" pitchFamily="18" charset="0"/>
              </a:rPr>
              <a:t> 0</a:t>
            </a:r>
            <a:r>
              <a:rPr kumimoji="0" lang="en-US" sz="2000" b="0" i="0" u="none" strike="noStrike" kern="1200" cap="none" spc="0" normalizeH="0" dirty="0" smtClean="0">
                <a:ln>
                  <a:noFill/>
                </a:ln>
                <a:solidFill>
                  <a:schemeClr val="tx1"/>
                </a:solidFill>
                <a:effectLst/>
                <a:uLnTx/>
                <a:uFillTx/>
                <a:latin typeface="Times New Roman" pitchFamily="18" charset="0"/>
                <a:ea typeface="+mn-ea"/>
                <a:cs typeface="Times New Roman" pitchFamily="18" charset="0"/>
              </a:rPr>
              <a:t>.</a:t>
            </a:r>
          </a:p>
          <a:p>
            <a:pPr marL="342900" marR="0" lvl="0" indent="-342900" algn="l" defTabSz="914400" rtl="0" eaLnBrk="1" fontAlgn="auto" latinLnBrk="0" hangingPunct="1">
              <a:lnSpc>
                <a:spcPct val="100000"/>
              </a:lnSpc>
              <a:spcBef>
                <a:spcPct val="20000"/>
              </a:spcBef>
              <a:spcAft>
                <a:spcPts val="0"/>
              </a:spcAft>
              <a:buClr>
                <a:schemeClr val="accent6">
                  <a:lumMod val="75000"/>
                </a:schemeClr>
              </a:buClr>
              <a:buSzTx/>
              <a:buFont typeface="Wingdings" pitchFamily="2" charset="2"/>
              <a:buChar char="ü"/>
              <a:tabLst/>
              <a:defRPr/>
            </a:pPr>
            <a:r>
              <a:rPr lang="en-US" sz="2000" baseline="0" noProof="0" dirty="0" smtClean="0">
                <a:latin typeface="Times New Roman" pitchFamily="18" charset="0"/>
                <a:cs typeface="Times New Roman" pitchFamily="18" charset="0"/>
              </a:rPr>
              <a:t>In such a </a:t>
            </a:r>
            <a:r>
              <a:rPr lang="en-US" sz="2000" baseline="0" noProof="0" dirty="0" smtClean="0">
                <a:solidFill>
                  <a:srgbClr val="0070C0"/>
                </a:solidFill>
                <a:latin typeface="Times New Roman" pitchFamily="18" charset="0"/>
                <a:cs typeface="Times New Roman" pitchFamily="18" charset="0"/>
              </a:rPr>
              <a:t>binary</a:t>
            </a:r>
            <a:r>
              <a:rPr lang="en-US" sz="2000" noProof="0" dirty="0" smtClean="0">
                <a:solidFill>
                  <a:srgbClr val="0070C0"/>
                </a:solidFill>
                <a:latin typeface="Times New Roman" pitchFamily="18" charset="0"/>
                <a:cs typeface="Times New Roman" pitchFamily="18" charset="0"/>
              </a:rPr>
              <a:t> system</a:t>
            </a:r>
            <a:r>
              <a:rPr lang="en-US" sz="2000" noProof="0" dirty="0" smtClean="0">
                <a:latin typeface="Times New Roman" pitchFamily="18" charset="0"/>
                <a:cs typeface="Times New Roman" pitchFamily="18" charset="0"/>
              </a:rPr>
              <a:t>, the </a:t>
            </a:r>
            <a:r>
              <a:rPr lang="en-US" sz="2000" noProof="0" dirty="0" smtClean="0">
                <a:solidFill>
                  <a:schemeClr val="accent6">
                    <a:lumMod val="75000"/>
                  </a:schemeClr>
                </a:solidFill>
                <a:latin typeface="Times New Roman" pitchFamily="18" charset="0"/>
                <a:cs typeface="Times New Roman" pitchFamily="18" charset="0"/>
              </a:rPr>
              <a:t>base is 2 </a:t>
            </a:r>
            <a:r>
              <a:rPr lang="en-US" sz="2000" noProof="0" dirty="0" smtClean="0">
                <a:latin typeface="Times New Roman" pitchFamily="18" charset="0"/>
                <a:cs typeface="Times New Roman" pitchFamily="18" charset="0"/>
              </a:rPr>
              <a:t>and the </a:t>
            </a:r>
            <a:r>
              <a:rPr lang="en-US" sz="2000" noProof="0" dirty="0" smtClean="0">
                <a:solidFill>
                  <a:srgbClr val="7030A0"/>
                </a:solidFill>
                <a:latin typeface="Times New Roman" pitchFamily="18" charset="0"/>
                <a:cs typeface="Times New Roman" pitchFamily="18" charset="0"/>
              </a:rPr>
              <a:t>decimal number 10</a:t>
            </a:r>
            <a:r>
              <a:rPr lang="en-US" sz="2000" noProof="0" dirty="0" smtClean="0">
                <a:latin typeface="Times New Roman" pitchFamily="18" charset="0"/>
                <a:cs typeface="Times New Roman" pitchFamily="18" charset="0"/>
              </a:rPr>
              <a:t> is written as </a:t>
            </a:r>
            <a:r>
              <a:rPr lang="en-US" sz="2000" b="1" noProof="0" dirty="0" smtClean="0">
                <a:latin typeface="Times New Roman" pitchFamily="18" charset="0"/>
                <a:cs typeface="Times New Roman" pitchFamily="18" charset="0"/>
              </a:rPr>
              <a:t>1010</a:t>
            </a:r>
            <a:r>
              <a:rPr lang="en-US" sz="2000" noProof="0" dirty="0" smtClean="0">
                <a:latin typeface="Times New Roman" pitchFamily="18" charset="0"/>
                <a:cs typeface="Times New Roman" pitchFamily="18" charset="0"/>
              </a:rPr>
              <a:t> since</a:t>
            </a:r>
            <a:endParaRPr kumimoji="0" lang="en-US" sz="20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
        <p:nvSpPr>
          <p:cNvPr id="13" name="TextBox 12"/>
          <p:cNvSpPr txBox="1"/>
          <p:nvPr/>
        </p:nvSpPr>
        <p:spPr>
          <a:xfrm rot="16200000">
            <a:off x="2147130" y="4509328"/>
            <a:ext cx="353943" cy="4343400"/>
          </a:xfrm>
          <a:prstGeom prst="rect">
            <a:avLst/>
          </a:prstGeom>
          <a:noFill/>
        </p:spPr>
        <p:txBody>
          <a:bodyPr vert="eaVert" wrap="square" rtlCol="0">
            <a:spAutoFit/>
          </a:bodyPr>
          <a:lstStyle/>
          <a:p>
            <a:pPr algn="ctr"/>
            <a:r>
              <a:rPr lang="en-US" sz="1100" b="1" dirty="0" smtClean="0">
                <a:latin typeface="Times New Roman" pitchFamily="18" charset="0"/>
                <a:cs typeface="Times New Roman" pitchFamily="18" charset="0"/>
              </a:rPr>
              <a:t>George ZIBA , DEPT. of EEE, School of Engineering, UNZA</a:t>
            </a:r>
            <a:endParaRPr lang="en-US" sz="11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40465</TotalTime>
  <Words>1979</Words>
  <Application>Microsoft Office PowerPoint</Application>
  <PresentationFormat>On-screen Show (4:3)</PresentationFormat>
  <Paragraphs>331</Paragraphs>
  <Slides>33</Slides>
  <Notes>1</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33</vt:i4>
      </vt:variant>
    </vt:vector>
  </HeadingPairs>
  <TitlesOfParts>
    <vt:vector size="41" baseType="lpstr">
      <vt:lpstr>Arial</vt:lpstr>
      <vt:lpstr>Calibri</vt:lpstr>
      <vt:lpstr>Times New Roman</vt:lpstr>
      <vt:lpstr>Wingdings</vt:lpstr>
      <vt:lpstr>Wingdings 3</vt:lpstr>
      <vt:lpstr>Office Theme</vt:lpstr>
      <vt:lpstr>Equation</vt:lpstr>
      <vt:lpstr>Document</vt:lpstr>
      <vt:lpstr>EEE3131 Digital Electronics</vt:lpstr>
      <vt:lpstr>References</vt:lpstr>
      <vt:lpstr>Course Outline</vt:lpstr>
      <vt:lpstr>PowerPoint Presentation</vt:lpstr>
      <vt:lpstr>PowerPoint Presentation</vt:lpstr>
      <vt:lpstr>Course Requirements</vt:lpstr>
      <vt:lpstr>Introduction</vt:lpstr>
      <vt:lpstr>Introduction</vt:lpstr>
      <vt:lpstr>Binary Numbers</vt:lpstr>
      <vt:lpstr>Binary Numbers</vt:lpstr>
      <vt:lpstr>Binary Numbers</vt:lpstr>
      <vt:lpstr>Binary Numbers</vt:lpstr>
      <vt:lpstr>Binary Numbers</vt:lpstr>
      <vt:lpstr>Binary Numbers</vt:lpstr>
      <vt:lpstr>Binary Numbers</vt:lpstr>
      <vt:lpstr>Binary Numbers</vt:lpstr>
      <vt:lpstr>Binary Numbers</vt:lpstr>
      <vt:lpstr>Binary Numbers</vt:lpstr>
      <vt:lpstr>Binary Numbers</vt:lpstr>
      <vt:lpstr>Binary Numbers</vt:lpstr>
      <vt:lpstr>Binary Numbers</vt:lpstr>
      <vt:lpstr>Binary Numbers</vt:lpstr>
      <vt:lpstr>Binary Numbers</vt:lpstr>
      <vt:lpstr>PowerPoint Presentation</vt:lpstr>
      <vt:lpstr>Binary Numbers</vt:lpstr>
      <vt:lpstr>Binary Numbers</vt:lpstr>
      <vt:lpstr>Binary Numbers</vt:lpstr>
      <vt:lpstr>Binary Numbers</vt:lpstr>
      <vt:lpstr>Binary Numbers</vt:lpstr>
      <vt:lpstr>Binary Numbers</vt:lpstr>
      <vt:lpstr>Binary Numbers</vt:lpstr>
      <vt:lpstr>PowerPoint Presentation</vt:lpstr>
      <vt:lpstr>End of Lecture 2</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JERRY</dc:creator>
  <cp:lastModifiedBy>George Ziba</cp:lastModifiedBy>
  <cp:revision>6293</cp:revision>
  <dcterms:created xsi:type="dcterms:W3CDTF">2013-09-26T15:37:31Z</dcterms:created>
  <dcterms:modified xsi:type="dcterms:W3CDTF">2021-03-11T12:38:20Z</dcterms:modified>
</cp:coreProperties>
</file>