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83" r:id="rId5"/>
    <p:sldId id="284" r:id="rId6"/>
    <p:sldId id="285" r:id="rId7"/>
    <p:sldId id="286" r:id="rId8"/>
    <p:sldId id="259" r:id="rId9"/>
    <p:sldId id="276" r:id="rId10"/>
    <p:sldId id="277" r:id="rId11"/>
    <p:sldId id="261" r:id="rId12"/>
    <p:sldId id="262" r:id="rId13"/>
    <p:sldId id="272" r:id="rId14"/>
    <p:sldId id="278" r:id="rId15"/>
    <p:sldId id="280" r:id="rId16"/>
    <p:sldId id="279" r:id="rId17"/>
    <p:sldId id="281" r:id="rId18"/>
    <p:sldId id="282" r:id="rId19"/>
    <p:sldId id="263" r:id="rId20"/>
    <p:sldId id="264" r:id="rId21"/>
    <p:sldId id="265" r:id="rId22"/>
    <p:sldId id="293" r:id="rId23"/>
    <p:sldId id="266" r:id="rId24"/>
    <p:sldId id="295" r:id="rId25"/>
    <p:sldId id="296" r:id="rId26"/>
    <p:sldId id="267" r:id="rId27"/>
    <p:sldId id="268" r:id="rId28"/>
    <p:sldId id="269" r:id="rId29"/>
    <p:sldId id="271" r:id="rId30"/>
    <p:sldId id="287" r:id="rId31"/>
    <p:sldId id="288" r:id="rId32"/>
    <p:sldId id="289" r:id="rId33"/>
    <p:sldId id="290" r:id="rId34"/>
    <p:sldId id="291" r:id="rId35"/>
    <p:sldId id="292" r:id="rId36"/>
    <p:sldId id="270"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5631002-1B6F-4B64-B6C1-FCCB8BA2E1C0}" type="datetimeFigureOut">
              <a:rPr lang="en-US" smtClean="0"/>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F912F9-F429-43E0-8E07-9F62E65F21ED}" type="slidenum">
              <a:rPr lang="en-US" smtClean="0"/>
              <a:t>‹#›</a:t>
            </a:fld>
            <a:endParaRPr lang="en-US"/>
          </a:p>
        </p:txBody>
      </p:sp>
    </p:spTree>
    <p:extLst>
      <p:ext uri="{BB962C8B-B14F-4D97-AF65-F5344CB8AC3E}">
        <p14:creationId xmlns:p14="http://schemas.microsoft.com/office/powerpoint/2010/main" val="1755404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631002-1B6F-4B64-B6C1-FCCB8BA2E1C0}" type="datetimeFigureOut">
              <a:rPr lang="en-US" smtClean="0"/>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F912F9-F429-43E0-8E07-9F62E65F21ED}" type="slidenum">
              <a:rPr lang="en-US" smtClean="0"/>
              <a:t>‹#›</a:t>
            </a:fld>
            <a:endParaRPr lang="en-US"/>
          </a:p>
        </p:txBody>
      </p:sp>
    </p:spTree>
    <p:extLst>
      <p:ext uri="{BB962C8B-B14F-4D97-AF65-F5344CB8AC3E}">
        <p14:creationId xmlns:p14="http://schemas.microsoft.com/office/powerpoint/2010/main" val="301951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631002-1B6F-4B64-B6C1-FCCB8BA2E1C0}" type="datetimeFigureOut">
              <a:rPr lang="en-US" smtClean="0"/>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F912F9-F429-43E0-8E07-9F62E65F21ED}" type="slidenum">
              <a:rPr lang="en-US" smtClean="0"/>
              <a:t>‹#›</a:t>
            </a:fld>
            <a:endParaRPr lang="en-US"/>
          </a:p>
        </p:txBody>
      </p:sp>
    </p:spTree>
    <p:extLst>
      <p:ext uri="{BB962C8B-B14F-4D97-AF65-F5344CB8AC3E}">
        <p14:creationId xmlns:p14="http://schemas.microsoft.com/office/powerpoint/2010/main" val="36533846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92100"/>
            <a:ext cx="10972800" cy="13843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905000"/>
            <a:ext cx="53848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905000"/>
            <a:ext cx="53848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09600" y="6245225"/>
            <a:ext cx="2844800" cy="476250"/>
          </a:xfrm>
        </p:spPr>
        <p:txBody>
          <a:bodyPr/>
          <a:lstStyle>
            <a:lvl1pPr>
              <a:defRPr/>
            </a:lvl1pPr>
          </a:lstStyle>
          <a:p>
            <a:endParaRPr lang="en-US" altLang="en-US"/>
          </a:p>
        </p:txBody>
      </p:sp>
      <p:sp>
        <p:nvSpPr>
          <p:cNvPr id="6" name="Footer Placeholder 5"/>
          <p:cNvSpPr>
            <a:spLocks noGrp="1"/>
          </p:cNvSpPr>
          <p:nvPr>
            <p:ph type="ftr" sz="quarter" idx="11"/>
          </p:nvPr>
        </p:nvSpPr>
        <p:spPr>
          <a:xfrm>
            <a:off x="4165600" y="6245225"/>
            <a:ext cx="3860800" cy="47625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8737600" y="6245225"/>
            <a:ext cx="2844800" cy="476250"/>
          </a:xfrm>
        </p:spPr>
        <p:txBody>
          <a:bodyPr/>
          <a:lstStyle>
            <a:lvl1pPr>
              <a:defRPr/>
            </a:lvl1pPr>
          </a:lstStyle>
          <a:p>
            <a:fld id="{6B3E209D-76A9-4B18-9822-8514CC27ED4F}" type="slidenum">
              <a:rPr lang="en-US" altLang="en-US"/>
              <a:pPr/>
              <a:t>‹#›</a:t>
            </a:fld>
            <a:endParaRPr lang="en-US" altLang="en-US"/>
          </a:p>
        </p:txBody>
      </p:sp>
    </p:spTree>
    <p:extLst>
      <p:ext uri="{BB962C8B-B14F-4D97-AF65-F5344CB8AC3E}">
        <p14:creationId xmlns:p14="http://schemas.microsoft.com/office/powerpoint/2010/main" val="3448338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631002-1B6F-4B64-B6C1-FCCB8BA2E1C0}" type="datetimeFigureOut">
              <a:rPr lang="en-US" smtClean="0"/>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F912F9-F429-43E0-8E07-9F62E65F21ED}" type="slidenum">
              <a:rPr lang="en-US" smtClean="0"/>
              <a:t>‹#›</a:t>
            </a:fld>
            <a:endParaRPr lang="en-US"/>
          </a:p>
        </p:txBody>
      </p:sp>
    </p:spTree>
    <p:extLst>
      <p:ext uri="{BB962C8B-B14F-4D97-AF65-F5344CB8AC3E}">
        <p14:creationId xmlns:p14="http://schemas.microsoft.com/office/powerpoint/2010/main" val="503086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631002-1B6F-4B64-B6C1-FCCB8BA2E1C0}" type="datetimeFigureOut">
              <a:rPr lang="en-US" smtClean="0"/>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F912F9-F429-43E0-8E07-9F62E65F21ED}" type="slidenum">
              <a:rPr lang="en-US" smtClean="0"/>
              <a:t>‹#›</a:t>
            </a:fld>
            <a:endParaRPr lang="en-US"/>
          </a:p>
        </p:txBody>
      </p:sp>
    </p:spTree>
    <p:extLst>
      <p:ext uri="{BB962C8B-B14F-4D97-AF65-F5344CB8AC3E}">
        <p14:creationId xmlns:p14="http://schemas.microsoft.com/office/powerpoint/2010/main" val="2333317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5631002-1B6F-4B64-B6C1-FCCB8BA2E1C0}" type="datetimeFigureOut">
              <a:rPr lang="en-US" smtClean="0"/>
              <a:t>5/23/2019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F912F9-F429-43E0-8E07-9F62E65F21ED}" type="slidenum">
              <a:rPr lang="en-US" smtClean="0"/>
              <a:t>‹#›</a:t>
            </a:fld>
            <a:endParaRPr lang="en-US"/>
          </a:p>
        </p:txBody>
      </p:sp>
    </p:spTree>
    <p:extLst>
      <p:ext uri="{BB962C8B-B14F-4D97-AF65-F5344CB8AC3E}">
        <p14:creationId xmlns:p14="http://schemas.microsoft.com/office/powerpoint/2010/main" val="3927926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5631002-1B6F-4B64-B6C1-FCCB8BA2E1C0}" type="datetimeFigureOut">
              <a:rPr lang="en-US" smtClean="0"/>
              <a:t>5/23/2019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F912F9-F429-43E0-8E07-9F62E65F21ED}" type="slidenum">
              <a:rPr lang="en-US" smtClean="0"/>
              <a:t>‹#›</a:t>
            </a:fld>
            <a:endParaRPr lang="en-US"/>
          </a:p>
        </p:txBody>
      </p:sp>
    </p:spTree>
    <p:extLst>
      <p:ext uri="{BB962C8B-B14F-4D97-AF65-F5344CB8AC3E}">
        <p14:creationId xmlns:p14="http://schemas.microsoft.com/office/powerpoint/2010/main" val="1260966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631002-1B6F-4B64-B6C1-FCCB8BA2E1C0}" type="datetimeFigureOut">
              <a:rPr lang="en-US" smtClean="0"/>
              <a:t>5/23/2019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F912F9-F429-43E0-8E07-9F62E65F21ED}" type="slidenum">
              <a:rPr lang="en-US" smtClean="0"/>
              <a:t>‹#›</a:t>
            </a:fld>
            <a:endParaRPr lang="en-US"/>
          </a:p>
        </p:txBody>
      </p:sp>
    </p:spTree>
    <p:extLst>
      <p:ext uri="{BB962C8B-B14F-4D97-AF65-F5344CB8AC3E}">
        <p14:creationId xmlns:p14="http://schemas.microsoft.com/office/powerpoint/2010/main" val="3635494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631002-1B6F-4B64-B6C1-FCCB8BA2E1C0}" type="datetimeFigureOut">
              <a:rPr lang="en-US" smtClean="0"/>
              <a:t>5/23/2019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F912F9-F429-43E0-8E07-9F62E65F21ED}" type="slidenum">
              <a:rPr lang="en-US" smtClean="0"/>
              <a:t>‹#›</a:t>
            </a:fld>
            <a:endParaRPr lang="en-US"/>
          </a:p>
        </p:txBody>
      </p:sp>
    </p:spTree>
    <p:extLst>
      <p:ext uri="{BB962C8B-B14F-4D97-AF65-F5344CB8AC3E}">
        <p14:creationId xmlns:p14="http://schemas.microsoft.com/office/powerpoint/2010/main" val="3466341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631002-1B6F-4B64-B6C1-FCCB8BA2E1C0}" type="datetimeFigureOut">
              <a:rPr lang="en-US" smtClean="0"/>
              <a:t>5/23/2019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F912F9-F429-43E0-8E07-9F62E65F21ED}" type="slidenum">
              <a:rPr lang="en-US" smtClean="0"/>
              <a:t>‹#›</a:t>
            </a:fld>
            <a:endParaRPr lang="en-US"/>
          </a:p>
        </p:txBody>
      </p:sp>
    </p:spTree>
    <p:extLst>
      <p:ext uri="{BB962C8B-B14F-4D97-AF65-F5344CB8AC3E}">
        <p14:creationId xmlns:p14="http://schemas.microsoft.com/office/powerpoint/2010/main" val="2413317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631002-1B6F-4B64-B6C1-FCCB8BA2E1C0}" type="datetimeFigureOut">
              <a:rPr lang="en-US" smtClean="0"/>
              <a:t>5/23/2019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F912F9-F429-43E0-8E07-9F62E65F21ED}" type="slidenum">
              <a:rPr lang="en-US" smtClean="0"/>
              <a:t>‹#›</a:t>
            </a:fld>
            <a:endParaRPr lang="en-US"/>
          </a:p>
        </p:txBody>
      </p:sp>
    </p:spTree>
    <p:extLst>
      <p:ext uri="{BB962C8B-B14F-4D97-AF65-F5344CB8AC3E}">
        <p14:creationId xmlns:p14="http://schemas.microsoft.com/office/powerpoint/2010/main" val="1759422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631002-1B6F-4B64-B6C1-FCCB8BA2E1C0}" type="datetimeFigureOut">
              <a:rPr lang="en-US" smtClean="0"/>
              <a:t>5/23/2019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F912F9-F429-43E0-8E07-9F62E65F21ED}" type="slidenum">
              <a:rPr lang="en-US" smtClean="0"/>
              <a:t>‹#›</a:t>
            </a:fld>
            <a:endParaRPr lang="en-US"/>
          </a:p>
        </p:txBody>
      </p:sp>
    </p:spTree>
    <p:extLst>
      <p:ext uri="{BB962C8B-B14F-4D97-AF65-F5344CB8AC3E}">
        <p14:creationId xmlns:p14="http://schemas.microsoft.com/office/powerpoint/2010/main" val="3766899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183515"/>
          </a:xfrm>
        </p:spPr>
        <p:txBody>
          <a:bodyPr/>
          <a:lstStyle/>
          <a:p>
            <a:r>
              <a:rPr lang="en-US" dirty="0" smtClean="0"/>
              <a:t>Digital Electronics</a:t>
            </a:r>
            <a:endParaRPr lang="en-US" dirty="0"/>
          </a:p>
        </p:txBody>
      </p:sp>
      <p:sp>
        <p:nvSpPr>
          <p:cNvPr id="3" name="Subtitle 2"/>
          <p:cNvSpPr>
            <a:spLocks noGrp="1"/>
          </p:cNvSpPr>
          <p:nvPr>
            <p:ph type="subTitle" idx="1"/>
          </p:nvPr>
        </p:nvSpPr>
        <p:spPr>
          <a:xfrm>
            <a:off x="1524000" y="2932044"/>
            <a:ext cx="9144000" cy="1192696"/>
          </a:xfrm>
        </p:spPr>
        <p:txBody>
          <a:bodyPr/>
          <a:lstStyle/>
          <a:p>
            <a:endParaRPr lang="en-US" dirty="0" smtClean="0"/>
          </a:p>
          <a:p>
            <a:r>
              <a:rPr lang="en-US" sz="3200" dirty="0" smtClean="0"/>
              <a:t>8085 Microprocessor</a:t>
            </a:r>
            <a:endParaRPr lang="en-US" sz="3200" dirty="0"/>
          </a:p>
        </p:txBody>
      </p:sp>
    </p:spTree>
    <p:extLst>
      <p:ext uri="{BB962C8B-B14F-4D97-AF65-F5344CB8AC3E}">
        <p14:creationId xmlns:p14="http://schemas.microsoft.com/office/powerpoint/2010/main" val="11375820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normAutofit/>
          </a:bodyPr>
          <a:lstStyle/>
          <a:p>
            <a:r>
              <a:rPr lang="en-US" dirty="0"/>
              <a:t>Interrupt </a:t>
            </a:r>
            <a:r>
              <a:rPr lang="en-US" dirty="0" smtClean="0"/>
              <a:t>control: As </a:t>
            </a:r>
            <a:r>
              <a:rPr lang="en-US" dirty="0"/>
              <a:t>the name suggests it controls the interrupts during a process. When a microprocessor is executing a main program and whenever an interrupt occurs, the microprocessor shifts the control from the main program to process the incoming request. After the request is completed, the control goes back to the main program.</a:t>
            </a:r>
          </a:p>
          <a:p>
            <a:r>
              <a:rPr lang="en-US" dirty="0"/>
              <a:t>There are 5 interrupt signals in 8085 microprocessor: INTR, RST 7.5, RST 6.5, RST 5.5, TRAP.</a:t>
            </a:r>
          </a:p>
          <a:p>
            <a:r>
              <a:rPr lang="en-US" dirty="0"/>
              <a:t>Serial Input/output </a:t>
            </a:r>
            <a:r>
              <a:rPr lang="en-US" dirty="0" smtClean="0"/>
              <a:t>control: It </a:t>
            </a:r>
            <a:r>
              <a:rPr lang="en-US" dirty="0"/>
              <a:t>controls the serial data communication by using these two instructions: SID (Serial input data) and SOD (Serial output data).</a:t>
            </a:r>
          </a:p>
          <a:p>
            <a:endParaRPr lang="en-US" dirty="0"/>
          </a:p>
        </p:txBody>
      </p:sp>
    </p:spTree>
    <p:extLst>
      <p:ext uri="{BB962C8B-B14F-4D97-AF65-F5344CB8AC3E}">
        <p14:creationId xmlns:p14="http://schemas.microsoft.com/office/powerpoint/2010/main" val="3617831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r>
              <a:rPr lang="en-US" dirty="0"/>
              <a:t>Address buffer and </a:t>
            </a:r>
            <a:r>
              <a:rPr lang="en-US" dirty="0" smtClean="0"/>
              <a:t>address-data buffer: The </a:t>
            </a:r>
            <a:r>
              <a:rPr lang="en-US" dirty="0"/>
              <a:t>content stored in the stack pointer and program counter is loaded into the address buffer and address-data buffer to communicate with the CPU. The memory and I/O chips are connected to </a:t>
            </a:r>
            <a:r>
              <a:rPr lang="en-US"/>
              <a:t>these </a:t>
            </a:r>
            <a:r>
              <a:rPr lang="en-US" smtClean="0"/>
              <a:t>buffers; </a:t>
            </a:r>
            <a:r>
              <a:rPr lang="en-US" dirty="0"/>
              <a:t>the CPU can exchange the desired data with the memory and I/O chips.</a:t>
            </a:r>
          </a:p>
          <a:p>
            <a:r>
              <a:rPr lang="en-US" dirty="0"/>
              <a:t>Address bus and data </a:t>
            </a:r>
            <a:r>
              <a:rPr lang="en-US" dirty="0" smtClean="0"/>
              <a:t>bus: Data </a:t>
            </a:r>
            <a:r>
              <a:rPr lang="en-US" dirty="0"/>
              <a:t>bus carries the data to be stored. It is bidirectional, whereas address bus carries the location to where </a:t>
            </a:r>
            <a:r>
              <a:rPr lang="en-US" dirty="0" smtClean="0"/>
              <a:t>data </a:t>
            </a:r>
            <a:r>
              <a:rPr lang="en-US" dirty="0"/>
              <a:t>should be stored and it is unidirectional. It is used to transfer the data &amp; Address I/O devices.</a:t>
            </a:r>
          </a:p>
          <a:p>
            <a:endParaRPr lang="en-US" dirty="0"/>
          </a:p>
        </p:txBody>
      </p:sp>
    </p:spTree>
    <p:extLst>
      <p:ext uri="{BB962C8B-B14F-4D97-AF65-F5344CB8AC3E}">
        <p14:creationId xmlns:p14="http://schemas.microsoft.com/office/powerpoint/2010/main" val="27467588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8085 Architecture</a:t>
            </a:r>
            <a:endParaRPr lang="en-US" dirty="0"/>
          </a:p>
        </p:txBody>
      </p:sp>
      <p:sp>
        <p:nvSpPr>
          <p:cNvPr id="3" name="Content Placeholder 2"/>
          <p:cNvSpPr>
            <a:spLocks noGrp="1"/>
          </p:cNvSpPr>
          <p:nvPr>
            <p:ph idx="1"/>
          </p:nvPr>
        </p:nvSpPr>
        <p:spPr/>
        <p:txBody>
          <a:bodyPr/>
          <a:lstStyle/>
          <a:p>
            <a:endParaRPr lang="en-US" dirty="0"/>
          </a:p>
        </p:txBody>
      </p:sp>
      <p:pic>
        <p:nvPicPr>
          <p:cNvPr id="4" name="Picture 3" descr="8085 Architecture"/>
          <p:cNvPicPr/>
          <p:nvPr/>
        </p:nvPicPr>
        <p:blipFill>
          <a:blip r:embed="rId2">
            <a:extLst>
              <a:ext uri="{28A0092B-C50C-407E-A947-70E740481C1C}">
                <a14:useLocalDpi xmlns:a14="http://schemas.microsoft.com/office/drawing/2010/main" val="0"/>
              </a:ext>
            </a:extLst>
          </a:blip>
          <a:srcRect/>
          <a:stretch>
            <a:fillRect/>
          </a:stretch>
        </p:blipFill>
        <p:spPr bwMode="auto">
          <a:xfrm>
            <a:off x="4344308" y="1974056"/>
            <a:ext cx="5710555" cy="4054475"/>
          </a:xfrm>
          <a:prstGeom prst="rect">
            <a:avLst/>
          </a:prstGeom>
          <a:noFill/>
          <a:ln>
            <a:noFill/>
          </a:ln>
        </p:spPr>
      </p:pic>
    </p:spTree>
    <p:extLst>
      <p:ext uri="{BB962C8B-B14F-4D97-AF65-F5344CB8AC3E}">
        <p14:creationId xmlns:p14="http://schemas.microsoft.com/office/powerpoint/2010/main" val="12018590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43261"/>
          </a:xfrm>
        </p:spPr>
        <p:txBody>
          <a:bodyPr>
            <a:normAutofit fontScale="90000"/>
          </a:bodyPr>
          <a:lstStyle/>
          <a:p>
            <a:r>
              <a:rPr lang="en-ZM" dirty="0"/>
              <a:t> </a:t>
            </a:r>
            <a:r>
              <a:rPr lang="en-US" dirty="0"/>
              <a:t/>
            </a:r>
            <a:br>
              <a:rPr lang="en-US" dirty="0"/>
            </a:br>
            <a:r>
              <a:rPr lang="en-US" dirty="0" smtClean="0"/>
              <a:t>pin </a:t>
            </a:r>
            <a:r>
              <a:rPr lang="en-US" dirty="0"/>
              <a:t>diagram of 8085 Microprocessor −</a:t>
            </a:r>
          </a:p>
        </p:txBody>
      </p:sp>
      <p:sp>
        <p:nvSpPr>
          <p:cNvPr id="3" name="Content Placeholder 2"/>
          <p:cNvSpPr>
            <a:spLocks noGrp="1"/>
          </p:cNvSpPr>
          <p:nvPr>
            <p:ph idx="1"/>
          </p:nvPr>
        </p:nvSpPr>
        <p:spPr/>
        <p:txBody>
          <a:bodyPr/>
          <a:lstStyle/>
          <a:p>
            <a:endParaRPr lang="en-US" dirty="0"/>
          </a:p>
        </p:txBody>
      </p:sp>
      <p:pic>
        <p:nvPicPr>
          <p:cNvPr id="5" name="Picture 4" descr="8085 Pin Configuration"/>
          <p:cNvPicPr/>
          <p:nvPr/>
        </p:nvPicPr>
        <p:blipFill>
          <a:blip r:embed="rId2">
            <a:extLst>
              <a:ext uri="{28A0092B-C50C-407E-A947-70E740481C1C}">
                <a14:useLocalDpi xmlns:a14="http://schemas.microsoft.com/office/drawing/2010/main" val="0"/>
              </a:ext>
            </a:extLst>
          </a:blip>
          <a:srcRect/>
          <a:stretch>
            <a:fillRect/>
          </a:stretch>
        </p:blipFill>
        <p:spPr bwMode="auto">
          <a:xfrm>
            <a:off x="678837" y="1690688"/>
            <a:ext cx="3329940" cy="4519930"/>
          </a:xfrm>
          <a:prstGeom prst="rect">
            <a:avLst/>
          </a:prstGeom>
          <a:noFill/>
          <a:ln>
            <a:noFill/>
          </a:ln>
        </p:spPr>
      </p:pic>
    </p:spTree>
    <p:extLst>
      <p:ext uri="{BB962C8B-B14F-4D97-AF65-F5344CB8AC3E}">
        <p14:creationId xmlns:p14="http://schemas.microsoft.com/office/powerpoint/2010/main" val="26220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normAutofit/>
          </a:bodyPr>
          <a:lstStyle/>
          <a:p>
            <a:r>
              <a:rPr lang="en-US" dirty="0"/>
              <a:t>Address </a:t>
            </a:r>
            <a:r>
              <a:rPr lang="en-US" dirty="0" smtClean="0"/>
              <a:t>bus: A15-A8</a:t>
            </a:r>
            <a:r>
              <a:rPr lang="en-US" dirty="0"/>
              <a:t>, it carries the most significant 8-bits of memory/IO address.</a:t>
            </a:r>
          </a:p>
          <a:p>
            <a:r>
              <a:rPr lang="en-US" dirty="0"/>
              <a:t>Data </a:t>
            </a:r>
            <a:r>
              <a:rPr lang="en-US" dirty="0" smtClean="0"/>
              <a:t>bus: AD7-AD0</a:t>
            </a:r>
            <a:r>
              <a:rPr lang="en-US" dirty="0"/>
              <a:t>, it carries the least significant 8-bit address and data bus.</a:t>
            </a:r>
          </a:p>
          <a:p>
            <a:r>
              <a:rPr lang="en-US" dirty="0"/>
              <a:t>Control and status </a:t>
            </a:r>
            <a:r>
              <a:rPr lang="en-US" dirty="0" smtClean="0"/>
              <a:t>signals: These </a:t>
            </a:r>
            <a:r>
              <a:rPr lang="en-US" dirty="0"/>
              <a:t>signals are used to identify the nature of operation. There are 3 control signal and 3 status signals.</a:t>
            </a:r>
          </a:p>
          <a:p>
            <a:endParaRPr lang="en-US" dirty="0"/>
          </a:p>
        </p:txBody>
      </p:sp>
    </p:spTree>
    <p:extLst>
      <p:ext uri="{BB962C8B-B14F-4D97-AF65-F5344CB8AC3E}">
        <p14:creationId xmlns:p14="http://schemas.microsoft.com/office/powerpoint/2010/main" val="3752322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43261"/>
          </a:xfrm>
        </p:spPr>
        <p:txBody>
          <a:bodyPr>
            <a:normAutofit/>
          </a:bodyPr>
          <a:lstStyle/>
          <a:p>
            <a:endParaRPr lang="en-US" dirty="0"/>
          </a:p>
        </p:txBody>
      </p:sp>
      <p:sp>
        <p:nvSpPr>
          <p:cNvPr id="3" name="Content Placeholder 2"/>
          <p:cNvSpPr>
            <a:spLocks noGrp="1"/>
          </p:cNvSpPr>
          <p:nvPr>
            <p:ph idx="1"/>
          </p:nvPr>
        </p:nvSpPr>
        <p:spPr/>
        <p:txBody>
          <a:bodyPr/>
          <a:lstStyle/>
          <a:p>
            <a:r>
              <a:rPr lang="en-US" dirty="0"/>
              <a:t>Three control signals are RD, WR &amp; ALE.</a:t>
            </a:r>
          </a:p>
          <a:p>
            <a:pPr lvl="1"/>
            <a:r>
              <a:rPr lang="en-US" b="1" dirty="0"/>
              <a:t>RD</a:t>
            </a:r>
            <a:r>
              <a:rPr lang="en-US" dirty="0"/>
              <a:t> − This signal indicates that the selected IO or memory device is to be read and is ready for accepting data available on the data bus.</a:t>
            </a:r>
          </a:p>
          <a:p>
            <a:pPr lvl="1"/>
            <a:r>
              <a:rPr lang="en-US" b="1" dirty="0"/>
              <a:t>WR</a:t>
            </a:r>
            <a:r>
              <a:rPr lang="en-US" dirty="0"/>
              <a:t> − This signal indicates that the data on the data bus is to be written into a selected memory or IO location.</a:t>
            </a:r>
          </a:p>
          <a:p>
            <a:pPr lvl="1"/>
            <a:r>
              <a:rPr lang="en-US" b="1" dirty="0"/>
              <a:t>ALE</a:t>
            </a:r>
            <a:r>
              <a:rPr lang="en-US" dirty="0"/>
              <a:t> − It is a positive going pulse generated when a new operation is started by the microprocessor. When the pulse goes high, it indicates address. When the pulse goes down it indicates data.</a:t>
            </a:r>
          </a:p>
          <a:p>
            <a:endParaRPr lang="en-US" dirty="0"/>
          </a:p>
        </p:txBody>
      </p:sp>
    </p:spTree>
    <p:extLst>
      <p:ext uri="{BB962C8B-B14F-4D97-AF65-F5344CB8AC3E}">
        <p14:creationId xmlns:p14="http://schemas.microsoft.com/office/powerpoint/2010/main" val="19510370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43261"/>
          </a:xfrm>
        </p:spPr>
        <p:txBody>
          <a:bodyPr>
            <a:normAutofit/>
          </a:bodyPr>
          <a:lstStyle/>
          <a:p>
            <a:endParaRPr lang="en-US" dirty="0"/>
          </a:p>
        </p:txBody>
      </p:sp>
      <p:sp>
        <p:nvSpPr>
          <p:cNvPr id="3" name="Content Placeholder 2"/>
          <p:cNvSpPr>
            <a:spLocks noGrp="1"/>
          </p:cNvSpPr>
          <p:nvPr>
            <p:ph idx="1"/>
          </p:nvPr>
        </p:nvSpPr>
        <p:spPr/>
        <p:txBody>
          <a:bodyPr>
            <a:normAutofit/>
          </a:bodyPr>
          <a:lstStyle/>
          <a:p>
            <a:r>
              <a:rPr lang="en-US" dirty="0"/>
              <a:t>Three status signals are IO/M, S0 &amp; </a:t>
            </a:r>
            <a:r>
              <a:rPr lang="en-US" dirty="0" smtClean="0"/>
              <a:t>S1, IO/M</a:t>
            </a:r>
            <a:endParaRPr lang="en-US" dirty="0"/>
          </a:p>
          <a:p>
            <a:r>
              <a:rPr lang="en-US" dirty="0"/>
              <a:t>This signal is used to differentiate between IO and Memory operations, i.e. when it is high indicates IO operation and when it is low then it indicates memory operation.</a:t>
            </a:r>
          </a:p>
          <a:p>
            <a:r>
              <a:rPr lang="en-US" dirty="0"/>
              <a:t>S1 &amp; </a:t>
            </a:r>
            <a:r>
              <a:rPr lang="en-US" dirty="0" smtClean="0"/>
              <a:t>S0: These </a:t>
            </a:r>
            <a:r>
              <a:rPr lang="en-US" dirty="0"/>
              <a:t>signals are used to identify the type of current operation.</a:t>
            </a:r>
          </a:p>
          <a:p>
            <a:endParaRPr lang="en-US" dirty="0"/>
          </a:p>
        </p:txBody>
      </p:sp>
    </p:spTree>
    <p:extLst>
      <p:ext uri="{BB962C8B-B14F-4D97-AF65-F5344CB8AC3E}">
        <p14:creationId xmlns:p14="http://schemas.microsoft.com/office/powerpoint/2010/main" val="7636587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dirty="0"/>
              <a:t>Power supply</a:t>
            </a:r>
          </a:p>
          <a:p>
            <a:r>
              <a:rPr lang="en-US" dirty="0"/>
              <a:t>There are 2 power supply signals − VCC &amp; VSS. VCC indicates +5v power supply and VSS indicates ground signal.</a:t>
            </a:r>
          </a:p>
          <a:p>
            <a:r>
              <a:rPr lang="en-US" dirty="0"/>
              <a:t>Clock signals</a:t>
            </a:r>
          </a:p>
          <a:p>
            <a:r>
              <a:rPr lang="en-US" dirty="0"/>
              <a:t>There are 3 clock signals, i.e. X1, X2, CLK OUT.</a:t>
            </a:r>
          </a:p>
          <a:p>
            <a:pPr lvl="0"/>
            <a:r>
              <a:rPr lang="en-US" b="1" dirty="0"/>
              <a:t>X1, X2</a:t>
            </a:r>
            <a:r>
              <a:rPr lang="en-US" dirty="0"/>
              <a:t> − A crystal (RC, LC N/W) is connected at these two pins and is used to set frequency of the internal clock generator. This frequency is internally divided by 2.</a:t>
            </a:r>
          </a:p>
          <a:p>
            <a:pPr lvl="0"/>
            <a:r>
              <a:rPr lang="en-US" b="1" dirty="0"/>
              <a:t>CLK OUT</a:t>
            </a:r>
            <a:r>
              <a:rPr lang="en-US" dirty="0"/>
              <a:t> − This signal is used as the system clock for devices connected with the microprocessor.</a:t>
            </a:r>
          </a:p>
          <a:p>
            <a:pPr marL="457200" lvl="1" indent="0">
              <a:buNone/>
            </a:pPr>
            <a:endParaRPr lang="en-US" dirty="0" smtClean="0"/>
          </a:p>
        </p:txBody>
      </p:sp>
    </p:spTree>
    <p:extLst>
      <p:ext uri="{BB962C8B-B14F-4D97-AF65-F5344CB8AC3E}">
        <p14:creationId xmlns:p14="http://schemas.microsoft.com/office/powerpoint/2010/main" val="7367984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normAutofit lnSpcReduction="10000"/>
          </a:bodyPr>
          <a:lstStyle/>
          <a:p>
            <a:r>
              <a:rPr lang="en-US" dirty="0"/>
              <a:t>Interrupts &amp; externally initiated signals</a:t>
            </a:r>
          </a:p>
          <a:p>
            <a:r>
              <a:rPr lang="en-US" dirty="0"/>
              <a:t>Interrupts are the signals generated by external devices to request the microprocessor to perform a task. There are 5 interrupt signals, i.e. TRAP, RST 7.5, RST 6.5, RST 5.5, and INTR. We will discuss interrupts in detail in interrupts section.</a:t>
            </a:r>
          </a:p>
          <a:p>
            <a:pPr lvl="0"/>
            <a:r>
              <a:rPr lang="en-US" b="1" dirty="0"/>
              <a:t>INTA</a:t>
            </a:r>
            <a:r>
              <a:rPr lang="en-US" dirty="0"/>
              <a:t> − It is an interrupt acknowledgment signal.</a:t>
            </a:r>
          </a:p>
          <a:p>
            <a:pPr lvl="0"/>
            <a:r>
              <a:rPr lang="en-US" b="1" dirty="0"/>
              <a:t>RESET IN</a:t>
            </a:r>
            <a:r>
              <a:rPr lang="en-US" dirty="0"/>
              <a:t> − This signal is used to reset the microprocessor by setting the program counter to zero.</a:t>
            </a:r>
          </a:p>
          <a:p>
            <a:pPr lvl="0"/>
            <a:r>
              <a:rPr lang="en-US" b="1" dirty="0"/>
              <a:t>RESET OUT</a:t>
            </a:r>
            <a:r>
              <a:rPr lang="en-US" dirty="0"/>
              <a:t> − This signal is used to reset all the connected devices when the microprocessor is reset.</a:t>
            </a:r>
          </a:p>
          <a:p>
            <a:endParaRPr lang="en-US" dirty="0"/>
          </a:p>
        </p:txBody>
      </p:sp>
    </p:spTree>
    <p:extLst>
      <p:ext uri="{BB962C8B-B14F-4D97-AF65-F5344CB8AC3E}">
        <p14:creationId xmlns:p14="http://schemas.microsoft.com/office/powerpoint/2010/main" val="18515793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pPr lvl="1"/>
            <a:endParaRPr lang="en-US" altLang="en-US" dirty="0" smtClean="0"/>
          </a:p>
          <a:p>
            <a:pPr lvl="0"/>
            <a:r>
              <a:rPr lang="en-US" b="1" dirty="0"/>
              <a:t>READY</a:t>
            </a:r>
            <a:r>
              <a:rPr lang="en-US" dirty="0"/>
              <a:t> − This signal indicates that the device is ready to send or receive data. If READY is low, then the CPU has to wait for READY to go high.</a:t>
            </a:r>
          </a:p>
          <a:p>
            <a:pPr lvl="0"/>
            <a:r>
              <a:rPr lang="en-US" b="1" dirty="0"/>
              <a:t>HOLD</a:t>
            </a:r>
            <a:r>
              <a:rPr lang="en-US" dirty="0"/>
              <a:t> − This signal indicates that another master is requesting the use of the address and data buses.</a:t>
            </a:r>
          </a:p>
          <a:p>
            <a:pPr lvl="0"/>
            <a:r>
              <a:rPr lang="en-US" b="1" dirty="0"/>
              <a:t>HLDA (HOLD Acknowledge)</a:t>
            </a:r>
            <a:r>
              <a:rPr lang="en-US" dirty="0"/>
              <a:t> − It indicates that the CPU has received the HOLD request and it will relinquish the bus in the next clock cycle. HLDA is set to low after the HOLD signal is removed.</a:t>
            </a:r>
          </a:p>
          <a:p>
            <a:endParaRPr lang="en-US" dirty="0"/>
          </a:p>
        </p:txBody>
      </p:sp>
    </p:spTree>
    <p:extLst>
      <p:ext uri="{BB962C8B-B14F-4D97-AF65-F5344CB8AC3E}">
        <p14:creationId xmlns:p14="http://schemas.microsoft.com/office/powerpoint/2010/main" val="4140569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8085 Microprocessor</a:t>
            </a:r>
            <a:endParaRPr lang="en-US" dirty="0"/>
          </a:p>
        </p:txBody>
      </p:sp>
      <p:sp>
        <p:nvSpPr>
          <p:cNvPr id="3" name="Content Placeholder 2"/>
          <p:cNvSpPr>
            <a:spLocks noGrp="1"/>
          </p:cNvSpPr>
          <p:nvPr>
            <p:ph idx="1"/>
          </p:nvPr>
        </p:nvSpPr>
        <p:spPr/>
        <p:txBody>
          <a:bodyPr/>
          <a:lstStyle/>
          <a:p>
            <a:r>
              <a:rPr lang="en-US" dirty="0"/>
              <a:t>It is an 8-bit microprocessor designed by Intel in 1977 using NMOS technology</a:t>
            </a:r>
            <a:r>
              <a:rPr lang="en-US" dirty="0" smtClean="0"/>
              <a:t>.</a:t>
            </a:r>
          </a:p>
          <a:p>
            <a:r>
              <a:rPr lang="en-US" dirty="0"/>
              <a:t>It is used in washing machines, microwave ovens, mobile phones, etc.</a:t>
            </a:r>
          </a:p>
          <a:p>
            <a:endParaRPr lang="en-US" dirty="0"/>
          </a:p>
        </p:txBody>
      </p:sp>
    </p:spTree>
    <p:extLst>
      <p:ext uri="{BB962C8B-B14F-4D97-AF65-F5344CB8AC3E}">
        <p14:creationId xmlns:p14="http://schemas.microsoft.com/office/powerpoint/2010/main" val="36388681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Serial I/O signals</a:t>
            </a:r>
          </a:p>
          <a:p>
            <a:r>
              <a:rPr lang="en-US" dirty="0"/>
              <a:t>There are 2 serial signals, i.e. SID and SOD and these signals are used for serial communication.</a:t>
            </a:r>
          </a:p>
          <a:p>
            <a:pPr lvl="0"/>
            <a:r>
              <a:rPr lang="en-US" b="1" dirty="0"/>
              <a:t>SOD</a:t>
            </a:r>
            <a:r>
              <a:rPr lang="en-US" dirty="0"/>
              <a:t> (Serial output data line) − The output SOD is set/reset as specified by the SIM instruction.</a:t>
            </a:r>
          </a:p>
          <a:p>
            <a:pPr lvl="0"/>
            <a:r>
              <a:rPr lang="en-US" b="1" dirty="0"/>
              <a:t>SID</a:t>
            </a:r>
            <a:r>
              <a:rPr lang="en-US" dirty="0"/>
              <a:t> (Serial input data line) − The data on this line is loaded into accumulator whenever a RIM instruction is executed.</a:t>
            </a:r>
          </a:p>
          <a:p>
            <a:endParaRPr lang="en-US" dirty="0"/>
          </a:p>
        </p:txBody>
      </p:sp>
    </p:spTree>
    <p:extLst>
      <p:ext uri="{BB962C8B-B14F-4D97-AF65-F5344CB8AC3E}">
        <p14:creationId xmlns:p14="http://schemas.microsoft.com/office/powerpoint/2010/main" val="24464508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a:t>Now let us discuss the addressing modes in 8085 Microprocessor.</a:t>
            </a:r>
          </a:p>
          <a:p>
            <a:r>
              <a:rPr lang="en-US" dirty="0"/>
              <a:t>Addressing modes in 8085 are classified into 5 groups −</a:t>
            </a:r>
          </a:p>
          <a:p>
            <a:pPr lvl="1"/>
            <a:r>
              <a:rPr lang="en-US" dirty="0" smtClean="0"/>
              <a:t>Immediate</a:t>
            </a:r>
            <a:r>
              <a:rPr lang="en-US" dirty="0"/>
              <a:t> </a:t>
            </a:r>
            <a:r>
              <a:rPr lang="en-US" b="1" dirty="0"/>
              <a:t>addressing mode</a:t>
            </a:r>
            <a:r>
              <a:rPr lang="en-US" dirty="0"/>
              <a:t>. In this </a:t>
            </a:r>
            <a:r>
              <a:rPr lang="en-US" b="1" dirty="0"/>
              <a:t>mode</a:t>
            </a:r>
            <a:r>
              <a:rPr lang="en-US" dirty="0"/>
              <a:t>, the 8/16-bit data is specified in the instruction itself as one of its operand. ...</a:t>
            </a:r>
          </a:p>
          <a:p>
            <a:pPr lvl="1"/>
            <a:r>
              <a:rPr lang="en-US" dirty="0"/>
              <a:t>Register </a:t>
            </a:r>
            <a:r>
              <a:rPr lang="en-US" b="1" dirty="0"/>
              <a:t>addressing mode</a:t>
            </a:r>
            <a:r>
              <a:rPr lang="en-US" dirty="0"/>
              <a:t>. ...</a:t>
            </a:r>
          </a:p>
          <a:p>
            <a:pPr lvl="1"/>
            <a:r>
              <a:rPr lang="en-US" dirty="0"/>
              <a:t>Direct </a:t>
            </a:r>
            <a:r>
              <a:rPr lang="en-US" b="1" dirty="0"/>
              <a:t>addressing mode</a:t>
            </a:r>
            <a:r>
              <a:rPr lang="en-US" dirty="0"/>
              <a:t>. ...</a:t>
            </a:r>
          </a:p>
          <a:p>
            <a:pPr lvl="1"/>
            <a:r>
              <a:rPr lang="en-US" dirty="0"/>
              <a:t>Indirect </a:t>
            </a:r>
            <a:r>
              <a:rPr lang="en-US" b="1" dirty="0"/>
              <a:t>addressing mode</a:t>
            </a:r>
            <a:r>
              <a:rPr lang="en-US" dirty="0"/>
              <a:t>. ...</a:t>
            </a:r>
          </a:p>
          <a:p>
            <a:pPr lvl="1"/>
            <a:r>
              <a:rPr lang="en-US" dirty="0"/>
              <a:t>Implied </a:t>
            </a:r>
            <a:r>
              <a:rPr lang="en-US" b="1" dirty="0"/>
              <a:t>addressing mode</a:t>
            </a:r>
            <a:r>
              <a:rPr lang="en-US" dirty="0"/>
              <a:t>. ...</a:t>
            </a:r>
          </a:p>
          <a:p>
            <a:pPr lvl="1"/>
            <a:r>
              <a:rPr lang="en-US" dirty="0"/>
              <a:t>Interrupt Service Routine (ISR) </a:t>
            </a:r>
          </a:p>
          <a:p>
            <a:endParaRPr lang="en-US" b="1" dirty="0"/>
          </a:p>
          <a:p>
            <a:endParaRPr lang="en-US" dirty="0"/>
          </a:p>
        </p:txBody>
      </p:sp>
    </p:spTree>
    <p:extLst>
      <p:ext uri="{BB962C8B-B14F-4D97-AF65-F5344CB8AC3E}">
        <p14:creationId xmlns:p14="http://schemas.microsoft.com/office/powerpoint/2010/main" val="29296017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These are the instructions used to transfer the data from one register to another register, from the memory to the register, and from the register to the memory without any alteration in the content. </a:t>
            </a:r>
            <a:r>
              <a:rPr lang="en-US" dirty="0" smtClean="0"/>
              <a:t>Immediate </a:t>
            </a:r>
            <a:r>
              <a:rPr lang="en-US" dirty="0"/>
              <a:t>addressing mode</a:t>
            </a:r>
            <a:r>
              <a:rPr lang="en-US" b="1" dirty="0"/>
              <a:t>: </a:t>
            </a:r>
            <a:r>
              <a:rPr lang="en-US" dirty="0"/>
              <a:t>In this mode, the 8/16-bit data is specified in the instruction itself as one of its operand. </a:t>
            </a:r>
            <a:r>
              <a:rPr lang="en-US" b="1" dirty="0"/>
              <a:t>For example:</a:t>
            </a:r>
            <a:r>
              <a:rPr lang="en-US" dirty="0"/>
              <a:t> MVI K, 20F: means 20F is copied into register K.</a:t>
            </a:r>
          </a:p>
          <a:p>
            <a:endParaRPr lang="en-US" dirty="0"/>
          </a:p>
        </p:txBody>
      </p:sp>
    </p:spTree>
    <p:extLst>
      <p:ext uri="{BB962C8B-B14F-4D97-AF65-F5344CB8AC3E}">
        <p14:creationId xmlns:p14="http://schemas.microsoft.com/office/powerpoint/2010/main" val="28683610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1"/>
            <a:r>
              <a:rPr lang="en-US" dirty="0"/>
              <a:t>Register addressing </a:t>
            </a:r>
            <a:r>
              <a:rPr lang="en-US" dirty="0" smtClean="0"/>
              <a:t>mode</a:t>
            </a:r>
            <a:r>
              <a:rPr lang="en-US" b="1" dirty="0" smtClean="0"/>
              <a:t>: </a:t>
            </a:r>
            <a:r>
              <a:rPr lang="en-US" dirty="0" smtClean="0"/>
              <a:t>In </a:t>
            </a:r>
            <a:r>
              <a:rPr lang="en-US" dirty="0"/>
              <a:t>this mode, the data is copied from one register to another. </a:t>
            </a:r>
            <a:r>
              <a:rPr lang="en-US" b="1" dirty="0"/>
              <a:t>For </a:t>
            </a:r>
            <a:r>
              <a:rPr lang="en-US" b="1" dirty="0" err="1"/>
              <a:t>example:</a:t>
            </a:r>
            <a:r>
              <a:rPr lang="en-US" dirty="0" err="1"/>
              <a:t>MOV</a:t>
            </a:r>
            <a:r>
              <a:rPr lang="en-US" dirty="0"/>
              <a:t> K, B: means data in register B is copied to register K.</a:t>
            </a:r>
          </a:p>
          <a:p>
            <a:pPr lvl="1"/>
            <a:r>
              <a:rPr lang="en-US" dirty="0"/>
              <a:t>Direct addressing </a:t>
            </a:r>
            <a:r>
              <a:rPr lang="en-US" dirty="0" smtClean="0"/>
              <a:t>mode</a:t>
            </a:r>
            <a:r>
              <a:rPr lang="en-US" b="1" dirty="0" smtClean="0"/>
              <a:t>: </a:t>
            </a:r>
            <a:r>
              <a:rPr lang="en-US" dirty="0" smtClean="0"/>
              <a:t>In </a:t>
            </a:r>
            <a:r>
              <a:rPr lang="en-US" dirty="0"/>
              <a:t>this mode, the data is directly copied from the given address to the register. </a:t>
            </a:r>
          </a:p>
          <a:p>
            <a:endParaRPr lang="en-US" dirty="0"/>
          </a:p>
        </p:txBody>
      </p:sp>
    </p:spTree>
    <p:extLst>
      <p:ext uri="{BB962C8B-B14F-4D97-AF65-F5344CB8AC3E}">
        <p14:creationId xmlns:p14="http://schemas.microsoft.com/office/powerpoint/2010/main" val="12077136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Direct addressing mode</a:t>
            </a:r>
          </a:p>
          <a:p>
            <a:r>
              <a:rPr lang="en-US" dirty="0"/>
              <a:t>In this mode, the data is directly copied from the given address to the register. </a:t>
            </a:r>
            <a:r>
              <a:rPr lang="en-US" b="1" dirty="0"/>
              <a:t>For example:</a:t>
            </a:r>
            <a:r>
              <a:rPr lang="en-US" dirty="0"/>
              <a:t> LDB 5000K: means the data at address 5000K is copied to register B.</a:t>
            </a:r>
          </a:p>
          <a:p>
            <a:r>
              <a:rPr lang="en-US" dirty="0"/>
              <a:t>Indirect addressing mode</a:t>
            </a:r>
          </a:p>
          <a:p>
            <a:r>
              <a:rPr lang="en-US" dirty="0"/>
              <a:t>In this mode, the data is transferred from one register to another by using the address pointed by the register. </a:t>
            </a:r>
            <a:r>
              <a:rPr lang="en-US" b="1" dirty="0"/>
              <a:t>For example:</a:t>
            </a:r>
            <a:r>
              <a:rPr lang="en-US" dirty="0"/>
              <a:t> MOV K, B: means data is transferred from the memory address pointed by the register to the register K.</a:t>
            </a:r>
          </a:p>
          <a:p>
            <a:r>
              <a:rPr lang="en-US" dirty="0"/>
              <a:t>Implied addressing mode</a:t>
            </a:r>
          </a:p>
          <a:p>
            <a:r>
              <a:rPr lang="en-US" dirty="0"/>
              <a:t>This mode doesn’t require any operand; the data is specified by the opcode itself. </a:t>
            </a:r>
            <a:r>
              <a:rPr lang="en-US" b="1" dirty="0"/>
              <a:t>For example:</a:t>
            </a:r>
            <a:r>
              <a:rPr lang="en-US" dirty="0"/>
              <a:t> CMP.</a:t>
            </a:r>
          </a:p>
          <a:p>
            <a:endParaRPr lang="en-US" dirty="0"/>
          </a:p>
        </p:txBody>
      </p:sp>
    </p:spTree>
    <p:extLst>
      <p:ext uri="{BB962C8B-B14F-4D97-AF65-F5344CB8AC3E}">
        <p14:creationId xmlns:p14="http://schemas.microsoft.com/office/powerpoint/2010/main" val="20315757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endParaRPr lang="en-US" dirty="0"/>
          </a:p>
          <a:p>
            <a:r>
              <a:rPr lang="en-US" dirty="0"/>
              <a:t>Instruction sets are instruction codes to perform some task. There are classified into five categories.</a:t>
            </a:r>
          </a:p>
          <a:p>
            <a:endParaRPr lang="en-US" dirty="0"/>
          </a:p>
        </p:txBody>
      </p:sp>
    </p:spTree>
    <p:extLst>
      <p:ext uri="{BB962C8B-B14F-4D97-AF65-F5344CB8AC3E}">
        <p14:creationId xmlns:p14="http://schemas.microsoft.com/office/powerpoint/2010/main" val="376657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5" name="Content Placeholder 4"/>
          <p:cNvSpPr>
            <a:spLocks noGrp="1"/>
          </p:cNvSpPr>
          <p:nvPr>
            <p:ph idx="1"/>
          </p:nvPr>
        </p:nvSpPr>
        <p:spPr/>
        <p:txBody>
          <a:bodyPr/>
          <a:lstStyle/>
          <a:p>
            <a:r>
              <a:rPr lang="en-US" dirty="0" smtClean="0"/>
              <a:t>Instruction set for 8085 is specific to it and cannot be used for another processor</a:t>
            </a:r>
            <a:endParaRPr lang="en-US" dirty="0"/>
          </a:p>
        </p:txBody>
      </p:sp>
    </p:spTree>
    <p:extLst>
      <p:ext uri="{BB962C8B-B14F-4D97-AF65-F5344CB8AC3E}">
        <p14:creationId xmlns:p14="http://schemas.microsoft.com/office/powerpoint/2010/main" val="11489973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M" b="1" dirty="0"/>
              <a:t>8051 Architecture</a:t>
            </a:r>
            <a:endParaRPr lang="en-US" dirty="0"/>
          </a:p>
        </p:txBody>
      </p:sp>
      <p:sp>
        <p:nvSpPr>
          <p:cNvPr id="3" name="Content Placeholder 2"/>
          <p:cNvSpPr>
            <a:spLocks noGrp="1"/>
          </p:cNvSpPr>
          <p:nvPr>
            <p:ph idx="1"/>
          </p:nvPr>
        </p:nvSpPr>
        <p:spPr/>
        <p:txBody>
          <a:bodyPr>
            <a:normAutofit/>
          </a:bodyPr>
          <a:lstStyle/>
          <a:p>
            <a:r>
              <a:rPr lang="en-US" dirty="0"/>
              <a:t>8051 microcontroller is designed by Intel in 1981. It is an 8-bit microcontroller. It is built with 40 pins DIP (dual inline package), 4kb of ROM storage and 128 bytes of RAM storage, 2 16-bit timers. It consists of are four parallel 8-bit ports, which are programmable as well as addressable as per the requirement. An on-chip crystal oscillator is integrated in the microcontroller having crystal frequency of 12 </a:t>
            </a:r>
            <a:r>
              <a:rPr lang="en-US" dirty="0" err="1"/>
              <a:t>MHz.</a:t>
            </a:r>
            <a:endParaRPr lang="en-US" dirty="0"/>
          </a:p>
          <a:p>
            <a:endParaRPr lang="en-US" dirty="0"/>
          </a:p>
        </p:txBody>
      </p:sp>
    </p:spTree>
    <p:extLst>
      <p:ext uri="{BB962C8B-B14F-4D97-AF65-F5344CB8AC3E}">
        <p14:creationId xmlns:p14="http://schemas.microsoft.com/office/powerpoint/2010/main" val="27960319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Let us now discuss the architecture of 8051 Microcontroller.</a:t>
            </a:r>
          </a:p>
          <a:p>
            <a:r>
              <a:rPr lang="en-US" dirty="0"/>
              <a:t>In the following diagram, the system bus connects all the support devices to the CPU. The system bus consists of an 8-bit data bus, a 16-bit address bus and bus control signals. All other devices like program memory, ports, data memory, serial interface, interrupt control, timers, and the CPU are all interfaced together through the system bus.</a:t>
            </a:r>
          </a:p>
          <a:p>
            <a:endParaRPr lang="en-US" dirty="0"/>
          </a:p>
        </p:txBody>
      </p:sp>
    </p:spTree>
    <p:extLst>
      <p:ext uri="{BB962C8B-B14F-4D97-AF65-F5344CB8AC3E}">
        <p14:creationId xmlns:p14="http://schemas.microsoft.com/office/powerpoint/2010/main" val="25136559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M" b="1" dirty="0"/>
              <a:t>8051 Architecture</a:t>
            </a:r>
            <a:endParaRPr lang="en-US" dirty="0"/>
          </a:p>
        </p:txBody>
      </p:sp>
      <p:sp>
        <p:nvSpPr>
          <p:cNvPr id="3" name="Content Placeholder 2"/>
          <p:cNvSpPr>
            <a:spLocks noGrp="1"/>
          </p:cNvSpPr>
          <p:nvPr>
            <p:ph idx="1"/>
          </p:nvPr>
        </p:nvSpPr>
        <p:spPr/>
        <p:txBody>
          <a:bodyPr/>
          <a:lstStyle/>
          <a:p>
            <a:endParaRPr lang="en-US"/>
          </a:p>
        </p:txBody>
      </p:sp>
      <p:pic>
        <p:nvPicPr>
          <p:cNvPr id="4" name="Picture 3" descr="8051 Architecture"/>
          <p:cNvPicPr/>
          <p:nvPr/>
        </p:nvPicPr>
        <p:blipFill>
          <a:blip r:embed="rId2">
            <a:extLst>
              <a:ext uri="{28A0092B-C50C-407E-A947-70E740481C1C}">
                <a14:useLocalDpi xmlns:a14="http://schemas.microsoft.com/office/drawing/2010/main" val="0"/>
              </a:ext>
            </a:extLst>
          </a:blip>
          <a:srcRect/>
          <a:stretch>
            <a:fillRect/>
          </a:stretch>
        </p:blipFill>
        <p:spPr bwMode="auto">
          <a:xfrm>
            <a:off x="744286" y="1690688"/>
            <a:ext cx="4649470" cy="4218305"/>
          </a:xfrm>
          <a:prstGeom prst="rect">
            <a:avLst/>
          </a:prstGeom>
          <a:noFill/>
          <a:ln>
            <a:noFill/>
          </a:ln>
        </p:spPr>
      </p:pic>
    </p:spTree>
    <p:extLst>
      <p:ext uri="{BB962C8B-B14F-4D97-AF65-F5344CB8AC3E}">
        <p14:creationId xmlns:p14="http://schemas.microsoft.com/office/powerpoint/2010/main" val="85511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a:t>It has the following configuration −</a:t>
            </a:r>
          </a:p>
          <a:p>
            <a:pPr lvl="1"/>
            <a:r>
              <a:rPr lang="en-US" dirty="0"/>
              <a:t>8-bit data bus</a:t>
            </a:r>
          </a:p>
          <a:p>
            <a:pPr lvl="1"/>
            <a:r>
              <a:rPr lang="en-US" dirty="0"/>
              <a:t>16-bit address bus, which can address </a:t>
            </a:r>
            <a:r>
              <a:rPr lang="en-US" dirty="0" smtClean="0"/>
              <a:t>up to 64KB memory</a:t>
            </a:r>
            <a:endParaRPr lang="en-US" dirty="0"/>
          </a:p>
          <a:p>
            <a:pPr lvl="1"/>
            <a:r>
              <a:rPr lang="en-US" dirty="0"/>
              <a:t>A 16-bit program counter</a:t>
            </a:r>
          </a:p>
          <a:p>
            <a:pPr lvl="1"/>
            <a:r>
              <a:rPr lang="en-US" dirty="0"/>
              <a:t>A 16-bit stack pointer</a:t>
            </a:r>
          </a:p>
          <a:p>
            <a:pPr lvl="1"/>
            <a:r>
              <a:rPr lang="en-US" dirty="0"/>
              <a:t>Six 8-bit registers arranged in pairs: BC, DE, HL</a:t>
            </a:r>
          </a:p>
          <a:p>
            <a:pPr lvl="1"/>
            <a:r>
              <a:rPr lang="en-US" dirty="0"/>
              <a:t>Requires +5V supply to operate at 3.2 MHZ single phase clock</a:t>
            </a:r>
          </a:p>
          <a:p>
            <a:endParaRPr lang="en-US" dirty="0"/>
          </a:p>
        </p:txBody>
      </p:sp>
    </p:spTree>
    <p:extLst>
      <p:ext uri="{BB962C8B-B14F-4D97-AF65-F5344CB8AC3E}">
        <p14:creationId xmlns:p14="http://schemas.microsoft.com/office/powerpoint/2010/main" val="34814151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4" name="Picture 3" descr="8051 Pin Diagram"/>
          <p:cNvPicPr/>
          <p:nvPr/>
        </p:nvPicPr>
        <p:blipFill>
          <a:blip r:embed="rId2">
            <a:extLst>
              <a:ext uri="{28A0092B-C50C-407E-A947-70E740481C1C}">
                <a14:useLocalDpi xmlns:a14="http://schemas.microsoft.com/office/drawing/2010/main" val="0"/>
              </a:ext>
            </a:extLst>
          </a:blip>
          <a:srcRect/>
          <a:stretch>
            <a:fillRect/>
          </a:stretch>
        </p:blipFill>
        <p:spPr bwMode="auto">
          <a:xfrm>
            <a:off x="731946" y="1621790"/>
            <a:ext cx="4295775" cy="5236210"/>
          </a:xfrm>
          <a:prstGeom prst="rect">
            <a:avLst/>
          </a:prstGeom>
          <a:noFill/>
          <a:ln>
            <a:noFill/>
          </a:ln>
        </p:spPr>
      </p:pic>
    </p:spTree>
    <p:extLst>
      <p:ext uri="{BB962C8B-B14F-4D97-AF65-F5344CB8AC3E}">
        <p14:creationId xmlns:p14="http://schemas.microsoft.com/office/powerpoint/2010/main" val="5802053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8051 microcontrollers have 4 I/O ports each of 8-bit, which can be configured as input or output. Hence, total 32 input/output pins allow the microcontroller to be connected with the peripheral devices.</a:t>
            </a:r>
            <a:endParaRPr lang="en-US" sz="3600" dirty="0"/>
          </a:p>
          <a:p>
            <a:pPr lvl="0"/>
            <a:r>
              <a:rPr lang="en-US" b="1" dirty="0"/>
              <a:t>Pin configuration</a:t>
            </a:r>
            <a:r>
              <a:rPr lang="en-US" dirty="0"/>
              <a:t>, i.e. the pin can be configured as 1 for input and 0 for output as per the logic state.</a:t>
            </a:r>
            <a:endParaRPr lang="en-US" sz="3600" dirty="0"/>
          </a:p>
          <a:p>
            <a:pPr lvl="1"/>
            <a:r>
              <a:rPr lang="en-US" b="1" dirty="0" err="1"/>
              <a:t>Input/Output</a:t>
            </a:r>
            <a:r>
              <a:rPr lang="en-US" b="1" dirty="0"/>
              <a:t> (I/O) pin</a:t>
            </a:r>
            <a:r>
              <a:rPr lang="en-US" dirty="0"/>
              <a:t> − All the circuits within the microcontroller must be connected to one of its pins except P0 port because it does not have pull-up resistors built-in.</a:t>
            </a:r>
            <a:endParaRPr lang="en-US" sz="3200" dirty="0"/>
          </a:p>
          <a:p>
            <a:pPr lvl="1"/>
            <a:r>
              <a:rPr lang="en-US" b="1" dirty="0"/>
              <a:t>Input pin</a:t>
            </a:r>
            <a:r>
              <a:rPr lang="en-US" dirty="0"/>
              <a:t> − Logic 1 is applied to a bit of the P register. The output FE transistor is turned off and the other pin remains connected to the power supply voltage over a pull-up resistor of high resistance.</a:t>
            </a:r>
            <a:endParaRPr lang="en-US" sz="3200" dirty="0"/>
          </a:p>
          <a:p>
            <a:pPr marL="0" indent="0">
              <a:buNone/>
            </a:pPr>
            <a:endParaRPr lang="en-US" dirty="0"/>
          </a:p>
        </p:txBody>
      </p:sp>
    </p:spTree>
    <p:extLst>
      <p:ext uri="{BB962C8B-B14F-4D97-AF65-F5344CB8AC3E}">
        <p14:creationId xmlns:p14="http://schemas.microsoft.com/office/powerpoint/2010/main" val="13942959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b="1" dirty="0"/>
              <a:t>Port 0</a:t>
            </a:r>
            <a:r>
              <a:rPr lang="en-US" dirty="0"/>
              <a:t> − The P0 (zero) port is characterized by two functions −</a:t>
            </a:r>
            <a:endParaRPr lang="en-US" sz="3600" dirty="0"/>
          </a:p>
          <a:p>
            <a:pPr lvl="1"/>
            <a:r>
              <a:rPr lang="en-US" dirty="0"/>
              <a:t>When the external memory is used then the lower address byte (addresses A0A7) is applied on it, else all bits of this port are configured as input/output.</a:t>
            </a:r>
            <a:endParaRPr lang="en-US" sz="3200" dirty="0"/>
          </a:p>
          <a:p>
            <a:pPr lvl="1"/>
            <a:r>
              <a:rPr lang="en-US" dirty="0"/>
              <a:t>When P0 port is configured as an output then other ports consisting of pins with built-in pull-up resistor connected by its end to 5V power supply, the pins of this port have this resistor left out.</a:t>
            </a:r>
            <a:endParaRPr lang="en-US" sz="3200" dirty="0"/>
          </a:p>
          <a:p>
            <a:r>
              <a:rPr lang="en-US" dirty="0"/>
              <a:t>Input Configuration</a:t>
            </a:r>
            <a:endParaRPr lang="en-US" b="1" dirty="0"/>
          </a:p>
          <a:p>
            <a:r>
              <a:rPr lang="en-US" dirty="0"/>
              <a:t>If any pin of this port is configured as an input, then it acts as if it “floats”, i.e. the input has unlimited input resistance and in-determined potential.</a:t>
            </a:r>
            <a:endParaRPr lang="en-US" sz="3600" dirty="0"/>
          </a:p>
          <a:p>
            <a:endParaRPr lang="en-US" dirty="0"/>
          </a:p>
        </p:txBody>
      </p:sp>
    </p:spTree>
    <p:extLst>
      <p:ext uri="{BB962C8B-B14F-4D97-AF65-F5344CB8AC3E}">
        <p14:creationId xmlns:p14="http://schemas.microsoft.com/office/powerpoint/2010/main" val="40957572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Output Configuration</a:t>
            </a:r>
            <a:endParaRPr lang="en-US" b="1" dirty="0"/>
          </a:p>
          <a:p>
            <a:r>
              <a:rPr lang="en-US" dirty="0"/>
              <a:t>When the pin is configured as an output, then it acts as an “open drain”. By applying logic 0 to a port bit, the appropriate pin will be connected to ground (0V), and applying logic 1, the external output will keep on “floating”.</a:t>
            </a:r>
          </a:p>
          <a:p>
            <a:r>
              <a:rPr lang="en-US" dirty="0"/>
              <a:t>In order to apply logic 1 (5V) on this output pin, it is necessary to build an external </a:t>
            </a:r>
            <a:r>
              <a:rPr lang="en-US" dirty="0" err="1"/>
              <a:t>pullup</a:t>
            </a:r>
            <a:r>
              <a:rPr lang="en-US" dirty="0"/>
              <a:t> resistor.</a:t>
            </a:r>
          </a:p>
          <a:p>
            <a:r>
              <a:rPr lang="en-US" dirty="0"/>
              <a:t>Port 1</a:t>
            </a:r>
            <a:endParaRPr lang="en-US" b="1" dirty="0"/>
          </a:p>
          <a:p>
            <a:r>
              <a:rPr lang="en-US" dirty="0"/>
              <a:t>P1 is a true I/O port as it doesn’t have any alternative functions as in P0, but this port can be configured as general I/O only. It has a built-in pull-up resistor and is completely compatible with TTL circuits.</a:t>
            </a:r>
          </a:p>
          <a:p>
            <a:endParaRPr lang="en-US" dirty="0"/>
          </a:p>
        </p:txBody>
      </p:sp>
    </p:spTree>
    <p:extLst>
      <p:ext uri="{BB962C8B-B14F-4D97-AF65-F5344CB8AC3E}">
        <p14:creationId xmlns:p14="http://schemas.microsoft.com/office/powerpoint/2010/main" val="492487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Port 2</a:t>
            </a:r>
            <a:endParaRPr lang="en-US" b="1" dirty="0"/>
          </a:p>
          <a:p>
            <a:r>
              <a:rPr lang="en-US" dirty="0"/>
              <a:t>P2 is similar to P0 when the external memory is used. Pins of this port occupy addresses intended for the external memory chip. This port can be used for higher address byte with addresses A8-A15. When no memory is added then this port can be used as a general input/output port similar to Port 1.</a:t>
            </a:r>
          </a:p>
          <a:p>
            <a:r>
              <a:rPr lang="en-US" dirty="0"/>
              <a:t>Port 3</a:t>
            </a:r>
            <a:endParaRPr lang="en-US" b="1" dirty="0"/>
          </a:p>
          <a:p>
            <a:r>
              <a:rPr lang="en-US" dirty="0"/>
              <a:t>In this port, functions are similar to other ports except that the logic 1 must be applied to appropriate bit of the P3 register.</a:t>
            </a:r>
          </a:p>
          <a:p>
            <a:endParaRPr lang="en-US" dirty="0"/>
          </a:p>
        </p:txBody>
      </p:sp>
    </p:spTree>
    <p:extLst>
      <p:ext uri="{BB962C8B-B14F-4D97-AF65-F5344CB8AC3E}">
        <p14:creationId xmlns:p14="http://schemas.microsoft.com/office/powerpoint/2010/main" val="19464944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Pins Current Limitations</a:t>
            </a:r>
            <a:endParaRPr lang="en-US" b="1" dirty="0"/>
          </a:p>
          <a:p>
            <a:pPr lvl="0"/>
            <a:r>
              <a:rPr lang="en-US" dirty="0"/>
              <a:t>When pins are configured as an output (i.e. logic 0), then the single port pins can receive a current of 10mA.</a:t>
            </a:r>
          </a:p>
          <a:p>
            <a:pPr lvl="0"/>
            <a:r>
              <a:rPr lang="en-US" dirty="0"/>
              <a:t>When these pins are configured as inputs (i.e. logic 1), then built-in pull-up resistors provide very weak current, but can activate up to 4 TTL inputs of LS series.</a:t>
            </a:r>
          </a:p>
          <a:p>
            <a:pPr lvl="0"/>
            <a:r>
              <a:rPr lang="en-US" dirty="0"/>
              <a:t>If all 8 bits of a port are active, then the total current must be limited to 15mA (port P0: 26mA).</a:t>
            </a:r>
          </a:p>
          <a:p>
            <a:pPr lvl="0"/>
            <a:r>
              <a:rPr lang="en-US" dirty="0"/>
              <a:t>If all ports (32 bits) are active, then the total maximum current must be limited to 71mA.</a:t>
            </a:r>
          </a:p>
          <a:p>
            <a:r>
              <a:rPr lang="en-ZM" dirty="0"/>
              <a:t> </a:t>
            </a:r>
            <a:endParaRPr lang="en-US" dirty="0"/>
          </a:p>
          <a:p>
            <a:endParaRPr lang="en-US" dirty="0"/>
          </a:p>
        </p:txBody>
      </p:sp>
    </p:spTree>
    <p:extLst>
      <p:ext uri="{BB962C8B-B14F-4D97-AF65-F5344CB8AC3E}">
        <p14:creationId xmlns:p14="http://schemas.microsoft.com/office/powerpoint/2010/main" val="17801771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258948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normAutofit/>
          </a:bodyPr>
          <a:lstStyle/>
          <a:p>
            <a:r>
              <a:rPr lang="en-US" dirty="0"/>
              <a:t>8085 consists of the following functional units −</a:t>
            </a:r>
          </a:p>
          <a:p>
            <a:pPr lvl="1"/>
            <a:r>
              <a:rPr lang="en-US" dirty="0" smtClean="0"/>
              <a:t>Accumulator: It </a:t>
            </a:r>
            <a:r>
              <a:rPr lang="en-US" dirty="0"/>
              <a:t>is an 8-bit register used to perform arithmetic, logical, I/O &amp; LOAD/STORE operations. It is connected to internal data bus &amp; ALU.</a:t>
            </a:r>
          </a:p>
          <a:p>
            <a:pPr lvl="1"/>
            <a:r>
              <a:rPr lang="en-US" dirty="0"/>
              <a:t>Arithmetic and logic </a:t>
            </a:r>
            <a:r>
              <a:rPr lang="en-US" dirty="0" smtClean="0"/>
              <a:t>unit: As </a:t>
            </a:r>
            <a:r>
              <a:rPr lang="en-US" dirty="0"/>
              <a:t>the name suggests, it performs arithmetic and logical operations like Addition, Subtraction, AND, OR, etc. on 8-bit data.</a:t>
            </a:r>
          </a:p>
          <a:p>
            <a:r>
              <a:rPr lang="en-US" dirty="0"/>
              <a:t>General purpose </a:t>
            </a:r>
            <a:r>
              <a:rPr lang="en-US" dirty="0" smtClean="0"/>
              <a:t>register: </a:t>
            </a:r>
            <a:r>
              <a:rPr lang="en-US" dirty="0"/>
              <a:t>There are 6 general purpose registers in 8085 processor, i.e. B, C, D, E, H &amp; L. Each register can hold 8-bit data.</a:t>
            </a:r>
          </a:p>
          <a:p>
            <a:r>
              <a:rPr lang="en-US" dirty="0"/>
              <a:t>These registers can work in pair to hold 16-bit data and their pairing combination is like B-C, D-E &amp; H-L.</a:t>
            </a:r>
          </a:p>
          <a:p>
            <a:pPr lvl="1"/>
            <a:endParaRPr lang="en-US" dirty="0"/>
          </a:p>
          <a:p>
            <a:endParaRPr lang="en-US" altLang="en-US" b="1" dirty="0"/>
          </a:p>
        </p:txBody>
      </p:sp>
    </p:spTree>
    <p:extLst>
      <p:ext uri="{BB962C8B-B14F-4D97-AF65-F5344CB8AC3E}">
        <p14:creationId xmlns:p14="http://schemas.microsoft.com/office/powerpoint/2010/main" val="2616286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normAutofit/>
          </a:bodyPr>
          <a:lstStyle/>
          <a:p>
            <a:pPr>
              <a:buNone/>
            </a:pPr>
            <a:endParaRPr lang="en-US" altLang="en-US" dirty="0"/>
          </a:p>
          <a:p>
            <a:r>
              <a:rPr lang="en-US" dirty="0" smtClean="0"/>
              <a:t>Program counter: It </a:t>
            </a:r>
            <a:r>
              <a:rPr lang="en-US" dirty="0"/>
              <a:t>is a 16-bit register used to store the memory address location of the next instruction to be executed. Microprocessor increments the </a:t>
            </a:r>
            <a:r>
              <a:rPr lang="en-US" dirty="0" smtClean="0"/>
              <a:t>program counter </a:t>
            </a:r>
            <a:r>
              <a:rPr lang="en-US" dirty="0"/>
              <a:t>whenever an instruction is being executed, so that the program counter points to the memory address of the next instruction that is going to be executed.</a:t>
            </a:r>
          </a:p>
          <a:p>
            <a:endParaRPr lang="en-US" dirty="0"/>
          </a:p>
        </p:txBody>
      </p:sp>
    </p:spTree>
    <p:extLst>
      <p:ext uri="{BB962C8B-B14F-4D97-AF65-F5344CB8AC3E}">
        <p14:creationId xmlns:p14="http://schemas.microsoft.com/office/powerpoint/2010/main" val="3976611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9" name="Rectangle 5"/>
          <p:cNvSpPr>
            <a:spLocks noGrp="1" noChangeArrowheads="1"/>
          </p:cNvSpPr>
          <p:nvPr>
            <p:ph type="title"/>
          </p:nvPr>
        </p:nvSpPr>
        <p:spPr/>
        <p:txBody>
          <a:bodyPr/>
          <a:lstStyle/>
          <a:p>
            <a:endParaRPr lang="en-US" altLang="en-US" dirty="0"/>
          </a:p>
        </p:txBody>
      </p:sp>
      <p:sp>
        <p:nvSpPr>
          <p:cNvPr id="2" name="Content Placeholder 1"/>
          <p:cNvSpPr>
            <a:spLocks noGrp="1"/>
          </p:cNvSpPr>
          <p:nvPr>
            <p:ph idx="1"/>
          </p:nvPr>
        </p:nvSpPr>
        <p:spPr/>
        <p:txBody>
          <a:bodyPr>
            <a:normAutofit/>
          </a:bodyPr>
          <a:lstStyle/>
          <a:p>
            <a:r>
              <a:rPr lang="en-US" dirty="0"/>
              <a:t>Stack </a:t>
            </a:r>
            <a:r>
              <a:rPr lang="en-US" dirty="0" smtClean="0"/>
              <a:t>pointer: It </a:t>
            </a:r>
            <a:r>
              <a:rPr lang="en-US" dirty="0"/>
              <a:t>is also a 16-bit </a:t>
            </a:r>
            <a:r>
              <a:rPr lang="en-US" dirty="0" smtClean="0"/>
              <a:t>register, </a:t>
            </a:r>
            <a:r>
              <a:rPr lang="en-US" dirty="0"/>
              <a:t>which is always </a:t>
            </a:r>
            <a:r>
              <a:rPr lang="en-US" dirty="0" smtClean="0"/>
              <a:t>incremented/decremented </a:t>
            </a:r>
            <a:r>
              <a:rPr lang="en-US" dirty="0"/>
              <a:t>during push &amp; pop operations.</a:t>
            </a:r>
          </a:p>
          <a:p>
            <a:r>
              <a:rPr lang="en-US" dirty="0"/>
              <a:t>Temporary </a:t>
            </a:r>
            <a:r>
              <a:rPr lang="en-US" dirty="0" smtClean="0"/>
              <a:t>register: It </a:t>
            </a:r>
            <a:r>
              <a:rPr lang="en-US" dirty="0"/>
              <a:t>is an 8-bit register, which holds the temporary data of arithmetic and logical operations.</a:t>
            </a:r>
          </a:p>
          <a:p>
            <a:r>
              <a:rPr lang="en-US" dirty="0"/>
              <a:t>Flag </a:t>
            </a:r>
            <a:r>
              <a:rPr lang="en-US" dirty="0" smtClean="0"/>
              <a:t>register: It </a:t>
            </a:r>
            <a:r>
              <a:rPr lang="en-US" dirty="0"/>
              <a:t>is an 8-bit register having five 1-bit flip-flops, which holds either 0 or 1 depending upon the result stored in the accumulator.</a:t>
            </a:r>
          </a:p>
          <a:p>
            <a:endParaRPr lang="en-US" dirty="0"/>
          </a:p>
        </p:txBody>
      </p:sp>
    </p:spTree>
    <p:extLst>
      <p:ext uri="{BB962C8B-B14F-4D97-AF65-F5344CB8AC3E}">
        <p14:creationId xmlns:p14="http://schemas.microsoft.com/office/powerpoint/2010/main" val="15661919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nodePh="1">
                                  <p:stCondLst>
                                    <p:cond delay="0"/>
                                  </p:stCondLst>
                                  <p:endCondLst>
                                    <p:cond evt="begin" delay="0">
                                      <p:tn val="5"/>
                                    </p:cond>
                                  </p:endCondLst>
                                  <p:iterate type="lt">
                                    <p:tmPct val="10000"/>
                                  </p:iterate>
                                  <p:childTnLst>
                                    <p:set>
                                      <p:cBhvr>
                                        <p:cTn id="6" dur="1" fill="hold">
                                          <p:stCondLst>
                                            <p:cond delay="0"/>
                                          </p:stCondLst>
                                        </p:cTn>
                                        <p:tgtEl>
                                          <p:spTgt spid="6149"/>
                                        </p:tgtEl>
                                        <p:attrNameLst>
                                          <p:attrName>style.visibility</p:attrName>
                                        </p:attrNameLst>
                                      </p:cBhvr>
                                      <p:to>
                                        <p:strVal val="visible"/>
                                      </p:to>
                                    </p:set>
                                    <p:animEffect transition="in" filter="fade">
                                      <p:cBhvr>
                                        <p:cTn id="7" dur="1000">
                                          <p:stCondLst>
                                            <p:cond delay="0"/>
                                          </p:stCondLst>
                                        </p:cTn>
                                        <p:tgtEl>
                                          <p:spTgt spid="61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endParaRPr lang="en-US" altLang="en-US" dirty="0"/>
          </a:p>
        </p:txBody>
      </p:sp>
      <p:sp>
        <p:nvSpPr>
          <p:cNvPr id="8195" name="Rectangle 3"/>
          <p:cNvSpPr>
            <a:spLocks noGrp="1" noChangeArrowheads="1"/>
          </p:cNvSpPr>
          <p:nvPr>
            <p:ph type="body" sz="half" idx="1"/>
          </p:nvPr>
        </p:nvSpPr>
        <p:spPr>
          <a:xfrm>
            <a:off x="734433" y="1794734"/>
            <a:ext cx="10531366" cy="4343400"/>
          </a:xfrm>
        </p:spPr>
        <p:txBody>
          <a:bodyPr/>
          <a:lstStyle/>
          <a:p>
            <a:r>
              <a:rPr lang="en-US" sz="1800" dirty="0"/>
              <a:t>These are the set of 5 flip-flops −</a:t>
            </a:r>
          </a:p>
          <a:p>
            <a:pPr lvl="0"/>
            <a:r>
              <a:rPr lang="en-US" sz="1800" dirty="0"/>
              <a:t>Sign (S)</a:t>
            </a:r>
          </a:p>
          <a:p>
            <a:pPr lvl="0"/>
            <a:r>
              <a:rPr lang="en-US" sz="1800" dirty="0"/>
              <a:t>Zero (Z)</a:t>
            </a:r>
          </a:p>
          <a:p>
            <a:pPr lvl="0"/>
            <a:r>
              <a:rPr lang="en-US" sz="1800" dirty="0"/>
              <a:t>Auxiliary Carry (AC)</a:t>
            </a:r>
          </a:p>
          <a:p>
            <a:pPr lvl="0"/>
            <a:r>
              <a:rPr lang="en-US" sz="1800" dirty="0"/>
              <a:t>Parity (P)</a:t>
            </a:r>
          </a:p>
          <a:p>
            <a:pPr lvl="0"/>
            <a:r>
              <a:rPr lang="en-US" sz="1800" dirty="0"/>
              <a:t>Carry (C)</a:t>
            </a:r>
          </a:p>
          <a:p>
            <a:endParaRPr lang="en-US" altLang="en-US" sz="1800" b="1" dirty="0"/>
          </a:p>
          <a:p>
            <a:pPr>
              <a:buFontTx/>
              <a:buNone/>
            </a:pPr>
            <a:endParaRPr lang="en-US" altLang="en-US" sz="1800" b="1" dirty="0"/>
          </a:p>
        </p:txBody>
      </p:sp>
      <p:graphicFrame>
        <p:nvGraphicFramePr>
          <p:cNvPr id="3" name="Table 2"/>
          <p:cNvGraphicFramePr>
            <a:graphicFrameLocks noGrp="1"/>
          </p:cNvGraphicFramePr>
          <p:nvPr>
            <p:extLst>
              <p:ext uri="{D42A27DB-BD31-4B8C-83A1-F6EECF244321}">
                <p14:modId xmlns:p14="http://schemas.microsoft.com/office/powerpoint/2010/main" val="1453932060"/>
              </p:ext>
            </p:extLst>
          </p:nvPr>
        </p:nvGraphicFramePr>
        <p:xfrm>
          <a:off x="734433" y="4718195"/>
          <a:ext cx="5753104" cy="696214"/>
        </p:xfrm>
        <a:graphic>
          <a:graphicData uri="http://schemas.openxmlformats.org/drawingml/2006/table">
            <a:tbl>
              <a:tblPr firstRow="1" firstCol="1" bandRow="1">
                <a:tableStyleId>{5C22544A-7EE6-4342-B048-85BDC9FD1C3A}</a:tableStyleId>
              </a:tblPr>
              <a:tblGrid>
                <a:gridCol w="719138">
                  <a:extLst>
                    <a:ext uri="{9D8B030D-6E8A-4147-A177-3AD203B41FA5}">
                      <a16:colId xmlns:a16="http://schemas.microsoft.com/office/drawing/2014/main" val="1592648966"/>
                    </a:ext>
                  </a:extLst>
                </a:gridCol>
                <a:gridCol w="719138">
                  <a:extLst>
                    <a:ext uri="{9D8B030D-6E8A-4147-A177-3AD203B41FA5}">
                      <a16:colId xmlns:a16="http://schemas.microsoft.com/office/drawing/2014/main" val="319797357"/>
                    </a:ext>
                  </a:extLst>
                </a:gridCol>
                <a:gridCol w="719138">
                  <a:extLst>
                    <a:ext uri="{9D8B030D-6E8A-4147-A177-3AD203B41FA5}">
                      <a16:colId xmlns:a16="http://schemas.microsoft.com/office/drawing/2014/main" val="187357461"/>
                    </a:ext>
                  </a:extLst>
                </a:gridCol>
                <a:gridCol w="719138">
                  <a:extLst>
                    <a:ext uri="{9D8B030D-6E8A-4147-A177-3AD203B41FA5}">
                      <a16:colId xmlns:a16="http://schemas.microsoft.com/office/drawing/2014/main" val="3911991518"/>
                    </a:ext>
                  </a:extLst>
                </a:gridCol>
                <a:gridCol w="719138">
                  <a:extLst>
                    <a:ext uri="{9D8B030D-6E8A-4147-A177-3AD203B41FA5}">
                      <a16:colId xmlns:a16="http://schemas.microsoft.com/office/drawing/2014/main" val="45733651"/>
                    </a:ext>
                  </a:extLst>
                </a:gridCol>
                <a:gridCol w="719138">
                  <a:extLst>
                    <a:ext uri="{9D8B030D-6E8A-4147-A177-3AD203B41FA5}">
                      <a16:colId xmlns:a16="http://schemas.microsoft.com/office/drawing/2014/main" val="3717944644"/>
                    </a:ext>
                  </a:extLst>
                </a:gridCol>
                <a:gridCol w="719138">
                  <a:extLst>
                    <a:ext uri="{9D8B030D-6E8A-4147-A177-3AD203B41FA5}">
                      <a16:colId xmlns:a16="http://schemas.microsoft.com/office/drawing/2014/main" val="734113435"/>
                    </a:ext>
                  </a:extLst>
                </a:gridCol>
                <a:gridCol w="719138">
                  <a:extLst>
                    <a:ext uri="{9D8B030D-6E8A-4147-A177-3AD203B41FA5}">
                      <a16:colId xmlns:a16="http://schemas.microsoft.com/office/drawing/2014/main" val="3231396096"/>
                    </a:ext>
                  </a:extLst>
                </a:gridCol>
              </a:tblGrid>
              <a:tr h="0">
                <a:tc>
                  <a:txBody>
                    <a:bodyPr/>
                    <a:lstStyle/>
                    <a:p>
                      <a:pPr>
                        <a:lnSpc>
                          <a:spcPct val="107000"/>
                        </a:lnSpc>
                        <a:spcAft>
                          <a:spcPts val="1500"/>
                        </a:spcAft>
                      </a:pPr>
                      <a:r>
                        <a:rPr lang="en-US" sz="1200">
                          <a:effectLst/>
                        </a:rPr>
                        <a:t>D7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tc>
                  <a:txBody>
                    <a:bodyPr/>
                    <a:lstStyle/>
                    <a:p>
                      <a:pPr>
                        <a:lnSpc>
                          <a:spcPct val="107000"/>
                        </a:lnSpc>
                        <a:spcAft>
                          <a:spcPts val="1500"/>
                        </a:spcAft>
                      </a:pPr>
                      <a:r>
                        <a:rPr lang="en-US" sz="1200">
                          <a:effectLst/>
                        </a:rPr>
                        <a:t>D6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tc>
                  <a:txBody>
                    <a:bodyPr/>
                    <a:lstStyle/>
                    <a:p>
                      <a:pPr>
                        <a:lnSpc>
                          <a:spcPct val="107000"/>
                        </a:lnSpc>
                        <a:spcAft>
                          <a:spcPts val="1500"/>
                        </a:spcAft>
                      </a:pPr>
                      <a:r>
                        <a:rPr lang="en-US" sz="1200">
                          <a:effectLst/>
                        </a:rPr>
                        <a:t>D5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tc>
                  <a:txBody>
                    <a:bodyPr/>
                    <a:lstStyle/>
                    <a:p>
                      <a:pPr>
                        <a:lnSpc>
                          <a:spcPct val="107000"/>
                        </a:lnSpc>
                        <a:spcAft>
                          <a:spcPts val="1500"/>
                        </a:spcAft>
                      </a:pPr>
                      <a:r>
                        <a:rPr lang="en-US" sz="1200">
                          <a:effectLst/>
                        </a:rPr>
                        <a:t>D4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tc>
                  <a:txBody>
                    <a:bodyPr/>
                    <a:lstStyle/>
                    <a:p>
                      <a:pPr>
                        <a:lnSpc>
                          <a:spcPct val="107000"/>
                        </a:lnSpc>
                        <a:spcAft>
                          <a:spcPts val="1500"/>
                        </a:spcAft>
                      </a:pPr>
                      <a:r>
                        <a:rPr lang="en-US" sz="1200">
                          <a:effectLst/>
                        </a:rPr>
                        <a:t>D3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tc>
                  <a:txBody>
                    <a:bodyPr/>
                    <a:lstStyle/>
                    <a:p>
                      <a:pPr>
                        <a:lnSpc>
                          <a:spcPct val="107000"/>
                        </a:lnSpc>
                        <a:spcAft>
                          <a:spcPts val="1500"/>
                        </a:spcAft>
                      </a:pPr>
                      <a:r>
                        <a:rPr lang="en-US" sz="1200">
                          <a:effectLst/>
                        </a:rPr>
                        <a:t>D2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tc>
                  <a:txBody>
                    <a:bodyPr/>
                    <a:lstStyle/>
                    <a:p>
                      <a:pPr>
                        <a:lnSpc>
                          <a:spcPct val="107000"/>
                        </a:lnSpc>
                        <a:spcAft>
                          <a:spcPts val="1500"/>
                        </a:spcAft>
                      </a:pPr>
                      <a:r>
                        <a:rPr lang="en-US" sz="1200">
                          <a:effectLst/>
                        </a:rPr>
                        <a:t>D1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tc>
                  <a:txBody>
                    <a:bodyPr/>
                    <a:lstStyle/>
                    <a:p>
                      <a:pPr>
                        <a:lnSpc>
                          <a:spcPct val="107000"/>
                        </a:lnSpc>
                        <a:spcAft>
                          <a:spcPts val="1500"/>
                        </a:spcAft>
                      </a:pPr>
                      <a:r>
                        <a:rPr lang="en-US" sz="1200">
                          <a:effectLst/>
                        </a:rPr>
                        <a:t>D0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extLst>
                  <a:ext uri="{0D108BD9-81ED-4DB2-BD59-A6C34878D82A}">
                    <a16:rowId xmlns:a16="http://schemas.microsoft.com/office/drawing/2014/main" val="77614631"/>
                  </a:ext>
                </a:extLst>
              </a:tr>
              <a:tr h="0">
                <a:tc>
                  <a:txBody>
                    <a:bodyPr/>
                    <a:lstStyle/>
                    <a:p>
                      <a:pPr>
                        <a:lnSpc>
                          <a:spcPct val="107000"/>
                        </a:lnSpc>
                        <a:spcAft>
                          <a:spcPts val="1500"/>
                        </a:spcAft>
                      </a:pPr>
                      <a:r>
                        <a:rPr lang="en-US" sz="1200" dirty="0">
                          <a:effectLst/>
                        </a:rPr>
                        <a: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tc>
                  <a:txBody>
                    <a:bodyPr/>
                    <a:lstStyle/>
                    <a:p>
                      <a:pPr>
                        <a:lnSpc>
                          <a:spcPct val="107000"/>
                        </a:lnSpc>
                        <a:spcAft>
                          <a:spcPts val="1500"/>
                        </a:spcAft>
                      </a:pPr>
                      <a:r>
                        <a:rPr lang="en-US" sz="1200">
                          <a:effectLst/>
                        </a:rPr>
                        <a:t>Z</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tc>
                  <a:txBody>
                    <a:bodyPr/>
                    <a:lstStyle/>
                    <a:p>
                      <a:pPr>
                        <a:lnSpc>
                          <a:spcPct val="107000"/>
                        </a:lnSpc>
                      </a:pPr>
                      <a:endParaRPr lang="en-US" sz="1100">
                        <a:effectLst/>
                        <a:latin typeface="Calibri" panose="020F0502020204030204" pitchFamily="34" charset="0"/>
                        <a:cs typeface="Times New Roman" panose="02020603050405020304" pitchFamily="18" charset="0"/>
                      </a:endParaRPr>
                    </a:p>
                  </a:txBody>
                  <a:tcPr marL="76200" marR="76200" marT="76200" marB="76200"/>
                </a:tc>
                <a:tc>
                  <a:txBody>
                    <a:bodyPr/>
                    <a:lstStyle/>
                    <a:p>
                      <a:pPr>
                        <a:lnSpc>
                          <a:spcPct val="107000"/>
                        </a:lnSpc>
                        <a:spcAft>
                          <a:spcPts val="1500"/>
                        </a:spcAft>
                      </a:pPr>
                      <a:r>
                        <a:rPr lang="en-US" sz="1200">
                          <a:effectLst/>
                        </a:rPr>
                        <a:t>AC</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tc>
                  <a:txBody>
                    <a:bodyPr/>
                    <a:lstStyle/>
                    <a:p>
                      <a:pPr>
                        <a:lnSpc>
                          <a:spcPct val="107000"/>
                        </a:lnSpc>
                      </a:pPr>
                      <a:endParaRPr lang="en-US" sz="1100">
                        <a:effectLst/>
                        <a:latin typeface="Calibri" panose="020F0502020204030204" pitchFamily="34" charset="0"/>
                        <a:cs typeface="Times New Roman" panose="02020603050405020304" pitchFamily="18" charset="0"/>
                      </a:endParaRPr>
                    </a:p>
                  </a:txBody>
                  <a:tcPr marL="76200" marR="76200" marT="76200" marB="76200"/>
                </a:tc>
                <a:tc>
                  <a:txBody>
                    <a:bodyPr/>
                    <a:lstStyle/>
                    <a:p>
                      <a:pPr>
                        <a:lnSpc>
                          <a:spcPct val="107000"/>
                        </a:lnSpc>
                        <a:spcAft>
                          <a:spcPts val="1500"/>
                        </a:spcAft>
                      </a:pPr>
                      <a:r>
                        <a:rPr lang="en-US" sz="1200">
                          <a:effectLst/>
                        </a:rPr>
                        <a:t>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tc>
                  <a:txBody>
                    <a:bodyPr/>
                    <a:lstStyle/>
                    <a:p>
                      <a:pPr>
                        <a:lnSpc>
                          <a:spcPct val="107000"/>
                        </a:lnSpc>
                      </a:pPr>
                      <a:endParaRPr lang="en-US" sz="1100">
                        <a:effectLst/>
                        <a:latin typeface="Calibri" panose="020F0502020204030204" pitchFamily="34" charset="0"/>
                        <a:cs typeface="Times New Roman" panose="02020603050405020304" pitchFamily="18" charset="0"/>
                      </a:endParaRPr>
                    </a:p>
                  </a:txBody>
                  <a:tcPr marL="76200" marR="76200" marT="76200" marB="76200"/>
                </a:tc>
                <a:tc>
                  <a:txBody>
                    <a:bodyPr/>
                    <a:lstStyle/>
                    <a:p>
                      <a:pPr>
                        <a:lnSpc>
                          <a:spcPct val="107000"/>
                        </a:lnSpc>
                        <a:spcAft>
                          <a:spcPts val="1500"/>
                        </a:spcAft>
                      </a:pPr>
                      <a:r>
                        <a:rPr lang="en-US" sz="1200" dirty="0">
                          <a:effectLst/>
                        </a:rPr>
                        <a:t>CY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extLst>
                  <a:ext uri="{0D108BD9-81ED-4DB2-BD59-A6C34878D82A}">
                    <a16:rowId xmlns:a16="http://schemas.microsoft.com/office/drawing/2014/main" val="2595972512"/>
                  </a:ext>
                </a:extLst>
              </a:tr>
            </a:tbl>
          </a:graphicData>
        </a:graphic>
      </p:graphicFrame>
      <p:sp>
        <p:nvSpPr>
          <p:cNvPr id="4" name="Rectangle 1"/>
          <p:cNvSpPr>
            <a:spLocks noChangeArrowheads="1"/>
          </p:cNvSpPr>
          <p:nvPr/>
        </p:nvSpPr>
        <p:spPr bwMode="auto">
          <a:xfrm>
            <a:off x="734433" y="4075056"/>
            <a:ext cx="958215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Its bit position is shown in the following table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19956418"/>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grpId="0" nodeType="withEffect" nodePh="1">
                                  <p:stCondLst>
                                    <p:cond delay="0"/>
                                  </p:stCondLst>
                                  <p:endCondLst>
                                    <p:cond evt="begin" delay="0">
                                      <p:tn val="5"/>
                                    </p:cond>
                                  </p:endCondLst>
                                  <p:childTnLst>
                                    <p:set>
                                      <p:cBhvr>
                                        <p:cTn id="6" dur="1" fill="hold">
                                          <p:stCondLst>
                                            <p:cond delay="0"/>
                                          </p:stCondLst>
                                        </p:cTn>
                                        <p:tgtEl>
                                          <p:spTgt spid="8194"/>
                                        </p:tgtEl>
                                        <p:attrNameLst>
                                          <p:attrName>style.visibility</p:attrName>
                                        </p:attrNameLst>
                                      </p:cBhvr>
                                      <p:to>
                                        <p:strVal val="visible"/>
                                      </p:to>
                                    </p:set>
                                    <p:anim calcmode="lin" valueType="num">
                                      <p:cBhvr>
                                        <p:cTn id="7" dur="500" fill="hold"/>
                                        <p:tgtEl>
                                          <p:spTgt spid="8194"/>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8194"/>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8194"/>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8194"/>
                                        </p:tgtEl>
                                        <p:attrNameLst>
                                          <p:attrName>ppt_y</p:attrName>
                                        </p:attrNameLst>
                                      </p:cBhvr>
                                      <p:tavLst>
                                        <p:tav tm="0">
                                          <p:val>
                                            <p:strVal val="#ppt_y"/>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6" presetClass="emph" presetSubtype="0" autoRev="1" fill="hold" grpId="1" nodeType="clickEffect" nodePh="1">
                                  <p:stCondLst>
                                    <p:cond delay="0"/>
                                  </p:stCondLst>
                                  <p:endCondLst>
                                    <p:cond evt="begin" delay="0">
                                      <p:tn val="13"/>
                                    </p:cond>
                                  </p:endCondLst>
                                  <p:childTnLst>
                                    <p:animScale>
                                      <p:cBhvr>
                                        <p:cTn id="14" dur="449" fill="hold">
                                          <p:stCondLst>
                                            <p:cond delay="0"/>
                                          </p:stCondLst>
                                        </p:cTn>
                                        <p:tgtEl>
                                          <p:spTgt spid="8194"/>
                                        </p:tgtEl>
                                      </p:cBhvr>
                                      <p:to x="150000" y="150000"/>
                                    </p:animScale>
                                  </p:childTnLst>
                                </p:cTn>
                              </p:par>
                              <p:par>
                                <p:cTn id="15" presetID="23" presetClass="entr" presetSubtype="16" fill="hold" grpId="0" nodeType="withEffect">
                                  <p:stCondLst>
                                    <p:cond delay="400"/>
                                  </p:stCondLst>
                                  <p:childTnLst>
                                    <p:set>
                                      <p:cBhvr>
                                        <p:cTn id="16" dur="1" fill="hold">
                                          <p:stCondLst>
                                            <p:cond delay="0"/>
                                          </p:stCondLst>
                                        </p:cTn>
                                        <p:tgtEl>
                                          <p:spTgt spid="8195">
                                            <p:txEl>
                                              <p:pRg st="0" end="0"/>
                                            </p:txEl>
                                          </p:spTgt>
                                        </p:tgtEl>
                                        <p:attrNameLst>
                                          <p:attrName>style.visibility</p:attrName>
                                        </p:attrNameLst>
                                      </p:cBhvr>
                                      <p:to>
                                        <p:strVal val="visible"/>
                                      </p:to>
                                    </p:set>
                                    <p:anim calcmode="lin" valueType="num">
                                      <p:cBhvr>
                                        <p:cTn id="17" dur="500" fill="hold"/>
                                        <p:tgtEl>
                                          <p:spTgt spid="8195">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8195">
                                            <p:txEl>
                                              <p:pRg st="0" end="0"/>
                                            </p:txEl>
                                          </p:spTgt>
                                        </p:tgtEl>
                                        <p:attrNameLst>
                                          <p:attrName>ppt_h</p:attrName>
                                        </p:attrNameLst>
                                      </p:cBhvr>
                                      <p:tavLst>
                                        <p:tav tm="0">
                                          <p:val>
                                            <p:fltVal val="0"/>
                                          </p:val>
                                        </p:tav>
                                        <p:tav tm="100000">
                                          <p:val>
                                            <p:strVal val="#ppt_h"/>
                                          </p:val>
                                        </p:tav>
                                      </p:tavLst>
                                    </p:anim>
                                  </p:childTnLst>
                                </p:cTn>
                              </p:par>
                              <p:par>
                                <p:cTn id="19" presetID="23" presetClass="entr" presetSubtype="16" fill="hold" grpId="0" nodeType="withEffect">
                                  <p:stCondLst>
                                    <p:cond delay="400"/>
                                  </p:stCondLst>
                                  <p:childTnLst>
                                    <p:set>
                                      <p:cBhvr>
                                        <p:cTn id="20" dur="1" fill="hold">
                                          <p:stCondLst>
                                            <p:cond delay="0"/>
                                          </p:stCondLst>
                                        </p:cTn>
                                        <p:tgtEl>
                                          <p:spTgt spid="8195">
                                            <p:txEl>
                                              <p:pRg st="1" end="1"/>
                                            </p:txEl>
                                          </p:spTgt>
                                        </p:tgtEl>
                                        <p:attrNameLst>
                                          <p:attrName>style.visibility</p:attrName>
                                        </p:attrNameLst>
                                      </p:cBhvr>
                                      <p:to>
                                        <p:strVal val="visible"/>
                                      </p:to>
                                    </p:set>
                                    <p:anim calcmode="lin" valueType="num">
                                      <p:cBhvr>
                                        <p:cTn id="21" dur="500" fill="hold"/>
                                        <p:tgtEl>
                                          <p:spTgt spid="8195">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8195">
                                            <p:txEl>
                                              <p:pRg st="1" end="1"/>
                                            </p:txEl>
                                          </p:spTgt>
                                        </p:tgtEl>
                                        <p:attrNameLst>
                                          <p:attrName>ppt_h</p:attrName>
                                        </p:attrNameLst>
                                      </p:cBhvr>
                                      <p:tavLst>
                                        <p:tav tm="0">
                                          <p:val>
                                            <p:fltVal val="0"/>
                                          </p:val>
                                        </p:tav>
                                        <p:tav tm="100000">
                                          <p:val>
                                            <p:strVal val="#ppt_h"/>
                                          </p:val>
                                        </p:tav>
                                      </p:tavLst>
                                    </p:anim>
                                  </p:childTnLst>
                                </p:cTn>
                              </p:par>
                              <p:par>
                                <p:cTn id="23" presetID="23" presetClass="entr" presetSubtype="16" fill="hold" grpId="0" nodeType="withEffect">
                                  <p:stCondLst>
                                    <p:cond delay="400"/>
                                  </p:stCondLst>
                                  <p:childTnLst>
                                    <p:set>
                                      <p:cBhvr>
                                        <p:cTn id="24" dur="1" fill="hold">
                                          <p:stCondLst>
                                            <p:cond delay="0"/>
                                          </p:stCondLst>
                                        </p:cTn>
                                        <p:tgtEl>
                                          <p:spTgt spid="8195">
                                            <p:txEl>
                                              <p:pRg st="2" end="2"/>
                                            </p:txEl>
                                          </p:spTgt>
                                        </p:tgtEl>
                                        <p:attrNameLst>
                                          <p:attrName>style.visibility</p:attrName>
                                        </p:attrNameLst>
                                      </p:cBhvr>
                                      <p:to>
                                        <p:strVal val="visible"/>
                                      </p:to>
                                    </p:set>
                                    <p:anim calcmode="lin" valueType="num">
                                      <p:cBhvr>
                                        <p:cTn id="25" dur="500" fill="hold"/>
                                        <p:tgtEl>
                                          <p:spTgt spid="8195">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8195">
                                            <p:txEl>
                                              <p:pRg st="2" end="2"/>
                                            </p:txEl>
                                          </p:spTgt>
                                        </p:tgtEl>
                                        <p:attrNameLst>
                                          <p:attrName>ppt_h</p:attrName>
                                        </p:attrNameLst>
                                      </p:cBhvr>
                                      <p:tavLst>
                                        <p:tav tm="0">
                                          <p:val>
                                            <p:fltVal val="0"/>
                                          </p:val>
                                        </p:tav>
                                        <p:tav tm="100000">
                                          <p:val>
                                            <p:strVal val="#ppt_h"/>
                                          </p:val>
                                        </p:tav>
                                      </p:tavLst>
                                    </p:anim>
                                  </p:childTnLst>
                                </p:cTn>
                              </p:par>
                              <p:par>
                                <p:cTn id="27" presetID="23" presetClass="entr" presetSubtype="16" fill="hold" grpId="0" nodeType="withEffect">
                                  <p:stCondLst>
                                    <p:cond delay="400"/>
                                  </p:stCondLst>
                                  <p:childTnLst>
                                    <p:set>
                                      <p:cBhvr>
                                        <p:cTn id="28" dur="1" fill="hold">
                                          <p:stCondLst>
                                            <p:cond delay="0"/>
                                          </p:stCondLst>
                                        </p:cTn>
                                        <p:tgtEl>
                                          <p:spTgt spid="8195">
                                            <p:txEl>
                                              <p:pRg st="3" end="3"/>
                                            </p:txEl>
                                          </p:spTgt>
                                        </p:tgtEl>
                                        <p:attrNameLst>
                                          <p:attrName>style.visibility</p:attrName>
                                        </p:attrNameLst>
                                      </p:cBhvr>
                                      <p:to>
                                        <p:strVal val="visible"/>
                                      </p:to>
                                    </p:set>
                                    <p:anim calcmode="lin" valueType="num">
                                      <p:cBhvr>
                                        <p:cTn id="29" dur="500" fill="hold"/>
                                        <p:tgtEl>
                                          <p:spTgt spid="8195">
                                            <p:txEl>
                                              <p:pRg st="3" end="3"/>
                                            </p:txEl>
                                          </p:spTgt>
                                        </p:tgtEl>
                                        <p:attrNameLst>
                                          <p:attrName>ppt_w</p:attrName>
                                        </p:attrNameLst>
                                      </p:cBhvr>
                                      <p:tavLst>
                                        <p:tav tm="0">
                                          <p:val>
                                            <p:fltVal val="0"/>
                                          </p:val>
                                        </p:tav>
                                        <p:tav tm="100000">
                                          <p:val>
                                            <p:strVal val="#ppt_w"/>
                                          </p:val>
                                        </p:tav>
                                      </p:tavLst>
                                    </p:anim>
                                    <p:anim calcmode="lin" valueType="num">
                                      <p:cBhvr>
                                        <p:cTn id="30" dur="500" fill="hold"/>
                                        <p:tgtEl>
                                          <p:spTgt spid="8195">
                                            <p:txEl>
                                              <p:pRg st="3" end="3"/>
                                            </p:txEl>
                                          </p:spTgt>
                                        </p:tgtEl>
                                        <p:attrNameLst>
                                          <p:attrName>ppt_h</p:attrName>
                                        </p:attrNameLst>
                                      </p:cBhvr>
                                      <p:tavLst>
                                        <p:tav tm="0">
                                          <p:val>
                                            <p:fltVal val="0"/>
                                          </p:val>
                                        </p:tav>
                                        <p:tav tm="100000">
                                          <p:val>
                                            <p:strVal val="#ppt_h"/>
                                          </p:val>
                                        </p:tav>
                                      </p:tavLst>
                                    </p:anim>
                                  </p:childTnLst>
                                </p:cTn>
                              </p:par>
                              <p:par>
                                <p:cTn id="31" presetID="23" presetClass="entr" presetSubtype="16" fill="hold" grpId="0" nodeType="withEffect">
                                  <p:stCondLst>
                                    <p:cond delay="400"/>
                                  </p:stCondLst>
                                  <p:childTnLst>
                                    <p:set>
                                      <p:cBhvr>
                                        <p:cTn id="32" dur="1" fill="hold">
                                          <p:stCondLst>
                                            <p:cond delay="0"/>
                                          </p:stCondLst>
                                        </p:cTn>
                                        <p:tgtEl>
                                          <p:spTgt spid="8195">
                                            <p:txEl>
                                              <p:pRg st="4" end="4"/>
                                            </p:txEl>
                                          </p:spTgt>
                                        </p:tgtEl>
                                        <p:attrNameLst>
                                          <p:attrName>style.visibility</p:attrName>
                                        </p:attrNameLst>
                                      </p:cBhvr>
                                      <p:to>
                                        <p:strVal val="visible"/>
                                      </p:to>
                                    </p:set>
                                    <p:anim calcmode="lin" valueType="num">
                                      <p:cBhvr>
                                        <p:cTn id="33" dur="500" fill="hold"/>
                                        <p:tgtEl>
                                          <p:spTgt spid="8195">
                                            <p:txEl>
                                              <p:pRg st="4" end="4"/>
                                            </p:txEl>
                                          </p:spTgt>
                                        </p:tgtEl>
                                        <p:attrNameLst>
                                          <p:attrName>ppt_w</p:attrName>
                                        </p:attrNameLst>
                                      </p:cBhvr>
                                      <p:tavLst>
                                        <p:tav tm="0">
                                          <p:val>
                                            <p:fltVal val="0"/>
                                          </p:val>
                                        </p:tav>
                                        <p:tav tm="100000">
                                          <p:val>
                                            <p:strVal val="#ppt_w"/>
                                          </p:val>
                                        </p:tav>
                                      </p:tavLst>
                                    </p:anim>
                                    <p:anim calcmode="lin" valueType="num">
                                      <p:cBhvr>
                                        <p:cTn id="34" dur="500" fill="hold"/>
                                        <p:tgtEl>
                                          <p:spTgt spid="8195">
                                            <p:txEl>
                                              <p:pRg st="4" end="4"/>
                                            </p:txEl>
                                          </p:spTgt>
                                        </p:tgtEl>
                                        <p:attrNameLst>
                                          <p:attrName>ppt_h</p:attrName>
                                        </p:attrNameLst>
                                      </p:cBhvr>
                                      <p:tavLst>
                                        <p:tav tm="0">
                                          <p:val>
                                            <p:fltVal val="0"/>
                                          </p:val>
                                        </p:tav>
                                        <p:tav tm="100000">
                                          <p:val>
                                            <p:strVal val="#ppt_h"/>
                                          </p:val>
                                        </p:tav>
                                      </p:tavLst>
                                    </p:anim>
                                  </p:childTnLst>
                                </p:cTn>
                              </p:par>
                              <p:par>
                                <p:cTn id="35" presetID="23" presetClass="entr" presetSubtype="16" fill="hold" grpId="0" nodeType="withEffect">
                                  <p:stCondLst>
                                    <p:cond delay="400"/>
                                  </p:stCondLst>
                                  <p:childTnLst>
                                    <p:set>
                                      <p:cBhvr>
                                        <p:cTn id="36" dur="1" fill="hold">
                                          <p:stCondLst>
                                            <p:cond delay="0"/>
                                          </p:stCondLst>
                                        </p:cTn>
                                        <p:tgtEl>
                                          <p:spTgt spid="8195">
                                            <p:txEl>
                                              <p:pRg st="5" end="5"/>
                                            </p:txEl>
                                          </p:spTgt>
                                        </p:tgtEl>
                                        <p:attrNameLst>
                                          <p:attrName>style.visibility</p:attrName>
                                        </p:attrNameLst>
                                      </p:cBhvr>
                                      <p:to>
                                        <p:strVal val="visible"/>
                                      </p:to>
                                    </p:set>
                                    <p:anim calcmode="lin" valueType="num">
                                      <p:cBhvr>
                                        <p:cTn id="37" dur="500" fill="hold"/>
                                        <p:tgtEl>
                                          <p:spTgt spid="8195">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8195">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xit" presetSubtype="32" fill="hold" grpId="2" nodeType="clickEffect" nodePh="1">
                                  <p:stCondLst>
                                    <p:cond delay="0"/>
                                  </p:stCondLst>
                                  <p:endCondLst>
                                    <p:cond evt="begin" delay="0">
                                      <p:tn val="41"/>
                                    </p:cond>
                                  </p:endCondLst>
                                  <p:childTnLst>
                                    <p:anim calcmode="lin" valueType="num">
                                      <p:cBhvr>
                                        <p:cTn id="42" dur="500" fill="hold"/>
                                        <p:tgtEl>
                                          <p:spTgt spid="8194"/>
                                        </p:tgtEl>
                                        <p:attrNameLst>
                                          <p:attrName>ppt_w</p:attrName>
                                        </p:attrNameLst>
                                      </p:cBhvr>
                                      <p:tavLst>
                                        <p:tav tm="0">
                                          <p:val>
                                            <p:strVal val="ppt_w"/>
                                          </p:val>
                                        </p:tav>
                                        <p:tav tm="100000">
                                          <p:val>
                                            <p:fltVal val="0"/>
                                          </p:val>
                                        </p:tav>
                                      </p:tavLst>
                                    </p:anim>
                                    <p:anim calcmode="lin" valueType="num">
                                      <p:cBhvr>
                                        <p:cTn id="43" dur="500" fill="hold"/>
                                        <p:tgtEl>
                                          <p:spTgt spid="8194"/>
                                        </p:tgtEl>
                                        <p:attrNameLst>
                                          <p:attrName>ppt_h</p:attrName>
                                        </p:attrNameLst>
                                      </p:cBhvr>
                                      <p:tavLst>
                                        <p:tav tm="0">
                                          <p:val>
                                            <p:strVal val="ppt_h"/>
                                          </p:val>
                                        </p:tav>
                                        <p:tav tm="100000">
                                          <p:val>
                                            <p:fltVal val="0"/>
                                          </p:val>
                                        </p:tav>
                                      </p:tavLst>
                                    </p:anim>
                                    <p:set>
                                      <p:cBhvr>
                                        <p:cTn id="44" dur="1" fill="hold">
                                          <p:stCondLst>
                                            <p:cond delay="499"/>
                                          </p:stCondLst>
                                        </p:cTn>
                                        <p:tgtEl>
                                          <p:spTgt spid="8194"/>
                                        </p:tgtEl>
                                        <p:attrNameLst>
                                          <p:attrName>style.visibility</p:attrName>
                                        </p:attrNameLst>
                                      </p:cBhvr>
                                      <p:to>
                                        <p:strVal val="hidden"/>
                                      </p:to>
                                    </p:set>
                                  </p:childTnLst>
                                </p:cTn>
                              </p:par>
                              <p:par>
                                <p:cTn id="45" presetID="23" presetClass="exit" presetSubtype="32" fill="hold" grpId="1" nodeType="withEffect">
                                  <p:stCondLst>
                                    <p:cond delay="0"/>
                                  </p:stCondLst>
                                  <p:childTnLst>
                                    <p:anim calcmode="lin" valueType="num">
                                      <p:cBhvr>
                                        <p:cTn id="46" dur="500" fill="hold"/>
                                        <p:tgtEl>
                                          <p:spTgt spid="8195">
                                            <p:txEl>
                                              <p:pRg st="0" end="0"/>
                                            </p:txEl>
                                          </p:spTgt>
                                        </p:tgtEl>
                                        <p:attrNameLst>
                                          <p:attrName>ppt_w</p:attrName>
                                        </p:attrNameLst>
                                      </p:cBhvr>
                                      <p:tavLst>
                                        <p:tav tm="0">
                                          <p:val>
                                            <p:strVal val="ppt_w"/>
                                          </p:val>
                                        </p:tav>
                                        <p:tav tm="100000">
                                          <p:val>
                                            <p:fltVal val="0"/>
                                          </p:val>
                                        </p:tav>
                                      </p:tavLst>
                                    </p:anim>
                                    <p:anim calcmode="lin" valueType="num">
                                      <p:cBhvr>
                                        <p:cTn id="47" dur="500" fill="hold"/>
                                        <p:tgtEl>
                                          <p:spTgt spid="8195">
                                            <p:txEl>
                                              <p:pRg st="0" end="0"/>
                                            </p:txEl>
                                          </p:spTgt>
                                        </p:tgtEl>
                                        <p:attrNameLst>
                                          <p:attrName>ppt_h</p:attrName>
                                        </p:attrNameLst>
                                      </p:cBhvr>
                                      <p:tavLst>
                                        <p:tav tm="0">
                                          <p:val>
                                            <p:strVal val="ppt_h"/>
                                          </p:val>
                                        </p:tav>
                                        <p:tav tm="100000">
                                          <p:val>
                                            <p:fltVal val="0"/>
                                          </p:val>
                                        </p:tav>
                                      </p:tavLst>
                                    </p:anim>
                                    <p:set>
                                      <p:cBhvr>
                                        <p:cTn id="48" dur="1" fill="hold">
                                          <p:stCondLst>
                                            <p:cond delay="499"/>
                                          </p:stCondLst>
                                        </p:cTn>
                                        <p:tgtEl>
                                          <p:spTgt spid="8195">
                                            <p:txEl>
                                              <p:pRg st="0" end="0"/>
                                            </p:txEl>
                                          </p:spTgt>
                                        </p:tgtEl>
                                        <p:attrNameLst>
                                          <p:attrName>style.visibility</p:attrName>
                                        </p:attrNameLst>
                                      </p:cBhvr>
                                      <p:to>
                                        <p:strVal val="hidden"/>
                                      </p:to>
                                    </p:set>
                                  </p:childTnLst>
                                </p:cTn>
                              </p:par>
                              <p:par>
                                <p:cTn id="49" presetID="23" presetClass="exit" presetSubtype="32" fill="hold" grpId="1" nodeType="withEffect">
                                  <p:stCondLst>
                                    <p:cond delay="0"/>
                                  </p:stCondLst>
                                  <p:childTnLst>
                                    <p:anim calcmode="lin" valueType="num">
                                      <p:cBhvr>
                                        <p:cTn id="50" dur="500" fill="hold"/>
                                        <p:tgtEl>
                                          <p:spTgt spid="8195">
                                            <p:txEl>
                                              <p:pRg st="1" end="1"/>
                                            </p:txEl>
                                          </p:spTgt>
                                        </p:tgtEl>
                                        <p:attrNameLst>
                                          <p:attrName>ppt_w</p:attrName>
                                        </p:attrNameLst>
                                      </p:cBhvr>
                                      <p:tavLst>
                                        <p:tav tm="0">
                                          <p:val>
                                            <p:strVal val="ppt_w"/>
                                          </p:val>
                                        </p:tav>
                                        <p:tav tm="100000">
                                          <p:val>
                                            <p:fltVal val="0"/>
                                          </p:val>
                                        </p:tav>
                                      </p:tavLst>
                                    </p:anim>
                                    <p:anim calcmode="lin" valueType="num">
                                      <p:cBhvr>
                                        <p:cTn id="51" dur="500" fill="hold"/>
                                        <p:tgtEl>
                                          <p:spTgt spid="8195">
                                            <p:txEl>
                                              <p:pRg st="1" end="1"/>
                                            </p:txEl>
                                          </p:spTgt>
                                        </p:tgtEl>
                                        <p:attrNameLst>
                                          <p:attrName>ppt_h</p:attrName>
                                        </p:attrNameLst>
                                      </p:cBhvr>
                                      <p:tavLst>
                                        <p:tav tm="0">
                                          <p:val>
                                            <p:strVal val="ppt_h"/>
                                          </p:val>
                                        </p:tav>
                                        <p:tav tm="100000">
                                          <p:val>
                                            <p:fltVal val="0"/>
                                          </p:val>
                                        </p:tav>
                                      </p:tavLst>
                                    </p:anim>
                                    <p:set>
                                      <p:cBhvr>
                                        <p:cTn id="52" dur="1" fill="hold">
                                          <p:stCondLst>
                                            <p:cond delay="499"/>
                                          </p:stCondLst>
                                        </p:cTn>
                                        <p:tgtEl>
                                          <p:spTgt spid="8195">
                                            <p:txEl>
                                              <p:pRg st="1" end="1"/>
                                            </p:txEl>
                                          </p:spTgt>
                                        </p:tgtEl>
                                        <p:attrNameLst>
                                          <p:attrName>style.visibility</p:attrName>
                                        </p:attrNameLst>
                                      </p:cBhvr>
                                      <p:to>
                                        <p:strVal val="hidden"/>
                                      </p:to>
                                    </p:set>
                                  </p:childTnLst>
                                </p:cTn>
                              </p:par>
                              <p:par>
                                <p:cTn id="53" presetID="23" presetClass="exit" presetSubtype="32" fill="hold" grpId="1" nodeType="withEffect">
                                  <p:stCondLst>
                                    <p:cond delay="0"/>
                                  </p:stCondLst>
                                  <p:childTnLst>
                                    <p:anim calcmode="lin" valueType="num">
                                      <p:cBhvr>
                                        <p:cTn id="54" dur="500" fill="hold"/>
                                        <p:tgtEl>
                                          <p:spTgt spid="8195">
                                            <p:txEl>
                                              <p:pRg st="2" end="2"/>
                                            </p:txEl>
                                          </p:spTgt>
                                        </p:tgtEl>
                                        <p:attrNameLst>
                                          <p:attrName>ppt_w</p:attrName>
                                        </p:attrNameLst>
                                      </p:cBhvr>
                                      <p:tavLst>
                                        <p:tav tm="0">
                                          <p:val>
                                            <p:strVal val="ppt_w"/>
                                          </p:val>
                                        </p:tav>
                                        <p:tav tm="100000">
                                          <p:val>
                                            <p:fltVal val="0"/>
                                          </p:val>
                                        </p:tav>
                                      </p:tavLst>
                                    </p:anim>
                                    <p:anim calcmode="lin" valueType="num">
                                      <p:cBhvr>
                                        <p:cTn id="55" dur="500" fill="hold"/>
                                        <p:tgtEl>
                                          <p:spTgt spid="8195">
                                            <p:txEl>
                                              <p:pRg st="2" end="2"/>
                                            </p:txEl>
                                          </p:spTgt>
                                        </p:tgtEl>
                                        <p:attrNameLst>
                                          <p:attrName>ppt_h</p:attrName>
                                        </p:attrNameLst>
                                      </p:cBhvr>
                                      <p:tavLst>
                                        <p:tav tm="0">
                                          <p:val>
                                            <p:strVal val="ppt_h"/>
                                          </p:val>
                                        </p:tav>
                                        <p:tav tm="100000">
                                          <p:val>
                                            <p:fltVal val="0"/>
                                          </p:val>
                                        </p:tav>
                                      </p:tavLst>
                                    </p:anim>
                                    <p:set>
                                      <p:cBhvr>
                                        <p:cTn id="56" dur="1" fill="hold">
                                          <p:stCondLst>
                                            <p:cond delay="499"/>
                                          </p:stCondLst>
                                        </p:cTn>
                                        <p:tgtEl>
                                          <p:spTgt spid="8195">
                                            <p:txEl>
                                              <p:pRg st="2" end="2"/>
                                            </p:txEl>
                                          </p:spTgt>
                                        </p:tgtEl>
                                        <p:attrNameLst>
                                          <p:attrName>style.visibility</p:attrName>
                                        </p:attrNameLst>
                                      </p:cBhvr>
                                      <p:to>
                                        <p:strVal val="hidden"/>
                                      </p:to>
                                    </p:set>
                                  </p:childTnLst>
                                </p:cTn>
                              </p:par>
                              <p:par>
                                <p:cTn id="57" presetID="23" presetClass="exit" presetSubtype="32" fill="hold" grpId="1" nodeType="withEffect">
                                  <p:stCondLst>
                                    <p:cond delay="0"/>
                                  </p:stCondLst>
                                  <p:childTnLst>
                                    <p:anim calcmode="lin" valueType="num">
                                      <p:cBhvr>
                                        <p:cTn id="58" dur="500" fill="hold"/>
                                        <p:tgtEl>
                                          <p:spTgt spid="8195">
                                            <p:txEl>
                                              <p:pRg st="3" end="3"/>
                                            </p:txEl>
                                          </p:spTgt>
                                        </p:tgtEl>
                                        <p:attrNameLst>
                                          <p:attrName>ppt_w</p:attrName>
                                        </p:attrNameLst>
                                      </p:cBhvr>
                                      <p:tavLst>
                                        <p:tav tm="0">
                                          <p:val>
                                            <p:strVal val="ppt_w"/>
                                          </p:val>
                                        </p:tav>
                                        <p:tav tm="100000">
                                          <p:val>
                                            <p:fltVal val="0"/>
                                          </p:val>
                                        </p:tav>
                                      </p:tavLst>
                                    </p:anim>
                                    <p:anim calcmode="lin" valueType="num">
                                      <p:cBhvr>
                                        <p:cTn id="59" dur="500" fill="hold"/>
                                        <p:tgtEl>
                                          <p:spTgt spid="8195">
                                            <p:txEl>
                                              <p:pRg st="3" end="3"/>
                                            </p:txEl>
                                          </p:spTgt>
                                        </p:tgtEl>
                                        <p:attrNameLst>
                                          <p:attrName>ppt_h</p:attrName>
                                        </p:attrNameLst>
                                      </p:cBhvr>
                                      <p:tavLst>
                                        <p:tav tm="0">
                                          <p:val>
                                            <p:strVal val="ppt_h"/>
                                          </p:val>
                                        </p:tav>
                                        <p:tav tm="100000">
                                          <p:val>
                                            <p:fltVal val="0"/>
                                          </p:val>
                                        </p:tav>
                                      </p:tavLst>
                                    </p:anim>
                                    <p:set>
                                      <p:cBhvr>
                                        <p:cTn id="60" dur="1" fill="hold">
                                          <p:stCondLst>
                                            <p:cond delay="499"/>
                                          </p:stCondLst>
                                        </p:cTn>
                                        <p:tgtEl>
                                          <p:spTgt spid="8195">
                                            <p:txEl>
                                              <p:pRg st="3" end="3"/>
                                            </p:txEl>
                                          </p:spTgt>
                                        </p:tgtEl>
                                        <p:attrNameLst>
                                          <p:attrName>style.visibility</p:attrName>
                                        </p:attrNameLst>
                                      </p:cBhvr>
                                      <p:to>
                                        <p:strVal val="hidden"/>
                                      </p:to>
                                    </p:set>
                                  </p:childTnLst>
                                </p:cTn>
                              </p:par>
                              <p:par>
                                <p:cTn id="61" presetID="23" presetClass="exit" presetSubtype="32" fill="hold" grpId="1" nodeType="withEffect">
                                  <p:stCondLst>
                                    <p:cond delay="0"/>
                                  </p:stCondLst>
                                  <p:childTnLst>
                                    <p:anim calcmode="lin" valueType="num">
                                      <p:cBhvr>
                                        <p:cTn id="62" dur="500" fill="hold"/>
                                        <p:tgtEl>
                                          <p:spTgt spid="8195">
                                            <p:txEl>
                                              <p:pRg st="4" end="4"/>
                                            </p:txEl>
                                          </p:spTgt>
                                        </p:tgtEl>
                                        <p:attrNameLst>
                                          <p:attrName>ppt_w</p:attrName>
                                        </p:attrNameLst>
                                      </p:cBhvr>
                                      <p:tavLst>
                                        <p:tav tm="0">
                                          <p:val>
                                            <p:strVal val="ppt_w"/>
                                          </p:val>
                                        </p:tav>
                                        <p:tav tm="100000">
                                          <p:val>
                                            <p:fltVal val="0"/>
                                          </p:val>
                                        </p:tav>
                                      </p:tavLst>
                                    </p:anim>
                                    <p:anim calcmode="lin" valueType="num">
                                      <p:cBhvr>
                                        <p:cTn id="63" dur="500" fill="hold"/>
                                        <p:tgtEl>
                                          <p:spTgt spid="8195">
                                            <p:txEl>
                                              <p:pRg st="4" end="4"/>
                                            </p:txEl>
                                          </p:spTgt>
                                        </p:tgtEl>
                                        <p:attrNameLst>
                                          <p:attrName>ppt_h</p:attrName>
                                        </p:attrNameLst>
                                      </p:cBhvr>
                                      <p:tavLst>
                                        <p:tav tm="0">
                                          <p:val>
                                            <p:strVal val="ppt_h"/>
                                          </p:val>
                                        </p:tav>
                                        <p:tav tm="100000">
                                          <p:val>
                                            <p:fltVal val="0"/>
                                          </p:val>
                                        </p:tav>
                                      </p:tavLst>
                                    </p:anim>
                                    <p:set>
                                      <p:cBhvr>
                                        <p:cTn id="64" dur="1" fill="hold">
                                          <p:stCondLst>
                                            <p:cond delay="499"/>
                                          </p:stCondLst>
                                        </p:cTn>
                                        <p:tgtEl>
                                          <p:spTgt spid="8195">
                                            <p:txEl>
                                              <p:pRg st="4" end="4"/>
                                            </p:txEl>
                                          </p:spTgt>
                                        </p:tgtEl>
                                        <p:attrNameLst>
                                          <p:attrName>style.visibility</p:attrName>
                                        </p:attrNameLst>
                                      </p:cBhvr>
                                      <p:to>
                                        <p:strVal val="hidden"/>
                                      </p:to>
                                    </p:set>
                                  </p:childTnLst>
                                </p:cTn>
                              </p:par>
                              <p:par>
                                <p:cTn id="65" presetID="23" presetClass="exit" presetSubtype="32" fill="hold" grpId="1" nodeType="withEffect">
                                  <p:stCondLst>
                                    <p:cond delay="0"/>
                                  </p:stCondLst>
                                  <p:childTnLst>
                                    <p:anim calcmode="lin" valueType="num">
                                      <p:cBhvr>
                                        <p:cTn id="66" dur="500" fill="hold"/>
                                        <p:tgtEl>
                                          <p:spTgt spid="8195">
                                            <p:txEl>
                                              <p:pRg st="5" end="5"/>
                                            </p:txEl>
                                          </p:spTgt>
                                        </p:tgtEl>
                                        <p:attrNameLst>
                                          <p:attrName>ppt_w</p:attrName>
                                        </p:attrNameLst>
                                      </p:cBhvr>
                                      <p:tavLst>
                                        <p:tav tm="0">
                                          <p:val>
                                            <p:strVal val="ppt_w"/>
                                          </p:val>
                                        </p:tav>
                                        <p:tav tm="100000">
                                          <p:val>
                                            <p:fltVal val="0"/>
                                          </p:val>
                                        </p:tav>
                                      </p:tavLst>
                                    </p:anim>
                                    <p:anim calcmode="lin" valueType="num">
                                      <p:cBhvr>
                                        <p:cTn id="67" dur="500" fill="hold"/>
                                        <p:tgtEl>
                                          <p:spTgt spid="8195">
                                            <p:txEl>
                                              <p:pRg st="5" end="5"/>
                                            </p:txEl>
                                          </p:spTgt>
                                        </p:tgtEl>
                                        <p:attrNameLst>
                                          <p:attrName>ppt_h</p:attrName>
                                        </p:attrNameLst>
                                      </p:cBhvr>
                                      <p:tavLst>
                                        <p:tav tm="0">
                                          <p:val>
                                            <p:strVal val="ppt_h"/>
                                          </p:val>
                                        </p:tav>
                                        <p:tav tm="100000">
                                          <p:val>
                                            <p:fltVal val="0"/>
                                          </p:val>
                                        </p:tav>
                                      </p:tavLst>
                                    </p:anim>
                                    <p:set>
                                      <p:cBhvr>
                                        <p:cTn id="68" dur="1" fill="hold">
                                          <p:stCondLst>
                                            <p:cond delay="499"/>
                                          </p:stCondLst>
                                        </p:cTn>
                                        <p:tgtEl>
                                          <p:spTgt spid="8195">
                                            <p:txEl>
                                              <p:pRg st="5" end="5"/>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4" grpId="1"/>
      <p:bldP spid="8194" grpId="2"/>
      <p:bldP spid="8195" grpId="0" build="p"/>
      <p:bldP spid="8195" grpId="1" build="allAtOnce"/>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a:t>Instruction register and </a:t>
            </a:r>
            <a:r>
              <a:rPr lang="en-US" dirty="0" smtClean="0"/>
              <a:t>decoder: It </a:t>
            </a:r>
            <a:r>
              <a:rPr lang="en-US" dirty="0"/>
              <a:t>is an 8-bit register. When an instruction is fetched from </a:t>
            </a:r>
            <a:r>
              <a:rPr lang="en-US" dirty="0" smtClean="0"/>
              <a:t>memory, </a:t>
            </a:r>
            <a:r>
              <a:rPr lang="en-US" dirty="0"/>
              <a:t>it is </a:t>
            </a:r>
            <a:r>
              <a:rPr lang="en-US" dirty="0" smtClean="0"/>
              <a:t>then stored </a:t>
            </a:r>
            <a:r>
              <a:rPr lang="en-US" dirty="0"/>
              <a:t>in the Instruction register. Instruction decoder decodes the information present in the Instruction register.</a:t>
            </a:r>
          </a:p>
          <a:p>
            <a:endParaRPr lang="en-US" dirty="0"/>
          </a:p>
        </p:txBody>
      </p:sp>
    </p:spTree>
    <p:extLst>
      <p:ext uri="{BB962C8B-B14F-4D97-AF65-F5344CB8AC3E}">
        <p14:creationId xmlns:p14="http://schemas.microsoft.com/office/powerpoint/2010/main" val="2649255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r>
              <a:rPr lang="en-US" dirty="0"/>
              <a:t>Timing and control </a:t>
            </a:r>
            <a:r>
              <a:rPr lang="en-US" dirty="0" smtClean="0"/>
              <a:t>unit: It </a:t>
            </a:r>
            <a:r>
              <a:rPr lang="en-US" dirty="0"/>
              <a:t>provides timing and control </a:t>
            </a:r>
            <a:r>
              <a:rPr lang="en-US" dirty="0" smtClean="0"/>
              <a:t>signals </a:t>
            </a:r>
            <a:r>
              <a:rPr lang="en-US" dirty="0"/>
              <a:t>to the </a:t>
            </a:r>
            <a:r>
              <a:rPr lang="en-US" dirty="0" smtClean="0"/>
              <a:t>functional units of the microprocessor </a:t>
            </a:r>
            <a:r>
              <a:rPr lang="en-US" dirty="0"/>
              <a:t>to perform operations. </a:t>
            </a:r>
            <a:endParaRPr lang="en-US" dirty="0" smtClean="0"/>
          </a:p>
          <a:p>
            <a:r>
              <a:rPr lang="en-US" dirty="0" smtClean="0"/>
              <a:t>The Following </a:t>
            </a:r>
            <a:r>
              <a:rPr lang="en-US" dirty="0"/>
              <a:t>are the timing and control signals, which control external and internal circuits −</a:t>
            </a:r>
          </a:p>
          <a:p>
            <a:pPr lvl="1"/>
            <a:r>
              <a:rPr lang="en-US" dirty="0"/>
              <a:t>Control Signals: READY, RD’, WR’, </a:t>
            </a:r>
            <a:r>
              <a:rPr lang="en-US" dirty="0" smtClean="0"/>
              <a:t>ALE (address latch enable)</a:t>
            </a:r>
            <a:endParaRPr lang="en-US" dirty="0"/>
          </a:p>
          <a:p>
            <a:pPr lvl="1"/>
            <a:r>
              <a:rPr lang="en-US" dirty="0"/>
              <a:t>Status Signals: S0, S1, IO/M’</a:t>
            </a:r>
          </a:p>
          <a:p>
            <a:pPr lvl="1"/>
            <a:r>
              <a:rPr lang="en-US" dirty="0" smtClean="0"/>
              <a:t>DMA (direct memory access) </a:t>
            </a:r>
            <a:r>
              <a:rPr lang="en-US" dirty="0"/>
              <a:t>Signals: HOLD, HLDA</a:t>
            </a:r>
          </a:p>
          <a:p>
            <a:pPr lvl="1"/>
            <a:r>
              <a:rPr lang="en-US" dirty="0"/>
              <a:t>RESET Signals: RESET IN, RESET OUT</a:t>
            </a:r>
          </a:p>
          <a:p>
            <a:endParaRPr lang="en-US" dirty="0"/>
          </a:p>
        </p:txBody>
      </p:sp>
    </p:spTree>
    <p:extLst>
      <p:ext uri="{BB962C8B-B14F-4D97-AF65-F5344CB8AC3E}">
        <p14:creationId xmlns:p14="http://schemas.microsoft.com/office/powerpoint/2010/main" val="40684553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973</TotalTime>
  <Words>1686</Words>
  <Application>Microsoft Office PowerPoint</Application>
  <PresentationFormat>Widescreen</PresentationFormat>
  <Paragraphs>146</Paragraphs>
  <Slides>36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Calibri</vt:lpstr>
      <vt:lpstr>Calibri Light</vt:lpstr>
      <vt:lpstr>Times New Roman</vt:lpstr>
      <vt:lpstr>Office Theme</vt:lpstr>
      <vt:lpstr>Digital Electronics</vt:lpstr>
      <vt:lpstr>8085 Microprocessor</vt:lpstr>
      <vt:lpstr>Introduction</vt:lpstr>
      <vt:lpstr>continue</vt:lpstr>
      <vt:lpstr>continue</vt:lpstr>
      <vt:lpstr>PowerPoint Presentation</vt:lpstr>
      <vt:lpstr>PowerPoint Presentation</vt:lpstr>
      <vt:lpstr>PowerPoint Presentation</vt:lpstr>
      <vt:lpstr>Continue</vt:lpstr>
      <vt:lpstr>Continue</vt:lpstr>
      <vt:lpstr>Continue</vt:lpstr>
      <vt:lpstr>8085 Architecture</vt:lpstr>
      <vt:lpstr>  pin diagram of 8085 Microprocessor −</vt:lpstr>
      <vt:lpstr>Continue</vt:lpstr>
      <vt:lpstr>PowerPoint Presentation</vt:lpstr>
      <vt:lpstr>PowerPoint Presentation</vt:lpstr>
      <vt:lpstr>PowerPoint Presentation</vt:lpstr>
      <vt:lpstr>Continue</vt:lpstr>
      <vt:lpstr>Continue</vt:lpstr>
      <vt:lpstr>PowerPoint Presentation</vt:lpstr>
      <vt:lpstr>PowerPoint Presentation</vt:lpstr>
      <vt:lpstr>PowerPoint Presentation</vt:lpstr>
      <vt:lpstr>PowerPoint Presentation</vt:lpstr>
      <vt:lpstr>PowerPoint Presentation</vt:lpstr>
      <vt:lpstr>PowerPoint Presentation</vt:lpstr>
      <vt:lpstr>Continue</vt:lpstr>
      <vt:lpstr>8051 Architecture</vt:lpstr>
      <vt:lpstr>PowerPoint Presentation</vt:lpstr>
      <vt:lpstr>8051 Architecture</vt:lpstr>
      <vt:lpstr>PowerPoint Presentation</vt:lpstr>
      <vt:lpstr>PowerPoint Presentation</vt:lpstr>
      <vt:lpstr>PowerPoint Presentation</vt:lpstr>
      <vt:lpstr>PowerPoint Presentation</vt:lpstr>
      <vt:lpstr>PowerPoint Presentation</vt:lpstr>
      <vt:lpstr>PowerPoint Presentation</vt:lpstr>
      <vt:lpstr>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Electronics</dc:title>
  <dc:creator>G.Himunzowa</dc:creator>
  <cp:lastModifiedBy>G.Himunzowa</cp:lastModifiedBy>
  <cp:revision>63</cp:revision>
  <dcterms:created xsi:type="dcterms:W3CDTF">2019-05-07T08:55:10Z</dcterms:created>
  <dcterms:modified xsi:type="dcterms:W3CDTF">2019-05-23T08:35:27Z</dcterms:modified>
</cp:coreProperties>
</file>