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350" r:id="rId38"/>
    <p:sldId id="351" r:id="rId39"/>
    <p:sldId id="353" r:id="rId40"/>
    <p:sldId id="352" r:id="rId41"/>
    <p:sldId id="298" r:id="rId42"/>
    <p:sldId id="299" r:id="rId43"/>
    <p:sldId id="354" r:id="rId44"/>
    <p:sldId id="355" r:id="rId45"/>
    <p:sldId id="356" r:id="rId46"/>
    <p:sldId id="357" r:id="rId47"/>
    <p:sldId id="300" r:id="rId48"/>
    <p:sldId id="301" r:id="rId49"/>
    <p:sldId id="303" r:id="rId50"/>
    <p:sldId id="304"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8" r:id="rId68"/>
    <p:sldId id="329" r:id="rId69"/>
    <p:sldId id="330" r:id="rId70"/>
    <p:sldId id="331" r:id="rId71"/>
    <p:sldId id="332" r:id="rId72"/>
    <p:sldId id="333" r:id="rId73"/>
    <p:sldId id="334" r:id="rId74"/>
    <p:sldId id="335" r:id="rId75"/>
    <p:sldId id="34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viewProps" Target="viewProps.xml" /><Relationship Id="rId5" Type="http://schemas.openxmlformats.org/officeDocument/2006/relationships/slide" Target="slides/slide4.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presProps" Target="presProps.xml" /><Relationship Id="rId8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3BEE-FD7C-48E4-9797-8E8BC77F75CC}" type="datetimeFigureOut">
              <a:rPr lang="en-US" smtClean="0"/>
              <a:t>7/12/2019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AEC84-3F38-469A-8E55-2ACB5873651A}" type="slidenum">
              <a:rPr lang="en-US" smtClean="0"/>
              <a:t>‹#›</a:t>
            </a:fld>
            <a:endParaRPr lang="en-US"/>
          </a:p>
        </p:txBody>
      </p:sp>
    </p:spTree>
    <p:extLst>
      <p:ext uri="{BB962C8B-B14F-4D97-AF65-F5344CB8AC3E}">
        <p14:creationId xmlns:p14="http://schemas.microsoft.com/office/powerpoint/2010/main" val="411090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B853BB-60C6-403C-9B3E-7C64DADC92D9}"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7114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853BB-60C6-403C-9B3E-7C64DADC92D9}"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46226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853BB-60C6-403C-9B3E-7C64DADC92D9}"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116600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B853BB-60C6-403C-9B3E-7C64DADC92D9}"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19591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B853BB-60C6-403C-9B3E-7C64DADC92D9}"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183729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B853BB-60C6-403C-9B3E-7C64DADC92D9}"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77744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B853BB-60C6-403C-9B3E-7C64DADC92D9}"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09203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B853BB-60C6-403C-9B3E-7C64DADC92D9}"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42535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853BB-60C6-403C-9B3E-7C64DADC92D9}"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5442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B853BB-60C6-403C-9B3E-7C64DADC92D9}"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51272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B853BB-60C6-403C-9B3E-7C64DADC92D9}"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100446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53BB-60C6-403C-9B3E-7C64DADC92D9}" type="datetimeFigureOut">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64AC-F1D9-41CB-9086-6FF3A03F0AA5}" type="slidenum">
              <a:rPr lang="en-US" smtClean="0"/>
              <a:t>‹#›</a:t>
            </a:fld>
            <a:endParaRPr lang="en-US"/>
          </a:p>
        </p:txBody>
      </p:sp>
    </p:spTree>
    <p:extLst>
      <p:ext uri="{BB962C8B-B14F-4D97-AF65-F5344CB8AC3E}">
        <p14:creationId xmlns:p14="http://schemas.microsoft.com/office/powerpoint/2010/main" val="73589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slideLayout" Target="../slideLayouts/slideLayout2.xml" /><Relationship Id="rId1" Type="http://schemas.openxmlformats.org/officeDocument/2006/relationships/tags" Target="../tags/tag4.xml" /></Relationships>
</file>

<file path=ppt/slides/_rels/slide1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slideLayout" Target="../slideLayouts/slideLayout2.xml" /><Relationship Id="rId1" Type="http://schemas.openxmlformats.org/officeDocument/2006/relationships/tags" Target="../tags/tag5.xml" /></Relationships>
</file>

<file path=ppt/slides/_rels/slide1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slideLayout" Target="../slideLayouts/slideLayout2.xml" /><Relationship Id="rId1" Type="http://schemas.openxmlformats.org/officeDocument/2006/relationships/tags" Target="../tags/tag6.xml" /></Relationships>
</file>

<file path=ppt/slides/_rels/slide1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slideLayout" Target="../slideLayouts/slideLayout2.xml" /><Relationship Id="rId1" Type="http://schemas.openxmlformats.org/officeDocument/2006/relationships/tags" Target="../tags/tag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slideLayout" Target="../slideLayouts/slideLayout2.xml" /><Relationship Id="rId1" Type="http://schemas.openxmlformats.org/officeDocument/2006/relationships/tags" Target="../tags/tag8.xml" /></Relationships>
</file>

<file path=ppt/slides/_rels/slide2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Layout" Target="../slideLayouts/slideLayout2.xml" /><Relationship Id="rId1" Type="http://schemas.openxmlformats.org/officeDocument/2006/relationships/tags" Target="../tags/tag9.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slideLayout" Target="../slideLayouts/slideLayout2.xml" /><Relationship Id="rId1" Type="http://schemas.openxmlformats.org/officeDocument/2006/relationships/tags" Target="../tags/tag10.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slideLayout" Target="../slideLayouts/slideLayout2.xml" /><Relationship Id="rId1" Type="http://schemas.openxmlformats.org/officeDocument/2006/relationships/tags" Target="../tags/tag1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slideLayout" Target="../slideLayouts/slideLayout2.xml" /><Relationship Id="rId1" Type="http://schemas.openxmlformats.org/officeDocument/2006/relationships/tags" Target="../tags/tag12.xml" /></Relationships>
</file>

<file path=ppt/slides/_rels/slide31.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slideLayout" Target="../slideLayouts/slideLayout2.xml" /><Relationship Id="rId1" Type="http://schemas.openxmlformats.org/officeDocument/2006/relationships/tags" Target="../tags/tag13.xml" /></Relationships>
</file>

<file path=ppt/slides/_rels/slide3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slideLayout" Target="../slideLayouts/slideLayout2.xml" /><Relationship Id="rId1" Type="http://schemas.openxmlformats.org/officeDocument/2006/relationships/tags" Target="../tags/tag14.xml" /></Relationships>
</file>

<file path=ppt/slides/_rels/slide33.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slideLayout" Target="../slideLayouts/slideLayout2.xml" /><Relationship Id="rId1" Type="http://schemas.openxmlformats.org/officeDocument/2006/relationships/tags" Target="../tags/tag15.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slideLayout" Target="../slideLayouts/slideLayout2.xml" /><Relationship Id="rId1" Type="http://schemas.openxmlformats.org/officeDocument/2006/relationships/tags" Target="../tags/tag16.xml" /></Relationships>
</file>

<file path=ppt/slides/_rels/slide3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slideLayout" Target="../slideLayouts/slideLayout2.xml" /><Relationship Id="rId1" Type="http://schemas.openxmlformats.org/officeDocument/2006/relationships/tags" Target="../tags/tag17.xml" /></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16.png" /></Relationships>
</file>

<file path=ppt/slides/_rels/slide4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slideLayout" Target="../slideLayouts/slideLayout2.xml" /><Relationship Id="rId1" Type="http://schemas.openxmlformats.org/officeDocument/2006/relationships/tags" Target="../tags/tag1.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slideLayout" Target="../slideLayouts/slideLayout2.xml" /><Relationship Id="rId1" Type="http://schemas.openxmlformats.org/officeDocument/2006/relationships/tags" Target="../tags/tag18.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slideLayout" Target="../slideLayouts/slideLayout2.xml" /><Relationship Id="rId1" Type="http://schemas.openxmlformats.org/officeDocument/2006/relationships/tags" Target="../tags/tag19.xml" /></Relationships>
</file>

<file path=ppt/slides/_rels/slide58.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slideLayout" Target="../slideLayouts/slideLayout2.xml" /><Relationship Id="rId1" Type="http://schemas.openxmlformats.org/officeDocument/2006/relationships/tags" Target="../tags/tag20.xml" /></Relationships>
</file>

<file path=ppt/slides/_rels/slide59.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slideLayout" Target="../slideLayouts/slideLayout2.xml" /><Relationship Id="rId1" Type="http://schemas.openxmlformats.org/officeDocument/2006/relationships/tags" Target="../tags/tag21.xml" /></Relationships>
</file>

<file path=ppt/slides/_rels/slide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slideLayout" Target="../slideLayouts/slideLayout2.xml" /><Relationship Id="rId1" Type="http://schemas.openxmlformats.org/officeDocument/2006/relationships/tags" Target="../tags/tag2.xml" /></Relationships>
</file>

<file path=ppt/slides/_rels/slide6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slideLayout" Target="../slideLayouts/slideLayout2.xml" /><Relationship Id="rId1" Type="http://schemas.openxmlformats.org/officeDocument/2006/relationships/tags" Target="../tags/tag22.xml" /></Relationships>
</file>

<file path=ppt/slides/_rels/slide63.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slideLayout" Target="../slideLayouts/slideLayout2.xml" /><Relationship Id="rId1" Type="http://schemas.openxmlformats.org/officeDocument/2006/relationships/tags" Target="../tags/tag23.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slideLayout" Target="../slideLayouts/slideLayout2.xml" /><Relationship Id="rId1" Type="http://schemas.openxmlformats.org/officeDocument/2006/relationships/tags" Target="../tags/tag24.xml" /></Relationships>
</file>

<file path=ppt/slides/_rels/slide66.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slideLayout" Target="../slideLayouts/slideLayout2.xml" /><Relationship Id="rId1" Type="http://schemas.openxmlformats.org/officeDocument/2006/relationships/tags" Target="../tags/tag25.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slideLayout" Target="../slideLayouts/slideLayout2.xml" /><Relationship Id="rId1" Type="http://schemas.openxmlformats.org/officeDocument/2006/relationships/tags" Target="../tags/tag26.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Layout" Target="../slideLayouts/slideLayout2.xml" /><Relationship Id="rId1" Type="http://schemas.openxmlformats.org/officeDocument/2006/relationships/tags" Target="../tags/tag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Digital Electronics</a:t>
            </a:r>
          </a:p>
        </p:txBody>
      </p:sp>
      <p:sp>
        <p:nvSpPr>
          <p:cNvPr id="3" name="Subtitle 2"/>
          <p:cNvSpPr>
            <a:spLocks noGrp="1"/>
          </p:cNvSpPr>
          <p:nvPr>
            <p:ph type="subTitle" idx="1"/>
          </p:nvPr>
        </p:nvSpPr>
        <p:spPr>
          <a:xfrm>
            <a:off x="1524000" y="4078014"/>
            <a:ext cx="9144000" cy="1179786"/>
          </a:xfrm>
        </p:spPr>
        <p:txBody>
          <a:bodyPr>
            <a:normAutofit/>
          </a:bodyPr>
          <a:lstStyle/>
          <a:p>
            <a:r>
              <a:rPr lang="en-US" sz="4400" dirty="0"/>
              <a:t>Memories</a:t>
            </a:r>
          </a:p>
        </p:txBody>
      </p:sp>
    </p:spTree>
    <p:extLst>
      <p:ext uri="{BB962C8B-B14F-4D97-AF65-F5344CB8AC3E}">
        <p14:creationId xmlns:p14="http://schemas.microsoft.com/office/powerpoint/2010/main" val="279773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normAutofit fontScale="92500" lnSpcReduction="10000"/>
          </a:bodyPr>
          <a:lstStyle/>
          <a:p>
            <a:r>
              <a:rPr lang="en-US" altLang="en-US" b="1" dirty="0"/>
              <a:t>Read Operation</a:t>
            </a:r>
            <a:r>
              <a:rPr lang="en-US" altLang="en-US" dirty="0"/>
              <a:t>—the binary word stored in a specific memory location (address) is sensed</a:t>
            </a:r>
            <a:br>
              <a:rPr lang="en-US" altLang="en-US" dirty="0"/>
            </a:br>
            <a:r>
              <a:rPr lang="en-US" altLang="en-US" dirty="0"/>
              <a:t>and then transferred to another device. </a:t>
            </a:r>
          </a:p>
          <a:p>
            <a:pPr lvl="1"/>
            <a:r>
              <a:rPr lang="en-US" altLang="en-US" dirty="0"/>
              <a:t>Often called a </a:t>
            </a:r>
            <a:r>
              <a:rPr lang="en-US" altLang="en-US" i="1" dirty="0"/>
              <a:t>fetch </a:t>
            </a:r>
            <a:r>
              <a:rPr lang="en-US" altLang="en-US" dirty="0"/>
              <a:t>operation because a word is</a:t>
            </a:r>
            <a:br>
              <a:rPr lang="en-US" altLang="en-US" dirty="0"/>
            </a:br>
            <a:r>
              <a:rPr lang="en-US" altLang="en-US" dirty="0"/>
              <a:t>being fetched from memory. </a:t>
            </a:r>
          </a:p>
          <a:p>
            <a:r>
              <a:rPr lang="en-US" altLang="en-US" b="1" dirty="0"/>
              <a:t>Write Operation</a:t>
            </a:r>
            <a:r>
              <a:rPr lang="en-US" altLang="en-US" dirty="0"/>
              <a:t>—operation whereby a new word is placed into a particular memory location. </a:t>
            </a:r>
          </a:p>
          <a:p>
            <a:pPr lvl="1"/>
            <a:r>
              <a:rPr lang="en-US" altLang="en-US" dirty="0"/>
              <a:t>Also referred to as a </a:t>
            </a:r>
            <a:r>
              <a:rPr lang="en-US" altLang="en-US" i="1" dirty="0"/>
              <a:t>store </a:t>
            </a:r>
            <a:r>
              <a:rPr lang="en-US" altLang="en-US" dirty="0"/>
              <a:t>operation, it replaces the word that was previously stored there.</a:t>
            </a:r>
          </a:p>
          <a:p>
            <a:r>
              <a:rPr lang="en-US" altLang="en-US" b="1" dirty="0"/>
              <a:t>Access Time</a:t>
            </a:r>
            <a:r>
              <a:rPr lang="en-US" altLang="en-US" dirty="0"/>
              <a:t>—measure of memory device speed, it is the time between the memory receiving a new address input &amp; data is available at the output. </a:t>
            </a:r>
          </a:p>
          <a:p>
            <a:endParaRPr lang="en-US" dirty="0"/>
          </a:p>
        </p:txBody>
      </p:sp>
    </p:spTree>
    <p:extLst>
      <p:ext uri="{BB962C8B-B14F-4D97-AF65-F5344CB8AC3E}">
        <p14:creationId xmlns:p14="http://schemas.microsoft.com/office/powerpoint/2010/main" val="86265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altLang="en-US" b="1" dirty="0"/>
              <a:t>Volatile Memory</a:t>
            </a:r>
            <a:r>
              <a:rPr lang="en-US" altLang="en-US" dirty="0"/>
              <a:t>—any memory that requires the application of electrical power to store information.</a:t>
            </a:r>
          </a:p>
          <a:p>
            <a:pPr lvl="1"/>
            <a:r>
              <a:rPr lang="en-US" altLang="en-US" dirty="0"/>
              <a:t>If the electrical power is removed, all information stored in the memory will be lost.</a:t>
            </a:r>
          </a:p>
          <a:p>
            <a:r>
              <a:rPr lang="en-US" altLang="en-US" b="1" dirty="0"/>
              <a:t>Random-Access Memory (RAM)</a:t>
            </a:r>
            <a:r>
              <a:rPr lang="en-US" altLang="en-US" dirty="0"/>
              <a:t>—memory in which actual physical location of a memory word has no effect on how long it takes to read from, or write into, that location. </a:t>
            </a:r>
          </a:p>
          <a:p>
            <a:pPr lvl="1"/>
            <a:r>
              <a:rPr lang="en-US" altLang="en-US" dirty="0"/>
              <a:t>Access time is the same for any address in memory.</a:t>
            </a:r>
          </a:p>
          <a:p>
            <a:pPr lvl="2"/>
            <a:r>
              <a:rPr lang="en-US" altLang="en-US" sz="2400" dirty="0"/>
              <a:t>Most semiconductor memories are RAMs.</a:t>
            </a:r>
          </a:p>
          <a:p>
            <a:endParaRPr lang="en-US" dirty="0"/>
          </a:p>
        </p:txBody>
      </p:sp>
    </p:spTree>
    <p:extLst>
      <p:ext uri="{BB962C8B-B14F-4D97-AF65-F5344CB8AC3E}">
        <p14:creationId xmlns:p14="http://schemas.microsoft.com/office/powerpoint/2010/main" val="118323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normAutofit fontScale="92500"/>
          </a:bodyPr>
          <a:lstStyle/>
          <a:p>
            <a:r>
              <a:rPr lang="en-US" altLang="en-US" b="1" dirty="0"/>
              <a:t>Sequential-Access Memory (SAM)</a:t>
            </a:r>
            <a:r>
              <a:rPr lang="en-US" altLang="en-US" dirty="0"/>
              <a:t>—type of memory in which the access time is not constant but varies depending on the address location. </a:t>
            </a:r>
          </a:p>
          <a:p>
            <a:pPr lvl="1"/>
            <a:r>
              <a:rPr lang="en-US" altLang="en-US" dirty="0"/>
              <a:t>A stored word is found by sequencing through</a:t>
            </a:r>
            <a:br>
              <a:rPr lang="en-US" altLang="en-US" dirty="0"/>
            </a:br>
            <a:r>
              <a:rPr lang="en-US" altLang="en-US" dirty="0"/>
              <a:t>all address locations until the desired address</a:t>
            </a:r>
            <a:br>
              <a:rPr lang="en-US" altLang="en-US" dirty="0"/>
            </a:br>
            <a:r>
              <a:rPr lang="en-US" altLang="en-US" dirty="0"/>
              <a:t>is reached. </a:t>
            </a:r>
          </a:p>
          <a:p>
            <a:pPr lvl="2"/>
            <a:r>
              <a:rPr lang="en-US" altLang="en-US" sz="2400" dirty="0"/>
              <a:t>Access times far longer than random-access memory.</a:t>
            </a:r>
          </a:p>
          <a:p>
            <a:r>
              <a:rPr lang="en-US" altLang="en-US" b="1" dirty="0"/>
              <a:t>Read/Write Memory (RWM)</a:t>
            </a:r>
            <a:r>
              <a:rPr lang="en-US" altLang="en-US" dirty="0"/>
              <a:t>—any memory that can be read from or written into with equal ease.</a:t>
            </a:r>
          </a:p>
          <a:p>
            <a:r>
              <a:rPr lang="en-US" altLang="en-US" b="1" dirty="0"/>
              <a:t>Read-Only Memory (ROM)</a:t>
            </a:r>
            <a:r>
              <a:rPr lang="en-US" altLang="en-US" dirty="0"/>
              <a:t>—broad class of semiconductor memories designed for applications with a high ratio of read- to write- operations.</a:t>
            </a:r>
          </a:p>
          <a:p>
            <a:endParaRPr lang="en-US" dirty="0"/>
          </a:p>
        </p:txBody>
      </p:sp>
    </p:spTree>
    <p:extLst>
      <p:ext uri="{BB962C8B-B14F-4D97-AF65-F5344CB8AC3E}">
        <p14:creationId xmlns:p14="http://schemas.microsoft.com/office/powerpoint/2010/main" val="172933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altLang="en-US" b="1" dirty="0"/>
              <a:t>Static Memory Devices</a:t>
            </a:r>
            <a:r>
              <a:rPr lang="en-US" altLang="en-US" dirty="0"/>
              <a:t>—semiconductor memory devices in which stored data remains permanently stored as long as power is applied.</a:t>
            </a:r>
          </a:p>
          <a:p>
            <a:pPr lvl="1"/>
            <a:r>
              <a:rPr lang="en-US" altLang="en-US" dirty="0"/>
              <a:t>Without need for periodically rewriting data to memory.</a:t>
            </a:r>
          </a:p>
          <a:p>
            <a:r>
              <a:rPr lang="en-US" altLang="en-US" b="1" dirty="0"/>
              <a:t>Dynamic Memory Devices</a:t>
            </a:r>
            <a:r>
              <a:rPr lang="en-US" altLang="en-US" dirty="0"/>
              <a:t>—semiconductor memory in which stored data will </a:t>
            </a:r>
            <a:r>
              <a:rPr lang="en-US" altLang="en-US" i="1" dirty="0"/>
              <a:t>not </a:t>
            </a:r>
            <a:r>
              <a:rPr lang="en-US" altLang="en-US" dirty="0"/>
              <a:t>remain permanently stored, even with power applied.</a:t>
            </a:r>
          </a:p>
          <a:p>
            <a:pPr lvl="1"/>
            <a:r>
              <a:rPr lang="en-US" altLang="en-US" dirty="0"/>
              <a:t>Unless the data are periodically rewritten into memory. </a:t>
            </a:r>
          </a:p>
          <a:p>
            <a:pPr lvl="2"/>
            <a:r>
              <a:rPr lang="en-US" altLang="en-US" dirty="0"/>
              <a:t>A </a:t>
            </a:r>
            <a:r>
              <a:rPr lang="en-US" altLang="en-US" i="1" dirty="0"/>
              <a:t>refresh </a:t>
            </a:r>
            <a:r>
              <a:rPr lang="en-US" altLang="en-US" dirty="0"/>
              <a:t>operation.</a:t>
            </a:r>
          </a:p>
          <a:p>
            <a:r>
              <a:rPr lang="en-US" altLang="en-US" b="1" dirty="0"/>
              <a:t>Main Memory</a:t>
            </a:r>
            <a:r>
              <a:rPr lang="en-US" altLang="en-US" dirty="0"/>
              <a:t>—a computer’s </a:t>
            </a:r>
            <a:r>
              <a:rPr lang="en-US" altLang="en-US" i="1" dirty="0"/>
              <a:t>working memory.</a:t>
            </a:r>
          </a:p>
          <a:p>
            <a:pPr lvl="1"/>
            <a:r>
              <a:rPr lang="en-US" altLang="en-US" dirty="0"/>
              <a:t>Stores instructions and data the CPU is currently working on.</a:t>
            </a:r>
          </a:p>
          <a:p>
            <a:endParaRPr lang="en-US" dirty="0"/>
          </a:p>
        </p:txBody>
      </p:sp>
    </p:spTree>
    <p:extLst>
      <p:ext uri="{BB962C8B-B14F-4D97-AF65-F5344CB8AC3E}">
        <p14:creationId xmlns:p14="http://schemas.microsoft.com/office/powerpoint/2010/main" val="143596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altLang="en-US" b="1" dirty="0"/>
              <a:t>Cache Memory</a:t>
            </a:r>
            <a:r>
              <a:rPr lang="en-US" altLang="en-US" dirty="0"/>
              <a:t>—high-speed block of memory that operates between slower main memory and the CPU to optimize the speed of the computer. </a:t>
            </a:r>
          </a:p>
          <a:p>
            <a:pPr lvl="1"/>
            <a:r>
              <a:rPr lang="en-US" altLang="en-US" dirty="0"/>
              <a:t>Physically located in the CPU, mother board, or both.</a:t>
            </a:r>
          </a:p>
          <a:p>
            <a:r>
              <a:rPr lang="en-US" altLang="en-US" b="1" dirty="0"/>
              <a:t>Auxiliary Memory</a:t>
            </a:r>
            <a:r>
              <a:rPr lang="en-US" altLang="en-US" dirty="0"/>
              <a:t>—referred to as </a:t>
            </a:r>
            <a:r>
              <a:rPr lang="en-US" altLang="en-US" i="1" dirty="0"/>
              <a:t>mass storage </a:t>
            </a:r>
            <a:r>
              <a:rPr lang="en-US" altLang="en-US" dirty="0"/>
              <a:t>because it stores massive amounts of information external to the main memory.</a:t>
            </a:r>
          </a:p>
          <a:p>
            <a:pPr lvl="1"/>
            <a:r>
              <a:rPr lang="en-US" altLang="en-US" dirty="0"/>
              <a:t>Slower than main memory, always nonvolatile.</a:t>
            </a:r>
          </a:p>
          <a:p>
            <a:endParaRPr lang="en-US" dirty="0"/>
          </a:p>
        </p:txBody>
      </p:sp>
    </p:spTree>
    <p:extLst>
      <p:ext uri="{BB962C8B-B14F-4D97-AF65-F5344CB8AC3E}">
        <p14:creationId xmlns:p14="http://schemas.microsoft.com/office/powerpoint/2010/main" val="108300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Memory Operation</a:t>
            </a:r>
          </a:p>
        </p:txBody>
      </p:sp>
      <p:sp>
        <p:nvSpPr>
          <p:cNvPr id="3" name="Content Placeholder 2"/>
          <p:cNvSpPr>
            <a:spLocks noGrp="1"/>
          </p:cNvSpPr>
          <p:nvPr>
            <p:ph idx="1"/>
          </p:nvPr>
        </p:nvSpPr>
        <p:spPr/>
        <p:txBody>
          <a:bodyPr/>
          <a:lstStyle/>
          <a:p>
            <a:r>
              <a:rPr lang="en-US" altLang="en-US" dirty="0"/>
              <a:t>Every memory system requires I/O lines to:</a:t>
            </a:r>
          </a:p>
          <a:p>
            <a:pPr lvl="1"/>
            <a:r>
              <a:rPr lang="en-US" altLang="en-US" dirty="0"/>
              <a:t>Apply the binary address of the memory location that is to be accessed.</a:t>
            </a:r>
          </a:p>
          <a:p>
            <a:pPr lvl="1"/>
            <a:r>
              <a:rPr lang="en-US" altLang="en-US" dirty="0"/>
              <a:t>Enable memory devices to respond to control inputs.</a:t>
            </a:r>
          </a:p>
          <a:p>
            <a:pPr lvl="1"/>
            <a:r>
              <a:rPr lang="en-US" altLang="en-US" dirty="0"/>
              <a:t>Place data stored in the specified address.</a:t>
            </a:r>
          </a:p>
          <a:p>
            <a:pPr lvl="1"/>
            <a:r>
              <a:rPr lang="en-US" altLang="en-US" dirty="0"/>
              <a:t>In a read operation, enable the tristate outputs.</a:t>
            </a:r>
          </a:p>
          <a:p>
            <a:pPr lvl="2"/>
            <a:r>
              <a:rPr lang="en-US" altLang="en-US" dirty="0"/>
              <a:t>Which applies the data to the output pins.</a:t>
            </a:r>
          </a:p>
          <a:p>
            <a:pPr lvl="1"/>
            <a:r>
              <a:rPr lang="en-US" altLang="en-US" dirty="0"/>
              <a:t>In a write operation, apply the data to be stored to the data input pins.</a:t>
            </a:r>
          </a:p>
          <a:p>
            <a:pPr lvl="1"/>
            <a:r>
              <a:rPr lang="en-US" altLang="en-US" dirty="0"/>
              <a:t>Enable the write operation, which causes the data to be stored at the specified location.</a:t>
            </a:r>
          </a:p>
          <a:p>
            <a:pPr lvl="1"/>
            <a:r>
              <a:rPr lang="en-US" altLang="en-US" dirty="0"/>
              <a:t>Deactivate the read or write controls when done reading or writing and disable the memory IC.</a:t>
            </a:r>
          </a:p>
          <a:p>
            <a:endParaRPr lang="en-US" dirty="0"/>
          </a:p>
        </p:txBody>
      </p:sp>
    </p:spTree>
    <p:extLst>
      <p:ext uri="{BB962C8B-B14F-4D97-AF65-F5344CB8AC3E}">
        <p14:creationId xmlns:p14="http://schemas.microsoft.com/office/powerpoint/2010/main" val="40884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044700" y="76200"/>
            <a:ext cx="8534400" cy="914400"/>
          </a:xfrm>
        </p:spPr>
        <p:txBody>
          <a:bodyPr/>
          <a:lstStyle/>
          <a:p>
            <a:r>
              <a:rPr lang="en-US" altLang="en-US" dirty="0"/>
              <a:t>General Memory Operation</a:t>
            </a:r>
          </a:p>
        </p:txBody>
      </p:sp>
      <p:sp>
        <p:nvSpPr>
          <p:cNvPr id="336899" name="Rectangle 3"/>
          <p:cNvSpPr>
            <a:spLocks noGrp="1" noChangeArrowheads="1"/>
          </p:cNvSpPr>
          <p:nvPr>
            <p:ph type="body" idx="1"/>
          </p:nvPr>
        </p:nvSpPr>
        <p:spPr>
          <a:xfrm>
            <a:off x="2044700" y="990600"/>
            <a:ext cx="8478838" cy="673100"/>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36901" name="Rectangle 5"/>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2" name="Text Box 6"/>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36907" name="Group 11"/>
          <p:cNvGrpSpPr>
            <a:grpSpLocks/>
          </p:cNvGrpSpPr>
          <p:nvPr/>
        </p:nvGrpSpPr>
        <p:grpSpPr bwMode="auto">
          <a:xfrm>
            <a:off x="2157414" y="1900238"/>
            <a:ext cx="7532687" cy="4348162"/>
            <a:chOff x="399" y="1197"/>
            <a:chExt cx="4745" cy="2739"/>
          </a:xfrm>
        </p:grpSpPr>
        <p:grpSp>
          <p:nvGrpSpPr>
            <p:cNvPr id="336905" name="Group 9"/>
            <p:cNvGrpSpPr>
              <a:grpSpLocks/>
            </p:cNvGrpSpPr>
            <p:nvPr/>
          </p:nvGrpSpPr>
          <p:grpSpPr bwMode="auto">
            <a:xfrm>
              <a:off x="399" y="1230"/>
              <a:ext cx="4745" cy="2706"/>
              <a:chOff x="537" y="1230"/>
              <a:chExt cx="4745" cy="2706"/>
            </a:xfrm>
          </p:grpSpPr>
          <p:pic>
            <p:nvPicPr>
              <p:cNvPr id="336903" name="Picture 7"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4" name="Rectangle 8"/>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6906" name="Rectangle 10"/>
            <p:cNvSpPr>
              <a:spLocks noChangeArrowheads="1"/>
            </p:cNvSpPr>
            <p:nvPr/>
          </p:nvSpPr>
          <p:spPr bwMode="auto">
            <a:xfrm>
              <a:off x="3622" y="1197"/>
              <a:ext cx="572" cy="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1400"/>
                <a:t>c</a:t>
              </a:r>
            </a:p>
          </p:txBody>
        </p:sp>
      </p:grpSp>
    </p:spTree>
    <p:extLst>
      <p:ext uri="{BB962C8B-B14F-4D97-AF65-F5344CB8AC3E}">
        <p14:creationId xmlns:p14="http://schemas.microsoft.com/office/powerpoint/2010/main" val="1341059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wipe(up)">
                                      <p:cBhvr>
                                        <p:cTn id="7" dur="500"/>
                                        <p:tgtEl>
                                          <p:spTgt spid="33689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36907"/>
                                        </p:tgtEl>
                                        <p:attrNameLst>
                                          <p:attrName>style.visibility</p:attrName>
                                        </p:attrNameLst>
                                      </p:cBhvr>
                                      <p:to>
                                        <p:strVal val="visible"/>
                                      </p:to>
                                    </p:set>
                                    <p:animEffect transition="in" filter="wipe(up)">
                                      <p:cBhvr>
                                        <p:cTn id="11" dur="500"/>
                                        <p:tgtEl>
                                          <p:spTgt spid="33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2044700" y="76200"/>
            <a:ext cx="8534400" cy="914400"/>
          </a:xfrm>
        </p:spPr>
        <p:txBody>
          <a:bodyPr/>
          <a:lstStyle/>
          <a:p>
            <a:r>
              <a:rPr lang="en-US" altLang="en-US" dirty="0"/>
              <a:t>General Memory Operation</a:t>
            </a:r>
          </a:p>
        </p:txBody>
      </p:sp>
      <p:sp>
        <p:nvSpPr>
          <p:cNvPr id="381955" name="Rectangle 3"/>
          <p:cNvSpPr>
            <a:spLocks noGrp="1" noChangeArrowheads="1"/>
          </p:cNvSpPr>
          <p:nvPr>
            <p:ph type="body" idx="1"/>
          </p:nvPr>
        </p:nvSpPr>
        <p:spPr>
          <a:xfrm>
            <a:off x="2044700" y="1050924"/>
            <a:ext cx="8478838" cy="612775"/>
          </a:xfrm>
          <a:noFill/>
        </p:spPr>
        <p:txBody>
          <a:bodyPr>
            <a:normAutofit fontScale="92500" lnSpcReduction="20000"/>
          </a:bodyPr>
          <a:lstStyle/>
          <a:p>
            <a:pPr marL="0" indent="0" algn="ctr">
              <a:buNone/>
            </a:pPr>
            <a:r>
              <a:rPr lang="en-US" altLang="en-US" sz="2500" b="1" dirty="0"/>
              <a:t>Diagram of a 32 x 4 memory, and the virtual arrangement of memory cells into 32 four-bit words.</a:t>
            </a:r>
          </a:p>
        </p:txBody>
      </p:sp>
      <p:sp>
        <p:nvSpPr>
          <p:cNvPr id="381956"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57" name="Text Box 5"/>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81967" name="Group 15"/>
          <p:cNvGrpSpPr>
            <a:grpSpLocks/>
          </p:cNvGrpSpPr>
          <p:nvPr/>
        </p:nvGrpSpPr>
        <p:grpSpPr bwMode="auto">
          <a:xfrm>
            <a:off x="2157414" y="1800226"/>
            <a:ext cx="7824787" cy="4448175"/>
            <a:chOff x="399" y="1134"/>
            <a:chExt cx="4929" cy="2802"/>
          </a:xfrm>
        </p:grpSpPr>
        <p:grpSp>
          <p:nvGrpSpPr>
            <p:cNvPr id="381964" name="Group 12"/>
            <p:cNvGrpSpPr>
              <a:grpSpLocks/>
            </p:cNvGrpSpPr>
            <p:nvPr/>
          </p:nvGrpSpPr>
          <p:grpSpPr bwMode="auto">
            <a:xfrm>
              <a:off x="399" y="1230"/>
              <a:ext cx="4745" cy="2706"/>
              <a:chOff x="537" y="1230"/>
              <a:chExt cx="4745" cy="2706"/>
            </a:xfrm>
          </p:grpSpPr>
          <p:pic>
            <p:nvPicPr>
              <p:cNvPr id="381965" name="Picture 13"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1966" name="Rectangle 14"/>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1961" name="Rectangle 9"/>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1963" name="Rectangle 11"/>
          <p:cNvSpPr>
            <a:spLocks noChangeArrowheads="1"/>
          </p:cNvSpPr>
          <p:nvPr/>
        </p:nvSpPr>
        <p:spPr bwMode="auto">
          <a:xfrm>
            <a:off x="6721476" y="2301875"/>
            <a:ext cx="3870325"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Because this memory stores</a:t>
            </a:r>
            <a:br>
              <a:rPr lang="en-US" altLang="en-US" sz="2000"/>
            </a:br>
            <a:r>
              <a:rPr lang="en-US" altLang="en-US" sz="2000"/>
              <a:t>32 words, it has 32 different</a:t>
            </a:r>
            <a:br>
              <a:rPr lang="en-US" altLang="en-US" sz="2000"/>
            </a:br>
            <a:r>
              <a:rPr lang="en-US" altLang="en-US" sz="2000"/>
              <a:t>storage locations &amp; 32</a:t>
            </a:r>
            <a:br>
              <a:rPr lang="en-US" altLang="en-US" sz="2000"/>
            </a:br>
            <a:r>
              <a:rPr lang="en-US" altLang="en-US" sz="2000"/>
              <a:t>different binary addresses,</a:t>
            </a:r>
            <a:br>
              <a:rPr lang="en-US" altLang="en-US" sz="2000"/>
            </a:br>
            <a:r>
              <a:rPr lang="en-US" altLang="en-US" sz="2000"/>
              <a:t>from 00000 to 11111</a:t>
            </a:r>
            <a:br>
              <a:rPr lang="en-US" altLang="en-US" sz="2000"/>
            </a:br>
            <a:r>
              <a:rPr lang="en-US" altLang="en-US" sz="2000"/>
              <a:t>(0 to 31 in decimal).</a:t>
            </a:r>
            <a:br>
              <a:rPr lang="en-US" altLang="en-US" sz="2000"/>
            </a:br>
            <a:r>
              <a:rPr lang="en-US" altLang="en-US" sz="2000"/>
              <a:t> </a:t>
            </a:r>
          </a:p>
          <a:p>
            <a:pPr algn="ctr">
              <a:buFontTx/>
              <a:buNone/>
            </a:pPr>
            <a:r>
              <a:rPr lang="en-US" altLang="en-US" sz="2000"/>
              <a:t>There are five address</a:t>
            </a:r>
            <a:br>
              <a:rPr lang="en-US" altLang="en-US" sz="2000"/>
            </a:br>
            <a:r>
              <a:rPr lang="en-US" altLang="en-US" sz="2000"/>
              <a:t>inputs—</a:t>
            </a:r>
            <a:r>
              <a:rPr lang="en-US" altLang="en-US" sz="2000" i="1"/>
              <a:t>A</a:t>
            </a:r>
            <a:r>
              <a:rPr lang="en-US" altLang="en-US" sz="2000" baseline="-25000"/>
              <a:t>0</a:t>
            </a:r>
            <a:r>
              <a:rPr lang="en-US" altLang="en-US" sz="2000"/>
              <a:t> to </a:t>
            </a:r>
            <a:r>
              <a:rPr lang="en-US" altLang="en-US" sz="2000" i="1"/>
              <a:t>A</a:t>
            </a:r>
            <a:r>
              <a:rPr lang="en-US" altLang="en-US" sz="2000" baseline="-25000"/>
              <a:t>4</a:t>
            </a:r>
            <a:r>
              <a:rPr lang="en-US" altLang="en-US" sz="2000"/>
              <a:t>. </a:t>
            </a:r>
          </a:p>
        </p:txBody>
      </p:sp>
    </p:spTree>
    <p:extLst>
      <p:ext uri="{BB962C8B-B14F-4D97-AF65-F5344CB8AC3E}">
        <p14:creationId xmlns:p14="http://schemas.microsoft.com/office/powerpoint/2010/main" val="406480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1963"/>
                                        </p:tgtEl>
                                        <p:attrNameLst>
                                          <p:attrName>style.visibility</p:attrName>
                                        </p:attrNameLst>
                                      </p:cBhvr>
                                      <p:to>
                                        <p:strVal val="visible"/>
                                      </p:to>
                                    </p:set>
                                    <p:animEffect transition="in" filter="wipe(up)">
                                      <p:cBhvr>
                                        <p:cTn id="7" dur="500"/>
                                        <p:tgtEl>
                                          <p:spTgt spid="381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2044700" y="76200"/>
            <a:ext cx="8534400" cy="914400"/>
          </a:xfrm>
        </p:spPr>
        <p:txBody>
          <a:bodyPr/>
          <a:lstStyle/>
          <a:p>
            <a:r>
              <a:rPr lang="en-US" altLang="en-US" dirty="0"/>
              <a:t>General Memory Operation</a:t>
            </a:r>
          </a:p>
        </p:txBody>
      </p:sp>
      <p:sp>
        <p:nvSpPr>
          <p:cNvPr id="384003" name="Rectangle 3"/>
          <p:cNvSpPr>
            <a:spLocks noGrp="1" noChangeArrowheads="1"/>
          </p:cNvSpPr>
          <p:nvPr>
            <p:ph type="body" idx="1"/>
          </p:nvPr>
        </p:nvSpPr>
        <p:spPr>
          <a:xfrm>
            <a:off x="2044700" y="1006474"/>
            <a:ext cx="8478838" cy="657226"/>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84004"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005" name="Text Box 5"/>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84006" name="Group 6"/>
          <p:cNvGrpSpPr>
            <a:grpSpLocks/>
          </p:cNvGrpSpPr>
          <p:nvPr/>
        </p:nvGrpSpPr>
        <p:grpSpPr bwMode="auto">
          <a:xfrm>
            <a:off x="2157414" y="1800226"/>
            <a:ext cx="7824787" cy="4448175"/>
            <a:chOff x="399" y="1134"/>
            <a:chExt cx="4929" cy="2802"/>
          </a:xfrm>
        </p:grpSpPr>
        <p:grpSp>
          <p:nvGrpSpPr>
            <p:cNvPr id="384007" name="Group 7"/>
            <p:cNvGrpSpPr>
              <a:grpSpLocks/>
            </p:cNvGrpSpPr>
            <p:nvPr/>
          </p:nvGrpSpPr>
          <p:grpSpPr bwMode="auto">
            <a:xfrm>
              <a:off x="399" y="1230"/>
              <a:ext cx="4745" cy="2706"/>
              <a:chOff x="537" y="1230"/>
              <a:chExt cx="4745" cy="2706"/>
            </a:xfrm>
          </p:grpSpPr>
          <p:pic>
            <p:nvPicPr>
              <p:cNvPr id="384008" name="Picture 8"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4009" name="Rectangle 9"/>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4010" name="Rectangle 10"/>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4011" name="Rectangle 11"/>
          <p:cNvSpPr>
            <a:spLocks noChangeArrowheads="1"/>
          </p:cNvSpPr>
          <p:nvPr/>
        </p:nvSpPr>
        <p:spPr bwMode="auto">
          <a:xfrm>
            <a:off x="6721476" y="2301875"/>
            <a:ext cx="3870325"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dirty="0"/>
              <a:t>To access one a memory location for read or write, </a:t>
            </a:r>
            <a:br>
              <a:rPr lang="en-US" altLang="en-US" sz="2000" dirty="0"/>
            </a:br>
            <a:r>
              <a:rPr lang="en-US" altLang="en-US" sz="2000" dirty="0"/>
              <a:t>the five-bit address</a:t>
            </a:r>
            <a:br>
              <a:rPr lang="en-US" altLang="en-US" sz="2000" dirty="0"/>
            </a:br>
            <a:r>
              <a:rPr lang="en-US" altLang="en-US" sz="2000" dirty="0"/>
              <a:t>code is applied to</a:t>
            </a:r>
            <a:br>
              <a:rPr lang="en-US" altLang="en-US" sz="2000" dirty="0"/>
            </a:br>
            <a:r>
              <a:rPr lang="en-US" altLang="en-US" sz="2000" dirty="0"/>
              <a:t>the address inputs.</a:t>
            </a:r>
            <a:br>
              <a:rPr lang="en-US" altLang="en-US" sz="2000" dirty="0"/>
            </a:br>
            <a:br>
              <a:rPr lang="en-US" altLang="en-US" sz="2000" dirty="0"/>
            </a:br>
            <a:r>
              <a:rPr lang="en-US" altLang="en-US" sz="2000" dirty="0"/>
              <a:t>In general, </a:t>
            </a:r>
            <a:r>
              <a:rPr lang="en-US" altLang="en-US" sz="2000" i="1" dirty="0"/>
              <a:t>N </a:t>
            </a:r>
            <a:r>
              <a:rPr lang="en-US" altLang="en-US" sz="2000" dirty="0"/>
              <a:t>address</a:t>
            </a:r>
            <a:br>
              <a:rPr lang="en-US" altLang="en-US" sz="2000" dirty="0"/>
            </a:br>
            <a:r>
              <a:rPr lang="en-US" altLang="en-US" sz="2000" dirty="0"/>
              <a:t>inputs are required</a:t>
            </a:r>
            <a:br>
              <a:rPr lang="en-US" altLang="en-US" sz="2000" dirty="0"/>
            </a:br>
            <a:r>
              <a:rPr lang="en-US" altLang="en-US" sz="2000" dirty="0"/>
              <a:t>for a memory with a</a:t>
            </a:r>
            <a:br>
              <a:rPr lang="en-US" altLang="en-US" sz="2000" dirty="0"/>
            </a:br>
            <a:r>
              <a:rPr lang="en-US" altLang="en-US" sz="2000" dirty="0"/>
              <a:t>capacity of 2</a:t>
            </a:r>
            <a:r>
              <a:rPr lang="en-US" altLang="en-US" sz="2000" i="1" baseline="30000" dirty="0"/>
              <a:t>N</a:t>
            </a:r>
            <a:r>
              <a:rPr lang="en-US" altLang="en-US" sz="2000" i="1" dirty="0"/>
              <a:t> </a:t>
            </a:r>
            <a:r>
              <a:rPr lang="en-US" altLang="en-US" sz="2000" dirty="0"/>
              <a:t>words.</a:t>
            </a:r>
          </a:p>
        </p:txBody>
      </p:sp>
    </p:spTree>
    <p:extLst>
      <p:ext uri="{BB962C8B-B14F-4D97-AF65-F5344CB8AC3E}">
        <p14:creationId xmlns:p14="http://schemas.microsoft.com/office/powerpoint/2010/main" val="3490164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4011"/>
                                        </p:tgtEl>
                                        <p:attrNameLst>
                                          <p:attrName>style.visibility</p:attrName>
                                        </p:attrNameLst>
                                      </p:cBhvr>
                                      <p:to>
                                        <p:strVal val="visible"/>
                                      </p:to>
                                    </p:set>
                                    <p:animEffect transition="in" filter="wipe(up)">
                                      <p:cBhvr>
                                        <p:cTn id="7" dur="500"/>
                                        <p:tgtEl>
                                          <p:spTgt spid="384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2044700" y="76200"/>
            <a:ext cx="8534400" cy="914400"/>
          </a:xfrm>
        </p:spPr>
        <p:txBody>
          <a:bodyPr/>
          <a:lstStyle/>
          <a:p>
            <a:r>
              <a:rPr lang="en-US" altLang="en-US" dirty="0"/>
              <a:t>General Memory Operation</a:t>
            </a:r>
          </a:p>
        </p:txBody>
      </p:sp>
      <p:sp>
        <p:nvSpPr>
          <p:cNvPr id="385027" name="Rectangle 3"/>
          <p:cNvSpPr>
            <a:spLocks noGrp="1" noChangeArrowheads="1"/>
          </p:cNvSpPr>
          <p:nvPr>
            <p:ph type="body" idx="1"/>
          </p:nvPr>
        </p:nvSpPr>
        <p:spPr>
          <a:xfrm>
            <a:off x="2044700" y="990600"/>
            <a:ext cx="8478838" cy="673100"/>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85028"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29" name="Text Box 5"/>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85030" name="Group 6"/>
          <p:cNvGrpSpPr>
            <a:grpSpLocks/>
          </p:cNvGrpSpPr>
          <p:nvPr/>
        </p:nvGrpSpPr>
        <p:grpSpPr bwMode="auto">
          <a:xfrm>
            <a:off x="2157414" y="1784351"/>
            <a:ext cx="7824787" cy="4448175"/>
            <a:chOff x="399" y="1134"/>
            <a:chExt cx="4929" cy="2802"/>
          </a:xfrm>
        </p:grpSpPr>
        <p:grpSp>
          <p:nvGrpSpPr>
            <p:cNvPr id="385031" name="Group 7"/>
            <p:cNvGrpSpPr>
              <a:grpSpLocks/>
            </p:cNvGrpSpPr>
            <p:nvPr/>
          </p:nvGrpSpPr>
          <p:grpSpPr bwMode="auto">
            <a:xfrm>
              <a:off x="399" y="1230"/>
              <a:ext cx="4745" cy="2706"/>
              <a:chOff x="537" y="1230"/>
              <a:chExt cx="4745" cy="2706"/>
            </a:xfrm>
          </p:grpSpPr>
          <p:pic>
            <p:nvPicPr>
              <p:cNvPr id="385032" name="Picture 8"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5033" name="Rectangle 9"/>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5034" name="Rectangle 10"/>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5038" name="Group 14"/>
          <p:cNvGrpSpPr>
            <a:grpSpLocks/>
          </p:cNvGrpSpPr>
          <p:nvPr/>
        </p:nvGrpSpPr>
        <p:grpSpPr bwMode="auto">
          <a:xfrm>
            <a:off x="6721476" y="2587625"/>
            <a:ext cx="3870325" cy="2673350"/>
            <a:chOff x="3274" y="1450"/>
            <a:chExt cx="2438" cy="1684"/>
          </a:xfrm>
        </p:grpSpPr>
        <p:sp>
          <p:nvSpPr>
            <p:cNvPr id="385035" name="Rectangle 11"/>
            <p:cNvSpPr>
              <a:spLocks noChangeArrowheads="1"/>
            </p:cNvSpPr>
            <p:nvPr/>
          </p:nvSpPr>
          <p:spPr bwMode="auto">
            <a:xfrm>
              <a:off x="3274" y="1450"/>
              <a:ext cx="2438" cy="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The </a:t>
              </a:r>
              <a:r>
                <a:rPr lang="en-US" altLang="en-US" sz="2000" i="1"/>
                <a:t>WE</a:t>
              </a:r>
              <a:r>
                <a:rPr lang="en-US" altLang="en-US" sz="2000"/>
                <a:t> (write enable) input</a:t>
              </a:r>
              <a:br>
                <a:rPr lang="en-US" altLang="en-US" sz="2000"/>
              </a:br>
              <a:r>
                <a:rPr lang="en-US" altLang="en-US" sz="2000"/>
                <a:t>is activated to allow the</a:t>
              </a:r>
              <a:br>
                <a:rPr lang="en-US" altLang="en-US" sz="2000"/>
              </a:br>
              <a:r>
                <a:rPr lang="en-US" altLang="en-US" sz="2000"/>
                <a:t>memory to store data.</a:t>
              </a:r>
              <a:br>
                <a:rPr lang="en-US" altLang="en-US" sz="2000"/>
              </a:br>
              <a:endParaRPr lang="en-US" altLang="en-US" sz="2000"/>
            </a:p>
            <a:p>
              <a:pPr algn="ctr">
                <a:buFontTx/>
                <a:buNone/>
              </a:pPr>
              <a:r>
                <a:rPr lang="en-US" altLang="en-US" sz="2000"/>
                <a:t>The overbar indicates that</a:t>
              </a:r>
              <a:br>
                <a:rPr lang="en-US" altLang="en-US" sz="2000"/>
              </a:br>
              <a:r>
                <a:rPr lang="en-US" altLang="en-US" sz="2000"/>
                <a:t>the write operation takes</a:t>
              </a:r>
              <a:br>
                <a:rPr lang="en-US" altLang="en-US" sz="2000"/>
              </a:br>
              <a:r>
                <a:rPr lang="en-US" altLang="en-US" sz="2000"/>
                <a:t>place when </a:t>
              </a:r>
              <a:r>
                <a:rPr lang="en-US" altLang="en-US" sz="2000" i="1"/>
                <a:t>WE</a:t>
              </a:r>
              <a:r>
                <a:rPr lang="en-US" altLang="en-US" sz="2000"/>
                <a:t> = 0.</a:t>
              </a:r>
            </a:p>
          </p:txBody>
        </p:sp>
        <p:sp>
          <p:nvSpPr>
            <p:cNvPr id="385036" name="Line 12"/>
            <p:cNvSpPr>
              <a:spLocks noChangeShapeType="1"/>
            </p:cNvSpPr>
            <p:nvPr/>
          </p:nvSpPr>
          <p:spPr bwMode="auto">
            <a:xfrm>
              <a:off x="3835" y="1481"/>
              <a:ext cx="2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37" name="Line 13"/>
            <p:cNvSpPr>
              <a:spLocks noChangeShapeType="1"/>
            </p:cNvSpPr>
            <p:nvPr/>
          </p:nvSpPr>
          <p:spPr bwMode="auto">
            <a:xfrm>
              <a:off x="4625" y="2691"/>
              <a:ext cx="2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5039" name="Rectangle 15"/>
          <p:cNvSpPr>
            <a:spLocks noChangeArrowheads="1"/>
          </p:cNvSpPr>
          <p:nvPr/>
        </p:nvSpPr>
        <p:spPr bwMode="auto">
          <a:xfrm>
            <a:off x="5189539" y="3152775"/>
            <a:ext cx="1760537" cy="609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4518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5038"/>
                                        </p:tgtEl>
                                        <p:attrNameLst>
                                          <p:attrName>style.visibility</p:attrName>
                                        </p:attrNameLst>
                                      </p:cBhvr>
                                      <p:to>
                                        <p:strVal val="visible"/>
                                      </p:to>
                                    </p:set>
                                    <p:animEffect transition="in" filter="wipe(up)">
                                      <p:cBhvr>
                                        <p:cTn id="7" dur="500"/>
                                        <p:tgtEl>
                                          <p:spTgt spid="38503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85039"/>
                                        </p:tgtEl>
                                        <p:attrNameLst>
                                          <p:attrName>style.visibility</p:attrName>
                                        </p:attrNameLst>
                                      </p:cBhvr>
                                      <p:to>
                                        <p:strVal val="visible"/>
                                      </p:to>
                                    </p:set>
                                  </p:childTnLst>
                                </p:cTn>
                              </p:par>
                            </p:childTnLst>
                          </p:cTn>
                        </p:par>
                        <p:par>
                          <p:cTn id="11" fill="hold" nodeType="afterGroup">
                            <p:stCondLst>
                              <p:cond delay="500"/>
                            </p:stCondLst>
                            <p:childTnLst>
                              <p:par>
                                <p:cTn id="12" presetID="35" presetClass="emph" presetSubtype="0" repeatCount="3000" fill="hold" nodeType="afterEffect">
                                  <p:stCondLst>
                                    <p:cond delay="0"/>
                                  </p:stCondLst>
                                  <p:childTnLst>
                                    <p:anim calcmode="discrete" valueType="str">
                                      <p:cBhvr>
                                        <p:cTn id="13" dur="1000" fill="hold"/>
                                        <p:tgtEl>
                                          <p:spTgt spid="385039"/>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2"/>
                                            </p:cond>
                                          </p:stCondLst>
                                        </p:cTn>
                                        <p:tgtEl>
                                          <p:spTgt spid="3850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At the end of the lecture students should be able:</a:t>
            </a:r>
          </a:p>
          <a:p>
            <a:pPr lvl="1"/>
            <a:r>
              <a:rPr lang="en-US" altLang="en-US" dirty="0"/>
              <a:t>To know Terminology associated with memory systems.</a:t>
            </a:r>
          </a:p>
          <a:p>
            <a:pPr lvl="1"/>
            <a:r>
              <a:rPr lang="en-US" altLang="en-US" dirty="0"/>
              <a:t>Steps that occur when the CPU reads from or writes to memory.</a:t>
            </a:r>
          </a:p>
          <a:p>
            <a:pPr lvl="1"/>
            <a:r>
              <a:rPr lang="en-US" altLang="en-US" dirty="0"/>
              <a:t>Various types of memories &amp; common applications.</a:t>
            </a:r>
          </a:p>
          <a:p>
            <a:pPr lvl="1"/>
            <a:r>
              <a:rPr lang="en-US" altLang="en-US" dirty="0"/>
              <a:t>Organization/operation of static and dynamic RAMs.</a:t>
            </a:r>
          </a:p>
        </p:txBody>
      </p:sp>
    </p:spTree>
    <p:extLst>
      <p:ext uri="{BB962C8B-B14F-4D97-AF65-F5344CB8AC3E}">
        <p14:creationId xmlns:p14="http://schemas.microsoft.com/office/powerpoint/2010/main" val="157104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2044700" y="76200"/>
            <a:ext cx="8534400" cy="914400"/>
          </a:xfrm>
        </p:spPr>
        <p:txBody>
          <a:bodyPr/>
          <a:lstStyle/>
          <a:p>
            <a:r>
              <a:rPr lang="en-US" altLang="en-US" dirty="0"/>
              <a:t>General Memory Operation</a:t>
            </a:r>
          </a:p>
        </p:txBody>
      </p:sp>
      <p:sp>
        <p:nvSpPr>
          <p:cNvPr id="387075" name="Rectangle 3"/>
          <p:cNvSpPr>
            <a:spLocks noGrp="1" noChangeArrowheads="1"/>
          </p:cNvSpPr>
          <p:nvPr>
            <p:ph type="body" idx="1"/>
          </p:nvPr>
        </p:nvSpPr>
        <p:spPr>
          <a:xfrm>
            <a:off x="2044700" y="990600"/>
            <a:ext cx="8478838" cy="673100"/>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87076"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7088" name="Group 16"/>
          <p:cNvGrpSpPr>
            <a:grpSpLocks/>
          </p:cNvGrpSpPr>
          <p:nvPr/>
        </p:nvGrpSpPr>
        <p:grpSpPr bwMode="auto">
          <a:xfrm>
            <a:off x="2157414" y="1800226"/>
            <a:ext cx="7824787" cy="4448175"/>
            <a:chOff x="399" y="1134"/>
            <a:chExt cx="4929" cy="2802"/>
          </a:xfrm>
        </p:grpSpPr>
        <p:grpSp>
          <p:nvGrpSpPr>
            <p:cNvPr id="387079" name="Group 7"/>
            <p:cNvGrpSpPr>
              <a:grpSpLocks/>
            </p:cNvGrpSpPr>
            <p:nvPr/>
          </p:nvGrpSpPr>
          <p:grpSpPr bwMode="auto">
            <a:xfrm>
              <a:off x="399" y="1230"/>
              <a:ext cx="4745" cy="2706"/>
              <a:chOff x="537" y="1230"/>
              <a:chExt cx="4745" cy="2706"/>
            </a:xfrm>
          </p:grpSpPr>
          <p:pic>
            <p:nvPicPr>
              <p:cNvPr id="387080" name="Picture 8"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81" name="Rectangle 9"/>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7082" name="Rectangle 10"/>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7084" name="Rectangle 12"/>
          <p:cNvSpPr>
            <a:spLocks noChangeArrowheads="1"/>
          </p:cNvSpPr>
          <p:nvPr/>
        </p:nvSpPr>
        <p:spPr bwMode="auto">
          <a:xfrm>
            <a:off x="6721476" y="2413000"/>
            <a:ext cx="3870325"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The </a:t>
            </a:r>
            <a:r>
              <a:rPr lang="en-US" altLang="en-US" sz="2000" i="1"/>
              <a:t>OE </a:t>
            </a:r>
            <a:r>
              <a:rPr lang="en-US" altLang="en-US" sz="2000"/>
              <a:t>pin is activated to enable the tristate buffer</a:t>
            </a:r>
            <a:br>
              <a:rPr lang="en-US" altLang="en-US" sz="2000"/>
            </a:br>
            <a:r>
              <a:rPr lang="en-US" altLang="en-US" sz="2000"/>
              <a:t>and deactivated to place</a:t>
            </a:r>
            <a:br>
              <a:rPr lang="en-US" altLang="en-US" sz="2000"/>
            </a:br>
            <a:r>
              <a:rPr lang="en-US" altLang="en-US" sz="2000"/>
              <a:t>the buffers in the high impedance (hi-Z) state. </a:t>
            </a:r>
          </a:p>
          <a:p>
            <a:pPr algn="ctr">
              <a:buFontTx/>
              <a:buNone/>
            </a:pPr>
            <a:r>
              <a:rPr lang="en-US" altLang="en-US" sz="2000"/>
              <a:t>A control signal connected</a:t>
            </a:r>
            <a:br>
              <a:rPr lang="en-US" altLang="en-US" sz="2000"/>
            </a:br>
            <a:r>
              <a:rPr lang="en-US" altLang="en-US" sz="2000"/>
              <a:t>to </a:t>
            </a:r>
            <a:r>
              <a:rPr lang="en-US" altLang="en-US" sz="2000" i="1"/>
              <a:t>OE </a:t>
            </a:r>
            <a:r>
              <a:rPr lang="en-US" altLang="en-US" sz="2000"/>
              <a:t>is active only when</a:t>
            </a:r>
            <a:br>
              <a:rPr lang="en-US" altLang="en-US" sz="2000"/>
            </a:br>
            <a:r>
              <a:rPr lang="en-US" altLang="en-US" sz="2000"/>
              <a:t>the bus is ready to receive</a:t>
            </a:r>
            <a:br>
              <a:rPr lang="en-US" altLang="en-US" sz="2000"/>
            </a:br>
            <a:r>
              <a:rPr lang="en-US" altLang="en-US" sz="2000"/>
              <a:t>data from the memory.</a:t>
            </a:r>
          </a:p>
        </p:txBody>
      </p:sp>
      <p:sp>
        <p:nvSpPr>
          <p:cNvPr id="387087" name="Rectangle 15"/>
          <p:cNvSpPr>
            <a:spLocks noChangeArrowheads="1"/>
          </p:cNvSpPr>
          <p:nvPr/>
        </p:nvSpPr>
        <p:spPr bwMode="auto">
          <a:xfrm>
            <a:off x="5189539" y="4176713"/>
            <a:ext cx="1760537" cy="609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2247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7084"/>
                                        </p:tgtEl>
                                        <p:attrNameLst>
                                          <p:attrName>style.visibility</p:attrName>
                                        </p:attrNameLst>
                                      </p:cBhvr>
                                      <p:to>
                                        <p:strVal val="visible"/>
                                      </p:to>
                                    </p:set>
                                    <p:animEffect transition="in" filter="wipe(up)">
                                      <p:cBhvr>
                                        <p:cTn id="7" dur="500"/>
                                        <p:tgtEl>
                                          <p:spTgt spid="38708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87087"/>
                                        </p:tgtEl>
                                        <p:attrNameLst>
                                          <p:attrName>style.visibility</p:attrName>
                                        </p:attrNameLst>
                                      </p:cBhvr>
                                      <p:to>
                                        <p:strVal val="visible"/>
                                      </p:to>
                                    </p:set>
                                  </p:childTnLst>
                                </p:cTn>
                              </p:par>
                            </p:childTnLst>
                          </p:cTn>
                        </p:par>
                        <p:par>
                          <p:cTn id="11" fill="hold" nodeType="afterGroup">
                            <p:stCondLst>
                              <p:cond delay="500"/>
                            </p:stCondLst>
                            <p:childTnLst>
                              <p:par>
                                <p:cTn id="12" presetID="35" presetClass="emph" presetSubtype="0" repeatCount="3000" fill="hold" nodeType="afterEffect">
                                  <p:stCondLst>
                                    <p:cond delay="0"/>
                                  </p:stCondLst>
                                  <p:childTnLst>
                                    <p:anim calcmode="discrete" valueType="str">
                                      <p:cBhvr>
                                        <p:cTn id="13" dur="1000" fill="hold"/>
                                        <p:tgtEl>
                                          <p:spTgt spid="387087"/>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2"/>
                                            </p:cond>
                                          </p:stCondLst>
                                        </p:cTn>
                                        <p:tgtEl>
                                          <p:spTgt spid="3870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2044700" y="76200"/>
            <a:ext cx="8534400" cy="914400"/>
          </a:xfrm>
        </p:spPr>
        <p:txBody>
          <a:bodyPr/>
          <a:lstStyle/>
          <a:p>
            <a:r>
              <a:rPr lang="en-US" altLang="en-US" dirty="0"/>
              <a:t>CPU Memory Connections</a:t>
            </a:r>
          </a:p>
        </p:txBody>
      </p:sp>
      <p:sp>
        <p:nvSpPr>
          <p:cNvPr id="337923" name="Rectangle 3"/>
          <p:cNvSpPr>
            <a:spLocks noGrp="1" noChangeArrowheads="1"/>
          </p:cNvSpPr>
          <p:nvPr>
            <p:ph type="body" idx="1"/>
          </p:nvPr>
        </p:nvSpPr>
        <p:spPr>
          <a:xfrm>
            <a:off x="2044700" y="1009650"/>
            <a:ext cx="8610600" cy="608012"/>
          </a:xfrm>
        </p:spPr>
        <p:txBody>
          <a:bodyPr>
            <a:normAutofit fontScale="77500" lnSpcReduction="20000"/>
          </a:bodyPr>
          <a:lstStyle/>
          <a:p>
            <a:r>
              <a:rPr lang="en-US" altLang="en-US" dirty="0"/>
              <a:t>Main memory is interfaced to the CPU through: </a:t>
            </a:r>
          </a:p>
          <a:p>
            <a:pPr lvl="1"/>
            <a:r>
              <a:rPr lang="en-US" altLang="en-US" dirty="0"/>
              <a:t>Address bus; Data bus; Control bus.</a:t>
            </a:r>
          </a:p>
        </p:txBody>
      </p:sp>
      <p:pic>
        <p:nvPicPr>
          <p:cNvPr id="337924" name="Picture 4" descr="fg12_00000_AAGTOGI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95514" y="1833564"/>
            <a:ext cx="8213725"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32" name="Group 12"/>
          <p:cNvGrpSpPr>
            <a:grpSpLocks/>
          </p:cNvGrpSpPr>
          <p:nvPr/>
        </p:nvGrpSpPr>
        <p:grpSpPr bwMode="auto">
          <a:xfrm>
            <a:off x="2495550" y="2830514"/>
            <a:ext cx="6019800" cy="528637"/>
            <a:chOff x="612" y="1783"/>
            <a:chExt cx="3792" cy="333"/>
          </a:xfrm>
        </p:grpSpPr>
        <p:sp>
          <p:nvSpPr>
            <p:cNvPr id="337925" name="Rectangle 5"/>
            <p:cNvSpPr>
              <a:spLocks noChangeArrowheads="1"/>
            </p:cNvSpPr>
            <p:nvPr/>
          </p:nvSpPr>
          <p:spPr bwMode="auto">
            <a:xfrm>
              <a:off x="612" y="1783"/>
              <a:ext cx="507" cy="329"/>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26" name="Rectangle 6"/>
            <p:cNvSpPr>
              <a:spLocks noChangeArrowheads="1"/>
            </p:cNvSpPr>
            <p:nvPr/>
          </p:nvSpPr>
          <p:spPr bwMode="auto">
            <a:xfrm>
              <a:off x="2188" y="1786"/>
              <a:ext cx="650" cy="329"/>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27" name="Rectangle 7"/>
            <p:cNvSpPr>
              <a:spLocks noChangeArrowheads="1"/>
            </p:cNvSpPr>
            <p:nvPr/>
          </p:nvSpPr>
          <p:spPr bwMode="auto">
            <a:xfrm>
              <a:off x="3754" y="1787"/>
              <a:ext cx="650" cy="329"/>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7931" name="Group 11"/>
          <p:cNvGrpSpPr>
            <a:grpSpLocks/>
          </p:cNvGrpSpPr>
          <p:nvPr/>
        </p:nvGrpSpPr>
        <p:grpSpPr bwMode="auto">
          <a:xfrm>
            <a:off x="3640138" y="1809750"/>
            <a:ext cx="1617662" cy="3162300"/>
            <a:chOff x="1333" y="1140"/>
            <a:chExt cx="1019" cy="1992"/>
          </a:xfrm>
        </p:grpSpPr>
        <p:sp>
          <p:nvSpPr>
            <p:cNvPr id="337928" name="Rectangle 8"/>
            <p:cNvSpPr>
              <a:spLocks noChangeArrowheads="1"/>
            </p:cNvSpPr>
            <p:nvPr/>
          </p:nvSpPr>
          <p:spPr bwMode="auto">
            <a:xfrm>
              <a:off x="1333" y="2968"/>
              <a:ext cx="680" cy="16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29" name="Rectangle 9"/>
            <p:cNvSpPr>
              <a:spLocks noChangeArrowheads="1"/>
            </p:cNvSpPr>
            <p:nvPr/>
          </p:nvSpPr>
          <p:spPr bwMode="auto">
            <a:xfrm>
              <a:off x="1343" y="2405"/>
              <a:ext cx="612" cy="16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30" name="Rectangle 10"/>
            <p:cNvSpPr>
              <a:spLocks noChangeArrowheads="1"/>
            </p:cNvSpPr>
            <p:nvPr/>
          </p:nvSpPr>
          <p:spPr bwMode="auto">
            <a:xfrm>
              <a:off x="1604" y="1140"/>
              <a:ext cx="748" cy="16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7935" name="Group 15"/>
          <p:cNvGrpSpPr>
            <a:grpSpLocks/>
          </p:cNvGrpSpPr>
          <p:nvPr/>
        </p:nvGrpSpPr>
        <p:grpSpPr bwMode="auto">
          <a:xfrm>
            <a:off x="3001964" y="5373688"/>
            <a:ext cx="6924675" cy="798512"/>
            <a:chOff x="931" y="3385"/>
            <a:chExt cx="4362" cy="503"/>
          </a:xfrm>
        </p:grpSpPr>
        <p:sp>
          <p:nvSpPr>
            <p:cNvPr id="337933" name="Rectangle 13"/>
            <p:cNvSpPr>
              <a:spLocks noChangeArrowheads="1"/>
            </p:cNvSpPr>
            <p:nvPr/>
          </p:nvSpPr>
          <p:spPr bwMode="auto">
            <a:xfrm>
              <a:off x="931" y="3397"/>
              <a:ext cx="436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The three buses play a necessary part in allowing the CPU to write data into memory and to read data from memory.</a:t>
              </a:r>
            </a:p>
          </p:txBody>
        </p:sp>
        <p:sp>
          <p:nvSpPr>
            <p:cNvPr id="337934" name="Rectangle 14"/>
            <p:cNvSpPr>
              <a:spLocks noChangeArrowheads="1"/>
            </p:cNvSpPr>
            <p:nvPr/>
          </p:nvSpPr>
          <p:spPr bwMode="auto">
            <a:xfrm>
              <a:off x="938" y="3385"/>
              <a:ext cx="4342" cy="5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71424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additive="base">
                                        <p:cTn id="7" dur="500" fill="hold"/>
                                        <p:tgtEl>
                                          <p:spTgt spid="337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anim calcmode="lin" valueType="num">
                                      <p:cBhvr additive="base">
                                        <p:cTn id="11" dur="500" fill="hold"/>
                                        <p:tgtEl>
                                          <p:spTgt spid="3379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37923">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37924"/>
                                        </p:tgtEl>
                                        <p:attrNameLst>
                                          <p:attrName>style.visibility</p:attrName>
                                        </p:attrNameLst>
                                      </p:cBhvr>
                                      <p:to>
                                        <p:strVal val="visible"/>
                                      </p:to>
                                    </p:set>
                                    <p:animEffect transition="in" filter="wipe(left)">
                                      <p:cBhvr>
                                        <p:cTn id="16" dur="500"/>
                                        <p:tgtEl>
                                          <p:spTgt spid="337924"/>
                                        </p:tgtEl>
                                      </p:cBhvr>
                                    </p:animEffec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0"/>
                                          </p:stCondLst>
                                        </p:cTn>
                                        <p:tgtEl>
                                          <p:spTgt spid="337932"/>
                                        </p:tgtEl>
                                        <p:attrNameLst>
                                          <p:attrName>style.visibility</p:attrName>
                                        </p:attrNameLst>
                                      </p:cBhvr>
                                      <p:to>
                                        <p:strVal val="visible"/>
                                      </p:to>
                                    </p:set>
                                  </p:childTnLst>
                                </p:cTn>
                              </p:par>
                            </p:childTnLst>
                          </p:cTn>
                        </p:par>
                        <p:par>
                          <p:cTn id="20" fill="hold" nodeType="afterGroup">
                            <p:stCondLst>
                              <p:cond delay="1000"/>
                            </p:stCondLst>
                            <p:childTnLst>
                              <p:par>
                                <p:cTn id="21" presetID="35" presetClass="emph" presetSubtype="0" repeatCount="3000" fill="hold" nodeType="afterEffect">
                                  <p:stCondLst>
                                    <p:cond delay="0"/>
                                  </p:stCondLst>
                                  <p:childTnLst>
                                    <p:anim calcmode="discrete" valueType="str">
                                      <p:cBhvr>
                                        <p:cTn id="22" dur="1000" fill="hold"/>
                                        <p:tgtEl>
                                          <p:spTgt spid="337932"/>
                                        </p:tgtEl>
                                        <p:attrNameLst>
                                          <p:attrName>style.visibility</p:attrName>
                                        </p:attrNameLst>
                                      </p:cBhvr>
                                      <p:tavLst>
                                        <p:tav tm="0">
                                          <p:val>
                                            <p:strVal val="hidden"/>
                                          </p:val>
                                        </p:tav>
                                        <p:tav tm="50000">
                                          <p:val>
                                            <p:strVal val="visible"/>
                                          </p:val>
                                        </p:tav>
                                      </p:tavLst>
                                    </p:anim>
                                  </p:childTnLst>
                                </p:cTn>
                              </p:par>
                            </p:childTnLst>
                          </p:cTn>
                        </p:par>
                        <p:par>
                          <p:cTn id="23" fill="hold" nodeType="afterGroup">
                            <p:stCondLst>
                              <p:cond delay="4000"/>
                            </p:stCondLst>
                            <p:childTnLst>
                              <p:par>
                                <p:cTn id="24" presetID="1" presetClass="entr" presetSubtype="0" fill="hold" nodeType="afterEffect">
                                  <p:stCondLst>
                                    <p:cond delay="0"/>
                                  </p:stCondLst>
                                  <p:childTnLst>
                                    <p:set>
                                      <p:cBhvr>
                                        <p:cTn id="25" dur="1" fill="hold">
                                          <p:stCondLst>
                                            <p:cond delay="0"/>
                                          </p:stCondLst>
                                        </p:cTn>
                                        <p:tgtEl>
                                          <p:spTgt spid="337931"/>
                                        </p:tgtEl>
                                        <p:attrNameLst>
                                          <p:attrName>style.visibility</p:attrName>
                                        </p:attrNameLst>
                                      </p:cBhvr>
                                      <p:to>
                                        <p:strVal val="visible"/>
                                      </p:to>
                                    </p:set>
                                  </p:childTnLst>
                                </p:cTn>
                              </p:par>
                            </p:childTnLst>
                          </p:cTn>
                        </p:par>
                        <p:par>
                          <p:cTn id="26" fill="hold" nodeType="afterGroup">
                            <p:stCondLst>
                              <p:cond delay="4000"/>
                            </p:stCondLst>
                            <p:childTnLst>
                              <p:par>
                                <p:cTn id="27" presetID="35" presetClass="emph" presetSubtype="0" repeatCount="3000" fill="hold" nodeType="afterEffect">
                                  <p:stCondLst>
                                    <p:cond delay="0"/>
                                  </p:stCondLst>
                                  <p:childTnLst>
                                    <p:anim calcmode="discrete" valueType="str">
                                      <p:cBhvr>
                                        <p:cTn id="28" dur="1000" fill="hold"/>
                                        <p:tgtEl>
                                          <p:spTgt spid="337931"/>
                                        </p:tgtEl>
                                        <p:attrNameLst>
                                          <p:attrName>style.visibility</p:attrName>
                                        </p:attrNameLst>
                                      </p:cBhvr>
                                      <p:tavLst>
                                        <p:tav tm="0">
                                          <p:val>
                                            <p:strVal val="hidden"/>
                                          </p:val>
                                        </p:tav>
                                        <p:tav tm="50000">
                                          <p:val>
                                            <p:strVal val="visible"/>
                                          </p:val>
                                        </p:tav>
                                      </p:tavLst>
                                    </p:anim>
                                  </p:childTnLst>
                                </p:cTn>
                              </p:par>
                            </p:childTnLst>
                          </p:cTn>
                        </p:par>
                        <p:par>
                          <p:cTn id="29" fill="hold" nodeType="afterGroup">
                            <p:stCondLst>
                              <p:cond delay="7000"/>
                            </p:stCondLst>
                            <p:childTnLst>
                              <p:par>
                                <p:cTn id="30" presetID="23" presetClass="entr" presetSubtype="16" fill="hold" nodeType="afterEffect">
                                  <p:stCondLst>
                                    <p:cond delay="0"/>
                                  </p:stCondLst>
                                  <p:childTnLst>
                                    <p:set>
                                      <p:cBhvr>
                                        <p:cTn id="31" dur="1" fill="hold">
                                          <p:stCondLst>
                                            <p:cond delay="0"/>
                                          </p:stCondLst>
                                        </p:cTn>
                                        <p:tgtEl>
                                          <p:spTgt spid="337935"/>
                                        </p:tgtEl>
                                        <p:attrNameLst>
                                          <p:attrName>style.visibility</p:attrName>
                                        </p:attrNameLst>
                                      </p:cBhvr>
                                      <p:to>
                                        <p:strVal val="visible"/>
                                      </p:to>
                                    </p:set>
                                    <p:anim calcmode="lin" valueType="num">
                                      <p:cBhvr>
                                        <p:cTn id="32" dur="500" fill="hold"/>
                                        <p:tgtEl>
                                          <p:spTgt spid="337935"/>
                                        </p:tgtEl>
                                        <p:attrNameLst>
                                          <p:attrName>ppt_w</p:attrName>
                                        </p:attrNameLst>
                                      </p:cBhvr>
                                      <p:tavLst>
                                        <p:tav tm="0">
                                          <p:val>
                                            <p:fltVal val="0"/>
                                          </p:val>
                                        </p:tav>
                                        <p:tav tm="100000">
                                          <p:val>
                                            <p:strVal val="#ppt_w"/>
                                          </p:val>
                                        </p:tav>
                                      </p:tavLst>
                                    </p:anim>
                                    <p:anim calcmode="lin" valueType="num">
                                      <p:cBhvr>
                                        <p:cTn id="33" dur="500" fill="hold"/>
                                        <p:tgtEl>
                                          <p:spTgt spid="3379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2044700" y="76200"/>
            <a:ext cx="8534400" cy="649290"/>
          </a:xfrm>
        </p:spPr>
        <p:txBody>
          <a:bodyPr>
            <a:normAutofit fontScale="90000"/>
          </a:bodyPr>
          <a:lstStyle/>
          <a:p>
            <a:r>
              <a:rPr lang="en-US" altLang="en-US" dirty="0"/>
              <a:t>CPU Memory Connections</a:t>
            </a:r>
          </a:p>
        </p:txBody>
      </p:sp>
      <p:sp>
        <p:nvSpPr>
          <p:cNvPr id="395267" name="Rectangle 3"/>
          <p:cNvSpPr>
            <a:spLocks noGrp="1" noChangeArrowheads="1"/>
          </p:cNvSpPr>
          <p:nvPr>
            <p:ph type="body" idx="1"/>
          </p:nvPr>
        </p:nvSpPr>
        <p:spPr>
          <a:xfrm>
            <a:off x="2044700" y="730251"/>
            <a:ext cx="8610600" cy="3287713"/>
          </a:xfrm>
        </p:spPr>
        <p:txBody>
          <a:bodyPr/>
          <a:lstStyle/>
          <a:p>
            <a:r>
              <a:rPr lang="en-US" altLang="en-US"/>
              <a:t>Write operation process:</a:t>
            </a:r>
          </a:p>
          <a:p>
            <a:pPr lvl="1"/>
            <a:r>
              <a:rPr lang="en-US" altLang="en-US"/>
              <a:t>The CPU supplies the binary address of the memory location where the data are to be stored. </a:t>
            </a:r>
          </a:p>
          <a:p>
            <a:pPr lvl="2"/>
            <a:r>
              <a:rPr lang="en-US" altLang="en-US"/>
              <a:t>It places this address on the address bus lines.</a:t>
            </a:r>
          </a:p>
          <a:p>
            <a:pPr lvl="1"/>
            <a:r>
              <a:rPr lang="en-US" altLang="en-US"/>
              <a:t>An address decoder activates the memory device’s enable input </a:t>
            </a:r>
            <a:r>
              <a:rPr lang="en-US" altLang="en-US" i="1"/>
              <a:t>(CE </a:t>
            </a:r>
            <a:r>
              <a:rPr lang="en-US" altLang="en-US"/>
              <a:t>or </a:t>
            </a:r>
            <a:r>
              <a:rPr lang="en-US" altLang="en-US" i="1"/>
              <a:t>CS</a:t>
            </a:r>
            <a:r>
              <a:rPr lang="en-US" altLang="en-US"/>
              <a:t>).</a:t>
            </a:r>
          </a:p>
          <a:p>
            <a:pPr lvl="1"/>
            <a:r>
              <a:rPr lang="en-US" altLang="en-US"/>
              <a:t>CPU places data to be stored on the data bus lines.</a:t>
            </a:r>
          </a:p>
        </p:txBody>
      </p:sp>
      <p:grpSp>
        <p:nvGrpSpPr>
          <p:cNvPr id="395272" name="Group 8"/>
          <p:cNvGrpSpPr>
            <a:grpSpLocks/>
          </p:cNvGrpSpPr>
          <p:nvPr/>
        </p:nvGrpSpPr>
        <p:grpSpPr bwMode="auto">
          <a:xfrm>
            <a:off x="2044700" y="3595689"/>
            <a:ext cx="8610600" cy="801687"/>
            <a:chOff x="328" y="460"/>
            <a:chExt cx="5424" cy="505"/>
          </a:xfrm>
        </p:grpSpPr>
        <p:sp>
          <p:nvSpPr>
            <p:cNvPr id="395273" name="Rectangle 9"/>
            <p:cNvSpPr>
              <a:spLocks noChangeArrowheads="1"/>
            </p:cNvSpPr>
            <p:nvPr/>
          </p:nvSpPr>
          <p:spPr bwMode="auto">
            <a:xfrm>
              <a:off x="328" y="460"/>
              <a:ext cx="5424" cy="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CPU activates appropriate control signal lines for the memory write operation</a:t>
              </a:r>
              <a:endParaRPr lang="en-US" altLang="en-US" i="1"/>
            </a:p>
          </p:txBody>
        </p:sp>
        <p:grpSp>
          <p:nvGrpSpPr>
            <p:cNvPr id="395274" name="Group 10"/>
            <p:cNvGrpSpPr>
              <a:grpSpLocks/>
            </p:cNvGrpSpPr>
            <p:nvPr/>
          </p:nvGrpSpPr>
          <p:grpSpPr bwMode="auto">
            <a:xfrm>
              <a:off x="2930" y="700"/>
              <a:ext cx="1579" cy="265"/>
              <a:chOff x="3004" y="2489"/>
              <a:chExt cx="1579" cy="265"/>
            </a:xfrm>
          </p:grpSpPr>
          <p:sp>
            <p:nvSpPr>
              <p:cNvPr id="395275" name="Rectangle 11"/>
              <p:cNvSpPr>
                <a:spLocks noChangeArrowheads="1"/>
              </p:cNvSpPr>
              <p:nvPr/>
            </p:nvSpPr>
            <p:spPr bwMode="auto">
              <a:xfrm>
                <a:off x="3004" y="2489"/>
                <a:ext cx="1579"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500" i="1"/>
                  <a:t>WR or R/W.</a:t>
                </a:r>
              </a:p>
            </p:txBody>
          </p:sp>
          <p:sp>
            <p:nvSpPr>
              <p:cNvPr id="395276" name="Line 12"/>
              <p:cNvSpPr>
                <a:spLocks noChangeShapeType="1"/>
              </p:cNvSpPr>
              <p:nvPr/>
            </p:nvSpPr>
            <p:spPr bwMode="auto">
              <a:xfrm>
                <a:off x="3077" y="2531"/>
                <a:ext cx="3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7" name="Line 13"/>
              <p:cNvSpPr>
                <a:spLocks noChangeShapeType="1"/>
              </p:cNvSpPr>
              <p:nvPr/>
            </p:nvSpPr>
            <p:spPr bwMode="auto">
              <a:xfrm>
                <a:off x="3888" y="2532"/>
                <a:ext cx="22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95278" name="Rectangle 14"/>
          <p:cNvSpPr>
            <a:spLocks noChangeArrowheads="1"/>
          </p:cNvSpPr>
          <p:nvPr/>
        </p:nvSpPr>
        <p:spPr bwMode="auto">
          <a:xfrm>
            <a:off x="2044700" y="4397375"/>
            <a:ext cx="8610600" cy="170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Memory ICs internally decode the binary address to determine the location selected for the store operation.</a:t>
            </a:r>
          </a:p>
          <a:p>
            <a:pPr lvl="1"/>
            <a:r>
              <a:rPr lang="en-US" altLang="en-US"/>
              <a:t>The data on the data bus are transferred to the selected memory location.</a:t>
            </a:r>
            <a:endParaRPr lang="en-US" altLang="en-US" i="1"/>
          </a:p>
        </p:txBody>
      </p:sp>
    </p:spTree>
    <p:extLst>
      <p:ext uri="{BB962C8B-B14F-4D97-AF65-F5344CB8AC3E}">
        <p14:creationId xmlns:p14="http://schemas.microsoft.com/office/powerpoint/2010/main" val="2115535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calcmode="lin" valueType="num">
                                      <p:cBhvr additive="base">
                                        <p:cTn id="7" dur="500" fill="hold"/>
                                        <p:tgtEl>
                                          <p:spTgt spid="395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5267">
                                            <p:txEl>
                                              <p:pRg st="1" end="1"/>
                                            </p:txEl>
                                          </p:spTgt>
                                        </p:tgtEl>
                                        <p:attrNameLst>
                                          <p:attrName>style.visibility</p:attrName>
                                        </p:attrNameLst>
                                      </p:cBhvr>
                                      <p:to>
                                        <p:strVal val="visible"/>
                                      </p:to>
                                    </p:set>
                                    <p:anim calcmode="lin" valueType="num">
                                      <p:cBhvr additive="base">
                                        <p:cTn id="13" dur="500" fill="hold"/>
                                        <p:tgtEl>
                                          <p:spTgt spid="395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52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95267">
                                            <p:txEl>
                                              <p:pRg st="2" end="2"/>
                                            </p:txEl>
                                          </p:spTgt>
                                        </p:tgtEl>
                                        <p:attrNameLst>
                                          <p:attrName>style.visibility</p:attrName>
                                        </p:attrNameLst>
                                      </p:cBhvr>
                                      <p:to>
                                        <p:strVal val="visible"/>
                                      </p:to>
                                    </p:set>
                                    <p:anim calcmode="lin" valueType="num">
                                      <p:cBhvr additive="base">
                                        <p:cTn id="17" dur="500" fill="hold"/>
                                        <p:tgtEl>
                                          <p:spTgt spid="3952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5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5267">
                                            <p:txEl>
                                              <p:pRg st="3" end="3"/>
                                            </p:txEl>
                                          </p:spTgt>
                                        </p:tgtEl>
                                        <p:attrNameLst>
                                          <p:attrName>style.visibility</p:attrName>
                                        </p:attrNameLst>
                                      </p:cBhvr>
                                      <p:to>
                                        <p:strVal val="visible"/>
                                      </p:to>
                                    </p:set>
                                    <p:anim calcmode="lin" valueType="num">
                                      <p:cBhvr additive="base">
                                        <p:cTn id="23" dur="500" fill="hold"/>
                                        <p:tgtEl>
                                          <p:spTgt spid="3952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5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5267">
                                            <p:txEl>
                                              <p:pRg st="4" end="4"/>
                                            </p:txEl>
                                          </p:spTgt>
                                        </p:tgtEl>
                                        <p:attrNameLst>
                                          <p:attrName>style.visibility</p:attrName>
                                        </p:attrNameLst>
                                      </p:cBhvr>
                                      <p:to>
                                        <p:strVal val="visible"/>
                                      </p:to>
                                    </p:set>
                                    <p:anim calcmode="lin" valueType="num">
                                      <p:cBhvr additive="base">
                                        <p:cTn id="29" dur="500" fill="hold"/>
                                        <p:tgtEl>
                                          <p:spTgt spid="3952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5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395272"/>
                                        </p:tgtEl>
                                        <p:attrNameLst>
                                          <p:attrName>style.visibility</p:attrName>
                                        </p:attrNameLst>
                                      </p:cBhvr>
                                      <p:to>
                                        <p:strVal val="visible"/>
                                      </p:to>
                                    </p:set>
                                    <p:anim calcmode="lin" valueType="num">
                                      <p:cBhvr additive="base">
                                        <p:cTn id="35" dur="500" fill="hold"/>
                                        <p:tgtEl>
                                          <p:spTgt spid="395272"/>
                                        </p:tgtEl>
                                        <p:attrNameLst>
                                          <p:attrName>ppt_x</p:attrName>
                                        </p:attrNameLst>
                                      </p:cBhvr>
                                      <p:tavLst>
                                        <p:tav tm="0">
                                          <p:val>
                                            <p:strVal val="0-#ppt_w/2"/>
                                          </p:val>
                                        </p:tav>
                                        <p:tav tm="100000">
                                          <p:val>
                                            <p:strVal val="#ppt_x"/>
                                          </p:val>
                                        </p:tav>
                                      </p:tavLst>
                                    </p:anim>
                                    <p:anim calcmode="lin" valueType="num">
                                      <p:cBhvr additive="base">
                                        <p:cTn id="36" dur="500" fill="hold"/>
                                        <p:tgtEl>
                                          <p:spTgt spid="39527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395278">
                                            <p:txEl>
                                              <p:pRg st="0" end="0"/>
                                            </p:txEl>
                                          </p:spTgt>
                                        </p:tgtEl>
                                        <p:attrNameLst>
                                          <p:attrName>style.visibility</p:attrName>
                                        </p:attrNameLst>
                                      </p:cBhvr>
                                      <p:to>
                                        <p:strVal val="visible"/>
                                      </p:to>
                                    </p:set>
                                    <p:anim calcmode="lin" valueType="num">
                                      <p:cBhvr additive="base">
                                        <p:cTn id="41" dur="500" fill="hold"/>
                                        <p:tgtEl>
                                          <p:spTgt spid="39527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952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5278">
                                            <p:txEl>
                                              <p:pRg st="1" end="1"/>
                                            </p:txEl>
                                          </p:spTgt>
                                        </p:tgtEl>
                                        <p:attrNameLst>
                                          <p:attrName>style.visibility</p:attrName>
                                        </p:attrNameLst>
                                      </p:cBhvr>
                                      <p:to>
                                        <p:strVal val="visible"/>
                                      </p:to>
                                    </p:set>
                                    <p:anim calcmode="lin" valueType="num">
                                      <p:cBhvr additive="base">
                                        <p:cTn id="47" dur="500" fill="hold"/>
                                        <p:tgtEl>
                                          <p:spTgt spid="395278">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527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044700" y="76200"/>
            <a:ext cx="8534400" cy="654051"/>
          </a:xfrm>
        </p:spPr>
        <p:txBody>
          <a:bodyPr>
            <a:normAutofit fontScale="90000"/>
          </a:bodyPr>
          <a:lstStyle/>
          <a:p>
            <a:r>
              <a:rPr lang="en-US" altLang="en-US" dirty="0"/>
              <a:t>CPU Memory Connections</a:t>
            </a:r>
          </a:p>
        </p:txBody>
      </p:sp>
      <p:sp>
        <p:nvSpPr>
          <p:cNvPr id="397315" name="Rectangle 3"/>
          <p:cNvSpPr>
            <a:spLocks noGrp="1" noChangeArrowheads="1"/>
          </p:cNvSpPr>
          <p:nvPr>
            <p:ph type="body" idx="1"/>
          </p:nvPr>
        </p:nvSpPr>
        <p:spPr>
          <a:xfrm>
            <a:off x="2044700" y="730251"/>
            <a:ext cx="8610600" cy="3287713"/>
          </a:xfrm>
        </p:spPr>
        <p:txBody>
          <a:bodyPr>
            <a:normAutofit lnSpcReduction="10000"/>
          </a:bodyPr>
          <a:lstStyle/>
          <a:p>
            <a:r>
              <a:rPr lang="en-US" altLang="en-US"/>
              <a:t>Read operation process:</a:t>
            </a:r>
          </a:p>
          <a:p>
            <a:pPr lvl="1"/>
            <a:r>
              <a:rPr lang="en-US" altLang="en-US"/>
              <a:t>The CPU supplies the binary address of the memory location from which data are to be retrieved.</a:t>
            </a:r>
          </a:p>
          <a:p>
            <a:pPr lvl="2"/>
            <a:r>
              <a:rPr lang="en-US" altLang="en-US" sz="2600"/>
              <a:t>It places this address on the address bus lines.</a:t>
            </a:r>
          </a:p>
          <a:p>
            <a:pPr lvl="1"/>
            <a:r>
              <a:rPr lang="en-US" altLang="en-US"/>
              <a:t>An address decoder activates the memory device’s enable input </a:t>
            </a:r>
            <a:r>
              <a:rPr lang="en-US" altLang="en-US" i="1"/>
              <a:t>(CE </a:t>
            </a:r>
            <a:r>
              <a:rPr lang="en-US" altLang="en-US"/>
              <a:t>or </a:t>
            </a:r>
            <a:r>
              <a:rPr lang="en-US" altLang="en-US" i="1"/>
              <a:t>CS</a:t>
            </a:r>
            <a:r>
              <a:rPr lang="en-US" altLang="en-US"/>
              <a:t>).</a:t>
            </a:r>
          </a:p>
          <a:p>
            <a:pPr lvl="1"/>
            <a:r>
              <a:rPr lang="en-US" altLang="en-US"/>
              <a:t>The CPU activates the appropriate control signal lines for the memory read operation, which is normally connected to on the memory IC.</a:t>
            </a:r>
          </a:p>
        </p:txBody>
      </p:sp>
      <p:grpSp>
        <p:nvGrpSpPr>
          <p:cNvPr id="397329" name="Group 17"/>
          <p:cNvGrpSpPr>
            <a:grpSpLocks/>
          </p:cNvGrpSpPr>
          <p:nvPr/>
        </p:nvGrpSpPr>
        <p:grpSpPr bwMode="auto">
          <a:xfrm>
            <a:off x="2955926" y="4356101"/>
            <a:ext cx="4030663" cy="728663"/>
            <a:chOff x="902" y="2744"/>
            <a:chExt cx="2539" cy="459"/>
          </a:xfrm>
        </p:grpSpPr>
        <p:grpSp>
          <p:nvGrpSpPr>
            <p:cNvPr id="397327" name="Group 15"/>
            <p:cNvGrpSpPr>
              <a:grpSpLocks/>
            </p:cNvGrpSpPr>
            <p:nvPr/>
          </p:nvGrpSpPr>
          <p:grpSpPr bwMode="auto">
            <a:xfrm>
              <a:off x="1862" y="2745"/>
              <a:ext cx="1579" cy="265"/>
              <a:chOff x="1862" y="2745"/>
              <a:chExt cx="1579" cy="265"/>
            </a:xfrm>
          </p:grpSpPr>
          <p:sp>
            <p:nvSpPr>
              <p:cNvPr id="397324" name="Rectangle 12"/>
              <p:cNvSpPr>
                <a:spLocks noChangeArrowheads="1"/>
              </p:cNvSpPr>
              <p:nvPr/>
            </p:nvSpPr>
            <p:spPr bwMode="auto">
              <a:xfrm>
                <a:off x="1862" y="2745"/>
                <a:ext cx="1579"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300" i="1"/>
                  <a:t>WR or R/W.</a:t>
                </a:r>
              </a:p>
            </p:txBody>
          </p:sp>
          <p:sp>
            <p:nvSpPr>
              <p:cNvPr id="397325" name="Line 13"/>
              <p:cNvSpPr>
                <a:spLocks noChangeShapeType="1"/>
              </p:cNvSpPr>
              <p:nvPr/>
            </p:nvSpPr>
            <p:spPr bwMode="auto">
              <a:xfrm>
                <a:off x="1935" y="2787"/>
                <a:ext cx="30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26" name="Line 14"/>
              <p:cNvSpPr>
                <a:spLocks noChangeShapeType="1"/>
              </p:cNvSpPr>
              <p:nvPr/>
            </p:nvSpPr>
            <p:spPr bwMode="auto">
              <a:xfrm>
                <a:off x="2716" y="2788"/>
                <a:ext cx="15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7328" name="Rectangle 16"/>
            <p:cNvSpPr>
              <a:spLocks noChangeArrowheads="1"/>
            </p:cNvSpPr>
            <p:nvPr/>
          </p:nvSpPr>
          <p:spPr bwMode="auto">
            <a:xfrm>
              <a:off x="902" y="2744"/>
              <a:ext cx="1099" cy="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11430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2">
                <a:buFontTx/>
                <a:buNone/>
              </a:pPr>
              <a:r>
                <a:rPr lang="en-US" altLang="en-US"/>
                <a:t>Example: </a:t>
              </a:r>
            </a:p>
          </p:txBody>
        </p:sp>
      </p:grpSp>
      <p:sp>
        <p:nvSpPr>
          <p:cNvPr id="397331" name="Rectangle 19"/>
          <p:cNvSpPr>
            <a:spLocks noChangeArrowheads="1"/>
          </p:cNvSpPr>
          <p:nvPr/>
        </p:nvSpPr>
        <p:spPr bwMode="auto">
          <a:xfrm>
            <a:off x="2044700" y="4787900"/>
            <a:ext cx="8610600"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Memory ICs internally decode the binary address to determine the location is being selected to read.</a:t>
            </a:r>
          </a:p>
          <a:p>
            <a:pPr lvl="2"/>
            <a:r>
              <a:rPr lang="en-US" altLang="en-US"/>
              <a:t>They place data from the memory location onto the</a:t>
            </a:r>
            <a:br>
              <a:rPr lang="en-US" altLang="en-US"/>
            </a:br>
            <a:r>
              <a:rPr lang="en-US" altLang="en-US"/>
              <a:t>data bus, from which they are transferred to the CPU.</a:t>
            </a:r>
          </a:p>
        </p:txBody>
      </p:sp>
    </p:spTree>
    <p:extLst>
      <p:ext uri="{BB962C8B-B14F-4D97-AF65-F5344CB8AC3E}">
        <p14:creationId xmlns:p14="http://schemas.microsoft.com/office/powerpoint/2010/main" val="3382341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97315">
                                            <p:txEl>
                                              <p:pRg st="2" end="2"/>
                                            </p:txEl>
                                          </p:spTgt>
                                        </p:tgtEl>
                                        <p:attrNameLst>
                                          <p:attrName>style.visibility</p:attrName>
                                        </p:attrNameLst>
                                      </p:cBhvr>
                                      <p:to>
                                        <p:strVal val="visible"/>
                                      </p:to>
                                    </p:set>
                                    <p:anim calcmode="lin" valueType="num">
                                      <p:cBhvr additive="base">
                                        <p:cTn id="17" dur="500" fill="hold"/>
                                        <p:tgtEl>
                                          <p:spTgt spid="3973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7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7315">
                                            <p:txEl>
                                              <p:pRg st="3" end="3"/>
                                            </p:txEl>
                                          </p:spTgt>
                                        </p:tgtEl>
                                        <p:attrNameLst>
                                          <p:attrName>style.visibility</p:attrName>
                                        </p:attrNameLst>
                                      </p:cBhvr>
                                      <p:to>
                                        <p:strVal val="visible"/>
                                      </p:to>
                                    </p:set>
                                    <p:anim calcmode="lin" valueType="num">
                                      <p:cBhvr additive="base">
                                        <p:cTn id="23" dur="500" fill="hold"/>
                                        <p:tgtEl>
                                          <p:spTgt spid="39731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7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7315">
                                            <p:txEl>
                                              <p:pRg st="4" end="4"/>
                                            </p:txEl>
                                          </p:spTgt>
                                        </p:tgtEl>
                                        <p:attrNameLst>
                                          <p:attrName>style.visibility</p:attrName>
                                        </p:attrNameLst>
                                      </p:cBhvr>
                                      <p:to>
                                        <p:strVal val="visible"/>
                                      </p:to>
                                    </p:set>
                                    <p:anim calcmode="lin" valueType="num">
                                      <p:cBhvr additive="base">
                                        <p:cTn id="29" dur="500" fill="hold"/>
                                        <p:tgtEl>
                                          <p:spTgt spid="39731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731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97329"/>
                                        </p:tgtEl>
                                        <p:attrNameLst>
                                          <p:attrName>style.visibility</p:attrName>
                                        </p:attrNameLst>
                                      </p:cBhvr>
                                      <p:to>
                                        <p:strVal val="visible"/>
                                      </p:to>
                                    </p:set>
                                    <p:anim calcmode="lin" valueType="num">
                                      <p:cBhvr additive="base">
                                        <p:cTn id="33" dur="500" fill="hold"/>
                                        <p:tgtEl>
                                          <p:spTgt spid="397329"/>
                                        </p:tgtEl>
                                        <p:attrNameLst>
                                          <p:attrName>ppt_x</p:attrName>
                                        </p:attrNameLst>
                                      </p:cBhvr>
                                      <p:tavLst>
                                        <p:tav tm="0">
                                          <p:val>
                                            <p:strVal val="0-#ppt_w/2"/>
                                          </p:val>
                                        </p:tav>
                                        <p:tav tm="100000">
                                          <p:val>
                                            <p:strVal val="#ppt_x"/>
                                          </p:val>
                                        </p:tav>
                                      </p:tavLst>
                                    </p:anim>
                                    <p:anim calcmode="lin" valueType="num">
                                      <p:cBhvr additive="base">
                                        <p:cTn id="34" dur="500" fill="hold"/>
                                        <p:tgtEl>
                                          <p:spTgt spid="397329"/>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97331"/>
                                        </p:tgtEl>
                                        <p:attrNameLst>
                                          <p:attrName>style.visibility</p:attrName>
                                        </p:attrNameLst>
                                      </p:cBhvr>
                                      <p:to>
                                        <p:strVal val="visible"/>
                                      </p:to>
                                    </p:set>
                                    <p:anim calcmode="lin" valueType="num">
                                      <p:cBhvr additive="base">
                                        <p:cTn id="39" dur="500" fill="hold"/>
                                        <p:tgtEl>
                                          <p:spTgt spid="397331"/>
                                        </p:tgtEl>
                                        <p:attrNameLst>
                                          <p:attrName>ppt_x</p:attrName>
                                        </p:attrNameLst>
                                      </p:cBhvr>
                                      <p:tavLst>
                                        <p:tav tm="0">
                                          <p:val>
                                            <p:strVal val="0-#ppt_w/2"/>
                                          </p:val>
                                        </p:tav>
                                        <p:tav tm="100000">
                                          <p:val>
                                            <p:strVal val="#ppt_x"/>
                                          </p:val>
                                        </p:tav>
                                      </p:tavLst>
                                    </p:anim>
                                    <p:anim calcmode="lin" valueType="num">
                                      <p:cBhvr additive="base">
                                        <p:cTn id="40" dur="500" fill="hold"/>
                                        <p:tgtEl>
                                          <p:spTgt spid="397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uiExpand="1" build="p"/>
      <p:bldP spid="3973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044700" y="76200"/>
            <a:ext cx="8534400" cy="654050"/>
          </a:xfrm>
        </p:spPr>
        <p:txBody>
          <a:bodyPr>
            <a:normAutofit fontScale="90000"/>
          </a:bodyPr>
          <a:lstStyle/>
          <a:p>
            <a:r>
              <a:rPr lang="en-US" altLang="en-US" dirty="0"/>
              <a:t>CPU Memory Connections</a:t>
            </a:r>
          </a:p>
        </p:txBody>
      </p:sp>
      <p:sp>
        <p:nvSpPr>
          <p:cNvPr id="339971" name="Rectangle 3"/>
          <p:cNvSpPr>
            <a:spLocks noGrp="1" noChangeArrowheads="1"/>
          </p:cNvSpPr>
          <p:nvPr>
            <p:ph type="body" idx="1"/>
          </p:nvPr>
        </p:nvSpPr>
        <p:spPr>
          <a:xfrm>
            <a:off x="2044700" y="730250"/>
            <a:ext cx="8610600" cy="2711450"/>
          </a:xfrm>
        </p:spPr>
        <p:txBody>
          <a:bodyPr/>
          <a:lstStyle/>
          <a:p>
            <a:r>
              <a:rPr lang="en-US" altLang="en-US"/>
              <a:t>Function of each of the system buses:</a:t>
            </a:r>
          </a:p>
          <a:p>
            <a:pPr lvl="1"/>
            <a:r>
              <a:rPr lang="en-US" altLang="en-US" b="1"/>
              <a:t>Address Bus</a:t>
            </a:r>
            <a:r>
              <a:rPr lang="en-US" altLang="en-US"/>
              <a:t>—</a:t>
            </a:r>
            <a:r>
              <a:rPr lang="en-US" altLang="en-US" i="1"/>
              <a:t>unidirectional </a:t>
            </a:r>
            <a:r>
              <a:rPr lang="en-US" altLang="en-US"/>
              <a:t>bus that carries binary address outputs from the CPU to the memory ICs.</a:t>
            </a:r>
          </a:p>
          <a:p>
            <a:pPr lvl="2"/>
            <a:r>
              <a:rPr lang="en-US" altLang="en-US"/>
              <a:t>To select one memory location.</a:t>
            </a:r>
          </a:p>
          <a:p>
            <a:pPr lvl="1"/>
            <a:r>
              <a:rPr lang="en-US" altLang="en-US" b="1"/>
              <a:t>Data Bus</a:t>
            </a:r>
            <a:r>
              <a:rPr lang="en-US" altLang="en-US"/>
              <a:t>—</a:t>
            </a:r>
            <a:r>
              <a:rPr lang="en-US" altLang="en-US" i="1"/>
              <a:t>bidirectional </a:t>
            </a:r>
            <a:r>
              <a:rPr lang="en-US" altLang="en-US"/>
              <a:t>bus that carries data between the CPU and the memory ICs.</a:t>
            </a:r>
          </a:p>
        </p:txBody>
      </p:sp>
      <p:grpSp>
        <p:nvGrpSpPr>
          <p:cNvPr id="339978" name="Group 10"/>
          <p:cNvGrpSpPr>
            <a:grpSpLocks/>
          </p:cNvGrpSpPr>
          <p:nvPr/>
        </p:nvGrpSpPr>
        <p:grpSpPr bwMode="auto">
          <a:xfrm>
            <a:off x="2044701" y="3178175"/>
            <a:ext cx="8640763" cy="895350"/>
            <a:chOff x="328" y="2002"/>
            <a:chExt cx="5443" cy="564"/>
          </a:xfrm>
        </p:grpSpPr>
        <p:sp>
          <p:nvSpPr>
            <p:cNvPr id="339977" name="Rectangle 9"/>
            <p:cNvSpPr>
              <a:spLocks noChangeArrowheads="1"/>
            </p:cNvSpPr>
            <p:nvPr/>
          </p:nvSpPr>
          <p:spPr bwMode="auto">
            <a:xfrm>
              <a:off x="328" y="2002"/>
              <a:ext cx="5424" cy="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b="1"/>
                <a:t>Control Bus</a:t>
              </a:r>
              <a:r>
                <a:rPr lang="en-US" altLang="en-US"/>
                <a:t>—carries control signals (       </a:t>
              </a:r>
              <a:r>
                <a:rPr lang="en-US" altLang="en-US" i="1"/>
                <a:t>          </a:t>
              </a:r>
              <a:r>
                <a:rPr lang="en-US" altLang="en-US"/>
                <a:t>) from the CPU to the memory ICs.</a:t>
              </a:r>
              <a:endParaRPr lang="en-US" altLang="en-US" i="1"/>
            </a:p>
          </p:txBody>
        </p:sp>
        <p:grpSp>
          <p:nvGrpSpPr>
            <p:cNvPr id="339976" name="Group 8"/>
            <p:cNvGrpSpPr>
              <a:grpSpLocks/>
            </p:cNvGrpSpPr>
            <p:nvPr/>
          </p:nvGrpSpPr>
          <p:grpSpPr bwMode="auto">
            <a:xfrm>
              <a:off x="4192" y="2005"/>
              <a:ext cx="1579" cy="265"/>
              <a:chOff x="3158" y="3271"/>
              <a:chExt cx="1579" cy="265"/>
            </a:xfrm>
          </p:grpSpPr>
          <p:sp>
            <p:nvSpPr>
              <p:cNvPr id="339973" name="Rectangle 5"/>
              <p:cNvSpPr>
                <a:spLocks noChangeArrowheads="1"/>
              </p:cNvSpPr>
              <p:nvPr/>
            </p:nvSpPr>
            <p:spPr bwMode="auto">
              <a:xfrm>
                <a:off x="3158" y="3271"/>
                <a:ext cx="1579"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500" i="1"/>
                  <a:t>RD or WR</a:t>
                </a:r>
              </a:p>
            </p:txBody>
          </p:sp>
          <p:sp>
            <p:nvSpPr>
              <p:cNvPr id="339974" name="Line 6"/>
              <p:cNvSpPr>
                <a:spLocks noChangeShapeType="1"/>
              </p:cNvSpPr>
              <p:nvPr/>
            </p:nvSpPr>
            <p:spPr bwMode="auto">
              <a:xfrm>
                <a:off x="3231" y="3301"/>
                <a:ext cx="3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75" name="Line 7"/>
              <p:cNvSpPr>
                <a:spLocks noChangeShapeType="1"/>
              </p:cNvSpPr>
              <p:nvPr/>
            </p:nvSpPr>
            <p:spPr bwMode="auto">
              <a:xfrm>
                <a:off x="3814" y="3302"/>
                <a:ext cx="3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1760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39971">
                                            <p:txEl>
                                              <p:pRg st="2" end="2"/>
                                            </p:txEl>
                                          </p:spTgt>
                                        </p:tgtEl>
                                        <p:attrNameLst>
                                          <p:attrName>style.visibility</p:attrName>
                                        </p:attrNameLst>
                                      </p:cBhvr>
                                      <p:to>
                                        <p:strVal val="visible"/>
                                      </p:to>
                                    </p:set>
                                    <p:anim calcmode="lin" valueType="num">
                                      <p:cBhvr additive="base">
                                        <p:cTn id="17" dur="500" fill="hold"/>
                                        <p:tgtEl>
                                          <p:spTgt spid="3399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9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9971">
                                            <p:txEl>
                                              <p:pRg st="3" end="3"/>
                                            </p:txEl>
                                          </p:spTgt>
                                        </p:tgtEl>
                                        <p:attrNameLst>
                                          <p:attrName>style.visibility</p:attrName>
                                        </p:attrNameLst>
                                      </p:cBhvr>
                                      <p:to>
                                        <p:strVal val="visible"/>
                                      </p:to>
                                    </p:set>
                                    <p:anim calcmode="lin" valueType="num">
                                      <p:cBhvr additive="base">
                                        <p:cTn id="23" dur="500" fill="hold"/>
                                        <p:tgtEl>
                                          <p:spTgt spid="33997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39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339978"/>
                                        </p:tgtEl>
                                        <p:attrNameLst>
                                          <p:attrName>style.visibility</p:attrName>
                                        </p:attrNameLst>
                                      </p:cBhvr>
                                      <p:to>
                                        <p:strVal val="visible"/>
                                      </p:to>
                                    </p:set>
                                    <p:anim calcmode="lin" valueType="num">
                                      <p:cBhvr additive="base">
                                        <p:cTn id="29" dur="500" fill="hold"/>
                                        <p:tgtEl>
                                          <p:spTgt spid="339978"/>
                                        </p:tgtEl>
                                        <p:attrNameLst>
                                          <p:attrName>ppt_x</p:attrName>
                                        </p:attrNameLst>
                                      </p:cBhvr>
                                      <p:tavLst>
                                        <p:tav tm="0">
                                          <p:val>
                                            <p:strVal val="0-#ppt_w/2"/>
                                          </p:val>
                                        </p:tav>
                                        <p:tav tm="100000">
                                          <p:val>
                                            <p:strVal val="#ppt_x"/>
                                          </p:val>
                                        </p:tav>
                                      </p:tavLst>
                                    </p:anim>
                                    <p:anim calcmode="lin" valueType="num">
                                      <p:cBhvr additive="base">
                                        <p:cTn id="30" dur="500" fill="hold"/>
                                        <p:tgtEl>
                                          <p:spTgt spid="3399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2044700" y="76200"/>
            <a:ext cx="8534400" cy="654050"/>
          </a:xfrm>
        </p:spPr>
        <p:txBody>
          <a:bodyPr>
            <a:normAutofit fontScale="90000"/>
          </a:bodyPr>
          <a:lstStyle/>
          <a:p>
            <a:r>
              <a:rPr lang="en-US" altLang="en-US" dirty="0"/>
              <a:t>Read Only memories(ROM)</a:t>
            </a:r>
          </a:p>
        </p:txBody>
      </p:sp>
      <p:sp>
        <p:nvSpPr>
          <p:cNvPr id="342019" name="Rectangle 3"/>
          <p:cNvSpPr>
            <a:spLocks noGrp="1" noChangeArrowheads="1"/>
          </p:cNvSpPr>
          <p:nvPr>
            <p:ph type="body" idx="1"/>
          </p:nvPr>
        </p:nvSpPr>
        <p:spPr>
          <a:xfrm>
            <a:off x="2044700" y="730250"/>
            <a:ext cx="8394700" cy="5029200"/>
          </a:xfrm>
        </p:spPr>
        <p:txBody>
          <a:bodyPr/>
          <a:lstStyle/>
          <a:p>
            <a:r>
              <a:rPr lang="en-US" altLang="en-US"/>
              <a:t>Read-only memory is semiconductor memory designed to hold data that are permanent or will not change frequently. </a:t>
            </a:r>
          </a:p>
          <a:p>
            <a:r>
              <a:rPr lang="en-US" altLang="en-US"/>
              <a:t>Some ROMs cannot have their data changed once they have been programmed—others can be </a:t>
            </a:r>
            <a:r>
              <a:rPr lang="en-US" altLang="en-US" i="1"/>
              <a:t>erased </a:t>
            </a:r>
            <a:r>
              <a:rPr lang="en-US" altLang="en-US"/>
              <a:t>&amp; reprogrammed as often as desired.</a:t>
            </a:r>
          </a:p>
          <a:p>
            <a:pPr lvl="1"/>
            <a:r>
              <a:rPr lang="en-US" altLang="en-US"/>
              <a:t>The process of entering data is called </a:t>
            </a:r>
            <a:r>
              <a:rPr lang="en-US" altLang="en-US" b="1"/>
              <a:t>programming </a:t>
            </a:r>
            <a:r>
              <a:rPr lang="en-US" altLang="en-US"/>
              <a:t>or </a:t>
            </a:r>
            <a:r>
              <a:rPr lang="en-US" altLang="en-US" i="1"/>
              <a:t>burning </a:t>
            </a:r>
            <a:r>
              <a:rPr lang="en-US" altLang="en-US"/>
              <a:t>the ROM. </a:t>
            </a:r>
          </a:p>
          <a:p>
            <a:r>
              <a:rPr lang="en-US" altLang="en-US"/>
              <a:t>A major use of ROMs storage of programs in microcomputers. </a:t>
            </a:r>
          </a:p>
          <a:p>
            <a:pPr lvl="1"/>
            <a:r>
              <a:rPr lang="en-US" altLang="en-US"/>
              <a:t>As ROMs are </a:t>
            </a:r>
            <a:r>
              <a:rPr lang="en-US" altLang="en-US" i="1"/>
              <a:t>nonvolatile, </a:t>
            </a:r>
            <a:r>
              <a:rPr lang="en-US" altLang="en-US"/>
              <a:t>programs are not lost</a:t>
            </a:r>
            <a:br>
              <a:rPr lang="en-US" altLang="en-US"/>
            </a:br>
            <a:r>
              <a:rPr lang="en-US" altLang="en-US"/>
              <a:t>when electrical power is turned off. </a:t>
            </a:r>
          </a:p>
        </p:txBody>
      </p:sp>
    </p:spTree>
    <p:extLst>
      <p:ext uri="{BB962C8B-B14F-4D97-AF65-F5344CB8AC3E}">
        <p14:creationId xmlns:p14="http://schemas.microsoft.com/office/powerpoint/2010/main" val="332971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additive="base">
                                        <p:cTn id="7" dur="500" fill="hold"/>
                                        <p:tgtEl>
                                          <p:spTgt spid="342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anim calcmode="lin" valueType="num">
                                      <p:cBhvr additive="base">
                                        <p:cTn id="13" dur="500" fill="hold"/>
                                        <p:tgtEl>
                                          <p:spTgt spid="342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20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2019">
                                            <p:txEl>
                                              <p:pRg st="2" end="2"/>
                                            </p:txEl>
                                          </p:spTgt>
                                        </p:tgtEl>
                                        <p:attrNameLst>
                                          <p:attrName>style.visibility</p:attrName>
                                        </p:attrNameLst>
                                      </p:cBhvr>
                                      <p:to>
                                        <p:strVal val="visible"/>
                                      </p:to>
                                    </p:set>
                                    <p:anim calcmode="lin" valueType="num">
                                      <p:cBhvr additive="base">
                                        <p:cTn id="17"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2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2019">
                                            <p:txEl>
                                              <p:pRg st="3" end="3"/>
                                            </p:txEl>
                                          </p:spTgt>
                                        </p:tgtEl>
                                        <p:attrNameLst>
                                          <p:attrName>style.visibility</p:attrName>
                                        </p:attrNameLst>
                                      </p:cBhvr>
                                      <p:to>
                                        <p:strVal val="visible"/>
                                      </p:to>
                                    </p:set>
                                    <p:anim calcmode="lin" valueType="num">
                                      <p:cBhvr additive="base">
                                        <p:cTn id="23" dur="500" fill="hold"/>
                                        <p:tgtEl>
                                          <p:spTgt spid="34201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201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2019">
                                            <p:txEl>
                                              <p:pRg st="4" end="4"/>
                                            </p:txEl>
                                          </p:spTgt>
                                        </p:tgtEl>
                                        <p:attrNameLst>
                                          <p:attrName>style.visibility</p:attrName>
                                        </p:attrNameLst>
                                      </p:cBhvr>
                                      <p:to>
                                        <p:strVal val="visible"/>
                                      </p:to>
                                    </p:set>
                                    <p:anim calcmode="lin" valueType="num">
                                      <p:cBhvr additive="base">
                                        <p:cTn id="27" dur="500" fill="hold"/>
                                        <p:tgtEl>
                                          <p:spTgt spid="34201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20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2044700" y="76200"/>
            <a:ext cx="8534400" cy="914400"/>
          </a:xfrm>
        </p:spPr>
        <p:txBody>
          <a:bodyPr/>
          <a:lstStyle/>
          <a:p>
            <a:r>
              <a:rPr lang="en-US" altLang="en-US" dirty="0"/>
              <a:t> Read Only memories</a:t>
            </a:r>
          </a:p>
        </p:txBody>
      </p:sp>
      <p:grpSp>
        <p:nvGrpSpPr>
          <p:cNvPr id="404485" name="Group 5"/>
          <p:cNvGrpSpPr>
            <a:grpSpLocks/>
          </p:cNvGrpSpPr>
          <p:nvPr/>
        </p:nvGrpSpPr>
        <p:grpSpPr bwMode="auto">
          <a:xfrm>
            <a:off x="2608264" y="1147763"/>
            <a:ext cx="7888288" cy="5610225"/>
            <a:chOff x="683" y="723"/>
            <a:chExt cx="4969" cy="3534"/>
          </a:xfrm>
        </p:grpSpPr>
        <p:grpSp>
          <p:nvGrpSpPr>
            <p:cNvPr id="404486" name="Group 6"/>
            <p:cNvGrpSpPr>
              <a:grpSpLocks/>
            </p:cNvGrpSpPr>
            <p:nvPr/>
          </p:nvGrpSpPr>
          <p:grpSpPr bwMode="auto">
            <a:xfrm>
              <a:off x="1223" y="723"/>
              <a:ext cx="4429" cy="3534"/>
              <a:chOff x="1223" y="723"/>
              <a:chExt cx="4429" cy="3534"/>
            </a:xfrm>
          </p:grpSpPr>
          <p:pic>
            <p:nvPicPr>
              <p:cNvPr id="404487" name="Picture 7" descr="fg12_00000_AAGTOGL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223" y="723"/>
                <a:ext cx="4429" cy="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4488" name="Rectangle 8"/>
              <p:cNvSpPr>
                <a:spLocks noChangeArrowheads="1"/>
              </p:cNvSpPr>
              <p:nvPr/>
            </p:nvSpPr>
            <p:spPr bwMode="auto">
              <a:xfrm>
                <a:off x="3438" y="1650"/>
                <a:ext cx="180"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89" name="Rectangle 9"/>
              <p:cNvSpPr>
                <a:spLocks noChangeArrowheads="1"/>
              </p:cNvSpPr>
              <p:nvPr/>
            </p:nvSpPr>
            <p:spPr bwMode="auto">
              <a:xfrm>
                <a:off x="2274" y="3840"/>
                <a:ext cx="180"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0" name="Rectangle 10"/>
              <p:cNvSpPr>
                <a:spLocks noChangeArrowheads="1"/>
              </p:cNvSpPr>
              <p:nvPr/>
            </p:nvSpPr>
            <p:spPr bwMode="auto">
              <a:xfrm>
                <a:off x="4854" y="3840"/>
                <a:ext cx="180"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4491" name="Rectangle 11"/>
            <p:cNvSpPr>
              <a:spLocks noChangeArrowheads="1"/>
            </p:cNvSpPr>
            <p:nvPr/>
          </p:nvSpPr>
          <p:spPr bwMode="auto">
            <a:xfrm>
              <a:off x="683" y="1129"/>
              <a:ext cx="1228"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300" b="1">
                  <a:latin typeface="Arial" panose="020B0604020202020204" pitchFamily="34" charset="0"/>
                </a:rPr>
                <a:t>Typical ROM</a:t>
              </a:r>
            </a:p>
          </p:txBody>
        </p:sp>
      </p:grpSp>
    </p:spTree>
    <p:extLst>
      <p:ext uri="{BB962C8B-B14F-4D97-AF65-F5344CB8AC3E}">
        <p14:creationId xmlns:p14="http://schemas.microsoft.com/office/powerpoint/2010/main" val="401831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04485"/>
                                        </p:tgtEl>
                                        <p:attrNameLst>
                                          <p:attrName>style.visibility</p:attrName>
                                        </p:attrNameLst>
                                      </p:cBhvr>
                                      <p:to>
                                        <p:strVal val="visible"/>
                                      </p:to>
                                    </p:set>
                                    <p:animEffect transition="in" filter="wipe(up)">
                                      <p:cBhvr>
                                        <p:cTn id="7" dur="500"/>
                                        <p:tgtEl>
                                          <p:spTgt spid="404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044700" y="76200"/>
            <a:ext cx="8534400" cy="914400"/>
          </a:xfrm>
        </p:spPr>
        <p:txBody>
          <a:bodyPr/>
          <a:lstStyle/>
          <a:p>
            <a:r>
              <a:rPr lang="en-US" altLang="en-US" dirty="0"/>
              <a:t>Read Only memories</a:t>
            </a:r>
          </a:p>
        </p:txBody>
      </p:sp>
      <p:sp>
        <p:nvSpPr>
          <p:cNvPr id="403459" name="Rectangle 3"/>
          <p:cNvSpPr>
            <a:spLocks noGrp="1" noChangeArrowheads="1"/>
          </p:cNvSpPr>
          <p:nvPr>
            <p:ph type="body" idx="1"/>
          </p:nvPr>
        </p:nvSpPr>
        <p:spPr>
          <a:xfrm>
            <a:off x="2044700" y="1198178"/>
            <a:ext cx="8394700" cy="4561271"/>
          </a:xfrm>
        </p:spPr>
        <p:txBody>
          <a:bodyPr/>
          <a:lstStyle/>
          <a:p>
            <a:r>
              <a:rPr lang="en-US" altLang="en-US" dirty="0"/>
              <a:t>To read a data word from ROM requires:</a:t>
            </a:r>
          </a:p>
          <a:p>
            <a:pPr lvl="1"/>
            <a:r>
              <a:rPr lang="en-US" altLang="en-US" dirty="0"/>
              <a:t>Applying the appropriate address inputs.</a:t>
            </a:r>
          </a:p>
          <a:p>
            <a:pPr lvl="1"/>
            <a:r>
              <a:rPr lang="en-US" altLang="en-US" dirty="0"/>
              <a:t>Activating the control inputs.</a:t>
            </a:r>
          </a:p>
        </p:txBody>
      </p:sp>
    </p:spTree>
    <p:extLst>
      <p:ext uri="{BB962C8B-B14F-4D97-AF65-F5344CB8AC3E}">
        <p14:creationId xmlns:p14="http://schemas.microsoft.com/office/powerpoint/2010/main" val="2478985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anim calcmode="lin" valueType="num">
                                      <p:cBhvr additive="base">
                                        <p:cTn id="11" dur="500" fill="hold"/>
                                        <p:tgtEl>
                                          <p:spTgt spid="403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34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anim calcmode="lin" valueType="num">
                                      <p:cBhvr additive="base">
                                        <p:cTn id="15" dur="500" fill="hold"/>
                                        <p:tgtEl>
                                          <p:spTgt spid="403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3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044700" y="76200"/>
            <a:ext cx="8534400" cy="914400"/>
          </a:xfrm>
        </p:spPr>
        <p:txBody>
          <a:bodyPr/>
          <a:lstStyle/>
          <a:p>
            <a:r>
              <a:rPr lang="en-US" altLang="en-US" dirty="0"/>
              <a:t>ROM Architecture</a:t>
            </a:r>
          </a:p>
        </p:txBody>
      </p:sp>
      <p:sp>
        <p:nvSpPr>
          <p:cNvPr id="343043" name="Rectangle 3"/>
          <p:cNvSpPr>
            <a:spLocks noGrp="1" noChangeArrowheads="1"/>
          </p:cNvSpPr>
          <p:nvPr>
            <p:ph type="body" idx="1"/>
          </p:nvPr>
        </p:nvSpPr>
        <p:spPr>
          <a:xfrm>
            <a:off x="2044700" y="1208690"/>
            <a:ext cx="8470900" cy="4550760"/>
          </a:xfrm>
        </p:spPr>
        <p:txBody>
          <a:bodyPr/>
          <a:lstStyle/>
          <a:p>
            <a:r>
              <a:rPr lang="en-US" altLang="en-US" dirty="0"/>
              <a:t>The internal architecture (structure) of a ROM IC is complex—but has four basic parts:</a:t>
            </a:r>
          </a:p>
          <a:p>
            <a:pPr lvl="1"/>
            <a:r>
              <a:rPr lang="en-US" altLang="en-US" b="1" i="1" dirty="0"/>
              <a:t>Register array</a:t>
            </a:r>
            <a:r>
              <a:rPr lang="en-US" altLang="en-US" i="1" dirty="0"/>
              <a:t>—s</a:t>
            </a:r>
            <a:r>
              <a:rPr lang="en-US" altLang="en-US" dirty="0"/>
              <a:t>tores data programmed into ROM.</a:t>
            </a:r>
          </a:p>
          <a:p>
            <a:pPr lvl="2"/>
            <a:r>
              <a:rPr lang="en-US" altLang="en-US" i="1" dirty="0"/>
              <a:t>Each register contains several memory cells equal</a:t>
            </a:r>
            <a:br>
              <a:rPr lang="en-US" altLang="en-US" i="1" dirty="0"/>
            </a:br>
            <a:r>
              <a:rPr lang="en-US" altLang="en-US" i="1" dirty="0"/>
              <a:t>to the word size.</a:t>
            </a:r>
          </a:p>
          <a:p>
            <a:pPr lvl="1"/>
            <a:r>
              <a:rPr lang="en-US" altLang="en-US" b="1" i="1" dirty="0"/>
              <a:t>Address decoders</a:t>
            </a:r>
            <a:r>
              <a:rPr lang="en-US" altLang="en-US" i="1" dirty="0"/>
              <a:t>—Row &amp; Column decoders.</a:t>
            </a:r>
          </a:p>
          <a:p>
            <a:pPr lvl="2"/>
            <a:r>
              <a:rPr lang="en-US" altLang="en-US" dirty="0"/>
              <a:t>Only one register will be in both row &amp; column selected by the address inputs, and this one will be enabled.</a:t>
            </a:r>
          </a:p>
          <a:p>
            <a:pPr lvl="1"/>
            <a:r>
              <a:rPr lang="en-US" altLang="en-US" b="1" dirty="0"/>
              <a:t>Output buffers</a:t>
            </a:r>
            <a:r>
              <a:rPr lang="en-US" altLang="en-US" dirty="0"/>
              <a:t>—pass data to external data outputs. </a:t>
            </a:r>
          </a:p>
          <a:p>
            <a:pPr lvl="2"/>
            <a:r>
              <a:rPr lang="en-US" altLang="en-US" dirty="0"/>
              <a:t>The register that is enabled by the address inputs will place its data on the data bus. </a:t>
            </a:r>
          </a:p>
          <a:p>
            <a:pPr lvl="2"/>
            <a:r>
              <a:rPr lang="en-US" altLang="en-US" dirty="0"/>
              <a:t>These data feed into the output buffers, which will</a:t>
            </a:r>
            <a:br>
              <a:rPr lang="en-US" altLang="en-US" dirty="0"/>
            </a:br>
            <a:r>
              <a:rPr lang="en-US" altLang="en-US" dirty="0"/>
              <a:t>pass the data to the external data outputs.</a:t>
            </a:r>
            <a:endParaRPr lang="en-US" altLang="en-US" i="1" dirty="0"/>
          </a:p>
        </p:txBody>
      </p:sp>
    </p:spTree>
    <p:extLst>
      <p:ext uri="{BB962C8B-B14F-4D97-AF65-F5344CB8AC3E}">
        <p14:creationId xmlns:p14="http://schemas.microsoft.com/office/powerpoint/2010/main" val="2023992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 calcmode="lin" valueType="num">
                                      <p:cBhvr additive="base">
                                        <p:cTn id="7" dur="500" fill="hold"/>
                                        <p:tgtEl>
                                          <p:spTgt spid="343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3043">
                                            <p:txEl>
                                              <p:pRg st="1" end="1"/>
                                            </p:txEl>
                                          </p:spTgt>
                                        </p:tgtEl>
                                        <p:attrNameLst>
                                          <p:attrName>style.visibility</p:attrName>
                                        </p:attrNameLst>
                                      </p:cBhvr>
                                      <p:to>
                                        <p:strVal val="visible"/>
                                      </p:to>
                                    </p:set>
                                    <p:anim calcmode="lin" valueType="num">
                                      <p:cBhvr additive="base">
                                        <p:cTn id="13" dur="500" fill="hold"/>
                                        <p:tgtEl>
                                          <p:spTgt spid="343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30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3043">
                                            <p:txEl>
                                              <p:pRg st="2" end="2"/>
                                            </p:txEl>
                                          </p:spTgt>
                                        </p:tgtEl>
                                        <p:attrNameLst>
                                          <p:attrName>style.visibility</p:attrName>
                                        </p:attrNameLst>
                                      </p:cBhvr>
                                      <p:to>
                                        <p:strVal val="visible"/>
                                      </p:to>
                                    </p:set>
                                    <p:anim calcmode="lin" valueType="num">
                                      <p:cBhvr additive="base">
                                        <p:cTn id="17" dur="500" fill="hold"/>
                                        <p:tgtEl>
                                          <p:spTgt spid="3430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3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3043">
                                            <p:txEl>
                                              <p:pRg st="3" end="3"/>
                                            </p:txEl>
                                          </p:spTgt>
                                        </p:tgtEl>
                                        <p:attrNameLst>
                                          <p:attrName>style.visibility</p:attrName>
                                        </p:attrNameLst>
                                      </p:cBhvr>
                                      <p:to>
                                        <p:strVal val="visible"/>
                                      </p:to>
                                    </p:set>
                                    <p:anim calcmode="lin" valueType="num">
                                      <p:cBhvr additive="base">
                                        <p:cTn id="23" dur="500" fill="hold"/>
                                        <p:tgtEl>
                                          <p:spTgt spid="34304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304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3043">
                                            <p:txEl>
                                              <p:pRg st="4" end="4"/>
                                            </p:txEl>
                                          </p:spTgt>
                                        </p:tgtEl>
                                        <p:attrNameLst>
                                          <p:attrName>style.visibility</p:attrName>
                                        </p:attrNameLst>
                                      </p:cBhvr>
                                      <p:to>
                                        <p:strVal val="visible"/>
                                      </p:to>
                                    </p:set>
                                    <p:anim calcmode="lin" valueType="num">
                                      <p:cBhvr additive="base">
                                        <p:cTn id="27" dur="500" fill="hold"/>
                                        <p:tgtEl>
                                          <p:spTgt spid="3430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3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43043">
                                            <p:txEl>
                                              <p:pRg st="5" end="5"/>
                                            </p:txEl>
                                          </p:spTgt>
                                        </p:tgtEl>
                                        <p:attrNameLst>
                                          <p:attrName>style.visibility</p:attrName>
                                        </p:attrNameLst>
                                      </p:cBhvr>
                                      <p:to>
                                        <p:strVal val="visible"/>
                                      </p:to>
                                    </p:set>
                                    <p:anim calcmode="lin" valueType="num">
                                      <p:cBhvr additive="base">
                                        <p:cTn id="33" dur="500" fill="hold"/>
                                        <p:tgtEl>
                                          <p:spTgt spid="34304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4304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43043">
                                            <p:txEl>
                                              <p:pRg st="6" end="6"/>
                                            </p:txEl>
                                          </p:spTgt>
                                        </p:tgtEl>
                                        <p:attrNameLst>
                                          <p:attrName>style.visibility</p:attrName>
                                        </p:attrNameLst>
                                      </p:cBhvr>
                                      <p:to>
                                        <p:strVal val="visible"/>
                                      </p:to>
                                    </p:set>
                                    <p:anim calcmode="lin" valueType="num">
                                      <p:cBhvr additive="base">
                                        <p:cTn id="37" dur="500" fill="hold"/>
                                        <p:tgtEl>
                                          <p:spTgt spid="3430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304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43043">
                                            <p:txEl>
                                              <p:pRg st="7" end="7"/>
                                            </p:txEl>
                                          </p:spTgt>
                                        </p:tgtEl>
                                        <p:attrNameLst>
                                          <p:attrName>style.visibility</p:attrName>
                                        </p:attrNameLst>
                                      </p:cBhvr>
                                      <p:to>
                                        <p:strVal val="visible"/>
                                      </p:to>
                                    </p:set>
                                    <p:anim calcmode="lin" valueType="num">
                                      <p:cBhvr additive="base">
                                        <p:cTn id="41" dur="500" fill="hold"/>
                                        <p:tgtEl>
                                          <p:spTgt spid="34304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430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044700" y="76200"/>
            <a:ext cx="8534400" cy="673100"/>
          </a:xfrm>
        </p:spPr>
        <p:txBody>
          <a:bodyPr>
            <a:normAutofit fontScale="90000"/>
          </a:bodyPr>
          <a:lstStyle/>
          <a:p>
            <a:r>
              <a:rPr lang="en-US" altLang="en-US" dirty="0"/>
              <a:t>ROM Architecture</a:t>
            </a:r>
          </a:p>
        </p:txBody>
      </p:sp>
      <p:pic>
        <p:nvPicPr>
          <p:cNvPr id="405509" name="Picture 5" descr="fg12_00000_AAGTOGK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354387" y="1968281"/>
            <a:ext cx="5915025"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5510" name="Rectangle 6"/>
          <p:cNvSpPr>
            <a:spLocks noChangeArrowheads="1"/>
          </p:cNvSpPr>
          <p:nvPr/>
        </p:nvSpPr>
        <p:spPr bwMode="auto">
          <a:xfrm>
            <a:off x="3492501" y="749300"/>
            <a:ext cx="567372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300" b="1" dirty="0">
                <a:latin typeface="Arial" panose="020B0604020202020204" pitchFamily="34" charset="0"/>
              </a:rPr>
              <a:t>Architecture of a 16 x 8 ROM.</a:t>
            </a:r>
            <a:br>
              <a:rPr lang="en-US" altLang="en-US" sz="2300" b="1" dirty="0">
                <a:latin typeface="Arial" panose="020B0604020202020204" pitchFamily="34" charset="0"/>
              </a:rPr>
            </a:br>
            <a:r>
              <a:rPr lang="en-US" altLang="en-US" sz="2300" b="1" dirty="0">
                <a:latin typeface="Arial" panose="020B0604020202020204" pitchFamily="34" charset="0"/>
              </a:rPr>
              <a:t>Each register stores one eight-bit word.</a:t>
            </a:r>
          </a:p>
        </p:txBody>
      </p:sp>
    </p:spTree>
    <p:extLst>
      <p:ext uri="{BB962C8B-B14F-4D97-AF65-F5344CB8AC3E}">
        <p14:creationId xmlns:p14="http://schemas.microsoft.com/office/powerpoint/2010/main" val="2447022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5510"/>
                                        </p:tgtEl>
                                        <p:attrNameLst>
                                          <p:attrName>style.visibility</p:attrName>
                                        </p:attrNameLst>
                                      </p:cBhvr>
                                      <p:to>
                                        <p:strVal val="visible"/>
                                      </p:to>
                                    </p:set>
                                    <p:animEffect transition="in" filter="wipe(up)">
                                      <p:cBhvr>
                                        <p:cTn id="7" dur="500"/>
                                        <p:tgtEl>
                                          <p:spTgt spid="40551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05509"/>
                                        </p:tgtEl>
                                        <p:attrNameLst>
                                          <p:attrName>style.visibility</p:attrName>
                                        </p:attrNameLst>
                                      </p:cBhvr>
                                      <p:to>
                                        <p:strVal val="visible"/>
                                      </p:to>
                                    </p:set>
                                    <p:animEffect transition="in" filter="wipe(left)">
                                      <p:cBhvr>
                                        <p:cTn id="11" dur="500"/>
                                        <p:tgtEl>
                                          <p:spTgt spid="405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Virtually any digital system requires some kind of memory, hence it is important to understand how memories are built, their main features, and how they work.</a:t>
            </a:r>
          </a:p>
        </p:txBody>
      </p:sp>
    </p:spTree>
    <p:extLst>
      <p:ext uri="{BB962C8B-B14F-4D97-AF65-F5344CB8AC3E}">
        <p14:creationId xmlns:p14="http://schemas.microsoft.com/office/powerpoint/2010/main" val="1002507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2044700" y="76200"/>
            <a:ext cx="8059738" cy="654050"/>
          </a:xfrm>
        </p:spPr>
        <p:txBody>
          <a:bodyPr>
            <a:normAutofit fontScale="90000"/>
          </a:bodyPr>
          <a:lstStyle/>
          <a:p>
            <a:r>
              <a:rPr lang="en-US" altLang="en-US" dirty="0"/>
              <a:t>ROM Timing</a:t>
            </a:r>
          </a:p>
        </p:txBody>
      </p:sp>
      <p:sp>
        <p:nvSpPr>
          <p:cNvPr id="344067" name="Rectangle 3"/>
          <p:cNvSpPr>
            <a:spLocks noGrp="1" noChangeArrowheads="1"/>
          </p:cNvSpPr>
          <p:nvPr>
            <p:ph type="body" idx="1"/>
          </p:nvPr>
        </p:nvSpPr>
        <p:spPr>
          <a:xfrm>
            <a:off x="2044700" y="730250"/>
            <a:ext cx="8470900" cy="1447800"/>
          </a:xfrm>
          <a:noFill/>
        </p:spPr>
        <p:txBody>
          <a:bodyPr/>
          <a:lstStyle/>
          <a:p>
            <a:r>
              <a:rPr lang="en-US" altLang="en-US"/>
              <a:t>There will be propagation delay between the application of a ROM’s inputs and appearance</a:t>
            </a:r>
            <a:br>
              <a:rPr lang="en-US" altLang="en-US"/>
            </a:br>
            <a:r>
              <a:rPr lang="en-US" altLang="en-US"/>
              <a:t>of the data outputs during a read operation. </a:t>
            </a:r>
          </a:p>
        </p:txBody>
      </p:sp>
      <p:pic>
        <p:nvPicPr>
          <p:cNvPr id="344070" name="Picture 6" descr="fg12_00000_AAGTOGM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024064" y="2136776"/>
            <a:ext cx="5902325"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4076" name="Group 12"/>
          <p:cNvGrpSpPr>
            <a:grpSpLocks/>
          </p:cNvGrpSpPr>
          <p:nvPr/>
        </p:nvGrpSpPr>
        <p:grpSpPr bwMode="auto">
          <a:xfrm>
            <a:off x="7939088" y="3241675"/>
            <a:ext cx="2508250" cy="1384300"/>
            <a:chOff x="4059" y="2168"/>
            <a:chExt cx="1580" cy="872"/>
          </a:xfrm>
        </p:grpSpPr>
        <p:sp>
          <p:nvSpPr>
            <p:cNvPr id="344074" name="Rectangle 10"/>
            <p:cNvSpPr>
              <a:spLocks noChangeArrowheads="1"/>
            </p:cNvSpPr>
            <p:nvPr/>
          </p:nvSpPr>
          <p:spPr bwMode="auto">
            <a:xfrm>
              <a:off x="4059" y="2168"/>
              <a:ext cx="1580" cy="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Called access time </a:t>
              </a:r>
              <a:r>
                <a:rPr lang="en-US" altLang="en-US" sz="2000" i="1"/>
                <a:t>(t</a:t>
              </a:r>
              <a:r>
                <a:rPr lang="en-US" altLang="en-US" sz="2000" baseline="-25000"/>
                <a:t>ACC</a:t>
              </a:r>
              <a:r>
                <a:rPr lang="en-US" altLang="en-US" sz="2000"/>
                <a:t>), the delay is</a:t>
              </a:r>
              <a:br>
                <a:rPr lang="en-US" altLang="en-US" sz="2000"/>
              </a:br>
              <a:r>
                <a:rPr lang="en-US" altLang="en-US" sz="2000"/>
                <a:t>a measure of ROM operating speed.</a:t>
              </a:r>
            </a:p>
          </p:txBody>
        </p:sp>
        <p:sp>
          <p:nvSpPr>
            <p:cNvPr id="344075" name="Rectangle 11"/>
            <p:cNvSpPr>
              <a:spLocks noChangeArrowheads="1"/>
            </p:cNvSpPr>
            <p:nvPr/>
          </p:nvSpPr>
          <p:spPr bwMode="auto">
            <a:xfrm>
              <a:off x="4110" y="2168"/>
              <a:ext cx="1506" cy="8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7591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44070"/>
                                        </p:tgtEl>
                                        <p:attrNameLst>
                                          <p:attrName>style.visibility</p:attrName>
                                        </p:attrNameLst>
                                      </p:cBhvr>
                                      <p:to>
                                        <p:strVal val="visible"/>
                                      </p:to>
                                    </p:set>
                                    <p:animEffect transition="in" filter="wipe(up)">
                                      <p:cBhvr>
                                        <p:cTn id="12" dur="500"/>
                                        <p:tgtEl>
                                          <p:spTgt spid="344070"/>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44076"/>
                                        </p:tgtEl>
                                        <p:attrNameLst>
                                          <p:attrName>style.visibility</p:attrName>
                                        </p:attrNameLst>
                                      </p:cBhvr>
                                      <p:to>
                                        <p:strVal val="visible"/>
                                      </p:to>
                                    </p:set>
                                    <p:anim calcmode="lin" valueType="num">
                                      <p:cBhvr>
                                        <p:cTn id="16" dur="500" fill="hold"/>
                                        <p:tgtEl>
                                          <p:spTgt spid="344076"/>
                                        </p:tgtEl>
                                        <p:attrNameLst>
                                          <p:attrName>ppt_w</p:attrName>
                                        </p:attrNameLst>
                                      </p:cBhvr>
                                      <p:tavLst>
                                        <p:tav tm="0">
                                          <p:val>
                                            <p:fltVal val="0"/>
                                          </p:val>
                                        </p:tav>
                                        <p:tav tm="100000">
                                          <p:val>
                                            <p:strVal val="#ppt_w"/>
                                          </p:val>
                                        </p:tav>
                                      </p:tavLst>
                                    </p:anim>
                                    <p:anim calcmode="lin" valueType="num">
                                      <p:cBhvr>
                                        <p:cTn id="17" dur="500" fill="hold"/>
                                        <p:tgtEl>
                                          <p:spTgt spid="344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2044700" y="76200"/>
            <a:ext cx="8059738" cy="914400"/>
          </a:xfrm>
        </p:spPr>
        <p:txBody>
          <a:bodyPr/>
          <a:lstStyle/>
          <a:p>
            <a:r>
              <a:rPr lang="en-US" altLang="en-US" dirty="0"/>
              <a:t>ROM Timing</a:t>
            </a:r>
          </a:p>
        </p:txBody>
      </p:sp>
      <p:sp>
        <p:nvSpPr>
          <p:cNvPr id="407555" name="Rectangle 3"/>
          <p:cNvSpPr>
            <a:spLocks noGrp="1" noChangeArrowheads="1"/>
          </p:cNvSpPr>
          <p:nvPr>
            <p:ph type="body" idx="1"/>
          </p:nvPr>
        </p:nvSpPr>
        <p:spPr>
          <a:xfrm>
            <a:off x="2044700" y="990600"/>
            <a:ext cx="8470900" cy="1187450"/>
          </a:xfrm>
          <a:noFill/>
        </p:spPr>
        <p:txBody>
          <a:bodyPr>
            <a:normAutofit lnSpcReduction="10000"/>
          </a:bodyPr>
          <a:lstStyle/>
          <a:p>
            <a:r>
              <a:rPr lang="en-US" altLang="en-US"/>
              <a:t>There will be propagation delay between the application of a ROM’s inputs and appearance</a:t>
            </a:r>
            <a:br>
              <a:rPr lang="en-US" altLang="en-US"/>
            </a:br>
            <a:r>
              <a:rPr lang="en-US" altLang="en-US"/>
              <a:t>of the data outputs during a read operation. </a:t>
            </a:r>
          </a:p>
        </p:txBody>
      </p:sp>
      <p:pic>
        <p:nvPicPr>
          <p:cNvPr id="407556" name="Picture 4" descr="fg12_00000_AAGTOGM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044700" y="2378514"/>
            <a:ext cx="5902325"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7560" name="Group 8"/>
          <p:cNvGrpSpPr>
            <a:grpSpLocks/>
          </p:cNvGrpSpPr>
          <p:nvPr/>
        </p:nvGrpSpPr>
        <p:grpSpPr bwMode="auto">
          <a:xfrm>
            <a:off x="7939088" y="2508251"/>
            <a:ext cx="2508250" cy="3025775"/>
            <a:chOff x="4041" y="1358"/>
            <a:chExt cx="1580" cy="1906"/>
          </a:xfrm>
        </p:grpSpPr>
        <p:sp>
          <p:nvSpPr>
            <p:cNvPr id="407558" name="Rectangle 6"/>
            <p:cNvSpPr>
              <a:spLocks noChangeArrowheads="1"/>
            </p:cNvSpPr>
            <p:nvPr/>
          </p:nvSpPr>
          <p:spPr bwMode="auto">
            <a:xfrm>
              <a:off x="4041" y="1376"/>
              <a:ext cx="1580" cy="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Another important timing parameter is </a:t>
              </a:r>
              <a:r>
                <a:rPr lang="en-US" altLang="en-US" sz="2000" i="1"/>
                <a:t>output enable time (t</a:t>
              </a:r>
              <a:r>
                <a:rPr lang="en-US" altLang="en-US" sz="2000" baseline="-25000"/>
                <a:t>OE</a:t>
              </a:r>
              <a:r>
                <a:rPr lang="en-US" altLang="en-US" sz="2000"/>
                <a:t> ), the delay between input and valid data output. </a:t>
              </a:r>
            </a:p>
            <a:p>
              <a:pPr algn="ctr">
                <a:buFontTx/>
                <a:buNone/>
              </a:pPr>
              <a:r>
                <a:rPr lang="en-US" altLang="en-US" sz="2000"/>
                <a:t>Values for </a:t>
              </a:r>
              <a:r>
                <a:rPr lang="en-US" altLang="en-US" sz="2000" i="1"/>
                <a:t>t</a:t>
              </a:r>
              <a:r>
                <a:rPr lang="en-US" altLang="en-US" sz="2000" baseline="-25000"/>
                <a:t>OE</a:t>
              </a:r>
              <a:r>
                <a:rPr lang="en-US" altLang="en-US" sz="2000"/>
                <a:t> </a:t>
              </a:r>
              <a:br>
                <a:rPr lang="en-US" altLang="en-US" sz="2000"/>
              </a:br>
              <a:r>
                <a:rPr lang="en-US" altLang="en-US" sz="2000"/>
                <a:t>are always shorter than access time. </a:t>
              </a:r>
            </a:p>
          </p:txBody>
        </p:sp>
        <p:sp>
          <p:nvSpPr>
            <p:cNvPr id="407559" name="Rectangle 7"/>
            <p:cNvSpPr>
              <a:spLocks noChangeArrowheads="1"/>
            </p:cNvSpPr>
            <p:nvPr/>
          </p:nvSpPr>
          <p:spPr bwMode="auto">
            <a:xfrm>
              <a:off x="4092" y="1358"/>
              <a:ext cx="1506" cy="19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71350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07560"/>
                                        </p:tgtEl>
                                        <p:attrNameLst>
                                          <p:attrName>style.visibility</p:attrName>
                                        </p:attrNameLst>
                                      </p:cBhvr>
                                      <p:to>
                                        <p:strVal val="visible"/>
                                      </p:to>
                                    </p:set>
                                    <p:anim calcmode="lin" valueType="num">
                                      <p:cBhvr>
                                        <p:cTn id="7" dur="500" fill="hold"/>
                                        <p:tgtEl>
                                          <p:spTgt spid="407560"/>
                                        </p:tgtEl>
                                        <p:attrNameLst>
                                          <p:attrName>ppt_w</p:attrName>
                                        </p:attrNameLst>
                                      </p:cBhvr>
                                      <p:tavLst>
                                        <p:tav tm="0">
                                          <p:val>
                                            <p:fltVal val="0"/>
                                          </p:val>
                                        </p:tav>
                                        <p:tav tm="100000">
                                          <p:val>
                                            <p:strVal val="#ppt_w"/>
                                          </p:val>
                                        </p:tav>
                                      </p:tavLst>
                                    </p:anim>
                                    <p:anim calcmode="lin" valueType="num">
                                      <p:cBhvr>
                                        <p:cTn id="8" dur="500" fill="hold"/>
                                        <p:tgtEl>
                                          <p:spTgt spid="4075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044700" y="76200"/>
            <a:ext cx="8534400" cy="654050"/>
          </a:xfrm>
        </p:spPr>
        <p:txBody>
          <a:bodyPr>
            <a:normAutofit fontScale="90000"/>
          </a:bodyPr>
          <a:lstStyle/>
          <a:p>
            <a:r>
              <a:rPr lang="en-US" altLang="en-US" dirty="0"/>
              <a:t>Types of ROMs</a:t>
            </a:r>
          </a:p>
        </p:txBody>
      </p:sp>
      <p:sp>
        <p:nvSpPr>
          <p:cNvPr id="345091" name="Rectangle 3"/>
          <p:cNvSpPr>
            <a:spLocks noGrp="1" noChangeArrowheads="1"/>
          </p:cNvSpPr>
          <p:nvPr>
            <p:ph type="body" idx="1"/>
          </p:nvPr>
        </p:nvSpPr>
        <p:spPr>
          <a:xfrm>
            <a:off x="2044700" y="872358"/>
            <a:ext cx="8623300" cy="1032641"/>
          </a:xfrm>
        </p:spPr>
        <p:txBody>
          <a:bodyPr/>
          <a:lstStyle/>
          <a:p>
            <a:r>
              <a:rPr lang="en-US" altLang="en-US" b="1" dirty="0"/>
              <a:t>Mask-programmed ROM</a:t>
            </a:r>
            <a:r>
              <a:rPr lang="en-US" altLang="en-US" dirty="0"/>
              <a:t> (</a:t>
            </a:r>
            <a:r>
              <a:rPr lang="en-US" altLang="en-US" b="1" dirty="0"/>
              <a:t>MROM</a:t>
            </a:r>
            <a:r>
              <a:rPr lang="en-US" altLang="en-US" dirty="0"/>
              <a:t>) has data stored at the time the IC is manufactured.</a:t>
            </a:r>
          </a:p>
        </p:txBody>
      </p:sp>
      <p:pic>
        <p:nvPicPr>
          <p:cNvPr id="345092" name="Picture 4" descr="fg12_00000_AAGTOGN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230812" y="2017547"/>
            <a:ext cx="54371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5096" name="Group 8"/>
          <p:cNvGrpSpPr>
            <a:grpSpLocks/>
          </p:cNvGrpSpPr>
          <p:nvPr/>
        </p:nvGrpSpPr>
        <p:grpSpPr bwMode="auto">
          <a:xfrm>
            <a:off x="2166938" y="2457450"/>
            <a:ext cx="2667000" cy="2959100"/>
            <a:chOff x="3954" y="1122"/>
            <a:chExt cx="1680" cy="1864"/>
          </a:xfrm>
        </p:grpSpPr>
        <p:sp>
          <p:nvSpPr>
            <p:cNvPr id="345094" name="Rectangle 6"/>
            <p:cNvSpPr>
              <a:spLocks noChangeArrowheads="1"/>
            </p:cNvSpPr>
            <p:nvPr/>
          </p:nvSpPr>
          <p:spPr bwMode="auto">
            <a:xfrm>
              <a:off x="3984" y="1130"/>
              <a:ext cx="1637" cy="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ROMs are made</a:t>
              </a:r>
              <a:br>
                <a:rPr lang="en-US" altLang="en-US" sz="2000"/>
              </a:br>
              <a:r>
                <a:rPr lang="en-US" altLang="en-US" sz="2000"/>
                <a:t>up of a rectangular array of transistors. </a:t>
              </a:r>
            </a:p>
            <a:p>
              <a:pPr algn="ctr">
                <a:buFontTx/>
                <a:buNone/>
              </a:pPr>
              <a:r>
                <a:rPr lang="en-US" altLang="en-US" sz="2000"/>
                <a:t>Information is stored by either connecting or disconnecting the source of a transistor to the output column.</a:t>
              </a:r>
            </a:p>
          </p:txBody>
        </p:sp>
        <p:sp>
          <p:nvSpPr>
            <p:cNvPr id="345095" name="Rectangle 7"/>
            <p:cNvSpPr>
              <a:spLocks noChangeArrowheads="1"/>
            </p:cNvSpPr>
            <p:nvPr/>
          </p:nvSpPr>
          <p:spPr bwMode="auto">
            <a:xfrm>
              <a:off x="3954" y="1122"/>
              <a:ext cx="1680" cy="16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5863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additive="base">
                                        <p:cTn id="7" dur="500" fill="hold"/>
                                        <p:tgtEl>
                                          <p:spTgt spid="345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45092"/>
                                        </p:tgtEl>
                                        <p:attrNameLst>
                                          <p:attrName>style.visibility</p:attrName>
                                        </p:attrNameLst>
                                      </p:cBhvr>
                                      <p:to>
                                        <p:strVal val="visible"/>
                                      </p:to>
                                    </p:set>
                                    <p:animEffect transition="in" filter="wipe(up)">
                                      <p:cBhvr>
                                        <p:cTn id="12" dur="500"/>
                                        <p:tgtEl>
                                          <p:spTgt spid="345092"/>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45096"/>
                                        </p:tgtEl>
                                        <p:attrNameLst>
                                          <p:attrName>style.visibility</p:attrName>
                                        </p:attrNameLst>
                                      </p:cBhvr>
                                      <p:to>
                                        <p:strVal val="visible"/>
                                      </p:to>
                                    </p:set>
                                    <p:anim calcmode="lin" valueType="num">
                                      <p:cBhvr>
                                        <p:cTn id="16" dur="500" fill="hold"/>
                                        <p:tgtEl>
                                          <p:spTgt spid="345096"/>
                                        </p:tgtEl>
                                        <p:attrNameLst>
                                          <p:attrName>ppt_w</p:attrName>
                                        </p:attrNameLst>
                                      </p:cBhvr>
                                      <p:tavLst>
                                        <p:tav tm="0">
                                          <p:val>
                                            <p:fltVal val="0"/>
                                          </p:val>
                                        </p:tav>
                                        <p:tav tm="100000">
                                          <p:val>
                                            <p:strVal val="#ppt_w"/>
                                          </p:val>
                                        </p:tav>
                                      </p:tavLst>
                                    </p:anim>
                                    <p:anim calcmode="lin" valueType="num">
                                      <p:cBhvr>
                                        <p:cTn id="17" dur="500" fill="hold"/>
                                        <p:tgtEl>
                                          <p:spTgt spid="3450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2044700" y="76200"/>
            <a:ext cx="8534400" cy="654050"/>
          </a:xfrm>
        </p:spPr>
        <p:txBody>
          <a:bodyPr>
            <a:normAutofit fontScale="90000"/>
          </a:bodyPr>
          <a:lstStyle/>
          <a:p>
            <a:r>
              <a:rPr lang="en-US" altLang="en-US" dirty="0"/>
              <a:t>Types of ROMs</a:t>
            </a:r>
          </a:p>
        </p:txBody>
      </p:sp>
      <p:sp>
        <p:nvSpPr>
          <p:cNvPr id="413699" name="Rectangle 3"/>
          <p:cNvSpPr>
            <a:spLocks noGrp="1" noChangeArrowheads="1"/>
          </p:cNvSpPr>
          <p:nvPr>
            <p:ph type="body" idx="1"/>
          </p:nvPr>
        </p:nvSpPr>
        <p:spPr>
          <a:xfrm>
            <a:off x="2044700" y="935420"/>
            <a:ext cx="8623300" cy="969579"/>
          </a:xfrm>
        </p:spPr>
        <p:txBody>
          <a:bodyPr/>
          <a:lstStyle/>
          <a:p>
            <a:r>
              <a:rPr lang="en-US" altLang="en-US" b="1" dirty="0"/>
              <a:t>Mask-programmed ROM</a:t>
            </a:r>
            <a:r>
              <a:rPr lang="en-US" altLang="en-US" dirty="0"/>
              <a:t> (</a:t>
            </a:r>
            <a:r>
              <a:rPr lang="en-US" altLang="en-US" b="1" dirty="0"/>
              <a:t>MROM</a:t>
            </a:r>
            <a:r>
              <a:rPr lang="en-US" altLang="en-US" dirty="0"/>
              <a:t>) has data stored at the time the IC is manufactured.</a:t>
            </a:r>
          </a:p>
        </p:txBody>
      </p:sp>
      <p:grpSp>
        <p:nvGrpSpPr>
          <p:cNvPr id="413704" name="Group 8"/>
          <p:cNvGrpSpPr>
            <a:grpSpLocks/>
          </p:cNvGrpSpPr>
          <p:nvPr/>
        </p:nvGrpSpPr>
        <p:grpSpPr bwMode="auto">
          <a:xfrm>
            <a:off x="2166938" y="2317750"/>
            <a:ext cx="2667000" cy="3295650"/>
            <a:chOff x="3954" y="1620"/>
            <a:chExt cx="1680" cy="2076"/>
          </a:xfrm>
        </p:grpSpPr>
        <p:sp>
          <p:nvSpPr>
            <p:cNvPr id="413702" name="Rectangle 6"/>
            <p:cNvSpPr>
              <a:spLocks noChangeArrowheads="1"/>
            </p:cNvSpPr>
            <p:nvPr/>
          </p:nvSpPr>
          <p:spPr bwMode="auto">
            <a:xfrm>
              <a:off x="3984" y="1628"/>
              <a:ext cx="1637" cy="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The last step in the manufacturing is</a:t>
              </a:r>
              <a:br>
                <a:rPr lang="en-US" altLang="en-US" sz="2000"/>
              </a:br>
              <a:r>
                <a:rPr lang="en-US" altLang="en-US" sz="2000"/>
                <a:t>to form all these conducting paths</a:t>
              </a:r>
              <a:br>
                <a:rPr lang="en-US" altLang="en-US" sz="2000"/>
              </a:br>
              <a:r>
                <a:rPr lang="en-US" altLang="en-US" sz="2000"/>
                <a:t>or connections.</a:t>
              </a:r>
            </a:p>
            <a:p>
              <a:pPr algn="ctr">
                <a:buFontTx/>
                <a:buNone/>
              </a:pPr>
              <a:r>
                <a:rPr lang="en-US" altLang="en-US" sz="2000"/>
                <a:t>The process uses a “mask” to deposit metals on the silicon that determine where connections form.</a:t>
              </a:r>
            </a:p>
          </p:txBody>
        </p:sp>
        <p:sp>
          <p:nvSpPr>
            <p:cNvPr id="413703" name="Rectangle 7"/>
            <p:cNvSpPr>
              <a:spLocks noChangeArrowheads="1"/>
            </p:cNvSpPr>
            <p:nvPr/>
          </p:nvSpPr>
          <p:spPr bwMode="auto">
            <a:xfrm>
              <a:off x="3954" y="1620"/>
              <a:ext cx="1680" cy="20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3705" name="Picture 9" descr="fg12_00000_AAGTOGN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141912" y="2110169"/>
            <a:ext cx="54371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15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13704"/>
                                        </p:tgtEl>
                                        <p:attrNameLst>
                                          <p:attrName>style.visibility</p:attrName>
                                        </p:attrNameLst>
                                      </p:cBhvr>
                                      <p:to>
                                        <p:strVal val="visible"/>
                                      </p:to>
                                    </p:set>
                                    <p:anim calcmode="lin" valueType="num">
                                      <p:cBhvr>
                                        <p:cTn id="7" dur="500" fill="hold"/>
                                        <p:tgtEl>
                                          <p:spTgt spid="413704"/>
                                        </p:tgtEl>
                                        <p:attrNameLst>
                                          <p:attrName>ppt_w</p:attrName>
                                        </p:attrNameLst>
                                      </p:cBhvr>
                                      <p:tavLst>
                                        <p:tav tm="0">
                                          <p:val>
                                            <p:fltVal val="0"/>
                                          </p:val>
                                        </p:tav>
                                        <p:tav tm="100000">
                                          <p:val>
                                            <p:strVal val="#ppt_w"/>
                                          </p:val>
                                        </p:tav>
                                      </p:tavLst>
                                    </p:anim>
                                    <p:anim calcmode="lin" valueType="num">
                                      <p:cBhvr>
                                        <p:cTn id="8" dur="500" fill="hold"/>
                                        <p:tgtEl>
                                          <p:spTgt spid="4137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2044700" y="76200"/>
            <a:ext cx="8534400" cy="914400"/>
          </a:xfrm>
        </p:spPr>
        <p:txBody>
          <a:bodyPr/>
          <a:lstStyle/>
          <a:p>
            <a:r>
              <a:rPr lang="en-US" altLang="en-US" dirty="0"/>
              <a:t>Types of ROMs</a:t>
            </a:r>
          </a:p>
        </p:txBody>
      </p:sp>
      <p:sp>
        <p:nvSpPr>
          <p:cNvPr id="411651" name="Rectangle 3"/>
          <p:cNvSpPr>
            <a:spLocks noGrp="1" noChangeArrowheads="1"/>
          </p:cNvSpPr>
          <p:nvPr>
            <p:ph type="body" idx="1"/>
          </p:nvPr>
        </p:nvSpPr>
        <p:spPr>
          <a:xfrm>
            <a:off x="2044700" y="1707712"/>
            <a:ext cx="8470900" cy="2393950"/>
          </a:xfrm>
        </p:spPr>
        <p:txBody>
          <a:bodyPr/>
          <a:lstStyle/>
          <a:p>
            <a:r>
              <a:rPr lang="en-US" altLang="en-US" dirty="0"/>
              <a:t>The mask is very precise, expensive and must</a:t>
            </a:r>
            <a:br>
              <a:rPr lang="en-US" altLang="en-US" dirty="0"/>
            </a:br>
            <a:r>
              <a:rPr lang="en-US" altLang="en-US" dirty="0"/>
              <a:t>be made specifically for the customer, with the correct binary information.</a:t>
            </a:r>
          </a:p>
          <a:p>
            <a:pPr lvl="1"/>
            <a:r>
              <a:rPr lang="en-US" altLang="en-US" dirty="0"/>
              <a:t>Economical only when many ROMs are being made with exactly the same information.</a:t>
            </a:r>
          </a:p>
        </p:txBody>
      </p:sp>
    </p:spTree>
    <p:extLst>
      <p:ext uri="{BB962C8B-B14F-4D97-AF65-F5344CB8AC3E}">
        <p14:creationId xmlns:p14="http://schemas.microsoft.com/office/powerpoint/2010/main" val="24411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1651">
                                            <p:txEl>
                                              <p:pRg st="1" end="1"/>
                                            </p:txEl>
                                          </p:spTgt>
                                        </p:tgtEl>
                                        <p:attrNameLst>
                                          <p:attrName>style.visibility</p:attrName>
                                        </p:attrNameLst>
                                      </p:cBhvr>
                                      <p:to>
                                        <p:strVal val="visible"/>
                                      </p:to>
                                    </p:set>
                                    <p:anim calcmode="lin" valueType="num">
                                      <p:cBhvr additive="base">
                                        <p:cTn id="11" dur="500" fill="hold"/>
                                        <p:tgtEl>
                                          <p:spTgt spid="411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1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2044700" y="76200"/>
            <a:ext cx="8534400" cy="914400"/>
          </a:xfrm>
        </p:spPr>
        <p:txBody>
          <a:bodyPr/>
          <a:lstStyle/>
          <a:p>
            <a:r>
              <a:rPr lang="en-US" altLang="en-US" dirty="0"/>
              <a:t>Types of ROMs</a:t>
            </a:r>
          </a:p>
        </p:txBody>
      </p:sp>
      <p:sp>
        <p:nvSpPr>
          <p:cNvPr id="409603" name="Rectangle 3"/>
          <p:cNvSpPr>
            <a:spLocks noGrp="1" noChangeArrowheads="1"/>
          </p:cNvSpPr>
          <p:nvPr>
            <p:ph type="body" idx="1"/>
          </p:nvPr>
        </p:nvSpPr>
        <p:spPr>
          <a:xfrm>
            <a:off x="2044700" y="1006475"/>
            <a:ext cx="8610600" cy="1733550"/>
          </a:xfrm>
        </p:spPr>
        <p:txBody>
          <a:bodyPr/>
          <a:lstStyle/>
          <a:p>
            <a:r>
              <a:rPr lang="en-US" altLang="en-US" dirty="0"/>
              <a:t>For lower-volume applications, user-programmable </a:t>
            </a:r>
            <a:r>
              <a:rPr lang="en-US" altLang="en-US" b="1" dirty="0"/>
              <a:t>fusible-link PROMs</a:t>
            </a:r>
            <a:r>
              <a:rPr lang="en-US" altLang="en-US" dirty="0"/>
              <a:t> are available.</a:t>
            </a:r>
          </a:p>
          <a:p>
            <a:pPr lvl="1"/>
            <a:r>
              <a:rPr lang="en-US" altLang="en-US" dirty="0"/>
              <a:t>Custom-programmed by the user, it cannot be erased and reprogrammed.</a:t>
            </a:r>
          </a:p>
        </p:txBody>
      </p:sp>
      <p:pic>
        <p:nvPicPr>
          <p:cNvPr id="409604" name="Picture 4" descr="fg12_00000_AAGTOGP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577654" y="3092012"/>
            <a:ext cx="506888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9607" name="Group 7"/>
          <p:cNvGrpSpPr>
            <a:grpSpLocks/>
          </p:cNvGrpSpPr>
          <p:nvPr/>
        </p:nvGrpSpPr>
        <p:grpSpPr bwMode="auto">
          <a:xfrm>
            <a:off x="2006600" y="2952750"/>
            <a:ext cx="3352800" cy="2667000"/>
            <a:chOff x="304" y="1860"/>
            <a:chExt cx="2112" cy="1680"/>
          </a:xfrm>
        </p:grpSpPr>
        <p:sp>
          <p:nvSpPr>
            <p:cNvPr id="409605" name="Rectangle 5"/>
            <p:cNvSpPr>
              <a:spLocks noChangeArrowheads="1"/>
            </p:cNvSpPr>
            <p:nvPr/>
          </p:nvSpPr>
          <p:spPr bwMode="auto">
            <a:xfrm>
              <a:off x="304" y="1870"/>
              <a:ext cx="2112" cy="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If information in the</a:t>
              </a:r>
              <a:br>
                <a:rPr lang="en-US" altLang="en-US" sz="2000"/>
              </a:br>
              <a:r>
                <a:rPr lang="en-US" altLang="en-US" sz="2000"/>
                <a:t>PROM is faulty or</a:t>
              </a:r>
              <a:br>
                <a:rPr lang="en-US" altLang="en-US" sz="2000"/>
              </a:br>
              <a:r>
                <a:rPr lang="en-US" altLang="en-US" sz="2000"/>
                <a:t>must be changed,</a:t>
              </a:r>
              <a:br>
                <a:rPr lang="en-US" altLang="en-US" sz="2000"/>
              </a:br>
              <a:r>
                <a:rPr lang="en-US" altLang="en-US" sz="2000"/>
                <a:t>it must be discarded. </a:t>
              </a:r>
              <a:br>
                <a:rPr lang="en-US" altLang="en-US" sz="2000"/>
              </a:br>
              <a:endParaRPr lang="en-US" altLang="en-US" sz="2000"/>
            </a:p>
            <a:p>
              <a:pPr algn="ctr">
                <a:buFontTx/>
                <a:buNone/>
              </a:pPr>
              <a:r>
                <a:rPr lang="en-US" altLang="en-US" sz="2000"/>
                <a:t>Often referred to as</a:t>
              </a:r>
              <a:br>
                <a:rPr lang="en-US" altLang="en-US" sz="2000"/>
              </a:br>
              <a:r>
                <a:rPr lang="en-US" altLang="en-US" sz="2000"/>
                <a:t>“one-time programmable” (OTP) ROMs.</a:t>
              </a:r>
            </a:p>
          </p:txBody>
        </p:sp>
        <p:sp>
          <p:nvSpPr>
            <p:cNvPr id="409606" name="Rectangle 6"/>
            <p:cNvSpPr>
              <a:spLocks noChangeArrowheads="1"/>
            </p:cNvSpPr>
            <p:nvPr/>
          </p:nvSpPr>
          <p:spPr bwMode="auto">
            <a:xfrm>
              <a:off x="405" y="1860"/>
              <a:ext cx="1929" cy="1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67032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 fill="hold"/>
                                        <p:tgtEl>
                                          <p:spTgt spid="409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603">
                                            <p:txEl>
                                              <p:pRg st="1" end="1"/>
                                            </p:txEl>
                                          </p:spTgt>
                                        </p:tgtEl>
                                        <p:attrNameLst>
                                          <p:attrName>style.visibility</p:attrName>
                                        </p:attrNameLst>
                                      </p:cBhvr>
                                      <p:to>
                                        <p:strVal val="visible"/>
                                      </p:to>
                                    </p:set>
                                    <p:anim calcmode="lin" valueType="num">
                                      <p:cBhvr additive="base">
                                        <p:cTn id="11" dur="500" fill="hold"/>
                                        <p:tgtEl>
                                          <p:spTgt spid="4096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603">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409604"/>
                                        </p:tgtEl>
                                        <p:attrNameLst>
                                          <p:attrName>style.visibility</p:attrName>
                                        </p:attrNameLst>
                                      </p:cBhvr>
                                      <p:to>
                                        <p:strVal val="visible"/>
                                      </p:to>
                                    </p:set>
                                    <p:animEffect transition="in" filter="wipe(right)">
                                      <p:cBhvr>
                                        <p:cTn id="16" dur="500"/>
                                        <p:tgtEl>
                                          <p:spTgt spid="409604"/>
                                        </p:tgtEl>
                                      </p:cBhvr>
                                    </p:animEffect>
                                  </p:childTnLst>
                                </p:cTn>
                              </p:par>
                            </p:childTnLst>
                          </p:cTn>
                        </p:par>
                        <p:par>
                          <p:cTn id="17" fill="hold" nodeType="afterGroup">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09607"/>
                                        </p:tgtEl>
                                        <p:attrNameLst>
                                          <p:attrName>style.visibility</p:attrName>
                                        </p:attrNameLst>
                                      </p:cBhvr>
                                      <p:to>
                                        <p:strVal val="visible"/>
                                      </p:to>
                                    </p:set>
                                    <p:anim calcmode="lin" valueType="num">
                                      <p:cBhvr>
                                        <p:cTn id="20" dur="500" fill="hold"/>
                                        <p:tgtEl>
                                          <p:spTgt spid="409607"/>
                                        </p:tgtEl>
                                        <p:attrNameLst>
                                          <p:attrName>ppt_w</p:attrName>
                                        </p:attrNameLst>
                                      </p:cBhvr>
                                      <p:tavLst>
                                        <p:tav tm="0">
                                          <p:val>
                                            <p:fltVal val="0"/>
                                          </p:val>
                                        </p:tav>
                                        <p:tav tm="100000">
                                          <p:val>
                                            <p:strVal val="#ppt_w"/>
                                          </p:val>
                                        </p:tav>
                                      </p:tavLst>
                                    </p:anim>
                                    <p:anim calcmode="lin" valueType="num">
                                      <p:cBhvr>
                                        <p:cTn id="21" dur="500" fill="hold"/>
                                        <p:tgtEl>
                                          <p:spTgt spid="409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044700" y="76200"/>
            <a:ext cx="8534400" cy="914400"/>
          </a:xfrm>
        </p:spPr>
        <p:txBody>
          <a:bodyPr/>
          <a:lstStyle/>
          <a:p>
            <a:r>
              <a:rPr lang="en-US" altLang="en-US" dirty="0"/>
              <a:t>Types of ROMs</a:t>
            </a:r>
          </a:p>
        </p:txBody>
      </p:sp>
      <p:sp>
        <p:nvSpPr>
          <p:cNvPr id="346115" name="Rectangle 3"/>
          <p:cNvSpPr>
            <a:spLocks noGrp="1" noChangeArrowheads="1"/>
          </p:cNvSpPr>
          <p:nvPr>
            <p:ph type="body" idx="1"/>
          </p:nvPr>
        </p:nvSpPr>
        <p:spPr>
          <a:xfrm>
            <a:off x="2044700" y="1200150"/>
            <a:ext cx="8470900" cy="1314449"/>
          </a:xfrm>
        </p:spPr>
        <p:txBody>
          <a:bodyPr>
            <a:normAutofit fontScale="92500" lnSpcReduction="20000"/>
          </a:bodyPr>
          <a:lstStyle/>
          <a:p>
            <a:r>
              <a:rPr lang="en-US" altLang="en-US" dirty="0"/>
              <a:t>An EPROM can be user-programmed, </a:t>
            </a:r>
            <a:r>
              <a:rPr lang="en-US" altLang="en-US" i="1" dirty="0"/>
              <a:t>erased</a:t>
            </a:r>
            <a:br>
              <a:rPr lang="en-US" altLang="en-US" i="1" dirty="0"/>
            </a:br>
            <a:r>
              <a:rPr lang="en-US" altLang="en-US" dirty="0"/>
              <a:t>and reprogrammed as often as desired. </a:t>
            </a:r>
          </a:p>
          <a:p>
            <a:pPr lvl="1"/>
            <a:r>
              <a:rPr lang="en-US" altLang="en-US" dirty="0"/>
              <a:t>Once programmed, it is a </a:t>
            </a:r>
            <a:r>
              <a:rPr lang="en-US" altLang="en-US" i="1" dirty="0"/>
              <a:t>nonvolatile </a:t>
            </a:r>
            <a:r>
              <a:rPr lang="en-US" altLang="en-US" dirty="0"/>
              <a:t>memory</a:t>
            </a:r>
            <a:br>
              <a:rPr lang="en-US" altLang="en-US" dirty="0"/>
            </a:br>
            <a:r>
              <a:rPr lang="en-US" altLang="en-US" dirty="0"/>
              <a:t>that will hold its stored data indefinitely. </a:t>
            </a:r>
          </a:p>
        </p:txBody>
      </p:sp>
      <p:grpSp>
        <p:nvGrpSpPr>
          <p:cNvPr id="346128" name="Group 16"/>
          <p:cNvGrpSpPr>
            <a:grpSpLocks/>
          </p:cNvGrpSpPr>
          <p:nvPr/>
        </p:nvGrpSpPr>
        <p:grpSpPr bwMode="auto">
          <a:xfrm>
            <a:off x="2224471" y="2832100"/>
            <a:ext cx="7842250" cy="3698875"/>
            <a:chOff x="428" y="1620"/>
            <a:chExt cx="4940" cy="2330"/>
          </a:xfrm>
        </p:grpSpPr>
        <p:pic>
          <p:nvPicPr>
            <p:cNvPr id="346116" name="Picture 4" descr="fg12_0120a_AAGTOG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1620"/>
              <a:ext cx="2455" cy="2330"/>
            </a:xfrm>
            <a:prstGeom prst="rect">
              <a:avLst/>
            </a:prstGeom>
            <a:noFill/>
            <a:extLst>
              <a:ext uri="{909E8E84-426E-40DD-AFC4-6F175D3DCCD1}">
                <a14:hiddenFill xmlns:a14="http://schemas.microsoft.com/office/drawing/2010/main">
                  <a:solidFill>
                    <a:srgbClr val="FFFFFF"/>
                  </a:solidFill>
                </a14:hiddenFill>
              </a:ext>
            </a:extLst>
          </p:spPr>
        </p:pic>
        <p:pic>
          <p:nvPicPr>
            <p:cNvPr id="346117" name="Picture 5" descr="fg12_0120b_AAGTOGQ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 y="2300"/>
              <a:ext cx="2161" cy="1586"/>
            </a:xfrm>
            <a:prstGeom prst="rect">
              <a:avLst/>
            </a:prstGeom>
            <a:noFill/>
            <a:extLst>
              <a:ext uri="{909E8E84-426E-40DD-AFC4-6F175D3DCCD1}">
                <a14:hiddenFill xmlns:a14="http://schemas.microsoft.com/office/drawing/2010/main">
                  <a:solidFill>
                    <a:srgbClr val="FFFFFF"/>
                  </a:solidFill>
                </a14:hiddenFill>
              </a:ext>
            </a:extLst>
          </p:spPr>
        </p:pic>
      </p:grpSp>
      <p:sp>
        <p:nvSpPr>
          <p:cNvPr id="346122" name="Oval 10"/>
          <p:cNvSpPr>
            <a:spLocks noChangeArrowheads="1"/>
          </p:cNvSpPr>
          <p:nvPr/>
        </p:nvSpPr>
        <p:spPr bwMode="auto">
          <a:xfrm>
            <a:off x="8153400" y="4681538"/>
            <a:ext cx="452438" cy="271462"/>
          </a:xfrm>
          <a:prstGeom prst="ellipse">
            <a:avLst/>
          </a:prstGeom>
          <a:noFill/>
          <a:ln w="38100">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20" name="Rectangle 8"/>
          <p:cNvSpPr>
            <a:spLocks noChangeArrowheads="1"/>
          </p:cNvSpPr>
          <p:nvPr/>
        </p:nvSpPr>
        <p:spPr bwMode="auto">
          <a:xfrm>
            <a:off x="6796088" y="2628900"/>
            <a:ext cx="3022600"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A</a:t>
            </a:r>
            <a:r>
              <a:rPr lang="en-US" altLang="en-US" sz="2000" b="1">
                <a:solidFill>
                  <a:srgbClr val="9900FF"/>
                </a:solidFill>
                <a:effectLst>
                  <a:outerShdw blurRad="38100" dist="38100" dir="2700000" algn="tl">
                    <a:srgbClr val="C0C0C0"/>
                  </a:outerShdw>
                </a:effectLst>
              </a:rPr>
              <a:t> UV</a:t>
            </a:r>
            <a:r>
              <a:rPr lang="en-US" altLang="en-US" sz="2000"/>
              <a:t> light is used</a:t>
            </a:r>
            <a:br>
              <a:rPr lang="en-US" altLang="en-US" sz="2000"/>
            </a:br>
            <a:r>
              <a:rPr lang="en-US" altLang="en-US" sz="2000"/>
              <a:t>to clear the device.</a:t>
            </a:r>
          </a:p>
        </p:txBody>
      </p:sp>
      <p:grpSp>
        <p:nvGrpSpPr>
          <p:cNvPr id="346127" name="Group 15"/>
          <p:cNvGrpSpPr>
            <a:grpSpLocks/>
          </p:cNvGrpSpPr>
          <p:nvPr/>
        </p:nvGrpSpPr>
        <p:grpSpPr bwMode="auto">
          <a:xfrm>
            <a:off x="7194550" y="2668589"/>
            <a:ext cx="2247900" cy="1812925"/>
            <a:chOff x="3572" y="1681"/>
            <a:chExt cx="1416" cy="1142"/>
          </a:xfrm>
        </p:grpSpPr>
        <p:sp>
          <p:nvSpPr>
            <p:cNvPr id="346123" name="Rectangle 11"/>
            <p:cNvSpPr>
              <a:spLocks noChangeArrowheads="1"/>
            </p:cNvSpPr>
            <p:nvPr/>
          </p:nvSpPr>
          <p:spPr bwMode="auto">
            <a:xfrm>
              <a:off x="3572" y="1681"/>
              <a:ext cx="1416" cy="408"/>
            </a:xfrm>
            <a:prstGeom prst="rect">
              <a:avLst/>
            </a:prstGeom>
            <a:noFill/>
            <a:ln w="25400">
              <a:solidFill>
                <a:srgbClr val="8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26" name="Line 14"/>
            <p:cNvSpPr>
              <a:spLocks noChangeShapeType="1"/>
            </p:cNvSpPr>
            <p:nvPr/>
          </p:nvSpPr>
          <p:spPr bwMode="auto">
            <a:xfrm>
              <a:off x="4277" y="2093"/>
              <a:ext cx="0" cy="730"/>
            </a:xfrm>
            <a:prstGeom prst="line">
              <a:avLst/>
            </a:prstGeom>
            <a:noFill/>
            <a:ln w="25400">
              <a:solidFill>
                <a:srgbClr val="8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507680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additive="base">
                                        <p:cTn id="7" dur="500" fill="hold"/>
                                        <p:tgtEl>
                                          <p:spTgt spid="346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61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anim calcmode="lin" valueType="num">
                                      <p:cBhvr additive="base">
                                        <p:cTn id="11" dur="500" fill="hold"/>
                                        <p:tgtEl>
                                          <p:spTgt spid="3461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6115">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46128"/>
                                        </p:tgtEl>
                                        <p:attrNameLst>
                                          <p:attrName>style.visibility</p:attrName>
                                        </p:attrNameLst>
                                      </p:cBhvr>
                                      <p:to>
                                        <p:strVal val="visible"/>
                                      </p:to>
                                    </p:set>
                                    <p:animEffect transition="in" filter="wipe(up)">
                                      <p:cBhvr>
                                        <p:cTn id="16" dur="500"/>
                                        <p:tgtEl>
                                          <p:spTgt spid="34612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346127"/>
                                        </p:tgtEl>
                                        <p:attrNameLst>
                                          <p:attrName>style.visibility</p:attrName>
                                        </p:attrNameLst>
                                      </p:cBhvr>
                                      <p:to>
                                        <p:strVal val="visible"/>
                                      </p:to>
                                    </p:set>
                                    <p:animEffect transition="in" filter="wipe(up)">
                                      <p:cBhvr>
                                        <p:cTn id="20" dur="500"/>
                                        <p:tgtEl>
                                          <p:spTgt spid="346127"/>
                                        </p:tgtEl>
                                      </p:cBhvr>
                                    </p:animEffec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6120"/>
                                        </p:tgtEl>
                                        <p:attrNameLst>
                                          <p:attrName>style.visibility</p:attrName>
                                        </p:attrNameLst>
                                      </p:cBhvr>
                                      <p:to>
                                        <p:strVal val="visible"/>
                                      </p:to>
                                    </p:set>
                                    <p:anim calcmode="lin" valueType="num">
                                      <p:cBhvr>
                                        <p:cTn id="24" dur="500" fill="hold"/>
                                        <p:tgtEl>
                                          <p:spTgt spid="346120"/>
                                        </p:tgtEl>
                                        <p:attrNameLst>
                                          <p:attrName>ppt_w</p:attrName>
                                        </p:attrNameLst>
                                      </p:cBhvr>
                                      <p:tavLst>
                                        <p:tav tm="0">
                                          <p:val>
                                            <p:fltVal val="0"/>
                                          </p:val>
                                        </p:tav>
                                        <p:tav tm="100000">
                                          <p:val>
                                            <p:strVal val="#ppt_w"/>
                                          </p:val>
                                        </p:tav>
                                      </p:tavLst>
                                    </p:anim>
                                    <p:anim calcmode="lin" valueType="num">
                                      <p:cBhvr>
                                        <p:cTn id="25" dur="500" fill="hold"/>
                                        <p:tgtEl>
                                          <p:spTgt spid="34612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1" presetClass="entr" presetSubtype="0" fill="hold" nodeType="afterEffect">
                                  <p:stCondLst>
                                    <p:cond delay="0"/>
                                  </p:stCondLst>
                                  <p:childTnLst>
                                    <p:set>
                                      <p:cBhvr>
                                        <p:cTn id="28" dur="1" fill="hold">
                                          <p:stCondLst>
                                            <p:cond delay="0"/>
                                          </p:stCondLst>
                                        </p:cTn>
                                        <p:tgtEl>
                                          <p:spTgt spid="346122"/>
                                        </p:tgtEl>
                                        <p:attrNameLst>
                                          <p:attrName>style.visibility</p:attrName>
                                        </p:attrNameLst>
                                      </p:cBhvr>
                                      <p:to>
                                        <p:strVal val="visible"/>
                                      </p:to>
                                    </p:set>
                                  </p:childTnLst>
                                </p:cTn>
                              </p:par>
                            </p:childTnLst>
                          </p:cTn>
                        </p:par>
                        <p:par>
                          <p:cTn id="29" fill="hold" nodeType="afterGroup">
                            <p:stCondLst>
                              <p:cond delay="2000"/>
                            </p:stCondLst>
                            <p:childTnLst>
                              <p:par>
                                <p:cTn id="30" presetID="35" presetClass="emph" presetSubtype="0" repeatCount="3000" fill="hold" nodeType="afterEffect">
                                  <p:stCondLst>
                                    <p:cond delay="0"/>
                                  </p:stCondLst>
                                  <p:childTnLst>
                                    <p:anim calcmode="discrete" valueType="str">
                                      <p:cBhvr>
                                        <p:cTn id="31" dur="1000" fill="hold"/>
                                        <p:tgtEl>
                                          <p:spTgt spid="3461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uiExpand="1" build="p"/>
      <p:bldP spid="3461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Electrically Programmable ROM (EPROM)</a:t>
            </a:r>
          </a:p>
        </p:txBody>
      </p:sp>
      <p:sp>
        <p:nvSpPr>
          <p:cNvPr id="3" name="Content Placeholder 2"/>
          <p:cNvSpPr>
            <a:spLocks noGrp="1"/>
          </p:cNvSpPr>
          <p:nvPr>
            <p:ph idx="1"/>
          </p:nvPr>
        </p:nvSpPr>
        <p:spPr>
          <a:xfrm>
            <a:off x="838200" y="1825625"/>
            <a:ext cx="10515600" cy="4680278"/>
          </a:xfrm>
        </p:spPr>
        <p:txBody>
          <a:bodyPr/>
          <a:lstStyle/>
          <a:p>
            <a:r>
              <a:rPr lang="en-US" dirty="0"/>
              <a:t>The first EPROMs are based on floating-gate transistors depicted in figure</a:t>
            </a:r>
          </a:p>
        </p:txBody>
      </p:sp>
      <p:pic>
        <p:nvPicPr>
          <p:cNvPr id="4" name="Picture 3"/>
          <p:cNvPicPr>
            <a:picLocks noChangeAspect="1"/>
          </p:cNvPicPr>
          <p:nvPr/>
        </p:nvPicPr>
        <p:blipFill>
          <a:blip r:embed="rId2"/>
          <a:stretch>
            <a:fillRect/>
          </a:stretch>
        </p:blipFill>
        <p:spPr>
          <a:xfrm>
            <a:off x="1045615" y="2597150"/>
            <a:ext cx="8734425" cy="3714750"/>
          </a:xfrm>
          <a:prstGeom prst="rect">
            <a:avLst/>
          </a:prstGeom>
        </p:spPr>
      </p:pic>
    </p:spTree>
    <p:extLst>
      <p:ext uri="{BB962C8B-B14F-4D97-AF65-F5344CB8AC3E}">
        <p14:creationId xmlns:p14="http://schemas.microsoft.com/office/powerpoint/2010/main" val="576524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normAutofit fontScale="62500" lnSpcReduction="20000"/>
          </a:bodyPr>
          <a:lstStyle/>
          <a:p>
            <a:r>
              <a:rPr lang="en-US" dirty="0"/>
              <a:t>A floating gate avalanche injection MOS transistor is different to conventional MOSFETS in that presents an additional gate known as a floating gate. This gate (with no connections) is surrounded by insulating material (SiO2) and has no connections to external </a:t>
            </a:r>
            <a:r>
              <a:rPr lang="en-US" dirty="0" err="1"/>
              <a:t>circuitic</a:t>
            </a:r>
            <a:r>
              <a:rPr lang="en-US" dirty="0"/>
              <a:t>. The regular gate is referred to as control gate.</a:t>
            </a:r>
          </a:p>
          <a:p>
            <a:r>
              <a:rPr lang="en-US" dirty="0"/>
              <a:t>If a large voltage is applied to the control gate (12V) and also to the drain (6V), with source grounded, high-energy electrons start flowing between the source and the drain terminals. Some of these electronics might acquire enough kinetic energy to traverse the thin (100nm) oxide layer that separates the transistor channel from the floating gate.</a:t>
            </a:r>
          </a:p>
          <a:p>
            <a:r>
              <a:rPr lang="en-US" dirty="0"/>
              <a:t>Once they reach the floating gate will be trapped and remain there indefinitely (if no opposing electric field is applied).</a:t>
            </a:r>
          </a:p>
          <a:p>
            <a:r>
              <a:rPr lang="en-US" dirty="0"/>
              <a:t>The presence of electronics in the floating gate raises the threshold voltage (VT) from 1V to over 6V.</a:t>
            </a:r>
          </a:p>
          <a:p>
            <a:r>
              <a:rPr lang="en-US" dirty="0"/>
              <a:t>Therefore, given that all logic are &lt; or = 5V, such a transistor can never be turned on.</a:t>
            </a:r>
          </a:p>
          <a:p>
            <a:r>
              <a:rPr lang="en-US" dirty="0"/>
              <a:t>Thus a transistor without charge stored in the floating gate is said to be erased (this is considered a 1) while a transistor with a charge in the floating gate is said to be programmed (considered to 0).</a:t>
            </a:r>
          </a:p>
          <a:p>
            <a:r>
              <a:rPr lang="en-US" dirty="0"/>
              <a:t>The floating gate transistor is used to implement an EPROM array as shown in the figure. </a:t>
            </a:r>
          </a:p>
        </p:txBody>
      </p:sp>
    </p:spTree>
    <p:extLst>
      <p:ext uri="{BB962C8B-B14F-4D97-AF65-F5344CB8AC3E}">
        <p14:creationId xmlns:p14="http://schemas.microsoft.com/office/powerpoint/2010/main" val="92741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main limitation of </a:t>
            </a:r>
            <a:r>
              <a:rPr lang="en-US" dirty="0" err="1"/>
              <a:t>of</a:t>
            </a:r>
            <a:r>
              <a:rPr lang="en-US" dirty="0"/>
              <a:t> EPROMs is the erase procedure. We have to us UV radiation to generate electron hole pairs in the insulator causing it to be slightly conductive for several minutes a process which is time consuming.</a:t>
            </a:r>
          </a:p>
          <a:p>
            <a:r>
              <a:rPr lang="en-US" dirty="0"/>
              <a:t>Another limitation is the erase endurance (only 100 times).</a:t>
            </a:r>
          </a:p>
        </p:txBody>
      </p:sp>
    </p:spTree>
    <p:extLst>
      <p:ext uri="{BB962C8B-B14F-4D97-AF65-F5344CB8AC3E}">
        <p14:creationId xmlns:p14="http://schemas.microsoft.com/office/powerpoint/2010/main" val="240218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t>
            </a:r>
            <a:r>
              <a:rPr lang="en-US" dirty="0" err="1"/>
              <a:t>Termilogy</a:t>
            </a:r>
            <a:endParaRPr lang="en-US" dirty="0"/>
          </a:p>
        </p:txBody>
      </p:sp>
      <p:sp>
        <p:nvSpPr>
          <p:cNvPr id="3" name="Content Placeholder 2"/>
          <p:cNvSpPr>
            <a:spLocks noGrp="1"/>
          </p:cNvSpPr>
          <p:nvPr>
            <p:ph idx="1"/>
          </p:nvPr>
        </p:nvSpPr>
        <p:spPr/>
        <p:txBody>
          <a:bodyPr/>
          <a:lstStyle/>
          <a:p>
            <a:r>
              <a:rPr lang="en-US" altLang="en-US" dirty="0"/>
              <a:t>Digital data can be stored as charges on capacitors.</a:t>
            </a:r>
          </a:p>
          <a:p>
            <a:pPr lvl="1"/>
            <a:r>
              <a:rPr lang="en-US" altLang="en-US" dirty="0"/>
              <a:t>An important semiconductor memory type does this for high-density storage, at low power-requirements.</a:t>
            </a:r>
          </a:p>
          <a:p>
            <a:endParaRPr lang="en-US" dirty="0"/>
          </a:p>
        </p:txBody>
      </p:sp>
    </p:spTree>
    <p:extLst>
      <p:ext uri="{BB962C8B-B14F-4D97-AF65-F5344CB8AC3E}">
        <p14:creationId xmlns:p14="http://schemas.microsoft.com/office/powerpoint/2010/main" val="110443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3358"/>
          </a:xfrm>
        </p:spPr>
        <p:txBody>
          <a:bodyPr>
            <a:normAutofit fontScale="90000"/>
          </a:bodyPr>
          <a:lstStyle/>
          <a:p>
            <a:r>
              <a:rPr lang="en-US" dirty="0"/>
              <a:t>Electrical Erasable Programmable ROM (EEPROM)</a:t>
            </a:r>
          </a:p>
        </p:txBody>
      </p:sp>
      <p:sp>
        <p:nvSpPr>
          <p:cNvPr id="3" name="Content Placeholder 2"/>
          <p:cNvSpPr>
            <a:spLocks noGrp="1"/>
          </p:cNvSpPr>
          <p:nvPr>
            <p:ph idx="1"/>
          </p:nvPr>
        </p:nvSpPr>
        <p:spPr>
          <a:xfrm>
            <a:off x="838200" y="1219200"/>
            <a:ext cx="10515600" cy="4957763"/>
          </a:xfrm>
        </p:spPr>
        <p:txBody>
          <a:bodyPr>
            <a:normAutofit/>
          </a:bodyPr>
          <a:lstStyle/>
          <a:p>
            <a:r>
              <a:rPr lang="en-US" sz="2400" dirty="0"/>
              <a:t>EEPROM solves the erase problem of EPROM with a slight modification in the floating gate transistor.</a:t>
            </a:r>
          </a:p>
          <a:p>
            <a:r>
              <a:rPr lang="en-US" sz="2400" dirty="0"/>
              <a:t>The new device is floating-gate tunneling-oxide </a:t>
            </a:r>
            <a:r>
              <a:rPr lang="en-US" sz="2400" dirty="0" err="1"/>
              <a:t>transitor</a:t>
            </a:r>
            <a:r>
              <a:rPr lang="en-US" sz="2400" dirty="0"/>
              <a:t> depicted in figure</a:t>
            </a:r>
          </a:p>
        </p:txBody>
      </p:sp>
      <p:pic>
        <p:nvPicPr>
          <p:cNvPr id="4" name="Picture 3"/>
          <p:cNvPicPr>
            <a:picLocks noChangeAspect="1"/>
          </p:cNvPicPr>
          <p:nvPr/>
        </p:nvPicPr>
        <p:blipFill>
          <a:blip r:embed="rId2"/>
          <a:stretch>
            <a:fillRect/>
          </a:stretch>
        </p:blipFill>
        <p:spPr>
          <a:xfrm>
            <a:off x="1674101" y="2324100"/>
            <a:ext cx="7372350" cy="4533900"/>
          </a:xfrm>
          <a:prstGeom prst="rect">
            <a:avLst/>
          </a:prstGeom>
        </p:spPr>
      </p:pic>
    </p:spTree>
    <p:extLst>
      <p:ext uri="{BB962C8B-B14F-4D97-AF65-F5344CB8AC3E}">
        <p14:creationId xmlns:p14="http://schemas.microsoft.com/office/powerpoint/2010/main" val="291138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044700" y="76200"/>
            <a:ext cx="8534400" cy="914400"/>
          </a:xfrm>
        </p:spPr>
        <p:txBody>
          <a:bodyPr/>
          <a:lstStyle/>
          <a:p>
            <a:r>
              <a:rPr lang="en-US" altLang="en-US" dirty="0"/>
              <a:t>Types of ROMs</a:t>
            </a:r>
          </a:p>
        </p:txBody>
      </p:sp>
      <p:sp>
        <p:nvSpPr>
          <p:cNvPr id="416771" name="Rectangle 3"/>
          <p:cNvSpPr>
            <a:spLocks noGrp="1" noChangeArrowheads="1"/>
          </p:cNvSpPr>
          <p:nvPr>
            <p:ph type="body" idx="1"/>
          </p:nvPr>
        </p:nvSpPr>
        <p:spPr>
          <a:xfrm>
            <a:off x="2076450" y="1728733"/>
            <a:ext cx="8470900" cy="1784350"/>
          </a:xfrm>
        </p:spPr>
        <p:txBody>
          <a:bodyPr>
            <a:normAutofit fontScale="92500" lnSpcReduction="10000"/>
          </a:bodyPr>
          <a:lstStyle/>
          <a:p>
            <a:pPr>
              <a:lnSpc>
                <a:spcPct val="90000"/>
              </a:lnSpc>
            </a:pPr>
            <a:r>
              <a:rPr lang="en-US" altLang="en-US" dirty="0"/>
              <a:t>Major disadvantages of UVEPROMs: </a:t>
            </a:r>
          </a:p>
          <a:p>
            <a:pPr lvl="1">
              <a:lnSpc>
                <a:spcPct val="90000"/>
              </a:lnSpc>
            </a:pPr>
            <a:r>
              <a:rPr lang="en-US" altLang="en-US" dirty="0"/>
              <a:t>They must be removed from the circuit to be programmed and erased.</a:t>
            </a:r>
          </a:p>
          <a:p>
            <a:pPr lvl="1">
              <a:lnSpc>
                <a:spcPct val="90000"/>
              </a:lnSpc>
            </a:pPr>
            <a:r>
              <a:rPr lang="en-US" altLang="en-US" dirty="0"/>
              <a:t>The erase operation erases the entire chip.</a:t>
            </a:r>
          </a:p>
          <a:p>
            <a:pPr lvl="1">
              <a:lnSpc>
                <a:spcPct val="90000"/>
              </a:lnSpc>
            </a:pPr>
            <a:r>
              <a:rPr lang="en-US" altLang="en-US" dirty="0"/>
              <a:t>The erase operation takes up to 20 minutes.</a:t>
            </a:r>
          </a:p>
        </p:txBody>
      </p:sp>
    </p:spTree>
    <p:extLst>
      <p:ext uri="{BB962C8B-B14F-4D97-AF65-F5344CB8AC3E}">
        <p14:creationId xmlns:p14="http://schemas.microsoft.com/office/powerpoint/2010/main" val="3163355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6771">
                                            <p:txEl>
                                              <p:pRg st="1" end="1"/>
                                            </p:txEl>
                                          </p:spTgt>
                                        </p:tgtEl>
                                        <p:attrNameLst>
                                          <p:attrName>style.visibility</p:attrName>
                                        </p:attrNameLst>
                                      </p:cBhvr>
                                      <p:to>
                                        <p:strVal val="visible"/>
                                      </p:to>
                                    </p:set>
                                    <p:anim calcmode="lin" valueType="num">
                                      <p:cBhvr additive="base">
                                        <p:cTn id="11"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67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6771">
                                            <p:txEl>
                                              <p:pRg st="2" end="2"/>
                                            </p:txEl>
                                          </p:spTgt>
                                        </p:tgtEl>
                                        <p:attrNameLst>
                                          <p:attrName>style.visibility</p:attrName>
                                        </p:attrNameLst>
                                      </p:cBhvr>
                                      <p:to>
                                        <p:strVal val="visible"/>
                                      </p:to>
                                    </p:set>
                                    <p:anim calcmode="lin" valueType="num">
                                      <p:cBhvr additive="base">
                                        <p:cTn id="15" dur="500" fill="hold"/>
                                        <p:tgtEl>
                                          <p:spTgt spid="4167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67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6771">
                                            <p:txEl>
                                              <p:pRg st="3" end="3"/>
                                            </p:txEl>
                                          </p:spTgt>
                                        </p:tgtEl>
                                        <p:attrNameLst>
                                          <p:attrName>style.visibility</p:attrName>
                                        </p:attrNameLst>
                                      </p:cBhvr>
                                      <p:to>
                                        <p:strVal val="visible"/>
                                      </p:to>
                                    </p:set>
                                    <p:anim calcmode="lin" valueType="num">
                                      <p:cBhvr additive="base">
                                        <p:cTn id="19" dur="500" fill="hold"/>
                                        <p:tgtEl>
                                          <p:spTgt spid="416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6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2044700" y="76200"/>
            <a:ext cx="8534400" cy="914400"/>
          </a:xfrm>
        </p:spPr>
        <p:txBody>
          <a:bodyPr/>
          <a:lstStyle/>
          <a:p>
            <a:r>
              <a:rPr lang="en-US" altLang="en-US" dirty="0"/>
              <a:t>Types of ROMs</a:t>
            </a:r>
          </a:p>
        </p:txBody>
      </p:sp>
      <p:sp>
        <p:nvSpPr>
          <p:cNvPr id="415747" name="Rectangle 3"/>
          <p:cNvSpPr>
            <a:spLocks noGrp="1" noChangeArrowheads="1"/>
          </p:cNvSpPr>
          <p:nvPr>
            <p:ph type="body" idx="1"/>
          </p:nvPr>
        </p:nvSpPr>
        <p:spPr>
          <a:xfrm>
            <a:off x="2044700" y="1327150"/>
            <a:ext cx="8610600" cy="5029200"/>
          </a:xfrm>
        </p:spPr>
        <p:txBody>
          <a:bodyPr/>
          <a:lstStyle/>
          <a:p>
            <a:r>
              <a:rPr lang="en-US" altLang="en-US" dirty="0"/>
              <a:t>The major characteristic of </a:t>
            </a:r>
            <a:r>
              <a:rPr lang="en-US" altLang="en-US" b="1" dirty="0"/>
              <a:t>electrically erasable PROM (EEPROM) </a:t>
            </a:r>
            <a:r>
              <a:rPr lang="en-US" altLang="en-US" dirty="0"/>
              <a:t>is electrical </a:t>
            </a:r>
            <a:r>
              <a:rPr lang="en-US" altLang="en-US" dirty="0" err="1"/>
              <a:t>erasability</a:t>
            </a:r>
            <a:r>
              <a:rPr lang="en-US" altLang="en-US" dirty="0"/>
              <a:t>. </a:t>
            </a:r>
          </a:p>
          <a:p>
            <a:pPr lvl="1"/>
            <a:r>
              <a:rPr lang="en-US" altLang="en-US" dirty="0"/>
              <a:t>Also the ability to erase and rewrite </a:t>
            </a:r>
            <a:r>
              <a:rPr lang="en-US" altLang="en-US" i="1" dirty="0"/>
              <a:t>individual </a:t>
            </a:r>
            <a:r>
              <a:rPr lang="en-US" altLang="en-US" dirty="0"/>
              <a:t>bytes</a:t>
            </a:r>
            <a:br>
              <a:rPr lang="en-US" altLang="en-US" dirty="0"/>
            </a:br>
            <a:r>
              <a:rPr lang="en-US" altLang="en-US" dirty="0"/>
              <a:t>in the memory array.</a:t>
            </a:r>
          </a:p>
          <a:p>
            <a:r>
              <a:rPr lang="en-US" altLang="en-US" dirty="0"/>
              <a:t>Because the internal process of storing a data value in an EEPROM is quite slow, the speed of the data transfer operation can also be slower.</a:t>
            </a:r>
          </a:p>
          <a:p>
            <a:pPr lvl="1"/>
            <a:r>
              <a:rPr lang="en-US" altLang="en-US" dirty="0"/>
              <a:t>EEPROM devices are available in eight-pin packages interfaced to a two- or three-wire </a:t>
            </a:r>
            <a:r>
              <a:rPr lang="en-US" altLang="en-US" i="1" dirty="0"/>
              <a:t>serial </a:t>
            </a:r>
            <a:r>
              <a:rPr lang="en-US" altLang="en-US" dirty="0"/>
              <a:t>bus. </a:t>
            </a:r>
          </a:p>
        </p:txBody>
      </p:sp>
    </p:spTree>
    <p:extLst>
      <p:ext uri="{BB962C8B-B14F-4D97-AF65-F5344CB8AC3E}">
        <p14:creationId xmlns:p14="http://schemas.microsoft.com/office/powerpoint/2010/main" val="401171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5747">
                                            <p:txEl>
                                              <p:pRg st="1" end="1"/>
                                            </p:txEl>
                                          </p:spTgt>
                                        </p:tgtEl>
                                        <p:attrNameLst>
                                          <p:attrName>style.visibility</p:attrName>
                                        </p:attrNameLst>
                                      </p:cBhvr>
                                      <p:to>
                                        <p:strVal val="visible"/>
                                      </p:to>
                                    </p:set>
                                    <p:anim calcmode="lin" valueType="num">
                                      <p:cBhvr additive="base">
                                        <p:cTn id="11"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5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 calcmode="lin" valueType="num">
                                      <p:cBhvr additive="base">
                                        <p:cTn id="17"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574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5747">
                                            <p:txEl>
                                              <p:pRg st="3" end="3"/>
                                            </p:txEl>
                                          </p:spTgt>
                                        </p:tgtEl>
                                        <p:attrNameLst>
                                          <p:attrName>style.visibility</p:attrName>
                                        </p:attrNameLst>
                                      </p:cBhvr>
                                      <p:to>
                                        <p:strVal val="visible"/>
                                      </p:to>
                                    </p:set>
                                    <p:anim calcmode="lin" valueType="num">
                                      <p:cBhvr additive="base">
                                        <p:cTn id="21" dur="500" fill="hold"/>
                                        <p:tgtEl>
                                          <p:spTgt spid="41574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5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ROM</a:t>
            </a:r>
          </a:p>
        </p:txBody>
      </p:sp>
      <p:sp>
        <p:nvSpPr>
          <p:cNvPr id="3" name="Content Placeholder 2"/>
          <p:cNvSpPr>
            <a:spLocks noGrp="1"/>
          </p:cNvSpPr>
          <p:nvPr>
            <p:ph idx="1"/>
          </p:nvPr>
        </p:nvSpPr>
        <p:spPr/>
        <p:txBody>
          <a:bodyPr/>
          <a:lstStyle/>
          <a:p>
            <a:r>
              <a:rPr lang="en-US" dirty="0"/>
              <a:t>A flash memory is a combination of EPROM and EEPROM. It requires only one transistor per cell (like EPROM) which can be electrically erased and programmed (like EEPROM).</a:t>
            </a:r>
          </a:p>
          <a:p>
            <a:r>
              <a:rPr lang="en-US" dirty="0"/>
              <a:t>Its high density and low cost has made it the preferred choice when reprogrammable nonvolatile storage is needed.</a:t>
            </a:r>
          </a:p>
        </p:txBody>
      </p:sp>
    </p:spTree>
    <p:extLst>
      <p:ext uri="{BB962C8B-B14F-4D97-AF65-F5344CB8AC3E}">
        <p14:creationId xmlns:p14="http://schemas.microsoft.com/office/powerpoint/2010/main" val="4074774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dirty="0"/>
              <a:t>The original transistor for flash memories is ETOX (EPROM tunnel oxide) transistor introduced by intel in 1984.</a:t>
            </a:r>
          </a:p>
          <a:p>
            <a:r>
              <a:rPr lang="en-US" dirty="0"/>
              <a:t>The ETOX versions are depicted in the figure below</a:t>
            </a:r>
          </a:p>
        </p:txBody>
      </p:sp>
    </p:spTree>
    <p:extLst>
      <p:ext uri="{BB962C8B-B14F-4D97-AF65-F5344CB8AC3E}">
        <p14:creationId xmlns:p14="http://schemas.microsoft.com/office/powerpoint/2010/main" val="1746349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658144"/>
            <a:ext cx="8439150" cy="4686300"/>
          </a:xfrm>
          <a:prstGeom prst="rect">
            <a:avLst/>
          </a:prstGeom>
        </p:spPr>
      </p:pic>
    </p:spTree>
    <p:extLst>
      <p:ext uri="{BB962C8B-B14F-4D97-AF65-F5344CB8AC3E}">
        <p14:creationId xmlns:p14="http://schemas.microsoft.com/office/powerpoint/2010/main" val="1136585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ETOX cell operate on avalanche-injection for programming (EPROM) and tunneling for erase (EEPROM).</a:t>
            </a:r>
          </a:p>
          <a:p>
            <a:r>
              <a:rPr lang="en-US" dirty="0"/>
              <a:t>To avoid extra (cell access) transistor of EEPROM, in-bulk erase is done, which consists of erasing the whole chip.</a:t>
            </a:r>
          </a:p>
        </p:txBody>
      </p:sp>
    </p:spTree>
    <p:extLst>
      <p:ext uri="{BB962C8B-B14F-4D97-AF65-F5344CB8AC3E}">
        <p14:creationId xmlns:p14="http://schemas.microsoft.com/office/powerpoint/2010/main" val="2982915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0" name="Picture 4" descr="fg12_00000_AAGTOGT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338513" y="1768476"/>
            <a:ext cx="594201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7138" name="Rectangle 2"/>
          <p:cNvSpPr>
            <a:spLocks noGrp="1" noChangeArrowheads="1"/>
          </p:cNvSpPr>
          <p:nvPr>
            <p:ph type="title"/>
          </p:nvPr>
        </p:nvSpPr>
        <p:spPr>
          <a:xfrm>
            <a:off x="2044700" y="76200"/>
            <a:ext cx="8534400" cy="914400"/>
          </a:xfrm>
        </p:spPr>
        <p:txBody>
          <a:bodyPr/>
          <a:lstStyle/>
          <a:p>
            <a:r>
              <a:rPr lang="en-US" altLang="en-US" dirty="0"/>
              <a:t>Flash Memory</a:t>
            </a:r>
          </a:p>
        </p:txBody>
      </p:sp>
      <p:sp>
        <p:nvSpPr>
          <p:cNvPr id="347139" name="Rectangle 3"/>
          <p:cNvSpPr>
            <a:spLocks noGrp="1" noChangeArrowheads="1"/>
          </p:cNvSpPr>
          <p:nvPr>
            <p:ph type="body" idx="1"/>
          </p:nvPr>
        </p:nvSpPr>
        <p:spPr>
          <a:xfrm>
            <a:off x="2044700" y="990600"/>
            <a:ext cx="8610600" cy="1181100"/>
          </a:xfrm>
        </p:spPr>
        <p:txBody>
          <a:bodyPr>
            <a:normAutofit lnSpcReduction="10000"/>
          </a:bodyPr>
          <a:lstStyle/>
          <a:p>
            <a:r>
              <a:rPr lang="en-US" altLang="en-US" dirty="0"/>
              <a:t>A flash memory cell is like the simple single-transistor EPROM cell, with a cost considerably less than for EEPROM. </a:t>
            </a:r>
          </a:p>
        </p:txBody>
      </p:sp>
    </p:spTree>
    <p:extLst>
      <p:ext uri="{BB962C8B-B14F-4D97-AF65-F5344CB8AC3E}">
        <p14:creationId xmlns:p14="http://schemas.microsoft.com/office/powerpoint/2010/main" val="2513381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additive="base">
                                        <p:cTn id="7" dur="500" fill="hold"/>
                                        <p:tgtEl>
                                          <p:spTgt spid="347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713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347140"/>
                                        </p:tgtEl>
                                        <p:attrNameLst>
                                          <p:attrName>style.visibility</p:attrName>
                                        </p:attrNameLst>
                                      </p:cBhvr>
                                      <p:to>
                                        <p:strVal val="visible"/>
                                      </p:to>
                                    </p:set>
                                    <p:animEffect transition="in" filter="wipe(down)">
                                      <p:cBhvr>
                                        <p:cTn id="12" dur="500"/>
                                        <p:tgtEl>
                                          <p:spTgt spid="347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044700" y="76200"/>
            <a:ext cx="8534400" cy="914400"/>
          </a:xfrm>
        </p:spPr>
        <p:txBody>
          <a:bodyPr/>
          <a:lstStyle/>
          <a:p>
            <a:r>
              <a:rPr lang="en-US" altLang="en-US" dirty="0"/>
              <a:t>Flash Memory</a:t>
            </a:r>
          </a:p>
        </p:txBody>
      </p:sp>
      <p:sp>
        <p:nvSpPr>
          <p:cNvPr id="417795" name="Rectangle 3"/>
          <p:cNvSpPr>
            <a:spLocks noGrp="1" noChangeArrowheads="1"/>
          </p:cNvSpPr>
          <p:nvPr>
            <p:ph type="body" idx="1"/>
          </p:nvPr>
        </p:nvSpPr>
        <p:spPr>
          <a:xfrm>
            <a:off x="2044700" y="1208690"/>
            <a:ext cx="8610600" cy="2128236"/>
          </a:xfrm>
        </p:spPr>
        <p:txBody>
          <a:bodyPr>
            <a:normAutofit lnSpcReduction="10000"/>
          </a:bodyPr>
          <a:lstStyle/>
          <a:p>
            <a:r>
              <a:rPr lang="en-US" altLang="en-US" dirty="0"/>
              <a:t>The unique feature of the 28F256A CMOS flash memory IC is the </a:t>
            </a:r>
            <a:r>
              <a:rPr lang="en-US" altLang="en-US" i="1" dirty="0"/>
              <a:t>command register.</a:t>
            </a:r>
          </a:p>
          <a:p>
            <a:pPr lvl="1"/>
            <a:r>
              <a:rPr lang="en-US" altLang="en-US" dirty="0"/>
              <a:t>Command codes are written into this register to control which operations take place inside the chip.</a:t>
            </a:r>
          </a:p>
          <a:p>
            <a:pPr lvl="1"/>
            <a:r>
              <a:rPr lang="en-US" altLang="en-US" dirty="0"/>
              <a:t>State control logic examines the contents of the command register and generates logic and control signals.</a:t>
            </a:r>
          </a:p>
        </p:txBody>
      </p:sp>
      <p:graphicFrame>
        <p:nvGraphicFramePr>
          <p:cNvPr id="417798" name="Object 6"/>
          <p:cNvGraphicFramePr>
            <a:graphicFrameLocks noChangeAspect="1"/>
          </p:cNvGraphicFramePr>
          <p:nvPr>
            <p:extLst>
              <p:ext uri="{D42A27DB-BD31-4B8C-83A1-F6EECF244321}">
                <p14:modId xmlns:p14="http://schemas.microsoft.com/office/powerpoint/2010/main" val="2035735714"/>
              </p:ext>
            </p:extLst>
          </p:nvPr>
        </p:nvGraphicFramePr>
        <p:xfrm>
          <a:off x="4759325" y="3643312"/>
          <a:ext cx="3105150" cy="2895600"/>
        </p:xfrm>
        <a:graphic>
          <a:graphicData uri="http://schemas.openxmlformats.org/presentationml/2006/ole">
            <mc:AlternateContent xmlns:mc="http://schemas.openxmlformats.org/markup-compatibility/2006">
              <mc:Choice xmlns:v="urn:schemas-microsoft-com:vml" Requires="v">
                <p:oleObj spid="_x0000_s1025" name="Image" r:id="rId3" imgW="2618016" imgH="2441246" progId="Photoshop.Image.10">
                  <p:embed/>
                </p:oleObj>
              </mc:Choice>
              <mc:Fallback>
                <p:oleObj name="Image" r:id="rId3" imgW="2618016" imgH="2441246" progId="Photoshop.Image.10">
                  <p:embed/>
                  <p:pic>
                    <p:nvPicPr>
                      <p:cNvPr id="4177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3643312"/>
                        <a:ext cx="31051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8446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417798"/>
                                        </p:tgtEl>
                                        <p:attrNameLst>
                                          <p:attrName>style.visibility</p:attrName>
                                        </p:attrNameLst>
                                      </p:cBhvr>
                                      <p:to>
                                        <p:strVal val="visible"/>
                                      </p:to>
                                    </p:set>
                                    <p:animEffect transition="in" filter="wipe(up)">
                                      <p:cBhvr>
                                        <p:cTn id="12" dur="500"/>
                                        <p:tgtEl>
                                          <p:spTgt spid="4177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7795">
                                            <p:txEl>
                                              <p:pRg st="1" end="1"/>
                                            </p:txEl>
                                          </p:spTgt>
                                        </p:tgtEl>
                                        <p:attrNameLst>
                                          <p:attrName>style.visibility</p:attrName>
                                        </p:attrNameLst>
                                      </p:cBhvr>
                                      <p:to>
                                        <p:strVal val="visible"/>
                                      </p:to>
                                    </p:set>
                                    <p:anim calcmode="lin" valueType="num">
                                      <p:cBhvr additive="base">
                                        <p:cTn id="17" dur="500" fill="hold"/>
                                        <p:tgtEl>
                                          <p:spTgt spid="41779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7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17795">
                                            <p:txEl>
                                              <p:pRg st="2" end="2"/>
                                            </p:txEl>
                                          </p:spTgt>
                                        </p:tgtEl>
                                        <p:attrNameLst>
                                          <p:attrName>style.visibility</p:attrName>
                                        </p:attrNameLst>
                                      </p:cBhvr>
                                      <p:to>
                                        <p:strVal val="visible"/>
                                      </p:to>
                                    </p:set>
                                    <p:anim calcmode="lin" valueType="num">
                                      <p:cBhvr additive="base">
                                        <p:cTn id="23" dur="500" fill="hold"/>
                                        <p:tgtEl>
                                          <p:spTgt spid="41779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7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2044700" y="76200"/>
            <a:ext cx="8534400" cy="914400"/>
          </a:xfrm>
        </p:spPr>
        <p:txBody>
          <a:bodyPr/>
          <a:lstStyle/>
          <a:p>
            <a:r>
              <a:rPr lang="en-US" altLang="en-US" dirty="0"/>
              <a:t>Flash Memory</a:t>
            </a:r>
          </a:p>
        </p:txBody>
      </p:sp>
      <p:sp>
        <p:nvSpPr>
          <p:cNvPr id="420867" name="Rectangle 3"/>
          <p:cNvSpPr>
            <a:spLocks noGrp="1" noChangeArrowheads="1"/>
          </p:cNvSpPr>
          <p:nvPr>
            <p:ph type="body" idx="1"/>
          </p:nvPr>
        </p:nvSpPr>
        <p:spPr>
          <a:xfrm>
            <a:off x="2044700" y="1184274"/>
            <a:ext cx="8610600" cy="1758952"/>
          </a:xfrm>
        </p:spPr>
        <p:txBody>
          <a:bodyPr>
            <a:normAutofit lnSpcReduction="10000"/>
          </a:bodyPr>
          <a:lstStyle/>
          <a:p>
            <a:r>
              <a:rPr lang="en-US" altLang="en-US" dirty="0"/>
              <a:t>The first flash devices, created to improve on EEPROM, used </a:t>
            </a:r>
            <a:r>
              <a:rPr lang="en-US" altLang="en-US" b="1" i="1" dirty="0">
                <a:effectLst>
                  <a:outerShdw blurRad="38100" dist="38100" dir="2700000" algn="tl">
                    <a:srgbClr val="C0C0C0"/>
                  </a:outerShdw>
                </a:effectLst>
              </a:rPr>
              <a:t>NOR</a:t>
            </a:r>
            <a:r>
              <a:rPr lang="en-US" altLang="en-US" b="1" i="1" dirty="0"/>
              <a:t> flash </a:t>
            </a:r>
            <a:r>
              <a:rPr lang="en-US" altLang="en-US" dirty="0"/>
              <a:t>technology. </a:t>
            </a:r>
          </a:p>
          <a:p>
            <a:pPr lvl="1"/>
            <a:r>
              <a:rPr lang="en-US" altLang="en-US" dirty="0"/>
              <a:t>Circuit functions logically like a </a:t>
            </a:r>
            <a:r>
              <a:rPr lang="en-US" altLang="en-US" b="1" dirty="0">
                <a:effectLst>
                  <a:outerShdw blurRad="38100" dist="38100" dir="2700000" algn="tl">
                    <a:srgbClr val="C0C0C0"/>
                  </a:outerShdw>
                </a:effectLst>
              </a:rPr>
              <a:t>NOR</a:t>
            </a:r>
            <a:r>
              <a:rPr lang="en-US" altLang="en-US" dirty="0"/>
              <a:t> gate. </a:t>
            </a:r>
          </a:p>
          <a:p>
            <a:pPr lvl="2"/>
            <a:r>
              <a:rPr lang="en-US" altLang="en-US" dirty="0"/>
              <a:t>Each transistor can be read or written independent</a:t>
            </a:r>
            <a:br>
              <a:rPr lang="en-US" altLang="en-US" dirty="0"/>
            </a:br>
            <a:r>
              <a:rPr lang="en-US" altLang="en-US" dirty="0"/>
              <a:t>of the status of the other transistors in the group.</a:t>
            </a:r>
          </a:p>
        </p:txBody>
      </p:sp>
      <p:pic>
        <p:nvPicPr>
          <p:cNvPr id="420869" name="Picture 5" descr="fg12_017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9" y="3117851"/>
            <a:ext cx="7754937"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4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 calcmode="lin" valueType="num">
                                      <p:cBhvr additive="base">
                                        <p:cTn id="7" dur="500" fill="hold"/>
                                        <p:tgtEl>
                                          <p:spTgt spid="420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anim calcmode="lin" valueType="num">
                                      <p:cBhvr additive="base">
                                        <p:cTn id="11"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08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20867">
                                            <p:txEl>
                                              <p:pRg st="2" end="2"/>
                                            </p:txEl>
                                          </p:spTgt>
                                        </p:tgtEl>
                                        <p:attrNameLst>
                                          <p:attrName>style.visibility</p:attrName>
                                        </p:attrNameLst>
                                      </p:cBhvr>
                                      <p:to>
                                        <p:strVal val="visible"/>
                                      </p:to>
                                    </p:set>
                                    <p:anim calcmode="lin" valueType="num">
                                      <p:cBhvr additive="base">
                                        <p:cTn id="15"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20867">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20869"/>
                                        </p:tgtEl>
                                        <p:attrNameLst>
                                          <p:attrName>style.visibility</p:attrName>
                                        </p:attrNameLst>
                                      </p:cBhvr>
                                      <p:to>
                                        <p:strVal val="visible"/>
                                      </p:to>
                                    </p:set>
                                    <p:animEffect transition="in" filter="wipe(left)">
                                      <p:cBhvr>
                                        <p:cTn id="20" dur="500"/>
                                        <p:tgtEl>
                                          <p:spTgt spid="420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a:xfrm>
            <a:off x="399393" y="1566041"/>
            <a:ext cx="10954407" cy="5150069"/>
          </a:xfrm>
        </p:spPr>
        <p:txBody>
          <a:bodyPr/>
          <a:lstStyle/>
          <a:p>
            <a:r>
              <a:rPr lang="en-US" altLang="en-US" dirty="0"/>
              <a:t>Semiconductor memories are used as the </a:t>
            </a:r>
            <a:r>
              <a:rPr lang="en-US" altLang="en-US" b="1" dirty="0"/>
              <a:t>main memory </a:t>
            </a:r>
            <a:r>
              <a:rPr lang="en-US" altLang="en-US" dirty="0"/>
              <a:t>of a computer where fast operation is important. </a:t>
            </a:r>
          </a:p>
          <a:p>
            <a:endParaRPr lang="en-US" dirty="0"/>
          </a:p>
        </p:txBody>
      </p:sp>
      <p:pic>
        <p:nvPicPr>
          <p:cNvPr id="4" name="Picture 5" descr="fg12_00000_AAGTOGF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662487" y="2478691"/>
            <a:ext cx="5324475"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p:cNvSpPr>
            <a:spLocks noChangeArrowheads="1"/>
          </p:cNvSpPr>
          <p:nvPr/>
        </p:nvSpPr>
        <p:spPr bwMode="auto">
          <a:xfrm>
            <a:off x="690563" y="2881313"/>
            <a:ext cx="26050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2000" dirty="0">
              <a:latin typeface="Arial" panose="020B0604020202020204" pitchFamily="34" charset="0"/>
            </a:endParaRPr>
          </a:p>
          <a:p>
            <a:pPr algn="ctr"/>
            <a:r>
              <a:rPr lang="en-US" altLang="en-US" sz="2000" dirty="0">
                <a:latin typeface="Arial" panose="020B0604020202020204" pitchFamily="34" charset="0"/>
              </a:rPr>
              <a:t>RAM and ROM make</a:t>
            </a:r>
            <a:br>
              <a:rPr lang="en-US" altLang="en-US" sz="2000" dirty="0">
                <a:latin typeface="Arial" panose="020B0604020202020204" pitchFamily="34" charset="0"/>
              </a:rPr>
            </a:br>
            <a:r>
              <a:rPr lang="en-US" altLang="en-US" sz="2000" dirty="0">
                <a:latin typeface="Arial" panose="020B0604020202020204" pitchFamily="34" charset="0"/>
              </a:rPr>
              <a:t>up main memory.</a:t>
            </a:r>
          </a:p>
        </p:txBody>
      </p:sp>
      <p:grpSp>
        <p:nvGrpSpPr>
          <p:cNvPr id="6" name="Group 13"/>
          <p:cNvGrpSpPr>
            <a:grpSpLocks/>
          </p:cNvGrpSpPr>
          <p:nvPr/>
        </p:nvGrpSpPr>
        <p:grpSpPr bwMode="auto">
          <a:xfrm>
            <a:off x="554858" y="3221640"/>
            <a:ext cx="6403975" cy="3292475"/>
            <a:chOff x="376" y="1812"/>
            <a:chExt cx="4034" cy="2074"/>
          </a:xfrm>
        </p:grpSpPr>
        <p:sp>
          <p:nvSpPr>
            <p:cNvPr id="7" name="Rectangle 9"/>
            <p:cNvSpPr>
              <a:spLocks noChangeArrowheads="1"/>
            </p:cNvSpPr>
            <p:nvPr/>
          </p:nvSpPr>
          <p:spPr bwMode="auto">
            <a:xfrm>
              <a:off x="423" y="1812"/>
              <a:ext cx="1641" cy="4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12"/>
            <p:cNvGrpSpPr>
              <a:grpSpLocks/>
            </p:cNvGrpSpPr>
            <p:nvPr/>
          </p:nvGrpSpPr>
          <p:grpSpPr bwMode="auto">
            <a:xfrm>
              <a:off x="376" y="2256"/>
              <a:ext cx="4034" cy="1630"/>
              <a:chOff x="376" y="2256"/>
              <a:chExt cx="4034" cy="1630"/>
            </a:xfrm>
          </p:grpSpPr>
          <p:grpSp>
            <p:nvGrpSpPr>
              <p:cNvPr id="9" name="Group 7"/>
              <p:cNvGrpSpPr>
                <a:grpSpLocks/>
              </p:cNvGrpSpPr>
              <p:nvPr/>
            </p:nvGrpSpPr>
            <p:grpSpPr bwMode="auto">
              <a:xfrm>
                <a:off x="376" y="3143"/>
                <a:ext cx="4034" cy="743"/>
                <a:chOff x="376" y="3143"/>
                <a:chExt cx="4034" cy="743"/>
              </a:xfrm>
            </p:grpSpPr>
            <p:sp>
              <p:nvSpPr>
                <p:cNvPr id="11" name="Rectangle 4"/>
                <p:cNvSpPr>
                  <a:spLocks noChangeArrowheads="1"/>
                </p:cNvSpPr>
                <p:nvPr/>
              </p:nvSpPr>
              <p:spPr bwMode="auto">
                <a:xfrm>
                  <a:off x="376" y="3190"/>
                  <a:ext cx="4004" cy="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A computer’s main memory—its </a:t>
                  </a:r>
                  <a:r>
                    <a:rPr lang="en-US" altLang="en-US" sz="2000" i="1"/>
                    <a:t>working memor</a:t>
                  </a:r>
                  <a:r>
                    <a:rPr lang="en-US" altLang="en-US" sz="2000"/>
                    <a:t>y—is in constant communication with the central processing unit (CPU) as a program of instructions is executed.</a:t>
                  </a:r>
                </a:p>
              </p:txBody>
            </p:sp>
            <p:sp>
              <p:nvSpPr>
                <p:cNvPr id="12" name="Rectangle 6"/>
                <p:cNvSpPr>
                  <a:spLocks noChangeArrowheads="1"/>
                </p:cNvSpPr>
                <p:nvPr/>
              </p:nvSpPr>
              <p:spPr bwMode="auto">
                <a:xfrm>
                  <a:off x="420" y="3143"/>
                  <a:ext cx="3990" cy="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Line 10"/>
              <p:cNvSpPr>
                <a:spLocks noChangeShapeType="1"/>
              </p:cNvSpPr>
              <p:nvPr/>
            </p:nvSpPr>
            <p:spPr bwMode="auto">
              <a:xfrm>
                <a:off x="1236" y="2256"/>
                <a:ext cx="0" cy="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26393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2044700" y="76200"/>
            <a:ext cx="8534400" cy="914400"/>
          </a:xfrm>
        </p:spPr>
        <p:txBody>
          <a:bodyPr/>
          <a:lstStyle/>
          <a:p>
            <a:r>
              <a:rPr lang="en-US" altLang="en-US" dirty="0"/>
              <a:t>Flash Memory</a:t>
            </a:r>
          </a:p>
        </p:txBody>
      </p:sp>
      <p:sp>
        <p:nvSpPr>
          <p:cNvPr id="423939" name="Rectangle 3"/>
          <p:cNvSpPr>
            <a:spLocks noGrp="1" noChangeArrowheads="1"/>
          </p:cNvSpPr>
          <p:nvPr>
            <p:ph type="body" idx="1"/>
          </p:nvPr>
        </p:nvSpPr>
        <p:spPr>
          <a:xfrm>
            <a:off x="1792451" y="1329341"/>
            <a:ext cx="8470900" cy="1870075"/>
          </a:xfrm>
        </p:spPr>
        <p:txBody>
          <a:bodyPr>
            <a:normAutofit lnSpcReduction="10000"/>
          </a:bodyPr>
          <a:lstStyle/>
          <a:p>
            <a:r>
              <a:rPr lang="en-US" altLang="en-US" b="1" dirty="0">
                <a:effectLst>
                  <a:outerShdw blurRad="38100" dist="38100" dir="2700000" algn="tl">
                    <a:srgbClr val="C0C0C0"/>
                  </a:outerShdw>
                </a:effectLst>
              </a:rPr>
              <a:t>NOR</a:t>
            </a:r>
            <a:r>
              <a:rPr lang="en-US" altLang="en-US" dirty="0"/>
              <a:t> flash offers quick read access time and random access. </a:t>
            </a:r>
          </a:p>
          <a:p>
            <a:pPr lvl="1"/>
            <a:r>
              <a:rPr lang="en-US" altLang="en-US" dirty="0"/>
              <a:t>Usually used for things like storing program instructions for the microcontroller in your cell</a:t>
            </a:r>
            <a:br>
              <a:rPr lang="en-US" altLang="en-US" dirty="0"/>
            </a:br>
            <a:r>
              <a:rPr lang="en-US" altLang="en-US" dirty="0"/>
              <a:t>phone.</a:t>
            </a:r>
          </a:p>
        </p:txBody>
      </p:sp>
    </p:spTree>
    <p:extLst>
      <p:ext uri="{BB962C8B-B14F-4D97-AF65-F5344CB8AC3E}">
        <p14:creationId xmlns:p14="http://schemas.microsoft.com/office/powerpoint/2010/main" val="3461562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23939">
                                            <p:txEl>
                                              <p:pRg st="1" end="1"/>
                                            </p:txEl>
                                          </p:spTgt>
                                        </p:tgtEl>
                                        <p:attrNameLst>
                                          <p:attrName>style.visibility</p:attrName>
                                        </p:attrNameLst>
                                      </p:cBhvr>
                                      <p:to>
                                        <p:strVal val="visible"/>
                                      </p:to>
                                    </p:set>
                                    <p:anim calcmode="lin" valueType="num">
                                      <p:cBhvr additive="base">
                                        <p:cTn id="12"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39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2044700" y="76200"/>
            <a:ext cx="8534400" cy="914400"/>
          </a:xfrm>
        </p:spPr>
        <p:txBody>
          <a:bodyPr/>
          <a:lstStyle/>
          <a:p>
            <a:r>
              <a:rPr lang="en-US" altLang="en-US" dirty="0"/>
              <a:t>Flash Memory</a:t>
            </a:r>
          </a:p>
        </p:txBody>
      </p:sp>
      <p:sp>
        <p:nvSpPr>
          <p:cNvPr id="422915" name="Rectangle 3"/>
          <p:cNvSpPr>
            <a:spLocks noGrp="1" noChangeArrowheads="1"/>
          </p:cNvSpPr>
          <p:nvPr>
            <p:ph type="body" idx="1"/>
          </p:nvPr>
        </p:nvSpPr>
        <p:spPr>
          <a:xfrm>
            <a:off x="2044700" y="1402913"/>
            <a:ext cx="8610600" cy="1870075"/>
          </a:xfrm>
        </p:spPr>
        <p:txBody>
          <a:bodyPr>
            <a:normAutofit fontScale="85000" lnSpcReduction="20000"/>
          </a:bodyPr>
          <a:lstStyle/>
          <a:p>
            <a:r>
              <a:rPr lang="en-US" altLang="en-US" dirty="0"/>
              <a:t>Attempts were made to improve density of mass-storage flash devices, resulting in the </a:t>
            </a:r>
            <a:r>
              <a:rPr lang="en-US" altLang="en-US" b="1" i="1" dirty="0">
                <a:effectLst>
                  <a:outerShdw blurRad="38100" dist="38100" dir="2700000" algn="tl">
                    <a:srgbClr val="C0C0C0"/>
                  </a:outerShdw>
                </a:effectLst>
              </a:rPr>
              <a:t>NAND</a:t>
            </a:r>
            <a:r>
              <a:rPr lang="en-US" altLang="en-US" b="1" i="1" dirty="0"/>
              <a:t> flash</a:t>
            </a:r>
            <a:r>
              <a:rPr lang="en-US" altLang="en-US" dirty="0"/>
              <a:t>.</a:t>
            </a:r>
          </a:p>
          <a:p>
            <a:pPr lvl="1"/>
            <a:r>
              <a:rPr lang="en-US" altLang="en-US" dirty="0"/>
              <a:t>Data must be accessed in conjunction with the other </a:t>
            </a:r>
            <a:r>
              <a:rPr lang="en-US" altLang="en-US" i="1" dirty="0"/>
              <a:t>word </a:t>
            </a:r>
            <a:r>
              <a:rPr lang="en-US" altLang="en-US" dirty="0"/>
              <a:t>lines being activated by a control gate voltage.</a:t>
            </a:r>
          </a:p>
          <a:p>
            <a:pPr lvl="1"/>
            <a:r>
              <a:rPr lang="en-US" altLang="en-US" dirty="0"/>
              <a:t>Activated by a control gate voltage large enough to</a:t>
            </a:r>
            <a:br>
              <a:rPr lang="en-US" altLang="en-US" dirty="0"/>
            </a:br>
            <a:r>
              <a:rPr lang="en-US" altLang="en-US" dirty="0"/>
              <a:t>turn on the other transistors—regardless of the</a:t>
            </a:r>
            <a:br>
              <a:rPr lang="en-US" altLang="en-US" dirty="0"/>
            </a:br>
            <a:r>
              <a:rPr lang="en-US" altLang="en-US" dirty="0"/>
              <a:t>amount of charge on the floating gate.</a:t>
            </a:r>
          </a:p>
        </p:txBody>
      </p:sp>
      <p:pic>
        <p:nvPicPr>
          <p:cNvPr id="422916" name="Picture 4" descr="fg12_017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4" y="3898900"/>
            <a:ext cx="8116887"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950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anim calcmode="lin" valueType="num">
                                      <p:cBhvr additive="base">
                                        <p:cTn id="11"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2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22915">
                                            <p:txEl>
                                              <p:pRg st="2" end="2"/>
                                            </p:txEl>
                                          </p:spTgt>
                                        </p:tgtEl>
                                        <p:attrNameLst>
                                          <p:attrName>style.visibility</p:attrName>
                                        </p:attrNameLst>
                                      </p:cBhvr>
                                      <p:to>
                                        <p:strVal val="visible"/>
                                      </p:to>
                                    </p:set>
                                    <p:anim calcmode="lin" valueType="num">
                                      <p:cBhvr additive="base">
                                        <p:cTn id="17"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2291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422916"/>
                                        </p:tgtEl>
                                        <p:attrNameLst>
                                          <p:attrName>style.visibility</p:attrName>
                                        </p:attrNameLst>
                                      </p:cBhvr>
                                      <p:to>
                                        <p:strVal val="visible"/>
                                      </p:to>
                                    </p:set>
                                    <p:animEffect transition="in" filter="wipe(left)">
                                      <p:cBhvr>
                                        <p:cTn id="22" dur="500"/>
                                        <p:tgtEl>
                                          <p:spTgt spid="422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044700" y="76200"/>
            <a:ext cx="8534400" cy="914400"/>
          </a:xfrm>
        </p:spPr>
        <p:txBody>
          <a:bodyPr/>
          <a:lstStyle/>
          <a:p>
            <a:r>
              <a:rPr lang="en-US" altLang="en-US" dirty="0"/>
              <a:t>ROM Applications</a:t>
            </a:r>
          </a:p>
        </p:txBody>
      </p:sp>
      <p:sp>
        <p:nvSpPr>
          <p:cNvPr id="348163" name="Rectangle 3"/>
          <p:cNvSpPr>
            <a:spLocks noGrp="1" noChangeArrowheads="1"/>
          </p:cNvSpPr>
          <p:nvPr>
            <p:ph type="body" idx="1"/>
          </p:nvPr>
        </p:nvSpPr>
        <p:spPr>
          <a:xfrm>
            <a:off x="2044700" y="1182195"/>
            <a:ext cx="8623300" cy="5029200"/>
          </a:xfrm>
        </p:spPr>
        <p:txBody>
          <a:bodyPr/>
          <a:lstStyle/>
          <a:p>
            <a:r>
              <a:rPr lang="en-US" altLang="en-US" dirty="0"/>
              <a:t>Here are some of the most common application areas in which ROMs are used: </a:t>
            </a:r>
          </a:p>
          <a:p>
            <a:pPr lvl="1">
              <a:lnSpc>
                <a:spcPct val="110000"/>
              </a:lnSpc>
            </a:pPr>
            <a:r>
              <a:rPr lang="en-US" altLang="en-US" dirty="0"/>
              <a:t>Embedded microcontroller program memory.</a:t>
            </a:r>
          </a:p>
          <a:p>
            <a:pPr lvl="2"/>
            <a:r>
              <a:rPr lang="en-US" altLang="en-US" dirty="0"/>
              <a:t>Automotive automatic braking systems, cell phones, microwave ovens, etc.</a:t>
            </a:r>
          </a:p>
          <a:p>
            <a:pPr lvl="1">
              <a:lnSpc>
                <a:spcPct val="110000"/>
              </a:lnSpc>
            </a:pPr>
            <a:r>
              <a:rPr lang="en-US" altLang="en-US" dirty="0"/>
              <a:t>Data transfer and portability.</a:t>
            </a:r>
          </a:p>
          <a:p>
            <a:pPr lvl="2"/>
            <a:r>
              <a:rPr lang="en-US" altLang="en-US" dirty="0"/>
              <a:t>Cell phones, digital cameras, flash drives, MP-3 players. </a:t>
            </a:r>
          </a:p>
          <a:p>
            <a:pPr lvl="1">
              <a:lnSpc>
                <a:spcPct val="110000"/>
              </a:lnSpc>
            </a:pPr>
            <a:r>
              <a:rPr lang="en-US" altLang="en-US" dirty="0"/>
              <a:t>Bootstrap memory.</a:t>
            </a:r>
          </a:p>
          <a:p>
            <a:pPr lvl="2"/>
            <a:r>
              <a:rPr lang="en-US" altLang="en-US" dirty="0"/>
              <a:t>A relatively small program, stored in ROM loads the operating system programs from mass storage (disk) into a computer’s main internal memory.</a:t>
            </a:r>
          </a:p>
        </p:txBody>
      </p:sp>
    </p:spTree>
    <p:extLst>
      <p:ext uri="{BB962C8B-B14F-4D97-AF65-F5344CB8AC3E}">
        <p14:creationId xmlns:p14="http://schemas.microsoft.com/office/powerpoint/2010/main" val="270106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additive="base">
                                        <p:cTn id="13" dur="500" fill="hold"/>
                                        <p:tgtEl>
                                          <p:spTgt spid="348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8163">
                                            <p:txEl>
                                              <p:pRg st="2" end="2"/>
                                            </p:txEl>
                                          </p:spTgt>
                                        </p:tgtEl>
                                        <p:attrNameLst>
                                          <p:attrName>style.visibility</p:attrName>
                                        </p:attrNameLst>
                                      </p:cBhvr>
                                      <p:to>
                                        <p:strVal val="visible"/>
                                      </p:to>
                                    </p:set>
                                    <p:anim calcmode="lin" valueType="num">
                                      <p:cBhvr additive="base">
                                        <p:cTn id="17" dur="500" fill="hold"/>
                                        <p:tgtEl>
                                          <p:spTgt spid="3481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63">
                                            <p:txEl>
                                              <p:pRg st="3" end="3"/>
                                            </p:txEl>
                                          </p:spTgt>
                                        </p:tgtEl>
                                        <p:attrNameLst>
                                          <p:attrName>style.visibility</p:attrName>
                                        </p:attrNameLst>
                                      </p:cBhvr>
                                      <p:to>
                                        <p:strVal val="visible"/>
                                      </p:to>
                                    </p:set>
                                    <p:anim calcmode="lin" valueType="num">
                                      <p:cBhvr additive="base">
                                        <p:cTn id="23" dur="500" fill="hold"/>
                                        <p:tgtEl>
                                          <p:spTgt spid="34816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6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8163">
                                            <p:txEl>
                                              <p:pRg st="4" end="4"/>
                                            </p:txEl>
                                          </p:spTgt>
                                        </p:tgtEl>
                                        <p:attrNameLst>
                                          <p:attrName>style.visibility</p:attrName>
                                        </p:attrNameLst>
                                      </p:cBhvr>
                                      <p:to>
                                        <p:strVal val="visible"/>
                                      </p:to>
                                    </p:set>
                                    <p:anim calcmode="lin" valueType="num">
                                      <p:cBhvr additive="base">
                                        <p:cTn id="27" dur="500" fill="hold"/>
                                        <p:tgtEl>
                                          <p:spTgt spid="3481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8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48163">
                                            <p:txEl>
                                              <p:pRg st="5" end="5"/>
                                            </p:txEl>
                                          </p:spTgt>
                                        </p:tgtEl>
                                        <p:attrNameLst>
                                          <p:attrName>style.visibility</p:attrName>
                                        </p:attrNameLst>
                                      </p:cBhvr>
                                      <p:to>
                                        <p:strVal val="visible"/>
                                      </p:to>
                                    </p:set>
                                    <p:anim calcmode="lin" valueType="num">
                                      <p:cBhvr additive="base">
                                        <p:cTn id="33" dur="500" fill="hold"/>
                                        <p:tgtEl>
                                          <p:spTgt spid="34816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4816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48163">
                                            <p:txEl>
                                              <p:pRg st="6" end="6"/>
                                            </p:txEl>
                                          </p:spTgt>
                                        </p:tgtEl>
                                        <p:attrNameLst>
                                          <p:attrName>style.visibility</p:attrName>
                                        </p:attrNameLst>
                                      </p:cBhvr>
                                      <p:to>
                                        <p:strVal val="visible"/>
                                      </p:to>
                                    </p:set>
                                    <p:anim calcmode="lin" valueType="num">
                                      <p:cBhvr additive="base">
                                        <p:cTn id="37" dur="500" fill="hold"/>
                                        <p:tgtEl>
                                          <p:spTgt spid="3481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044700" y="76200"/>
            <a:ext cx="8534400" cy="914400"/>
          </a:xfrm>
        </p:spPr>
        <p:txBody>
          <a:bodyPr/>
          <a:lstStyle/>
          <a:p>
            <a:r>
              <a:rPr lang="en-US" altLang="en-US" dirty="0"/>
              <a:t>ROM Applications</a:t>
            </a:r>
          </a:p>
        </p:txBody>
      </p:sp>
      <p:sp>
        <p:nvSpPr>
          <p:cNvPr id="424963" name="Rectangle 3"/>
          <p:cNvSpPr>
            <a:spLocks noGrp="1" noChangeArrowheads="1"/>
          </p:cNvSpPr>
          <p:nvPr>
            <p:ph type="body" idx="1"/>
          </p:nvPr>
        </p:nvSpPr>
        <p:spPr>
          <a:xfrm>
            <a:off x="1866024" y="1203215"/>
            <a:ext cx="8470900" cy="3790950"/>
          </a:xfrm>
        </p:spPr>
        <p:txBody>
          <a:bodyPr/>
          <a:lstStyle/>
          <a:p>
            <a:r>
              <a:rPr lang="en-US" altLang="en-US" dirty="0"/>
              <a:t>Here are some of the most common application areas in which ROMs are used: </a:t>
            </a:r>
          </a:p>
          <a:p>
            <a:pPr lvl="1">
              <a:lnSpc>
                <a:spcPct val="110000"/>
              </a:lnSpc>
            </a:pPr>
            <a:r>
              <a:rPr lang="en-US" altLang="en-US" dirty="0"/>
              <a:t>Data tables.</a:t>
            </a:r>
          </a:p>
          <a:p>
            <a:pPr lvl="2"/>
            <a:r>
              <a:rPr lang="en-US" altLang="en-US" dirty="0"/>
              <a:t>Tables of data that do not change like trigonometric</a:t>
            </a:r>
            <a:br>
              <a:rPr lang="en-US" altLang="en-US" dirty="0"/>
            </a:br>
            <a:r>
              <a:rPr lang="en-US" altLang="en-US" dirty="0"/>
              <a:t>and code-conversion tables.</a:t>
            </a:r>
          </a:p>
          <a:p>
            <a:pPr lvl="1">
              <a:lnSpc>
                <a:spcPct val="110000"/>
              </a:lnSpc>
            </a:pPr>
            <a:r>
              <a:rPr lang="en-US" altLang="en-US" dirty="0"/>
              <a:t>Data converter.</a:t>
            </a:r>
          </a:p>
          <a:p>
            <a:pPr lvl="2"/>
            <a:r>
              <a:rPr lang="en-US" altLang="en-US" dirty="0"/>
              <a:t>Data expressed in one type of code is converted to</a:t>
            </a:r>
            <a:br>
              <a:rPr lang="en-US" altLang="en-US" dirty="0"/>
            </a:br>
            <a:r>
              <a:rPr lang="en-US" altLang="en-US" dirty="0"/>
              <a:t>an output expressed in another type, such as BCD</a:t>
            </a:r>
            <a:br>
              <a:rPr lang="en-US" altLang="en-US" dirty="0"/>
            </a:br>
            <a:r>
              <a:rPr lang="en-US" altLang="en-US" dirty="0"/>
              <a:t>to 7-segment LED readouts.</a:t>
            </a:r>
          </a:p>
        </p:txBody>
      </p:sp>
    </p:spTree>
    <p:extLst>
      <p:ext uri="{BB962C8B-B14F-4D97-AF65-F5344CB8AC3E}">
        <p14:creationId xmlns:p14="http://schemas.microsoft.com/office/powerpoint/2010/main" val="1473850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anim calcmode="lin" valueType="num">
                                      <p:cBhvr additive="base">
                                        <p:cTn id="7" dur="500" fill="hold"/>
                                        <p:tgtEl>
                                          <p:spTgt spid="424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496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4963">
                                            <p:txEl>
                                              <p:pRg st="2" end="2"/>
                                            </p:txEl>
                                          </p:spTgt>
                                        </p:tgtEl>
                                        <p:attrNameLst>
                                          <p:attrName>style.visibility</p:attrName>
                                        </p:attrNameLst>
                                      </p:cBhvr>
                                      <p:to>
                                        <p:strVal val="visible"/>
                                      </p:to>
                                    </p:set>
                                    <p:anim calcmode="lin" valueType="num">
                                      <p:cBhvr additive="base">
                                        <p:cTn id="11" dur="500" fill="hold"/>
                                        <p:tgtEl>
                                          <p:spTgt spid="42496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4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24963">
                                            <p:txEl>
                                              <p:pRg st="3" end="3"/>
                                            </p:txEl>
                                          </p:spTgt>
                                        </p:tgtEl>
                                        <p:attrNameLst>
                                          <p:attrName>style.visibility</p:attrName>
                                        </p:attrNameLst>
                                      </p:cBhvr>
                                      <p:to>
                                        <p:strVal val="visible"/>
                                      </p:to>
                                    </p:set>
                                    <p:anim calcmode="lin" valueType="num">
                                      <p:cBhvr additive="base">
                                        <p:cTn id="17" dur="500" fill="hold"/>
                                        <p:tgtEl>
                                          <p:spTgt spid="4249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2496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24963">
                                            <p:txEl>
                                              <p:pRg st="4" end="4"/>
                                            </p:txEl>
                                          </p:spTgt>
                                        </p:tgtEl>
                                        <p:attrNameLst>
                                          <p:attrName>style.visibility</p:attrName>
                                        </p:attrNameLst>
                                      </p:cBhvr>
                                      <p:to>
                                        <p:strVal val="visible"/>
                                      </p:to>
                                    </p:set>
                                    <p:anim calcmode="lin" valueType="num">
                                      <p:cBhvr additive="base">
                                        <p:cTn id="21" dur="500" fill="hold"/>
                                        <p:tgtEl>
                                          <p:spTgt spid="42496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249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044700" y="76200"/>
            <a:ext cx="8534400" cy="654050"/>
          </a:xfrm>
        </p:spPr>
        <p:txBody>
          <a:bodyPr>
            <a:normAutofit fontScale="90000"/>
          </a:bodyPr>
          <a:lstStyle/>
          <a:p>
            <a:r>
              <a:rPr lang="en-US" altLang="en-US" dirty="0"/>
              <a:t>ROM Applications</a:t>
            </a:r>
          </a:p>
        </p:txBody>
      </p:sp>
      <p:sp>
        <p:nvSpPr>
          <p:cNvPr id="425987" name="Rectangle 3"/>
          <p:cNvSpPr>
            <a:spLocks noGrp="1" noChangeArrowheads="1"/>
          </p:cNvSpPr>
          <p:nvPr>
            <p:ph type="body" idx="1"/>
          </p:nvPr>
        </p:nvSpPr>
        <p:spPr>
          <a:xfrm>
            <a:off x="2044700" y="730250"/>
            <a:ext cx="8470900" cy="2241550"/>
          </a:xfrm>
        </p:spPr>
        <p:txBody>
          <a:bodyPr/>
          <a:lstStyle/>
          <a:p>
            <a:r>
              <a:rPr lang="en-US" altLang="en-US"/>
              <a:t>Here are some of the most common application areas in which ROMs are used: </a:t>
            </a:r>
          </a:p>
          <a:p>
            <a:pPr lvl="1">
              <a:lnSpc>
                <a:spcPct val="110000"/>
              </a:lnSpc>
            </a:pPr>
            <a:r>
              <a:rPr lang="en-US" altLang="en-US"/>
              <a:t>Function generator.</a:t>
            </a:r>
          </a:p>
          <a:p>
            <a:pPr lvl="2"/>
            <a:r>
              <a:rPr lang="en-US" altLang="en-US"/>
              <a:t>Produces waveforms such as sine waves, sawtooth waves, triangle waves, and square waves.</a:t>
            </a:r>
          </a:p>
        </p:txBody>
      </p:sp>
      <p:pic>
        <p:nvPicPr>
          <p:cNvPr id="425988" name="Picture 4" descr="fg12_00000_AAGTOGV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405064" y="2908300"/>
            <a:ext cx="77501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5991" name="Group 7"/>
          <p:cNvGrpSpPr>
            <a:grpSpLocks/>
          </p:cNvGrpSpPr>
          <p:nvPr/>
        </p:nvGrpSpPr>
        <p:grpSpPr bwMode="auto">
          <a:xfrm>
            <a:off x="3662363" y="5565775"/>
            <a:ext cx="5238750" cy="711200"/>
            <a:chOff x="1353" y="3506"/>
            <a:chExt cx="3300" cy="448"/>
          </a:xfrm>
        </p:grpSpPr>
        <p:sp>
          <p:nvSpPr>
            <p:cNvPr id="425989" name="Rectangle 5"/>
            <p:cNvSpPr>
              <a:spLocks noChangeArrowheads="1"/>
            </p:cNvSpPr>
            <p:nvPr/>
          </p:nvSpPr>
          <p:spPr bwMode="auto">
            <a:xfrm>
              <a:off x="1353" y="3506"/>
              <a:ext cx="3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A ROM look-up table and a DAC are used</a:t>
              </a:r>
              <a:br>
                <a:rPr lang="en-US" altLang="en-US" sz="2000">
                  <a:latin typeface="Arial" panose="020B0604020202020204" pitchFamily="34" charset="0"/>
                </a:rPr>
              </a:br>
              <a:r>
                <a:rPr lang="en-US" altLang="en-US" sz="2000">
                  <a:latin typeface="Arial" panose="020B0604020202020204" pitchFamily="34" charset="0"/>
                </a:rPr>
                <a:t> to generate a sine-wave output signal.</a:t>
              </a:r>
            </a:p>
          </p:txBody>
        </p:sp>
        <p:sp>
          <p:nvSpPr>
            <p:cNvPr id="425990" name="Rectangle 6"/>
            <p:cNvSpPr>
              <a:spLocks noChangeArrowheads="1"/>
            </p:cNvSpPr>
            <p:nvPr/>
          </p:nvSpPr>
          <p:spPr bwMode="auto">
            <a:xfrm>
              <a:off x="1410" y="3506"/>
              <a:ext cx="3180" cy="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05647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25987">
                                            <p:txEl>
                                              <p:pRg st="1" end="1"/>
                                            </p:txEl>
                                          </p:spTgt>
                                        </p:tgtEl>
                                        <p:attrNameLst>
                                          <p:attrName>style.visibility</p:attrName>
                                        </p:attrNameLst>
                                      </p:cBhvr>
                                      <p:to>
                                        <p:strVal val="visible"/>
                                      </p:to>
                                    </p:set>
                                    <p:anim calcmode="lin" valueType="num">
                                      <p:cBhvr additive="base">
                                        <p:cTn id="7" dur="500" fill="hold"/>
                                        <p:tgtEl>
                                          <p:spTgt spid="4259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598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25987">
                                            <p:txEl>
                                              <p:pRg st="2" end="2"/>
                                            </p:txEl>
                                          </p:spTgt>
                                        </p:tgtEl>
                                        <p:attrNameLst>
                                          <p:attrName>style.visibility</p:attrName>
                                        </p:attrNameLst>
                                      </p:cBhvr>
                                      <p:to>
                                        <p:strVal val="visible"/>
                                      </p:to>
                                    </p:set>
                                    <p:anim calcmode="lin" valueType="num">
                                      <p:cBhvr additive="base">
                                        <p:cTn id="11" dur="500" fill="hold"/>
                                        <p:tgtEl>
                                          <p:spTgt spid="42598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5987">
                                            <p:txEl>
                                              <p:pRg st="2" end="2"/>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25988"/>
                                        </p:tgtEl>
                                        <p:attrNameLst>
                                          <p:attrName>style.visibility</p:attrName>
                                        </p:attrNameLst>
                                      </p:cBhvr>
                                      <p:to>
                                        <p:strVal val="visible"/>
                                      </p:to>
                                    </p:set>
                                    <p:animEffect transition="in" filter="wipe(up)">
                                      <p:cBhvr>
                                        <p:cTn id="16" dur="500"/>
                                        <p:tgtEl>
                                          <p:spTgt spid="425988"/>
                                        </p:tgtEl>
                                      </p:cBhvr>
                                    </p:animEffect>
                                  </p:childTnLst>
                                </p:cTn>
                              </p:par>
                            </p:childTnLst>
                          </p:cTn>
                        </p:par>
                        <p:par>
                          <p:cTn id="17" fill="hold" nodeType="afterGroup">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25991"/>
                                        </p:tgtEl>
                                        <p:attrNameLst>
                                          <p:attrName>style.visibility</p:attrName>
                                        </p:attrNameLst>
                                      </p:cBhvr>
                                      <p:to>
                                        <p:strVal val="visible"/>
                                      </p:to>
                                    </p:set>
                                    <p:anim calcmode="lin" valueType="num">
                                      <p:cBhvr>
                                        <p:cTn id="20" dur="500" fill="hold"/>
                                        <p:tgtEl>
                                          <p:spTgt spid="425991"/>
                                        </p:tgtEl>
                                        <p:attrNameLst>
                                          <p:attrName>ppt_w</p:attrName>
                                        </p:attrNameLst>
                                      </p:cBhvr>
                                      <p:tavLst>
                                        <p:tav tm="0">
                                          <p:val>
                                            <p:fltVal val="0"/>
                                          </p:val>
                                        </p:tav>
                                        <p:tav tm="100000">
                                          <p:val>
                                            <p:strVal val="#ppt_w"/>
                                          </p:val>
                                        </p:tav>
                                      </p:tavLst>
                                    </p:anim>
                                    <p:anim calcmode="lin" valueType="num">
                                      <p:cBhvr>
                                        <p:cTn id="21" dur="500" fill="hold"/>
                                        <p:tgtEl>
                                          <p:spTgt spid="4259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044700" y="76200"/>
            <a:ext cx="8534400" cy="914400"/>
          </a:xfrm>
        </p:spPr>
        <p:txBody>
          <a:bodyPr/>
          <a:lstStyle/>
          <a:p>
            <a:r>
              <a:rPr lang="en-US" altLang="en-US" dirty="0"/>
              <a:t>Semiconductor RAM</a:t>
            </a:r>
          </a:p>
        </p:txBody>
      </p:sp>
      <p:sp>
        <p:nvSpPr>
          <p:cNvPr id="349187" name="Rectangle 3"/>
          <p:cNvSpPr>
            <a:spLocks noGrp="1" noChangeArrowheads="1"/>
          </p:cNvSpPr>
          <p:nvPr>
            <p:ph type="body" idx="1"/>
          </p:nvPr>
        </p:nvSpPr>
        <p:spPr>
          <a:xfrm>
            <a:off x="2044700" y="730250"/>
            <a:ext cx="8547100" cy="5029200"/>
          </a:xfrm>
        </p:spPr>
        <p:txBody>
          <a:bodyPr/>
          <a:lstStyle/>
          <a:p>
            <a:r>
              <a:rPr lang="en-US" altLang="en-US" i="1"/>
              <a:t>RAM</a:t>
            </a:r>
            <a:r>
              <a:rPr lang="en-US" altLang="en-US"/>
              <a:t>—</a:t>
            </a:r>
            <a:r>
              <a:rPr lang="en-US" altLang="en-US" i="1"/>
              <a:t>random-access memory—</a:t>
            </a:r>
            <a:r>
              <a:rPr lang="en-US" altLang="en-US"/>
              <a:t>means any memory address location is as easily accessible</a:t>
            </a:r>
            <a:br>
              <a:rPr lang="en-US" altLang="en-US"/>
            </a:br>
            <a:r>
              <a:rPr lang="en-US" altLang="en-US"/>
              <a:t>as any other.</a:t>
            </a:r>
          </a:p>
          <a:p>
            <a:r>
              <a:rPr lang="en-US" altLang="en-US"/>
              <a:t>Used in computers for </a:t>
            </a:r>
            <a:r>
              <a:rPr lang="en-US" altLang="en-US" i="1"/>
              <a:t>temporary </a:t>
            </a:r>
            <a:r>
              <a:rPr lang="en-US" altLang="en-US"/>
              <a:t>storage of programs and data—requires fast read/write</a:t>
            </a:r>
            <a:br>
              <a:rPr lang="en-US" altLang="en-US"/>
            </a:br>
            <a:r>
              <a:rPr lang="en-US" altLang="en-US"/>
              <a:t>cycle times to avoid slowing computer operation.</a:t>
            </a:r>
          </a:p>
          <a:p>
            <a:pPr lvl="1"/>
            <a:r>
              <a:rPr lang="en-US" altLang="en-US"/>
              <a:t>RAM can be written into and read from rapidly</a:t>
            </a:r>
            <a:br>
              <a:rPr lang="en-US" altLang="en-US"/>
            </a:br>
            <a:r>
              <a:rPr lang="en-US" altLang="en-US"/>
              <a:t>with equal ease.</a:t>
            </a:r>
          </a:p>
          <a:p>
            <a:r>
              <a:rPr lang="en-US" altLang="en-US"/>
              <a:t>RAM is volatile and will lose all stored information</a:t>
            </a:r>
            <a:br>
              <a:rPr lang="en-US" altLang="en-US"/>
            </a:br>
            <a:r>
              <a:rPr lang="en-US" altLang="en-US"/>
              <a:t>if power is interrupted or turned off. </a:t>
            </a:r>
          </a:p>
          <a:p>
            <a:pPr lvl="1"/>
            <a:r>
              <a:rPr lang="en-US" altLang="en-US"/>
              <a:t>Some CMOS RAMs can be powered from</a:t>
            </a:r>
            <a:br>
              <a:rPr lang="en-US" altLang="en-US"/>
            </a:br>
            <a:r>
              <a:rPr lang="en-US" altLang="en-US"/>
              <a:t>batteries when main power is interrupted. </a:t>
            </a:r>
          </a:p>
        </p:txBody>
      </p:sp>
    </p:spTree>
    <p:extLst>
      <p:ext uri="{BB962C8B-B14F-4D97-AF65-F5344CB8AC3E}">
        <p14:creationId xmlns:p14="http://schemas.microsoft.com/office/powerpoint/2010/main" val="482607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additive="base">
                                        <p:cTn id="7" dur="500" fill="hold"/>
                                        <p:tgtEl>
                                          <p:spTgt spid="349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9187">
                                            <p:txEl>
                                              <p:pRg st="1" end="1"/>
                                            </p:txEl>
                                          </p:spTgt>
                                        </p:tgtEl>
                                        <p:attrNameLst>
                                          <p:attrName>style.visibility</p:attrName>
                                        </p:attrNameLst>
                                      </p:cBhvr>
                                      <p:to>
                                        <p:strVal val="visible"/>
                                      </p:to>
                                    </p:set>
                                    <p:anim calcmode="lin" valueType="num">
                                      <p:cBhvr additive="base">
                                        <p:cTn id="13" dur="500" fill="hold"/>
                                        <p:tgtEl>
                                          <p:spTgt spid="349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91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 calcmode="lin" valueType="num">
                                      <p:cBhvr additive="base">
                                        <p:cTn id="17" dur="500" fill="hold"/>
                                        <p:tgtEl>
                                          <p:spTgt spid="3491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9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9187">
                                            <p:txEl>
                                              <p:pRg st="3" end="3"/>
                                            </p:txEl>
                                          </p:spTgt>
                                        </p:tgtEl>
                                        <p:attrNameLst>
                                          <p:attrName>style.visibility</p:attrName>
                                        </p:attrNameLst>
                                      </p:cBhvr>
                                      <p:to>
                                        <p:strVal val="visible"/>
                                      </p:to>
                                    </p:set>
                                    <p:anim calcmode="lin" valueType="num">
                                      <p:cBhvr additive="base">
                                        <p:cTn id="23" dur="500" fill="hold"/>
                                        <p:tgtEl>
                                          <p:spTgt spid="3491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918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9187">
                                            <p:txEl>
                                              <p:pRg st="4" end="4"/>
                                            </p:txEl>
                                          </p:spTgt>
                                        </p:tgtEl>
                                        <p:attrNameLst>
                                          <p:attrName>style.visibility</p:attrName>
                                        </p:attrNameLst>
                                      </p:cBhvr>
                                      <p:to>
                                        <p:strVal val="visible"/>
                                      </p:to>
                                    </p:set>
                                    <p:anim calcmode="lin" valueType="num">
                                      <p:cBhvr additive="base">
                                        <p:cTn id="27" dur="500" fill="hold"/>
                                        <p:tgtEl>
                                          <p:spTgt spid="3491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91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044700" y="76200"/>
            <a:ext cx="8534400" cy="914400"/>
          </a:xfrm>
        </p:spPr>
        <p:txBody>
          <a:bodyPr/>
          <a:lstStyle/>
          <a:p>
            <a:r>
              <a:rPr lang="en-US" altLang="en-US"/>
              <a:t>12-11 RAM Architecture</a:t>
            </a:r>
          </a:p>
        </p:txBody>
      </p:sp>
      <p:sp>
        <p:nvSpPr>
          <p:cNvPr id="433155" name="Rectangle 3"/>
          <p:cNvSpPr>
            <a:spLocks noGrp="1" noChangeArrowheads="1"/>
          </p:cNvSpPr>
          <p:nvPr>
            <p:ph type="body" idx="1"/>
          </p:nvPr>
        </p:nvSpPr>
        <p:spPr>
          <a:xfrm>
            <a:off x="2044700" y="1276788"/>
            <a:ext cx="8547100" cy="3295212"/>
          </a:xfrm>
        </p:spPr>
        <p:txBody>
          <a:bodyPr>
            <a:normAutofit fontScale="85000" lnSpcReduction="10000"/>
          </a:bodyPr>
          <a:lstStyle/>
          <a:p>
            <a:r>
              <a:rPr lang="en-US" altLang="en-US" dirty="0"/>
              <a:t>It is helpful to think of RAM as consisting of a number of registers.</a:t>
            </a:r>
          </a:p>
          <a:p>
            <a:pPr lvl="1"/>
            <a:r>
              <a:rPr lang="en-US" altLang="en-US" dirty="0"/>
              <a:t>Each storing a single data word, and each</a:t>
            </a:r>
            <a:br>
              <a:rPr lang="en-US" altLang="en-US" dirty="0"/>
            </a:br>
            <a:r>
              <a:rPr lang="en-US" altLang="en-US" dirty="0"/>
              <a:t>having a unique address.</a:t>
            </a:r>
          </a:p>
          <a:p>
            <a:r>
              <a:rPr lang="en-US" altLang="en-US" dirty="0"/>
              <a:t>Most memory chips have one or more CHIP SELECT (</a:t>
            </a:r>
            <a:r>
              <a:rPr lang="en-US" altLang="en-US" i="1" dirty="0"/>
              <a:t>CS</a:t>
            </a:r>
            <a:r>
              <a:rPr lang="en-US" altLang="en-US" dirty="0"/>
              <a:t>) inputs, used to enable the entire chip or disable it completely. </a:t>
            </a:r>
          </a:p>
          <a:p>
            <a:pPr lvl="1"/>
            <a:r>
              <a:rPr lang="en-US" altLang="en-US" dirty="0"/>
              <a:t>In disabled mode, all data inputs outputs are disabled (Hi-Z)—neither a read nor a write can take place.</a:t>
            </a:r>
          </a:p>
          <a:p>
            <a:r>
              <a:rPr lang="en-US" altLang="en-US" dirty="0"/>
              <a:t>In order to conserve pins on an IC package, manufacturers often combine data input and</a:t>
            </a:r>
            <a:br>
              <a:rPr lang="en-US" altLang="en-US" dirty="0"/>
            </a:br>
            <a:r>
              <a:rPr lang="en-US" altLang="en-US" dirty="0"/>
              <a:t>output functions using common input/output pins.</a:t>
            </a:r>
          </a:p>
        </p:txBody>
      </p:sp>
    </p:spTree>
    <p:extLst>
      <p:ext uri="{BB962C8B-B14F-4D97-AF65-F5344CB8AC3E}">
        <p14:creationId xmlns:p14="http://schemas.microsoft.com/office/powerpoint/2010/main" val="180164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 calcmode="lin" valueType="num">
                                      <p:cBhvr additive="base">
                                        <p:cTn id="7" dur="500" fill="hold"/>
                                        <p:tgtEl>
                                          <p:spTgt spid="433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31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anim calcmode="lin" valueType="num">
                                      <p:cBhvr additive="base">
                                        <p:cTn id="11"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3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 calcmode="lin" valueType="num">
                                      <p:cBhvr additive="base">
                                        <p:cTn id="17" dur="500" fill="hold"/>
                                        <p:tgtEl>
                                          <p:spTgt spid="4331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331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33155">
                                            <p:txEl>
                                              <p:pRg st="3" end="3"/>
                                            </p:txEl>
                                          </p:spTgt>
                                        </p:tgtEl>
                                        <p:attrNameLst>
                                          <p:attrName>style.visibility</p:attrName>
                                        </p:attrNameLst>
                                      </p:cBhvr>
                                      <p:to>
                                        <p:strVal val="visible"/>
                                      </p:to>
                                    </p:set>
                                    <p:anim calcmode="lin" valueType="num">
                                      <p:cBhvr additive="base">
                                        <p:cTn id="21" dur="500" fill="hold"/>
                                        <p:tgtEl>
                                          <p:spTgt spid="4331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33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 calcmode="lin" valueType="num">
                                      <p:cBhvr additive="base">
                                        <p:cTn id="27" dur="500" fill="hold"/>
                                        <p:tgtEl>
                                          <p:spTgt spid="43315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33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2044700" y="76200"/>
            <a:ext cx="8534400" cy="914400"/>
          </a:xfrm>
        </p:spPr>
        <p:txBody>
          <a:bodyPr/>
          <a:lstStyle/>
          <a:p>
            <a:r>
              <a:rPr lang="en-US" altLang="en-US" dirty="0"/>
              <a:t>RAM Architecture</a:t>
            </a:r>
          </a:p>
        </p:txBody>
      </p:sp>
      <p:sp>
        <p:nvSpPr>
          <p:cNvPr id="432131" name="Rectangle 3"/>
          <p:cNvSpPr>
            <a:spLocks noGrp="1" noChangeArrowheads="1"/>
          </p:cNvSpPr>
          <p:nvPr>
            <p:ph type="body" idx="1"/>
          </p:nvPr>
        </p:nvSpPr>
        <p:spPr>
          <a:xfrm>
            <a:off x="2044700" y="787400"/>
            <a:ext cx="8318500" cy="420688"/>
          </a:xfrm>
        </p:spPr>
        <p:txBody>
          <a:bodyPr>
            <a:normAutofit lnSpcReduction="10000"/>
          </a:bodyPr>
          <a:lstStyle/>
          <a:p>
            <a:pPr marL="0" indent="0" algn="ctr">
              <a:buNone/>
            </a:pPr>
            <a:r>
              <a:rPr lang="en-US" altLang="en-US" sz="2500" b="1"/>
              <a:t>To </a:t>
            </a:r>
            <a:r>
              <a:rPr lang="en-US" altLang="en-US" sz="2500" b="1" i="1"/>
              <a:t>READ </a:t>
            </a:r>
            <a:r>
              <a:rPr lang="en-US" altLang="en-US" sz="2500" b="1"/>
              <a:t>the contents of the selected register:</a:t>
            </a:r>
          </a:p>
        </p:txBody>
      </p:sp>
      <p:pic>
        <p:nvPicPr>
          <p:cNvPr id="432132" name="Picture 4" descr="fg12_00000_AAGTOGW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286376" y="1579563"/>
            <a:ext cx="5237163"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2133" name="Group 5"/>
          <p:cNvGrpSpPr>
            <a:grpSpLocks/>
          </p:cNvGrpSpPr>
          <p:nvPr/>
        </p:nvGrpSpPr>
        <p:grpSpPr bwMode="auto">
          <a:xfrm>
            <a:off x="2214564" y="1695451"/>
            <a:ext cx="3519487" cy="904875"/>
            <a:chOff x="435" y="1068"/>
            <a:chExt cx="2217" cy="570"/>
          </a:xfrm>
        </p:grpSpPr>
        <p:grpSp>
          <p:nvGrpSpPr>
            <p:cNvPr id="432134" name="Group 6"/>
            <p:cNvGrpSpPr>
              <a:grpSpLocks/>
            </p:cNvGrpSpPr>
            <p:nvPr/>
          </p:nvGrpSpPr>
          <p:grpSpPr bwMode="auto">
            <a:xfrm>
              <a:off x="435" y="1088"/>
              <a:ext cx="2217" cy="526"/>
              <a:chOff x="423" y="1124"/>
              <a:chExt cx="2217" cy="526"/>
            </a:xfrm>
          </p:grpSpPr>
          <p:sp>
            <p:nvSpPr>
              <p:cNvPr id="432135" name="Rectangle 7"/>
              <p:cNvSpPr>
                <a:spLocks noChangeArrowheads="1"/>
              </p:cNvSpPr>
              <p:nvPr/>
            </p:nvSpPr>
            <p:spPr bwMode="auto">
              <a:xfrm>
                <a:off x="423" y="1124"/>
                <a:ext cx="2217" cy="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lnSpc>
                    <a:spcPct val="110000"/>
                  </a:lnSpc>
                  <a:buFontTx/>
                  <a:buNone/>
                </a:pPr>
                <a:r>
                  <a:rPr lang="en-US" altLang="en-US" sz="2000" b="1"/>
                  <a:t>The write enable input</a:t>
                </a:r>
                <a:br>
                  <a:rPr lang="en-US" altLang="en-US" sz="2000" b="1"/>
                </a:br>
                <a:r>
                  <a:rPr lang="en-US" altLang="en-US" sz="2000" b="1"/>
                  <a:t>                     must be a 1.</a:t>
                </a:r>
                <a:r>
                  <a:rPr lang="en-US" altLang="en-US" sz="2000"/>
                  <a:t> </a:t>
                </a:r>
              </a:p>
            </p:txBody>
          </p:sp>
          <p:grpSp>
            <p:nvGrpSpPr>
              <p:cNvPr id="432136" name="Group 8"/>
              <p:cNvGrpSpPr>
                <a:grpSpLocks/>
              </p:cNvGrpSpPr>
              <p:nvPr/>
            </p:nvGrpSpPr>
            <p:grpSpPr bwMode="auto">
              <a:xfrm>
                <a:off x="590" y="1357"/>
                <a:ext cx="997" cy="265"/>
                <a:chOff x="590" y="1357"/>
                <a:chExt cx="997" cy="265"/>
              </a:xfrm>
            </p:grpSpPr>
            <p:sp>
              <p:nvSpPr>
                <p:cNvPr id="432137" name="Rectangle 9"/>
                <p:cNvSpPr>
                  <a:spLocks noChangeArrowheads="1"/>
                </p:cNvSpPr>
                <p:nvPr/>
              </p:nvSpPr>
              <p:spPr bwMode="auto">
                <a:xfrm>
                  <a:off x="590" y="1357"/>
                  <a:ext cx="997"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000" b="1" i="1"/>
                    <a:t>WE </a:t>
                  </a:r>
                  <a:r>
                    <a:rPr lang="en-US" altLang="en-US" sz="2000" b="1"/>
                    <a:t>or</a:t>
                  </a:r>
                  <a:r>
                    <a:rPr lang="en-US" altLang="en-US" sz="2000" b="1" i="1"/>
                    <a:t> R/W</a:t>
                  </a:r>
                </a:p>
              </p:txBody>
            </p:sp>
            <p:sp>
              <p:nvSpPr>
                <p:cNvPr id="432138" name="Line 10"/>
                <p:cNvSpPr>
                  <a:spLocks noChangeShapeType="1"/>
                </p:cNvSpPr>
                <p:nvPr/>
              </p:nvSpPr>
              <p:spPr bwMode="auto">
                <a:xfrm>
                  <a:off x="663" y="1373"/>
                  <a:ext cx="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39" name="Line 11"/>
                <p:cNvSpPr>
                  <a:spLocks noChangeShapeType="1"/>
                </p:cNvSpPr>
                <p:nvPr/>
              </p:nvSpPr>
              <p:spPr bwMode="auto">
                <a:xfrm>
                  <a:off x="1324" y="1374"/>
                  <a:ext cx="1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32140" name="Rectangle 12"/>
            <p:cNvSpPr>
              <a:spLocks noChangeArrowheads="1"/>
            </p:cNvSpPr>
            <p:nvPr/>
          </p:nvSpPr>
          <p:spPr bwMode="auto">
            <a:xfrm>
              <a:off x="591" y="1068"/>
              <a:ext cx="1947" cy="57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2141" name="Rectangle 13"/>
          <p:cNvSpPr>
            <a:spLocks noChangeArrowheads="1"/>
          </p:cNvSpPr>
          <p:nvPr/>
        </p:nvSpPr>
        <p:spPr bwMode="auto">
          <a:xfrm>
            <a:off x="9420225" y="2019301"/>
            <a:ext cx="1181100" cy="5810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142" name="Group 14"/>
          <p:cNvGrpSpPr>
            <a:grpSpLocks/>
          </p:cNvGrpSpPr>
          <p:nvPr/>
        </p:nvGrpSpPr>
        <p:grpSpPr bwMode="auto">
          <a:xfrm>
            <a:off x="3990975" y="1323975"/>
            <a:ext cx="6019800" cy="685800"/>
            <a:chOff x="1566" y="834"/>
            <a:chExt cx="3684" cy="432"/>
          </a:xfrm>
        </p:grpSpPr>
        <p:sp>
          <p:nvSpPr>
            <p:cNvPr id="432143" name="Line 15"/>
            <p:cNvSpPr>
              <a:spLocks noChangeShapeType="1"/>
            </p:cNvSpPr>
            <p:nvPr/>
          </p:nvSpPr>
          <p:spPr bwMode="auto">
            <a:xfrm flipV="1">
              <a:off x="1566" y="834"/>
              <a:ext cx="0" cy="22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44" name="Line 16"/>
            <p:cNvSpPr>
              <a:spLocks noChangeShapeType="1"/>
            </p:cNvSpPr>
            <p:nvPr/>
          </p:nvSpPr>
          <p:spPr bwMode="auto">
            <a:xfrm>
              <a:off x="1566" y="834"/>
              <a:ext cx="368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45" name="Line 17"/>
            <p:cNvSpPr>
              <a:spLocks noChangeShapeType="1"/>
            </p:cNvSpPr>
            <p:nvPr/>
          </p:nvSpPr>
          <p:spPr bwMode="auto">
            <a:xfrm>
              <a:off x="5250" y="834"/>
              <a:ext cx="0" cy="43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2146" name="Group 18"/>
          <p:cNvGrpSpPr>
            <a:grpSpLocks/>
          </p:cNvGrpSpPr>
          <p:nvPr/>
        </p:nvGrpSpPr>
        <p:grpSpPr bwMode="auto">
          <a:xfrm>
            <a:off x="2446338" y="3194050"/>
            <a:ext cx="2393950" cy="1085850"/>
            <a:chOff x="501" y="2532"/>
            <a:chExt cx="1508" cy="684"/>
          </a:xfrm>
        </p:grpSpPr>
        <p:sp>
          <p:nvSpPr>
            <p:cNvPr id="432147" name="Rectangle 19"/>
            <p:cNvSpPr>
              <a:spLocks noChangeArrowheads="1"/>
            </p:cNvSpPr>
            <p:nvPr/>
          </p:nvSpPr>
          <p:spPr bwMode="auto">
            <a:xfrm>
              <a:off x="501" y="2556"/>
              <a:ext cx="150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latin typeface="Arial" panose="020B0604020202020204" pitchFamily="34" charset="0"/>
                </a:rPr>
                <a:t>The CHIP SELECT</a:t>
              </a:r>
              <a:br>
                <a:rPr lang="en-US" altLang="en-US" sz="2000" b="1">
                  <a:latin typeface="Arial" panose="020B0604020202020204" pitchFamily="34" charset="0"/>
                </a:rPr>
              </a:br>
              <a:r>
                <a:rPr lang="en-US" altLang="en-US" sz="2000" b="1">
                  <a:latin typeface="Arial" panose="020B0604020202020204" pitchFamily="34" charset="0"/>
                </a:rPr>
                <a:t>input must also</a:t>
              </a:r>
              <a:br>
                <a:rPr lang="en-US" altLang="en-US" sz="2000" b="1">
                  <a:latin typeface="Arial" panose="020B0604020202020204" pitchFamily="34" charset="0"/>
                </a:rPr>
              </a:br>
              <a:r>
                <a:rPr lang="en-US" altLang="en-US" sz="2000" b="1">
                  <a:latin typeface="Arial" panose="020B0604020202020204" pitchFamily="34" charset="0"/>
                </a:rPr>
                <a:t>be activated.</a:t>
              </a:r>
            </a:p>
          </p:txBody>
        </p:sp>
        <p:sp>
          <p:nvSpPr>
            <p:cNvPr id="432148" name="Rectangle 20"/>
            <p:cNvSpPr>
              <a:spLocks noChangeArrowheads="1"/>
            </p:cNvSpPr>
            <p:nvPr/>
          </p:nvSpPr>
          <p:spPr bwMode="auto">
            <a:xfrm>
              <a:off x="513" y="2532"/>
              <a:ext cx="1496" cy="684"/>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2149" name="Rectangle 21"/>
          <p:cNvSpPr>
            <a:spLocks noChangeArrowheads="1"/>
          </p:cNvSpPr>
          <p:nvPr/>
        </p:nvSpPr>
        <p:spPr bwMode="auto">
          <a:xfrm>
            <a:off x="9342438" y="3810001"/>
            <a:ext cx="1249362" cy="124777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50" name="Rectangle 22"/>
          <p:cNvSpPr>
            <a:spLocks noChangeArrowheads="1"/>
          </p:cNvSpPr>
          <p:nvPr/>
        </p:nvSpPr>
        <p:spPr bwMode="auto">
          <a:xfrm>
            <a:off x="9982200" y="2133601"/>
            <a:ext cx="541338"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151" name="Group 23"/>
          <p:cNvGrpSpPr>
            <a:grpSpLocks/>
          </p:cNvGrpSpPr>
          <p:nvPr/>
        </p:nvGrpSpPr>
        <p:grpSpPr bwMode="auto">
          <a:xfrm>
            <a:off x="2457450" y="4899026"/>
            <a:ext cx="2408238" cy="1044575"/>
            <a:chOff x="588" y="3086"/>
            <a:chExt cx="1517" cy="850"/>
          </a:xfrm>
        </p:grpSpPr>
        <p:sp>
          <p:nvSpPr>
            <p:cNvPr id="432152" name="Rectangle 24"/>
            <p:cNvSpPr>
              <a:spLocks noChangeArrowheads="1"/>
            </p:cNvSpPr>
            <p:nvPr/>
          </p:nvSpPr>
          <p:spPr bwMode="auto">
            <a:xfrm>
              <a:off x="588" y="3089"/>
              <a:ext cx="1478" cy="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latin typeface="Arial" panose="020B0604020202020204" pitchFamily="34" charset="0"/>
                </a:rPr>
                <a:t>Input buffers are disabled during</a:t>
              </a:r>
              <a:br>
                <a:rPr lang="en-US" altLang="en-US" sz="2000" b="1">
                  <a:latin typeface="Arial" panose="020B0604020202020204" pitchFamily="34" charset="0"/>
                </a:rPr>
              </a:br>
              <a:r>
                <a:rPr lang="en-US" altLang="en-US" sz="2000" b="1">
                  <a:latin typeface="Arial" panose="020B0604020202020204" pitchFamily="34" charset="0"/>
                </a:rPr>
                <a:t>a data read.</a:t>
              </a:r>
            </a:p>
          </p:txBody>
        </p:sp>
        <p:sp>
          <p:nvSpPr>
            <p:cNvPr id="432153" name="Rectangle 25"/>
            <p:cNvSpPr>
              <a:spLocks noChangeArrowheads="1"/>
            </p:cNvSpPr>
            <p:nvPr/>
          </p:nvSpPr>
          <p:spPr bwMode="auto">
            <a:xfrm>
              <a:off x="609" y="3086"/>
              <a:ext cx="1496" cy="850"/>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2154" name="Rectangle 26"/>
          <p:cNvSpPr>
            <a:spLocks noChangeArrowheads="1"/>
          </p:cNvSpPr>
          <p:nvPr/>
        </p:nvSpPr>
        <p:spPr bwMode="auto">
          <a:xfrm>
            <a:off x="7612063" y="1504951"/>
            <a:ext cx="1249362" cy="1247775"/>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2770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wipe(up)">
                                      <p:cBhvr>
                                        <p:cTn id="7" dur="500"/>
                                        <p:tgtEl>
                                          <p:spTgt spid="432131">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32132"/>
                                        </p:tgtEl>
                                        <p:attrNameLst>
                                          <p:attrName>style.visibility</p:attrName>
                                        </p:attrNameLst>
                                      </p:cBhvr>
                                      <p:to>
                                        <p:strVal val="visible"/>
                                      </p:to>
                                    </p:set>
                                    <p:animEffect transition="in" filter="wipe(up)">
                                      <p:cBhvr>
                                        <p:cTn id="11" dur="500"/>
                                        <p:tgtEl>
                                          <p:spTgt spid="432132"/>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32133"/>
                                        </p:tgtEl>
                                        <p:attrNameLst>
                                          <p:attrName>style.visibility</p:attrName>
                                        </p:attrNameLst>
                                      </p:cBhvr>
                                      <p:to>
                                        <p:strVal val="visible"/>
                                      </p:to>
                                    </p:set>
                                    <p:anim calcmode="lin" valueType="num">
                                      <p:cBhvr>
                                        <p:cTn id="15" dur="500" fill="hold"/>
                                        <p:tgtEl>
                                          <p:spTgt spid="432133"/>
                                        </p:tgtEl>
                                        <p:attrNameLst>
                                          <p:attrName>ppt_w</p:attrName>
                                        </p:attrNameLst>
                                      </p:cBhvr>
                                      <p:tavLst>
                                        <p:tav tm="0">
                                          <p:val>
                                            <p:fltVal val="0"/>
                                          </p:val>
                                        </p:tav>
                                        <p:tav tm="100000">
                                          <p:val>
                                            <p:strVal val="#ppt_w"/>
                                          </p:val>
                                        </p:tav>
                                      </p:tavLst>
                                    </p:anim>
                                    <p:anim calcmode="lin" valueType="num">
                                      <p:cBhvr>
                                        <p:cTn id="16" dur="500" fill="hold"/>
                                        <p:tgtEl>
                                          <p:spTgt spid="43213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432142"/>
                                        </p:tgtEl>
                                        <p:attrNameLst>
                                          <p:attrName>style.visibility</p:attrName>
                                        </p:attrNameLst>
                                      </p:cBhvr>
                                      <p:to>
                                        <p:strVal val="visible"/>
                                      </p:to>
                                    </p:set>
                                    <p:animEffect transition="in" filter="wipe(left)">
                                      <p:cBhvr>
                                        <p:cTn id="20" dur="500"/>
                                        <p:tgtEl>
                                          <p:spTgt spid="432142"/>
                                        </p:tgtEl>
                                      </p:cBhvr>
                                    </p:animEffect>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432141"/>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ntr" presetSubtype="0" fill="hold" nodeType="afterEffect">
                                  <p:stCondLst>
                                    <p:cond delay="0"/>
                                  </p:stCondLst>
                                  <p:childTnLst>
                                    <p:set>
                                      <p:cBhvr>
                                        <p:cTn id="26" dur="1" fill="hold">
                                          <p:stCondLst>
                                            <p:cond delay="0"/>
                                          </p:stCondLst>
                                        </p:cTn>
                                        <p:tgtEl>
                                          <p:spTgt spid="432150"/>
                                        </p:tgtEl>
                                        <p:attrNameLst>
                                          <p:attrName>style.visibility</p:attrName>
                                        </p:attrNameLst>
                                      </p:cBhvr>
                                      <p:to>
                                        <p:strVal val="visible"/>
                                      </p:to>
                                    </p:set>
                                  </p:childTnLst>
                                </p:cTn>
                              </p:par>
                            </p:childTnLst>
                          </p:cTn>
                        </p:par>
                        <p:par>
                          <p:cTn id="27" fill="hold" nodeType="afterGroup">
                            <p:stCondLst>
                              <p:cond delay="2000"/>
                            </p:stCondLst>
                            <p:childTnLst>
                              <p:par>
                                <p:cTn id="28" presetID="35" presetClass="emph" presetSubtype="0" repeatCount="3000" fill="hold" nodeType="afterEffect">
                                  <p:stCondLst>
                                    <p:cond delay="0"/>
                                  </p:stCondLst>
                                  <p:childTnLst>
                                    <p:anim calcmode="discrete" valueType="str">
                                      <p:cBhvr>
                                        <p:cTn id="29" dur="1000" fill="hold"/>
                                        <p:tgtEl>
                                          <p:spTgt spid="432141"/>
                                        </p:tgtEl>
                                        <p:attrNameLst>
                                          <p:attrName>style.visibility</p:attrName>
                                        </p:attrNameLst>
                                      </p:cBhvr>
                                      <p:tavLst>
                                        <p:tav tm="0">
                                          <p:val>
                                            <p:strVal val="hidden"/>
                                          </p:val>
                                        </p:tav>
                                        <p:tav tm="50000">
                                          <p:val>
                                            <p:strVal val="visible"/>
                                          </p:val>
                                        </p:tav>
                                      </p:tavLst>
                                    </p:anim>
                                  </p:childTnLst>
                                </p:cTn>
                              </p:par>
                            </p:childTnLst>
                          </p:cTn>
                        </p:par>
                        <p:par>
                          <p:cTn id="30" fill="hold" nodeType="afterGroup">
                            <p:stCondLst>
                              <p:cond delay="5000"/>
                            </p:stCondLst>
                            <p:childTnLst>
                              <p:par>
                                <p:cTn id="31" presetID="23" presetClass="entr" presetSubtype="16" fill="hold" nodeType="afterEffect">
                                  <p:stCondLst>
                                    <p:cond delay="0"/>
                                  </p:stCondLst>
                                  <p:childTnLst>
                                    <p:set>
                                      <p:cBhvr>
                                        <p:cTn id="32" dur="1" fill="hold">
                                          <p:stCondLst>
                                            <p:cond delay="0"/>
                                          </p:stCondLst>
                                        </p:cTn>
                                        <p:tgtEl>
                                          <p:spTgt spid="432146"/>
                                        </p:tgtEl>
                                        <p:attrNameLst>
                                          <p:attrName>style.visibility</p:attrName>
                                        </p:attrNameLst>
                                      </p:cBhvr>
                                      <p:to>
                                        <p:strVal val="visible"/>
                                      </p:to>
                                    </p:set>
                                    <p:anim calcmode="lin" valueType="num">
                                      <p:cBhvr>
                                        <p:cTn id="33" dur="500" fill="hold"/>
                                        <p:tgtEl>
                                          <p:spTgt spid="432146"/>
                                        </p:tgtEl>
                                        <p:attrNameLst>
                                          <p:attrName>ppt_w</p:attrName>
                                        </p:attrNameLst>
                                      </p:cBhvr>
                                      <p:tavLst>
                                        <p:tav tm="0">
                                          <p:val>
                                            <p:fltVal val="0"/>
                                          </p:val>
                                        </p:tav>
                                        <p:tav tm="100000">
                                          <p:val>
                                            <p:strVal val="#ppt_w"/>
                                          </p:val>
                                        </p:tav>
                                      </p:tavLst>
                                    </p:anim>
                                    <p:anim calcmode="lin" valueType="num">
                                      <p:cBhvr>
                                        <p:cTn id="34" dur="500" fill="hold"/>
                                        <p:tgtEl>
                                          <p:spTgt spid="432146"/>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500"/>
                            </p:stCondLst>
                            <p:childTnLst>
                              <p:par>
                                <p:cTn id="36" presetID="1" presetClass="entr" presetSubtype="0" fill="hold" nodeType="afterEffect">
                                  <p:stCondLst>
                                    <p:cond delay="0"/>
                                  </p:stCondLst>
                                  <p:childTnLst>
                                    <p:set>
                                      <p:cBhvr>
                                        <p:cTn id="37" dur="1" fill="hold">
                                          <p:stCondLst>
                                            <p:cond delay="0"/>
                                          </p:stCondLst>
                                        </p:cTn>
                                        <p:tgtEl>
                                          <p:spTgt spid="432149"/>
                                        </p:tgtEl>
                                        <p:attrNameLst>
                                          <p:attrName>style.visibility</p:attrName>
                                        </p:attrNameLst>
                                      </p:cBhvr>
                                      <p:to>
                                        <p:strVal val="visible"/>
                                      </p:to>
                                    </p:set>
                                  </p:childTnLst>
                                </p:cTn>
                              </p:par>
                            </p:childTnLst>
                          </p:cTn>
                        </p:par>
                        <p:par>
                          <p:cTn id="38" fill="hold" nodeType="afterGroup">
                            <p:stCondLst>
                              <p:cond delay="5500"/>
                            </p:stCondLst>
                            <p:childTnLst>
                              <p:par>
                                <p:cTn id="39" presetID="35" presetClass="emph" presetSubtype="0" repeatCount="3000" fill="hold" nodeType="afterEffect">
                                  <p:stCondLst>
                                    <p:cond delay="0"/>
                                  </p:stCondLst>
                                  <p:childTnLst>
                                    <p:anim calcmode="discrete" valueType="str">
                                      <p:cBhvr>
                                        <p:cTn id="40" dur="1000" fill="hold"/>
                                        <p:tgtEl>
                                          <p:spTgt spid="432149"/>
                                        </p:tgtEl>
                                        <p:attrNameLst>
                                          <p:attrName>style.visibility</p:attrName>
                                        </p:attrNameLst>
                                      </p:cBhvr>
                                      <p:tavLst>
                                        <p:tav tm="0">
                                          <p:val>
                                            <p:strVal val="hidden"/>
                                          </p:val>
                                        </p:tav>
                                        <p:tav tm="50000">
                                          <p:val>
                                            <p:strVal val="visible"/>
                                          </p:val>
                                        </p:tav>
                                      </p:tavLst>
                                    </p:anim>
                                  </p:childTnLst>
                                </p:cTn>
                              </p:par>
                            </p:childTnLst>
                          </p:cTn>
                        </p:par>
                        <p:par>
                          <p:cTn id="41" fill="hold" nodeType="afterGroup">
                            <p:stCondLst>
                              <p:cond delay="8500"/>
                            </p:stCondLst>
                            <p:childTnLst>
                              <p:par>
                                <p:cTn id="42" presetID="23" presetClass="entr" presetSubtype="16" fill="hold" nodeType="afterEffect">
                                  <p:stCondLst>
                                    <p:cond delay="0"/>
                                  </p:stCondLst>
                                  <p:childTnLst>
                                    <p:set>
                                      <p:cBhvr>
                                        <p:cTn id="43" dur="1" fill="hold">
                                          <p:stCondLst>
                                            <p:cond delay="0"/>
                                          </p:stCondLst>
                                        </p:cTn>
                                        <p:tgtEl>
                                          <p:spTgt spid="432151"/>
                                        </p:tgtEl>
                                        <p:attrNameLst>
                                          <p:attrName>style.visibility</p:attrName>
                                        </p:attrNameLst>
                                      </p:cBhvr>
                                      <p:to>
                                        <p:strVal val="visible"/>
                                      </p:to>
                                    </p:set>
                                    <p:anim calcmode="lin" valueType="num">
                                      <p:cBhvr>
                                        <p:cTn id="44" dur="500" fill="hold"/>
                                        <p:tgtEl>
                                          <p:spTgt spid="432151"/>
                                        </p:tgtEl>
                                        <p:attrNameLst>
                                          <p:attrName>ppt_w</p:attrName>
                                        </p:attrNameLst>
                                      </p:cBhvr>
                                      <p:tavLst>
                                        <p:tav tm="0">
                                          <p:val>
                                            <p:fltVal val="0"/>
                                          </p:val>
                                        </p:tav>
                                        <p:tav tm="100000">
                                          <p:val>
                                            <p:strVal val="#ppt_w"/>
                                          </p:val>
                                        </p:tav>
                                      </p:tavLst>
                                    </p:anim>
                                    <p:anim calcmode="lin" valueType="num">
                                      <p:cBhvr>
                                        <p:cTn id="45" dur="500" fill="hold"/>
                                        <p:tgtEl>
                                          <p:spTgt spid="43215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9000"/>
                            </p:stCondLst>
                            <p:childTnLst>
                              <p:par>
                                <p:cTn id="47" presetID="1" presetClass="entr" presetSubtype="0" fill="hold" nodeType="afterEffect">
                                  <p:stCondLst>
                                    <p:cond delay="0"/>
                                  </p:stCondLst>
                                  <p:childTnLst>
                                    <p:set>
                                      <p:cBhvr>
                                        <p:cTn id="48" dur="1" fill="hold">
                                          <p:stCondLst>
                                            <p:cond delay="0"/>
                                          </p:stCondLst>
                                        </p:cTn>
                                        <p:tgtEl>
                                          <p:spTgt spid="432154"/>
                                        </p:tgtEl>
                                        <p:attrNameLst>
                                          <p:attrName>style.visibility</p:attrName>
                                        </p:attrNameLst>
                                      </p:cBhvr>
                                      <p:to>
                                        <p:strVal val="visible"/>
                                      </p:to>
                                    </p:set>
                                  </p:childTnLst>
                                </p:cTn>
                              </p:par>
                            </p:childTnLst>
                          </p:cTn>
                        </p:par>
                        <p:par>
                          <p:cTn id="49" fill="hold" nodeType="afterGroup">
                            <p:stCondLst>
                              <p:cond delay="9000"/>
                            </p:stCondLst>
                            <p:childTnLst>
                              <p:par>
                                <p:cTn id="50" presetID="35" presetClass="emph" presetSubtype="0" repeatCount="3000" fill="hold" nodeType="afterEffect">
                                  <p:stCondLst>
                                    <p:cond delay="0"/>
                                  </p:stCondLst>
                                  <p:childTnLst>
                                    <p:anim calcmode="discrete" valueType="str">
                                      <p:cBhvr>
                                        <p:cTn id="51" dur="1000" fill="hold"/>
                                        <p:tgtEl>
                                          <p:spTgt spid="43215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2044700" y="76200"/>
            <a:ext cx="8534400" cy="914400"/>
          </a:xfrm>
        </p:spPr>
        <p:txBody>
          <a:bodyPr/>
          <a:lstStyle/>
          <a:p>
            <a:r>
              <a:rPr lang="en-US" altLang="en-US" dirty="0"/>
              <a:t>RAM Architecture</a:t>
            </a:r>
          </a:p>
        </p:txBody>
      </p:sp>
      <p:sp>
        <p:nvSpPr>
          <p:cNvPr id="431107" name="Rectangle 3"/>
          <p:cNvSpPr>
            <a:spLocks noGrp="1" noChangeArrowheads="1"/>
          </p:cNvSpPr>
          <p:nvPr>
            <p:ph type="body" idx="1"/>
          </p:nvPr>
        </p:nvSpPr>
        <p:spPr>
          <a:xfrm>
            <a:off x="2044700" y="787400"/>
            <a:ext cx="8318500" cy="420688"/>
          </a:xfrm>
        </p:spPr>
        <p:txBody>
          <a:bodyPr>
            <a:normAutofit lnSpcReduction="10000"/>
          </a:bodyPr>
          <a:lstStyle/>
          <a:p>
            <a:pPr marL="0" indent="0" algn="ctr">
              <a:buNone/>
            </a:pPr>
            <a:r>
              <a:rPr lang="en-US" altLang="en-US" sz="2500" b="1"/>
              <a:t>To </a:t>
            </a:r>
            <a:r>
              <a:rPr lang="en-US" altLang="en-US" sz="2500" b="1" i="1"/>
              <a:t>WRITE</a:t>
            </a:r>
            <a:r>
              <a:rPr lang="en-US" altLang="en-US" sz="2500" b="1"/>
              <a:t> a four-bit word to the selected register:</a:t>
            </a:r>
          </a:p>
        </p:txBody>
      </p:sp>
      <p:pic>
        <p:nvPicPr>
          <p:cNvPr id="431108" name="Picture 4" descr="fg12_00000_AAGTOGW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286376" y="1579563"/>
            <a:ext cx="5237163"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1109" name="Group 5"/>
          <p:cNvGrpSpPr>
            <a:grpSpLocks/>
          </p:cNvGrpSpPr>
          <p:nvPr/>
        </p:nvGrpSpPr>
        <p:grpSpPr bwMode="auto">
          <a:xfrm>
            <a:off x="2214564" y="1695451"/>
            <a:ext cx="3519487" cy="904875"/>
            <a:chOff x="435" y="1068"/>
            <a:chExt cx="2217" cy="570"/>
          </a:xfrm>
        </p:grpSpPr>
        <p:grpSp>
          <p:nvGrpSpPr>
            <p:cNvPr id="431110" name="Group 6"/>
            <p:cNvGrpSpPr>
              <a:grpSpLocks/>
            </p:cNvGrpSpPr>
            <p:nvPr/>
          </p:nvGrpSpPr>
          <p:grpSpPr bwMode="auto">
            <a:xfrm>
              <a:off x="435" y="1088"/>
              <a:ext cx="2217" cy="526"/>
              <a:chOff x="423" y="1124"/>
              <a:chExt cx="2217" cy="526"/>
            </a:xfrm>
          </p:grpSpPr>
          <p:sp>
            <p:nvSpPr>
              <p:cNvPr id="431111" name="Rectangle 7"/>
              <p:cNvSpPr>
                <a:spLocks noChangeArrowheads="1"/>
              </p:cNvSpPr>
              <p:nvPr/>
            </p:nvSpPr>
            <p:spPr bwMode="auto">
              <a:xfrm>
                <a:off x="423" y="1124"/>
                <a:ext cx="2217" cy="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lnSpc>
                    <a:spcPct val="110000"/>
                  </a:lnSpc>
                  <a:buFontTx/>
                  <a:buNone/>
                </a:pPr>
                <a:r>
                  <a:rPr lang="en-US" altLang="en-US" sz="2000" b="1"/>
                  <a:t>The write enable input</a:t>
                </a:r>
                <a:br>
                  <a:rPr lang="en-US" altLang="en-US" sz="2000" b="1"/>
                </a:br>
                <a:r>
                  <a:rPr lang="en-US" altLang="en-US" sz="2000" b="1"/>
                  <a:t>                     must be a 0.</a:t>
                </a:r>
                <a:r>
                  <a:rPr lang="en-US" altLang="en-US" sz="2000"/>
                  <a:t> </a:t>
                </a:r>
              </a:p>
            </p:txBody>
          </p:sp>
          <p:grpSp>
            <p:nvGrpSpPr>
              <p:cNvPr id="431112" name="Group 8"/>
              <p:cNvGrpSpPr>
                <a:grpSpLocks/>
              </p:cNvGrpSpPr>
              <p:nvPr/>
            </p:nvGrpSpPr>
            <p:grpSpPr bwMode="auto">
              <a:xfrm>
                <a:off x="590" y="1357"/>
                <a:ext cx="997" cy="265"/>
                <a:chOff x="590" y="1357"/>
                <a:chExt cx="997" cy="265"/>
              </a:xfrm>
            </p:grpSpPr>
            <p:sp>
              <p:nvSpPr>
                <p:cNvPr id="431113" name="Rectangle 9"/>
                <p:cNvSpPr>
                  <a:spLocks noChangeArrowheads="1"/>
                </p:cNvSpPr>
                <p:nvPr/>
              </p:nvSpPr>
              <p:spPr bwMode="auto">
                <a:xfrm>
                  <a:off x="590" y="1357"/>
                  <a:ext cx="997"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000" b="1" i="1"/>
                    <a:t>WE </a:t>
                  </a:r>
                  <a:r>
                    <a:rPr lang="en-US" altLang="en-US" sz="2000" b="1"/>
                    <a:t>or</a:t>
                  </a:r>
                  <a:r>
                    <a:rPr lang="en-US" altLang="en-US" sz="2000" b="1" i="1"/>
                    <a:t> R/W</a:t>
                  </a:r>
                </a:p>
              </p:txBody>
            </p:sp>
            <p:sp>
              <p:nvSpPr>
                <p:cNvPr id="431114" name="Line 10"/>
                <p:cNvSpPr>
                  <a:spLocks noChangeShapeType="1"/>
                </p:cNvSpPr>
                <p:nvPr/>
              </p:nvSpPr>
              <p:spPr bwMode="auto">
                <a:xfrm>
                  <a:off x="663" y="1373"/>
                  <a:ext cx="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15" name="Line 11"/>
                <p:cNvSpPr>
                  <a:spLocks noChangeShapeType="1"/>
                </p:cNvSpPr>
                <p:nvPr/>
              </p:nvSpPr>
              <p:spPr bwMode="auto">
                <a:xfrm>
                  <a:off x="1324" y="1374"/>
                  <a:ext cx="1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31116" name="Rectangle 12"/>
            <p:cNvSpPr>
              <a:spLocks noChangeArrowheads="1"/>
            </p:cNvSpPr>
            <p:nvPr/>
          </p:nvSpPr>
          <p:spPr bwMode="auto">
            <a:xfrm>
              <a:off x="591" y="1068"/>
              <a:ext cx="1947" cy="57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117" name="Rectangle 13"/>
          <p:cNvSpPr>
            <a:spLocks noChangeArrowheads="1"/>
          </p:cNvSpPr>
          <p:nvPr/>
        </p:nvSpPr>
        <p:spPr bwMode="auto">
          <a:xfrm>
            <a:off x="9420225" y="2019301"/>
            <a:ext cx="1181100" cy="5810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118" name="Group 14"/>
          <p:cNvGrpSpPr>
            <a:grpSpLocks/>
          </p:cNvGrpSpPr>
          <p:nvPr/>
        </p:nvGrpSpPr>
        <p:grpSpPr bwMode="auto">
          <a:xfrm>
            <a:off x="3990975" y="1323975"/>
            <a:ext cx="6019800" cy="685800"/>
            <a:chOff x="1566" y="834"/>
            <a:chExt cx="3684" cy="432"/>
          </a:xfrm>
        </p:grpSpPr>
        <p:sp>
          <p:nvSpPr>
            <p:cNvPr id="431119" name="Line 15"/>
            <p:cNvSpPr>
              <a:spLocks noChangeShapeType="1"/>
            </p:cNvSpPr>
            <p:nvPr/>
          </p:nvSpPr>
          <p:spPr bwMode="auto">
            <a:xfrm flipV="1">
              <a:off x="1566" y="834"/>
              <a:ext cx="0" cy="22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20" name="Line 16"/>
            <p:cNvSpPr>
              <a:spLocks noChangeShapeType="1"/>
            </p:cNvSpPr>
            <p:nvPr/>
          </p:nvSpPr>
          <p:spPr bwMode="auto">
            <a:xfrm>
              <a:off x="1566" y="834"/>
              <a:ext cx="368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21" name="Line 17"/>
            <p:cNvSpPr>
              <a:spLocks noChangeShapeType="1"/>
            </p:cNvSpPr>
            <p:nvPr/>
          </p:nvSpPr>
          <p:spPr bwMode="auto">
            <a:xfrm>
              <a:off x="5250" y="834"/>
              <a:ext cx="0" cy="43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1122" name="Group 18"/>
          <p:cNvGrpSpPr>
            <a:grpSpLocks/>
          </p:cNvGrpSpPr>
          <p:nvPr/>
        </p:nvGrpSpPr>
        <p:grpSpPr bwMode="auto">
          <a:xfrm>
            <a:off x="2446338" y="3194050"/>
            <a:ext cx="2393950" cy="1085850"/>
            <a:chOff x="501" y="2532"/>
            <a:chExt cx="1508" cy="684"/>
          </a:xfrm>
        </p:grpSpPr>
        <p:sp>
          <p:nvSpPr>
            <p:cNvPr id="431123" name="Rectangle 19"/>
            <p:cNvSpPr>
              <a:spLocks noChangeArrowheads="1"/>
            </p:cNvSpPr>
            <p:nvPr/>
          </p:nvSpPr>
          <p:spPr bwMode="auto">
            <a:xfrm>
              <a:off x="501" y="2556"/>
              <a:ext cx="150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latin typeface="Arial" panose="020B0604020202020204" pitchFamily="34" charset="0"/>
                </a:rPr>
                <a:t>The CHIP SELECT</a:t>
              </a:r>
              <a:br>
                <a:rPr lang="en-US" altLang="en-US" sz="2000" b="1">
                  <a:latin typeface="Arial" panose="020B0604020202020204" pitchFamily="34" charset="0"/>
                </a:rPr>
              </a:br>
              <a:r>
                <a:rPr lang="en-US" altLang="en-US" sz="2000" b="1">
                  <a:latin typeface="Arial" panose="020B0604020202020204" pitchFamily="34" charset="0"/>
                </a:rPr>
                <a:t>input must</a:t>
              </a:r>
              <a:br>
                <a:rPr lang="en-US" altLang="en-US" sz="2000" b="1">
                  <a:latin typeface="Arial" panose="020B0604020202020204" pitchFamily="34" charset="0"/>
                </a:rPr>
              </a:br>
              <a:r>
                <a:rPr lang="en-US" altLang="en-US" sz="2000" b="1">
                  <a:latin typeface="Arial" panose="020B0604020202020204" pitchFamily="34" charset="0"/>
                </a:rPr>
                <a:t>also be a 0.</a:t>
              </a:r>
            </a:p>
          </p:txBody>
        </p:sp>
        <p:sp>
          <p:nvSpPr>
            <p:cNvPr id="431124" name="Rectangle 20"/>
            <p:cNvSpPr>
              <a:spLocks noChangeArrowheads="1"/>
            </p:cNvSpPr>
            <p:nvPr/>
          </p:nvSpPr>
          <p:spPr bwMode="auto">
            <a:xfrm>
              <a:off x="513" y="2532"/>
              <a:ext cx="1496" cy="684"/>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125" name="Rectangle 21"/>
          <p:cNvSpPr>
            <a:spLocks noChangeArrowheads="1"/>
          </p:cNvSpPr>
          <p:nvPr/>
        </p:nvSpPr>
        <p:spPr bwMode="auto">
          <a:xfrm>
            <a:off x="9342438" y="3810001"/>
            <a:ext cx="1249362" cy="124777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6" name="Rectangle 22"/>
          <p:cNvSpPr>
            <a:spLocks noChangeArrowheads="1"/>
          </p:cNvSpPr>
          <p:nvPr/>
        </p:nvSpPr>
        <p:spPr bwMode="auto">
          <a:xfrm>
            <a:off x="9982200" y="2292351"/>
            <a:ext cx="541338"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130" name="Group 26"/>
          <p:cNvGrpSpPr>
            <a:grpSpLocks/>
          </p:cNvGrpSpPr>
          <p:nvPr/>
        </p:nvGrpSpPr>
        <p:grpSpPr bwMode="auto">
          <a:xfrm>
            <a:off x="2457450" y="4899026"/>
            <a:ext cx="2408238" cy="1349375"/>
            <a:chOff x="588" y="3086"/>
            <a:chExt cx="1517" cy="850"/>
          </a:xfrm>
        </p:grpSpPr>
        <p:sp>
          <p:nvSpPr>
            <p:cNvPr id="431128" name="Rectangle 24"/>
            <p:cNvSpPr>
              <a:spLocks noChangeArrowheads="1"/>
            </p:cNvSpPr>
            <p:nvPr/>
          </p:nvSpPr>
          <p:spPr bwMode="auto">
            <a:xfrm>
              <a:off x="588" y="3088"/>
              <a:ext cx="147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latin typeface="Arial" panose="020B0604020202020204" pitchFamily="34" charset="0"/>
                </a:rPr>
                <a:t>Tristate output</a:t>
              </a:r>
              <a:br>
                <a:rPr lang="en-US" altLang="en-US" sz="2000" b="1">
                  <a:latin typeface="Arial" panose="020B0604020202020204" pitchFamily="34" charset="0"/>
                </a:rPr>
              </a:br>
              <a:r>
                <a:rPr lang="en-US" altLang="en-US" sz="2000" b="1">
                  <a:latin typeface="Arial" panose="020B0604020202020204" pitchFamily="34" charset="0"/>
                </a:rPr>
                <a:t>buffers are in</a:t>
              </a:r>
              <a:br>
                <a:rPr lang="en-US" altLang="en-US" sz="2000" b="1">
                  <a:latin typeface="Arial" panose="020B0604020202020204" pitchFamily="34" charset="0"/>
                </a:rPr>
              </a:br>
              <a:r>
                <a:rPr lang="en-US" altLang="en-US" sz="2000" b="1">
                  <a:latin typeface="Arial" panose="020B0604020202020204" pitchFamily="34" charset="0"/>
                </a:rPr>
                <a:t>Hi-</a:t>
              </a:r>
              <a:r>
                <a:rPr lang="en-US" altLang="en-US" sz="2000" b="1" i="1">
                  <a:latin typeface="Arial" panose="020B0604020202020204" pitchFamily="34" charset="0"/>
                </a:rPr>
                <a:t>Z </a:t>
              </a:r>
              <a:r>
                <a:rPr lang="en-US" altLang="en-US" sz="2000" b="1">
                  <a:latin typeface="Arial" panose="020B0604020202020204" pitchFamily="34" charset="0"/>
                </a:rPr>
                <a:t>state during</a:t>
              </a:r>
              <a:br>
                <a:rPr lang="en-US" altLang="en-US" sz="2000" b="1">
                  <a:latin typeface="Arial" panose="020B0604020202020204" pitchFamily="34" charset="0"/>
                </a:rPr>
              </a:br>
              <a:r>
                <a:rPr lang="en-US" altLang="en-US" sz="2000" b="1">
                  <a:latin typeface="Arial" panose="020B0604020202020204" pitchFamily="34" charset="0"/>
                </a:rPr>
                <a:t>a data write.</a:t>
              </a:r>
            </a:p>
          </p:txBody>
        </p:sp>
        <p:sp>
          <p:nvSpPr>
            <p:cNvPr id="431129" name="Rectangle 25"/>
            <p:cNvSpPr>
              <a:spLocks noChangeArrowheads="1"/>
            </p:cNvSpPr>
            <p:nvPr/>
          </p:nvSpPr>
          <p:spPr bwMode="auto">
            <a:xfrm>
              <a:off x="609" y="3086"/>
              <a:ext cx="1496" cy="850"/>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131" name="Rectangle 27"/>
          <p:cNvSpPr>
            <a:spLocks noChangeArrowheads="1"/>
          </p:cNvSpPr>
          <p:nvPr/>
        </p:nvSpPr>
        <p:spPr bwMode="auto">
          <a:xfrm>
            <a:off x="7612063" y="5053014"/>
            <a:ext cx="1249362" cy="1247775"/>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0206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wipe(up)">
                                      <p:cBhvr>
                                        <p:cTn id="7" dur="500"/>
                                        <p:tgtEl>
                                          <p:spTgt spid="431107">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431109"/>
                                        </p:tgtEl>
                                        <p:attrNameLst>
                                          <p:attrName>style.visibility</p:attrName>
                                        </p:attrNameLst>
                                      </p:cBhvr>
                                      <p:to>
                                        <p:strVal val="visible"/>
                                      </p:to>
                                    </p:set>
                                    <p:anim calcmode="lin" valueType="num">
                                      <p:cBhvr>
                                        <p:cTn id="11" dur="500" fill="hold"/>
                                        <p:tgtEl>
                                          <p:spTgt spid="431109"/>
                                        </p:tgtEl>
                                        <p:attrNameLst>
                                          <p:attrName>ppt_w</p:attrName>
                                        </p:attrNameLst>
                                      </p:cBhvr>
                                      <p:tavLst>
                                        <p:tav tm="0">
                                          <p:val>
                                            <p:fltVal val="0"/>
                                          </p:val>
                                        </p:tav>
                                        <p:tav tm="100000">
                                          <p:val>
                                            <p:strVal val="#ppt_w"/>
                                          </p:val>
                                        </p:tav>
                                      </p:tavLst>
                                    </p:anim>
                                    <p:anim calcmode="lin" valueType="num">
                                      <p:cBhvr>
                                        <p:cTn id="12" dur="500" fill="hold"/>
                                        <p:tgtEl>
                                          <p:spTgt spid="43110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1118"/>
                                        </p:tgtEl>
                                        <p:attrNameLst>
                                          <p:attrName>style.visibility</p:attrName>
                                        </p:attrNameLst>
                                      </p:cBhvr>
                                      <p:to>
                                        <p:strVal val="visible"/>
                                      </p:to>
                                    </p:set>
                                    <p:animEffect transition="in" filter="wipe(left)">
                                      <p:cBhvr>
                                        <p:cTn id="16" dur="500"/>
                                        <p:tgtEl>
                                          <p:spTgt spid="431118"/>
                                        </p:tgtEl>
                                      </p:cBhvr>
                                    </p:animEffect>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0"/>
                                          </p:stCondLst>
                                        </p:cTn>
                                        <p:tgtEl>
                                          <p:spTgt spid="431117"/>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0"/>
                                  </p:stCondLst>
                                  <p:childTnLst>
                                    <p:set>
                                      <p:cBhvr>
                                        <p:cTn id="22" dur="1" fill="hold">
                                          <p:stCondLst>
                                            <p:cond delay="0"/>
                                          </p:stCondLst>
                                        </p:cTn>
                                        <p:tgtEl>
                                          <p:spTgt spid="431126"/>
                                        </p:tgtEl>
                                        <p:attrNameLst>
                                          <p:attrName>style.visibility</p:attrName>
                                        </p:attrNameLst>
                                      </p:cBhvr>
                                      <p:to>
                                        <p:strVal val="visible"/>
                                      </p:to>
                                    </p:set>
                                  </p:childTnLst>
                                </p:cTn>
                              </p:par>
                            </p:childTnLst>
                          </p:cTn>
                        </p:par>
                        <p:par>
                          <p:cTn id="23" fill="hold" nodeType="afterGroup">
                            <p:stCondLst>
                              <p:cond delay="1500"/>
                            </p:stCondLst>
                            <p:childTnLst>
                              <p:par>
                                <p:cTn id="24" presetID="35" presetClass="emph" presetSubtype="0" repeatCount="3000" fill="hold" nodeType="afterEffect">
                                  <p:stCondLst>
                                    <p:cond delay="0"/>
                                  </p:stCondLst>
                                  <p:childTnLst>
                                    <p:anim calcmode="discrete" valueType="str">
                                      <p:cBhvr>
                                        <p:cTn id="25" dur="1000" fill="hold"/>
                                        <p:tgtEl>
                                          <p:spTgt spid="431117"/>
                                        </p:tgtEl>
                                        <p:attrNameLst>
                                          <p:attrName>style.visibility</p:attrName>
                                        </p:attrNameLst>
                                      </p:cBhvr>
                                      <p:tavLst>
                                        <p:tav tm="0">
                                          <p:val>
                                            <p:strVal val="hidden"/>
                                          </p:val>
                                        </p:tav>
                                        <p:tav tm="50000">
                                          <p:val>
                                            <p:strVal val="visible"/>
                                          </p:val>
                                        </p:tav>
                                      </p:tavLst>
                                    </p:anim>
                                  </p:childTnLst>
                                </p:cTn>
                              </p:par>
                            </p:childTnLst>
                          </p:cTn>
                        </p:par>
                        <p:par>
                          <p:cTn id="26" fill="hold" nodeType="afterGroup">
                            <p:stCondLst>
                              <p:cond delay="4500"/>
                            </p:stCondLst>
                            <p:childTnLst>
                              <p:par>
                                <p:cTn id="27" presetID="23" presetClass="entr" presetSubtype="16" fill="hold" nodeType="afterEffect">
                                  <p:stCondLst>
                                    <p:cond delay="0"/>
                                  </p:stCondLst>
                                  <p:childTnLst>
                                    <p:set>
                                      <p:cBhvr>
                                        <p:cTn id="28" dur="1" fill="hold">
                                          <p:stCondLst>
                                            <p:cond delay="0"/>
                                          </p:stCondLst>
                                        </p:cTn>
                                        <p:tgtEl>
                                          <p:spTgt spid="431122"/>
                                        </p:tgtEl>
                                        <p:attrNameLst>
                                          <p:attrName>style.visibility</p:attrName>
                                        </p:attrNameLst>
                                      </p:cBhvr>
                                      <p:to>
                                        <p:strVal val="visible"/>
                                      </p:to>
                                    </p:set>
                                    <p:anim calcmode="lin" valueType="num">
                                      <p:cBhvr>
                                        <p:cTn id="29" dur="500" fill="hold"/>
                                        <p:tgtEl>
                                          <p:spTgt spid="431122"/>
                                        </p:tgtEl>
                                        <p:attrNameLst>
                                          <p:attrName>ppt_w</p:attrName>
                                        </p:attrNameLst>
                                      </p:cBhvr>
                                      <p:tavLst>
                                        <p:tav tm="0">
                                          <p:val>
                                            <p:fltVal val="0"/>
                                          </p:val>
                                        </p:tav>
                                        <p:tav tm="100000">
                                          <p:val>
                                            <p:strVal val="#ppt_w"/>
                                          </p:val>
                                        </p:tav>
                                      </p:tavLst>
                                    </p:anim>
                                    <p:anim calcmode="lin" valueType="num">
                                      <p:cBhvr>
                                        <p:cTn id="30" dur="500" fill="hold"/>
                                        <p:tgtEl>
                                          <p:spTgt spid="431122"/>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0"/>
                            </p:stCondLst>
                            <p:childTnLst>
                              <p:par>
                                <p:cTn id="32" presetID="1" presetClass="entr" presetSubtype="0" fill="hold" nodeType="afterEffect">
                                  <p:stCondLst>
                                    <p:cond delay="0"/>
                                  </p:stCondLst>
                                  <p:childTnLst>
                                    <p:set>
                                      <p:cBhvr>
                                        <p:cTn id="33" dur="1" fill="hold">
                                          <p:stCondLst>
                                            <p:cond delay="0"/>
                                          </p:stCondLst>
                                        </p:cTn>
                                        <p:tgtEl>
                                          <p:spTgt spid="431125"/>
                                        </p:tgtEl>
                                        <p:attrNameLst>
                                          <p:attrName>style.visibility</p:attrName>
                                        </p:attrNameLst>
                                      </p:cBhvr>
                                      <p:to>
                                        <p:strVal val="visible"/>
                                      </p:to>
                                    </p:set>
                                  </p:childTnLst>
                                </p:cTn>
                              </p:par>
                            </p:childTnLst>
                          </p:cTn>
                        </p:par>
                        <p:par>
                          <p:cTn id="34" fill="hold" nodeType="afterGroup">
                            <p:stCondLst>
                              <p:cond delay="5000"/>
                            </p:stCondLst>
                            <p:childTnLst>
                              <p:par>
                                <p:cTn id="35" presetID="35" presetClass="emph" presetSubtype="0" repeatCount="3000" fill="hold" nodeType="afterEffect">
                                  <p:stCondLst>
                                    <p:cond delay="0"/>
                                  </p:stCondLst>
                                  <p:childTnLst>
                                    <p:anim calcmode="discrete" valueType="str">
                                      <p:cBhvr>
                                        <p:cTn id="36" dur="1000" fill="hold"/>
                                        <p:tgtEl>
                                          <p:spTgt spid="431125"/>
                                        </p:tgtEl>
                                        <p:attrNameLst>
                                          <p:attrName>style.visibility</p:attrName>
                                        </p:attrNameLst>
                                      </p:cBhvr>
                                      <p:tavLst>
                                        <p:tav tm="0">
                                          <p:val>
                                            <p:strVal val="hidden"/>
                                          </p:val>
                                        </p:tav>
                                        <p:tav tm="50000">
                                          <p:val>
                                            <p:strVal val="visible"/>
                                          </p:val>
                                        </p:tav>
                                      </p:tavLst>
                                    </p:anim>
                                  </p:childTnLst>
                                </p:cTn>
                              </p:par>
                            </p:childTnLst>
                          </p:cTn>
                        </p:par>
                        <p:par>
                          <p:cTn id="37" fill="hold" nodeType="afterGroup">
                            <p:stCondLst>
                              <p:cond delay="8000"/>
                            </p:stCondLst>
                            <p:childTnLst>
                              <p:par>
                                <p:cTn id="38" presetID="23" presetClass="entr" presetSubtype="16" fill="hold" nodeType="afterEffect">
                                  <p:stCondLst>
                                    <p:cond delay="0"/>
                                  </p:stCondLst>
                                  <p:childTnLst>
                                    <p:set>
                                      <p:cBhvr>
                                        <p:cTn id="39" dur="1" fill="hold">
                                          <p:stCondLst>
                                            <p:cond delay="0"/>
                                          </p:stCondLst>
                                        </p:cTn>
                                        <p:tgtEl>
                                          <p:spTgt spid="431130"/>
                                        </p:tgtEl>
                                        <p:attrNameLst>
                                          <p:attrName>style.visibility</p:attrName>
                                        </p:attrNameLst>
                                      </p:cBhvr>
                                      <p:to>
                                        <p:strVal val="visible"/>
                                      </p:to>
                                    </p:set>
                                    <p:anim calcmode="lin" valueType="num">
                                      <p:cBhvr>
                                        <p:cTn id="40" dur="500" fill="hold"/>
                                        <p:tgtEl>
                                          <p:spTgt spid="431130"/>
                                        </p:tgtEl>
                                        <p:attrNameLst>
                                          <p:attrName>ppt_w</p:attrName>
                                        </p:attrNameLst>
                                      </p:cBhvr>
                                      <p:tavLst>
                                        <p:tav tm="0">
                                          <p:val>
                                            <p:fltVal val="0"/>
                                          </p:val>
                                        </p:tav>
                                        <p:tav tm="100000">
                                          <p:val>
                                            <p:strVal val="#ppt_w"/>
                                          </p:val>
                                        </p:tav>
                                      </p:tavLst>
                                    </p:anim>
                                    <p:anim calcmode="lin" valueType="num">
                                      <p:cBhvr>
                                        <p:cTn id="41" dur="500" fill="hold"/>
                                        <p:tgtEl>
                                          <p:spTgt spid="43113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8500"/>
                            </p:stCondLst>
                            <p:childTnLst>
                              <p:par>
                                <p:cTn id="43" presetID="1" presetClass="entr" presetSubtype="0" fill="hold" nodeType="afterEffect">
                                  <p:stCondLst>
                                    <p:cond delay="0"/>
                                  </p:stCondLst>
                                  <p:childTnLst>
                                    <p:set>
                                      <p:cBhvr>
                                        <p:cTn id="44" dur="1" fill="hold">
                                          <p:stCondLst>
                                            <p:cond delay="0"/>
                                          </p:stCondLst>
                                        </p:cTn>
                                        <p:tgtEl>
                                          <p:spTgt spid="431131"/>
                                        </p:tgtEl>
                                        <p:attrNameLst>
                                          <p:attrName>style.visibility</p:attrName>
                                        </p:attrNameLst>
                                      </p:cBhvr>
                                      <p:to>
                                        <p:strVal val="visible"/>
                                      </p:to>
                                    </p:set>
                                  </p:childTnLst>
                                </p:cTn>
                              </p:par>
                            </p:childTnLst>
                          </p:cTn>
                        </p:par>
                        <p:par>
                          <p:cTn id="45" fill="hold" nodeType="afterGroup">
                            <p:stCondLst>
                              <p:cond delay="8500"/>
                            </p:stCondLst>
                            <p:childTnLst>
                              <p:par>
                                <p:cTn id="46" presetID="35" presetClass="emph" presetSubtype="0" repeatCount="3000" fill="hold" nodeType="afterEffect">
                                  <p:stCondLst>
                                    <p:cond delay="0"/>
                                  </p:stCondLst>
                                  <p:childTnLst>
                                    <p:anim calcmode="discrete" valueType="str">
                                      <p:cBhvr>
                                        <p:cTn id="47" dur="1000" fill="hold"/>
                                        <p:tgtEl>
                                          <p:spTgt spid="43113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044700" y="76200"/>
            <a:ext cx="8534400" cy="914400"/>
          </a:xfrm>
        </p:spPr>
        <p:txBody>
          <a:bodyPr/>
          <a:lstStyle/>
          <a:p>
            <a:r>
              <a:rPr lang="en-US" altLang="en-US" dirty="0"/>
              <a:t>Static RAM (SRAM)</a:t>
            </a:r>
          </a:p>
        </p:txBody>
      </p:sp>
      <p:sp>
        <p:nvSpPr>
          <p:cNvPr id="351235" name="Rectangle 3"/>
          <p:cNvSpPr>
            <a:spLocks noGrp="1" noChangeArrowheads="1"/>
          </p:cNvSpPr>
          <p:nvPr>
            <p:ph type="body" idx="1"/>
          </p:nvPr>
        </p:nvSpPr>
        <p:spPr>
          <a:xfrm>
            <a:off x="2044700" y="730251"/>
            <a:ext cx="8610600" cy="2468563"/>
          </a:xfrm>
        </p:spPr>
        <p:txBody>
          <a:bodyPr/>
          <a:lstStyle/>
          <a:p>
            <a:r>
              <a:rPr lang="en-US" altLang="en-US"/>
              <a:t>Static-RAM memory cells are essentially flip-flops that stay in a given state (store a bit) indefinitely.</a:t>
            </a:r>
          </a:p>
          <a:p>
            <a:pPr lvl="1"/>
            <a:r>
              <a:rPr lang="en-US" altLang="en-US"/>
              <a:t>Provided power to the circuit is not interrupted.</a:t>
            </a:r>
          </a:p>
          <a:p>
            <a:r>
              <a:rPr lang="en-US" altLang="en-US"/>
              <a:t>Available in bipolar, MOS and BiCMOS variations</a:t>
            </a:r>
          </a:p>
          <a:p>
            <a:pPr lvl="1"/>
            <a:r>
              <a:rPr lang="en-US" altLang="en-US"/>
              <a:t>The majority of applications today use CMOS RAMs.</a:t>
            </a:r>
          </a:p>
        </p:txBody>
      </p:sp>
      <p:pic>
        <p:nvPicPr>
          <p:cNvPr id="351236" name="Picture 4" descr="fg12_00000_AAGTOHA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608263" y="3441700"/>
            <a:ext cx="6989762"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42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additive="base">
                                        <p:cTn id="7" dur="500" fill="hold"/>
                                        <p:tgtEl>
                                          <p:spTgt spid="351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12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anim calcmode="lin" valueType="num">
                                      <p:cBhvr additive="base">
                                        <p:cTn id="11" dur="500" fill="hold"/>
                                        <p:tgtEl>
                                          <p:spTgt spid="3512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1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51235">
                                            <p:txEl>
                                              <p:pRg st="2" end="2"/>
                                            </p:txEl>
                                          </p:spTgt>
                                        </p:tgtEl>
                                        <p:attrNameLst>
                                          <p:attrName>style.visibility</p:attrName>
                                        </p:attrNameLst>
                                      </p:cBhvr>
                                      <p:to>
                                        <p:strVal val="visible"/>
                                      </p:to>
                                    </p:set>
                                    <p:anim calcmode="lin" valueType="num">
                                      <p:cBhvr additive="base">
                                        <p:cTn id="17" dur="500" fill="hold"/>
                                        <p:tgtEl>
                                          <p:spTgt spid="3512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12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51235">
                                            <p:txEl>
                                              <p:pRg st="3" end="3"/>
                                            </p:txEl>
                                          </p:spTgt>
                                        </p:tgtEl>
                                        <p:attrNameLst>
                                          <p:attrName>style.visibility</p:attrName>
                                        </p:attrNameLst>
                                      </p:cBhvr>
                                      <p:to>
                                        <p:strVal val="visible"/>
                                      </p:to>
                                    </p:set>
                                    <p:anim calcmode="lin" valueType="num">
                                      <p:cBhvr additive="base">
                                        <p:cTn id="21" dur="500" fill="hold"/>
                                        <p:tgtEl>
                                          <p:spTgt spid="3512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1235">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351236"/>
                                        </p:tgtEl>
                                        <p:attrNameLst>
                                          <p:attrName>style.visibility</p:attrName>
                                        </p:attrNameLst>
                                      </p:cBhvr>
                                      <p:to>
                                        <p:strVal val="visible"/>
                                      </p:to>
                                    </p:set>
                                    <p:animEffect transition="in" filter="wipe(left)">
                                      <p:cBhvr>
                                        <p:cTn id="26" dur="500"/>
                                        <p:tgtEl>
                                          <p:spTgt spid="351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6881"/>
          </a:xfrm>
        </p:spPr>
        <p:txBody>
          <a:bodyPr>
            <a:normAutofit fontScale="90000"/>
          </a:bodyPr>
          <a:lstStyle/>
          <a:p>
            <a:r>
              <a:rPr lang="en-US" dirty="0"/>
              <a:t>Continue</a:t>
            </a:r>
          </a:p>
        </p:txBody>
      </p:sp>
      <p:sp>
        <p:nvSpPr>
          <p:cNvPr id="3" name="Content Placeholder 2"/>
          <p:cNvSpPr>
            <a:spLocks noGrp="1"/>
          </p:cNvSpPr>
          <p:nvPr>
            <p:ph idx="1"/>
          </p:nvPr>
        </p:nvSpPr>
        <p:spPr>
          <a:xfrm>
            <a:off x="838200" y="1008993"/>
            <a:ext cx="10515600" cy="5167970"/>
          </a:xfrm>
        </p:spPr>
        <p:txBody>
          <a:bodyPr/>
          <a:lstStyle/>
          <a:p>
            <a:r>
              <a:rPr lang="en-US" altLang="en-US" dirty="0"/>
              <a:t>Another form of storage is performed by </a:t>
            </a:r>
            <a:r>
              <a:rPr lang="en-US" altLang="en-US" b="1" dirty="0"/>
              <a:t>auxiliary memory, </a:t>
            </a:r>
            <a:r>
              <a:rPr lang="en-US" altLang="en-US" dirty="0"/>
              <a:t>separate from the main memory. </a:t>
            </a:r>
          </a:p>
          <a:p>
            <a:endParaRPr lang="en-US" dirty="0"/>
          </a:p>
        </p:txBody>
      </p:sp>
      <p:sp>
        <p:nvSpPr>
          <p:cNvPr id="15" name="Rectangle 13"/>
          <p:cNvSpPr>
            <a:spLocks noChangeArrowheads="1"/>
          </p:cNvSpPr>
          <p:nvPr/>
        </p:nvSpPr>
        <p:spPr bwMode="auto">
          <a:xfrm>
            <a:off x="2587844" y="5673725"/>
            <a:ext cx="434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latin typeface="Arial" panose="020B0604020202020204" pitchFamily="34" charset="0"/>
              </a:rPr>
              <a:t>Common auxiliary memory devices</a:t>
            </a:r>
            <a:br>
              <a:rPr lang="en-US" altLang="en-US" sz="2000" dirty="0">
                <a:latin typeface="Arial" panose="020B0604020202020204" pitchFamily="34" charset="0"/>
              </a:rPr>
            </a:br>
            <a:r>
              <a:rPr lang="en-US" altLang="en-US" sz="2000" dirty="0">
                <a:latin typeface="Arial" panose="020B0604020202020204" pitchFamily="34" charset="0"/>
              </a:rPr>
              <a:t>are magnetic disk and compact</a:t>
            </a:r>
            <a:br>
              <a:rPr lang="en-US" altLang="en-US" sz="2000" dirty="0">
                <a:latin typeface="Arial" panose="020B0604020202020204" pitchFamily="34" charset="0"/>
              </a:rPr>
            </a:br>
            <a:r>
              <a:rPr lang="en-US" altLang="en-US" sz="2000" dirty="0">
                <a:latin typeface="Arial" panose="020B0604020202020204" pitchFamily="34" charset="0"/>
              </a:rPr>
              <a:t>disc (CD), accessed optically.</a:t>
            </a:r>
          </a:p>
        </p:txBody>
      </p:sp>
      <p:grpSp>
        <p:nvGrpSpPr>
          <p:cNvPr id="16" name="Group 23"/>
          <p:cNvGrpSpPr>
            <a:grpSpLocks/>
          </p:cNvGrpSpPr>
          <p:nvPr/>
        </p:nvGrpSpPr>
        <p:grpSpPr bwMode="auto">
          <a:xfrm>
            <a:off x="992407" y="2667000"/>
            <a:ext cx="5853112" cy="4040187"/>
            <a:chOff x="453" y="1295"/>
            <a:chExt cx="3687" cy="2545"/>
          </a:xfrm>
        </p:grpSpPr>
        <p:grpSp>
          <p:nvGrpSpPr>
            <p:cNvPr id="17" name="Group 22"/>
            <p:cNvGrpSpPr>
              <a:grpSpLocks/>
            </p:cNvGrpSpPr>
            <p:nvPr/>
          </p:nvGrpSpPr>
          <p:grpSpPr bwMode="auto">
            <a:xfrm>
              <a:off x="453" y="1295"/>
              <a:ext cx="1736" cy="1403"/>
              <a:chOff x="453" y="1295"/>
              <a:chExt cx="1736" cy="1403"/>
            </a:xfrm>
          </p:grpSpPr>
          <p:sp>
            <p:nvSpPr>
              <p:cNvPr id="23" name="Rectangle 10"/>
              <p:cNvSpPr>
                <a:spLocks noChangeArrowheads="1"/>
              </p:cNvSpPr>
              <p:nvPr/>
            </p:nvSpPr>
            <p:spPr bwMode="auto">
              <a:xfrm>
                <a:off x="453" y="1342"/>
                <a:ext cx="1736" cy="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dirty="0"/>
                  <a:t>Also called </a:t>
                </a:r>
                <a:r>
                  <a:rPr lang="en-US" altLang="en-US" sz="2000" i="1" dirty="0"/>
                  <a:t>mass storag</a:t>
                </a:r>
                <a:r>
                  <a:rPr lang="en-US" altLang="en-US" sz="2000" dirty="0"/>
                  <a:t>e—it has the capacity to store massive amounts of data without need for power.</a:t>
                </a:r>
              </a:p>
            </p:txBody>
          </p:sp>
          <p:sp>
            <p:nvSpPr>
              <p:cNvPr id="24" name="Rectangle 11"/>
              <p:cNvSpPr>
                <a:spLocks noChangeArrowheads="1"/>
              </p:cNvSpPr>
              <p:nvPr/>
            </p:nvSpPr>
            <p:spPr bwMode="auto">
              <a:xfrm>
                <a:off x="467" y="1295"/>
                <a:ext cx="1693" cy="1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17"/>
            <p:cNvGrpSpPr>
              <a:grpSpLocks/>
            </p:cNvGrpSpPr>
            <p:nvPr/>
          </p:nvGrpSpPr>
          <p:grpSpPr bwMode="auto">
            <a:xfrm>
              <a:off x="1236" y="2706"/>
              <a:ext cx="2904" cy="1134"/>
              <a:chOff x="1236" y="2694"/>
              <a:chExt cx="2904" cy="1242"/>
            </a:xfrm>
          </p:grpSpPr>
          <p:sp>
            <p:nvSpPr>
              <p:cNvPr id="19" name="Rectangle 14"/>
              <p:cNvSpPr>
                <a:spLocks noChangeArrowheads="1"/>
              </p:cNvSpPr>
              <p:nvPr/>
            </p:nvSpPr>
            <p:spPr bwMode="auto">
              <a:xfrm>
                <a:off x="1500" y="3228"/>
                <a:ext cx="2640" cy="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16"/>
              <p:cNvGrpSpPr>
                <a:grpSpLocks/>
              </p:cNvGrpSpPr>
              <p:nvPr/>
            </p:nvGrpSpPr>
            <p:grpSpPr bwMode="auto">
              <a:xfrm>
                <a:off x="1236" y="2694"/>
                <a:ext cx="264" cy="888"/>
                <a:chOff x="1236" y="2694"/>
                <a:chExt cx="264" cy="888"/>
              </a:xfrm>
            </p:grpSpPr>
            <p:sp>
              <p:nvSpPr>
                <p:cNvPr id="21" name="Line 12"/>
                <p:cNvSpPr>
                  <a:spLocks noChangeShapeType="1"/>
                </p:cNvSpPr>
                <p:nvPr/>
              </p:nvSpPr>
              <p:spPr bwMode="auto">
                <a:xfrm>
                  <a:off x="1236" y="2694"/>
                  <a:ext cx="0" cy="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5"/>
                <p:cNvSpPr>
                  <a:spLocks noChangeShapeType="1"/>
                </p:cNvSpPr>
                <p:nvPr/>
              </p:nvSpPr>
              <p:spPr bwMode="auto">
                <a:xfrm>
                  <a:off x="1236" y="3582"/>
                  <a:ext cx="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pic>
        <p:nvPicPr>
          <p:cNvPr id="25" name="Picture 20" descr="fg12_00000_AAGTOGF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001282" y="1571297"/>
            <a:ext cx="5324475"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1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2044700" y="76200"/>
            <a:ext cx="8534400" cy="914400"/>
          </a:xfrm>
        </p:spPr>
        <p:txBody>
          <a:bodyPr/>
          <a:lstStyle/>
          <a:p>
            <a:r>
              <a:rPr lang="en-US" altLang="en-US" dirty="0"/>
              <a:t>Static RAM (SRAM)</a:t>
            </a:r>
          </a:p>
        </p:txBody>
      </p:sp>
      <p:sp>
        <p:nvSpPr>
          <p:cNvPr id="434179" name="Rectangle 3"/>
          <p:cNvSpPr>
            <a:spLocks noGrp="1" noChangeArrowheads="1"/>
          </p:cNvSpPr>
          <p:nvPr>
            <p:ph type="body" idx="1"/>
          </p:nvPr>
        </p:nvSpPr>
        <p:spPr>
          <a:xfrm>
            <a:off x="2044700" y="730251"/>
            <a:ext cx="8610600" cy="836613"/>
          </a:xfrm>
        </p:spPr>
        <p:txBody>
          <a:bodyPr/>
          <a:lstStyle/>
          <a:p>
            <a:pPr marL="0" indent="0" algn="ctr">
              <a:buNone/>
            </a:pPr>
            <a:r>
              <a:rPr lang="en-US" altLang="en-US" sz="2500" b="1"/>
              <a:t>Timing diagram for a complete</a:t>
            </a:r>
            <a:br>
              <a:rPr lang="en-US" altLang="en-US" sz="2500" b="1"/>
            </a:br>
            <a:r>
              <a:rPr lang="en-US" altLang="en-US" sz="2500" b="1"/>
              <a:t>READ cycle for a typical RAM chip.</a:t>
            </a:r>
          </a:p>
        </p:txBody>
      </p:sp>
      <p:pic>
        <p:nvPicPr>
          <p:cNvPr id="434182" name="Picture 6" descr="fg12_0220a_xAAGTOGZ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17689"/>
            <a:ext cx="7415212" cy="425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01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wipe(up)">
                                      <p:cBhvr>
                                        <p:cTn id="7" dur="500"/>
                                        <p:tgtEl>
                                          <p:spTgt spid="43417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34182"/>
                                        </p:tgtEl>
                                        <p:attrNameLst>
                                          <p:attrName>style.visibility</p:attrName>
                                        </p:attrNameLst>
                                      </p:cBhvr>
                                      <p:to>
                                        <p:strVal val="visible"/>
                                      </p:to>
                                    </p:set>
                                    <p:animEffect transition="in" filter="wipe(left)">
                                      <p:cBhvr>
                                        <p:cTn id="11" dur="500"/>
                                        <p:tgtEl>
                                          <p:spTgt spid="43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2044700" y="76200"/>
            <a:ext cx="8534400" cy="914400"/>
          </a:xfrm>
        </p:spPr>
        <p:txBody>
          <a:bodyPr/>
          <a:lstStyle/>
          <a:p>
            <a:r>
              <a:rPr lang="en-US" altLang="en-US"/>
              <a:t>12-12 Static RAM (SRAM)</a:t>
            </a:r>
          </a:p>
        </p:txBody>
      </p:sp>
      <p:sp>
        <p:nvSpPr>
          <p:cNvPr id="436227" name="Rectangle 3"/>
          <p:cNvSpPr>
            <a:spLocks noGrp="1" noChangeArrowheads="1"/>
          </p:cNvSpPr>
          <p:nvPr>
            <p:ph type="body" idx="1"/>
          </p:nvPr>
        </p:nvSpPr>
        <p:spPr>
          <a:xfrm>
            <a:off x="2044700" y="730251"/>
            <a:ext cx="8610600" cy="836613"/>
          </a:xfrm>
        </p:spPr>
        <p:txBody>
          <a:bodyPr/>
          <a:lstStyle/>
          <a:p>
            <a:pPr marL="0" indent="0" algn="ctr">
              <a:buNone/>
            </a:pPr>
            <a:r>
              <a:rPr lang="en-US" altLang="en-US" sz="2500" b="1"/>
              <a:t>Timing diagram for a complete</a:t>
            </a:r>
            <a:br>
              <a:rPr lang="en-US" altLang="en-US" sz="2500" b="1"/>
            </a:br>
            <a:r>
              <a:rPr lang="en-US" altLang="en-US" sz="2500" b="1"/>
              <a:t>WRITE cycle for a typical RAM chip.</a:t>
            </a:r>
          </a:p>
        </p:txBody>
      </p:sp>
      <p:pic>
        <p:nvPicPr>
          <p:cNvPr id="436229" name="Picture 5" descr="fg12_0220b_xAAGTOGZ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658939"/>
            <a:ext cx="6223000" cy="45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84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wipe(up)">
                                      <p:cBhvr>
                                        <p:cTn id="7" dur="500"/>
                                        <p:tgtEl>
                                          <p:spTgt spid="4362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36229"/>
                                        </p:tgtEl>
                                        <p:attrNameLst>
                                          <p:attrName>style.visibility</p:attrName>
                                        </p:attrNameLst>
                                      </p:cBhvr>
                                      <p:to>
                                        <p:strVal val="visible"/>
                                      </p:to>
                                    </p:set>
                                    <p:animEffect transition="in" filter="wipe(left)">
                                      <p:cBhvr>
                                        <p:cTn id="11" dur="500"/>
                                        <p:tgtEl>
                                          <p:spTgt spid="436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2044700" y="76200"/>
            <a:ext cx="8534400" cy="914400"/>
          </a:xfrm>
        </p:spPr>
        <p:txBody>
          <a:bodyPr/>
          <a:lstStyle/>
          <a:p>
            <a:r>
              <a:rPr lang="en-US" altLang="en-US"/>
              <a:t>12-12 Static RAM (SRAM)</a:t>
            </a:r>
          </a:p>
        </p:txBody>
      </p:sp>
      <p:sp>
        <p:nvSpPr>
          <p:cNvPr id="435203" name="Rectangle 3"/>
          <p:cNvSpPr>
            <a:spLocks noGrp="1" noChangeArrowheads="1"/>
          </p:cNvSpPr>
          <p:nvPr>
            <p:ph type="body" idx="1"/>
          </p:nvPr>
        </p:nvSpPr>
        <p:spPr>
          <a:xfrm>
            <a:off x="2044700" y="730250"/>
            <a:ext cx="8610600" cy="793750"/>
          </a:xfrm>
        </p:spPr>
        <p:txBody>
          <a:bodyPr>
            <a:normAutofit fontScale="62500" lnSpcReduction="20000"/>
          </a:bodyPr>
          <a:lstStyle/>
          <a:p>
            <a:r>
              <a:rPr lang="en-US" altLang="en-US"/>
              <a:t>An example of an actual SRAM IC is the MCM6264C CMOS 8K x 8 RAM,</a:t>
            </a:r>
          </a:p>
          <a:p>
            <a:pPr lvl="1"/>
            <a:r>
              <a:rPr lang="en-US" altLang="en-US"/>
              <a:t>Read- and write-cycle times of 12 ns.</a:t>
            </a:r>
          </a:p>
          <a:p>
            <a:pPr lvl="1"/>
            <a:r>
              <a:rPr lang="en-US" altLang="en-US"/>
              <a:t>Standby power consumption of only 100 mW.</a:t>
            </a:r>
          </a:p>
        </p:txBody>
      </p:sp>
      <p:pic>
        <p:nvPicPr>
          <p:cNvPr id="435206" name="Picture 6" descr="fg12_00000_AAGTOHB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205038" y="2871789"/>
            <a:ext cx="80518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33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5203">
                                            <p:txEl>
                                              <p:pRg st="1" end="1"/>
                                            </p:txEl>
                                          </p:spTgt>
                                        </p:tgtEl>
                                        <p:attrNameLst>
                                          <p:attrName>style.visibility</p:attrName>
                                        </p:attrNameLst>
                                      </p:cBhvr>
                                      <p:to>
                                        <p:strVal val="visible"/>
                                      </p:to>
                                    </p:set>
                                    <p:anim calcmode="lin" valueType="num">
                                      <p:cBhvr additive="base">
                                        <p:cTn id="11" dur="500" fill="hold"/>
                                        <p:tgtEl>
                                          <p:spTgt spid="4352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52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35203">
                                            <p:txEl>
                                              <p:pRg st="2" end="2"/>
                                            </p:txEl>
                                          </p:spTgt>
                                        </p:tgtEl>
                                        <p:attrNameLst>
                                          <p:attrName>style.visibility</p:attrName>
                                        </p:attrNameLst>
                                      </p:cBhvr>
                                      <p:to>
                                        <p:strVal val="visible"/>
                                      </p:to>
                                    </p:set>
                                    <p:anim calcmode="lin" valueType="num">
                                      <p:cBhvr additive="base">
                                        <p:cTn id="15" dur="500" fill="hold"/>
                                        <p:tgtEl>
                                          <p:spTgt spid="4352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35203">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435206"/>
                                        </p:tgtEl>
                                        <p:attrNameLst>
                                          <p:attrName>style.visibility</p:attrName>
                                        </p:attrNameLst>
                                      </p:cBhvr>
                                      <p:to>
                                        <p:strVal val="visible"/>
                                      </p:to>
                                    </p:set>
                                    <p:animEffect transition="in" filter="wipe(up)">
                                      <p:cBhvr>
                                        <p:cTn id="20" dur="500"/>
                                        <p:tgtEl>
                                          <p:spTgt spid="435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044700" y="76200"/>
            <a:ext cx="8534400" cy="914400"/>
          </a:xfrm>
        </p:spPr>
        <p:txBody>
          <a:bodyPr/>
          <a:lstStyle/>
          <a:p>
            <a:r>
              <a:rPr lang="en-US" altLang="en-US"/>
              <a:t>12-12 Static RAM (SRAM)</a:t>
            </a:r>
          </a:p>
        </p:txBody>
      </p:sp>
      <p:sp>
        <p:nvSpPr>
          <p:cNvPr id="437251" name="Rectangle 3"/>
          <p:cNvSpPr>
            <a:spLocks noGrp="1" noChangeArrowheads="1"/>
          </p:cNvSpPr>
          <p:nvPr>
            <p:ph type="body" idx="1"/>
          </p:nvPr>
        </p:nvSpPr>
        <p:spPr>
          <a:xfrm>
            <a:off x="2044700" y="730250"/>
            <a:ext cx="8610600" cy="1403350"/>
          </a:xfrm>
        </p:spPr>
        <p:txBody>
          <a:bodyPr/>
          <a:lstStyle/>
          <a:p>
            <a:r>
              <a:rPr lang="en-US" altLang="en-US"/>
              <a:t>Industry standards created by the Joint Electronic Device Engineering Council </a:t>
            </a:r>
            <a:r>
              <a:rPr lang="en-US" altLang="en-US" b="1"/>
              <a:t>(JEDEC) </a:t>
            </a:r>
            <a:r>
              <a:rPr lang="en-US" altLang="en-US"/>
              <a:t>have led to memory devices that are interchangeable.</a:t>
            </a:r>
          </a:p>
        </p:txBody>
      </p:sp>
      <p:pic>
        <p:nvPicPr>
          <p:cNvPr id="437253" name="Picture 5" descr="fg12_00000_AAGTOHC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608264" y="2182814"/>
            <a:ext cx="7058025"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549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 calcmode="lin" valueType="num">
                                      <p:cBhvr additive="base">
                                        <p:cTn id="7" dur="500" fill="hold"/>
                                        <p:tgtEl>
                                          <p:spTgt spid="437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725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437253"/>
                                        </p:tgtEl>
                                        <p:attrNameLst>
                                          <p:attrName>style.visibility</p:attrName>
                                        </p:attrNameLst>
                                      </p:cBhvr>
                                      <p:to>
                                        <p:strVal val="visible"/>
                                      </p:to>
                                    </p:set>
                                    <p:animEffect transition="in" filter="wipe(up)">
                                      <p:cBhvr>
                                        <p:cTn id="12" dur="500"/>
                                        <p:tgtEl>
                                          <p:spTgt spid="437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2044700" y="76200"/>
            <a:ext cx="8534400" cy="914400"/>
          </a:xfrm>
        </p:spPr>
        <p:txBody>
          <a:bodyPr/>
          <a:lstStyle/>
          <a:p>
            <a:r>
              <a:rPr lang="en-US" altLang="en-US"/>
              <a:t>12-13 Dynamic RAM (DRAM)</a:t>
            </a:r>
          </a:p>
        </p:txBody>
      </p:sp>
      <p:sp>
        <p:nvSpPr>
          <p:cNvPr id="352259" name="Rectangle 3"/>
          <p:cNvSpPr>
            <a:spLocks noGrp="1" noChangeArrowheads="1"/>
          </p:cNvSpPr>
          <p:nvPr>
            <p:ph type="body" idx="1"/>
          </p:nvPr>
        </p:nvSpPr>
        <p:spPr>
          <a:xfrm>
            <a:off x="2044700" y="730250"/>
            <a:ext cx="8470900" cy="5029200"/>
          </a:xfrm>
        </p:spPr>
        <p:txBody>
          <a:bodyPr/>
          <a:lstStyle/>
          <a:p>
            <a:r>
              <a:rPr lang="en-US" altLang="en-US" b="1"/>
              <a:t>Dynamic RAM </a:t>
            </a:r>
            <a:r>
              <a:rPr lang="en-US" altLang="en-US"/>
              <a:t>stores data as charges on capacitors, which gradually disappear due to capacitor discharge.</a:t>
            </a:r>
          </a:p>
          <a:p>
            <a:pPr lvl="1"/>
            <a:r>
              <a:rPr lang="en-US" altLang="en-US"/>
              <a:t>It is necessary to </a:t>
            </a:r>
            <a:r>
              <a:rPr lang="en-US" altLang="en-US" b="1"/>
              <a:t>refresh </a:t>
            </a:r>
            <a:r>
              <a:rPr lang="en-US" altLang="en-US"/>
              <a:t>the data periodically by recharging capacitors—typically every 2, 4, or 8 ms.</a:t>
            </a:r>
          </a:p>
          <a:p>
            <a:r>
              <a:rPr lang="en-US" altLang="en-US"/>
              <a:t>Much larger capacities and much lower power consumption make DRAMs the memory of choice.</a:t>
            </a:r>
          </a:p>
          <a:p>
            <a:pPr lvl="1"/>
            <a:r>
              <a:rPr lang="en-US" altLang="en-US"/>
              <a:t>Where the most important design considerations</a:t>
            </a:r>
            <a:br>
              <a:rPr lang="en-US" altLang="en-US"/>
            </a:br>
            <a:r>
              <a:rPr lang="en-US" altLang="en-US"/>
              <a:t>are keeping down size, cost, and power.</a:t>
            </a:r>
          </a:p>
        </p:txBody>
      </p:sp>
    </p:spTree>
    <p:extLst>
      <p:ext uri="{BB962C8B-B14F-4D97-AF65-F5344CB8AC3E}">
        <p14:creationId xmlns:p14="http://schemas.microsoft.com/office/powerpoint/2010/main" val="432042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 fill="hold"/>
                                        <p:tgtEl>
                                          <p:spTgt spid="352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22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anim calcmode="lin" valueType="num">
                                      <p:cBhvr additive="base">
                                        <p:cTn id="11" dur="500" fill="hold"/>
                                        <p:tgtEl>
                                          <p:spTgt spid="3522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2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52259">
                                            <p:txEl>
                                              <p:pRg st="2" end="2"/>
                                            </p:txEl>
                                          </p:spTgt>
                                        </p:tgtEl>
                                        <p:attrNameLst>
                                          <p:attrName>style.visibility</p:attrName>
                                        </p:attrNameLst>
                                      </p:cBhvr>
                                      <p:to>
                                        <p:strVal val="visible"/>
                                      </p:to>
                                    </p:set>
                                    <p:anim calcmode="lin" valueType="num">
                                      <p:cBhvr additive="base">
                                        <p:cTn id="17" dur="500" fill="hold"/>
                                        <p:tgtEl>
                                          <p:spTgt spid="3522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22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52259">
                                            <p:txEl>
                                              <p:pRg st="3" end="3"/>
                                            </p:txEl>
                                          </p:spTgt>
                                        </p:tgtEl>
                                        <p:attrNameLst>
                                          <p:attrName>style.visibility</p:attrName>
                                        </p:attrNameLst>
                                      </p:cBhvr>
                                      <p:to>
                                        <p:strVal val="visible"/>
                                      </p:to>
                                    </p:set>
                                    <p:anim calcmode="lin" valueType="num">
                                      <p:cBhvr additive="base">
                                        <p:cTn id="21" dur="500" fill="hold"/>
                                        <p:tgtEl>
                                          <p:spTgt spid="3522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22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044700" y="76200"/>
            <a:ext cx="8534400" cy="579438"/>
          </a:xfrm>
        </p:spPr>
        <p:txBody>
          <a:bodyPr>
            <a:normAutofit fontScale="90000"/>
          </a:bodyPr>
          <a:lstStyle/>
          <a:p>
            <a:r>
              <a:rPr lang="en-US" altLang="en-US" dirty="0"/>
              <a:t> Dynamic RAM Structure and Operation</a:t>
            </a:r>
          </a:p>
        </p:txBody>
      </p:sp>
      <p:sp>
        <p:nvSpPr>
          <p:cNvPr id="353283" name="Rectangle 3"/>
          <p:cNvSpPr>
            <a:spLocks noGrp="1" noChangeArrowheads="1"/>
          </p:cNvSpPr>
          <p:nvPr>
            <p:ph type="body" idx="1"/>
          </p:nvPr>
        </p:nvSpPr>
        <p:spPr>
          <a:xfrm>
            <a:off x="2044700" y="730250"/>
            <a:ext cx="8610600" cy="1028700"/>
          </a:xfrm>
        </p:spPr>
        <p:txBody>
          <a:bodyPr/>
          <a:lstStyle/>
          <a:p>
            <a:r>
              <a:rPr lang="en-US" altLang="en-US" dirty="0"/>
              <a:t>The dynamic RAM’s internal architecture can</a:t>
            </a:r>
            <a:br>
              <a:rPr lang="en-US" altLang="en-US" dirty="0"/>
            </a:br>
            <a:r>
              <a:rPr lang="en-US" altLang="en-US" dirty="0"/>
              <a:t>be visualized as an array of single-bit cells.</a:t>
            </a:r>
          </a:p>
        </p:txBody>
      </p:sp>
      <p:pic>
        <p:nvPicPr>
          <p:cNvPr id="353286" name="Picture 6" descr="fg12_00000_AAGTOHE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95514" y="1819275"/>
            <a:ext cx="639603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3290" name="Group 10"/>
          <p:cNvGrpSpPr>
            <a:grpSpLocks/>
          </p:cNvGrpSpPr>
          <p:nvPr/>
        </p:nvGrpSpPr>
        <p:grpSpPr bwMode="auto">
          <a:xfrm>
            <a:off x="7472363" y="4562476"/>
            <a:ext cx="2933700" cy="1438275"/>
            <a:chOff x="3687" y="2646"/>
            <a:chExt cx="1848" cy="906"/>
          </a:xfrm>
        </p:grpSpPr>
        <p:sp>
          <p:nvSpPr>
            <p:cNvPr id="353287" name="Rectangle 7"/>
            <p:cNvSpPr>
              <a:spLocks noChangeArrowheads="1"/>
            </p:cNvSpPr>
            <p:nvPr/>
          </p:nvSpPr>
          <p:spPr bwMode="auto">
            <a:xfrm>
              <a:off x="3687" y="2679"/>
              <a:ext cx="184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Cell arrangement in a</a:t>
              </a:r>
              <a:br>
                <a:rPr lang="en-US" altLang="en-US" sz="2000">
                  <a:latin typeface="Arial" panose="020B0604020202020204" pitchFamily="34" charset="0"/>
                </a:rPr>
              </a:br>
              <a:r>
                <a:rPr lang="en-US" altLang="en-US" sz="2000">
                  <a:latin typeface="Arial" panose="020B0604020202020204" pitchFamily="34" charset="0"/>
                </a:rPr>
                <a:t>16K x 1 dynamic RAM.</a:t>
              </a:r>
            </a:p>
            <a:p>
              <a:pPr algn="ctr"/>
              <a:endParaRPr lang="en-US" altLang="en-US" sz="2000">
                <a:latin typeface="Arial" panose="020B0604020202020204" pitchFamily="34" charset="0"/>
              </a:endParaRPr>
            </a:p>
            <a:p>
              <a:pPr algn="ctr"/>
              <a:r>
                <a:rPr lang="en-US" altLang="en-US" sz="2000">
                  <a:latin typeface="Arial" panose="020B0604020202020204" pitchFamily="34" charset="0"/>
                </a:rPr>
                <a:t>Total = 16,384 cells.</a:t>
              </a:r>
            </a:p>
          </p:txBody>
        </p:sp>
        <p:sp>
          <p:nvSpPr>
            <p:cNvPr id="353288" name="Rectangle 8"/>
            <p:cNvSpPr>
              <a:spLocks noChangeArrowheads="1"/>
            </p:cNvSpPr>
            <p:nvPr/>
          </p:nvSpPr>
          <p:spPr bwMode="auto">
            <a:xfrm>
              <a:off x="3744" y="2646"/>
              <a:ext cx="1728" cy="9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515027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53286"/>
                                        </p:tgtEl>
                                        <p:attrNameLst>
                                          <p:attrName>style.visibility</p:attrName>
                                        </p:attrNameLst>
                                      </p:cBhvr>
                                      <p:to>
                                        <p:strVal val="visible"/>
                                      </p:to>
                                    </p:set>
                                    <p:animEffect transition="in" filter="wipe(up)">
                                      <p:cBhvr>
                                        <p:cTn id="12" dur="500"/>
                                        <p:tgtEl>
                                          <p:spTgt spid="353286"/>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53290"/>
                                        </p:tgtEl>
                                        <p:attrNameLst>
                                          <p:attrName>style.visibility</p:attrName>
                                        </p:attrNameLst>
                                      </p:cBhvr>
                                      <p:to>
                                        <p:strVal val="visible"/>
                                      </p:to>
                                    </p:set>
                                    <p:anim calcmode="lin" valueType="num">
                                      <p:cBhvr>
                                        <p:cTn id="16" dur="500" fill="hold"/>
                                        <p:tgtEl>
                                          <p:spTgt spid="353290"/>
                                        </p:tgtEl>
                                        <p:attrNameLst>
                                          <p:attrName>ppt_w</p:attrName>
                                        </p:attrNameLst>
                                      </p:cBhvr>
                                      <p:tavLst>
                                        <p:tav tm="0">
                                          <p:val>
                                            <p:fltVal val="0"/>
                                          </p:val>
                                        </p:tav>
                                        <p:tav tm="100000">
                                          <p:val>
                                            <p:strVal val="#ppt_w"/>
                                          </p:val>
                                        </p:tav>
                                      </p:tavLst>
                                    </p:anim>
                                    <p:anim calcmode="lin" valueType="num">
                                      <p:cBhvr>
                                        <p:cTn id="17" dur="500" fill="hold"/>
                                        <p:tgtEl>
                                          <p:spTgt spid="3532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2044700" y="76200"/>
            <a:ext cx="8534400" cy="914400"/>
          </a:xfrm>
        </p:spPr>
        <p:txBody>
          <a:bodyPr>
            <a:normAutofit fontScale="90000"/>
          </a:bodyPr>
          <a:lstStyle/>
          <a:p>
            <a:r>
              <a:rPr lang="en-US" altLang="en-US" dirty="0"/>
              <a:t>Dynamic RAM Structure and Operation</a:t>
            </a:r>
          </a:p>
        </p:txBody>
      </p:sp>
      <p:sp>
        <p:nvSpPr>
          <p:cNvPr id="438275" name="Rectangle 3"/>
          <p:cNvSpPr>
            <a:spLocks noGrp="1" noChangeArrowheads="1"/>
          </p:cNvSpPr>
          <p:nvPr>
            <p:ph type="body" idx="1"/>
          </p:nvPr>
        </p:nvSpPr>
        <p:spPr>
          <a:xfrm>
            <a:off x="2044700" y="1387475"/>
            <a:ext cx="8470900" cy="990600"/>
          </a:xfrm>
        </p:spPr>
        <p:txBody>
          <a:bodyPr/>
          <a:lstStyle/>
          <a:p>
            <a:pPr marL="0" indent="0" algn="ctr">
              <a:buNone/>
            </a:pPr>
            <a:r>
              <a:rPr lang="en-US" altLang="en-US" sz="2500" b="1"/>
              <a:t>Essential ideas involved in writing to,</a:t>
            </a:r>
            <a:br>
              <a:rPr lang="en-US" altLang="en-US" sz="2500" b="1"/>
            </a:br>
            <a:r>
              <a:rPr lang="en-US" altLang="en-US" sz="2500" b="1"/>
              <a:t>and reading from a DRAM.</a:t>
            </a:r>
          </a:p>
        </p:txBody>
      </p:sp>
      <p:pic>
        <p:nvPicPr>
          <p:cNvPr id="438276" name="Picture 4" descr="fg12_00000_AAGTOHD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052639" y="2546350"/>
            <a:ext cx="8328025"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8280" name="Group 8"/>
          <p:cNvGrpSpPr>
            <a:grpSpLocks/>
          </p:cNvGrpSpPr>
          <p:nvPr/>
        </p:nvGrpSpPr>
        <p:grpSpPr bwMode="auto">
          <a:xfrm>
            <a:off x="2471738" y="4651375"/>
            <a:ext cx="7529512" cy="730250"/>
            <a:chOff x="597" y="3428"/>
            <a:chExt cx="4743" cy="460"/>
          </a:xfrm>
        </p:grpSpPr>
        <p:sp>
          <p:nvSpPr>
            <p:cNvPr id="438278" name="Rectangle 6"/>
            <p:cNvSpPr>
              <a:spLocks noChangeArrowheads="1"/>
            </p:cNvSpPr>
            <p:nvPr/>
          </p:nvSpPr>
          <p:spPr bwMode="auto">
            <a:xfrm>
              <a:off x="597" y="3428"/>
              <a:ext cx="47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During a WRITE operation, switches SW1 and SW2 are closed. </a:t>
              </a:r>
              <a:br>
                <a:rPr lang="en-US" altLang="en-US" sz="2000">
                  <a:latin typeface="Arial" panose="020B0604020202020204" pitchFamily="34" charset="0"/>
                </a:rPr>
              </a:br>
              <a:r>
                <a:rPr lang="en-US" altLang="en-US" sz="2000">
                  <a:latin typeface="Arial" panose="020B0604020202020204" pitchFamily="34" charset="0"/>
                </a:rPr>
                <a:t>During a read operation, all switches are closed </a:t>
              </a:r>
              <a:r>
                <a:rPr lang="en-US" altLang="en-US" sz="2000" i="1">
                  <a:latin typeface="Arial" panose="020B0604020202020204" pitchFamily="34" charset="0"/>
                </a:rPr>
                <a:t>except</a:t>
              </a:r>
              <a:r>
                <a:rPr lang="en-US" altLang="en-US" sz="2000">
                  <a:latin typeface="Arial" panose="020B0604020202020204" pitchFamily="34" charset="0"/>
                </a:rPr>
                <a:t> SW1.</a:t>
              </a:r>
            </a:p>
          </p:txBody>
        </p:sp>
        <p:sp>
          <p:nvSpPr>
            <p:cNvPr id="438279" name="Rectangle 7"/>
            <p:cNvSpPr>
              <a:spLocks noChangeArrowheads="1"/>
            </p:cNvSpPr>
            <p:nvPr/>
          </p:nvSpPr>
          <p:spPr bwMode="auto">
            <a:xfrm>
              <a:off x="609" y="3428"/>
              <a:ext cx="4731" cy="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10162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animEffect transition="in" filter="wipe(up)">
                                      <p:cBhvr>
                                        <p:cTn id="7" dur="500"/>
                                        <p:tgtEl>
                                          <p:spTgt spid="43827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38276"/>
                                        </p:tgtEl>
                                        <p:attrNameLst>
                                          <p:attrName>style.visibility</p:attrName>
                                        </p:attrNameLst>
                                      </p:cBhvr>
                                      <p:to>
                                        <p:strVal val="visible"/>
                                      </p:to>
                                    </p:set>
                                    <p:animEffect transition="in" filter="wipe(left)">
                                      <p:cBhvr>
                                        <p:cTn id="11" dur="500"/>
                                        <p:tgtEl>
                                          <p:spTgt spid="438276"/>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38280"/>
                                        </p:tgtEl>
                                        <p:attrNameLst>
                                          <p:attrName>style.visibility</p:attrName>
                                        </p:attrNameLst>
                                      </p:cBhvr>
                                      <p:to>
                                        <p:strVal val="visible"/>
                                      </p:to>
                                    </p:set>
                                    <p:anim calcmode="lin" valueType="num">
                                      <p:cBhvr>
                                        <p:cTn id="15" dur="500" fill="hold"/>
                                        <p:tgtEl>
                                          <p:spTgt spid="438280"/>
                                        </p:tgtEl>
                                        <p:attrNameLst>
                                          <p:attrName>ppt_w</p:attrName>
                                        </p:attrNameLst>
                                      </p:cBhvr>
                                      <p:tavLst>
                                        <p:tav tm="0">
                                          <p:val>
                                            <p:fltVal val="0"/>
                                          </p:val>
                                        </p:tav>
                                        <p:tav tm="100000">
                                          <p:val>
                                            <p:strVal val="#ppt_w"/>
                                          </p:val>
                                        </p:tav>
                                      </p:tavLst>
                                    </p:anim>
                                    <p:anim calcmode="lin" valueType="num">
                                      <p:cBhvr>
                                        <p:cTn id="16" dur="500" fill="hold"/>
                                        <p:tgtEl>
                                          <p:spTgt spid="438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044700" y="76200"/>
            <a:ext cx="8534400" cy="609600"/>
          </a:xfrm>
        </p:spPr>
        <p:txBody>
          <a:bodyPr>
            <a:normAutofit fontScale="90000"/>
          </a:bodyPr>
          <a:lstStyle/>
          <a:p>
            <a:r>
              <a:rPr lang="en-US" altLang="en-US"/>
              <a:t>12-16 DRAM Refreshing</a:t>
            </a:r>
          </a:p>
        </p:txBody>
      </p:sp>
      <p:sp>
        <p:nvSpPr>
          <p:cNvPr id="357379" name="Rectangle 3"/>
          <p:cNvSpPr>
            <a:spLocks noGrp="1" noChangeArrowheads="1"/>
          </p:cNvSpPr>
          <p:nvPr>
            <p:ph type="body" idx="1"/>
          </p:nvPr>
        </p:nvSpPr>
        <p:spPr>
          <a:xfrm>
            <a:off x="2044700" y="730251"/>
            <a:ext cx="8547100" cy="3497263"/>
          </a:xfrm>
        </p:spPr>
        <p:txBody>
          <a:bodyPr>
            <a:normAutofit lnSpcReduction="10000"/>
          </a:bodyPr>
          <a:lstStyle/>
          <a:p>
            <a:r>
              <a:rPr lang="en-US" altLang="en-US"/>
              <a:t>When a read operation is performed on a cell, all</a:t>
            </a:r>
            <a:br>
              <a:rPr lang="en-US" altLang="en-US"/>
            </a:br>
            <a:r>
              <a:rPr lang="en-US" altLang="en-US"/>
              <a:t>of the cells in the row will be refreshed.</a:t>
            </a:r>
          </a:p>
          <a:p>
            <a:r>
              <a:rPr lang="en-US" altLang="en-US"/>
              <a:t>Refresh control logic is used to make sure each</a:t>
            </a:r>
            <a:br>
              <a:rPr lang="en-US" altLang="en-US"/>
            </a:br>
            <a:r>
              <a:rPr lang="en-US" altLang="en-US"/>
              <a:t>row is refreshed within the time limit.</a:t>
            </a:r>
          </a:p>
          <a:p>
            <a:pPr lvl="1"/>
            <a:r>
              <a:rPr lang="en-US" altLang="en-US"/>
              <a:t>In </a:t>
            </a:r>
            <a:r>
              <a:rPr lang="en-US" altLang="en-US" i="1"/>
              <a:t>burst refresh</a:t>
            </a:r>
            <a:r>
              <a:rPr lang="en-US" altLang="en-US"/>
              <a:t> mode, normal memory operation is suspended, and each row is refreshed in succession until all rows have been refreshed.</a:t>
            </a:r>
          </a:p>
          <a:p>
            <a:pPr lvl="1"/>
            <a:r>
              <a:rPr lang="en-US" altLang="en-US"/>
              <a:t>In a </a:t>
            </a:r>
            <a:r>
              <a:rPr lang="en-US" altLang="en-US" i="1"/>
              <a:t>distributed refresh</a:t>
            </a:r>
            <a:r>
              <a:rPr lang="en-US" altLang="en-US"/>
              <a:t>, row refreshing is interspersed with the normal operations of the memory.</a:t>
            </a:r>
          </a:p>
        </p:txBody>
      </p:sp>
    </p:spTree>
    <p:extLst>
      <p:ext uri="{BB962C8B-B14F-4D97-AF65-F5344CB8AC3E}">
        <p14:creationId xmlns:p14="http://schemas.microsoft.com/office/powerpoint/2010/main" val="526805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500" fill="hold"/>
                                        <p:tgtEl>
                                          <p:spTgt spid="357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7379">
                                            <p:txEl>
                                              <p:pRg st="1" end="1"/>
                                            </p:txEl>
                                          </p:spTgt>
                                        </p:tgtEl>
                                        <p:attrNameLst>
                                          <p:attrName>style.visibility</p:attrName>
                                        </p:attrNameLst>
                                      </p:cBhvr>
                                      <p:to>
                                        <p:strVal val="visible"/>
                                      </p:to>
                                    </p:set>
                                    <p:anim calcmode="lin" valueType="num">
                                      <p:cBhvr additive="base">
                                        <p:cTn id="13" dur="500" fill="hold"/>
                                        <p:tgtEl>
                                          <p:spTgt spid="357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7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79">
                                            <p:txEl>
                                              <p:pRg st="2" end="2"/>
                                            </p:txEl>
                                          </p:spTgt>
                                        </p:tgtEl>
                                        <p:attrNameLst>
                                          <p:attrName>style.visibility</p:attrName>
                                        </p:attrNameLst>
                                      </p:cBhvr>
                                      <p:to>
                                        <p:strVal val="visible"/>
                                      </p:to>
                                    </p:set>
                                    <p:anim calcmode="lin" valueType="num">
                                      <p:cBhvr additive="base">
                                        <p:cTn id="19" dur="500" fill="hold"/>
                                        <p:tgtEl>
                                          <p:spTgt spid="357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79">
                                            <p:txEl>
                                              <p:pRg st="3" end="3"/>
                                            </p:txEl>
                                          </p:spTgt>
                                        </p:tgtEl>
                                        <p:attrNameLst>
                                          <p:attrName>style.visibility</p:attrName>
                                        </p:attrNameLst>
                                      </p:cBhvr>
                                      <p:to>
                                        <p:strVal val="visible"/>
                                      </p:to>
                                    </p:set>
                                    <p:anim calcmode="lin" valueType="num">
                                      <p:cBhvr additive="base">
                                        <p:cTn id="25" dur="500" fill="hold"/>
                                        <p:tgtEl>
                                          <p:spTgt spid="3573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044700" y="76200"/>
            <a:ext cx="8534400" cy="609600"/>
          </a:xfrm>
        </p:spPr>
        <p:txBody>
          <a:bodyPr>
            <a:normAutofit fontScale="90000"/>
          </a:bodyPr>
          <a:lstStyle/>
          <a:p>
            <a:r>
              <a:rPr lang="en-US" altLang="en-US"/>
              <a:t>12-16 DRAM Refreshing</a:t>
            </a:r>
          </a:p>
        </p:txBody>
      </p:sp>
      <p:pic>
        <p:nvPicPr>
          <p:cNvPr id="447492" name="Picture 4" descr="fg12_00000_AAGTOHK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95514" y="2730500"/>
            <a:ext cx="83280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7498" name="Group 10"/>
          <p:cNvGrpSpPr>
            <a:grpSpLocks/>
          </p:cNvGrpSpPr>
          <p:nvPr/>
        </p:nvGrpSpPr>
        <p:grpSpPr bwMode="auto">
          <a:xfrm>
            <a:off x="2044700" y="1620838"/>
            <a:ext cx="8547100" cy="901700"/>
            <a:chOff x="328" y="1021"/>
            <a:chExt cx="5384" cy="568"/>
          </a:xfrm>
        </p:grpSpPr>
        <p:sp>
          <p:nvSpPr>
            <p:cNvPr id="447493" name="Rectangle 5"/>
            <p:cNvSpPr>
              <a:spLocks noChangeArrowheads="1"/>
            </p:cNvSpPr>
            <p:nvPr/>
          </p:nvSpPr>
          <p:spPr bwMode="auto">
            <a:xfrm>
              <a:off x="328" y="1021"/>
              <a:ext cx="5384" cy="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It is performed by strobing in a row address with</a:t>
              </a:r>
              <a:br>
                <a:rPr lang="en-US" altLang="en-US"/>
              </a:br>
              <a:r>
                <a:rPr lang="en-US" altLang="en-US" i="1"/>
                <a:t>RAS</a:t>
              </a:r>
              <a:r>
                <a:rPr lang="en-US" altLang="en-US"/>
                <a:t> while </a:t>
              </a:r>
              <a:r>
                <a:rPr lang="en-US" altLang="en-US" i="1"/>
                <a:t>CAS</a:t>
              </a:r>
              <a:r>
                <a:rPr lang="en-US" altLang="en-US"/>
                <a:t> and </a:t>
              </a:r>
              <a:r>
                <a:rPr lang="en-US" altLang="en-US" i="1"/>
                <a:t>WE</a:t>
              </a:r>
              <a:r>
                <a:rPr lang="en-US" altLang="en-US"/>
                <a:t> remain HIGH. </a:t>
              </a:r>
              <a:endParaRPr lang="en-US" altLang="en-US" b="1" i="1"/>
            </a:p>
          </p:txBody>
        </p:sp>
        <p:sp>
          <p:nvSpPr>
            <p:cNvPr id="447495" name="Line 7"/>
            <p:cNvSpPr>
              <a:spLocks noChangeShapeType="1"/>
            </p:cNvSpPr>
            <p:nvPr/>
          </p:nvSpPr>
          <p:spPr bwMode="auto">
            <a:xfrm>
              <a:off x="882" y="1306"/>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496" name="Line 8"/>
            <p:cNvSpPr>
              <a:spLocks noChangeShapeType="1"/>
            </p:cNvSpPr>
            <p:nvPr/>
          </p:nvSpPr>
          <p:spPr bwMode="auto">
            <a:xfrm>
              <a:off x="1843" y="1307"/>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497" name="Line 9"/>
            <p:cNvSpPr>
              <a:spLocks noChangeShapeType="1"/>
            </p:cNvSpPr>
            <p:nvPr/>
          </p:nvSpPr>
          <p:spPr bwMode="auto">
            <a:xfrm>
              <a:off x="2699" y="1308"/>
              <a:ext cx="3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7500" name="Group 12"/>
          <p:cNvGrpSpPr>
            <a:grpSpLocks/>
          </p:cNvGrpSpPr>
          <p:nvPr/>
        </p:nvGrpSpPr>
        <p:grpSpPr bwMode="auto">
          <a:xfrm>
            <a:off x="2044700" y="730251"/>
            <a:ext cx="8547100" cy="1338263"/>
            <a:chOff x="328" y="460"/>
            <a:chExt cx="5384" cy="843"/>
          </a:xfrm>
        </p:grpSpPr>
        <p:sp>
          <p:nvSpPr>
            <p:cNvPr id="447501" name="Rectangle 13"/>
            <p:cNvSpPr>
              <a:spLocks noChangeArrowheads="1"/>
            </p:cNvSpPr>
            <p:nvPr/>
          </p:nvSpPr>
          <p:spPr bwMode="auto">
            <a:xfrm>
              <a:off x="328" y="460"/>
              <a:ext cx="5384" cy="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r>
                <a:rPr lang="en-US" altLang="en-US"/>
                <a:t>The most universal method for refreshing a DRAM is the </a:t>
              </a:r>
              <a:r>
                <a:rPr lang="en-US" altLang="en-US" b="1" i="1"/>
                <a:t>RAS</a:t>
              </a:r>
              <a:r>
                <a:rPr lang="en-US" altLang="en-US" b="1"/>
                <a:t>-only refresh</a:t>
              </a:r>
              <a:r>
                <a:rPr lang="en-US" altLang="en-US"/>
                <a:t>.</a:t>
              </a:r>
              <a:r>
                <a:rPr lang="en-US" altLang="en-US" b="1"/>
                <a:t> </a:t>
              </a:r>
            </a:p>
          </p:txBody>
        </p:sp>
        <p:sp>
          <p:nvSpPr>
            <p:cNvPr id="447502" name="Line 14"/>
            <p:cNvSpPr>
              <a:spLocks noChangeShapeType="1"/>
            </p:cNvSpPr>
            <p:nvPr/>
          </p:nvSpPr>
          <p:spPr bwMode="auto">
            <a:xfrm>
              <a:off x="1231" y="770"/>
              <a:ext cx="4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7505" name="Group 17"/>
          <p:cNvGrpSpPr>
            <a:grpSpLocks/>
          </p:cNvGrpSpPr>
          <p:nvPr/>
        </p:nvGrpSpPr>
        <p:grpSpPr bwMode="auto">
          <a:xfrm>
            <a:off x="2195514" y="5086350"/>
            <a:ext cx="8328025" cy="781050"/>
            <a:chOff x="423" y="3204"/>
            <a:chExt cx="5246" cy="492"/>
          </a:xfrm>
        </p:grpSpPr>
        <p:sp>
          <p:nvSpPr>
            <p:cNvPr id="447503" name="Rectangle 15"/>
            <p:cNvSpPr>
              <a:spLocks noChangeArrowheads="1"/>
            </p:cNvSpPr>
            <p:nvPr/>
          </p:nvSpPr>
          <p:spPr bwMode="auto">
            <a:xfrm>
              <a:off x="423" y="3207"/>
              <a:ext cx="524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A </a:t>
              </a:r>
              <a:r>
                <a:rPr lang="en-US" altLang="en-US" sz="2000" b="1">
                  <a:latin typeface="Arial" panose="020B0604020202020204" pitchFamily="34" charset="0"/>
                </a:rPr>
                <a:t>dynamic RAM (DRAM) controller </a:t>
              </a:r>
              <a:r>
                <a:rPr lang="en-US" altLang="en-US" sz="2000">
                  <a:latin typeface="Arial" panose="020B0604020202020204" pitchFamily="34" charset="0"/>
                </a:rPr>
                <a:t>is often used to perform</a:t>
              </a:r>
              <a:br>
                <a:rPr lang="en-US" altLang="en-US" sz="2000">
                  <a:latin typeface="Arial" panose="020B0604020202020204" pitchFamily="34" charset="0"/>
                </a:rPr>
              </a:br>
              <a:r>
                <a:rPr lang="en-US" altLang="en-US" sz="2000">
                  <a:latin typeface="Arial" panose="020B0604020202020204" pitchFamily="34" charset="0"/>
                </a:rPr>
                <a:t>address multiplexing and refresh count sequence generation.</a:t>
              </a:r>
            </a:p>
          </p:txBody>
        </p:sp>
        <p:sp>
          <p:nvSpPr>
            <p:cNvPr id="447504" name="Rectangle 16"/>
            <p:cNvSpPr>
              <a:spLocks noChangeArrowheads="1"/>
            </p:cNvSpPr>
            <p:nvPr/>
          </p:nvSpPr>
          <p:spPr bwMode="auto">
            <a:xfrm>
              <a:off x="784" y="3204"/>
              <a:ext cx="4544" cy="4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291100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47500"/>
                                        </p:tgtEl>
                                        <p:attrNameLst>
                                          <p:attrName>style.visibility</p:attrName>
                                        </p:attrNameLst>
                                      </p:cBhvr>
                                      <p:to>
                                        <p:strVal val="visible"/>
                                      </p:to>
                                    </p:set>
                                    <p:anim calcmode="lin" valueType="num">
                                      <p:cBhvr additive="base">
                                        <p:cTn id="7" dur="500" fill="hold"/>
                                        <p:tgtEl>
                                          <p:spTgt spid="447500"/>
                                        </p:tgtEl>
                                        <p:attrNameLst>
                                          <p:attrName>ppt_x</p:attrName>
                                        </p:attrNameLst>
                                      </p:cBhvr>
                                      <p:tavLst>
                                        <p:tav tm="0">
                                          <p:val>
                                            <p:strVal val="0-#ppt_w/2"/>
                                          </p:val>
                                        </p:tav>
                                        <p:tav tm="100000">
                                          <p:val>
                                            <p:strVal val="#ppt_x"/>
                                          </p:val>
                                        </p:tav>
                                      </p:tavLst>
                                    </p:anim>
                                    <p:anim calcmode="lin" valueType="num">
                                      <p:cBhvr additive="base">
                                        <p:cTn id="8" dur="500" fill="hold"/>
                                        <p:tgtEl>
                                          <p:spTgt spid="4475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7498"/>
                                        </p:tgtEl>
                                        <p:attrNameLst>
                                          <p:attrName>style.visibility</p:attrName>
                                        </p:attrNameLst>
                                      </p:cBhvr>
                                      <p:to>
                                        <p:strVal val="visible"/>
                                      </p:to>
                                    </p:set>
                                    <p:anim calcmode="lin" valueType="num">
                                      <p:cBhvr additive="base">
                                        <p:cTn id="11" dur="500" fill="hold"/>
                                        <p:tgtEl>
                                          <p:spTgt spid="447498"/>
                                        </p:tgtEl>
                                        <p:attrNameLst>
                                          <p:attrName>ppt_x</p:attrName>
                                        </p:attrNameLst>
                                      </p:cBhvr>
                                      <p:tavLst>
                                        <p:tav tm="0">
                                          <p:val>
                                            <p:strVal val="0-#ppt_w/2"/>
                                          </p:val>
                                        </p:tav>
                                        <p:tav tm="100000">
                                          <p:val>
                                            <p:strVal val="#ppt_x"/>
                                          </p:val>
                                        </p:tav>
                                      </p:tavLst>
                                    </p:anim>
                                    <p:anim calcmode="lin" valueType="num">
                                      <p:cBhvr additive="base">
                                        <p:cTn id="12" dur="500" fill="hold"/>
                                        <p:tgtEl>
                                          <p:spTgt spid="44749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47492"/>
                                        </p:tgtEl>
                                        <p:attrNameLst>
                                          <p:attrName>style.visibility</p:attrName>
                                        </p:attrNameLst>
                                      </p:cBhvr>
                                      <p:to>
                                        <p:strVal val="visible"/>
                                      </p:to>
                                    </p:set>
                                    <p:animEffect transition="in" filter="wipe(up)">
                                      <p:cBhvr>
                                        <p:cTn id="16" dur="500"/>
                                        <p:tgtEl>
                                          <p:spTgt spid="447492"/>
                                        </p:tgtEl>
                                      </p:cBhvr>
                                    </p:animEffect>
                                  </p:childTnLst>
                                </p:cTn>
                              </p:par>
                            </p:childTnLst>
                          </p:cTn>
                        </p:par>
                        <p:par>
                          <p:cTn id="17" fill="hold" nodeType="afterGroup">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47505"/>
                                        </p:tgtEl>
                                        <p:attrNameLst>
                                          <p:attrName>style.visibility</p:attrName>
                                        </p:attrNameLst>
                                      </p:cBhvr>
                                      <p:to>
                                        <p:strVal val="visible"/>
                                      </p:to>
                                    </p:set>
                                    <p:anim calcmode="lin" valueType="num">
                                      <p:cBhvr>
                                        <p:cTn id="20" dur="500" fill="hold"/>
                                        <p:tgtEl>
                                          <p:spTgt spid="447505"/>
                                        </p:tgtEl>
                                        <p:attrNameLst>
                                          <p:attrName>ppt_w</p:attrName>
                                        </p:attrNameLst>
                                      </p:cBhvr>
                                      <p:tavLst>
                                        <p:tav tm="0">
                                          <p:val>
                                            <p:fltVal val="0"/>
                                          </p:val>
                                        </p:tav>
                                        <p:tav tm="100000">
                                          <p:val>
                                            <p:strVal val="#ppt_w"/>
                                          </p:val>
                                        </p:tav>
                                      </p:tavLst>
                                    </p:anim>
                                    <p:anim calcmode="lin" valueType="num">
                                      <p:cBhvr>
                                        <p:cTn id="21" dur="500" fill="hold"/>
                                        <p:tgtEl>
                                          <p:spTgt spid="4475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358403" name="Rectangle 3"/>
          <p:cNvSpPr>
            <a:spLocks noGrp="1" noChangeArrowheads="1"/>
          </p:cNvSpPr>
          <p:nvPr>
            <p:ph type="body" idx="1"/>
          </p:nvPr>
        </p:nvSpPr>
        <p:spPr>
          <a:xfrm>
            <a:off x="2044700" y="730250"/>
            <a:ext cx="8610600" cy="5029200"/>
          </a:xfrm>
        </p:spPr>
        <p:txBody>
          <a:bodyPr/>
          <a:lstStyle/>
          <a:p>
            <a:r>
              <a:rPr lang="en-US" altLang="en-US"/>
              <a:t>Standard memory interface connectors are used. </a:t>
            </a:r>
          </a:p>
          <a:p>
            <a:pPr lvl="1"/>
            <a:r>
              <a:rPr lang="en-US" altLang="en-US"/>
              <a:t>The connectors receive a small printed circuit card with contact points on both sides of the card edge. </a:t>
            </a:r>
          </a:p>
          <a:p>
            <a:pPr lvl="2"/>
            <a:r>
              <a:rPr lang="en-US" altLang="en-US"/>
              <a:t>Allow easy memory component installation/replacement.</a:t>
            </a:r>
          </a:p>
          <a:p>
            <a:r>
              <a:rPr lang="en-US" altLang="en-US"/>
              <a:t>Memory modules:</a:t>
            </a:r>
          </a:p>
          <a:p>
            <a:pPr lvl="1"/>
            <a:r>
              <a:rPr lang="en-US" altLang="en-US" b="1"/>
              <a:t>SIMM</a:t>
            </a:r>
            <a:r>
              <a:rPr lang="en-US" altLang="en-US"/>
              <a:t>—single in-line memory module—a circuit card with 72 functionally equivalent contacts on both sides.</a:t>
            </a:r>
          </a:p>
          <a:p>
            <a:pPr lvl="1"/>
            <a:r>
              <a:rPr lang="en-US" altLang="en-US" b="1"/>
              <a:t>DIMM</a:t>
            </a:r>
            <a:r>
              <a:rPr lang="en-US" altLang="en-US"/>
              <a:t>—dual-in-line memory module (DIMM) has from 168 to 240 functionally unique pins on each side.</a:t>
            </a:r>
          </a:p>
          <a:p>
            <a:pPr lvl="1"/>
            <a:r>
              <a:rPr lang="en-US" altLang="en-US" b="1"/>
              <a:t>SODIMM</a:t>
            </a:r>
            <a:r>
              <a:rPr lang="en-US" altLang="en-US"/>
              <a:t>—small-outline, dual-in-line memory module for compact applications, such as laptop computers.</a:t>
            </a:r>
          </a:p>
          <a:p>
            <a:pPr lvl="1"/>
            <a:r>
              <a:rPr lang="en-US" altLang="en-US" b="1"/>
              <a:t>RIMM</a:t>
            </a:r>
            <a:r>
              <a:rPr lang="en-US" altLang="en-US"/>
              <a:t>—Rambus In-line Memory Module, a proprietary package that holds Direct Rambus DRAM (DRDRAM).</a:t>
            </a:r>
          </a:p>
        </p:txBody>
      </p:sp>
    </p:spTree>
    <p:extLst>
      <p:ext uri="{BB962C8B-B14F-4D97-AF65-F5344CB8AC3E}">
        <p14:creationId xmlns:p14="http://schemas.microsoft.com/office/powerpoint/2010/main" val="585549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 calcmode="lin" valueType="num">
                                      <p:cBhvr additive="base">
                                        <p:cTn id="7" dur="500" fill="hold"/>
                                        <p:tgtEl>
                                          <p:spTgt spid="358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anim calcmode="lin" valueType="num">
                                      <p:cBhvr additive="base">
                                        <p:cTn id="11" dur="500" fill="hold"/>
                                        <p:tgtEl>
                                          <p:spTgt spid="3584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84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anim calcmode="lin" valueType="num">
                                      <p:cBhvr additive="base">
                                        <p:cTn id="15" dur="500" fill="hold"/>
                                        <p:tgtEl>
                                          <p:spTgt spid="3584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8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58403">
                                            <p:txEl>
                                              <p:pRg st="3" end="3"/>
                                            </p:txEl>
                                          </p:spTgt>
                                        </p:tgtEl>
                                        <p:attrNameLst>
                                          <p:attrName>style.visibility</p:attrName>
                                        </p:attrNameLst>
                                      </p:cBhvr>
                                      <p:to>
                                        <p:strVal val="visible"/>
                                      </p:to>
                                    </p:set>
                                    <p:anim calcmode="lin" valueType="num">
                                      <p:cBhvr additive="base">
                                        <p:cTn id="21" dur="500" fill="hold"/>
                                        <p:tgtEl>
                                          <p:spTgt spid="3584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8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58403">
                                            <p:txEl>
                                              <p:pRg st="4" end="4"/>
                                            </p:txEl>
                                          </p:spTgt>
                                        </p:tgtEl>
                                        <p:attrNameLst>
                                          <p:attrName>style.visibility</p:attrName>
                                        </p:attrNameLst>
                                      </p:cBhvr>
                                      <p:to>
                                        <p:strVal val="visible"/>
                                      </p:to>
                                    </p:set>
                                    <p:anim calcmode="lin" valueType="num">
                                      <p:cBhvr additive="base">
                                        <p:cTn id="27" dur="500" fill="hold"/>
                                        <p:tgtEl>
                                          <p:spTgt spid="3584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584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58403">
                                            <p:txEl>
                                              <p:pRg st="5" end="5"/>
                                            </p:txEl>
                                          </p:spTgt>
                                        </p:tgtEl>
                                        <p:attrNameLst>
                                          <p:attrName>style.visibility</p:attrName>
                                        </p:attrNameLst>
                                      </p:cBhvr>
                                      <p:to>
                                        <p:strVal val="visible"/>
                                      </p:to>
                                    </p:set>
                                    <p:anim calcmode="lin" valueType="num">
                                      <p:cBhvr additive="base">
                                        <p:cTn id="33" dur="500" fill="hold"/>
                                        <p:tgtEl>
                                          <p:spTgt spid="35840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584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58403">
                                            <p:txEl>
                                              <p:pRg st="6" end="6"/>
                                            </p:txEl>
                                          </p:spTgt>
                                        </p:tgtEl>
                                        <p:attrNameLst>
                                          <p:attrName>style.visibility</p:attrName>
                                        </p:attrNameLst>
                                      </p:cBhvr>
                                      <p:to>
                                        <p:strVal val="visible"/>
                                      </p:to>
                                    </p:set>
                                    <p:anim calcmode="lin" valueType="num">
                                      <p:cBhvr additive="base">
                                        <p:cTn id="39" dur="500" fill="hold"/>
                                        <p:tgtEl>
                                          <p:spTgt spid="35840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84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58403">
                                            <p:txEl>
                                              <p:pRg st="7" end="7"/>
                                            </p:txEl>
                                          </p:spTgt>
                                        </p:tgtEl>
                                        <p:attrNameLst>
                                          <p:attrName>style.visibility</p:attrName>
                                        </p:attrNameLst>
                                      </p:cBhvr>
                                      <p:to>
                                        <p:strVal val="visible"/>
                                      </p:to>
                                    </p:set>
                                    <p:anim calcmode="lin" valueType="num">
                                      <p:cBhvr additive="base">
                                        <p:cTn id="45" dur="500" fill="hold"/>
                                        <p:tgtEl>
                                          <p:spTgt spid="35840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584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normAutofit fontScale="92500" lnSpcReduction="10000"/>
          </a:bodyPr>
          <a:lstStyle/>
          <a:p>
            <a:r>
              <a:rPr lang="en-US" altLang="en-US" b="1" dirty="0"/>
              <a:t>Memory Cell</a:t>
            </a:r>
            <a:r>
              <a:rPr lang="en-US" altLang="en-US" dirty="0"/>
              <a:t>—a device or an electrical circuit used to store a single bit (0 or 1). </a:t>
            </a:r>
          </a:p>
          <a:p>
            <a:pPr lvl="1"/>
            <a:r>
              <a:rPr lang="en-US" altLang="en-US" dirty="0"/>
              <a:t>Examples include a flip-flop, charged capacitor,</a:t>
            </a:r>
            <a:br>
              <a:rPr lang="en-US" altLang="en-US" dirty="0"/>
            </a:br>
            <a:r>
              <a:rPr lang="en-US" altLang="en-US" dirty="0"/>
              <a:t>or a single spot on magnetic tape or disk.</a:t>
            </a:r>
          </a:p>
          <a:p>
            <a:r>
              <a:rPr lang="en-US" altLang="en-US" b="1" dirty="0"/>
              <a:t>Memory Word</a:t>
            </a:r>
            <a:r>
              <a:rPr lang="en-US" altLang="en-US" dirty="0"/>
              <a:t>—a group of bits (cells) in a memory that represents instructions or data.</a:t>
            </a:r>
          </a:p>
          <a:p>
            <a:pPr lvl="1"/>
            <a:r>
              <a:rPr lang="en-US" altLang="en-US" dirty="0"/>
              <a:t>Word sizes in computers typically range from 8 to 64 bits, depending on the size of the computer.</a:t>
            </a:r>
          </a:p>
          <a:p>
            <a:r>
              <a:rPr lang="en-US" altLang="en-US" b="1" dirty="0"/>
              <a:t>Byte</a:t>
            </a:r>
            <a:r>
              <a:rPr lang="en-US" altLang="en-US" dirty="0"/>
              <a:t>—a special term used for a group of eight bits.</a:t>
            </a:r>
          </a:p>
          <a:p>
            <a:pPr lvl="1"/>
            <a:r>
              <a:rPr lang="en-US" altLang="en-US" dirty="0"/>
              <a:t>Always consists of eight bits. </a:t>
            </a:r>
          </a:p>
          <a:p>
            <a:r>
              <a:rPr lang="en-US" altLang="en-US" b="1" dirty="0"/>
              <a:t>Capacity</a:t>
            </a:r>
            <a:r>
              <a:rPr lang="en-US" altLang="en-US" dirty="0"/>
              <a:t>—a way of specifying how many bits can be stored in a memory device or system.</a:t>
            </a:r>
            <a:endParaRPr lang="en-US" dirty="0"/>
          </a:p>
        </p:txBody>
      </p:sp>
    </p:spTree>
    <p:extLst>
      <p:ext uri="{BB962C8B-B14F-4D97-AF65-F5344CB8AC3E}">
        <p14:creationId xmlns:p14="http://schemas.microsoft.com/office/powerpoint/2010/main" val="2177027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48515" name="Rectangle 3"/>
          <p:cNvSpPr>
            <a:spLocks noGrp="1" noChangeArrowheads="1"/>
          </p:cNvSpPr>
          <p:nvPr>
            <p:ph type="body" idx="1"/>
          </p:nvPr>
        </p:nvSpPr>
        <p:spPr>
          <a:xfrm>
            <a:off x="2044700" y="730250"/>
            <a:ext cx="8470900" cy="5029200"/>
          </a:xfrm>
        </p:spPr>
        <p:txBody>
          <a:bodyPr/>
          <a:lstStyle/>
          <a:p>
            <a:r>
              <a:rPr lang="en-US" altLang="en-US" b="1"/>
              <a:t>FPM DRAM</a:t>
            </a:r>
            <a:r>
              <a:rPr lang="en-US" altLang="en-US"/>
              <a:t>—fast page mode (FPM) allows quicker access to random memory locations within the current “page.”</a:t>
            </a:r>
          </a:p>
          <a:p>
            <a:pPr lvl="1"/>
            <a:r>
              <a:rPr lang="en-US" altLang="en-US"/>
              <a:t>A page is a range of memory addresses that have identical upper address bit values. </a:t>
            </a:r>
          </a:p>
          <a:p>
            <a:pPr lvl="2"/>
            <a:r>
              <a:rPr lang="en-US" altLang="en-US"/>
              <a:t>Only the lower address lines must be changed.</a:t>
            </a:r>
          </a:p>
        </p:txBody>
      </p:sp>
    </p:spTree>
    <p:extLst>
      <p:ext uri="{BB962C8B-B14F-4D97-AF65-F5344CB8AC3E}">
        <p14:creationId xmlns:p14="http://schemas.microsoft.com/office/powerpoint/2010/main" val="34800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8515">
                                            <p:txEl>
                                              <p:pRg st="1" end="1"/>
                                            </p:txEl>
                                          </p:spTgt>
                                        </p:tgtEl>
                                        <p:attrNameLst>
                                          <p:attrName>style.visibility</p:attrName>
                                        </p:attrNameLst>
                                      </p:cBhvr>
                                      <p:to>
                                        <p:strVal val="visible"/>
                                      </p:to>
                                    </p:set>
                                    <p:anim calcmode="lin" valueType="num">
                                      <p:cBhvr additive="base">
                                        <p:cTn id="13" dur="500" fill="hold"/>
                                        <p:tgtEl>
                                          <p:spTgt spid="448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85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48515">
                                            <p:txEl>
                                              <p:pRg st="2" end="2"/>
                                            </p:txEl>
                                          </p:spTgt>
                                        </p:tgtEl>
                                        <p:attrNameLst>
                                          <p:attrName>style.visibility</p:attrName>
                                        </p:attrNameLst>
                                      </p:cBhvr>
                                      <p:to>
                                        <p:strVal val="visible"/>
                                      </p:to>
                                    </p:set>
                                    <p:anim calcmode="lin" valueType="num">
                                      <p:cBhvr additive="base">
                                        <p:cTn id="17" dur="500" fill="hold"/>
                                        <p:tgtEl>
                                          <p:spTgt spid="4485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85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49539" name="Rectangle 3"/>
          <p:cNvSpPr>
            <a:spLocks noGrp="1" noChangeArrowheads="1"/>
          </p:cNvSpPr>
          <p:nvPr>
            <p:ph type="body" idx="1"/>
          </p:nvPr>
        </p:nvSpPr>
        <p:spPr>
          <a:xfrm>
            <a:off x="2044700" y="730250"/>
            <a:ext cx="8470900" cy="5029200"/>
          </a:xfrm>
        </p:spPr>
        <p:txBody>
          <a:bodyPr/>
          <a:lstStyle/>
          <a:p>
            <a:r>
              <a:rPr lang="en-US" altLang="en-US" b="1"/>
              <a:t>EDO DRAM</a:t>
            </a:r>
            <a:r>
              <a:rPr lang="en-US" altLang="en-US"/>
              <a:t>—Extended data output (EDO) DRAM offers a minor improvement to FPM.</a:t>
            </a:r>
          </a:p>
          <a:p>
            <a:pPr lvl="1"/>
            <a:r>
              <a:rPr lang="en-US" altLang="en-US"/>
              <a:t>For accesses on a given page, the data value at the current memory location is sensed and latched onto the output pins. </a:t>
            </a:r>
          </a:p>
          <a:p>
            <a:pPr lvl="1"/>
            <a:r>
              <a:rPr lang="en-US" altLang="en-US"/>
              <a:t>While these data are present on the outputs, a new address on the current page can be decoded, and data path circuitry can be reset for the next access.</a:t>
            </a:r>
          </a:p>
          <a:p>
            <a:pPr lvl="2"/>
            <a:r>
              <a:rPr lang="en-US" altLang="en-US"/>
              <a:t>This allows the memory controller to be outputting</a:t>
            </a:r>
            <a:br>
              <a:rPr lang="en-US" altLang="en-US"/>
            </a:br>
            <a:r>
              <a:rPr lang="en-US" altLang="en-US"/>
              <a:t>the next address at the </a:t>
            </a:r>
            <a:r>
              <a:rPr lang="en-US" altLang="en-US" i="1"/>
              <a:t>same</a:t>
            </a:r>
            <a:r>
              <a:rPr lang="en-US" altLang="en-US"/>
              <a:t> time the current word</a:t>
            </a:r>
            <a:br>
              <a:rPr lang="en-US" altLang="en-US"/>
            </a:br>
            <a:r>
              <a:rPr lang="en-US" altLang="en-US"/>
              <a:t>is being read.</a:t>
            </a:r>
          </a:p>
        </p:txBody>
      </p:sp>
    </p:spTree>
    <p:extLst>
      <p:ext uri="{BB962C8B-B14F-4D97-AF65-F5344CB8AC3E}">
        <p14:creationId xmlns:p14="http://schemas.microsoft.com/office/powerpoint/2010/main" val="2522401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anim calcmode="lin" valueType="num">
                                      <p:cBhvr additive="base">
                                        <p:cTn id="7" dur="500" fill="hold"/>
                                        <p:tgtEl>
                                          <p:spTgt spid="449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9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9539">
                                            <p:txEl>
                                              <p:pRg st="1" end="1"/>
                                            </p:txEl>
                                          </p:spTgt>
                                        </p:tgtEl>
                                        <p:attrNameLst>
                                          <p:attrName>style.visibility</p:attrName>
                                        </p:attrNameLst>
                                      </p:cBhvr>
                                      <p:to>
                                        <p:strVal val="visible"/>
                                      </p:to>
                                    </p:set>
                                    <p:anim calcmode="lin" valueType="num">
                                      <p:cBhvr additive="base">
                                        <p:cTn id="13" dur="500" fill="hold"/>
                                        <p:tgtEl>
                                          <p:spTgt spid="449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9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9539">
                                            <p:txEl>
                                              <p:pRg st="2" end="2"/>
                                            </p:txEl>
                                          </p:spTgt>
                                        </p:tgtEl>
                                        <p:attrNameLst>
                                          <p:attrName>style.visibility</p:attrName>
                                        </p:attrNameLst>
                                      </p:cBhvr>
                                      <p:to>
                                        <p:strVal val="visible"/>
                                      </p:to>
                                    </p:set>
                                    <p:anim calcmode="lin" valueType="num">
                                      <p:cBhvr additive="base">
                                        <p:cTn id="19" dur="500" fill="hold"/>
                                        <p:tgtEl>
                                          <p:spTgt spid="449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953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49539">
                                            <p:txEl>
                                              <p:pRg st="3" end="3"/>
                                            </p:txEl>
                                          </p:spTgt>
                                        </p:tgtEl>
                                        <p:attrNameLst>
                                          <p:attrName>style.visibility</p:attrName>
                                        </p:attrNameLst>
                                      </p:cBhvr>
                                      <p:to>
                                        <p:strVal val="visible"/>
                                      </p:to>
                                    </p:set>
                                    <p:anim calcmode="lin" valueType="num">
                                      <p:cBhvr additive="base">
                                        <p:cTn id="23" dur="500" fill="hold"/>
                                        <p:tgtEl>
                                          <p:spTgt spid="44953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49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50563" name="Rectangle 3"/>
          <p:cNvSpPr>
            <a:spLocks noGrp="1" noChangeArrowheads="1"/>
          </p:cNvSpPr>
          <p:nvPr>
            <p:ph type="body" idx="1"/>
          </p:nvPr>
        </p:nvSpPr>
        <p:spPr>
          <a:xfrm>
            <a:off x="2044700" y="730250"/>
            <a:ext cx="8470900" cy="5029200"/>
          </a:xfrm>
        </p:spPr>
        <p:txBody>
          <a:bodyPr/>
          <a:lstStyle/>
          <a:p>
            <a:r>
              <a:rPr lang="en-US" altLang="en-US" b="1"/>
              <a:t>SDRAM</a:t>
            </a:r>
            <a:r>
              <a:rPr lang="en-US" altLang="en-US"/>
              <a:t>—synchronous DRAM is designed to transfer data in rapid-fire bursts of several sequential memory locations. </a:t>
            </a:r>
          </a:p>
          <a:p>
            <a:pPr lvl="1"/>
            <a:r>
              <a:rPr lang="en-US" altLang="en-US"/>
              <a:t>The first location accessed is the slowest due to the overhead (latency) of latching row &amp; column address.</a:t>
            </a:r>
          </a:p>
          <a:p>
            <a:pPr lvl="2"/>
            <a:r>
              <a:rPr lang="en-US" altLang="en-US"/>
              <a:t>After this data values are clocked by the bus system.</a:t>
            </a:r>
          </a:p>
          <a:p>
            <a:r>
              <a:rPr lang="en-US" altLang="en-US"/>
              <a:t>SDRAMs are organized in two (or more) banks. </a:t>
            </a:r>
          </a:p>
          <a:p>
            <a:pPr lvl="1"/>
            <a:r>
              <a:rPr lang="en-US" altLang="en-US"/>
              <a:t>Allows data to be read out at a very fast rate by alternately accessing each of the two banks. </a:t>
            </a:r>
          </a:p>
          <a:p>
            <a:r>
              <a:rPr lang="en-US" altLang="en-US"/>
              <a:t>Self-refresh mode allows the memory device to perform all of the necessary functions to keep its cells refreshed.</a:t>
            </a:r>
          </a:p>
        </p:txBody>
      </p:sp>
    </p:spTree>
    <p:extLst>
      <p:ext uri="{BB962C8B-B14F-4D97-AF65-F5344CB8AC3E}">
        <p14:creationId xmlns:p14="http://schemas.microsoft.com/office/powerpoint/2010/main" val="131456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 calcmode="lin" valueType="num">
                                      <p:cBhvr additive="base">
                                        <p:cTn id="7" dur="500" fill="hold"/>
                                        <p:tgtEl>
                                          <p:spTgt spid="450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0563">
                                            <p:txEl>
                                              <p:pRg st="1" end="1"/>
                                            </p:txEl>
                                          </p:spTgt>
                                        </p:tgtEl>
                                        <p:attrNameLst>
                                          <p:attrName>style.visibility</p:attrName>
                                        </p:attrNameLst>
                                      </p:cBhvr>
                                      <p:to>
                                        <p:strVal val="visible"/>
                                      </p:to>
                                    </p:set>
                                    <p:anim calcmode="lin" valueType="num">
                                      <p:cBhvr additive="base">
                                        <p:cTn id="11" dur="500" fill="hold"/>
                                        <p:tgtEl>
                                          <p:spTgt spid="4505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5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0563">
                                            <p:txEl>
                                              <p:pRg st="2" end="2"/>
                                            </p:txEl>
                                          </p:spTgt>
                                        </p:tgtEl>
                                        <p:attrNameLst>
                                          <p:attrName>style.visibility</p:attrName>
                                        </p:attrNameLst>
                                      </p:cBhvr>
                                      <p:to>
                                        <p:strVal val="visible"/>
                                      </p:to>
                                    </p:set>
                                    <p:anim calcmode="lin" valueType="num">
                                      <p:cBhvr additive="base">
                                        <p:cTn id="15" dur="500" fill="hold"/>
                                        <p:tgtEl>
                                          <p:spTgt spid="4505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50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50563">
                                            <p:txEl>
                                              <p:pRg st="3" end="3"/>
                                            </p:txEl>
                                          </p:spTgt>
                                        </p:tgtEl>
                                        <p:attrNameLst>
                                          <p:attrName>style.visibility</p:attrName>
                                        </p:attrNameLst>
                                      </p:cBhvr>
                                      <p:to>
                                        <p:strVal val="visible"/>
                                      </p:to>
                                    </p:set>
                                    <p:anim calcmode="lin" valueType="num">
                                      <p:cBhvr additive="base">
                                        <p:cTn id="21" dur="500" fill="hold"/>
                                        <p:tgtEl>
                                          <p:spTgt spid="45056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5056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50563">
                                            <p:txEl>
                                              <p:pRg st="4" end="4"/>
                                            </p:txEl>
                                          </p:spTgt>
                                        </p:tgtEl>
                                        <p:attrNameLst>
                                          <p:attrName>style.visibility</p:attrName>
                                        </p:attrNameLst>
                                      </p:cBhvr>
                                      <p:to>
                                        <p:strVal val="visible"/>
                                      </p:to>
                                    </p:set>
                                    <p:anim calcmode="lin" valueType="num">
                                      <p:cBhvr additive="base">
                                        <p:cTn id="25" dur="500" fill="hold"/>
                                        <p:tgtEl>
                                          <p:spTgt spid="4505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63">
                                            <p:txEl>
                                              <p:pRg st="5" end="5"/>
                                            </p:txEl>
                                          </p:spTgt>
                                        </p:tgtEl>
                                        <p:attrNameLst>
                                          <p:attrName>style.visibility</p:attrName>
                                        </p:attrNameLst>
                                      </p:cBhvr>
                                      <p:to>
                                        <p:strVal val="visible"/>
                                      </p:to>
                                    </p:set>
                                    <p:anim calcmode="lin" valueType="num">
                                      <p:cBhvr additive="base">
                                        <p:cTn id="31" dur="500" fill="hold"/>
                                        <p:tgtEl>
                                          <p:spTgt spid="4505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51587" name="Rectangle 3"/>
          <p:cNvSpPr>
            <a:spLocks noGrp="1" noChangeArrowheads="1"/>
          </p:cNvSpPr>
          <p:nvPr>
            <p:ph type="body" idx="1"/>
          </p:nvPr>
        </p:nvSpPr>
        <p:spPr>
          <a:xfrm>
            <a:off x="2044700" y="730250"/>
            <a:ext cx="8470900" cy="5029200"/>
          </a:xfrm>
        </p:spPr>
        <p:txBody>
          <a:bodyPr/>
          <a:lstStyle/>
          <a:p>
            <a:r>
              <a:rPr lang="en-US" altLang="en-US" b="1"/>
              <a:t>DDRSDRAM</a:t>
            </a:r>
            <a:r>
              <a:rPr lang="en-US" altLang="en-US"/>
              <a:t>—Double Data Rate SDRAM refers to the memory module’s interface to the PC bus. </a:t>
            </a:r>
          </a:p>
          <a:p>
            <a:pPr lvl="1"/>
            <a:r>
              <a:rPr lang="en-US" altLang="en-US"/>
              <a:t>Achieves higher data rates by transferring data on the rising and falling edge of the system clock. </a:t>
            </a:r>
          </a:p>
          <a:p>
            <a:pPr lvl="2"/>
            <a:r>
              <a:rPr lang="en-US" altLang="en-US"/>
              <a:t>Burst transfer rates twice as fast as the SDRAM ICs. </a:t>
            </a:r>
          </a:p>
          <a:p>
            <a:r>
              <a:rPr lang="en-US" altLang="en-US"/>
              <a:t>DDR2 uses buffering techniques to produce I/O data rates </a:t>
            </a:r>
            <a:r>
              <a:rPr lang="en-US" altLang="en-US" i="1"/>
              <a:t>four times</a:t>
            </a:r>
            <a:r>
              <a:rPr lang="en-US" altLang="en-US"/>
              <a:t> faster than the SDRAMs.</a:t>
            </a:r>
          </a:p>
          <a:p>
            <a:pPr lvl="1"/>
            <a:r>
              <a:rPr lang="en-US" altLang="en-US"/>
              <a:t>DDR3 transfers data </a:t>
            </a:r>
            <a:r>
              <a:rPr lang="en-US" altLang="en-US" i="1"/>
              <a:t>eight times</a:t>
            </a:r>
            <a:r>
              <a:rPr lang="en-US" altLang="en-US"/>
              <a:t> faster.</a:t>
            </a:r>
          </a:p>
          <a:p>
            <a:r>
              <a:rPr lang="en-US" altLang="en-US"/>
              <a:t>Speeding up the system clock offers marginal improvement in performance—given that the SDRAM latency is the ultimate limiting factor</a:t>
            </a:r>
            <a:br>
              <a:rPr lang="en-US" altLang="en-US"/>
            </a:br>
            <a:r>
              <a:rPr lang="en-US" altLang="en-US"/>
              <a:t>of maximum speed.</a:t>
            </a:r>
          </a:p>
        </p:txBody>
      </p:sp>
    </p:spTree>
    <p:extLst>
      <p:ext uri="{BB962C8B-B14F-4D97-AF65-F5344CB8AC3E}">
        <p14:creationId xmlns:p14="http://schemas.microsoft.com/office/powerpoint/2010/main" val="335997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 calcmode="lin" valueType="num">
                                      <p:cBhvr additive="base">
                                        <p:cTn id="7" dur="500" fill="hold"/>
                                        <p:tgtEl>
                                          <p:spTgt spid="451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15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1587">
                                            <p:txEl>
                                              <p:pRg st="1" end="1"/>
                                            </p:txEl>
                                          </p:spTgt>
                                        </p:tgtEl>
                                        <p:attrNameLst>
                                          <p:attrName>style.visibility</p:attrName>
                                        </p:attrNameLst>
                                      </p:cBhvr>
                                      <p:to>
                                        <p:strVal val="visible"/>
                                      </p:to>
                                    </p:set>
                                    <p:anim calcmode="lin" valueType="num">
                                      <p:cBhvr additive="base">
                                        <p:cTn id="11" dur="500" fill="hold"/>
                                        <p:tgtEl>
                                          <p:spTgt spid="4515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15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1587">
                                            <p:txEl>
                                              <p:pRg st="2" end="2"/>
                                            </p:txEl>
                                          </p:spTgt>
                                        </p:tgtEl>
                                        <p:attrNameLst>
                                          <p:attrName>style.visibility</p:attrName>
                                        </p:attrNameLst>
                                      </p:cBhvr>
                                      <p:to>
                                        <p:strVal val="visible"/>
                                      </p:to>
                                    </p:set>
                                    <p:anim calcmode="lin" valueType="num">
                                      <p:cBhvr additive="base">
                                        <p:cTn id="15" dur="500" fill="hold"/>
                                        <p:tgtEl>
                                          <p:spTgt spid="4515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51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51587">
                                            <p:txEl>
                                              <p:pRg st="3" end="3"/>
                                            </p:txEl>
                                          </p:spTgt>
                                        </p:tgtEl>
                                        <p:attrNameLst>
                                          <p:attrName>style.visibility</p:attrName>
                                        </p:attrNameLst>
                                      </p:cBhvr>
                                      <p:to>
                                        <p:strVal val="visible"/>
                                      </p:to>
                                    </p:set>
                                    <p:anim calcmode="lin" valueType="num">
                                      <p:cBhvr additive="base">
                                        <p:cTn id="21" dur="500" fill="hold"/>
                                        <p:tgtEl>
                                          <p:spTgt spid="4515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5158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51587">
                                            <p:txEl>
                                              <p:pRg st="4" end="4"/>
                                            </p:txEl>
                                          </p:spTgt>
                                        </p:tgtEl>
                                        <p:attrNameLst>
                                          <p:attrName>style.visibility</p:attrName>
                                        </p:attrNameLst>
                                      </p:cBhvr>
                                      <p:to>
                                        <p:strVal val="visible"/>
                                      </p:to>
                                    </p:set>
                                    <p:anim calcmode="lin" valueType="num">
                                      <p:cBhvr additive="base">
                                        <p:cTn id="25" dur="500" fill="hold"/>
                                        <p:tgtEl>
                                          <p:spTgt spid="45158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1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1587">
                                            <p:txEl>
                                              <p:pRg st="5" end="5"/>
                                            </p:txEl>
                                          </p:spTgt>
                                        </p:tgtEl>
                                        <p:attrNameLst>
                                          <p:attrName>style.visibility</p:attrName>
                                        </p:attrNameLst>
                                      </p:cBhvr>
                                      <p:to>
                                        <p:strVal val="visible"/>
                                      </p:to>
                                    </p:set>
                                    <p:anim calcmode="lin" valueType="num">
                                      <p:cBhvr additive="base">
                                        <p:cTn id="31" dur="500" fill="hold"/>
                                        <p:tgtEl>
                                          <p:spTgt spid="4515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15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044700" y="76200"/>
            <a:ext cx="8534400" cy="914400"/>
          </a:xfrm>
        </p:spPr>
        <p:txBody>
          <a:bodyPr>
            <a:normAutofit fontScale="90000"/>
          </a:bodyPr>
          <a:lstStyle/>
          <a:p>
            <a:r>
              <a:rPr lang="en-US" altLang="en-US"/>
              <a:t>12-18 Other Memory Techniques - Magnetic</a:t>
            </a:r>
          </a:p>
        </p:txBody>
      </p:sp>
      <p:sp>
        <p:nvSpPr>
          <p:cNvPr id="360451" name="Rectangle 3"/>
          <p:cNvSpPr>
            <a:spLocks noGrp="1" noChangeArrowheads="1"/>
          </p:cNvSpPr>
          <p:nvPr>
            <p:ph type="body" idx="1"/>
          </p:nvPr>
        </p:nvSpPr>
        <p:spPr>
          <a:xfrm>
            <a:off x="2044700" y="730250"/>
            <a:ext cx="8394700" cy="1500188"/>
          </a:xfrm>
          <a:noFill/>
        </p:spPr>
        <p:txBody>
          <a:bodyPr/>
          <a:lstStyle/>
          <a:p>
            <a:r>
              <a:rPr lang="en-US" altLang="en-US"/>
              <a:t>The first method of magnetic storage of digital information involved reels of magnetic tape for long-term storage/retrieval of programs and data.</a:t>
            </a:r>
          </a:p>
        </p:txBody>
      </p:sp>
    </p:spTree>
    <p:extLst>
      <p:ext uri="{BB962C8B-B14F-4D97-AF65-F5344CB8AC3E}">
        <p14:creationId xmlns:p14="http://schemas.microsoft.com/office/powerpoint/2010/main" val="2495919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265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altLang="en-US" b="1" dirty="0"/>
              <a:t>Density</a:t>
            </a:r>
            <a:r>
              <a:rPr lang="en-US" altLang="en-US" dirty="0"/>
              <a:t>—another term for </a:t>
            </a:r>
            <a:r>
              <a:rPr lang="en-US" altLang="en-US" i="1" dirty="0"/>
              <a:t>capacity.</a:t>
            </a:r>
          </a:p>
          <a:p>
            <a:pPr lvl="1"/>
            <a:r>
              <a:rPr lang="en-US" altLang="en-US" dirty="0"/>
              <a:t>A memory device with greater density can store more bits in a given amount of space.</a:t>
            </a:r>
          </a:p>
          <a:p>
            <a:r>
              <a:rPr lang="en-US" altLang="en-US" b="1" dirty="0"/>
              <a:t>Address</a:t>
            </a:r>
            <a:r>
              <a:rPr lang="en-US" altLang="en-US" dirty="0"/>
              <a:t>—a number that identifies the location</a:t>
            </a:r>
            <a:br>
              <a:rPr lang="en-US" altLang="en-US" dirty="0"/>
            </a:br>
            <a:r>
              <a:rPr lang="en-US" altLang="en-US" dirty="0"/>
              <a:t>of a word in memory.</a:t>
            </a:r>
          </a:p>
          <a:p>
            <a:pPr lvl="1"/>
            <a:r>
              <a:rPr lang="en-US" altLang="en-US" dirty="0"/>
              <a:t>Addresses always exist in a digital system as a binary number, although octal, hex &amp; decimal numbers are often used to represent the address for convenience.</a:t>
            </a:r>
          </a:p>
          <a:p>
            <a:endParaRPr lang="en-US" dirty="0"/>
          </a:p>
        </p:txBody>
      </p:sp>
    </p:spTree>
    <p:extLst>
      <p:ext uri="{BB962C8B-B14F-4D97-AF65-F5344CB8AC3E}">
        <p14:creationId xmlns:p14="http://schemas.microsoft.com/office/powerpoint/2010/main" val="172168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2241"/>
          </a:xfrm>
        </p:spPr>
        <p:txBody>
          <a:bodyPr/>
          <a:lstStyle/>
          <a:p>
            <a:r>
              <a:rPr lang="en-US" dirty="0"/>
              <a:t>Continue</a:t>
            </a:r>
          </a:p>
        </p:txBody>
      </p:sp>
      <p:sp>
        <p:nvSpPr>
          <p:cNvPr id="3" name="Content Placeholder 2"/>
          <p:cNvSpPr>
            <a:spLocks noGrp="1"/>
          </p:cNvSpPr>
          <p:nvPr>
            <p:ph idx="1"/>
          </p:nvPr>
        </p:nvSpPr>
        <p:spPr>
          <a:xfrm>
            <a:off x="838200" y="1566041"/>
            <a:ext cx="10515600" cy="4610922"/>
          </a:xfrm>
        </p:spPr>
        <p:txBody>
          <a:bodyPr/>
          <a:lstStyle/>
          <a:p>
            <a:r>
              <a:rPr lang="en-US" altLang="en-US" b="1" dirty="0"/>
              <a:t>A small memory consisting of eight words. </a:t>
            </a:r>
          </a:p>
          <a:p>
            <a:endParaRPr lang="en-US" dirty="0"/>
          </a:p>
        </p:txBody>
      </p:sp>
      <p:pic>
        <p:nvPicPr>
          <p:cNvPr id="4" name="Picture 4" descr="fg12_00000_AAGTOGG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416496" y="2191845"/>
            <a:ext cx="39116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1365196" y="3201495"/>
            <a:ext cx="3671888"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dirty="0"/>
              <a:t>Each of these eight words</a:t>
            </a:r>
            <a:br>
              <a:rPr lang="en-US" altLang="en-US" sz="2000" dirty="0"/>
            </a:br>
            <a:r>
              <a:rPr lang="en-US" altLang="en-US" sz="2000" dirty="0"/>
              <a:t>has a specific address represented as a three-bit number—from 000 to 111.</a:t>
            </a:r>
            <a:br>
              <a:rPr lang="en-US" altLang="en-US" sz="2000" dirty="0"/>
            </a:br>
            <a:r>
              <a:rPr lang="en-US" altLang="en-US" sz="2000" dirty="0"/>
              <a:t> </a:t>
            </a:r>
          </a:p>
          <a:p>
            <a:pPr algn="ctr">
              <a:buFontTx/>
              <a:buNone/>
            </a:pPr>
            <a:r>
              <a:rPr lang="en-US" altLang="en-US" sz="2000" dirty="0"/>
              <a:t>To refer to a specific word location in memory, use its address code to identify it.</a:t>
            </a:r>
          </a:p>
        </p:txBody>
      </p:sp>
    </p:spTree>
    <p:extLst>
      <p:ext uri="{BB962C8B-B14F-4D97-AF65-F5344CB8AC3E}">
        <p14:creationId xmlns:p14="http://schemas.microsoft.com/office/powerpoint/2010/main" val="647071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3142</Words>
  <Application>Microsoft Office PowerPoint</Application>
  <PresentationFormat>Widescreen</PresentationFormat>
  <Paragraphs>344</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Digital Electronics</vt:lpstr>
      <vt:lpstr>Objectives</vt:lpstr>
      <vt:lpstr>Introduction</vt:lpstr>
      <vt:lpstr>Memory Termilogy</vt:lpstr>
      <vt:lpstr>Continue</vt:lpstr>
      <vt:lpstr>Continue</vt:lpstr>
      <vt:lpstr>Continue</vt:lpstr>
      <vt:lpstr>Continue</vt:lpstr>
      <vt:lpstr>Continue</vt:lpstr>
      <vt:lpstr>Continue</vt:lpstr>
      <vt:lpstr>Continue</vt:lpstr>
      <vt:lpstr>Continue</vt:lpstr>
      <vt:lpstr>Continue</vt:lpstr>
      <vt:lpstr>Continue</vt:lpstr>
      <vt:lpstr>General Memory Operation</vt:lpstr>
      <vt:lpstr>General Memory Operation</vt:lpstr>
      <vt:lpstr>General Memory Operation</vt:lpstr>
      <vt:lpstr>General Memory Operation</vt:lpstr>
      <vt:lpstr>General Memory Operation</vt:lpstr>
      <vt:lpstr>General Memory Operation</vt:lpstr>
      <vt:lpstr>CPU Memory Connections</vt:lpstr>
      <vt:lpstr>CPU Memory Connections</vt:lpstr>
      <vt:lpstr>CPU Memory Connections</vt:lpstr>
      <vt:lpstr>CPU Memory Connections</vt:lpstr>
      <vt:lpstr>Read Only memories(ROM)</vt:lpstr>
      <vt:lpstr> Read Only memories</vt:lpstr>
      <vt:lpstr>Read Only memories</vt:lpstr>
      <vt:lpstr>ROM Architecture</vt:lpstr>
      <vt:lpstr>ROM Architecture</vt:lpstr>
      <vt:lpstr>ROM Timing</vt:lpstr>
      <vt:lpstr>ROM Timing</vt:lpstr>
      <vt:lpstr>Types of ROMs</vt:lpstr>
      <vt:lpstr>Types of ROMs</vt:lpstr>
      <vt:lpstr>Types of ROMs</vt:lpstr>
      <vt:lpstr>Types of ROMs</vt:lpstr>
      <vt:lpstr>Types of ROMs</vt:lpstr>
      <vt:lpstr>Electrically Programmable ROM (EPROM)</vt:lpstr>
      <vt:lpstr>Continue</vt:lpstr>
      <vt:lpstr>PowerPoint Presentation</vt:lpstr>
      <vt:lpstr>Electrical Erasable Programmable ROM (EEPROM)</vt:lpstr>
      <vt:lpstr>Types of ROMs</vt:lpstr>
      <vt:lpstr>Types of ROMs</vt:lpstr>
      <vt:lpstr>Flash ROM</vt:lpstr>
      <vt:lpstr>Continue</vt:lpstr>
      <vt:lpstr>PowerPoint Presentation</vt:lpstr>
      <vt:lpstr>PowerPoint Presentation</vt:lpstr>
      <vt:lpstr>Flash Memory</vt:lpstr>
      <vt:lpstr>Flash Memory</vt:lpstr>
      <vt:lpstr>Flash Memory</vt:lpstr>
      <vt:lpstr>Flash Memory</vt:lpstr>
      <vt:lpstr>Flash Memory</vt:lpstr>
      <vt:lpstr>ROM Applications</vt:lpstr>
      <vt:lpstr>ROM Applications</vt:lpstr>
      <vt:lpstr>ROM Applications</vt:lpstr>
      <vt:lpstr>Semiconductor RAM</vt:lpstr>
      <vt:lpstr>12-11 RAM Architecture</vt:lpstr>
      <vt:lpstr>RAM Architecture</vt:lpstr>
      <vt:lpstr>RAM Architecture</vt:lpstr>
      <vt:lpstr>Static RAM (SRAM)</vt:lpstr>
      <vt:lpstr>Static RAM (SRAM)</vt:lpstr>
      <vt:lpstr>12-12 Static RAM (SRAM)</vt:lpstr>
      <vt:lpstr>12-12 Static RAM (SRAM)</vt:lpstr>
      <vt:lpstr>12-12 Static RAM (SRAM)</vt:lpstr>
      <vt:lpstr>12-13 Dynamic RAM (DRAM)</vt:lpstr>
      <vt:lpstr> Dynamic RAM Structure and Operation</vt:lpstr>
      <vt:lpstr>Dynamic RAM Structure and Operation</vt:lpstr>
      <vt:lpstr>12-16 DRAM Refreshing</vt:lpstr>
      <vt:lpstr>12-16 DRAM Refreshing</vt:lpstr>
      <vt:lpstr>12-17 DRAM Technology</vt:lpstr>
      <vt:lpstr>12-17 DRAM Technology</vt:lpstr>
      <vt:lpstr>12-17 DRAM Technology</vt:lpstr>
      <vt:lpstr>12-17 DRAM Technology</vt:lpstr>
      <vt:lpstr>12-17 DRAM Technology</vt:lpstr>
      <vt:lpstr>12-18 Other Memory Techniques - Magnetic</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Electronics</dc:title>
  <dc:creator>G.Himunzowa</dc:creator>
  <cp:lastModifiedBy>3rdmwilakennedy@gmail.com</cp:lastModifiedBy>
  <cp:revision>43</cp:revision>
  <dcterms:created xsi:type="dcterms:W3CDTF">2019-04-23T18:30:12Z</dcterms:created>
  <dcterms:modified xsi:type="dcterms:W3CDTF">2019-07-12T06:28:26Z</dcterms:modified>
</cp:coreProperties>
</file>