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31"/>
  </p:notesMasterIdLst>
  <p:handoutMasterIdLst>
    <p:handoutMasterId r:id="rId32"/>
  </p:handoutMasterIdLst>
  <p:sldIdLst>
    <p:sldId id="256" r:id="rId2"/>
    <p:sldId id="257" r:id="rId3"/>
    <p:sldId id="407" r:id="rId4"/>
    <p:sldId id="413" r:id="rId5"/>
    <p:sldId id="466" r:id="rId6"/>
    <p:sldId id="462" r:id="rId7"/>
    <p:sldId id="514" r:id="rId8"/>
    <p:sldId id="515" r:id="rId9"/>
    <p:sldId id="516" r:id="rId10"/>
    <p:sldId id="517" r:id="rId11"/>
    <p:sldId id="518" r:id="rId12"/>
    <p:sldId id="519" r:id="rId13"/>
    <p:sldId id="520" r:id="rId14"/>
    <p:sldId id="522" r:id="rId15"/>
    <p:sldId id="521" r:id="rId16"/>
    <p:sldId id="523" r:id="rId17"/>
    <p:sldId id="524" r:id="rId18"/>
    <p:sldId id="525" r:id="rId19"/>
    <p:sldId id="526" r:id="rId20"/>
    <p:sldId id="527" r:id="rId21"/>
    <p:sldId id="529" r:id="rId22"/>
    <p:sldId id="530" r:id="rId23"/>
    <p:sldId id="528" r:id="rId24"/>
    <p:sldId id="531" r:id="rId25"/>
    <p:sldId id="532" r:id="rId26"/>
    <p:sldId id="534" r:id="rId27"/>
    <p:sldId id="533" r:id="rId28"/>
    <p:sldId id="535" r:id="rId29"/>
    <p:sldId id="536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0E507"/>
    <a:srgbClr val="99CC00"/>
    <a:srgbClr val="D9EA02"/>
    <a:srgbClr val="008000"/>
    <a:srgbClr val="03CEE9"/>
    <a:srgbClr val="0DBCDF"/>
    <a:srgbClr val="C7E6A4"/>
    <a:srgbClr val="8CFC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3CFAFA-750E-4284-95B5-5A172A0BD243}" type="datetimeFigureOut">
              <a:rPr lang="en-US" smtClean="0"/>
              <a:pPr/>
              <a:t>28-Dec-15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0F2FE6-1C86-4BD6-AB11-A2C4BC6C89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1074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0C0A06-A612-4457-B626-79560B6200F3}" type="datetimeFigureOut">
              <a:rPr lang="en-US" smtClean="0"/>
              <a:pPr/>
              <a:t>28-Dec-15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25EE7C-5D14-4097-9EF7-66D19655E1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69843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25EE7C-5D14-4097-9EF7-66D19655E15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543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25EE7C-5D14-4097-9EF7-66D19655E15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189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53CD6DD-75DC-4F42-ADF8-9DBCB65FFE5A}" type="datetime1">
              <a:rPr lang="en-US" smtClean="0"/>
              <a:pPr/>
              <a:t>28-Dec-15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BBCC4E9-A793-4F66-A1D0-4C07DFDB5F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608BE2-6838-421D-8327-C098C4D8DD51}" type="datetime1">
              <a:rPr lang="en-US" smtClean="0"/>
              <a:pPr/>
              <a:t>28-Dec-15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BCC4E9-A793-4F66-A1D0-4C07DFDB5F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AD8039-E323-4F96-B7FA-4D835459E41F}" type="datetime1">
              <a:rPr lang="en-US" smtClean="0"/>
              <a:pPr/>
              <a:t>28-Dec-15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BCC4E9-A793-4F66-A1D0-4C07DFDB5F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559BEC-B776-45FD-B0D1-AF2AE6B6F554}" type="datetime1">
              <a:rPr lang="en-US" smtClean="0"/>
              <a:pPr/>
              <a:t>28-Dec-15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BCC4E9-A793-4F66-A1D0-4C07DFDB5F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324F83-03CB-4268-B72F-64473EB2A0C1}" type="datetime1">
              <a:rPr lang="en-US" smtClean="0"/>
              <a:pPr/>
              <a:t>28-Dec-15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BCC4E9-A793-4F66-A1D0-4C07DFDB5F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6AF8CF-D63D-40B1-AAF9-F52117B3728E}" type="datetime1">
              <a:rPr lang="en-US" smtClean="0"/>
              <a:pPr/>
              <a:t>28-Dec-15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BCC4E9-A793-4F66-A1D0-4C07DFDB5F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44A707-CA00-4C5A-A5B7-6E0281652EFD}" type="datetime1">
              <a:rPr lang="en-US" smtClean="0"/>
              <a:pPr/>
              <a:t>28-Dec-15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BCC4E9-A793-4F66-A1D0-4C07DFDB5F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C49365-14E0-4E76-A01E-D93269C09F9C}" type="datetime1">
              <a:rPr lang="en-US" smtClean="0"/>
              <a:pPr/>
              <a:t>28-Dec-15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BCC4E9-A793-4F66-A1D0-4C07DFDB5F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C9E5E1-DEC1-477E-873A-8BE5FDAA105C}" type="datetime1">
              <a:rPr lang="en-US" smtClean="0"/>
              <a:pPr/>
              <a:t>28-Dec-15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BCC4E9-A793-4F66-A1D0-4C07DFDB5F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E582447-7A3B-4FFD-8A81-D949C8EC8C6E}" type="datetime1">
              <a:rPr lang="en-US" smtClean="0"/>
              <a:pPr/>
              <a:t>28-Dec-15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BCC4E9-A793-4F66-A1D0-4C07DFDB5F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A598FE4-479A-4324-953B-22D307F9F5CC}" type="datetime1">
              <a:rPr lang="en-US" smtClean="0"/>
              <a:pPr/>
              <a:t>28-Dec-15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BBCC4E9-A793-4F66-A1D0-4C07DFDB5F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AE68916-4956-4721-B224-7EF4B23D86DB}" type="datetime1">
              <a:rPr lang="en-US" smtClean="0"/>
              <a:pPr/>
              <a:t>28-Dec-15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BBCC4E9-A793-4F66-A1D0-4C07DFDB5FF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3.w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6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533400"/>
            <a:ext cx="6553200" cy="609600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EEE 3132 – DIGITAL ELECTRONICS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343400"/>
            <a:ext cx="7772400" cy="685800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Jasper HATILIMA</a:t>
            </a:r>
          </a:p>
          <a:p>
            <a:pPr algn="ctr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Department of Electrical and Electronic Engineering, School of Engineering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934200" y="6248400"/>
            <a:ext cx="1981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April 2014</a:t>
            </a:r>
            <a:endParaRPr lang="en-US" sz="12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533400"/>
            <a:ext cx="762000" cy="94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7010400" y="228600"/>
            <a:ext cx="1828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The University of Zambia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6324600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jasper.hatilima@unza.zm</a:t>
            </a:r>
          </a:p>
          <a:p>
            <a:r>
              <a:rPr lang="en-US" sz="1200" dirty="0" smtClean="0"/>
              <a:t>jasperhatilima@yahoo.com</a:t>
            </a:r>
            <a:endParaRPr lang="en-US" sz="1200" dirty="0"/>
          </a:p>
        </p:txBody>
      </p:sp>
      <p:pic>
        <p:nvPicPr>
          <p:cNvPr id="10241" name="Picture 1" descr="E:\Data\Students\EEE3132 Digital Electronics\Net Data\Images\Introducing Mcontrollers - Hware_Sware_and_Applications_M_Collier_and_S_Sun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0" y="1219200"/>
            <a:ext cx="4415486" cy="2971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07944"/>
            <a:ext cx="554832" cy="365125"/>
          </a:xfrm>
        </p:spPr>
        <p:txBody>
          <a:bodyPr/>
          <a:lstStyle/>
          <a:p>
            <a:fld id="{6BBCC4E9-A793-4F66-A1D0-4C07DFDB5FFE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5867400"/>
            <a:ext cx="5943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Fig. 3.3.3 Gate level PLA (Programmed)</a:t>
            </a:r>
            <a:endParaRPr lang="en-US" sz="2000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457199"/>
            <a:ext cx="4495800" cy="5214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381000"/>
            <a:ext cx="3371850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07944"/>
            <a:ext cx="554832" cy="365125"/>
          </a:xfrm>
        </p:spPr>
        <p:txBody>
          <a:bodyPr/>
          <a:lstStyle/>
          <a:p>
            <a:fld id="{6BBCC4E9-A793-4F66-A1D0-4C07DFDB5FFE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381000"/>
            <a:ext cx="8001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2. Programmable Array Logic (PAL)</a:t>
            </a:r>
          </a:p>
          <a:p>
            <a:pPr>
              <a:buFont typeface="Wingdings" pitchFamily="2" charset="2"/>
              <a:buChar char="q"/>
            </a:pPr>
            <a:r>
              <a:rPr lang="en-US" sz="2000" dirty="0" smtClean="0"/>
              <a:t> Similar to PLAs but only AND-plane is programmable i.e. the OR-plane is fixed.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200" y="1447800"/>
            <a:ext cx="5943600" cy="4527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2286000" y="5943600"/>
            <a:ext cx="5943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Fig. 3.3.4 Gate level PAL</a:t>
            </a:r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229600" y="6407944"/>
            <a:ext cx="783432" cy="365125"/>
          </a:xfrm>
        </p:spPr>
        <p:txBody>
          <a:bodyPr/>
          <a:lstStyle/>
          <a:p>
            <a:fld id="{6BBCC4E9-A793-4F66-A1D0-4C07DFDB5FFE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81000" y="533400"/>
            <a:ext cx="830580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Comparison between PLA and PAL</a:t>
            </a:r>
          </a:p>
          <a:p>
            <a:pPr>
              <a:buFont typeface="Wingdings" pitchFamily="2" charset="2"/>
              <a:buChar char="ü"/>
            </a:pPr>
            <a:endParaRPr lang="en-US" sz="2000" dirty="0" smtClean="0"/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 PLAs slightly harder to manufacture and thus expensive while PALs are simple to manufacture and so cheaper.</a:t>
            </a:r>
          </a:p>
          <a:p>
            <a:pPr>
              <a:buFont typeface="Wingdings" pitchFamily="2" charset="2"/>
              <a:buChar char="ü"/>
            </a:pPr>
            <a:endParaRPr lang="en-US" sz="2000" dirty="0" smtClean="0"/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 PALs not as flexible as PLAs due to fixed OR-plane.</a:t>
            </a: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381000" y="3257252"/>
            <a:ext cx="830580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3. Complex Programmable Logic Devices (CPLDs)</a:t>
            </a:r>
          </a:p>
          <a:p>
            <a:pPr algn="ctr"/>
            <a:endParaRPr lang="en-US" sz="2400" b="1" dirty="0" smtClean="0"/>
          </a:p>
          <a:p>
            <a:pPr>
              <a:buFont typeface="Wingdings" pitchFamily="2" charset="2"/>
              <a:buChar char="q"/>
            </a:pPr>
            <a:r>
              <a:rPr lang="en-US" sz="2000" dirty="0" smtClean="0"/>
              <a:t> Used to implement more sophisticated microchips.</a:t>
            </a:r>
          </a:p>
          <a:p>
            <a:pPr>
              <a:buFont typeface="Wingdings" pitchFamily="2" charset="2"/>
              <a:buChar char="q"/>
            </a:pPr>
            <a:endParaRPr lang="en-US" sz="2000" dirty="0" smtClean="0"/>
          </a:p>
          <a:p>
            <a:pPr>
              <a:buFont typeface="Wingdings" pitchFamily="2" charset="2"/>
              <a:buChar char="q"/>
            </a:pPr>
            <a:r>
              <a:rPr lang="en-US" sz="2000" dirty="0" smtClean="0"/>
              <a:t> Consists of multiple circuit blocks (similar to PLAs or PALs) on a chip with internal wiring resources to connect the circuit blocks.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82000" y="6407944"/>
            <a:ext cx="631032" cy="365125"/>
          </a:xfrm>
        </p:spPr>
        <p:txBody>
          <a:bodyPr/>
          <a:lstStyle/>
          <a:p>
            <a:fld id="{6BBCC4E9-A793-4F66-A1D0-4C07DFDB5FFE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349234"/>
            <a:ext cx="6445257" cy="5060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1981200" y="5715000"/>
            <a:ext cx="5943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Fig. 3.3.5 Block representation of CPLD</a:t>
            </a:r>
            <a:endParaRPr lang="en-US" sz="2000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07944"/>
            <a:ext cx="554832" cy="365125"/>
          </a:xfrm>
        </p:spPr>
        <p:txBody>
          <a:bodyPr/>
          <a:lstStyle/>
          <a:p>
            <a:fld id="{6BBCC4E9-A793-4F66-A1D0-4C07DFDB5FFE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81000" y="815638"/>
            <a:ext cx="8305800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4. Field Programmable Gate Arrays (FPGAs)</a:t>
            </a:r>
          </a:p>
          <a:p>
            <a:pPr algn="ctr"/>
            <a:endParaRPr lang="en-US" sz="2400" b="1" dirty="0" smtClean="0"/>
          </a:p>
          <a:p>
            <a:pPr>
              <a:buFont typeface="Wingdings" pitchFamily="2" charset="2"/>
              <a:buChar char="q"/>
            </a:pPr>
            <a:r>
              <a:rPr lang="en-US" sz="2000" dirty="0" smtClean="0"/>
              <a:t> When larger and more sophisticated logic circuits need to be implemented, FPGAs become the best choice due to their </a:t>
            </a:r>
            <a:r>
              <a:rPr lang="en-US" sz="2000" b="1" dirty="0" smtClean="0"/>
              <a:t>millions</a:t>
            </a:r>
            <a:r>
              <a:rPr lang="en-US" sz="2000" dirty="0" smtClean="0"/>
              <a:t> of equivalent gates on one chip.</a:t>
            </a:r>
          </a:p>
          <a:p>
            <a:pPr>
              <a:buFont typeface="Wingdings" pitchFamily="2" charset="2"/>
              <a:buChar char="q"/>
            </a:pPr>
            <a:endParaRPr lang="en-US" sz="2000" dirty="0" smtClean="0"/>
          </a:p>
          <a:p>
            <a:pPr>
              <a:buFont typeface="Wingdings" pitchFamily="2" charset="2"/>
              <a:buChar char="q"/>
            </a:pPr>
            <a:r>
              <a:rPr lang="en-US" sz="2000" dirty="0" smtClean="0"/>
              <a:t> They </a:t>
            </a:r>
            <a:r>
              <a:rPr lang="en-US" sz="2000" b="1" dirty="0" smtClean="0"/>
              <a:t>do not contain AND-planes or </a:t>
            </a:r>
            <a:r>
              <a:rPr lang="en-US" sz="2000" b="1" dirty="0" err="1" smtClean="0"/>
              <a:t>OR</a:t>
            </a:r>
            <a:r>
              <a:rPr lang="en-US" sz="2000" b="1" dirty="0" smtClean="0"/>
              <a:t>-planes </a:t>
            </a:r>
            <a:r>
              <a:rPr lang="en-US" sz="2000" dirty="0" smtClean="0"/>
              <a:t>but instead use logic blocks that are implemented using </a:t>
            </a:r>
            <a:r>
              <a:rPr lang="en-US" sz="2000" b="1" dirty="0" smtClean="0">
                <a:solidFill>
                  <a:srgbClr val="FF0000"/>
                </a:solidFill>
              </a:rPr>
              <a:t>Look-up Tables</a:t>
            </a:r>
            <a:r>
              <a:rPr lang="en-US" sz="2000" dirty="0" smtClean="0"/>
              <a:t> (</a:t>
            </a:r>
            <a:r>
              <a:rPr lang="en-US" sz="2000" b="1" dirty="0" smtClean="0"/>
              <a:t>LUT</a:t>
            </a:r>
            <a:r>
              <a:rPr lang="en-US" sz="2000" dirty="0" smtClean="0"/>
              <a:t>) and interconnection wires.</a:t>
            </a:r>
          </a:p>
          <a:p>
            <a:pPr>
              <a:buFont typeface="Wingdings" pitchFamily="2" charset="2"/>
              <a:buChar char="q"/>
            </a:pPr>
            <a:endParaRPr lang="en-US" sz="2000" dirty="0" smtClean="0"/>
          </a:p>
          <a:p>
            <a:pPr>
              <a:buFont typeface="Wingdings" pitchFamily="2" charset="2"/>
              <a:buChar char="q"/>
            </a:pPr>
            <a:r>
              <a:rPr lang="en-US" sz="2000" dirty="0" smtClean="0"/>
              <a:t> </a:t>
            </a:r>
            <a:r>
              <a:rPr lang="en-US" sz="2000" b="1" dirty="0" smtClean="0"/>
              <a:t>Programmable connections</a:t>
            </a:r>
            <a:r>
              <a:rPr lang="en-US" sz="2000" dirty="0" smtClean="0"/>
              <a:t> also exist between the I/O (</a:t>
            </a:r>
            <a:r>
              <a:rPr lang="en-US" sz="2000" dirty="0" err="1" smtClean="0"/>
              <a:t>Input/Output</a:t>
            </a:r>
            <a:r>
              <a:rPr lang="en-US" sz="2000" dirty="0" smtClean="0"/>
              <a:t>) blocks and the interconnection wires.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82000" y="6407944"/>
            <a:ext cx="631032" cy="365125"/>
          </a:xfrm>
        </p:spPr>
        <p:txBody>
          <a:bodyPr/>
          <a:lstStyle/>
          <a:p>
            <a:fld id="{6BBCC4E9-A793-4F66-A1D0-4C07DFDB5FFE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304800"/>
            <a:ext cx="5438775" cy="5200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1981200" y="5715000"/>
            <a:ext cx="5943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Fig. 3.3.6 Block representation of FPGA</a:t>
            </a:r>
            <a:endParaRPr lang="en-US" sz="2000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07944"/>
            <a:ext cx="554832" cy="365125"/>
          </a:xfrm>
        </p:spPr>
        <p:txBody>
          <a:bodyPr/>
          <a:lstStyle/>
          <a:p>
            <a:fld id="{6BBCC4E9-A793-4F66-A1D0-4C07DFDB5FFE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381000"/>
            <a:ext cx="83058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/>
              <a:t> FPGA logic blocks are commonly implemented using Look-Up Tables as earlier stated.</a:t>
            </a:r>
          </a:p>
          <a:p>
            <a:endParaRPr lang="en-US" sz="2000" dirty="0" smtClean="0"/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 A LUT contains a number of programmable logic cells that are used to implement a small logic function which then fits into a much bigger logic function through another LUT.</a:t>
            </a:r>
          </a:p>
          <a:p>
            <a:endParaRPr lang="en-US" sz="2000" dirty="0" smtClean="0"/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 Multiplexers are a key component of LUTs as will be shown.</a:t>
            </a:r>
          </a:p>
          <a:p>
            <a:endParaRPr lang="en-US" sz="2000" dirty="0" smtClean="0"/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 The values stored in the logic cells are the values of the function that is supposed to be obtained with given inputs in the truth table.</a:t>
            </a:r>
          </a:p>
          <a:p>
            <a:endParaRPr lang="en-US" sz="2000" dirty="0" smtClean="0"/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 The inputs to the truth table (inputs to the system) go to the multiplexer controls of the LUTs and thus control how the logic cell values go to the output.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82000" y="6407944"/>
            <a:ext cx="631032" cy="365125"/>
          </a:xfrm>
        </p:spPr>
        <p:txBody>
          <a:bodyPr/>
          <a:lstStyle/>
          <a:p>
            <a:fld id="{6BBCC4E9-A793-4F66-A1D0-4C07DFDB5FFE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998" y="457200"/>
            <a:ext cx="6705002" cy="4610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1981200" y="5715000"/>
            <a:ext cx="5943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Fig. 3.3.7 Two-Input Look-Up Table</a:t>
            </a:r>
            <a:endParaRPr lang="en-US" sz="2000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82000" y="6407944"/>
            <a:ext cx="631032" cy="365125"/>
          </a:xfrm>
        </p:spPr>
        <p:txBody>
          <a:bodyPr/>
          <a:lstStyle/>
          <a:p>
            <a:fld id="{6BBCC4E9-A793-4F66-A1D0-4C07DFDB5FFE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33400" y="533400"/>
            <a:ext cx="815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For example, to implement the following function:</a:t>
            </a:r>
          </a:p>
        </p:txBody>
      </p:sp>
      <p:graphicFrame>
        <p:nvGraphicFramePr>
          <p:cNvPr id="9218" name="Object 2"/>
          <p:cNvGraphicFramePr>
            <a:graphicFrameLocks noChangeAspect="1"/>
          </p:cNvGraphicFramePr>
          <p:nvPr/>
        </p:nvGraphicFramePr>
        <p:xfrm>
          <a:off x="2438400" y="1143000"/>
          <a:ext cx="24384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Equation" r:id="rId3" imgW="914400" imgH="228600" progId="Equation.DSMT4">
                  <p:embed/>
                </p:oleObj>
              </mc:Choice>
              <mc:Fallback>
                <p:oleObj name="Equation" r:id="rId3" imgW="914400" imgH="2286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143000"/>
                        <a:ext cx="24384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33400" y="1981200"/>
            <a:ext cx="815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Draw the truth table: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2743200" y="2667000"/>
          <a:ext cx="2133601" cy="194056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731520"/>
                <a:gridCol w="731520"/>
                <a:gridCol w="67056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x</a:t>
                      </a:r>
                      <a:r>
                        <a:rPr lang="en-US" sz="2400" baseline="-25000" dirty="0" smtClean="0"/>
                        <a:t>1</a:t>
                      </a:r>
                      <a:endParaRPr lang="en-US" sz="2400" baseline="-250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x</a:t>
                      </a:r>
                      <a:r>
                        <a:rPr lang="en-US" sz="2400" baseline="-25000" dirty="0" smtClean="0"/>
                        <a:t>2</a:t>
                      </a:r>
                      <a:endParaRPr lang="en-US" sz="2400" baseline="-250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f</a:t>
                      </a:r>
                      <a:endParaRPr lang="en-US" sz="24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33400" y="4953000"/>
            <a:ext cx="8153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The outputs of the function are then stored into the storage cells and the inputs x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 and x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are used as controls for the multiplexers as shown below.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82000" y="6407944"/>
            <a:ext cx="631032" cy="365125"/>
          </a:xfrm>
        </p:spPr>
        <p:txBody>
          <a:bodyPr/>
          <a:lstStyle/>
          <a:p>
            <a:fld id="{6BBCC4E9-A793-4F66-A1D0-4C07DFDB5FFE}" type="slidenum">
              <a:rPr lang="en-US" smtClean="0"/>
              <a:pPr/>
              <a:t>19</a:t>
            </a:fld>
            <a:endParaRPr lang="en-US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519113"/>
            <a:ext cx="5223702" cy="3595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304800" y="4953000"/>
            <a:ext cx="800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Fig. 3.3.8 FPGA with storage cell contents in LUT</a:t>
            </a:r>
            <a:endParaRPr lang="en-US" sz="20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715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Jerry </a:t>
            </a:r>
            <a:r>
              <a:rPr lang="en-US" sz="1600" b="1" dirty="0" err="1" smtClean="0">
                <a:latin typeface="Times New Roman" pitchFamily="18" charset="0"/>
                <a:cs typeface="Times New Roman" pitchFamily="18" charset="0"/>
              </a:rPr>
              <a:t>Muwamba</a:t>
            </a:r>
            <a:endParaRPr lang="en-US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Number Systems and Codes</a:t>
            </a:r>
          </a:p>
          <a:p>
            <a:pPr>
              <a:buNone/>
            </a:pP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Logic Fundamentals</a:t>
            </a:r>
          </a:p>
          <a:p>
            <a:pPr>
              <a:buNone/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Jasper Hatilima</a:t>
            </a:r>
          </a:p>
          <a:p>
            <a:pPr>
              <a:buNone/>
            </a:pP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Logic Families and Combinational Logic  Circuits:</a:t>
            </a: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Logic Families, TTL, Binary adders and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subtractors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Encoders and Decoders, Multiplexers and Demultiplexers.</a:t>
            </a:r>
          </a:p>
          <a:p>
            <a:pPr>
              <a:buNone/>
            </a:pP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Sequential Logic Circuits:</a:t>
            </a: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S-R latch, Clock S-R Flip Flop, Level and Edge Triggering, J-K, D-Flip Flops, State Tables, State Diagrams.</a:t>
            </a: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Serial/Parallel In/Out shift registers.</a:t>
            </a: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Timing diagrams, Asynchronous (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unclocked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) and synchronous systems, Counters: ripple, synchronous, ring counters.</a:t>
            </a:r>
          </a:p>
          <a:p>
            <a:pPr>
              <a:buNone/>
            </a:pPr>
            <a:r>
              <a:rPr lang="en-US" sz="1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Introduction to Microprocessors/Microcontrollers and PLDs:</a:t>
            </a:r>
          </a:p>
          <a:p>
            <a:r>
              <a:rPr lang="en-US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Three State Registers.</a:t>
            </a:r>
          </a:p>
          <a:p>
            <a:r>
              <a:rPr lang="en-US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Memories: ROM, PROM, EPROM, EEPROM, SRAM, DRAM.</a:t>
            </a:r>
          </a:p>
          <a:p>
            <a:r>
              <a:rPr lang="en-US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Microprocessor Architecture, Instruction Set, Assembly language, Simple-As-Possible Computer.</a:t>
            </a:r>
          </a:p>
          <a:p>
            <a:r>
              <a:rPr lang="en-US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PLDs: PLAs, PALs,  CPLDs, FPGAs.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Course Outline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CC4E9-A793-4F66-A1D0-4C07DFDB5FF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07944"/>
            <a:ext cx="554832" cy="365125"/>
          </a:xfrm>
        </p:spPr>
        <p:txBody>
          <a:bodyPr/>
          <a:lstStyle/>
          <a:p>
            <a:fld id="{6BBCC4E9-A793-4F66-A1D0-4C07DFDB5FFE}" type="slidenum">
              <a:rPr lang="en-US" smtClean="0"/>
              <a:pPr/>
              <a:t>20</a:t>
            </a:fld>
            <a:endParaRPr lang="en-US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914400"/>
            <a:ext cx="5105400" cy="48957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33400" y="381000"/>
            <a:ext cx="800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/>
              <a:t> LUTs can be 2 input, 3 input, 4 input etc.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52600" y="5791200"/>
            <a:ext cx="655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Fig. 3.3.9 FPGA Three-Input LUT</a:t>
            </a:r>
            <a:endParaRPr lang="en-US" sz="2000" b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82000" y="6407944"/>
            <a:ext cx="631032" cy="365125"/>
          </a:xfrm>
        </p:spPr>
        <p:txBody>
          <a:bodyPr/>
          <a:lstStyle/>
          <a:p>
            <a:fld id="{6BBCC4E9-A793-4F66-A1D0-4C07DFDB5FFE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457200"/>
            <a:ext cx="8153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An example of an FPGA being used in implementing a logic function is shown below:</a:t>
            </a:r>
          </a:p>
          <a:p>
            <a:endParaRPr lang="en-US" sz="2000" dirty="0" smtClean="0"/>
          </a:p>
          <a:p>
            <a:r>
              <a:rPr lang="en-US" sz="2000" dirty="0" smtClean="0"/>
              <a:t>We assume we have an FPGA with two input LUTs.</a:t>
            </a:r>
          </a:p>
          <a:p>
            <a:endParaRPr lang="en-US" sz="2000" dirty="0" smtClean="0"/>
          </a:p>
          <a:p>
            <a:r>
              <a:rPr lang="en-US" sz="2000" dirty="0" smtClean="0"/>
              <a:t>If the logic function is:</a:t>
            </a:r>
          </a:p>
        </p:txBody>
      </p:sp>
      <p:graphicFrame>
        <p:nvGraphicFramePr>
          <p:cNvPr id="13314" name="Object 2"/>
          <p:cNvGraphicFramePr>
            <a:graphicFrameLocks noChangeAspect="1"/>
          </p:cNvGraphicFramePr>
          <p:nvPr/>
        </p:nvGraphicFramePr>
        <p:xfrm>
          <a:off x="2590800" y="2590800"/>
          <a:ext cx="262678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5" name="Equation" r:id="rId3" imgW="927000" imgH="228600" progId="Equation.DSMT4">
                  <p:embed/>
                </p:oleObj>
              </mc:Choice>
              <mc:Fallback>
                <p:oleObj name="Equation" r:id="rId3" imgW="927000" imgH="2286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590800"/>
                        <a:ext cx="2626783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57200" y="3547408"/>
            <a:ext cx="8153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Notice that the function has three inputs x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, x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and x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.</a:t>
            </a:r>
          </a:p>
          <a:p>
            <a:endParaRPr lang="en-US" sz="2000" dirty="0" smtClean="0"/>
          </a:p>
          <a:p>
            <a:r>
              <a:rPr lang="en-US" sz="2000" dirty="0" smtClean="0"/>
              <a:t>But we can break it down into two sub-functions each with two inputs and then implement each sub-function on one 2-input LUT (forming an AND gate).</a:t>
            </a:r>
          </a:p>
          <a:p>
            <a:r>
              <a:rPr lang="en-US" sz="2000" dirty="0" smtClean="0"/>
              <a:t>And then we can combine the two sub-functions through a third 2-input LUT to make the overall function.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82000" y="6407944"/>
            <a:ext cx="631032" cy="365125"/>
          </a:xfrm>
        </p:spPr>
        <p:txBody>
          <a:bodyPr/>
          <a:lstStyle/>
          <a:p>
            <a:fld id="{6BBCC4E9-A793-4F66-A1D0-4C07DFDB5FFE}" type="slidenum">
              <a:rPr lang="en-US" smtClean="0"/>
              <a:pPr/>
              <a:t>22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066800" y="990600"/>
          <a:ext cx="2133601" cy="194056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731520"/>
                <a:gridCol w="731520"/>
                <a:gridCol w="67056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x</a:t>
                      </a:r>
                      <a:r>
                        <a:rPr lang="en-US" sz="2400" baseline="-25000" dirty="0" smtClean="0"/>
                        <a:t>1</a:t>
                      </a:r>
                      <a:endParaRPr lang="en-US" sz="2400" baseline="-250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x</a:t>
                      </a:r>
                      <a:r>
                        <a:rPr lang="en-US" sz="2400" baseline="-25000" dirty="0" smtClean="0"/>
                        <a:t>2</a:t>
                      </a:r>
                      <a:endParaRPr lang="en-US" sz="2400" baseline="-250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f</a:t>
                      </a:r>
                      <a:r>
                        <a:rPr lang="en-US" sz="2400" baseline="-25000" dirty="0" smtClean="0"/>
                        <a:t>1</a:t>
                      </a:r>
                      <a:endParaRPr lang="en-US" sz="2400" baseline="-250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419599" y="990600"/>
          <a:ext cx="2133601" cy="194056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731520"/>
                <a:gridCol w="731520"/>
                <a:gridCol w="67056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x</a:t>
                      </a:r>
                      <a:r>
                        <a:rPr lang="en-US" sz="2400" baseline="-25000" dirty="0" smtClean="0"/>
                        <a:t>2</a:t>
                      </a:r>
                      <a:endParaRPr lang="en-US" sz="2400" baseline="-250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x</a:t>
                      </a:r>
                      <a:r>
                        <a:rPr lang="en-US" sz="2400" baseline="-25000" dirty="0" smtClean="0"/>
                        <a:t>3</a:t>
                      </a:r>
                      <a:endParaRPr lang="en-US" sz="2400" baseline="-250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smtClean="0"/>
                        <a:t>f</a:t>
                      </a:r>
                      <a:r>
                        <a:rPr lang="en-US" sz="2400" baseline="-25000" smtClean="0"/>
                        <a:t>2</a:t>
                      </a:r>
                      <a:endParaRPr lang="en-US" sz="2400" baseline="-250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3048000" y="3810000"/>
          <a:ext cx="2133601" cy="194056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731520"/>
                <a:gridCol w="731520"/>
                <a:gridCol w="67056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f</a:t>
                      </a:r>
                      <a:r>
                        <a:rPr lang="en-US" sz="2400" baseline="-25000" dirty="0" smtClean="0"/>
                        <a:t>1</a:t>
                      </a:r>
                      <a:endParaRPr lang="en-US" sz="2400" baseline="-250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f</a:t>
                      </a:r>
                      <a:r>
                        <a:rPr lang="en-US" sz="2400" baseline="-25000" dirty="0" smtClean="0"/>
                        <a:t>2</a:t>
                      </a:r>
                      <a:endParaRPr lang="en-US" sz="2400" baseline="-250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f</a:t>
                      </a:r>
                      <a:endParaRPr lang="en-US" sz="2400" baseline="-250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07944"/>
            <a:ext cx="554832" cy="365125"/>
          </a:xfrm>
        </p:spPr>
        <p:txBody>
          <a:bodyPr/>
          <a:lstStyle/>
          <a:p>
            <a:fld id="{6BBCC4E9-A793-4F66-A1D0-4C07DFDB5FFE}" type="slidenum">
              <a:rPr lang="en-US" smtClean="0"/>
              <a:pPr/>
              <a:t>23</a:t>
            </a:fld>
            <a:endParaRPr lang="en-US" dirty="0"/>
          </a:p>
        </p:txBody>
      </p:sp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56303" y="304800"/>
            <a:ext cx="6597097" cy="566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07944"/>
            <a:ext cx="554832" cy="365125"/>
          </a:xfrm>
        </p:spPr>
        <p:txBody>
          <a:bodyPr/>
          <a:lstStyle/>
          <a:p>
            <a:fld id="{6BBCC4E9-A793-4F66-A1D0-4C07DFDB5FFE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533400"/>
            <a:ext cx="815340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PROGRAMMING PLDs</a:t>
            </a:r>
          </a:p>
          <a:p>
            <a:endParaRPr lang="en-US" sz="2000" dirty="0" smtClean="0"/>
          </a:p>
          <a:p>
            <a:r>
              <a:rPr lang="en-US" sz="2000" dirty="0" smtClean="0"/>
              <a:t>Using Electronic Design Automation (EDA) software tools and Hardware Description Languages (HDL), digital systems can be implemented on PLDs.</a:t>
            </a:r>
          </a:p>
          <a:p>
            <a:endParaRPr lang="en-US" sz="2000" dirty="0" smtClean="0"/>
          </a:p>
          <a:p>
            <a:r>
              <a:rPr lang="en-US" sz="2000" dirty="0" smtClean="0"/>
              <a:t>The HDLs are used to program (write description of </a:t>
            </a:r>
            <a:r>
              <a:rPr lang="en-US" sz="2000" dirty="0" err="1" smtClean="0"/>
              <a:t>behaviours</a:t>
            </a:r>
            <a:r>
              <a:rPr lang="en-US" sz="2000" dirty="0" smtClean="0"/>
              <a:t>) of the system.</a:t>
            </a:r>
          </a:p>
          <a:p>
            <a:endParaRPr lang="en-US" sz="2000" dirty="0" smtClean="0"/>
          </a:p>
          <a:p>
            <a:r>
              <a:rPr lang="en-US" sz="2000" dirty="0" smtClean="0"/>
              <a:t>The EDA tools consist of simulators, synthesizers, and Place-and-route components that convert the HDL descriptions into a Bit-Stream file, a file used to actually burn the system onto a PLD.</a:t>
            </a:r>
          </a:p>
          <a:p>
            <a:endParaRPr lang="en-US" sz="2000" dirty="0" smtClean="0"/>
          </a:p>
          <a:p>
            <a:r>
              <a:rPr lang="en-US" sz="2000" dirty="0" smtClean="0"/>
              <a:t>Commonly used HDL by engineers are:</a:t>
            </a:r>
          </a:p>
          <a:p>
            <a:pPr>
              <a:buFont typeface="Wingdings" pitchFamily="2" charset="2"/>
              <a:buChar char="q"/>
            </a:pPr>
            <a:r>
              <a:rPr lang="en-US" sz="2000" dirty="0" smtClean="0"/>
              <a:t> </a:t>
            </a:r>
            <a:r>
              <a:rPr lang="en-US" sz="2000" dirty="0" err="1" smtClean="0"/>
              <a:t>Verilog</a:t>
            </a:r>
            <a:endParaRPr lang="en-US" sz="2000" dirty="0" smtClean="0"/>
          </a:p>
          <a:p>
            <a:pPr>
              <a:buFont typeface="Wingdings" pitchFamily="2" charset="2"/>
              <a:buChar char="q"/>
            </a:pPr>
            <a:r>
              <a:rPr lang="en-US" sz="2000" dirty="0" smtClean="0"/>
              <a:t> VHDL (</a:t>
            </a:r>
            <a:r>
              <a:rPr lang="en-US" sz="2000" b="1" dirty="0" smtClean="0"/>
              <a:t>V</a:t>
            </a:r>
            <a:r>
              <a:rPr lang="en-US" sz="2000" dirty="0" smtClean="0"/>
              <a:t>ery high speed IC </a:t>
            </a:r>
            <a:r>
              <a:rPr lang="en-US" sz="2000" b="1" dirty="0" smtClean="0"/>
              <a:t>H</a:t>
            </a:r>
            <a:r>
              <a:rPr lang="en-US" sz="2000" dirty="0" smtClean="0"/>
              <a:t>ardware </a:t>
            </a:r>
            <a:r>
              <a:rPr lang="en-US" sz="2000" b="1" dirty="0" smtClean="0"/>
              <a:t>D</a:t>
            </a:r>
            <a:r>
              <a:rPr lang="en-US" sz="2000" dirty="0" smtClean="0"/>
              <a:t>escription </a:t>
            </a:r>
            <a:r>
              <a:rPr lang="en-US" sz="2000" b="1" dirty="0" smtClean="0"/>
              <a:t>L</a:t>
            </a:r>
            <a:r>
              <a:rPr lang="en-US" sz="2000" dirty="0" smtClean="0"/>
              <a:t>anguage)</a:t>
            </a:r>
            <a:endParaRPr lang="en-US" sz="20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07944"/>
            <a:ext cx="554832" cy="365125"/>
          </a:xfrm>
        </p:spPr>
        <p:txBody>
          <a:bodyPr/>
          <a:lstStyle/>
          <a:p>
            <a:fld id="{6BBCC4E9-A793-4F66-A1D0-4C07DFDB5FFE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533400"/>
            <a:ext cx="830580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There are various FPGA manufactures and one notable one is </a:t>
            </a:r>
            <a:r>
              <a:rPr lang="en-US" sz="2000" b="1" dirty="0" smtClean="0"/>
              <a:t>Xilinx</a:t>
            </a:r>
            <a:r>
              <a:rPr lang="en-US" sz="2000" dirty="0" smtClean="0"/>
              <a:t>.</a:t>
            </a:r>
          </a:p>
          <a:p>
            <a:endParaRPr lang="en-US" sz="2000" dirty="0" smtClean="0"/>
          </a:p>
          <a:p>
            <a:r>
              <a:rPr lang="en-US" sz="2000" dirty="0" smtClean="0"/>
              <a:t>A </a:t>
            </a:r>
            <a:r>
              <a:rPr lang="en-US" sz="2000" dirty="0" err="1" smtClean="0"/>
              <a:t>Verilog</a:t>
            </a:r>
            <a:r>
              <a:rPr lang="en-US" sz="2000" dirty="0" smtClean="0"/>
              <a:t> or VHDL file is usually saved as a </a:t>
            </a:r>
            <a:r>
              <a:rPr lang="en-US" sz="2400" b="1" dirty="0" err="1" smtClean="0"/>
              <a:t>file.v</a:t>
            </a:r>
            <a:r>
              <a:rPr lang="en-US" sz="2000" dirty="0" smtClean="0"/>
              <a:t> and is then used as input to the Xilinx EDA software called Integrated Software Environment where a Bit-Stream file is produced.</a:t>
            </a:r>
          </a:p>
          <a:p>
            <a:endParaRPr lang="en-US" sz="2000" dirty="0" smtClean="0"/>
          </a:p>
          <a:p>
            <a:r>
              <a:rPr lang="en-US" sz="2000" dirty="0" smtClean="0"/>
              <a:t>An example of a </a:t>
            </a:r>
            <a:r>
              <a:rPr lang="en-US" sz="2000" dirty="0" err="1" smtClean="0"/>
              <a:t>Verilog</a:t>
            </a:r>
            <a:r>
              <a:rPr lang="en-US" sz="2000" dirty="0" smtClean="0"/>
              <a:t> code to </a:t>
            </a:r>
            <a:r>
              <a:rPr lang="en-US" sz="2000" dirty="0" err="1" smtClean="0"/>
              <a:t>implent</a:t>
            </a:r>
            <a:r>
              <a:rPr lang="en-US" sz="2000" dirty="0" smtClean="0"/>
              <a:t> an OR gate requires four major sections:</a:t>
            </a:r>
          </a:p>
          <a:p>
            <a:endParaRPr lang="en-US" sz="2000" dirty="0" smtClean="0"/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 Header: module name, list of input and output ports.</a:t>
            </a:r>
          </a:p>
          <a:p>
            <a:pPr>
              <a:buFont typeface="Wingdings" pitchFamily="2" charset="2"/>
              <a:buChar char="ü"/>
            </a:pPr>
            <a:endParaRPr lang="en-US" sz="2000" dirty="0" smtClean="0"/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 Declarations: Input and Output ports, registers, wires.</a:t>
            </a:r>
          </a:p>
          <a:p>
            <a:pPr>
              <a:buFont typeface="Wingdings" pitchFamily="2" charset="2"/>
              <a:buChar char="ü"/>
            </a:pPr>
            <a:endParaRPr lang="en-US" sz="2000" dirty="0" smtClean="0"/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 Logic Descriptions: equations, state machines, logic functions.</a:t>
            </a:r>
          </a:p>
          <a:p>
            <a:pPr>
              <a:buFont typeface="Wingdings" pitchFamily="2" charset="2"/>
              <a:buChar char="ü"/>
            </a:pPr>
            <a:endParaRPr lang="en-US" sz="2000" dirty="0" smtClean="0"/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 End: </a:t>
            </a:r>
            <a:r>
              <a:rPr lang="en-US" sz="2000" dirty="0" err="1" smtClean="0"/>
              <a:t>endmodule</a:t>
            </a:r>
            <a:endParaRPr lang="en-US" sz="2000" dirty="0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07944"/>
            <a:ext cx="554832" cy="365125"/>
          </a:xfrm>
        </p:spPr>
        <p:txBody>
          <a:bodyPr/>
          <a:lstStyle/>
          <a:p>
            <a:fld id="{6BBCC4E9-A793-4F66-A1D0-4C07DFDB5FFE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533400"/>
            <a:ext cx="830580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Below is a code for an OR gate in </a:t>
            </a:r>
            <a:r>
              <a:rPr lang="en-US" sz="2000" dirty="0" err="1" smtClean="0"/>
              <a:t>Verilog</a:t>
            </a:r>
            <a:r>
              <a:rPr lang="en-US" sz="2000" dirty="0" smtClean="0"/>
              <a:t> or Xilinx ISE</a:t>
            </a:r>
          </a:p>
          <a:p>
            <a:endParaRPr lang="en-US" sz="2000" dirty="0" smtClean="0"/>
          </a:p>
          <a:p>
            <a:r>
              <a:rPr lang="en-US" sz="2000" dirty="0" smtClean="0"/>
              <a:t>&gt;&gt; </a:t>
            </a:r>
            <a:r>
              <a:rPr lang="en-US" sz="2000" b="1" dirty="0" smtClean="0">
                <a:solidFill>
                  <a:srgbClr val="0070C0"/>
                </a:solidFill>
              </a:rPr>
              <a:t>module</a:t>
            </a:r>
            <a:r>
              <a:rPr lang="en-US" sz="2000" dirty="0" smtClean="0"/>
              <a:t> </a:t>
            </a:r>
            <a:r>
              <a:rPr lang="en-US" sz="2000" dirty="0" err="1" smtClean="0"/>
              <a:t>or_gate</a:t>
            </a:r>
            <a:r>
              <a:rPr lang="en-US" sz="2000" dirty="0" smtClean="0"/>
              <a:t> (a, b, z)</a:t>
            </a:r>
          </a:p>
          <a:p>
            <a:r>
              <a:rPr lang="en-US" sz="2000" dirty="0" smtClean="0"/>
              <a:t>&gt;&gt;        input a;</a:t>
            </a:r>
          </a:p>
          <a:p>
            <a:r>
              <a:rPr lang="en-US" sz="2000" dirty="0" smtClean="0"/>
              <a:t>&gt;&gt;        input b;</a:t>
            </a:r>
          </a:p>
          <a:p>
            <a:r>
              <a:rPr lang="en-US" sz="2000" dirty="0" smtClean="0"/>
              <a:t>&gt;&gt;        output z;</a:t>
            </a:r>
          </a:p>
          <a:p>
            <a:r>
              <a:rPr lang="en-US" sz="2000" dirty="0" smtClean="0"/>
              <a:t>&gt;&gt;</a:t>
            </a:r>
          </a:p>
          <a:p>
            <a:r>
              <a:rPr lang="en-US" sz="2000" dirty="0" smtClean="0"/>
              <a:t>&gt;&gt; </a:t>
            </a:r>
            <a:r>
              <a:rPr lang="en-US" sz="2000" b="1" dirty="0" smtClean="0">
                <a:solidFill>
                  <a:srgbClr val="0070C0"/>
                </a:solidFill>
              </a:rPr>
              <a:t>assign</a:t>
            </a:r>
            <a:r>
              <a:rPr lang="en-US" sz="2000" dirty="0" smtClean="0"/>
              <a:t> z=</a:t>
            </a:r>
            <a:r>
              <a:rPr lang="en-US" sz="2000" dirty="0" err="1" smtClean="0"/>
              <a:t>a|b</a:t>
            </a:r>
            <a:r>
              <a:rPr lang="en-US" sz="2000" dirty="0" smtClean="0"/>
              <a:t>;</a:t>
            </a:r>
          </a:p>
          <a:p>
            <a:r>
              <a:rPr lang="en-US" sz="2000" dirty="0" smtClean="0"/>
              <a:t>&gt;&gt;</a:t>
            </a:r>
          </a:p>
          <a:p>
            <a:r>
              <a:rPr lang="en-US" sz="2000" dirty="0" smtClean="0"/>
              <a:t>&gt;&gt; </a:t>
            </a:r>
            <a:r>
              <a:rPr lang="en-US" sz="2000" b="1" dirty="0" err="1" smtClean="0">
                <a:solidFill>
                  <a:srgbClr val="0070C0"/>
                </a:solidFill>
              </a:rPr>
              <a:t>endmodule</a:t>
            </a:r>
            <a:endParaRPr lang="en-US" sz="2000" b="1" dirty="0" smtClean="0">
              <a:solidFill>
                <a:srgbClr val="0070C0"/>
              </a:solidFill>
            </a:endParaRPr>
          </a:p>
          <a:p>
            <a:endParaRPr lang="en-US" sz="2000" b="1" dirty="0" smtClean="0">
              <a:solidFill>
                <a:srgbClr val="0070C0"/>
              </a:solidFill>
            </a:endParaRPr>
          </a:p>
          <a:p>
            <a:r>
              <a:rPr lang="en-US" sz="2000" dirty="0" smtClean="0"/>
              <a:t>Notice the text </a:t>
            </a:r>
            <a:r>
              <a:rPr lang="en-US" sz="2000" dirty="0" err="1" smtClean="0"/>
              <a:t>colour</a:t>
            </a:r>
            <a:r>
              <a:rPr lang="en-US" sz="2000" dirty="0" smtClean="0"/>
              <a:t> showing the key words. This is a feature of most IDEs.</a:t>
            </a:r>
          </a:p>
          <a:p>
            <a:r>
              <a:rPr lang="en-US" sz="2000" dirty="0" smtClean="0"/>
              <a:t>This module can then be saved as </a:t>
            </a:r>
            <a:r>
              <a:rPr lang="en-US" sz="2400" b="1" dirty="0" err="1" smtClean="0"/>
              <a:t>or_gate.v</a:t>
            </a:r>
            <a:r>
              <a:rPr lang="en-US" sz="2000" dirty="0" smtClean="0"/>
              <a:t> and then converted to a Bit-Stream file.</a:t>
            </a:r>
          </a:p>
          <a:p>
            <a:endParaRPr lang="en-US" sz="2000" dirty="0" smtClean="0"/>
          </a:p>
          <a:p>
            <a:r>
              <a:rPr lang="en-US" sz="2000" dirty="0" smtClean="0"/>
              <a:t>The Bit-Stream file can then be burnt onto the PLD.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07944"/>
            <a:ext cx="554832" cy="365125"/>
          </a:xfrm>
        </p:spPr>
        <p:txBody>
          <a:bodyPr/>
          <a:lstStyle/>
          <a:p>
            <a:fld id="{6BBCC4E9-A793-4F66-A1D0-4C07DFDB5FFE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81000" y="381000"/>
            <a:ext cx="83058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Summarizing EEE 3132</a:t>
            </a:r>
          </a:p>
          <a:p>
            <a:pPr algn="ctr"/>
            <a:endParaRPr lang="en-US" sz="2000" b="1" dirty="0" smtClean="0"/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 As we have seen, we can implement logic designs from transistor level using TTL, ECL, CMOS etc and </a:t>
            </a:r>
            <a:r>
              <a:rPr lang="en-US" sz="2000" b="1" dirty="0" smtClean="0"/>
              <a:t>obtain logic gates</a:t>
            </a:r>
            <a:r>
              <a:rPr lang="en-US" sz="2000" dirty="0" smtClean="0"/>
              <a:t>.</a:t>
            </a:r>
          </a:p>
          <a:p>
            <a:pPr>
              <a:buFont typeface="Wingdings" pitchFamily="2" charset="2"/>
              <a:buChar char="ü"/>
            </a:pPr>
            <a:endParaRPr lang="en-US" sz="2000" dirty="0" smtClean="0"/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 We can then use these </a:t>
            </a:r>
            <a:r>
              <a:rPr lang="en-US" sz="2000" b="1" dirty="0" smtClean="0"/>
              <a:t>logic gates to implement sub-systems</a:t>
            </a:r>
            <a:r>
              <a:rPr lang="en-US" sz="2000" dirty="0" smtClean="0"/>
              <a:t> like Flip-flops, counters,  registers, control units, A/D, D/A etc.</a:t>
            </a:r>
          </a:p>
          <a:p>
            <a:pPr>
              <a:buFont typeface="Wingdings" pitchFamily="2" charset="2"/>
              <a:buChar char="ü"/>
            </a:pPr>
            <a:endParaRPr lang="en-US" sz="2000" dirty="0" smtClean="0"/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 We can then integrate these components to have a </a:t>
            </a:r>
            <a:r>
              <a:rPr lang="en-US" sz="2000" b="1" dirty="0" smtClean="0"/>
              <a:t>fully functional digital computer system</a:t>
            </a:r>
            <a:r>
              <a:rPr lang="en-US" sz="2000" dirty="0" smtClean="0"/>
              <a:t>. We looked at </a:t>
            </a:r>
            <a:r>
              <a:rPr lang="en-US" sz="2000" b="1" dirty="0" err="1" smtClean="0"/>
              <a:t>μP</a:t>
            </a:r>
            <a:r>
              <a:rPr lang="en-US" sz="2000" dirty="0" smtClean="0"/>
              <a:t> and </a:t>
            </a:r>
            <a:r>
              <a:rPr lang="el-GR" sz="2000" b="1" dirty="0" smtClean="0"/>
              <a:t>μ</a:t>
            </a:r>
            <a:r>
              <a:rPr lang="en-US" sz="2000" b="1" dirty="0" smtClean="0"/>
              <a:t>C</a:t>
            </a:r>
            <a:r>
              <a:rPr lang="en-US" sz="2000" dirty="0" smtClean="0"/>
              <a:t>.</a:t>
            </a:r>
          </a:p>
          <a:p>
            <a:pPr>
              <a:buFont typeface="Wingdings" pitchFamily="2" charset="2"/>
              <a:buChar char="ü"/>
            </a:pPr>
            <a:endParaRPr lang="en-US" sz="2000" dirty="0" smtClean="0"/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 We have also seen that </a:t>
            </a:r>
            <a:r>
              <a:rPr lang="en-US" sz="2000" b="1" dirty="0" smtClean="0"/>
              <a:t>PLDs through the use of HDLs can help us implement all the above components/system</a:t>
            </a:r>
            <a:r>
              <a:rPr lang="en-US" sz="2000" dirty="0" smtClean="0"/>
              <a:t> on one chip.</a:t>
            </a:r>
          </a:p>
          <a:p>
            <a:pPr>
              <a:buFont typeface="Wingdings" pitchFamily="2" charset="2"/>
              <a:buChar char="ü"/>
            </a:pPr>
            <a:endParaRPr lang="en-US" sz="2000" dirty="0" smtClean="0"/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 For simple circuits, </a:t>
            </a:r>
            <a:r>
              <a:rPr lang="en-US" sz="2000" b="1" dirty="0" smtClean="0"/>
              <a:t>PLA</a:t>
            </a:r>
            <a:r>
              <a:rPr lang="en-US" sz="2000" dirty="0" smtClean="0"/>
              <a:t>, </a:t>
            </a:r>
            <a:r>
              <a:rPr lang="en-US" sz="2000" b="1" dirty="0" smtClean="0"/>
              <a:t>PAL</a:t>
            </a:r>
            <a:r>
              <a:rPr lang="en-US" sz="2000" dirty="0" smtClean="0"/>
              <a:t> are used. For relatively more complex systems </a:t>
            </a:r>
            <a:r>
              <a:rPr lang="en-US" sz="2000" b="1" dirty="0" smtClean="0"/>
              <a:t>CPLDs</a:t>
            </a:r>
            <a:r>
              <a:rPr lang="en-US" sz="2000" dirty="0" smtClean="0"/>
              <a:t> are used. Then when the systems are huge and even more complicated, </a:t>
            </a:r>
            <a:r>
              <a:rPr lang="en-US" sz="2000" b="1" dirty="0" smtClean="0"/>
              <a:t>FPGAs</a:t>
            </a:r>
            <a:r>
              <a:rPr lang="en-US" sz="2000" dirty="0" smtClean="0"/>
              <a:t> are used.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07944"/>
            <a:ext cx="554832" cy="365125"/>
          </a:xfrm>
        </p:spPr>
        <p:txBody>
          <a:bodyPr/>
          <a:lstStyle/>
          <a:p>
            <a:fld id="{6BBCC4E9-A793-4F66-A1D0-4C07DFDB5FFE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533400"/>
            <a:ext cx="815340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/>
              <a:t> For rapid prototyping and implementation FPGAs are used even in the mobile phone industry. </a:t>
            </a:r>
          </a:p>
          <a:p>
            <a:endParaRPr lang="en-US" sz="2000" dirty="0" smtClean="0"/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 When the product is stable and has passed the beta stage, the chip is fabricated specifically for the application and is called an </a:t>
            </a:r>
            <a:r>
              <a:rPr lang="en-US" sz="2800" b="1" dirty="0" smtClean="0"/>
              <a:t>ASIC</a:t>
            </a:r>
            <a:r>
              <a:rPr lang="en-US" sz="2800" dirty="0" smtClean="0"/>
              <a:t> </a:t>
            </a:r>
            <a:r>
              <a:rPr lang="en-US" sz="2000" dirty="0" smtClean="0"/>
              <a:t>(Application Specific Integrated Circuit)</a:t>
            </a:r>
          </a:p>
          <a:p>
            <a:pPr>
              <a:buFont typeface="Wingdings" pitchFamily="2" charset="2"/>
              <a:buChar char="ü"/>
            </a:pPr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Future courses that will depend on the knowledge gathered here: </a:t>
            </a:r>
          </a:p>
          <a:p>
            <a:endParaRPr lang="en-US" sz="2000" dirty="0" smtClean="0"/>
          </a:p>
          <a:p>
            <a:r>
              <a:rPr lang="en-US" sz="2000" b="1" dirty="0" smtClean="0"/>
              <a:t>EEE 4131 - Computer Engineering</a:t>
            </a:r>
            <a:r>
              <a:rPr lang="en-US" sz="2000" dirty="0" smtClean="0"/>
              <a:t>: High level languages, Classification of processors, </a:t>
            </a:r>
            <a:r>
              <a:rPr lang="en-US" sz="2000" dirty="0" err="1" smtClean="0"/>
              <a:t>etc</a:t>
            </a:r>
            <a:endParaRPr lang="en-US" sz="2000" dirty="0" smtClean="0"/>
          </a:p>
          <a:p>
            <a:r>
              <a:rPr lang="en-US" sz="2000" b="1" dirty="0"/>
              <a:t>EEE </a:t>
            </a:r>
            <a:r>
              <a:rPr lang="en-US" sz="2000" b="1" dirty="0" smtClean="0"/>
              <a:t>4135 – Microcontroller Technology and Embedded Systems</a:t>
            </a:r>
            <a:endParaRPr lang="en-US" sz="2000" dirty="0"/>
          </a:p>
          <a:p>
            <a:endParaRPr lang="en-US" sz="20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07944"/>
            <a:ext cx="554832" cy="365125"/>
          </a:xfrm>
        </p:spPr>
        <p:txBody>
          <a:bodyPr/>
          <a:lstStyle/>
          <a:p>
            <a:fld id="{6BBCC4E9-A793-4F66-A1D0-4C07DFDB5FFE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1295400" y="2057400"/>
            <a:ext cx="6705600" cy="21336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solidFill>
                  <a:schemeClr val="tx1"/>
                </a:solidFill>
              </a:rPr>
              <a:t>Thank You All</a:t>
            </a:r>
            <a:endParaRPr lang="en-US" sz="4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CC4E9-A793-4F66-A1D0-4C07DFDB5FFE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28600" y="304800"/>
            <a:ext cx="8610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PART 3</a:t>
            </a:r>
          </a:p>
          <a:p>
            <a:pPr algn="ctr"/>
            <a:r>
              <a:rPr lang="en-US" sz="2800" b="1" dirty="0" smtClean="0"/>
              <a:t>Intro. to Microprocessors and PLDs</a:t>
            </a:r>
            <a:endParaRPr lang="en-US" sz="2800" b="1" dirty="0"/>
          </a:p>
        </p:txBody>
      </p:sp>
      <p:sp>
        <p:nvSpPr>
          <p:cNvPr id="8" name="Rounded Rectangle 7"/>
          <p:cNvSpPr/>
          <p:nvPr/>
        </p:nvSpPr>
        <p:spPr>
          <a:xfrm>
            <a:off x="381000" y="1295400"/>
            <a:ext cx="8534400" cy="5029200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000" dirty="0" smtClean="0">
              <a:solidFill>
                <a:schemeClr val="tx1"/>
              </a:solidFill>
            </a:endParaRPr>
          </a:p>
          <a:p>
            <a:r>
              <a:rPr lang="en-US" sz="2000" dirty="0" smtClean="0">
                <a:solidFill>
                  <a:schemeClr val="tx1"/>
                </a:solidFill>
              </a:rPr>
              <a:t>At the end of this component, the student should:</a:t>
            </a:r>
          </a:p>
          <a:p>
            <a:endParaRPr lang="en-US" sz="2000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tx1"/>
                </a:solidFill>
              </a:rPr>
              <a:t> be able to describe the principle behind volatile and non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    volatile storage.</a:t>
            </a:r>
          </a:p>
          <a:p>
            <a:endParaRPr lang="en-US" sz="2000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tx1"/>
                </a:solidFill>
              </a:rPr>
              <a:t> understand Programmable Logic Device concepts.</a:t>
            </a:r>
          </a:p>
          <a:p>
            <a:endParaRPr lang="en-US" sz="2000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tx1"/>
                </a:solidFill>
              </a:rPr>
              <a:t> appreciate microprocessor architecture and be able to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    design a very simple microprocessor based computer.</a:t>
            </a:r>
          </a:p>
          <a:p>
            <a:pPr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tx1"/>
                </a:solidFill>
              </a:rPr>
              <a:t> understand the basics of programming with an emphasis on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    assembly language.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990600"/>
          </a:xfrm>
        </p:spPr>
        <p:txBody>
          <a:bodyPr>
            <a:noAutofit/>
          </a:bodyPr>
          <a:lstStyle/>
          <a:p>
            <a:pPr algn="ctr"/>
            <a:r>
              <a:rPr lang="en-US" sz="9600" b="0" dirty="0" smtClean="0">
                <a:solidFill>
                  <a:schemeClr val="tx1"/>
                </a:solidFill>
                <a:latin typeface="Digital-7 Italic" pitchFamily="2" charset="0"/>
              </a:rPr>
              <a:t>INTRODUCTION</a:t>
            </a:r>
            <a:endParaRPr lang="en-US" sz="9600" b="0" dirty="0">
              <a:solidFill>
                <a:schemeClr val="tx1"/>
              </a:solidFill>
              <a:latin typeface="Digital-7 Italic" pitchFamily="2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CC4E9-A793-4F66-A1D0-4C07DFDB5FFE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2050" name="Picture 2" descr="E:\Data\Students\EEE3132 Digital Electronics\Net Data\Images\Electronic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219200"/>
            <a:ext cx="7620000" cy="4493846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TextBox 5"/>
          <p:cNvSpPr txBox="1"/>
          <p:nvPr/>
        </p:nvSpPr>
        <p:spPr>
          <a:xfrm>
            <a:off x="2743200" y="5791200"/>
            <a:ext cx="350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RECAP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CC4E9-A793-4F66-A1D0-4C07DFDB5FFE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" y="944940"/>
            <a:ext cx="8153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PART 3.3 </a:t>
            </a:r>
          </a:p>
          <a:p>
            <a:pPr algn="ctr"/>
            <a:r>
              <a:rPr lang="en-US" sz="4000" b="1" dirty="0" smtClean="0"/>
              <a:t>PLDs</a:t>
            </a:r>
            <a:r>
              <a:rPr lang="en-US" sz="3200" dirty="0" smtClean="0"/>
              <a:t>: PLA, PAL and FPGAs</a:t>
            </a: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838200" y="4800600"/>
            <a:ext cx="762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Any definitions, descriptions, ideas etc from the class?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CC4E9-A793-4F66-A1D0-4C07DFDB5FFE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" y="457200"/>
            <a:ext cx="784860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PLDs</a:t>
            </a:r>
            <a:r>
              <a:rPr lang="en-US" sz="3600" dirty="0" smtClean="0"/>
              <a:t>:</a:t>
            </a:r>
          </a:p>
          <a:p>
            <a:r>
              <a:rPr lang="en-US" sz="2000" b="1" dirty="0" smtClean="0">
                <a:solidFill>
                  <a:srgbClr val="FF0000"/>
                </a:solidFill>
              </a:rPr>
              <a:t>Programmable Logic Devices</a:t>
            </a:r>
            <a:r>
              <a:rPr lang="en-US" sz="2000" dirty="0" smtClean="0"/>
              <a:t> (PLDs) are general purpose microchips that are used to implement logic circuits.</a:t>
            </a:r>
          </a:p>
          <a:p>
            <a:endParaRPr lang="en-US" sz="2000" dirty="0" smtClean="0"/>
          </a:p>
          <a:p>
            <a:r>
              <a:rPr lang="en-US" sz="2000" dirty="0" smtClean="0"/>
              <a:t> A PLD can be viewed as a ‘black box’ that is made up of </a:t>
            </a:r>
            <a:r>
              <a:rPr lang="en-US" sz="2000" b="1" dirty="0" smtClean="0">
                <a:solidFill>
                  <a:srgbClr val="FF0000"/>
                </a:solidFill>
              </a:rPr>
              <a:t>logic gates</a:t>
            </a:r>
            <a:r>
              <a:rPr lang="en-US" sz="2000" dirty="0" smtClean="0"/>
              <a:t> and </a:t>
            </a:r>
            <a:r>
              <a:rPr lang="en-US" sz="2000" b="1" dirty="0" smtClean="0">
                <a:solidFill>
                  <a:srgbClr val="FF0000"/>
                </a:solidFill>
              </a:rPr>
              <a:t>programmable switches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9003" y="2867025"/>
            <a:ext cx="6253997" cy="330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304800" y="5334000"/>
            <a:ext cx="3352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Fig. 3.3.1 PLD Black Box</a:t>
            </a:r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82000" y="6407944"/>
            <a:ext cx="631032" cy="365125"/>
          </a:xfrm>
        </p:spPr>
        <p:txBody>
          <a:bodyPr/>
          <a:lstStyle/>
          <a:p>
            <a:fld id="{6BBCC4E9-A793-4F66-A1D0-4C07DFDB5FFE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457200"/>
            <a:ext cx="815340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CLASSIFICATION OF PLDs</a:t>
            </a:r>
          </a:p>
          <a:p>
            <a:endParaRPr lang="en-US" sz="2000" dirty="0" smtClean="0"/>
          </a:p>
          <a:p>
            <a:r>
              <a:rPr lang="en-US" sz="2400" dirty="0" smtClean="0"/>
              <a:t>PLDs are generally classified into three categories:</a:t>
            </a:r>
          </a:p>
          <a:p>
            <a:endParaRPr lang="en-US" sz="2400" dirty="0" smtClean="0"/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 smtClean="0"/>
              <a:t> Simple PLDs (</a:t>
            </a:r>
            <a:r>
              <a:rPr lang="en-US" sz="2400" b="1" dirty="0" smtClean="0">
                <a:solidFill>
                  <a:srgbClr val="0070C0"/>
                </a:solidFill>
              </a:rPr>
              <a:t>SPLDs</a:t>
            </a:r>
            <a:r>
              <a:rPr lang="en-US" sz="2400" dirty="0" smtClean="0"/>
              <a:t>)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400" dirty="0" smtClean="0"/>
              <a:t> Programmable Logic Array (PLA)</a:t>
            </a:r>
          </a:p>
          <a:p>
            <a:pPr lvl="1">
              <a:buFont typeface="Wingdings" pitchFamily="2" charset="2"/>
              <a:buChar char="q"/>
            </a:pPr>
            <a:r>
              <a:rPr lang="en-US" sz="2400" dirty="0" smtClean="0"/>
              <a:t> Programmable Array Logic </a:t>
            </a:r>
            <a:r>
              <a:rPr lang="en-US" sz="2400" smtClean="0"/>
              <a:t>(PAL)</a:t>
            </a:r>
            <a:endParaRPr lang="en-US" sz="2400" dirty="0" smtClean="0"/>
          </a:p>
          <a:p>
            <a:pPr>
              <a:buFont typeface="Wingdings" pitchFamily="2" charset="2"/>
              <a:buChar char="Ø"/>
            </a:pPr>
            <a:endParaRPr lang="en-US" sz="2400" dirty="0" smtClean="0"/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 Complex PLDs (</a:t>
            </a:r>
            <a:r>
              <a:rPr lang="en-US" sz="2400" b="1" dirty="0" smtClean="0">
                <a:solidFill>
                  <a:srgbClr val="0070C0"/>
                </a:solidFill>
              </a:rPr>
              <a:t>CPLDs</a:t>
            </a:r>
            <a:r>
              <a:rPr lang="en-US" sz="2400" dirty="0" smtClean="0"/>
              <a:t>)</a:t>
            </a:r>
          </a:p>
          <a:p>
            <a:pPr>
              <a:buFont typeface="Wingdings" pitchFamily="2" charset="2"/>
              <a:buChar char="Ø"/>
            </a:pPr>
            <a:endParaRPr lang="en-US" sz="2400" dirty="0" smtClean="0"/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 Field Programmable Gate Arrays (</a:t>
            </a:r>
            <a:r>
              <a:rPr lang="en-US" sz="2400" b="1" dirty="0" smtClean="0">
                <a:solidFill>
                  <a:srgbClr val="0070C0"/>
                </a:solidFill>
              </a:rPr>
              <a:t>FPGAs</a:t>
            </a:r>
            <a:r>
              <a:rPr lang="en-US" sz="2400" dirty="0" smtClean="0"/>
              <a:t>)</a:t>
            </a:r>
          </a:p>
          <a:p>
            <a:endParaRPr lang="en-US" sz="2400" dirty="0" smtClean="0"/>
          </a:p>
          <a:p>
            <a:r>
              <a:rPr lang="en-US" sz="2400" dirty="0" smtClean="0"/>
              <a:t>We briefly look at each one of the above PLDs.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07944"/>
            <a:ext cx="554832" cy="365125"/>
          </a:xfrm>
        </p:spPr>
        <p:txBody>
          <a:bodyPr/>
          <a:lstStyle/>
          <a:p>
            <a:fld id="{6BBCC4E9-A793-4F66-A1D0-4C07DFDB5FFE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381000"/>
            <a:ext cx="80010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1. Programmable Logic Array (PLA)</a:t>
            </a:r>
          </a:p>
          <a:p>
            <a:pPr>
              <a:buFont typeface="Wingdings" pitchFamily="2" charset="2"/>
              <a:buChar char="q"/>
            </a:pPr>
            <a:r>
              <a:rPr lang="en-US" sz="2000" dirty="0" smtClean="0"/>
              <a:t> Developed on the basis of the sum-of-product of the logic function to be implemented. Any digital circuit can be made using AND </a:t>
            </a:r>
            <a:r>
              <a:rPr lang="en-US" sz="2000" dirty="0" err="1" smtClean="0"/>
              <a:t>and</a:t>
            </a:r>
            <a:r>
              <a:rPr lang="en-US" sz="2000" dirty="0" smtClean="0"/>
              <a:t> OR gates.</a:t>
            </a:r>
          </a:p>
          <a:p>
            <a:pPr>
              <a:buFont typeface="Wingdings" pitchFamily="2" charset="2"/>
              <a:buChar char="q"/>
            </a:pPr>
            <a:endParaRPr lang="en-US" sz="2000" dirty="0" smtClean="0"/>
          </a:p>
          <a:p>
            <a:pPr>
              <a:buFont typeface="Wingdings" pitchFamily="2" charset="2"/>
              <a:buChar char="q"/>
            </a:pPr>
            <a:r>
              <a:rPr lang="en-US" sz="2000" dirty="0" smtClean="0"/>
              <a:t> PLAs have a circuit block called an AND-plane (also called AND-Array) followed by an OR-plane (OR-Array).</a:t>
            </a:r>
          </a:p>
          <a:p>
            <a:pPr>
              <a:buFont typeface="Wingdings" pitchFamily="2" charset="2"/>
              <a:buChar char="q"/>
            </a:pPr>
            <a:endParaRPr lang="en-US" sz="2000" dirty="0" smtClean="0"/>
          </a:p>
          <a:p>
            <a:pPr>
              <a:buFont typeface="Wingdings" pitchFamily="2" charset="2"/>
              <a:buChar char="q"/>
            </a:pPr>
            <a:r>
              <a:rPr lang="en-US" sz="2000" dirty="0" smtClean="0"/>
              <a:t> At the input, there are input buffers and inverters for each input.</a:t>
            </a:r>
          </a:p>
          <a:p>
            <a:pPr>
              <a:buFont typeface="Wingdings" pitchFamily="2" charset="2"/>
              <a:buChar char="q"/>
            </a:pPr>
            <a:endParaRPr lang="en-US" sz="2000" dirty="0" smtClean="0"/>
          </a:p>
          <a:p>
            <a:pPr>
              <a:buFont typeface="Wingdings" pitchFamily="2" charset="2"/>
              <a:buChar char="q"/>
            </a:pPr>
            <a:r>
              <a:rPr lang="en-US" sz="2000" dirty="0" smtClean="0"/>
              <a:t> Each buffer and inverter output goes through each AND input. And each AND gate output goes to each OR input.</a:t>
            </a:r>
          </a:p>
          <a:p>
            <a:pPr>
              <a:buFont typeface="Wingdings" pitchFamily="2" charset="2"/>
              <a:buChar char="q"/>
            </a:pPr>
            <a:endParaRPr lang="en-US" sz="2000" dirty="0" smtClean="0"/>
          </a:p>
          <a:p>
            <a:pPr>
              <a:buFont typeface="Wingdings" pitchFamily="2" charset="2"/>
              <a:buChar char="q"/>
            </a:pPr>
            <a:r>
              <a:rPr lang="en-US" sz="2000" dirty="0" smtClean="0"/>
              <a:t> The AND-plane is programmable because it has fuses between the and gates and the buffers/inverters.</a:t>
            </a:r>
          </a:p>
          <a:p>
            <a:pPr>
              <a:buFont typeface="Wingdings" pitchFamily="2" charset="2"/>
              <a:buChar char="q"/>
            </a:pPr>
            <a:endParaRPr lang="en-US" sz="2000" dirty="0" smtClean="0"/>
          </a:p>
          <a:p>
            <a:pPr>
              <a:buFont typeface="Wingdings" pitchFamily="2" charset="2"/>
              <a:buChar char="q"/>
            </a:pPr>
            <a:r>
              <a:rPr lang="en-US" sz="2000" dirty="0" smtClean="0"/>
              <a:t> the OR-plane is programmable because of the fuses between each of its inputs and the AND gates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82000" y="6407944"/>
            <a:ext cx="631032" cy="365125"/>
          </a:xfrm>
        </p:spPr>
        <p:txBody>
          <a:bodyPr/>
          <a:lstStyle/>
          <a:p>
            <a:fld id="{6BBCC4E9-A793-4F66-A1D0-4C07DFDB5FFE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1" y="243738"/>
            <a:ext cx="5181599" cy="5743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304800" y="6000690"/>
            <a:ext cx="548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Fig. 3.3.2 Gate Level PLA (</a:t>
            </a:r>
            <a:r>
              <a:rPr lang="en-US" sz="2000" b="1" dirty="0" err="1" smtClean="0"/>
              <a:t>Unprogrammed</a:t>
            </a:r>
            <a:r>
              <a:rPr lang="en-US" sz="2000" b="1" dirty="0" smtClean="0"/>
              <a:t>)</a:t>
            </a:r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29452</TotalTime>
  <Words>1715</Words>
  <Application>Microsoft Office PowerPoint</Application>
  <PresentationFormat>On-screen Show (4:3)</PresentationFormat>
  <Paragraphs>302</Paragraphs>
  <Slides>29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9" baseType="lpstr">
      <vt:lpstr>Digital-7 Italic</vt:lpstr>
      <vt:lpstr>Calibri</vt:lpstr>
      <vt:lpstr>Lucida Sans Unicode</vt:lpstr>
      <vt:lpstr>Times New Roman</vt:lpstr>
      <vt:lpstr>Verdana</vt:lpstr>
      <vt:lpstr>Wingdings</vt:lpstr>
      <vt:lpstr>Wingdings 2</vt:lpstr>
      <vt:lpstr>Wingdings 3</vt:lpstr>
      <vt:lpstr>Concourse</vt:lpstr>
      <vt:lpstr>Equation</vt:lpstr>
      <vt:lpstr>EEE 3132 – DIGITAL ELECTRONICS</vt:lpstr>
      <vt:lpstr>Course Outline</vt:lpstr>
      <vt:lpstr>PowerPoint Presentation</vt:lpstr>
      <vt:lpstr>INTRODUCTION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ELECTRONIC ENGINEERING I</dc:title>
  <dc:creator>Jasper</dc:creator>
  <cp:lastModifiedBy>Jasper</cp:lastModifiedBy>
  <cp:revision>1909</cp:revision>
  <dcterms:created xsi:type="dcterms:W3CDTF">2013-10-20T08:50:12Z</dcterms:created>
  <dcterms:modified xsi:type="dcterms:W3CDTF">2015-12-28T08:18:03Z</dcterms:modified>
</cp:coreProperties>
</file>