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87"/>
  </p:notesMasterIdLst>
  <p:handoutMasterIdLst>
    <p:handoutMasterId r:id="rId88"/>
  </p:handoutMasterIdLst>
  <p:sldIdLst>
    <p:sldId id="256" r:id="rId2"/>
    <p:sldId id="257" r:id="rId3"/>
    <p:sldId id="407" r:id="rId4"/>
    <p:sldId id="413" r:id="rId5"/>
    <p:sldId id="412" r:id="rId6"/>
    <p:sldId id="414" r:id="rId7"/>
    <p:sldId id="415" r:id="rId8"/>
    <p:sldId id="416" r:id="rId9"/>
    <p:sldId id="417" r:id="rId10"/>
    <p:sldId id="418" r:id="rId11"/>
    <p:sldId id="419" r:id="rId12"/>
    <p:sldId id="421" r:id="rId13"/>
    <p:sldId id="423" r:id="rId14"/>
    <p:sldId id="422" r:id="rId15"/>
    <p:sldId id="424" r:id="rId16"/>
    <p:sldId id="425" r:id="rId17"/>
    <p:sldId id="428" r:id="rId18"/>
    <p:sldId id="433" r:id="rId19"/>
    <p:sldId id="449" r:id="rId20"/>
    <p:sldId id="426" r:id="rId21"/>
    <p:sldId id="429" r:id="rId22"/>
    <p:sldId id="430" r:id="rId23"/>
    <p:sldId id="435" r:id="rId24"/>
    <p:sldId id="431" r:id="rId25"/>
    <p:sldId id="432" r:id="rId26"/>
    <p:sldId id="436" r:id="rId27"/>
    <p:sldId id="434" r:id="rId28"/>
    <p:sldId id="437" r:id="rId29"/>
    <p:sldId id="441" r:id="rId30"/>
    <p:sldId id="443" r:id="rId31"/>
    <p:sldId id="440" r:id="rId32"/>
    <p:sldId id="444" r:id="rId33"/>
    <p:sldId id="442" r:id="rId34"/>
    <p:sldId id="445" r:id="rId35"/>
    <p:sldId id="438" r:id="rId36"/>
    <p:sldId id="439" r:id="rId37"/>
    <p:sldId id="446" r:id="rId38"/>
    <p:sldId id="447" r:id="rId39"/>
    <p:sldId id="450" r:id="rId40"/>
    <p:sldId id="448" r:id="rId41"/>
    <p:sldId id="451" r:id="rId42"/>
    <p:sldId id="455" r:id="rId43"/>
    <p:sldId id="456" r:id="rId44"/>
    <p:sldId id="454" r:id="rId45"/>
    <p:sldId id="458" r:id="rId46"/>
    <p:sldId id="459" r:id="rId47"/>
    <p:sldId id="457" r:id="rId48"/>
    <p:sldId id="453" r:id="rId49"/>
    <p:sldId id="460" r:id="rId50"/>
    <p:sldId id="461" r:id="rId51"/>
    <p:sldId id="467" r:id="rId52"/>
    <p:sldId id="471" r:id="rId53"/>
    <p:sldId id="470" r:id="rId54"/>
    <p:sldId id="468" r:id="rId55"/>
    <p:sldId id="469" r:id="rId56"/>
    <p:sldId id="473" r:id="rId57"/>
    <p:sldId id="472" r:id="rId58"/>
    <p:sldId id="477" r:id="rId59"/>
    <p:sldId id="482" r:id="rId60"/>
    <p:sldId id="487" r:id="rId61"/>
    <p:sldId id="488" r:id="rId62"/>
    <p:sldId id="489" r:id="rId63"/>
    <p:sldId id="498" r:id="rId64"/>
    <p:sldId id="500" r:id="rId65"/>
    <p:sldId id="484" r:id="rId66"/>
    <p:sldId id="485" r:id="rId67"/>
    <p:sldId id="486" r:id="rId68"/>
    <p:sldId id="483" r:id="rId69"/>
    <p:sldId id="480" r:id="rId70"/>
    <p:sldId id="481" r:id="rId71"/>
    <p:sldId id="497" r:id="rId72"/>
    <p:sldId id="501" r:id="rId73"/>
    <p:sldId id="506" r:id="rId74"/>
    <p:sldId id="502" r:id="rId75"/>
    <p:sldId id="503" r:id="rId76"/>
    <p:sldId id="504" r:id="rId77"/>
    <p:sldId id="505" r:id="rId78"/>
    <p:sldId id="507" r:id="rId79"/>
    <p:sldId id="537" r:id="rId80"/>
    <p:sldId id="538" r:id="rId81"/>
    <p:sldId id="539" r:id="rId82"/>
    <p:sldId id="540" r:id="rId83"/>
    <p:sldId id="541" r:id="rId84"/>
    <p:sldId id="533" r:id="rId85"/>
    <p:sldId id="536"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507"/>
    <a:srgbClr val="99CC00"/>
    <a:srgbClr val="D9EA02"/>
    <a:srgbClr val="008000"/>
    <a:srgbClr val="03CEE9"/>
    <a:srgbClr val="0DBCDF"/>
    <a:srgbClr val="C7E6A4"/>
    <a:srgbClr val="8CFCF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3CFAFA-750E-4284-95B5-5A172A0BD243}" type="datetimeFigureOut">
              <a:rPr lang="en-US" smtClean="0"/>
              <a:pPr/>
              <a:t>08-Dec-15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0F2FE6-1C86-4BD6-AB11-A2C4BC6C89D5}"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C0A06-A612-4457-B626-79560B6200F3}" type="datetimeFigureOut">
              <a:rPr lang="en-US" smtClean="0"/>
              <a:pPr/>
              <a:t>08-Dec-15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5EE7C-5D14-4097-9EF7-66D19655E15C}"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25EE7C-5D14-4097-9EF7-66D19655E15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25EE7C-5D14-4097-9EF7-66D19655E15C}"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553FB26-3414-4F70-872D-5902F2E6DE6C}" type="datetime1">
              <a:rPr lang="en-US" smtClean="0"/>
              <a:pPr/>
              <a:t>08-Dec-15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EEE3131 Jasper Hatilima 2015</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BBCC4E9-A793-4F66-A1D0-4C07DFDB5F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948569-FB63-44CC-B6A5-1797024E2831}" type="datetime1">
              <a:rPr lang="en-US" smtClean="0"/>
              <a:pPr/>
              <a:t>08-Dec-15</a:t>
            </a:fld>
            <a:endParaRPr lang="en-US"/>
          </a:p>
        </p:txBody>
      </p:sp>
      <p:sp>
        <p:nvSpPr>
          <p:cNvPr id="5" name="Footer Placeholder 4"/>
          <p:cNvSpPr>
            <a:spLocks noGrp="1"/>
          </p:cNvSpPr>
          <p:nvPr>
            <p:ph type="ftr" sz="quarter" idx="11"/>
          </p:nvPr>
        </p:nvSpPr>
        <p:spPr/>
        <p:txBody>
          <a:bodyPr/>
          <a:lstStyle>
            <a:extLst/>
          </a:lstStyle>
          <a:p>
            <a:r>
              <a:rPr lang="en-US" smtClean="0"/>
              <a:t>EEE3131 Jasper Hatilima 2015</a:t>
            </a:r>
            <a:endParaRPr lang="en-US"/>
          </a:p>
        </p:txBody>
      </p:sp>
      <p:sp>
        <p:nvSpPr>
          <p:cNvPr id="6" name="Slide Number Placeholder 5"/>
          <p:cNvSpPr>
            <a:spLocks noGrp="1"/>
          </p:cNvSpPr>
          <p:nvPr>
            <p:ph type="sldNum" sz="quarter" idx="12"/>
          </p:nvPr>
        </p:nvSpPr>
        <p:spPr/>
        <p:txBody>
          <a:bodyPr/>
          <a:lstStyle>
            <a:extLst/>
          </a:lstStyle>
          <a:p>
            <a:fld id="{6BBCC4E9-A793-4F66-A1D0-4C07DFDB5F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0459D7-BB29-469B-B8B6-7E9ADDA417A9}" type="datetime1">
              <a:rPr lang="en-US" smtClean="0"/>
              <a:pPr/>
              <a:t>08-Dec-15</a:t>
            </a:fld>
            <a:endParaRPr lang="en-US"/>
          </a:p>
        </p:txBody>
      </p:sp>
      <p:sp>
        <p:nvSpPr>
          <p:cNvPr id="5" name="Footer Placeholder 4"/>
          <p:cNvSpPr>
            <a:spLocks noGrp="1"/>
          </p:cNvSpPr>
          <p:nvPr>
            <p:ph type="ftr" sz="quarter" idx="11"/>
          </p:nvPr>
        </p:nvSpPr>
        <p:spPr/>
        <p:txBody>
          <a:bodyPr/>
          <a:lstStyle>
            <a:extLst/>
          </a:lstStyle>
          <a:p>
            <a:r>
              <a:rPr lang="en-US" smtClean="0"/>
              <a:t>EEE3131 Jasper Hatilima 2015</a:t>
            </a:r>
            <a:endParaRPr lang="en-US"/>
          </a:p>
        </p:txBody>
      </p:sp>
      <p:sp>
        <p:nvSpPr>
          <p:cNvPr id="6" name="Slide Number Placeholder 5"/>
          <p:cNvSpPr>
            <a:spLocks noGrp="1"/>
          </p:cNvSpPr>
          <p:nvPr>
            <p:ph type="sldNum" sz="quarter" idx="12"/>
          </p:nvPr>
        </p:nvSpPr>
        <p:spPr/>
        <p:txBody>
          <a:bodyPr/>
          <a:lstStyle>
            <a:extLst/>
          </a:lstStyle>
          <a:p>
            <a:fld id="{6BBCC4E9-A793-4F66-A1D0-4C07DFDB5F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D1A0C6F-692B-48CD-BE70-79170F63BEC3}" type="datetime1">
              <a:rPr lang="en-US" smtClean="0"/>
              <a:pPr/>
              <a:t>08-Dec-15</a:t>
            </a:fld>
            <a:endParaRPr lang="en-US"/>
          </a:p>
        </p:txBody>
      </p:sp>
      <p:sp>
        <p:nvSpPr>
          <p:cNvPr id="5" name="Footer Placeholder 4"/>
          <p:cNvSpPr>
            <a:spLocks noGrp="1"/>
          </p:cNvSpPr>
          <p:nvPr>
            <p:ph type="ftr" sz="quarter" idx="11"/>
          </p:nvPr>
        </p:nvSpPr>
        <p:spPr/>
        <p:txBody>
          <a:bodyPr/>
          <a:lstStyle>
            <a:extLst/>
          </a:lstStyle>
          <a:p>
            <a:r>
              <a:rPr lang="en-US" smtClean="0"/>
              <a:t>EEE3131 Jasper Hatilima 2015</a:t>
            </a:r>
            <a:endParaRPr lang="en-US"/>
          </a:p>
        </p:txBody>
      </p:sp>
      <p:sp>
        <p:nvSpPr>
          <p:cNvPr id="6" name="Slide Number Placeholder 5"/>
          <p:cNvSpPr>
            <a:spLocks noGrp="1"/>
          </p:cNvSpPr>
          <p:nvPr>
            <p:ph type="sldNum" sz="quarter" idx="12"/>
          </p:nvPr>
        </p:nvSpPr>
        <p:spPr/>
        <p:txBody>
          <a:bodyPr/>
          <a:lstStyle>
            <a:extLst/>
          </a:lstStyle>
          <a:p>
            <a:fld id="{6BBCC4E9-A793-4F66-A1D0-4C07DFDB5FF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AD543D7-AC31-4721-BC3D-2CC3D5A1FFBB}" type="datetime1">
              <a:rPr lang="en-US" smtClean="0"/>
              <a:pPr/>
              <a:t>08-Dec-15</a:t>
            </a:fld>
            <a:endParaRPr lang="en-US"/>
          </a:p>
        </p:txBody>
      </p:sp>
      <p:sp>
        <p:nvSpPr>
          <p:cNvPr id="5" name="Footer Placeholder 4"/>
          <p:cNvSpPr>
            <a:spLocks noGrp="1"/>
          </p:cNvSpPr>
          <p:nvPr>
            <p:ph type="ftr" sz="quarter" idx="11"/>
          </p:nvPr>
        </p:nvSpPr>
        <p:spPr/>
        <p:txBody>
          <a:bodyPr/>
          <a:lstStyle>
            <a:extLst/>
          </a:lstStyle>
          <a:p>
            <a:r>
              <a:rPr lang="en-US" smtClean="0"/>
              <a:t>EEE3131 Jasper Hatilima 2015</a:t>
            </a:r>
            <a:endParaRPr lang="en-US"/>
          </a:p>
        </p:txBody>
      </p:sp>
      <p:sp>
        <p:nvSpPr>
          <p:cNvPr id="6" name="Slide Number Placeholder 5"/>
          <p:cNvSpPr>
            <a:spLocks noGrp="1"/>
          </p:cNvSpPr>
          <p:nvPr>
            <p:ph type="sldNum" sz="quarter" idx="12"/>
          </p:nvPr>
        </p:nvSpPr>
        <p:spPr/>
        <p:txBody>
          <a:bodyPr/>
          <a:lstStyle>
            <a:extLst/>
          </a:lstStyle>
          <a:p>
            <a:fld id="{6BBCC4E9-A793-4F66-A1D0-4C07DFDB5FF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E56D02-6E65-4C10-B467-BB7D18A27D5E}" type="datetime1">
              <a:rPr lang="en-US" smtClean="0"/>
              <a:pPr/>
              <a:t>08-Dec-15</a:t>
            </a:fld>
            <a:endParaRPr lang="en-US"/>
          </a:p>
        </p:txBody>
      </p:sp>
      <p:sp>
        <p:nvSpPr>
          <p:cNvPr id="6" name="Footer Placeholder 5"/>
          <p:cNvSpPr>
            <a:spLocks noGrp="1"/>
          </p:cNvSpPr>
          <p:nvPr>
            <p:ph type="ftr" sz="quarter" idx="11"/>
          </p:nvPr>
        </p:nvSpPr>
        <p:spPr/>
        <p:txBody>
          <a:bodyPr/>
          <a:lstStyle>
            <a:extLst/>
          </a:lstStyle>
          <a:p>
            <a:r>
              <a:rPr lang="en-US" smtClean="0"/>
              <a:t>EEE3131 Jasper Hatilima 2015</a:t>
            </a:r>
            <a:endParaRPr lang="en-US"/>
          </a:p>
        </p:txBody>
      </p:sp>
      <p:sp>
        <p:nvSpPr>
          <p:cNvPr id="7" name="Slide Number Placeholder 6"/>
          <p:cNvSpPr>
            <a:spLocks noGrp="1"/>
          </p:cNvSpPr>
          <p:nvPr>
            <p:ph type="sldNum" sz="quarter" idx="12"/>
          </p:nvPr>
        </p:nvSpPr>
        <p:spPr/>
        <p:txBody>
          <a:bodyPr/>
          <a:lstStyle>
            <a:extLst/>
          </a:lstStyle>
          <a:p>
            <a:fld id="{6BBCC4E9-A793-4F66-A1D0-4C07DFDB5FF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E1456C2-C195-4F30-A5DB-33046C3C9651}" type="datetime1">
              <a:rPr lang="en-US" smtClean="0"/>
              <a:pPr/>
              <a:t>08-Dec-15</a:t>
            </a:fld>
            <a:endParaRPr lang="en-US"/>
          </a:p>
        </p:txBody>
      </p:sp>
      <p:sp>
        <p:nvSpPr>
          <p:cNvPr id="8" name="Footer Placeholder 7"/>
          <p:cNvSpPr>
            <a:spLocks noGrp="1"/>
          </p:cNvSpPr>
          <p:nvPr>
            <p:ph type="ftr" sz="quarter" idx="11"/>
          </p:nvPr>
        </p:nvSpPr>
        <p:spPr/>
        <p:txBody>
          <a:bodyPr/>
          <a:lstStyle>
            <a:extLst/>
          </a:lstStyle>
          <a:p>
            <a:r>
              <a:rPr lang="en-US" smtClean="0"/>
              <a:t>EEE3131 Jasper Hatilima 2015</a:t>
            </a:r>
            <a:endParaRPr lang="en-US"/>
          </a:p>
        </p:txBody>
      </p:sp>
      <p:sp>
        <p:nvSpPr>
          <p:cNvPr id="9" name="Slide Number Placeholder 8"/>
          <p:cNvSpPr>
            <a:spLocks noGrp="1"/>
          </p:cNvSpPr>
          <p:nvPr>
            <p:ph type="sldNum" sz="quarter" idx="12"/>
          </p:nvPr>
        </p:nvSpPr>
        <p:spPr/>
        <p:txBody>
          <a:bodyPr/>
          <a:lstStyle>
            <a:extLst/>
          </a:lstStyle>
          <a:p>
            <a:fld id="{6BBCC4E9-A793-4F66-A1D0-4C07DFDB5FF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2C8434C-0C50-4B44-9BAA-14A542B00592}" type="datetime1">
              <a:rPr lang="en-US" smtClean="0"/>
              <a:pPr/>
              <a:t>08-Dec-15</a:t>
            </a:fld>
            <a:endParaRPr lang="en-US"/>
          </a:p>
        </p:txBody>
      </p:sp>
      <p:sp>
        <p:nvSpPr>
          <p:cNvPr id="4" name="Footer Placeholder 3"/>
          <p:cNvSpPr>
            <a:spLocks noGrp="1"/>
          </p:cNvSpPr>
          <p:nvPr>
            <p:ph type="ftr" sz="quarter" idx="11"/>
          </p:nvPr>
        </p:nvSpPr>
        <p:spPr/>
        <p:txBody>
          <a:bodyPr/>
          <a:lstStyle>
            <a:extLst/>
          </a:lstStyle>
          <a:p>
            <a:r>
              <a:rPr lang="en-US" smtClean="0"/>
              <a:t>EEE3131 Jasper Hatilima 2015</a:t>
            </a:r>
            <a:endParaRPr lang="en-US"/>
          </a:p>
        </p:txBody>
      </p:sp>
      <p:sp>
        <p:nvSpPr>
          <p:cNvPr id="5" name="Slide Number Placeholder 4"/>
          <p:cNvSpPr>
            <a:spLocks noGrp="1"/>
          </p:cNvSpPr>
          <p:nvPr>
            <p:ph type="sldNum" sz="quarter" idx="12"/>
          </p:nvPr>
        </p:nvSpPr>
        <p:spPr/>
        <p:txBody>
          <a:bodyPr/>
          <a:lstStyle>
            <a:extLst/>
          </a:lstStyle>
          <a:p>
            <a:fld id="{6BBCC4E9-A793-4F66-A1D0-4C07DFDB5FF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BEEB68F-609E-4C8E-8C21-E0C2863F04AB}" type="datetime1">
              <a:rPr lang="en-US" smtClean="0"/>
              <a:pPr/>
              <a:t>08-Dec-15</a:t>
            </a:fld>
            <a:endParaRPr lang="en-US"/>
          </a:p>
        </p:txBody>
      </p:sp>
      <p:sp>
        <p:nvSpPr>
          <p:cNvPr id="3" name="Footer Placeholder 2"/>
          <p:cNvSpPr>
            <a:spLocks noGrp="1"/>
          </p:cNvSpPr>
          <p:nvPr>
            <p:ph type="ftr" sz="quarter" idx="11"/>
          </p:nvPr>
        </p:nvSpPr>
        <p:spPr/>
        <p:txBody>
          <a:bodyPr/>
          <a:lstStyle>
            <a:extLst/>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extLst/>
          </a:lstStyle>
          <a:p>
            <a:fld id="{6BBCC4E9-A793-4F66-A1D0-4C07DFDB5F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E55F0B2-59EB-40EE-A0A6-3363F16B6868}" type="datetime1">
              <a:rPr lang="en-US" smtClean="0"/>
              <a:pPr/>
              <a:t>08-Dec-15</a:t>
            </a:fld>
            <a:endParaRPr lang="en-US"/>
          </a:p>
        </p:txBody>
      </p:sp>
      <p:sp>
        <p:nvSpPr>
          <p:cNvPr id="6" name="Footer Placeholder 5"/>
          <p:cNvSpPr>
            <a:spLocks noGrp="1"/>
          </p:cNvSpPr>
          <p:nvPr>
            <p:ph type="ftr" sz="quarter" idx="11"/>
          </p:nvPr>
        </p:nvSpPr>
        <p:spPr/>
        <p:txBody>
          <a:bodyPr/>
          <a:lstStyle>
            <a:extLst/>
          </a:lstStyle>
          <a:p>
            <a:r>
              <a:rPr lang="en-US" smtClean="0"/>
              <a:t>EEE3131 Jasper Hatilima 2015</a:t>
            </a:r>
            <a:endParaRPr lang="en-US"/>
          </a:p>
        </p:txBody>
      </p:sp>
      <p:sp>
        <p:nvSpPr>
          <p:cNvPr id="7" name="Slide Number Placeholder 6"/>
          <p:cNvSpPr>
            <a:spLocks noGrp="1"/>
          </p:cNvSpPr>
          <p:nvPr>
            <p:ph type="sldNum" sz="quarter" idx="12"/>
          </p:nvPr>
        </p:nvSpPr>
        <p:spPr/>
        <p:txBody>
          <a:bodyPr/>
          <a:lstStyle>
            <a:extLst/>
          </a:lstStyle>
          <a:p>
            <a:fld id="{6BBCC4E9-A793-4F66-A1D0-4C07DFDB5FF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2AA82D3-FE87-44F0-A0C4-CA7017D3C1FB}" type="datetime1">
              <a:rPr lang="en-US" smtClean="0"/>
              <a:pPr/>
              <a:t>08-Dec-15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EEE3131 Jasper Hatilima 2015</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BBCC4E9-A793-4F66-A1D0-4C07DFDB5FF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031CDAD-FABF-4F16-8B82-27577F1A890D}" type="datetime1">
              <a:rPr lang="en-US" smtClean="0"/>
              <a:pPr/>
              <a:t>08-Dec-15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EEE3131 Jasper Hatilima 2015</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BBCC4E9-A793-4F66-A1D0-4C07DFDB5F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33400"/>
            <a:ext cx="6553200" cy="609600"/>
          </a:xfrm>
        </p:spPr>
        <p:txBody>
          <a:bodyPr>
            <a:normAutofit/>
          </a:bodyPr>
          <a:lstStyle/>
          <a:p>
            <a:pPr algn="ctr"/>
            <a:r>
              <a:rPr lang="en-US" sz="2800" dirty="0" smtClean="0">
                <a:solidFill>
                  <a:srgbClr val="FF0000"/>
                </a:solidFill>
                <a:latin typeface="Times New Roman" pitchFamily="18" charset="0"/>
                <a:cs typeface="Times New Roman" pitchFamily="18" charset="0"/>
              </a:rPr>
              <a:t>EEE 3132 – DIGITAL ELECTRONICS</a:t>
            </a:r>
            <a:endParaRPr lang="en-US" sz="28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685800" y="4343400"/>
            <a:ext cx="7772400" cy="685800"/>
          </a:xfrm>
        </p:spPr>
        <p:txBody>
          <a:bodyPr>
            <a:normAutofit lnSpcReduction="10000"/>
          </a:bodyPr>
          <a:lstStyle/>
          <a:p>
            <a:pPr algn="ctr"/>
            <a:r>
              <a:rPr lang="en-US" sz="2000" b="1" dirty="0" smtClean="0">
                <a:solidFill>
                  <a:srgbClr val="0070C0"/>
                </a:solidFill>
                <a:latin typeface="Times New Roman" pitchFamily="18" charset="0"/>
                <a:cs typeface="Times New Roman" pitchFamily="18" charset="0"/>
              </a:rPr>
              <a:t>Jasper HATILIMA</a:t>
            </a:r>
          </a:p>
          <a:p>
            <a:pPr algn="ctr"/>
            <a:r>
              <a:rPr lang="en-US" sz="1600" dirty="0" smtClean="0">
                <a:latin typeface="Times New Roman" pitchFamily="18" charset="0"/>
                <a:cs typeface="Times New Roman" pitchFamily="18" charset="0"/>
              </a:rPr>
              <a:t>Department of Electrical and Electronic Engineering, School of Engineering</a:t>
            </a:r>
            <a:endParaRPr lang="en-US" sz="1600" dirty="0">
              <a:latin typeface="Times New Roman" pitchFamily="18" charset="0"/>
              <a:cs typeface="Times New Roman" pitchFamily="18" charset="0"/>
            </a:endParaRPr>
          </a:p>
        </p:txBody>
      </p:sp>
      <p:sp>
        <p:nvSpPr>
          <p:cNvPr id="4" name="TextBox 3"/>
          <p:cNvSpPr txBox="1"/>
          <p:nvPr/>
        </p:nvSpPr>
        <p:spPr>
          <a:xfrm>
            <a:off x="6934200" y="6248400"/>
            <a:ext cx="1981200" cy="276999"/>
          </a:xfrm>
          <a:prstGeom prst="rect">
            <a:avLst/>
          </a:prstGeom>
          <a:noFill/>
        </p:spPr>
        <p:txBody>
          <a:bodyPr wrap="square" rtlCol="0">
            <a:spAutoFit/>
          </a:bodyPr>
          <a:lstStyle/>
          <a:p>
            <a:r>
              <a:rPr lang="en-US" sz="1200" dirty="0" smtClean="0"/>
              <a:t>January 2015</a:t>
            </a:r>
            <a:endParaRPr lang="en-US" sz="1200" dirty="0"/>
          </a:p>
        </p:txBody>
      </p:sp>
      <p:pic>
        <p:nvPicPr>
          <p:cNvPr id="1027" name="Picture 3"/>
          <p:cNvPicPr>
            <a:picLocks noChangeAspect="1" noChangeArrowheads="1"/>
          </p:cNvPicPr>
          <p:nvPr/>
        </p:nvPicPr>
        <p:blipFill>
          <a:blip r:embed="rId3" cstate="print"/>
          <a:srcRect/>
          <a:stretch>
            <a:fillRect/>
          </a:stretch>
        </p:blipFill>
        <p:spPr bwMode="auto">
          <a:xfrm>
            <a:off x="7543800" y="533400"/>
            <a:ext cx="762000" cy="945444"/>
          </a:xfrm>
          <a:prstGeom prst="rect">
            <a:avLst/>
          </a:prstGeom>
          <a:noFill/>
          <a:ln w="9525">
            <a:noFill/>
            <a:miter lim="800000"/>
            <a:headEnd/>
            <a:tailEnd/>
          </a:ln>
        </p:spPr>
      </p:pic>
      <p:sp>
        <p:nvSpPr>
          <p:cNvPr id="7" name="TextBox 6"/>
          <p:cNvSpPr txBox="1"/>
          <p:nvPr/>
        </p:nvSpPr>
        <p:spPr>
          <a:xfrm>
            <a:off x="7010400" y="228600"/>
            <a:ext cx="1828800"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The University of Zambia</a:t>
            </a:r>
            <a:endParaRPr lang="en-US" sz="1200" dirty="0">
              <a:latin typeface="Times New Roman" pitchFamily="18" charset="0"/>
              <a:cs typeface="Times New Roman" pitchFamily="18" charset="0"/>
            </a:endParaRPr>
          </a:p>
        </p:txBody>
      </p:sp>
      <p:sp>
        <p:nvSpPr>
          <p:cNvPr id="8" name="TextBox 7"/>
          <p:cNvSpPr txBox="1"/>
          <p:nvPr/>
        </p:nvSpPr>
        <p:spPr>
          <a:xfrm>
            <a:off x="457200" y="6324600"/>
            <a:ext cx="3657600" cy="461665"/>
          </a:xfrm>
          <a:prstGeom prst="rect">
            <a:avLst/>
          </a:prstGeom>
          <a:noFill/>
        </p:spPr>
        <p:txBody>
          <a:bodyPr wrap="square" rtlCol="0">
            <a:spAutoFit/>
          </a:bodyPr>
          <a:lstStyle/>
          <a:p>
            <a:r>
              <a:rPr lang="en-US" sz="1200" dirty="0" smtClean="0"/>
              <a:t>jasper.hatilima@unza.zm</a:t>
            </a:r>
          </a:p>
          <a:p>
            <a:r>
              <a:rPr lang="en-US" sz="1200" dirty="0" smtClean="0"/>
              <a:t>jasperhatilima@yahoo.com</a:t>
            </a:r>
            <a:endParaRPr lang="en-US" sz="1200" dirty="0"/>
          </a:p>
        </p:txBody>
      </p:sp>
      <p:pic>
        <p:nvPicPr>
          <p:cNvPr id="10241" name="Picture 1" descr="E:\Data\Students\EEE3132 Digital Electronics\Net Data\Images\Introducing Mcontrollers - Hware_Sware_and_Applications_M_Collier_and_S_Sun.JPG"/>
          <p:cNvPicPr>
            <a:picLocks noChangeAspect="1" noChangeArrowheads="1"/>
          </p:cNvPicPr>
          <p:nvPr/>
        </p:nvPicPr>
        <p:blipFill>
          <a:blip r:embed="rId4" cstate="print"/>
          <a:srcRect/>
          <a:stretch>
            <a:fillRect/>
          </a:stretch>
        </p:blipFill>
        <p:spPr bwMode="auto">
          <a:xfrm>
            <a:off x="2286000" y="1219200"/>
            <a:ext cx="4415486" cy="2971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10</a:t>
            </a:fld>
            <a:endParaRPr lang="en-US"/>
          </a:p>
        </p:txBody>
      </p:sp>
      <p:sp>
        <p:nvSpPr>
          <p:cNvPr id="6" name="TextBox 5"/>
          <p:cNvSpPr txBox="1"/>
          <p:nvPr/>
        </p:nvSpPr>
        <p:spPr>
          <a:xfrm>
            <a:off x="457200" y="457200"/>
            <a:ext cx="8229600" cy="1508105"/>
          </a:xfrm>
          <a:prstGeom prst="rect">
            <a:avLst/>
          </a:prstGeom>
          <a:noFill/>
        </p:spPr>
        <p:txBody>
          <a:bodyPr wrap="square" rtlCol="0">
            <a:spAutoFit/>
          </a:bodyPr>
          <a:lstStyle/>
          <a:p>
            <a:r>
              <a:rPr lang="en-US" sz="2400" b="1" dirty="0" smtClean="0"/>
              <a:t>TTL implementation:</a:t>
            </a:r>
          </a:p>
          <a:p>
            <a:endParaRPr lang="en-US" sz="2400" b="1" dirty="0" smtClean="0"/>
          </a:p>
          <a:p>
            <a:r>
              <a:rPr lang="en-US" sz="2000" dirty="0" smtClean="0"/>
              <a:t>The Three-state (Tri-state) switch is implemented on an IC as </a:t>
            </a:r>
            <a:r>
              <a:rPr lang="en-US" sz="2400" b="1" dirty="0" smtClean="0"/>
              <a:t>74126</a:t>
            </a:r>
            <a:r>
              <a:rPr lang="en-US" sz="2000" dirty="0" smtClean="0"/>
              <a:t> which is shown below as having four tri-state switches.</a:t>
            </a:r>
            <a:endParaRPr lang="en-US" sz="2000" dirty="0"/>
          </a:p>
        </p:txBody>
      </p:sp>
      <p:pic>
        <p:nvPicPr>
          <p:cNvPr id="4098" name="Picture 2"/>
          <p:cNvPicPr>
            <a:picLocks noChangeAspect="1" noChangeArrowheads="1"/>
          </p:cNvPicPr>
          <p:nvPr/>
        </p:nvPicPr>
        <p:blipFill>
          <a:blip r:embed="rId2" cstate="print"/>
          <a:srcRect/>
          <a:stretch>
            <a:fillRect/>
          </a:stretch>
        </p:blipFill>
        <p:spPr bwMode="auto">
          <a:xfrm>
            <a:off x="1066800" y="2438400"/>
            <a:ext cx="6997757" cy="2733675"/>
          </a:xfrm>
          <a:prstGeom prst="rect">
            <a:avLst/>
          </a:prstGeom>
          <a:noFill/>
          <a:ln w="9525">
            <a:noFill/>
            <a:miter lim="800000"/>
            <a:headEnd/>
            <a:tailEnd/>
          </a:ln>
        </p:spPr>
      </p:pic>
      <p:sp>
        <p:nvSpPr>
          <p:cNvPr id="8" name="TextBox 7"/>
          <p:cNvSpPr txBox="1"/>
          <p:nvPr/>
        </p:nvSpPr>
        <p:spPr>
          <a:xfrm>
            <a:off x="533400" y="5410200"/>
            <a:ext cx="8305800" cy="400110"/>
          </a:xfrm>
          <a:prstGeom prst="rect">
            <a:avLst/>
          </a:prstGeom>
          <a:noFill/>
        </p:spPr>
        <p:txBody>
          <a:bodyPr wrap="square" rtlCol="0">
            <a:spAutoFit/>
          </a:bodyPr>
          <a:lstStyle/>
          <a:p>
            <a:r>
              <a:rPr lang="en-US" sz="2000" b="1" dirty="0" smtClean="0"/>
              <a:t>Fig. 3.1.4 TTL (74126) Tri-State switch</a:t>
            </a:r>
            <a:endParaRPr lang="en-US"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11</a:t>
            </a:fld>
            <a:endParaRPr lang="en-US"/>
          </a:p>
        </p:txBody>
      </p:sp>
      <p:sp>
        <p:nvSpPr>
          <p:cNvPr id="6" name="TextBox 5"/>
          <p:cNvSpPr txBox="1"/>
          <p:nvPr/>
        </p:nvSpPr>
        <p:spPr>
          <a:xfrm>
            <a:off x="457200" y="457200"/>
            <a:ext cx="8229600" cy="5139869"/>
          </a:xfrm>
          <a:prstGeom prst="rect">
            <a:avLst/>
          </a:prstGeom>
          <a:noFill/>
        </p:spPr>
        <p:txBody>
          <a:bodyPr wrap="square" rtlCol="0">
            <a:spAutoFit/>
          </a:bodyPr>
          <a:lstStyle/>
          <a:p>
            <a:r>
              <a:rPr lang="en-US" sz="2400" b="1" dirty="0" smtClean="0"/>
              <a:t>Application of Tri-state switch:</a:t>
            </a:r>
          </a:p>
          <a:p>
            <a:endParaRPr lang="en-US" sz="2400" b="1" dirty="0" smtClean="0"/>
          </a:p>
          <a:p>
            <a:r>
              <a:rPr lang="en-US" sz="2000" dirty="0" smtClean="0"/>
              <a:t>The Three-state switch is used to create a three-state buffer register from a controlled buffer register of </a:t>
            </a:r>
            <a:r>
              <a:rPr lang="en-US" sz="2000" b="1" dirty="0" smtClean="0"/>
              <a:t>Fig. 2.20</a:t>
            </a:r>
            <a:r>
              <a:rPr lang="en-US" sz="2000" dirty="0" smtClean="0"/>
              <a:t> under sequential logic component.</a:t>
            </a:r>
          </a:p>
          <a:p>
            <a:endParaRPr lang="en-US" sz="2000" dirty="0" smtClean="0"/>
          </a:p>
          <a:p>
            <a:r>
              <a:rPr lang="en-US" sz="2000" dirty="0" smtClean="0"/>
              <a:t>In </a:t>
            </a:r>
            <a:r>
              <a:rPr lang="en-US" sz="2000" b="1" dirty="0" smtClean="0"/>
              <a:t>74LS173</a:t>
            </a:r>
            <a:r>
              <a:rPr lang="en-US" sz="2000" dirty="0" smtClean="0"/>
              <a:t> of </a:t>
            </a:r>
            <a:r>
              <a:rPr lang="en-US" sz="2000" b="1" dirty="0" smtClean="0"/>
              <a:t>Fig. 2.21</a:t>
            </a:r>
            <a:r>
              <a:rPr lang="en-US" sz="2000" dirty="0" smtClean="0"/>
              <a:t>, the tri-state switch is incorporated into the IC and controlled by pins 1 and 2.</a:t>
            </a:r>
          </a:p>
          <a:p>
            <a:endParaRPr lang="en-US" sz="2000" dirty="0" smtClean="0"/>
          </a:p>
          <a:p>
            <a:r>
              <a:rPr lang="en-US" sz="2000" dirty="0" smtClean="0"/>
              <a:t>If the ENABLE is low, the output pins are open (high impedance) and so the contents of the buffer register are isolated from the </a:t>
            </a:r>
            <a:r>
              <a:rPr lang="en-US" sz="2000" b="1" dirty="0" smtClean="0"/>
              <a:t>bus</a:t>
            </a:r>
            <a:r>
              <a:rPr lang="en-US" sz="2000" dirty="0" smtClean="0"/>
              <a:t>.</a:t>
            </a:r>
          </a:p>
          <a:p>
            <a:endParaRPr lang="en-US" sz="2000" dirty="0" smtClean="0"/>
          </a:p>
          <a:p>
            <a:r>
              <a:rPr lang="en-US" sz="2000" i="1" dirty="0" smtClean="0"/>
              <a:t>This brings in the concept of a bus </a:t>
            </a:r>
            <a:r>
              <a:rPr lang="en-US" sz="2000" i="1" dirty="0" err="1" smtClean="0"/>
              <a:t>organised</a:t>
            </a:r>
            <a:r>
              <a:rPr lang="en-US" sz="2000" i="1" dirty="0" smtClean="0"/>
              <a:t> computer that will be discusses later. This has a </a:t>
            </a:r>
            <a:r>
              <a:rPr lang="en-US" sz="2000" b="1" i="1" dirty="0" smtClean="0"/>
              <a:t>Data Bus</a:t>
            </a:r>
            <a:r>
              <a:rPr lang="en-US" sz="2000" i="1" dirty="0" smtClean="0"/>
              <a:t>, </a:t>
            </a:r>
            <a:r>
              <a:rPr lang="en-US" sz="2000" b="1" i="1" dirty="0" smtClean="0"/>
              <a:t>Control Bus </a:t>
            </a:r>
            <a:r>
              <a:rPr lang="en-US" sz="2000" i="1" dirty="0" smtClean="0"/>
              <a:t>and </a:t>
            </a:r>
            <a:r>
              <a:rPr lang="en-US" sz="2000" b="1" i="1" dirty="0" smtClean="0"/>
              <a:t>Address Bus</a:t>
            </a:r>
            <a:r>
              <a:rPr lang="en-US" sz="2000" i="1" dirty="0" smtClean="0"/>
              <a:t>.</a:t>
            </a:r>
            <a:endParaRPr lang="en-US" sz="20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12</a:t>
            </a:fld>
            <a:endParaRPr lang="en-US"/>
          </a:p>
        </p:txBody>
      </p:sp>
      <p:pic>
        <p:nvPicPr>
          <p:cNvPr id="6146" name="Picture 2"/>
          <p:cNvPicPr>
            <a:picLocks noChangeAspect="1" noChangeArrowheads="1"/>
          </p:cNvPicPr>
          <p:nvPr/>
        </p:nvPicPr>
        <p:blipFill>
          <a:blip r:embed="rId2" cstate="print"/>
          <a:srcRect l="883" r="2036"/>
          <a:stretch>
            <a:fillRect/>
          </a:stretch>
        </p:blipFill>
        <p:spPr bwMode="auto">
          <a:xfrm>
            <a:off x="228600" y="359661"/>
            <a:ext cx="8686800" cy="5471108"/>
          </a:xfrm>
          <a:prstGeom prst="rect">
            <a:avLst/>
          </a:prstGeom>
          <a:noFill/>
          <a:ln w="9525">
            <a:noFill/>
            <a:miter lim="800000"/>
            <a:headEnd/>
            <a:tailEnd/>
          </a:ln>
        </p:spPr>
      </p:pic>
      <p:sp>
        <p:nvSpPr>
          <p:cNvPr id="7" name="TextBox 6"/>
          <p:cNvSpPr txBox="1"/>
          <p:nvPr/>
        </p:nvSpPr>
        <p:spPr>
          <a:xfrm>
            <a:off x="609600" y="6019800"/>
            <a:ext cx="6858000" cy="400110"/>
          </a:xfrm>
          <a:prstGeom prst="rect">
            <a:avLst/>
          </a:prstGeom>
          <a:noFill/>
        </p:spPr>
        <p:txBody>
          <a:bodyPr wrap="square" rtlCol="0">
            <a:spAutoFit/>
          </a:bodyPr>
          <a:lstStyle/>
          <a:p>
            <a:r>
              <a:rPr lang="en-US" sz="2000" b="1" dirty="0" smtClean="0"/>
              <a:t>Fig. 3.1.5 Three-State Buffer Register</a:t>
            </a:r>
            <a:endParaRPr lang="en-US"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13</a:t>
            </a:fld>
            <a:endParaRPr lang="en-US"/>
          </a:p>
        </p:txBody>
      </p:sp>
      <p:sp>
        <p:nvSpPr>
          <p:cNvPr id="6" name="TextBox 5"/>
          <p:cNvSpPr txBox="1"/>
          <p:nvPr/>
        </p:nvSpPr>
        <p:spPr>
          <a:xfrm>
            <a:off x="457200" y="304800"/>
            <a:ext cx="8382000" cy="5386090"/>
          </a:xfrm>
          <a:prstGeom prst="rect">
            <a:avLst/>
          </a:prstGeom>
          <a:noFill/>
        </p:spPr>
        <p:txBody>
          <a:bodyPr wrap="square" rtlCol="0">
            <a:spAutoFit/>
          </a:bodyPr>
          <a:lstStyle/>
          <a:p>
            <a:r>
              <a:rPr lang="en-US" sz="2400" b="1" dirty="0" smtClean="0"/>
              <a:t>3.1.2 MEMORIES</a:t>
            </a:r>
          </a:p>
          <a:p>
            <a:endParaRPr lang="en-US" sz="2000" dirty="0" smtClean="0"/>
          </a:p>
          <a:p>
            <a:pPr>
              <a:buFont typeface="Wingdings" pitchFamily="2" charset="2"/>
              <a:buChar char="ü"/>
            </a:pPr>
            <a:r>
              <a:rPr lang="en-US" sz="2000" dirty="0" smtClean="0"/>
              <a:t> Computer systems need memory to store the program and data.</a:t>
            </a:r>
          </a:p>
          <a:p>
            <a:pPr>
              <a:buFont typeface="Wingdings" pitchFamily="2" charset="2"/>
              <a:buChar char="ü"/>
            </a:pPr>
            <a:endParaRPr lang="en-US" sz="2000" dirty="0" smtClean="0"/>
          </a:p>
          <a:p>
            <a:pPr>
              <a:buFont typeface="Wingdings" pitchFamily="2" charset="2"/>
              <a:buChar char="ü"/>
            </a:pPr>
            <a:r>
              <a:rPr lang="en-US" sz="2000" dirty="0" smtClean="0"/>
              <a:t> The memory is made up of millions of registers.</a:t>
            </a:r>
          </a:p>
          <a:p>
            <a:pPr>
              <a:buFont typeface="Wingdings" pitchFamily="2" charset="2"/>
              <a:buChar char="ü"/>
            </a:pPr>
            <a:endParaRPr lang="en-US" sz="2000" dirty="0" smtClean="0"/>
          </a:p>
          <a:p>
            <a:pPr>
              <a:buFont typeface="Wingdings" pitchFamily="2" charset="2"/>
              <a:buChar char="ü"/>
            </a:pPr>
            <a:r>
              <a:rPr lang="en-US" sz="2000" dirty="0" smtClean="0"/>
              <a:t> Memories can be classified as volatile and non-volatile.</a:t>
            </a:r>
          </a:p>
          <a:p>
            <a:pPr>
              <a:buFont typeface="Wingdings" pitchFamily="2" charset="2"/>
              <a:buChar char="ü"/>
            </a:pPr>
            <a:endParaRPr lang="en-US" sz="2000" dirty="0" smtClean="0"/>
          </a:p>
          <a:p>
            <a:pPr>
              <a:buFont typeface="Wingdings" pitchFamily="2" charset="2"/>
              <a:buChar char="ü"/>
            </a:pPr>
            <a:r>
              <a:rPr lang="en-US" sz="2000" dirty="0" smtClean="0"/>
              <a:t> And so in our discussion, we will first start with non-volatile memories.</a:t>
            </a:r>
          </a:p>
          <a:p>
            <a:pPr>
              <a:buFont typeface="Wingdings" pitchFamily="2" charset="2"/>
              <a:buChar char="ü"/>
            </a:pPr>
            <a:endParaRPr lang="en-US" sz="2000" dirty="0" smtClean="0"/>
          </a:p>
          <a:p>
            <a:pPr>
              <a:buFont typeface="Wingdings" pitchFamily="2" charset="2"/>
              <a:buChar char="ü"/>
            </a:pPr>
            <a:r>
              <a:rPr lang="en-US" sz="2000" dirty="0" smtClean="0"/>
              <a:t> Then we will put together the basic concepts of latches that we have already done so as to better understand volatile memory.</a:t>
            </a:r>
          </a:p>
          <a:p>
            <a:endParaRPr lang="en-US" sz="2000" dirty="0" smtClean="0"/>
          </a:p>
          <a:p>
            <a:pPr>
              <a:buFont typeface="Wingdings" pitchFamily="2" charset="2"/>
              <a:buChar char="ü"/>
            </a:pPr>
            <a:endParaRPr lang="en-US" sz="2000" dirty="0" smtClean="0"/>
          </a:p>
          <a:p>
            <a:r>
              <a:rPr lang="en-US" sz="2000" dirty="0" smtClean="0"/>
              <a:t>At this point, it is necessary to understand </a:t>
            </a:r>
            <a:r>
              <a:rPr lang="en-US" sz="2000" b="1" dirty="0" smtClean="0"/>
              <a:t>MEMORY ADDRESSING</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14</a:t>
            </a:fld>
            <a:endParaRPr lang="en-US"/>
          </a:p>
        </p:txBody>
      </p:sp>
      <p:pic>
        <p:nvPicPr>
          <p:cNvPr id="5" name="Picture 2"/>
          <p:cNvPicPr>
            <a:picLocks noChangeAspect="1" noChangeArrowheads="1"/>
          </p:cNvPicPr>
          <p:nvPr/>
        </p:nvPicPr>
        <p:blipFill>
          <a:blip r:embed="rId2" cstate="print"/>
          <a:srcRect/>
          <a:stretch>
            <a:fillRect/>
          </a:stretch>
        </p:blipFill>
        <p:spPr bwMode="auto">
          <a:xfrm>
            <a:off x="6324600" y="2971800"/>
            <a:ext cx="2121438" cy="2466975"/>
          </a:xfrm>
          <a:prstGeom prst="rect">
            <a:avLst/>
          </a:prstGeom>
          <a:noFill/>
          <a:ln w="9525">
            <a:noFill/>
            <a:miter lim="800000"/>
            <a:headEnd/>
            <a:tailEnd/>
          </a:ln>
        </p:spPr>
      </p:pic>
      <p:sp>
        <p:nvSpPr>
          <p:cNvPr id="7" name="Oval Callout 6"/>
          <p:cNvSpPr/>
          <p:nvPr/>
        </p:nvSpPr>
        <p:spPr>
          <a:xfrm>
            <a:off x="609600" y="76200"/>
            <a:ext cx="7239000" cy="2667000"/>
          </a:xfrm>
          <a:prstGeom prst="wedgeEllipseCallout">
            <a:avLst>
              <a:gd name="adj1" fmla="val 35041"/>
              <a:gd name="adj2" fmla="val 6558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So before we go further, let us see what we have done so far and how it drives us towards a functional system</a:t>
            </a:r>
            <a:endParaRPr lang="en-US" sz="2800" b="1" dirty="0">
              <a:solidFill>
                <a:schemeClr val="tx1"/>
              </a:solidFill>
            </a:endParaRPr>
          </a:p>
        </p:txBody>
      </p:sp>
      <p:sp>
        <p:nvSpPr>
          <p:cNvPr id="8" name="TextBox 7"/>
          <p:cNvSpPr txBox="1"/>
          <p:nvPr/>
        </p:nvSpPr>
        <p:spPr>
          <a:xfrm>
            <a:off x="381000" y="3657600"/>
            <a:ext cx="8229600" cy="2246769"/>
          </a:xfrm>
          <a:prstGeom prst="rect">
            <a:avLst/>
          </a:prstGeom>
          <a:noFill/>
        </p:spPr>
        <p:txBody>
          <a:bodyPr wrap="square" rtlCol="0">
            <a:spAutoFit/>
          </a:bodyPr>
          <a:lstStyle/>
          <a:p>
            <a:pPr>
              <a:buFont typeface="Wingdings" pitchFamily="2" charset="2"/>
              <a:buChar char="ü"/>
            </a:pPr>
            <a:r>
              <a:rPr lang="en-US" sz="2000" dirty="0" smtClean="0"/>
              <a:t> Number Systems and Boolean Algebra</a:t>
            </a:r>
          </a:p>
          <a:p>
            <a:pPr>
              <a:buFont typeface="Wingdings" pitchFamily="2" charset="2"/>
              <a:buChar char="ü"/>
            </a:pPr>
            <a:endParaRPr lang="en-US" sz="2000" dirty="0" smtClean="0"/>
          </a:p>
          <a:p>
            <a:pPr>
              <a:buFont typeface="Wingdings" pitchFamily="2" charset="2"/>
              <a:buChar char="ü"/>
            </a:pPr>
            <a:r>
              <a:rPr lang="en-US" sz="2000" dirty="0" smtClean="0"/>
              <a:t> Logic Implementation and logic families.</a:t>
            </a:r>
          </a:p>
          <a:p>
            <a:pPr>
              <a:buFont typeface="Wingdings" pitchFamily="2" charset="2"/>
              <a:buChar char="ü"/>
            </a:pPr>
            <a:endParaRPr lang="en-US" sz="2000" dirty="0" smtClean="0"/>
          </a:p>
          <a:p>
            <a:pPr>
              <a:buFont typeface="Wingdings" pitchFamily="2" charset="2"/>
              <a:buChar char="ü"/>
            </a:pPr>
            <a:r>
              <a:rPr lang="en-US" sz="2000" dirty="0" smtClean="0"/>
              <a:t> Combinational and Sequential logic circuits.</a:t>
            </a:r>
          </a:p>
          <a:p>
            <a:pPr>
              <a:buFont typeface="Wingdings" pitchFamily="2" charset="2"/>
              <a:buChar char="ü"/>
            </a:pPr>
            <a:endParaRPr lang="en-US" sz="2000" dirty="0" smtClean="0"/>
          </a:p>
          <a:p>
            <a:r>
              <a:rPr lang="en-US" sz="2000" dirty="0" smtClean="0"/>
              <a:t>Refer to your computer for example, how does the above apply?</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15</a:t>
            </a:fld>
            <a:endParaRPr lang="en-US"/>
          </a:p>
        </p:txBody>
      </p:sp>
      <p:sp>
        <p:nvSpPr>
          <p:cNvPr id="6" name="TextBox 5"/>
          <p:cNvSpPr txBox="1"/>
          <p:nvPr/>
        </p:nvSpPr>
        <p:spPr>
          <a:xfrm>
            <a:off x="533400" y="533400"/>
            <a:ext cx="8229600" cy="5632311"/>
          </a:xfrm>
          <a:prstGeom prst="rect">
            <a:avLst/>
          </a:prstGeom>
          <a:noFill/>
        </p:spPr>
        <p:txBody>
          <a:bodyPr wrap="square" rtlCol="0">
            <a:spAutoFit/>
          </a:bodyPr>
          <a:lstStyle/>
          <a:p>
            <a:r>
              <a:rPr lang="en-US" sz="2000" dirty="0" smtClean="0"/>
              <a:t>I will make reference to what we have covered in the following order:</a:t>
            </a:r>
          </a:p>
          <a:p>
            <a:pPr marL="342900" indent="-342900">
              <a:buAutoNum type="arabicPeriod"/>
            </a:pPr>
            <a:r>
              <a:rPr lang="en-US" sz="2000" b="1" dirty="0" smtClean="0"/>
              <a:t>Binary Numbers</a:t>
            </a:r>
            <a:r>
              <a:rPr lang="en-US" sz="2000" dirty="0" smtClean="0"/>
              <a:t>: Computer process info using a signal’s HIGH or LOW and binary numbers are a perfect abstraction for this.</a:t>
            </a:r>
          </a:p>
          <a:p>
            <a:pPr marL="342900" indent="-342900">
              <a:buAutoNum type="arabicPeriod"/>
            </a:pPr>
            <a:endParaRPr lang="en-US" sz="2000" dirty="0" smtClean="0"/>
          </a:p>
          <a:p>
            <a:pPr marL="342900" indent="-342900">
              <a:buAutoNum type="arabicPeriod"/>
            </a:pPr>
            <a:r>
              <a:rPr lang="en-US" sz="2000" b="1" dirty="0" smtClean="0"/>
              <a:t>Hexadecimal Numbers</a:t>
            </a:r>
            <a:r>
              <a:rPr lang="en-US" sz="2000" dirty="0" smtClean="0"/>
              <a:t>: Compress binary numbers.</a:t>
            </a:r>
          </a:p>
          <a:p>
            <a:pPr marL="342900" indent="-342900">
              <a:buAutoNum type="arabicPeriod"/>
            </a:pPr>
            <a:endParaRPr lang="en-US" sz="2000" dirty="0" smtClean="0"/>
          </a:p>
          <a:p>
            <a:pPr marL="342900" indent="-342900">
              <a:buAutoNum type="arabicPeriod"/>
            </a:pPr>
            <a:r>
              <a:rPr lang="en-US" sz="2000" b="1" dirty="0" smtClean="0"/>
              <a:t>Combinational logic</a:t>
            </a:r>
            <a:r>
              <a:rPr lang="en-US" sz="2000" dirty="0" smtClean="0"/>
              <a:t>: Arithmetic, decoding, bus control etc</a:t>
            </a:r>
          </a:p>
          <a:p>
            <a:pPr marL="342900" indent="-342900">
              <a:buAutoNum type="arabicPeriod"/>
            </a:pPr>
            <a:endParaRPr lang="en-US" sz="2000" dirty="0" smtClean="0"/>
          </a:p>
          <a:p>
            <a:pPr marL="342900" indent="-342900">
              <a:buAutoNum type="arabicPeriod"/>
            </a:pPr>
            <a:r>
              <a:rPr lang="en-US" sz="2000" b="1" dirty="0" smtClean="0"/>
              <a:t>Sequential Logic</a:t>
            </a:r>
            <a:r>
              <a:rPr lang="en-US" sz="2000" dirty="0" smtClean="0"/>
              <a:t>: Registers (Memory), Counters, etc</a:t>
            </a:r>
          </a:p>
          <a:p>
            <a:pPr marL="342900" indent="-342900">
              <a:buAutoNum type="arabicPeriod"/>
            </a:pPr>
            <a:endParaRPr lang="en-US" sz="2000" dirty="0" smtClean="0"/>
          </a:p>
          <a:p>
            <a:pPr marL="342900" indent="-342900">
              <a:buAutoNum type="arabicPeriod"/>
            </a:pPr>
            <a:r>
              <a:rPr lang="en-US" sz="2000" b="1" dirty="0" smtClean="0"/>
              <a:t>Computer Memory</a:t>
            </a:r>
            <a:r>
              <a:rPr lang="en-US" sz="2000" dirty="0" smtClean="0"/>
              <a:t> is becoming complex and therefore one way of addressing it during Human-Computer interaction is using HEX numbers.</a:t>
            </a:r>
          </a:p>
          <a:p>
            <a:pPr marL="342900" indent="-342900">
              <a:buAutoNum type="arabicPeriod"/>
            </a:pPr>
            <a:r>
              <a:rPr lang="en-US" sz="2000" b="1" dirty="0" smtClean="0"/>
              <a:t>Addressing the large computer memories</a:t>
            </a:r>
            <a:r>
              <a:rPr lang="en-US" sz="2000" dirty="0" smtClean="0"/>
              <a:t> requires address decoders.</a:t>
            </a:r>
          </a:p>
          <a:p>
            <a:pPr marL="342900" indent="-342900"/>
            <a:endParaRPr lang="en-US" sz="2000" dirty="0" smtClean="0"/>
          </a:p>
          <a:p>
            <a:pPr marL="342900" indent="-342900"/>
            <a:r>
              <a:rPr lang="en-US" sz="2000" dirty="0" smtClean="0"/>
              <a:t>			</a:t>
            </a:r>
            <a:r>
              <a:rPr lang="en-US" sz="2000" b="1" dirty="0" smtClean="0">
                <a:solidFill>
                  <a:srgbClr val="FF0000"/>
                </a:solidFill>
              </a:rPr>
              <a:t>Expressed diagrammatically</a:t>
            </a:r>
            <a:r>
              <a:rPr lang="en-US" sz="2000" dirty="0" smtClean="0"/>
              <a:t>…</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dirty="0"/>
          </a:p>
        </p:txBody>
      </p:sp>
      <p:sp>
        <p:nvSpPr>
          <p:cNvPr id="4" name="Slide Number Placeholder 3"/>
          <p:cNvSpPr>
            <a:spLocks noGrp="1"/>
          </p:cNvSpPr>
          <p:nvPr>
            <p:ph type="sldNum" sz="quarter" idx="12"/>
          </p:nvPr>
        </p:nvSpPr>
        <p:spPr/>
        <p:txBody>
          <a:bodyPr/>
          <a:lstStyle/>
          <a:p>
            <a:fld id="{6BBCC4E9-A793-4F66-A1D0-4C07DFDB5FFE}" type="slidenum">
              <a:rPr lang="en-US" smtClean="0"/>
              <a:pPr/>
              <a:t>16</a:t>
            </a:fld>
            <a:endParaRPr lang="en-US"/>
          </a:p>
        </p:txBody>
      </p:sp>
      <p:pic>
        <p:nvPicPr>
          <p:cNvPr id="6" name="Picture 2"/>
          <p:cNvPicPr>
            <a:picLocks noChangeAspect="1" noChangeArrowheads="1"/>
          </p:cNvPicPr>
          <p:nvPr/>
        </p:nvPicPr>
        <p:blipFill>
          <a:blip r:embed="rId2" cstate="print"/>
          <a:srcRect/>
          <a:stretch>
            <a:fillRect/>
          </a:stretch>
        </p:blipFill>
        <p:spPr bwMode="auto">
          <a:xfrm>
            <a:off x="2816873" y="388219"/>
            <a:ext cx="5031727" cy="4793381"/>
          </a:xfrm>
          <a:prstGeom prst="rect">
            <a:avLst/>
          </a:prstGeom>
          <a:noFill/>
          <a:ln w="9525">
            <a:noFill/>
            <a:miter lim="800000"/>
            <a:headEnd/>
            <a:tailEnd/>
          </a:ln>
        </p:spPr>
      </p:pic>
      <p:sp>
        <p:nvSpPr>
          <p:cNvPr id="7" name="TextBox 6"/>
          <p:cNvSpPr txBox="1"/>
          <p:nvPr/>
        </p:nvSpPr>
        <p:spPr>
          <a:xfrm>
            <a:off x="381000" y="5311914"/>
            <a:ext cx="8382000" cy="707886"/>
          </a:xfrm>
          <a:prstGeom prst="rect">
            <a:avLst/>
          </a:prstGeom>
          <a:noFill/>
        </p:spPr>
        <p:txBody>
          <a:bodyPr wrap="square" rtlCol="0">
            <a:spAutoFit/>
          </a:bodyPr>
          <a:lstStyle/>
          <a:p>
            <a:r>
              <a:rPr lang="en-US" sz="2000" dirty="0" smtClean="0"/>
              <a:t>Memory is a key part of a computer system. We therefore need to understand MEMORIES (RAM, ROM, etc)</a:t>
            </a:r>
            <a:endParaRPr lang="en-US" sz="2000" dirty="0"/>
          </a:p>
        </p:txBody>
      </p:sp>
      <p:sp>
        <p:nvSpPr>
          <p:cNvPr id="8" name="TextBox 7"/>
          <p:cNvSpPr txBox="1"/>
          <p:nvPr/>
        </p:nvSpPr>
        <p:spPr>
          <a:xfrm>
            <a:off x="381000" y="2895600"/>
            <a:ext cx="2286000" cy="1015663"/>
          </a:xfrm>
          <a:prstGeom prst="rect">
            <a:avLst/>
          </a:prstGeom>
          <a:noFill/>
        </p:spPr>
        <p:txBody>
          <a:bodyPr wrap="square" rtlCol="0">
            <a:spAutoFit/>
          </a:bodyPr>
          <a:lstStyle/>
          <a:p>
            <a:r>
              <a:rPr lang="en-US" sz="2000" b="1" dirty="0" smtClean="0"/>
              <a:t>Fig. 3.1.6 Digital Computer System</a:t>
            </a:r>
            <a:endParaRPr lang="en-US" sz="2000" b="1" dirty="0"/>
          </a:p>
        </p:txBody>
      </p:sp>
      <p:cxnSp>
        <p:nvCxnSpPr>
          <p:cNvPr id="10" name="Straight Arrow Connector 9"/>
          <p:cNvCxnSpPr/>
          <p:nvPr/>
        </p:nvCxnSpPr>
        <p:spPr>
          <a:xfrm flipV="1">
            <a:off x="4800600" y="3810000"/>
            <a:ext cx="1981200" cy="5334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05000" y="4038600"/>
            <a:ext cx="2895600" cy="646331"/>
          </a:xfrm>
          <a:prstGeom prst="rect">
            <a:avLst/>
          </a:prstGeom>
          <a:noFill/>
          <a:ln w="38100">
            <a:solidFill>
              <a:srgbClr val="FF0000"/>
            </a:solidFill>
          </a:ln>
        </p:spPr>
        <p:txBody>
          <a:bodyPr wrap="square" rtlCol="0">
            <a:spAutoFit/>
          </a:bodyPr>
          <a:lstStyle/>
          <a:p>
            <a:r>
              <a:rPr lang="en-US" dirty="0" smtClean="0"/>
              <a:t>Some of the memory is mapped to devices.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BCC4E9-A793-4F66-A1D0-4C07DFDB5FFE}" type="slidenum">
              <a:rPr lang="en-US" smtClean="0"/>
              <a:pPr/>
              <a:t>17</a:t>
            </a:fld>
            <a:endParaRPr lang="en-US"/>
          </a:p>
        </p:txBody>
      </p:sp>
      <p:sp>
        <p:nvSpPr>
          <p:cNvPr id="6" name="TextBox 5"/>
          <p:cNvSpPr txBox="1"/>
          <p:nvPr/>
        </p:nvSpPr>
        <p:spPr>
          <a:xfrm>
            <a:off x="457200" y="457200"/>
            <a:ext cx="8153400" cy="2308324"/>
          </a:xfrm>
          <a:prstGeom prst="rect">
            <a:avLst/>
          </a:prstGeom>
          <a:noFill/>
        </p:spPr>
        <p:txBody>
          <a:bodyPr wrap="square" rtlCol="0">
            <a:spAutoFit/>
          </a:bodyPr>
          <a:lstStyle/>
          <a:p>
            <a:pPr>
              <a:buFont typeface="Wingdings" pitchFamily="2" charset="2"/>
              <a:buChar char="q"/>
            </a:pPr>
            <a:r>
              <a:rPr lang="en-US" dirty="0" smtClean="0"/>
              <a:t> Go to “Device Manager” or you can search for “devmgmt.msc”</a:t>
            </a:r>
          </a:p>
          <a:p>
            <a:pPr>
              <a:buFont typeface="Wingdings" pitchFamily="2" charset="2"/>
              <a:buChar char="q"/>
            </a:pPr>
            <a:endParaRPr lang="en-US" dirty="0" smtClean="0"/>
          </a:p>
          <a:p>
            <a:pPr>
              <a:buFont typeface="Wingdings" pitchFamily="2" charset="2"/>
              <a:buChar char="q"/>
            </a:pPr>
            <a:r>
              <a:rPr lang="en-US" dirty="0" smtClean="0"/>
              <a:t> Go to “View” then “Resources by Connection”</a:t>
            </a:r>
          </a:p>
          <a:p>
            <a:pPr>
              <a:buFont typeface="Wingdings" pitchFamily="2" charset="2"/>
              <a:buChar char="q"/>
            </a:pPr>
            <a:endParaRPr lang="en-US" dirty="0" smtClean="0"/>
          </a:p>
          <a:p>
            <a:pPr>
              <a:buFont typeface="Wingdings" pitchFamily="2" charset="2"/>
              <a:buChar char="q"/>
            </a:pPr>
            <a:r>
              <a:rPr lang="en-US" dirty="0" smtClean="0"/>
              <a:t> Expand the “Memory” Node.</a:t>
            </a:r>
          </a:p>
          <a:p>
            <a:pPr>
              <a:buFont typeface="Wingdings" pitchFamily="2" charset="2"/>
              <a:buChar char="q"/>
            </a:pPr>
            <a:endParaRPr lang="en-US" dirty="0" smtClean="0"/>
          </a:p>
          <a:p>
            <a:pPr>
              <a:buFont typeface="Wingdings" pitchFamily="2" charset="2"/>
              <a:buChar char="q"/>
            </a:pPr>
            <a:r>
              <a:rPr lang="en-US" dirty="0" smtClean="0"/>
              <a:t> Go ahead and expand the “PCI bus” nodes to see the ranges and the devices consuming the mapped memory.</a:t>
            </a:r>
            <a:endParaRPr lang="en-US" dirty="0"/>
          </a:p>
        </p:txBody>
      </p:sp>
      <p:pic>
        <p:nvPicPr>
          <p:cNvPr id="56322" name="Picture 2"/>
          <p:cNvPicPr>
            <a:picLocks noChangeAspect="1" noChangeArrowheads="1"/>
          </p:cNvPicPr>
          <p:nvPr/>
        </p:nvPicPr>
        <p:blipFill>
          <a:blip r:embed="rId2" cstate="print"/>
          <a:srcRect r="8897" b="16667"/>
          <a:stretch>
            <a:fillRect/>
          </a:stretch>
        </p:blipFill>
        <p:spPr bwMode="auto">
          <a:xfrm>
            <a:off x="1920240" y="2760134"/>
            <a:ext cx="6004560" cy="3335866"/>
          </a:xfrm>
          <a:prstGeom prst="rect">
            <a:avLst/>
          </a:prstGeom>
          <a:noFill/>
          <a:ln w="9525">
            <a:noFill/>
            <a:miter lim="800000"/>
            <a:headEnd/>
            <a:tailEnd/>
          </a:ln>
        </p:spPr>
      </p:pic>
      <p:sp>
        <p:nvSpPr>
          <p:cNvPr id="7" name="Footer Placeholder 2"/>
          <p:cNvSpPr>
            <a:spLocks noGrp="1"/>
          </p:cNvSpPr>
          <p:nvPr>
            <p:ph type="ftr" sz="quarter" idx="11"/>
          </p:nvPr>
        </p:nvSpPr>
        <p:spPr>
          <a:xfrm>
            <a:off x="5650319" y="6340475"/>
            <a:ext cx="2350681" cy="365125"/>
          </a:xfrm>
        </p:spPr>
        <p:txBody>
          <a:bodyPr/>
          <a:lstStyle/>
          <a:p>
            <a:r>
              <a:rPr lang="en-US" smtClean="0"/>
              <a:t>EEE3131 Jasper Hatilima 2015</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18</a:t>
            </a:fld>
            <a:endParaRPr lang="en-US"/>
          </a:p>
        </p:txBody>
      </p:sp>
      <p:sp>
        <p:nvSpPr>
          <p:cNvPr id="6" name="TextBox 5"/>
          <p:cNvSpPr txBox="1"/>
          <p:nvPr/>
        </p:nvSpPr>
        <p:spPr>
          <a:xfrm>
            <a:off x="533400" y="914400"/>
            <a:ext cx="7924800" cy="3600986"/>
          </a:xfrm>
          <a:prstGeom prst="rect">
            <a:avLst/>
          </a:prstGeom>
          <a:noFill/>
        </p:spPr>
        <p:txBody>
          <a:bodyPr wrap="square" rtlCol="0">
            <a:spAutoFit/>
          </a:bodyPr>
          <a:lstStyle/>
          <a:p>
            <a:r>
              <a:rPr lang="en-US" sz="2400" dirty="0" smtClean="0"/>
              <a:t>In the next slides, we will start with non-volatile memories and examine their implementations</a:t>
            </a:r>
            <a:r>
              <a:rPr lang="en-US" sz="2000" dirty="0" smtClean="0"/>
              <a:t>.</a:t>
            </a:r>
          </a:p>
          <a:p>
            <a:endParaRPr lang="en-US" sz="2000" dirty="0" smtClean="0"/>
          </a:p>
          <a:p>
            <a:endParaRPr lang="en-US" sz="2000" dirty="0" smtClean="0"/>
          </a:p>
          <a:p>
            <a:pPr marL="457200" indent="-457200">
              <a:buFont typeface="+mj-lt"/>
              <a:buAutoNum type="arabicPeriod"/>
            </a:pPr>
            <a:r>
              <a:rPr lang="en-US" sz="2000" dirty="0" smtClean="0"/>
              <a:t>We define </a:t>
            </a:r>
            <a:r>
              <a:rPr lang="en-US" sz="2000" b="1" dirty="0" smtClean="0">
                <a:solidFill>
                  <a:srgbClr val="FF0000"/>
                </a:solidFill>
              </a:rPr>
              <a:t>non-volatile memory</a:t>
            </a:r>
            <a:r>
              <a:rPr lang="en-US" sz="2000" dirty="0" smtClean="0"/>
              <a:t> is the kind that retains the stored contents even after the power to the device has been switched off.</a:t>
            </a:r>
          </a:p>
          <a:p>
            <a:pPr marL="457200" indent="-457200">
              <a:buFont typeface="+mj-lt"/>
              <a:buAutoNum type="arabicPeriod"/>
            </a:pPr>
            <a:endParaRPr lang="en-US" sz="2000" dirty="0" smtClean="0"/>
          </a:p>
          <a:p>
            <a:pPr marL="457200" indent="-457200">
              <a:buFont typeface="+mj-lt"/>
              <a:buAutoNum type="arabicPeriod"/>
            </a:pPr>
            <a:r>
              <a:rPr lang="en-US" sz="2000" dirty="0" smtClean="0"/>
              <a:t>On the other hand, </a:t>
            </a:r>
            <a:r>
              <a:rPr lang="en-US" sz="2000" b="1" dirty="0" smtClean="0">
                <a:solidFill>
                  <a:srgbClr val="FF0000"/>
                </a:solidFill>
              </a:rPr>
              <a:t>volatile memory</a:t>
            </a:r>
            <a:r>
              <a:rPr lang="en-US" sz="2000" dirty="0" smtClean="0"/>
              <a:t> is the kind of memory that does loses the stored values once power to the memory is switched off.</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19</a:t>
            </a:fld>
            <a:endParaRPr lang="en-US"/>
          </a:p>
        </p:txBody>
      </p:sp>
      <p:sp>
        <p:nvSpPr>
          <p:cNvPr id="6" name="Rounded Rectangle 5"/>
          <p:cNvSpPr/>
          <p:nvPr/>
        </p:nvSpPr>
        <p:spPr>
          <a:xfrm>
            <a:off x="990600" y="1447800"/>
            <a:ext cx="7391400" cy="3200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tx1"/>
                </a:solidFill>
              </a:rPr>
              <a:t>NON-VOLATILE MEMORY</a:t>
            </a:r>
            <a:endParaRPr lang="en-US" sz="66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715000"/>
          </a:xfrm>
        </p:spPr>
        <p:txBody>
          <a:bodyPr>
            <a:noAutofit/>
          </a:bodyPr>
          <a:lstStyle/>
          <a:p>
            <a:pPr>
              <a:buNone/>
            </a:pPr>
            <a:r>
              <a:rPr lang="en-US" sz="1600" b="1" dirty="0" smtClean="0">
                <a:latin typeface="Times New Roman" pitchFamily="18" charset="0"/>
                <a:cs typeface="Times New Roman" pitchFamily="18" charset="0"/>
              </a:rPr>
              <a:t>Jerry </a:t>
            </a:r>
            <a:r>
              <a:rPr lang="en-US" sz="1600" b="1" dirty="0" err="1" smtClean="0">
                <a:latin typeface="Times New Roman" pitchFamily="18" charset="0"/>
                <a:cs typeface="Times New Roman" pitchFamily="18" charset="0"/>
              </a:rPr>
              <a:t>Muwamba</a:t>
            </a:r>
            <a:endParaRPr lang="en-US" sz="1600" b="1" dirty="0" smtClean="0">
              <a:latin typeface="Times New Roman" pitchFamily="18" charset="0"/>
              <a:cs typeface="Times New Roman" pitchFamily="18" charset="0"/>
            </a:endParaRPr>
          </a:p>
          <a:p>
            <a:pPr>
              <a:buNone/>
            </a:pPr>
            <a:r>
              <a:rPr lang="en-US" sz="1600" i="1" dirty="0" smtClean="0">
                <a:latin typeface="Times New Roman" pitchFamily="18" charset="0"/>
                <a:cs typeface="Times New Roman" pitchFamily="18" charset="0"/>
              </a:rPr>
              <a:t>Number Systems and Codes</a:t>
            </a:r>
          </a:p>
          <a:p>
            <a:pPr>
              <a:buNone/>
            </a:pPr>
            <a:r>
              <a:rPr lang="en-US" sz="1600" i="1" dirty="0" smtClean="0">
                <a:latin typeface="Times New Roman" pitchFamily="18" charset="0"/>
                <a:cs typeface="Times New Roman" pitchFamily="18" charset="0"/>
              </a:rPr>
              <a:t>Logic Fundamentals</a:t>
            </a:r>
          </a:p>
          <a:p>
            <a:pPr>
              <a:buNone/>
            </a:pPr>
            <a:endParaRPr lang="en-US" sz="1600" dirty="0" smtClean="0">
              <a:latin typeface="Times New Roman" pitchFamily="18" charset="0"/>
              <a:cs typeface="Times New Roman" pitchFamily="18" charset="0"/>
            </a:endParaRPr>
          </a:p>
          <a:p>
            <a:pPr>
              <a:buNone/>
            </a:pPr>
            <a:r>
              <a:rPr lang="en-US" sz="1600" b="1" dirty="0" smtClean="0">
                <a:latin typeface="Times New Roman" pitchFamily="18" charset="0"/>
                <a:cs typeface="Times New Roman" pitchFamily="18" charset="0"/>
              </a:rPr>
              <a:t>Jasper Hatilima</a:t>
            </a:r>
          </a:p>
          <a:p>
            <a:pPr>
              <a:buNone/>
            </a:pPr>
            <a:r>
              <a:rPr lang="en-US" sz="1600" i="1" dirty="0" smtClean="0">
                <a:latin typeface="Times New Roman" pitchFamily="18" charset="0"/>
                <a:cs typeface="Times New Roman" pitchFamily="18" charset="0"/>
              </a:rPr>
              <a:t>Logic Families and Combinational Logic  Circuits:</a:t>
            </a:r>
          </a:p>
          <a:p>
            <a:r>
              <a:rPr lang="en-US" sz="1600" dirty="0" smtClean="0">
                <a:latin typeface="Times New Roman" pitchFamily="18" charset="0"/>
                <a:cs typeface="Times New Roman" pitchFamily="18" charset="0"/>
              </a:rPr>
              <a:t>Logic Families, TTL, Binary adders and </a:t>
            </a:r>
            <a:r>
              <a:rPr lang="en-US" sz="1600" dirty="0" err="1" smtClean="0">
                <a:latin typeface="Times New Roman" pitchFamily="18" charset="0"/>
                <a:cs typeface="Times New Roman" pitchFamily="18" charset="0"/>
              </a:rPr>
              <a:t>subtractors</a:t>
            </a:r>
            <a:r>
              <a:rPr lang="en-US" sz="1600" dirty="0" smtClean="0">
                <a:latin typeface="Times New Roman" pitchFamily="18" charset="0"/>
                <a:cs typeface="Times New Roman" pitchFamily="18" charset="0"/>
              </a:rPr>
              <a:t>, Encoders and Decoders, Multiplexers and Demultiplexers.</a:t>
            </a:r>
          </a:p>
          <a:p>
            <a:pPr>
              <a:buNone/>
            </a:pPr>
            <a:r>
              <a:rPr lang="en-US" sz="1600" i="1" dirty="0" smtClean="0">
                <a:latin typeface="Times New Roman" pitchFamily="18" charset="0"/>
                <a:cs typeface="Times New Roman" pitchFamily="18" charset="0"/>
              </a:rPr>
              <a:t>Sequential Logic Circuits:</a:t>
            </a:r>
          </a:p>
          <a:p>
            <a:r>
              <a:rPr lang="en-US" sz="1600" dirty="0" smtClean="0">
                <a:latin typeface="Times New Roman" pitchFamily="18" charset="0"/>
                <a:cs typeface="Times New Roman" pitchFamily="18" charset="0"/>
              </a:rPr>
              <a:t>S-R latch, Clock S-R Flip Flop, Level and Edge Triggering, J-K, D-Flip Flops, State Tables, State Diagrams.</a:t>
            </a:r>
          </a:p>
          <a:p>
            <a:r>
              <a:rPr lang="en-US" sz="1600" dirty="0" smtClean="0">
                <a:latin typeface="Times New Roman" pitchFamily="18" charset="0"/>
                <a:cs typeface="Times New Roman" pitchFamily="18" charset="0"/>
              </a:rPr>
              <a:t>Serial/Parallel In/Out shift registers.</a:t>
            </a:r>
          </a:p>
          <a:p>
            <a:r>
              <a:rPr lang="en-US" sz="1600" dirty="0" smtClean="0">
                <a:latin typeface="Times New Roman" pitchFamily="18" charset="0"/>
                <a:cs typeface="Times New Roman" pitchFamily="18" charset="0"/>
              </a:rPr>
              <a:t>Timing diagrams, Asynchronous (</a:t>
            </a:r>
            <a:r>
              <a:rPr lang="en-US" sz="1600" dirty="0" err="1" smtClean="0">
                <a:latin typeface="Times New Roman" pitchFamily="18" charset="0"/>
                <a:cs typeface="Times New Roman" pitchFamily="18" charset="0"/>
              </a:rPr>
              <a:t>unclocked</a:t>
            </a:r>
            <a:r>
              <a:rPr lang="en-US" sz="1600" dirty="0" smtClean="0">
                <a:latin typeface="Times New Roman" pitchFamily="18" charset="0"/>
                <a:cs typeface="Times New Roman" pitchFamily="18" charset="0"/>
              </a:rPr>
              <a:t>) and synchronous systems, Counters: ripple, synchronous, ring counters.</a:t>
            </a:r>
          </a:p>
          <a:p>
            <a:pPr>
              <a:buNone/>
            </a:pPr>
            <a:r>
              <a:rPr lang="en-US" sz="1600" i="1" dirty="0" smtClean="0">
                <a:solidFill>
                  <a:srgbClr val="FF0000"/>
                </a:solidFill>
                <a:latin typeface="Times New Roman" pitchFamily="18" charset="0"/>
                <a:cs typeface="Times New Roman" pitchFamily="18" charset="0"/>
              </a:rPr>
              <a:t>Introduction to Microprocessors/Microcontrollers and PLDs:</a:t>
            </a:r>
          </a:p>
          <a:p>
            <a:r>
              <a:rPr lang="en-US" sz="1600" dirty="0" smtClean="0">
                <a:solidFill>
                  <a:srgbClr val="FF0000"/>
                </a:solidFill>
                <a:latin typeface="Times New Roman" pitchFamily="18" charset="0"/>
                <a:cs typeface="Times New Roman" pitchFamily="18" charset="0"/>
              </a:rPr>
              <a:t>Three State Registers.</a:t>
            </a:r>
          </a:p>
          <a:p>
            <a:r>
              <a:rPr lang="en-US" sz="1600" dirty="0" smtClean="0">
                <a:solidFill>
                  <a:srgbClr val="FF0000"/>
                </a:solidFill>
                <a:latin typeface="Times New Roman" pitchFamily="18" charset="0"/>
                <a:cs typeface="Times New Roman" pitchFamily="18" charset="0"/>
              </a:rPr>
              <a:t>Memories: ROM, PROM, EPROM, EEPROM, SRAM, DRAM.</a:t>
            </a:r>
          </a:p>
          <a:p>
            <a:r>
              <a:rPr lang="en-US" sz="1600" dirty="0" smtClean="0">
                <a:solidFill>
                  <a:srgbClr val="FF0000"/>
                </a:solidFill>
                <a:latin typeface="Times New Roman" pitchFamily="18" charset="0"/>
                <a:cs typeface="Times New Roman" pitchFamily="18" charset="0"/>
              </a:rPr>
              <a:t>Microprocessor Architecture, Instruction Set, Assembly language</a:t>
            </a:r>
          </a:p>
        </p:txBody>
      </p:sp>
      <p:sp>
        <p:nvSpPr>
          <p:cNvPr id="4" name="Title 3"/>
          <p:cNvSpPr>
            <a:spLocks noGrp="1"/>
          </p:cNvSpPr>
          <p:nvPr>
            <p:ph type="title"/>
          </p:nvPr>
        </p:nvSpPr>
        <p:spPr>
          <a:xfrm>
            <a:off x="457200" y="152400"/>
            <a:ext cx="8229600" cy="487362"/>
          </a:xfrm>
        </p:spPr>
        <p:txBody>
          <a:bodyPr>
            <a:normAutofit fontScale="90000"/>
          </a:bodyPr>
          <a:lstStyle/>
          <a:p>
            <a:r>
              <a:rPr lang="en-US" sz="2800" dirty="0" smtClean="0">
                <a:solidFill>
                  <a:srgbClr val="FF0000"/>
                </a:solidFill>
                <a:latin typeface="Times New Roman" pitchFamily="18" charset="0"/>
                <a:cs typeface="Times New Roman" pitchFamily="18" charset="0"/>
              </a:rPr>
              <a:t>Course Outline</a:t>
            </a:r>
            <a:endParaRPr lang="en-US" sz="2800" dirty="0">
              <a:solidFill>
                <a:srgbClr val="FF0000"/>
              </a:solidFill>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r>
              <a:rPr lang="en-US" dirty="0" smtClean="0"/>
              <a:t>EEE3131 Jasper </a:t>
            </a:r>
            <a:r>
              <a:rPr lang="en-US" dirty="0" err="1" smtClean="0"/>
              <a:t>Hatilima</a:t>
            </a:r>
            <a:r>
              <a:rPr lang="en-US" dirty="0" smtClean="0"/>
              <a:t> 2015</a:t>
            </a:r>
            <a:endParaRPr lang="en-US" dirty="0"/>
          </a:p>
        </p:txBody>
      </p:sp>
      <p:sp>
        <p:nvSpPr>
          <p:cNvPr id="6" name="Slide Number Placeholder 5"/>
          <p:cNvSpPr>
            <a:spLocks noGrp="1"/>
          </p:cNvSpPr>
          <p:nvPr>
            <p:ph type="sldNum" sz="quarter" idx="12"/>
          </p:nvPr>
        </p:nvSpPr>
        <p:spPr/>
        <p:txBody>
          <a:bodyPr/>
          <a:lstStyle/>
          <a:p>
            <a:fld id="{6BBCC4E9-A793-4F66-A1D0-4C07DFDB5FF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20</a:t>
            </a:fld>
            <a:endParaRPr lang="en-US"/>
          </a:p>
        </p:txBody>
      </p:sp>
      <p:sp>
        <p:nvSpPr>
          <p:cNvPr id="6" name="TextBox 5"/>
          <p:cNvSpPr txBox="1"/>
          <p:nvPr/>
        </p:nvSpPr>
        <p:spPr>
          <a:xfrm>
            <a:off x="533400" y="457200"/>
            <a:ext cx="8153400" cy="3600986"/>
          </a:xfrm>
          <a:prstGeom prst="rect">
            <a:avLst/>
          </a:prstGeom>
          <a:noFill/>
        </p:spPr>
        <p:txBody>
          <a:bodyPr wrap="square" rtlCol="0">
            <a:spAutoFit/>
          </a:bodyPr>
          <a:lstStyle/>
          <a:p>
            <a:r>
              <a:rPr lang="en-US" sz="2800" b="1" dirty="0" smtClean="0"/>
              <a:t>1. ROMs</a:t>
            </a:r>
          </a:p>
          <a:p>
            <a:pPr>
              <a:buFont typeface="Wingdings" pitchFamily="2" charset="2"/>
              <a:buChar char="ü"/>
            </a:pPr>
            <a:r>
              <a:rPr lang="en-US" sz="2000" dirty="0" smtClean="0"/>
              <a:t> Read-Only-Memory is a group of registers with data permanently stored.</a:t>
            </a:r>
          </a:p>
          <a:p>
            <a:pPr>
              <a:buFont typeface="Wingdings" pitchFamily="2" charset="2"/>
              <a:buChar char="ü"/>
            </a:pPr>
            <a:endParaRPr lang="en-US" sz="2000" dirty="0" smtClean="0"/>
          </a:p>
          <a:p>
            <a:pPr>
              <a:buFont typeface="Wingdings" pitchFamily="2" charset="2"/>
              <a:buChar char="ü"/>
            </a:pPr>
            <a:r>
              <a:rPr lang="en-US" sz="2000" dirty="0" smtClean="0"/>
              <a:t> We need to apply appropriate control signals in order for us to read data from the ROM.</a:t>
            </a:r>
          </a:p>
          <a:p>
            <a:pPr>
              <a:buFont typeface="Wingdings" pitchFamily="2" charset="2"/>
              <a:buChar char="ü"/>
            </a:pPr>
            <a:endParaRPr lang="en-US" sz="2000" dirty="0" smtClean="0"/>
          </a:p>
          <a:p>
            <a:pPr>
              <a:buFont typeface="Wingdings" pitchFamily="2" charset="2"/>
              <a:buChar char="ü"/>
            </a:pPr>
            <a:r>
              <a:rPr lang="en-US" sz="2000" dirty="0" smtClean="0"/>
              <a:t> Used to store information closely tied to specific hardware.</a:t>
            </a:r>
          </a:p>
          <a:p>
            <a:r>
              <a:rPr lang="en-US" sz="2000" dirty="0" smtClean="0"/>
              <a:t>E.g. Diode ROM below (in fabrication BJT or MOSFETs are used). </a:t>
            </a:r>
          </a:p>
          <a:p>
            <a:endParaRPr lang="en-US" sz="2000" dirty="0" smtClean="0"/>
          </a:p>
          <a:p>
            <a:r>
              <a:rPr lang="en-US" sz="2000" dirty="0" smtClean="0"/>
              <a:t>The register contents for the diode ROM are shown below:</a:t>
            </a:r>
            <a:endParaRPr lang="en-US" sz="2000" dirty="0"/>
          </a:p>
        </p:txBody>
      </p:sp>
      <p:graphicFrame>
        <p:nvGraphicFramePr>
          <p:cNvPr id="7" name="Table 6"/>
          <p:cNvGraphicFramePr>
            <a:graphicFrameLocks noGrp="1"/>
          </p:cNvGraphicFramePr>
          <p:nvPr/>
        </p:nvGraphicFramePr>
        <p:xfrm>
          <a:off x="1447800" y="4241800"/>
          <a:ext cx="7162800" cy="1854200"/>
        </p:xfrm>
        <a:graphic>
          <a:graphicData uri="http://schemas.openxmlformats.org/drawingml/2006/table">
            <a:tbl>
              <a:tblPr firstRow="1" bandRow="1">
                <a:tableStyleId>{ED083AE6-46FA-4A59-8FB0-9F97EB10719F}</a:tableStyleId>
              </a:tblPr>
              <a:tblGrid>
                <a:gridCol w="2387600"/>
                <a:gridCol w="2387600"/>
                <a:gridCol w="2387600"/>
              </a:tblGrid>
              <a:tr h="370840">
                <a:tc>
                  <a:txBody>
                    <a:bodyPr/>
                    <a:lstStyle/>
                    <a:p>
                      <a:r>
                        <a:rPr lang="en-US" dirty="0" smtClean="0"/>
                        <a:t>Register</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Address</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Contents D</a:t>
                      </a:r>
                      <a:r>
                        <a:rPr lang="en-US" baseline="-25000" dirty="0" smtClean="0"/>
                        <a:t>3</a:t>
                      </a:r>
                      <a:r>
                        <a:rPr lang="en-US" dirty="0" smtClean="0"/>
                        <a:t>D</a:t>
                      </a:r>
                      <a:r>
                        <a:rPr lang="en-US" baseline="-25000" dirty="0" smtClean="0"/>
                        <a:t>2</a:t>
                      </a:r>
                      <a:r>
                        <a:rPr lang="en-US" dirty="0" smtClean="0"/>
                        <a:t>D</a:t>
                      </a:r>
                      <a:r>
                        <a:rPr lang="en-US" baseline="-25000" dirty="0" smtClean="0"/>
                        <a:t>1</a:t>
                      </a:r>
                      <a:r>
                        <a:rPr lang="en-US" dirty="0" smtClean="0"/>
                        <a:t>D</a:t>
                      </a:r>
                      <a:r>
                        <a:rPr lang="en-US" baseline="-25000" dirty="0" smtClean="0"/>
                        <a:t>0</a:t>
                      </a:r>
                      <a:endParaRPr lang="en-US" baseline="-250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REG0</a:t>
                      </a:r>
                      <a:endParaRPr lang="en-US" dirty="0"/>
                    </a:p>
                  </a:txBody>
                  <a:tcPr anchor="ctr" anchorCtr="1">
                    <a:lnT w="12700" cap="flat" cmpd="sng" algn="ctr">
                      <a:solidFill>
                        <a:schemeClr val="tx1"/>
                      </a:solidFill>
                      <a:prstDash val="solid"/>
                      <a:round/>
                      <a:headEnd type="none" w="med" len="med"/>
                      <a:tailEnd type="none" w="med" len="med"/>
                    </a:lnT>
                  </a:tcPr>
                </a:tc>
                <a:tc>
                  <a:txBody>
                    <a:bodyPr/>
                    <a:lstStyle/>
                    <a:p>
                      <a:r>
                        <a:rPr lang="en-US" dirty="0" smtClean="0"/>
                        <a:t>0</a:t>
                      </a:r>
                      <a:endParaRPr lang="en-US" dirty="0"/>
                    </a:p>
                  </a:txBody>
                  <a:tcPr anchor="ctr" anchorCtr="1">
                    <a:lnT w="12700" cap="flat" cmpd="sng" algn="ctr">
                      <a:solidFill>
                        <a:schemeClr val="tx1"/>
                      </a:solidFill>
                      <a:prstDash val="solid"/>
                      <a:round/>
                      <a:headEnd type="none" w="med" len="med"/>
                      <a:tailEnd type="none" w="med" len="med"/>
                    </a:lnT>
                  </a:tcPr>
                </a:tc>
                <a:tc>
                  <a:txBody>
                    <a:bodyPr/>
                    <a:lstStyle/>
                    <a:p>
                      <a:r>
                        <a:rPr lang="en-US" dirty="0" smtClean="0"/>
                        <a:t>1000</a:t>
                      </a:r>
                      <a:endParaRPr lang="en-US" dirty="0"/>
                    </a:p>
                  </a:txBody>
                  <a:tcPr anchor="ctr" anchorCtr="1">
                    <a:lnT w="12700" cap="flat" cmpd="sng" algn="ctr">
                      <a:solidFill>
                        <a:schemeClr val="tx1"/>
                      </a:solidFill>
                      <a:prstDash val="solid"/>
                      <a:round/>
                      <a:headEnd type="none" w="med" len="med"/>
                      <a:tailEnd type="none" w="med" len="med"/>
                    </a:lnT>
                  </a:tcPr>
                </a:tc>
              </a:tr>
              <a:tr h="370840">
                <a:tc>
                  <a:txBody>
                    <a:bodyPr/>
                    <a:lstStyle/>
                    <a:p>
                      <a:r>
                        <a:rPr lang="en-US" dirty="0" smtClean="0"/>
                        <a:t>REG1</a:t>
                      </a:r>
                      <a:endParaRPr lang="en-US" dirty="0"/>
                    </a:p>
                  </a:txBody>
                  <a:tcPr anchor="ctr" anchorCtr="1"/>
                </a:tc>
                <a:tc>
                  <a:txBody>
                    <a:bodyPr/>
                    <a:lstStyle/>
                    <a:p>
                      <a:r>
                        <a:rPr lang="en-US" dirty="0" smtClean="0"/>
                        <a:t>1</a:t>
                      </a:r>
                      <a:endParaRPr lang="en-US" dirty="0"/>
                    </a:p>
                  </a:txBody>
                  <a:tcPr anchor="ctr" anchorCtr="1"/>
                </a:tc>
                <a:tc>
                  <a:txBody>
                    <a:bodyPr/>
                    <a:lstStyle/>
                    <a:p>
                      <a:r>
                        <a:rPr lang="en-US" dirty="0" smtClean="0"/>
                        <a:t>1011</a:t>
                      </a:r>
                      <a:endParaRPr lang="en-US" dirty="0"/>
                    </a:p>
                  </a:txBody>
                  <a:tcPr anchor="ctr" anchorCtr="1"/>
                </a:tc>
              </a:tr>
              <a:tr h="370840">
                <a:tc>
                  <a:txBody>
                    <a:bodyPr/>
                    <a:lstStyle/>
                    <a:p>
                      <a:r>
                        <a:rPr lang="en-US" dirty="0" smtClean="0"/>
                        <a:t>REG2</a:t>
                      </a:r>
                      <a:endParaRPr lang="en-US" dirty="0"/>
                    </a:p>
                  </a:txBody>
                  <a:tcPr anchor="ctr" anchorCtr="1"/>
                </a:tc>
                <a:tc>
                  <a:txBody>
                    <a:bodyPr/>
                    <a:lstStyle/>
                    <a:p>
                      <a:r>
                        <a:rPr lang="en-US" dirty="0" smtClean="0"/>
                        <a:t>2</a:t>
                      </a:r>
                      <a:endParaRPr lang="en-US" dirty="0"/>
                    </a:p>
                  </a:txBody>
                  <a:tcPr anchor="ctr" anchorCtr="1"/>
                </a:tc>
                <a:tc>
                  <a:txBody>
                    <a:bodyPr/>
                    <a:lstStyle/>
                    <a:p>
                      <a:r>
                        <a:rPr lang="en-US" dirty="0" smtClean="0"/>
                        <a:t>0110</a:t>
                      </a:r>
                      <a:endParaRPr lang="en-US" dirty="0"/>
                    </a:p>
                  </a:txBody>
                  <a:tcPr anchor="ctr" anchorCtr="1"/>
                </a:tc>
              </a:tr>
              <a:tr h="370840">
                <a:tc>
                  <a:txBody>
                    <a:bodyPr/>
                    <a:lstStyle/>
                    <a:p>
                      <a:r>
                        <a:rPr lang="en-US" dirty="0" smtClean="0"/>
                        <a:t>REG3</a:t>
                      </a:r>
                      <a:endParaRPr lang="en-US" dirty="0"/>
                    </a:p>
                  </a:txBody>
                  <a:tcPr anchor="ctr" anchorCtr="1"/>
                </a:tc>
                <a:tc>
                  <a:txBody>
                    <a:bodyPr/>
                    <a:lstStyle/>
                    <a:p>
                      <a:r>
                        <a:rPr lang="en-US" dirty="0" smtClean="0"/>
                        <a:t>3</a:t>
                      </a:r>
                      <a:endParaRPr lang="en-US" dirty="0"/>
                    </a:p>
                  </a:txBody>
                  <a:tcPr anchor="ctr" anchorCtr="1"/>
                </a:tc>
                <a:tc>
                  <a:txBody>
                    <a:bodyPr/>
                    <a:lstStyle/>
                    <a:p>
                      <a:r>
                        <a:rPr lang="en-US" dirty="0" smtClean="0"/>
                        <a:t>1110</a:t>
                      </a:r>
                      <a:endParaRPr lang="en-US" dirty="0"/>
                    </a:p>
                  </a:txBody>
                  <a:tcPr anchor="ctr" anchorCtr="1"/>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21</a:t>
            </a:fld>
            <a:endParaRPr lang="en-US"/>
          </a:p>
        </p:txBody>
      </p:sp>
      <p:sp>
        <p:nvSpPr>
          <p:cNvPr id="6" name="TextBox 5"/>
          <p:cNvSpPr txBox="1"/>
          <p:nvPr/>
        </p:nvSpPr>
        <p:spPr>
          <a:xfrm>
            <a:off x="457200" y="457200"/>
            <a:ext cx="7924800" cy="400110"/>
          </a:xfrm>
          <a:prstGeom prst="rect">
            <a:avLst/>
          </a:prstGeom>
          <a:noFill/>
        </p:spPr>
        <p:txBody>
          <a:bodyPr wrap="square" rtlCol="0">
            <a:spAutoFit/>
          </a:bodyPr>
          <a:lstStyle/>
          <a:p>
            <a:r>
              <a:rPr lang="en-US" sz="2000" dirty="0" smtClean="0"/>
              <a:t>Implementing the Diode ROM using switch-select addressing:</a:t>
            </a:r>
            <a:endParaRPr lang="en-US" sz="2000" dirty="0"/>
          </a:p>
        </p:txBody>
      </p:sp>
      <p:pic>
        <p:nvPicPr>
          <p:cNvPr id="1027" name="Picture 3"/>
          <p:cNvPicPr>
            <a:picLocks noChangeAspect="1" noChangeArrowheads="1"/>
          </p:cNvPicPr>
          <p:nvPr/>
        </p:nvPicPr>
        <p:blipFill>
          <a:blip r:embed="rId2" cstate="print"/>
          <a:srcRect b="3119"/>
          <a:stretch>
            <a:fillRect/>
          </a:stretch>
        </p:blipFill>
        <p:spPr bwMode="auto">
          <a:xfrm>
            <a:off x="1447800" y="1066799"/>
            <a:ext cx="5791200" cy="3863167"/>
          </a:xfrm>
          <a:prstGeom prst="rect">
            <a:avLst/>
          </a:prstGeom>
          <a:noFill/>
          <a:ln w="9525">
            <a:noFill/>
            <a:miter lim="800000"/>
            <a:headEnd/>
            <a:tailEnd/>
          </a:ln>
        </p:spPr>
      </p:pic>
      <p:sp>
        <p:nvSpPr>
          <p:cNvPr id="10" name="TextBox 9"/>
          <p:cNvSpPr txBox="1"/>
          <p:nvPr/>
        </p:nvSpPr>
        <p:spPr>
          <a:xfrm>
            <a:off x="457200" y="3962400"/>
            <a:ext cx="2286000" cy="707886"/>
          </a:xfrm>
          <a:prstGeom prst="rect">
            <a:avLst/>
          </a:prstGeom>
          <a:noFill/>
        </p:spPr>
        <p:txBody>
          <a:bodyPr wrap="square" rtlCol="0">
            <a:spAutoFit/>
          </a:bodyPr>
          <a:lstStyle/>
          <a:p>
            <a:r>
              <a:rPr lang="en-US" sz="2000" b="1" dirty="0" smtClean="0"/>
              <a:t>Fig. 3.1.7 Simple Diode ROM</a:t>
            </a:r>
            <a:endParaRPr lang="en-US" sz="2000" b="1" dirty="0"/>
          </a:p>
        </p:txBody>
      </p:sp>
      <p:sp>
        <p:nvSpPr>
          <p:cNvPr id="11" name="TextBox 10"/>
          <p:cNvSpPr txBox="1"/>
          <p:nvPr/>
        </p:nvSpPr>
        <p:spPr>
          <a:xfrm>
            <a:off x="609600" y="5181600"/>
            <a:ext cx="8153400" cy="1015663"/>
          </a:xfrm>
          <a:prstGeom prst="rect">
            <a:avLst/>
          </a:prstGeom>
          <a:noFill/>
        </p:spPr>
        <p:txBody>
          <a:bodyPr wrap="square" rtlCol="0">
            <a:spAutoFit/>
          </a:bodyPr>
          <a:lstStyle/>
          <a:p>
            <a:r>
              <a:rPr lang="en-US" sz="2000" dirty="0" smtClean="0"/>
              <a:t>0, 1, 2 and 3 are called </a:t>
            </a:r>
            <a:r>
              <a:rPr lang="en-US" sz="2000" b="1" dirty="0" smtClean="0"/>
              <a:t>Word-Lines</a:t>
            </a:r>
            <a:r>
              <a:rPr lang="en-US" sz="2000" dirty="0" smtClean="0"/>
              <a:t> because they address the whole word (4-bits in this case). The D’s are called </a:t>
            </a:r>
            <a:r>
              <a:rPr lang="en-US" sz="2000" b="1" dirty="0" smtClean="0"/>
              <a:t>Bit-Lines</a:t>
            </a:r>
            <a:r>
              <a:rPr lang="en-US" sz="2000" dirty="0" smtClean="0"/>
              <a:t> because they are connected to 1-bit at a time.</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22</a:t>
            </a:fld>
            <a:endParaRPr lang="en-US"/>
          </a:p>
        </p:txBody>
      </p:sp>
      <p:sp>
        <p:nvSpPr>
          <p:cNvPr id="6" name="TextBox 5"/>
          <p:cNvSpPr txBox="1"/>
          <p:nvPr/>
        </p:nvSpPr>
        <p:spPr>
          <a:xfrm>
            <a:off x="457200" y="457200"/>
            <a:ext cx="8305800" cy="4401205"/>
          </a:xfrm>
          <a:prstGeom prst="rect">
            <a:avLst/>
          </a:prstGeom>
          <a:noFill/>
        </p:spPr>
        <p:txBody>
          <a:bodyPr wrap="square" rtlCol="0">
            <a:spAutoFit/>
          </a:bodyPr>
          <a:lstStyle/>
          <a:p>
            <a:r>
              <a:rPr lang="en-US" sz="2000" dirty="0" smtClean="0"/>
              <a:t>Notice that in the ROM above, four addresses are required for the four registers and therefore the switch must have four contacts to which it can be thrown.</a:t>
            </a:r>
          </a:p>
          <a:p>
            <a:endParaRPr lang="en-US" sz="2000" dirty="0" smtClean="0"/>
          </a:p>
          <a:p>
            <a:r>
              <a:rPr lang="en-US" sz="2000" dirty="0" smtClean="0"/>
              <a:t>But </a:t>
            </a:r>
            <a:r>
              <a:rPr lang="en-US" sz="2000" b="1" dirty="0" smtClean="0"/>
              <a:t>recall that we can use a decoder</a:t>
            </a:r>
            <a:r>
              <a:rPr lang="en-US" sz="2000" dirty="0" smtClean="0"/>
              <a:t> that gets for example 3 address lines (bits) and activates only one of the eight outputs (bits).</a:t>
            </a:r>
          </a:p>
          <a:p>
            <a:endParaRPr lang="en-US" sz="2000" dirty="0" smtClean="0"/>
          </a:p>
          <a:p>
            <a:r>
              <a:rPr lang="en-US" sz="2000" dirty="0" smtClean="0"/>
              <a:t>In this case, we can use a </a:t>
            </a:r>
            <a:r>
              <a:rPr lang="en-US" sz="2000" b="1" dirty="0" smtClean="0"/>
              <a:t>2-to-4 decoder</a:t>
            </a:r>
            <a:r>
              <a:rPr lang="en-US" sz="2000" dirty="0" smtClean="0"/>
              <a:t> to select a register (Memory location)</a:t>
            </a:r>
          </a:p>
          <a:p>
            <a:endParaRPr lang="en-US" sz="2000" dirty="0" smtClean="0"/>
          </a:p>
          <a:p>
            <a:r>
              <a:rPr lang="en-US" sz="2000" dirty="0" smtClean="0"/>
              <a:t>Decoder implemented on the chip, it is called </a:t>
            </a:r>
            <a:r>
              <a:rPr lang="en-US" sz="2000" b="1" dirty="0" smtClean="0">
                <a:solidFill>
                  <a:srgbClr val="FF0000"/>
                </a:solidFill>
              </a:rPr>
              <a:t>On-Chip Decoding</a:t>
            </a:r>
            <a:r>
              <a:rPr lang="en-US" sz="2000" dirty="0" smtClean="0"/>
              <a:t>.</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23</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340778" y="228601"/>
            <a:ext cx="6279222" cy="5478930"/>
          </a:xfrm>
          <a:prstGeom prst="rect">
            <a:avLst/>
          </a:prstGeom>
          <a:noFill/>
          <a:ln w="9525">
            <a:noFill/>
            <a:miter lim="800000"/>
            <a:headEnd/>
            <a:tailEnd/>
          </a:ln>
        </p:spPr>
      </p:pic>
      <p:sp>
        <p:nvSpPr>
          <p:cNvPr id="7" name="TextBox 6"/>
          <p:cNvSpPr txBox="1"/>
          <p:nvPr/>
        </p:nvSpPr>
        <p:spPr>
          <a:xfrm>
            <a:off x="762000" y="4572000"/>
            <a:ext cx="2743200" cy="1015663"/>
          </a:xfrm>
          <a:prstGeom prst="rect">
            <a:avLst/>
          </a:prstGeom>
          <a:noFill/>
        </p:spPr>
        <p:txBody>
          <a:bodyPr wrap="square" rtlCol="0">
            <a:spAutoFit/>
          </a:bodyPr>
          <a:lstStyle/>
          <a:p>
            <a:r>
              <a:rPr lang="en-US" sz="2000" b="1" dirty="0" smtClean="0"/>
              <a:t>Fig. 3.1.8 Diode ROM with On-Chip Address Decoding</a:t>
            </a:r>
            <a:endParaRPr lang="en-US" sz="2000" b="1" dirty="0"/>
          </a:p>
        </p:txBody>
      </p:sp>
      <p:sp>
        <p:nvSpPr>
          <p:cNvPr id="8" name="TextBox 7"/>
          <p:cNvSpPr txBox="1"/>
          <p:nvPr/>
        </p:nvSpPr>
        <p:spPr>
          <a:xfrm>
            <a:off x="2667000" y="5867400"/>
            <a:ext cx="6477000" cy="400110"/>
          </a:xfrm>
          <a:prstGeom prst="rect">
            <a:avLst/>
          </a:prstGeom>
          <a:noFill/>
        </p:spPr>
        <p:txBody>
          <a:bodyPr wrap="square" rtlCol="0">
            <a:spAutoFit/>
          </a:bodyPr>
          <a:lstStyle/>
          <a:p>
            <a:r>
              <a:rPr lang="en-US" sz="2000" b="1" dirty="0" smtClean="0">
                <a:solidFill>
                  <a:srgbClr val="FF0000"/>
                </a:solidFill>
              </a:rPr>
              <a:t>The A’s are Word-Lines and the D’s are Bit-Lines.</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24</a:t>
            </a:fld>
            <a:endParaRPr lang="en-US"/>
          </a:p>
        </p:txBody>
      </p:sp>
      <p:sp>
        <p:nvSpPr>
          <p:cNvPr id="6" name="TextBox 5"/>
          <p:cNvSpPr txBox="1"/>
          <p:nvPr/>
        </p:nvSpPr>
        <p:spPr>
          <a:xfrm>
            <a:off x="533400" y="533400"/>
            <a:ext cx="8001000" cy="1877437"/>
          </a:xfrm>
          <a:prstGeom prst="rect">
            <a:avLst/>
          </a:prstGeom>
          <a:noFill/>
        </p:spPr>
        <p:txBody>
          <a:bodyPr wrap="square" rtlCol="0">
            <a:spAutoFit/>
          </a:bodyPr>
          <a:lstStyle/>
          <a:p>
            <a:pPr algn="ctr"/>
            <a:r>
              <a:rPr lang="en-US" sz="3600" b="1" dirty="0" smtClean="0">
                <a:solidFill>
                  <a:srgbClr val="FF0000"/>
                </a:solidFill>
              </a:rPr>
              <a:t>QUIZ 1:</a:t>
            </a:r>
          </a:p>
          <a:p>
            <a:endParaRPr lang="en-US" sz="2000" dirty="0" smtClean="0"/>
          </a:p>
          <a:p>
            <a:r>
              <a:rPr lang="en-US" sz="2000" dirty="0" smtClean="0"/>
              <a:t>Using simple On-Chip Decoding, how many memory locations on a ROM can be accessed on a system using 32-bit long addresses?</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25</a:t>
            </a:fld>
            <a:endParaRPr lang="en-US"/>
          </a:p>
        </p:txBody>
      </p:sp>
      <p:sp>
        <p:nvSpPr>
          <p:cNvPr id="6" name="TextBox 5"/>
          <p:cNvSpPr txBox="1"/>
          <p:nvPr/>
        </p:nvSpPr>
        <p:spPr>
          <a:xfrm>
            <a:off x="533400" y="304800"/>
            <a:ext cx="8458200" cy="5755422"/>
          </a:xfrm>
          <a:prstGeom prst="rect">
            <a:avLst/>
          </a:prstGeom>
          <a:noFill/>
        </p:spPr>
        <p:txBody>
          <a:bodyPr wrap="square" rtlCol="0">
            <a:spAutoFit/>
          </a:bodyPr>
          <a:lstStyle/>
          <a:p>
            <a:r>
              <a:rPr lang="en-US" sz="2800" b="1" dirty="0" smtClean="0"/>
              <a:t>2. PROMs</a:t>
            </a:r>
          </a:p>
          <a:p>
            <a:pPr>
              <a:buFont typeface="Wingdings" pitchFamily="2" charset="2"/>
              <a:buChar char="ü"/>
            </a:pPr>
            <a:r>
              <a:rPr lang="en-US" sz="2000" dirty="0" smtClean="0"/>
              <a:t> Programmable Read-Only-Memory (PROM) can be </a:t>
            </a:r>
            <a:r>
              <a:rPr lang="en-US" sz="2000" b="1" dirty="0" smtClean="0">
                <a:solidFill>
                  <a:srgbClr val="FF0000"/>
                </a:solidFill>
              </a:rPr>
              <a:t>programmed by the user</a:t>
            </a:r>
            <a:r>
              <a:rPr lang="en-US" sz="2000" dirty="0" smtClean="0"/>
              <a:t>.</a:t>
            </a:r>
          </a:p>
          <a:p>
            <a:pPr>
              <a:buFont typeface="Wingdings" pitchFamily="2" charset="2"/>
              <a:buChar char="ü"/>
            </a:pPr>
            <a:endParaRPr lang="en-US" sz="2000" dirty="0" smtClean="0"/>
          </a:p>
          <a:p>
            <a:pPr>
              <a:buFont typeface="Wingdings" pitchFamily="2" charset="2"/>
              <a:buChar char="ü"/>
            </a:pPr>
            <a:r>
              <a:rPr lang="en-US" sz="2000" dirty="0" smtClean="0"/>
              <a:t> The rows and columns of the memory grid are linked by </a:t>
            </a:r>
            <a:r>
              <a:rPr lang="en-US" sz="2000" b="1" dirty="0" smtClean="0">
                <a:solidFill>
                  <a:srgbClr val="FF0000"/>
                </a:solidFill>
              </a:rPr>
              <a:t>transistors and fuses</a:t>
            </a:r>
            <a:r>
              <a:rPr lang="en-US" sz="2000" dirty="0" smtClean="0"/>
              <a:t>.</a:t>
            </a:r>
          </a:p>
          <a:p>
            <a:pPr>
              <a:buFont typeface="Wingdings" pitchFamily="2" charset="2"/>
              <a:buChar char="ü"/>
            </a:pPr>
            <a:endParaRPr lang="en-US" sz="2000" dirty="0" smtClean="0"/>
          </a:p>
          <a:p>
            <a:pPr>
              <a:buFont typeface="Wingdings" pitchFamily="2" charset="2"/>
              <a:buChar char="ü"/>
            </a:pPr>
            <a:r>
              <a:rPr lang="en-US" sz="2000" dirty="0" smtClean="0"/>
              <a:t> By passing a charge through the column using a special ‘burning’ tool called a </a:t>
            </a:r>
            <a:r>
              <a:rPr lang="en-US" sz="2000" b="1" dirty="0" smtClean="0">
                <a:solidFill>
                  <a:srgbClr val="FF0000"/>
                </a:solidFill>
              </a:rPr>
              <a:t>PROM programmer</a:t>
            </a:r>
            <a:r>
              <a:rPr lang="en-US" sz="2000" dirty="0" smtClean="0"/>
              <a:t>, the fuse connections for the grounded row are burnt open.</a:t>
            </a:r>
          </a:p>
          <a:p>
            <a:pPr>
              <a:buFont typeface="Wingdings" pitchFamily="2" charset="2"/>
              <a:buChar char="ü"/>
            </a:pPr>
            <a:endParaRPr lang="en-US" sz="2000" dirty="0" smtClean="0"/>
          </a:p>
          <a:p>
            <a:pPr>
              <a:buFont typeface="Wingdings" pitchFamily="2" charset="2"/>
              <a:buChar char="ü"/>
            </a:pPr>
            <a:r>
              <a:rPr lang="en-US" sz="2000" dirty="0" smtClean="0"/>
              <a:t> This means that a </a:t>
            </a:r>
            <a:r>
              <a:rPr lang="en-US" sz="2000" b="1" dirty="0" smtClean="0">
                <a:solidFill>
                  <a:srgbClr val="FF0000"/>
                </a:solidFill>
              </a:rPr>
              <a:t>blank PROM initially has all 1’s stored</a:t>
            </a:r>
            <a:r>
              <a:rPr lang="en-US" sz="2000" dirty="0" smtClean="0"/>
              <a:t> and the 0’s are programmed during the burning process.</a:t>
            </a:r>
          </a:p>
          <a:p>
            <a:pPr>
              <a:buFont typeface="Wingdings" pitchFamily="2" charset="2"/>
              <a:buChar char="ü"/>
            </a:pPr>
            <a:endParaRPr lang="en-US" sz="2000" dirty="0" smtClean="0"/>
          </a:p>
          <a:p>
            <a:pPr>
              <a:buFont typeface="Wingdings" pitchFamily="2" charset="2"/>
              <a:buChar char="ü"/>
            </a:pPr>
            <a:r>
              <a:rPr lang="en-US" sz="2000" dirty="0" smtClean="0"/>
              <a:t> Once the data and/or program has been stored, it </a:t>
            </a:r>
            <a:r>
              <a:rPr lang="en-US" sz="2000" b="1" dirty="0" smtClean="0">
                <a:solidFill>
                  <a:srgbClr val="FF0000"/>
                </a:solidFill>
              </a:rPr>
              <a:t>cannot be erased</a:t>
            </a:r>
            <a:r>
              <a:rPr lang="en-US" sz="2000" dirty="0" smtClean="0"/>
              <a:t>.</a:t>
            </a:r>
          </a:p>
          <a:p>
            <a:pPr>
              <a:buFont typeface="Wingdings" pitchFamily="2" charset="2"/>
              <a:buChar char="ü"/>
            </a:pPr>
            <a:endParaRPr lang="en-US" sz="2000" dirty="0" smtClean="0"/>
          </a:p>
          <a:p>
            <a:pPr>
              <a:buFont typeface="Wingdings" pitchFamily="2" charset="2"/>
              <a:buChar char="ü"/>
            </a:pPr>
            <a:r>
              <a:rPr lang="en-US" sz="2000" dirty="0" smtClean="0"/>
              <a:t> PROMs </a:t>
            </a:r>
            <a:r>
              <a:rPr lang="en-US" sz="2000" b="1" dirty="0" smtClean="0">
                <a:solidFill>
                  <a:srgbClr val="FF0000"/>
                </a:solidFill>
              </a:rPr>
              <a:t>are fragile</a:t>
            </a:r>
            <a:r>
              <a:rPr lang="en-US" sz="2000" dirty="0" smtClean="0"/>
              <a:t>: jolts of static electricity can burn some fuses.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26</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143000" y="457200"/>
            <a:ext cx="6858000" cy="5519853"/>
          </a:xfrm>
          <a:prstGeom prst="rect">
            <a:avLst/>
          </a:prstGeom>
          <a:noFill/>
          <a:ln w="9525">
            <a:noFill/>
            <a:miter lim="800000"/>
            <a:headEnd/>
            <a:tailEnd/>
          </a:ln>
        </p:spPr>
      </p:pic>
      <p:sp>
        <p:nvSpPr>
          <p:cNvPr id="7" name="TextBox 6"/>
          <p:cNvSpPr txBox="1"/>
          <p:nvPr/>
        </p:nvSpPr>
        <p:spPr>
          <a:xfrm>
            <a:off x="533400" y="4724400"/>
            <a:ext cx="2743200" cy="400110"/>
          </a:xfrm>
          <a:prstGeom prst="rect">
            <a:avLst/>
          </a:prstGeom>
          <a:noFill/>
        </p:spPr>
        <p:txBody>
          <a:bodyPr wrap="square" rtlCol="0">
            <a:spAutoFit/>
          </a:bodyPr>
          <a:lstStyle/>
          <a:p>
            <a:r>
              <a:rPr lang="en-US" sz="2000" b="1" dirty="0" smtClean="0"/>
              <a:t>Fig. 3.1.9 PROM</a:t>
            </a:r>
            <a:endParaRPr lang="en-US"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27</a:t>
            </a:fld>
            <a:endParaRPr lang="en-US"/>
          </a:p>
        </p:txBody>
      </p:sp>
      <p:sp>
        <p:nvSpPr>
          <p:cNvPr id="7" name="TextBox 6"/>
          <p:cNvSpPr txBox="1"/>
          <p:nvPr/>
        </p:nvSpPr>
        <p:spPr>
          <a:xfrm>
            <a:off x="457200" y="609600"/>
            <a:ext cx="8153400" cy="5447645"/>
          </a:xfrm>
          <a:prstGeom prst="rect">
            <a:avLst/>
          </a:prstGeom>
          <a:noFill/>
        </p:spPr>
        <p:txBody>
          <a:bodyPr wrap="square" rtlCol="0">
            <a:spAutoFit/>
          </a:bodyPr>
          <a:lstStyle/>
          <a:p>
            <a:r>
              <a:rPr lang="en-US" sz="2800" b="1" dirty="0" smtClean="0"/>
              <a:t>3. EPROMs</a:t>
            </a:r>
          </a:p>
          <a:p>
            <a:pPr>
              <a:buFont typeface="Wingdings" pitchFamily="2" charset="2"/>
              <a:buChar char="ü"/>
            </a:pPr>
            <a:r>
              <a:rPr lang="en-US" sz="2000" dirty="0" smtClean="0"/>
              <a:t> ROMs and PROMs can be inexpensive per chip but their cost adds up over time as you want to do something new...you have to buy a new one.</a:t>
            </a:r>
          </a:p>
          <a:p>
            <a:pPr>
              <a:buFont typeface="Wingdings" pitchFamily="2" charset="2"/>
              <a:buChar char="ü"/>
            </a:pPr>
            <a:endParaRPr lang="en-US" sz="2000" dirty="0" smtClean="0"/>
          </a:p>
          <a:p>
            <a:pPr>
              <a:buFont typeface="Wingdings" pitchFamily="2" charset="2"/>
              <a:buChar char="ü"/>
            </a:pPr>
            <a:r>
              <a:rPr lang="en-US" sz="2000" dirty="0" smtClean="0"/>
              <a:t> Erasable Programmable ROM (EPROM) addresses this cumulative cost issue. </a:t>
            </a:r>
          </a:p>
          <a:p>
            <a:pPr>
              <a:buFont typeface="Wingdings" pitchFamily="2" charset="2"/>
              <a:buChar char="ü"/>
            </a:pPr>
            <a:endParaRPr lang="en-US" sz="2000" dirty="0" smtClean="0"/>
          </a:p>
          <a:p>
            <a:pPr>
              <a:buFont typeface="Wingdings" pitchFamily="2" charset="2"/>
              <a:buChar char="ü"/>
            </a:pPr>
            <a:r>
              <a:rPr lang="en-US" sz="2000" dirty="0" smtClean="0"/>
              <a:t> EPROMs can be electrically programmed (written to) and then erased using ultraviolet (UV) light e.g. Mercury-</a:t>
            </a:r>
            <a:r>
              <a:rPr lang="en-US" sz="2000" dirty="0" err="1" smtClean="0"/>
              <a:t>vapour</a:t>
            </a:r>
            <a:r>
              <a:rPr lang="en-US" sz="2000" dirty="0" smtClean="0"/>
              <a:t> light.</a:t>
            </a:r>
          </a:p>
          <a:p>
            <a:pPr>
              <a:buFont typeface="Wingdings" pitchFamily="2" charset="2"/>
              <a:buChar char="ü"/>
            </a:pPr>
            <a:endParaRPr lang="en-US" sz="2000" dirty="0" smtClean="0"/>
          </a:p>
          <a:p>
            <a:pPr>
              <a:buFont typeface="Wingdings" pitchFamily="2" charset="2"/>
              <a:buChar char="ü"/>
            </a:pPr>
            <a:r>
              <a:rPr lang="en-US" sz="2000" b="1" dirty="0" smtClean="0"/>
              <a:t> ULTRAVIOLET</a:t>
            </a:r>
            <a:r>
              <a:rPr lang="en-US" sz="2000" dirty="0" smtClean="0"/>
              <a:t> light passes through a window in the IC package.</a:t>
            </a:r>
          </a:p>
          <a:p>
            <a:pPr>
              <a:buFont typeface="Wingdings" pitchFamily="2" charset="2"/>
              <a:buChar char="ü"/>
            </a:pPr>
            <a:endParaRPr lang="en-US" sz="2000" dirty="0" smtClean="0"/>
          </a:p>
          <a:p>
            <a:pPr>
              <a:buFont typeface="Wingdings" pitchFamily="2" charset="2"/>
              <a:buChar char="ü"/>
            </a:pPr>
            <a:r>
              <a:rPr lang="en-US" sz="2000" dirty="0" smtClean="0"/>
              <a:t> The rows and columns have a MOSFET at each intersection, and a floating gate FET as memory element (</a:t>
            </a:r>
            <a:r>
              <a:rPr lang="en-US" sz="2000" b="1" dirty="0" smtClean="0"/>
              <a:t>this is one way of implementing</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28</a:t>
            </a:fld>
            <a:endParaRPr lang="en-US"/>
          </a:p>
        </p:txBody>
      </p:sp>
      <p:pic>
        <p:nvPicPr>
          <p:cNvPr id="4099" name="Picture 3"/>
          <p:cNvPicPr>
            <a:picLocks noChangeAspect="1" noChangeArrowheads="1"/>
          </p:cNvPicPr>
          <p:nvPr/>
        </p:nvPicPr>
        <p:blipFill>
          <a:blip r:embed="rId2" cstate="print"/>
          <a:srcRect/>
          <a:stretch>
            <a:fillRect/>
          </a:stretch>
        </p:blipFill>
        <p:spPr bwMode="auto">
          <a:xfrm>
            <a:off x="4267200" y="457200"/>
            <a:ext cx="4202836" cy="1752600"/>
          </a:xfrm>
          <a:prstGeom prst="rect">
            <a:avLst/>
          </a:prstGeom>
          <a:noFill/>
          <a:ln w="9525">
            <a:noFill/>
            <a:miter lim="800000"/>
            <a:headEnd/>
            <a:tailEnd/>
          </a:ln>
        </p:spPr>
      </p:pic>
      <p:sp>
        <p:nvSpPr>
          <p:cNvPr id="8" name="TextBox 7"/>
          <p:cNvSpPr txBox="1"/>
          <p:nvPr/>
        </p:nvSpPr>
        <p:spPr>
          <a:xfrm>
            <a:off x="457200" y="1143000"/>
            <a:ext cx="3276600" cy="707886"/>
          </a:xfrm>
          <a:prstGeom prst="rect">
            <a:avLst/>
          </a:prstGeom>
          <a:noFill/>
        </p:spPr>
        <p:txBody>
          <a:bodyPr wrap="square" rtlCol="0">
            <a:spAutoFit/>
          </a:bodyPr>
          <a:lstStyle/>
          <a:p>
            <a:r>
              <a:rPr lang="en-US" sz="2000" b="1" dirty="0" smtClean="0"/>
              <a:t>Fig. 3.1.10 Floating Gate FET</a:t>
            </a:r>
            <a:endParaRPr lang="en-US" sz="2000" b="1" dirty="0"/>
          </a:p>
        </p:txBody>
      </p:sp>
      <p:sp>
        <p:nvSpPr>
          <p:cNvPr id="9" name="TextBox 8"/>
          <p:cNvSpPr txBox="1"/>
          <p:nvPr/>
        </p:nvSpPr>
        <p:spPr>
          <a:xfrm>
            <a:off x="381000" y="2438400"/>
            <a:ext cx="8534400" cy="3477875"/>
          </a:xfrm>
          <a:prstGeom prst="rect">
            <a:avLst/>
          </a:prstGeom>
          <a:noFill/>
        </p:spPr>
        <p:txBody>
          <a:bodyPr wrap="square" rtlCol="0">
            <a:spAutoFit/>
          </a:bodyPr>
          <a:lstStyle/>
          <a:p>
            <a:pPr>
              <a:buFont typeface="Wingdings" pitchFamily="2" charset="2"/>
              <a:buChar char="ü"/>
            </a:pPr>
            <a:r>
              <a:rPr lang="en-US" sz="2000" dirty="0" smtClean="0"/>
              <a:t> To start with, we know that in a normal MOSFET current from </a:t>
            </a:r>
            <a:r>
              <a:rPr lang="en-US" sz="2000" b="1" dirty="0" smtClean="0"/>
              <a:t>SOURCE</a:t>
            </a:r>
            <a:r>
              <a:rPr lang="en-US" sz="2000" dirty="0" smtClean="0"/>
              <a:t> to </a:t>
            </a:r>
            <a:r>
              <a:rPr lang="en-US" sz="2000" b="1" dirty="0" smtClean="0"/>
              <a:t>DRAIN</a:t>
            </a:r>
            <a:r>
              <a:rPr lang="en-US" sz="2000" dirty="0" smtClean="0"/>
              <a:t> flows when </a:t>
            </a:r>
            <a:r>
              <a:rPr lang="en-US" sz="2000" b="1" dirty="0" smtClean="0"/>
              <a:t>GATE</a:t>
            </a:r>
            <a:r>
              <a:rPr lang="en-US" sz="2000" dirty="0" smtClean="0"/>
              <a:t> voltage is applied.</a:t>
            </a:r>
          </a:p>
          <a:p>
            <a:pPr>
              <a:buFont typeface="Wingdings" pitchFamily="2" charset="2"/>
              <a:buChar char="ü"/>
            </a:pPr>
            <a:endParaRPr lang="en-US" sz="2000" dirty="0" smtClean="0"/>
          </a:p>
          <a:p>
            <a:pPr>
              <a:buFont typeface="Wingdings" pitchFamily="2" charset="2"/>
              <a:buChar char="ü"/>
            </a:pPr>
            <a:r>
              <a:rPr lang="en-US" sz="2000" dirty="0" smtClean="0"/>
              <a:t> In the Floating Gate FET, electrons can </a:t>
            </a:r>
            <a:r>
              <a:rPr lang="en-US" sz="2000" b="1" dirty="0" smtClean="0">
                <a:solidFill>
                  <a:srgbClr val="FF0000"/>
                </a:solidFill>
              </a:rPr>
              <a:t>TUNNEL</a:t>
            </a:r>
            <a:r>
              <a:rPr lang="en-US" sz="2000" dirty="0" smtClean="0"/>
              <a:t> across the oxide between </a:t>
            </a:r>
            <a:r>
              <a:rPr lang="en-US" sz="2000" b="1" dirty="0" smtClean="0"/>
              <a:t>Control GATE (CG)</a:t>
            </a:r>
            <a:r>
              <a:rPr lang="en-US" sz="2000" dirty="0" smtClean="0"/>
              <a:t> and Floating Gate (</a:t>
            </a:r>
            <a:r>
              <a:rPr lang="en-US" sz="2000" b="1" dirty="0" smtClean="0"/>
              <a:t>FG</a:t>
            </a:r>
            <a:r>
              <a:rPr lang="en-US" sz="2000" dirty="0" smtClean="0"/>
              <a:t>) by applying a high pulse typically between 20-25V to V</a:t>
            </a:r>
            <a:r>
              <a:rPr lang="en-US" sz="2000" baseline="-25000" dirty="0" smtClean="0"/>
              <a:t>PP</a:t>
            </a:r>
            <a:r>
              <a:rPr lang="en-US" sz="2000" dirty="0" smtClean="0"/>
              <a:t> terminal.</a:t>
            </a:r>
          </a:p>
          <a:p>
            <a:pPr>
              <a:buFont typeface="Wingdings" pitchFamily="2" charset="2"/>
              <a:buChar char="ü"/>
            </a:pPr>
            <a:endParaRPr lang="en-US" sz="2000" dirty="0" smtClean="0"/>
          </a:p>
          <a:p>
            <a:pPr>
              <a:buFont typeface="Wingdings" pitchFamily="2" charset="2"/>
              <a:buChar char="ü"/>
            </a:pPr>
            <a:r>
              <a:rPr lang="en-US" sz="2000" dirty="0" smtClean="0"/>
              <a:t> A permanently charged FG implies that the transistor is ever conducting.</a:t>
            </a:r>
          </a:p>
          <a:p>
            <a:pPr>
              <a:buFont typeface="Wingdings" pitchFamily="2" charset="2"/>
              <a:buChar char="ü"/>
            </a:pPr>
            <a:endParaRPr lang="en-US" sz="2000" dirty="0" smtClean="0"/>
          </a:p>
          <a:p>
            <a:pPr>
              <a:buFont typeface="Wingdings" pitchFamily="2" charset="2"/>
              <a:buChar char="ü"/>
            </a:pPr>
            <a:r>
              <a:rPr lang="en-US" sz="2000" dirty="0" smtClean="0"/>
              <a:t> The simplified diagram below shows MOSFET/FG FET in EPROM</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29</a:t>
            </a:fld>
            <a:endParaRPr lang="en-US"/>
          </a:p>
        </p:txBody>
      </p:sp>
      <p:sp>
        <p:nvSpPr>
          <p:cNvPr id="9" name="TextBox 8"/>
          <p:cNvSpPr txBox="1"/>
          <p:nvPr/>
        </p:nvSpPr>
        <p:spPr>
          <a:xfrm>
            <a:off x="2514600" y="5791200"/>
            <a:ext cx="4495800" cy="400110"/>
          </a:xfrm>
          <a:prstGeom prst="rect">
            <a:avLst/>
          </a:prstGeom>
          <a:noFill/>
        </p:spPr>
        <p:txBody>
          <a:bodyPr wrap="square" rtlCol="0">
            <a:spAutoFit/>
          </a:bodyPr>
          <a:lstStyle/>
          <a:p>
            <a:r>
              <a:rPr lang="en-US" sz="2000" b="1" dirty="0" smtClean="0"/>
              <a:t>Fig. 3.1.11 A simple EPROM Cell</a:t>
            </a:r>
            <a:endParaRPr lang="en-US" sz="2000" b="1" dirty="0"/>
          </a:p>
        </p:txBody>
      </p:sp>
      <p:sp>
        <p:nvSpPr>
          <p:cNvPr id="10" name="TextBox 9"/>
          <p:cNvSpPr txBox="1"/>
          <p:nvPr/>
        </p:nvSpPr>
        <p:spPr>
          <a:xfrm>
            <a:off x="457200" y="304800"/>
            <a:ext cx="8382000" cy="369332"/>
          </a:xfrm>
          <a:prstGeom prst="rect">
            <a:avLst/>
          </a:prstGeom>
          <a:noFill/>
        </p:spPr>
        <p:txBody>
          <a:bodyPr wrap="square" rtlCol="0">
            <a:spAutoFit/>
          </a:bodyPr>
          <a:lstStyle/>
          <a:p>
            <a:r>
              <a:rPr lang="en-US" b="1" dirty="0" smtClean="0">
                <a:solidFill>
                  <a:srgbClr val="FF0000"/>
                </a:solidFill>
              </a:rPr>
              <a:t>Just one of the ways of implementing EPROM. Key is MOSFET and FG-FET</a:t>
            </a:r>
            <a:endParaRPr lang="en-US" b="1" dirty="0">
              <a:solidFill>
                <a:srgbClr val="FF0000"/>
              </a:solidFill>
            </a:endParaRPr>
          </a:p>
        </p:txBody>
      </p:sp>
      <p:pic>
        <p:nvPicPr>
          <p:cNvPr id="7173" name="Picture 5"/>
          <p:cNvPicPr>
            <a:picLocks noChangeAspect="1" noChangeArrowheads="1"/>
          </p:cNvPicPr>
          <p:nvPr/>
        </p:nvPicPr>
        <p:blipFill>
          <a:blip r:embed="rId2" cstate="print"/>
          <a:srcRect/>
          <a:stretch>
            <a:fillRect/>
          </a:stretch>
        </p:blipFill>
        <p:spPr bwMode="auto">
          <a:xfrm>
            <a:off x="1447800" y="914400"/>
            <a:ext cx="5973556" cy="474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3</a:t>
            </a:fld>
            <a:endParaRPr lang="en-US"/>
          </a:p>
        </p:txBody>
      </p:sp>
      <p:sp>
        <p:nvSpPr>
          <p:cNvPr id="6" name="TextBox 5"/>
          <p:cNvSpPr txBox="1"/>
          <p:nvPr/>
        </p:nvSpPr>
        <p:spPr>
          <a:xfrm>
            <a:off x="228600" y="304800"/>
            <a:ext cx="8610600" cy="1015663"/>
          </a:xfrm>
          <a:prstGeom prst="rect">
            <a:avLst/>
          </a:prstGeom>
          <a:noFill/>
        </p:spPr>
        <p:txBody>
          <a:bodyPr wrap="square" rtlCol="0">
            <a:spAutoFit/>
          </a:bodyPr>
          <a:lstStyle/>
          <a:p>
            <a:pPr algn="ctr"/>
            <a:r>
              <a:rPr lang="en-US" sz="3200" b="1" dirty="0" smtClean="0">
                <a:solidFill>
                  <a:srgbClr val="FF0000"/>
                </a:solidFill>
              </a:rPr>
              <a:t>PART 3</a:t>
            </a:r>
          </a:p>
          <a:p>
            <a:pPr algn="ctr"/>
            <a:r>
              <a:rPr lang="en-US" sz="2800" b="1" dirty="0" smtClean="0"/>
              <a:t>Intro. to Microprocessors and PLDs</a:t>
            </a:r>
            <a:endParaRPr lang="en-US" sz="2800" b="1" dirty="0"/>
          </a:p>
        </p:txBody>
      </p:sp>
      <p:sp>
        <p:nvSpPr>
          <p:cNvPr id="8" name="Rounded Rectangle 7"/>
          <p:cNvSpPr/>
          <p:nvPr/>
        </p:nvSpPr>
        <p:spPr>
          <a:xfrm>
            <a:off x="381000" y="1295400"/>
            <a:ext cx="8534400" cy="5029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solidFill>
                <a:schemeClr val="tx1"/>
              </a:solidFill>
            </a:endParaRPr>
          </a:p>
          <a:p>
            <a:r>
              <a:rPr lang="en-US" sz="2000" dirty="0" smtClean="0">
                <a:solidFill>
                  <a:schemeClr val="tx1"/>
                </a:solidFill>
              </a:rPr>
              <a:t>At the end of this component, the student should:</a:t>
            </a:r>
          </a:p>
          <a:p>
            <a:endParaRPr lang="en-US" sz="2000" dirty="0" smtClean="0">
              <a:solidFill>
                <a:schemeClr val="tx1"/>
              </a:solidFill>
            </a:endParaRPr>
          </a:p>
          <a:p>
            <a:pPr>
              <a:buFont typeface="Wingdings" pitchFamily="2" charset="2"/>
              <a:buChar char="v"/>
            </a:pPr>
            <a:r>
              <a:rPr lang="en-US" sz="2000" dirty="0" smtClean="0">
                <a:solidFill>
                  <a:schemeClr val="tx1"/>
                </a:solidFill>
              </a:rPr>
              <a:t> be able to describe the principle behind volatile and non</a:t>
            </a:r>
          </a:p>
          <a:p>
            <a:r>
              <a:rPr lang="en-US" sz="2000" dirty="0" smtClean="0">
                <a:solidFill>
                  <a:schemeClr val="tx1"/>
                </a:solidFill>
              </a:rPr>
              <a:t>    volatile storage.</a:t>
            </a:r>
          </a:p>
          <a:p>
            <a:endParaRPr lang="en-US" sz="2000" dirty="0" smtClean="0">
              <a:solidFill>
                <a:schemeClr val="tx1"/>
              </a:solidFill>
            </a:endParaRPr>
          </a:p>
          <a:p>
            <a:pPr>
              <a:buFont typeface="Wingdings" pitchFamily="2" charset="2"/>
              <a:buChar char="v"/>
            </a:pPr>
            <a:r>
              <a:rPr lang="en-US" sz="2000" dirty="0" smtClean="0">
                <a:solidFill>
                  <a:schemeClr val="tx1"/>
                </a:solidFill>
              </a:rPr>
              <a:t> understand Programmable Logic Device concepts.</a:t>
            </a:r>
          </a:p>
          <a:p>
            <a:endParaRPr lang="en-US" sz="2000" dirty="0" smtClean="0">
              <a:solidFill>
                <a:schemeClr val="tx1"/>
              </a:solidFill>
            </a:endParaRPr>
          </a:p>
          <a:p>
            <a:pPr>
              <a:buFont typeface="Wingdings" pitchFamily="2" charset="2"/>
              <a:buChar char="v"/>
            </a:pPr>
            <a:r>
              <a:rPr lang="en-US" sz="2000" dirty="0" smtClean="0">
                <a:solidFill>
                  <a:schemeClr val="tx1"/>
                </a:solidFill>
              </a:rPr>
              <a:t> appreciate microprocessor architecture and be able to</a:t>
            </a:r>
          </a:p>
          <a:p>
            <a:r>
              <a:rPr lang="en-US" sz="2000" dirty="0" smtClean="0">
                <a:solidFill>
                  <a:schemeClr val="tx1"/>
                </a:solidFill>
              </a:rPr>
              <a:t>    design a very simple microprocessor based computer.</a:t>
            </a:r>
          </a:p>
          <a:p>
            <a:pPr>
              <a:buFont typeface="Wingdings" pitchFamily="2" charset="2"/>
              <a:buChar char="v"/>
            </a:pPr>
            <a:endParaRPr lang="en-US" sz="2000" dirty="0" smtClean="0">
              <a:solidFill>
                <a:schemeClr val="tx1"/>
              </a:solidFill>
            </a:endParaRPr>
          </a:p>
          <a:p>
            <a:pPr>
              <a:buFont typeface="Wingdings" pitchFamily="2" charset="2"/>
              <a:buChar char="v"/>
            </a:pPr>
            <a:r>
              <a:rPr lang="en-US" sz="2000" dirty="0" smtClean="0">
                <a:solidFill>
                  <a:schemeClr val="tx1"/>
                </a:solidFill>
              </a:rPr>
              <a:t> understand the basics of programming with an emphasis on</a:t>
            </a:r>
          </a:p>
          <a:p>
            <a:r>
              <a:rPr lang="en-US" sz="2000" dirty="0" smtClean="0">
                <a:solidFill>
                  <a:schemeClr val="tx1"/>
                </a:solidFill>
              </a:rPr>
              <a:t>    assembly language.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30</a:t>
            </a:fld>
            <a:endParaRPr lang="en-US"/>
          </a:p>
        </p:txBody>
      </p:sp>
      <p:sp>
        <p:nvSpPr>
          <p:cNvPr id="9" name="TextBox 8"/>
          <p:cNvSpPr txBox="1"/>
          <p:nvPr/>
        </p:nvSpPr>
        <p:spPr>
          <a:xfrm>
            <a:off x="381000" y="457200"/>
            <a:ext cx="8382000" cy="5016758"/>
          </a:xfrm>
          <a:prstGeom prst="rect">
            <a:avLst/>
          </a:prstGeom>
          <a:noFill/>
        </p:spPr>
        <p:txBody>
          <a:bodyPr wrap="square" rtlCol="0">
            <a:spAutoFit/>
          </a:bodyPr>
          <a:lstStyle/>
          <a:p>
            <a:pPr>
              <a:buFont typeface="Wingdings" pitchFamily="2" charset="2"/>
              <a:buChar char="ü"/>
            </a:pPr>
            <a:r>
              <a:rPr lang="en-US" sz="2000" dirty="0" smtClean="0"/>
              <a:t> The MOSFET replaces the diodes in ROM as cross-grid devices.</a:t>
            </a:r>
          </a:p>
          <a:p>
            <a:pPr>
              <a:buFont typeface="Wingdings" pitchFamily="2" charset="2"/>
              <a:buChar char="ü"/>
            </a:pPr>
            <a:endParaRPr lang="en-US" sz="2000" dirty="0" smtClean="0"/>
          </a:p>
          <a:p>
            <a:pPr>
              <a:buFont typeface="Wingdings" pitchFamily="2" charset="2"/>
              <a:buChar char="ü"/>
            </a:pPr>
            <a:r>
              <a:rPr lang="en-US" sz="2000" dirty="0" smtClean="0"/>
              <a:t> The gate of the MOSFET is connected to the X line (</a:t>
            </a:r>
            <a:r>
              <a:rPr lang="en-US" sz="2000" b="1" dirty="0" smtClean="0"/>
              <a:t>Word-Line</a:t>
            </a:r>
            <a:r>
              <a:rPr lang="en-US" sz="2000" dirty="0" smtClean="0"/>
              <a:t>) and the Source is connected to the Y line (</a:t>
            </a:r>
            <a:r>
              <a:rPr lang="en-US" sz="2000" b="1" dirty="0" smtClean="0"/>
              <a:t>Bit-Line</a:t>
            </a:r>
            <a:r>
              <a:rPr lang="en-US" sz="2000" dirty="0" smtClean="0"/>
              <a:t>).</a:t>
            </a:r>
          </a:p>
          <a:p>
            <a:pPr>
              <a:buFont typeface="Wingdings" pitchFamily="2" charset="2"/>
              <a:buChar char="ü"/>
            </a:pPr>
            <a:endParaRPr lang="en-US" sz="2000" dirty="0" smtClean="0"/>
          </a:p>
          <a:p>
            <a:pPr>
              <a:buFont typeface="Wingdings" pitchFamily="2" charset="2"/>
              <a:buChar char="ü"/>
            </a:pPr>
            <a:r>
              <a:rPr lang="en-US" sz="2000" dirty="0" smtClean="0"/>
              <a:t> MOSFET will only conduct when FG-FET is conducting.</a:t>
            </a:r>
          </a:p>
          <a:p>
            <a:pPr>
              <a:buFont typeface="Wingdings" pitchFamily="2" charset="2"/>
              <a:buChar char="ü"/>
            </a:pPr>
            <a:endParaRPr lang="en-US" sz="2000" dirty="0" smtClean="0"/>
          </a:p>
          <a:p>
            <a:pPr>
              <a:buFont typeface="Wingdings" pitchFamily="2" charset="2"/>
              <a:buChar char="ü"/>
            </a:pPr>
            <a:r>
              <a:rPr lang="en-US" sz="2000" dirty="0" smtClean="0"/>
              <a:t> FG-FET will only conduct when its CG/FG combination (</a:t>
            </a:r>
            <a:r>
              <a:rPr lang="en-US" sz="2000" dirty="0" err="1" smtClean="0"/>
              <a:t>i.e</a:t>
            </a:r>
            <a:r>
              <a:rPr lang="en-US" sz="2000" dirty="0" smtClean="0"/>
              <a:t> V</a:t>
            </a:r>
            <a:r>
              <a:rPr lang="en-US" sz="2000" baseline="-25000" dirty="0" smtClean="0"/>
              <a:t>PP</a:t>
            </a:r>
            <a:r>
              <a:rPr lang="en-US" sz="2000" dirty="0" smtClean="0"/>
              <a:t> + FG charge) has a resultant positive threshold voltage.</a:t>
            </a:r>
          </a:p>
          <a:p>
            <a:pPr>
              <a:buFont typeface="Wingdings" pitchFamily="2" charset="2"/>
              <a:buChar char="ü"/>
            </a:pPr>
            <a:endParaRPr lang="en-US" sz="2000" dirty="0" smtClean="0"/>
          </a:p>
          <a:p>
            <a:pPr>
              <a:buFont typeface="Wingdings" pitchFamily="2" charset="2"/>
              <a:buChar char="ü"/>
            </a:pPr>
            <a:r>
              <a:rPr lang="en-US" sz="2000" dirty="0" smtClean="0"/>
              <a:t> Therefore </a:t>
            </a:r>
            <a:r>
              <a:rPr lang="en-US" sz="2000" b="1" dirty="0" smtClean="0"/>
              <a:t>if FG was charged positive after tunneling</a:t>
            </a:r>
            <a:r>
              <a:rPr lang="en-US" sz="2000" dirty="0" smtClean="0"/>
              <a:t>, FG-FET will always conduct and so will MOSFET =&gt; Logic 1 will be read on Y line. </a:t>
            </a:r>
          </a:p>
          <a:p>
            <a:pPr>
              <a:buFont typeface="Wingdings" pitchFamily="2" charset="2"/>
              <a:buChar char="ü"/>
            </a:pPr>
            <a:endParaRPr lang="en-US" sz="2000" dirty="0" smtClean="0"/>
          </a:p>
          <a:p>
            <a:pPr>
              <a:buFont typeface="Wingdings" pitchFamily="2" charset="2"/>
              <a:buChar char="ü"/>
            </a:pPr>
            <a:r>
              <a:rPr lang="en-US" sz="2000" dirty="0" smtClean="0"/>
              <a:t> If </a:t>
            </a:r>
            <a:r>
              <a:rPr lang="en-US" sz="2000" b="1" dirty="0" smtClean="0"/>
              <a:t>FG was not charged</a:t>
            </a:r>
            <a:r>
              <a:rPr lang="en-US" sz="2000" dirty="0" smtClean="0"/>
              <a:t>, FG FET will not conduct and MOSFET will not either =&gt; Logic 0 will be read on Y line.</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31</a:t>
            </a:fld>
            <a:endParaRPr lang="en-US"/>
          </a:p>
        </p:txBody>
      </p:sp>
      <p:sp>
        <p:nvSpPr>
          <p:cNvPr id="6" name="TextBox 5"/>
          <p:cNvSpPr txBox="1"/>
          <p:nvPr/>
        </p:nvSpPr>
        <p:spPr>
          <a:xfrm>
            <a:off x="609600" y="533400"/>
            <a:ext cx="7848600" cy="2308324"/>
          </a:xfrm>
          <a:prstGeom prst="rect">
            <a:avLst/>
          </a:prstGeom>
          <a:noFill/>
        </p:spPr>
        <p:txBody>
          <a:bodyPr wrap="square" rtlCol="0">
            <a:spAutoFit/>
          </a:bodyPr>
          <a:lstStyle/>
          <a:p>
            <a:r>
              <a:rPr lang="en-US" sz="2000" b="1" dirty="0" smtClean="0"/>
              <a:t>Erasure</a:t>
            </a:r>
            <a:r>
              <a:rPr lang="en-US" sz="2000" dirty="0" smtClean="0"/>
              <a:t> from an EPROM is done by passing UV light through a transparent window on the IC. The UV light passes its energy to the electrons on the FG and they break away.</a:t>
            </a:r>
          </a:p>
          <a:p>
            <a:endParaRPr lang="en-US" sz="2000" dirty="0" smtClean="0"/>
          </a:p>
          <a:p>
            <a:r>
              <a:rPr lang="en-US" sz="2000" b="1" dirty="0" smtClean="0"/>
              <a:t>The EPROM is taken off the circuit into a UV EPROM eraser</a:t>
            </a:r>
            <a:r>
              <a:rPr lang="en-US" sz="2000" dirty="0" smtClean="0"/>
              <a:t>.</a:t>
            </a:r>
          </a:p>
          <a:p>
            <a:endParaRPr lang="en-US" sz="2000" dirty="0" smtClean="0"/>
          </a:p>
          <a:p>
            <a:r>
              <a:rPr lang="en-US" sz="2400" b="1" dirty="0" smtClean="0">
                <a:solidFill>
                  <a:srgbClr val="FF0000"/>
                </a:solidFill>
              </a:rPr>
              <a:t>This erasure happens to the entire memory.</a:t>
            </a:r>
            <a:endParaRPr lang="en-US" sz="2400" b="1" dirty="0">
              <a:solidFill>
                <a:srgbClr val="FF0000"/>
              </a:solidFill>
            </a:endParaRPr>
          </a:p>
        </p:txBody>
      </p:sp>
      <p:sp>
        <p:nvSpPr>
          <p:cNvPr id="7" name="TextBox 6"/>
          <p:cNvSpPr txBox="1"/>
          <p:nvPr/>
        </p:nvSpPr>
        <p:spPr>
          <a:xfrm>
            <a:off x="2971800" y="5943600"/>
            <a:ext cx="3886200" cy="400110"/>
          </a:xfrm>
          <a:prstGeom prst="rect">
            <a:avLst/>
          </a:prstGeom>
          <a:noFill/>
        </p:spPr>
        <p:txBody>
          <a:bodyPr wrap="square" rtlCol="0">
            <a:spAutoFit/>
          </a:bodyPr>
          <a:lstStyle/>
          <a:p>
            <a:r>
              <a:rPr lang="en-US" sz="2000" b="1" dirty="0" smtClean="0"/>
              <a:t>Fig. 3.1.12 EPROM IC</a:t>
            </a:r>
            <a:endParaRPr lang="en-US" sz="2000" b="1" dirty="0"/>
          </a:p>
        </p:txBody>
      </p:sp>
      <p:pic>
        <p:nvPicPr>
          <p:cNvPr id="6146" name="Picture 2"/>
          <p:cNvPicPr>
            <a:picLocks noChangeAspect="1" noChangeArrowheads="1"/>
          </p:cNvPicPr>
          <p:nvPr/>
        </p:nvPicPr>
        <p:blipFill>
          <a:blip r:embed="rId2" cstate="print"/>
          <a:srcRect t="6044"/>
          <a:stretch>
            <a:fillRect/>
          </a:stretch>
        </p:blipFill>
        <p:spPr bwMode="auto">
          <a:xfrm>
            <a:off x="2667000" y="2971800"/>
            <a:ext cx="3733800" cy="28846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32</a:t>
            </a:fld>
            <a:endParaRPr lang="en-US"/>
          </a:p>
        </p:txBody>
      </p:sp>
      <p:sp>
        <p:nvSpPr>
          <p:cNvPr id="7" name="TextBox 6"/>
          <p:cNvSpPr txBox="1"/>
          <p:nvPr/>
        </p:nvSpPr>
        <p:spPr>
          <a:xfrm>
            <a:off x="457200" y="609600"/>
            <a:ext cx="8153400" cy="5447645"/>
          </a:xfrm>
          <a:prstGeom prst="rect">
            <a:avLst/>
          </a:prstGeom>
          <a:noFill/>
        </p:spPr>
        <p:txBody>
          <a:bodyPr wrap="square" rtlCol="0">
            <a:spAutoFit/>
          </a:bodyPr>
          <a:lstStyle/>
          <a:p>
            <a:r>
              <a:rPr lang="en-US" sz="2800" b="1" dirty="0" smtClean="0"/>
              <a:t>4. EEPROMs</a:t>
            </a:r>
          </a:p>
          <a:p>
            <a:pPr>
              <a:buFont typeface="Wingdings" pitchFamily="2" charset="2"/>
              <a:buChar char="ü"/>
            </a:pPr>
            <a:r>
              <a:rPr lang="en-US" sz="2000" dirty="0" smtClean="0"/>
              <a:t> Electrically Erasable PROMs (EEPROMs) do not use UV light to erase. </a:t>
            </a:r>
          </a:p>
          <a:p>
            <a:pPr>
              <a:buFont typeface="Wingdings" pitchFamily="2" charset="2"/>
              <a:buChar char="ü"/>
            </a:pPr>
            <a:endParaRPr lang="en-US" sz="2000" dirty="0" smtClean="0"/>
          </a:p>
          <a:p>
            <a:pPr>
              <a:buFont typeface="Wingdings" pitchFamily="2" charset="2"/>
              <a:buChar char="ü"/>
            </a:pPr>
            <a:r>
              <a:rPr lang="en-US" sz="2000" dirty="0" smtClean="0"/>
              <a:t> This means that they </a:t>
            </a:r>
            <a:r>
              <a:rPr lang="en-US" sz="2000" b="1" dirty="0" smtClean="0"/>
              <a:t>can be erased while still installed</a:t>
            </a:r>
            <a:r>
              <a:rPr lang="en-US" sz="2000" dirty="0" smtClean="0"/>
              <a:t> in the system by using a negative pulse on </a:t>
            </a:r>
            <a:r>
              <a:rPr lang="en-US" sz="2000" dirty="0" err="1" smtClean="0"/>
              <a:t>V</a:t>
            </a:r>
            <a:r>
              <a:rPr lang="en-US" sz="2000" baseline="-25000" dirty="0" err="1" smtClean="0"/>
              <a:t>pp</a:t>
            </a:r>
            <a:r>
              <a:rPr lang="en-US" sz="2000" dirty="0" smtClean="0"/>
              <a:t> of the EPROM of figure 3.1.11. This makes the electrons to tunnel back. </a:t>
            </a:r>
          </a:p>
          <a:p>
            <a:pPr>
              <a:buFont typeface="Wingdings" pitchFamily="2" charset="2"/>
              <a:buChar char="ü"/>
            </a:pPr>
            <a:endParaRPr lang="en-US" sz="2000" dirty="0" smtClean="0"/>
          </a:p>
          <a:p>
            <a:pPr>
              <a:buFont typeface="Wingdings" pitchFamily="2" charset="2"/>
              <a:buChar char="ü"/>
            </a:pPr>
            <a:r>
              <a:rPr lang="en-US" sz="2000" dirty="0" smtClean="0"/>
              <a:t> This negative voltage is generally generated on the chip and therefore EEPROM has the following advantages over EPROM:</a:t>
            </a:r>
          </a:p>
          <a:p>
            <a:pPr>
              <a:buFont typeface="Wingdings" pitchFamily="2" charset="2"/>
              <a:buChar char="ü"/>
            </a:pPr>
            <a:endParaRPr lang="en-US" sz="2000" dirty="0" smtClean="0"/>
          </a:p>
          <a:p>
            <a:pPr marL="514350" indent="-514350">
              <a:buFont typeface="+mj-lt"/>
              <a:buAutoNum type="romanUcPeriod"/>
            </a:pPr>
            <a:r>
              <a:rPr lang="en-US" sz="2000" dirty="0" smtClean="0"/>
              <a:t>The chip does not have to be removed to be written/erased.</a:t>
            </a:r>
          </a:p>
          <a:p>
            <a:pPr marL="514350" indent="-514350">
              <a:buFont typeface="+mj-lt"/>
              <a:buAutoNum type="romanUcPeriod"/>
            </a:pPr>
            <a:r>
              <a:rPr lang="en-US" sz="2000" dirty="0" smtClean="0"/>
              <a:t>The entire chip does not have to be entirely erased just to change a specific portion of the contents. The erasure is done byte-by-byte.</a:t>
            </a:r>
          </a:p>
          <a:p>
            <a:pPr marL="514350" indent="-514350">
              <a:buFont typeface="+mj-lt"/>
              <a:buAutoNum type="romanUcPeriod"/>
            </a:pPr>
            <a:r>
              <a:rPr lang="en-US" sz="2000" dirty="0" smtClean="0"/>
              <a:t>Erasing does not require special equipment like UV machine.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33</a:t>
            </a:fld>
            <a:endParaRPr lang="en-US"/>
          </a:p>
        </p:txBody>
      </p:sp>
      <p:pic>
        <p:nvPicPr>
          <p:cNvPr id="4099" name="Picture 3"/>
          <p:cNvPicPr>
            <a:picLocks noChangeAspect="1" noChangeArrowheads="1"/>
          </p:cNvPicPr>
          <p:nvPr/>
        </p:nvPicPr>
        <p:blipFill>
          <a:blip r:embed="rId2" cstate="print"/>
          <a:srcRect/>
          <a:stretch>
            <a:fillRect/>
          </a:stretch>
        </p:blipFill>
        <p:spPr bwMode="auto">
          <a:xfrm>
            <a:off x="2133600" y="4030887"/>
            <a:ext cx="5134992" cy="2141313"/>
          </a:xfrm>
          <a:prstGeom prst="rect">
            <a:avLst/>
          </a:prstGeom>
          <a:noFill/>
          <a:ln w="9525">
            <a:noFill/>
            <a:miter lim="800000"/>
            <a:headEnd/>
            <a:tailEnd/>
          </a:ln>
        </p:spPr>
      </p:pic>
      <p:sp>
        <p:nvSpPr>
          <p:cNvPr id="10" name="TextBox 9"/>
          <p:cNvSpPr txBox="1"/>
          <p:nvPr/>
        </p:nvSpPr>
        <p:spPr>
          <a:xfrm>
            <a:off x="457200" y="609600"/>
            <a:ext cx="8153400" cy="2369880"/>
          </a:xfrm>
          <a:prstGeom prst="rect">
            <a:avLst/>
          </a:prstGeom>
          <a:noFill/>
        </p:spPr>
        <p:txBody>
          <a:bodyPr wrap="square" rtlCol="0">
            <a:spAutoFit/>
          </a:bodyPr>
          <a:lstStyle/>
          <a:p>
            <a:r>
              <a:rPr lang="en-US" sz="2800" b="1" dirty="0" smtClean="0"/>
              <a:t>5. FLASH MEMORY</a:t>
            </a:r>
          </a:p>
          <a:p>
            <a:pPr>
              <a:buFont typeface="Wingdings" pitchFamily="2" charset="2"/>
              <a:buChar char="ü"/>
            </a:pPr>
            <a:r>
              <a:rPr lang="en-US" sz="2000" dirty="0" smtClean="0"/>
              <a:t> The term ‘</a:t>
            </a:r>
            <a:r>
              <a:rPr lang="en-US" sz="2000" b="1" dirty="0" smtClean="0"/>
              <a:t>FLASH</a:t>
            </a:r>
            <a:r>
              <a:rPr lang="en-US" sz="2000" dirty="0" smtClean="0"/>
              <a:t>’ was chosen because the entire memory can be erased in a flash unlike EPROM which takes minutes in UV or EEPROM which erases one byte at a time (slow).</a:t>
            </a:r>
          </a:p>
          <a:p>
            <a:pPr>
              <a:buFont typeface="Wingdings" pitchFamily="2" charset="2"/>
              <a:buChar char="ü"/>
            </a:pPr>
            <a:endParaRPr lang="en-US" sz="2000" dirty="0" smtClean="0"/>
          </a:p>
          <a:p>
            <a:pPr>
              <a:buFont typeface="Wingdings" pitchFamily="2" charset="2"/>
              <a:buChar char="ü"/>
            </a:pPr>
            <a:r>
              <a:rPr lang="en-US" sz="2000" dirty="0" smtClean="0"/>
              <a:t> The basis for flash memory is still Floating Gate FETs which we refer to as FG-FETs in this presentation.</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34</a:t>
            </a:fld>
            <a:endParaRPr lang="en-US"/>
          </a:p>
        </p:txBody>
      </p:sp>
      <p:sp>
        <p:nvSpPr>
          <p:cNvPr id="9" name="TextBox 8"/>
          <p:cNvSpPr txBox="1"/>
          <p:nvPr/>
        </p:nvSpPr>
        <p:spPr>
          <a:xfrm>
            <a:off x="381000" y="609600"/>
            <a:ext cx="8382000" cy="5324535"/>
          </a:xfrm>
          <a:prstGeom prst="rect">
            <a:avLst/>
          </a:prstGeom>
          <a:noFill/>
        </p:spPr>
        <p:txBody>
          <a:bodyPr wrap="square" rtlCol="0">
            <a:spAutoFit/>
          </a:bodyPr>
          <a:lstStyle/>
          <a:p>
            <a:pPr>
              <a:buFont typeface="Wingdings" pitchFamily="2" charset="2"/>
              <a:buChar char="ü"/>
            </a:pPr>
            <a:r>
              <a:rPr lang="en-US" sz="2000" dirty="0" smtClean="0"/>
              <a:t> In the Floating Gate FET, electrons can be channeled from the drain to the floating gate (FG) by giving them enough energy to cross the oxide silicon barrier – </a:t>
            </a:r>
            <a:r>
              <a:rPr lang="en-US" sz="2000" b="1" dirty="0" smtClean="0">
                <a:solidFill>
                  <a:srgbClr val="FF0000"/>
                </a:solidFill>
              </a:rPr>
              <a:t>Channel Hot Electron</a:t>
            </a:r>
            <a:r>
              <a:rPr lang="en-US" sz="2000" dirty="0" smtClean="0"/>
              <a:t> (</a:t>
            </a:r>
            <a:r>
              <a:rPr lang="en-US" sz="2000" b="1" dirty="0" smtClean="0"/>
              <a:t>CHE</a:t>
            </a:r>
            <a:r>
              <a:rPr lang="en-US" sz="2000" dirty="0" smtClean="0"/>
              <a:t>), sometimes </a:t>
            </a:r>
            <a:r>
              <a:rPr lang="en-US" sz="2000" b="1" dirty="0" smtClean="0">
                <a:solidFill>
                  <a:srgbClr val="FF0000"/>
                </a:solidFill>
              </a:rPr>
              <a:t>FN Tunneling</a:t>
            </a:r>
            <a:r>
              <a:rPr lang="en-US" sz="2000" dirty="0" smtClean="0"/>
              <a:t> can be used.</a:t>
            </a:r>
          </a:p>
          <a:p>
            <a:pPr>
              <a:buFont typeface="Wingdings" pitchFamily="2" charset="2"/>
              <a:buChar char="ü"/>
            </a:pPr>
            <a:endParaRPr lang="en-US" sz="2000" dirty="0" smtClean="0"/>
          </a:p>
          <a:p>
            <a:pPr>
              <a:buFont typeface="Wingdings" pitchFamily="2" charset="2"/>
              <a:buChar char="ü"/>
            </a:pPr>
            <a:r>
              <a:rPr lang="en-US" sz="2000" dirty="0" smtClean="0"/>
              <a:t> Once these electrons are trapped on the FG, they can be used to modulate the Control Gate (CG) voltage and therefore increase the threshold required to activate the channel as shown below.</a:t>
            </a:r>
          </a:p>
          <a:p>
            <a:pPr>
              <a:buFont typeface="Wingdings" pitchFamily="2" charset="2"/>
              <a:buChar char="ü"/>
            </a:pPr>
            <a:endParaRPr lang="en-US" sz="2000" dirty="0" smtClean="0"/>
          </a:p>
          <a:p>
            <a:pPr>
              <a:buFont typeface="Wingdings" pitchFamily="2" charset="2"/>
              <a:buChar char="ü"/>
            </a:pPr>
            <a:endParaRPr lang="en-US" sz="2000" dirty="0" smtClean="0"/>
          </a:p>
          <a:p>
            <a:pPr>
              <a:buFont typeface="Wingdings" pitchFamily="2" charset="2"/>
              <a:buChar char="ü"/>
            </a:pPr>
            <a:r>
              <a:rPr lang="en-US" sz="2000" dirty="0" smtClean="0"/>
              <a:t> We will not go into the detailed physics but just know that a MOSFET has a </a:t>
            </a:r>
            <a:r>
              <a:rPr lang="en-US" sz="2000" b="1" dirty="0" smtClean="0"/>
              <a:t>threshold voltage, V</a:t>
            </a:r>
            <a:r>
              <a:rPr lang="en-US" sz="2000" b="1" baseline="-25000" dirty="0" smtClean="0"/>
              <a:t>T</a:t>
            </a:r>
            <a:r>
              <a:rPr lang="en-US" sz="2000" dirty="0" smtClean="0"/>
              <a:t> ,that has to be applied to the Gate at which the Channel will conduct a certain amount of current  from SOURCE to DRAIN.</a:t>
            </a:r>
          </a:p>
          <a:p>
            <a:pPr>
              <a:buFont typeface="Wingdings" pitchFamily="2" charset="2"/>
              <a:buChar char="ü"/>
            </a:pPr>
            <a:endParaRPr lang="en-US" sz="2000" dirty="0" smtClean="0"/>
          </a:p>
          <a:p>
            <a:pPr>
              <a:buFont typeface="Wingdings" pitchFamily="2" charset="2"/>
              <a:buChar char="ü"/>
            </a:pPr>
            <a:r>
              <a:rPr lang="en-US" sz="2000" dirty="0" smtClean="0"/>
              <a:t> The same </a:t>
            </a:r>
            <a:r>
              <a:rPr lang="en-US" sz="2000" b="1" dirty="0" smtClean="0"/>
              <a:t>V</a:t>
            </a:r>
            <a:r>
              <a:rPr lang="en-US" sz="2000" b="1" baseline="-25000" dirty="0" smtClean="0"/>
              <a:t>T</a:t>
            </a:r>
            <a:r>
              <a:rPr lang="en-US" sz="2000" dirty="0" smtClean="0"/>
              <a:t> applies to the Floating Gate FET as described in simple terms below.</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35</a:t>
            </a:fld>
            <a:endParaRPr lang="en-US"/>
          </a:p>
        </p:txBody>
      </p:sp>
      <p:sp>
        <p:nvSpPr>
          <p:cNvPr id="6" name="TextBox 5"/>
          <p:cNvSpPr txBox="1"/>
          <p:nvPr/>
        </p:nvSpPr>
        <p:spPr>
          <a:xfrm>
            <a:off x="533400" y="533400"/>
            <a:ext cx="8153400" cy="3847207"/>
          </a:xfrm>
          <a:prstGeom prst="rect">
            <a:avLst/>
          </a:prstGeom>
          <a:noFill/>
        </p:spPr>
        <p:txBody>
          <a:bodyPr wrap="square" rtlCol="0">
            <a:spAutoFit/>
          </a:bodyPr>
          <a:lstStyle/>
          <a:p>
            <a:endParaRPr lang="en-US" sz="2000" dirty="0" smtClean="0"/>
          </a:p>
          <a:p>
            <a:r>
              <a:rPr lang="en-US" sz="2000" dirty="0" smtClean="0"/>
              <a:t>For a Floating Gate FET, the threshold voltage is given by</a:t>
            </a:r>
          </a:p>
          <a:p>
            <a:endParaRPr lang="en-US" sz="2000" dirty="0" smtClean="0"/>
          </a:p>
          <a:p>
            <a:r>
              <a:rPr lang="en-US" sz="2000" dirty="0" smtClean="0"/>
              <a:t>		        </a:t>
            </a:r>
            <a:r>
              <a:rPr lang="en-US" sz="2400" b="1" dirty="0" smtClean="0"/>
              <a:t>V</a:t>
            </a:r>
            <a:r>
              <a:rPr lang="en-US" sz="2400" b="1" baseline="-25000" dirty="0" smtClean="0"/>
              <a:t>T  </a:t>
            </a:r>
            <a:r>
              <a:rPr lang="en-US" sz="2400" b="1" dirty="0" smtClean="0"/>
              <a:t>= K-Q/C</a:t>
            </a:r>
            <a:r>
              <a:rPr lang="en-US" sz="2400" b="1" baseline="-25000" dirty="0" smtClean="0"/>
              <a:t>ox</a:t>
            </a:r>
          </a:p>
          <a:p>
            <a:endParaRPr lang="en-US" sz="2000" dirty="0" smtClean="0"/>
          </a:p>
          <a:p>
            <a:r>
              <a:rPr lang="en-US" sz="2000" dirty="0" smtClean="0"/>
              <a:t>Where </a:t>
            </a:r>
            <a:r>
              <a:rPr lang="en-US" sz="2000" b="1" dirty="0" smtClean="0"/>
              <a:t>K</a:t>
            </a:r>
            <a:r>
              <a:rPr lang="en-US" sz="2000" dirty="0" smtClean="0"/>
              <a:t> is a constant depending on gate and substrate material. </a:t>
            </a:r>
            <a:r>
              <a:rPr lang="en-US" sz="2000" b="1" dirty="0" smtClean="0"/>
              <a:t>Q</a:t>
            </a:r>
            <a:r>
              <a:rPr lang="en-US" sz="2000" dirty="0" smtClean="0"/>
              <a:t> is the charge stored in the floating gate and </a:t>
            </a:r>
            <a:r>
              <a:rPr lang="en-US" sz="2000" b="1" dirty="0" smtClean="0"/>
              <a:t>C</a:t>
            </a:r>
            <a:r>
              <a:rPr lang="en-US" sz="2000" b="1" baseline="-25000" dirty="0" smtClean="0"/>
              <a:t>ox</a:t>
            </a:r>
            <a:r>
              <a:rPr lang="en-US" sz="2000" dirty="0" smtClean="0"/>
              <a:t> is the coupling capacitance between FG and CG.</a:t>
            </a:r>
          </a:p>
          <a:p>
            <a:endParaRPr lang="en-US" sz="2000" dirty="0" smtClean="0"/>
          </a:p>
          <a:p>
            <a:r>
              <a:rPr lang="en-US" sz="2000" dirty="0" smtClean="0"/>
              <a:t>So notice that with electrons (negative charge) stored on the floating gate, the threshold voltage to achieve a certain amount of current flow in the channel will increase.</a:t>
            </a:r>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36</a:t>
            </a:fld>
            <a:endParaRPr lang="en-US"/>
          </a:p>
        </p:txBody>
      </p:sp>
      <p:sp>
        <p:nvSpPr>
          <p:cNvPr id="8" name="TextBox 7"/>
          <p:cNvSpPr txBox="1"/>
          <p:nvPr/>
        </p:nvSpPr>
        <p:spPr>
          <a:xfrm>
            <a:off x="533400" y="4114800"/>
            <a:ext cx="8382000" cy="1938992"/>
          </a:xfrm>
          <a:prstGeom prst="rect">
            <a:avLst/>
          </a:prstGeom>
          <a:noFill/>
        </p:spPr>
        <p:txBody>
          <a:bodyPr wrap="square" rtlCol="0">
            <a:spAutoFit/>
          </a:bodyPr>
          <a:lstStyle/>
          <a:p>
            <a:r>
              <a:rPr lang="en-US" sz="2000" dirty="0" smtClean="0"/>
              <a:t>A cell sensor can then be used to measure the current passing and correspondingly decode as a 1 or a 0.</a:t>
            </a:r>
          </a:p>
          <a:p>
            <a:endParaRPr lang="en-US" sz="2000" b="1" dirty="0" smtClean="0"/>
          </a:p>
          <a:p>
            <a:r>
              <a:rPr lang="en-US" sz="2000" b="1" dirty="0" smtClean="0"/>
              <a:t>ERASURE </a:t>
            </a:r>
            <a:r>
              <a:rPr lang="en-US" sz="2000" dirty="0" smtClean="0"/>
              <a:t>is implemented using </a:t>
            </a:r>
            <a:r>
              <a:rPr lang="en-US" sz="2000" b="1" dirty="0" smtClean="0"/>
              <a:t>FN tunneling</a:t>
            </a:r>
            <a:r>
              <a:rPr lang="en-US" sz="2000" dirty="0" smtClean="0"/>
              <a:t> (Fowler-</a:t>
            </a:r>
            <a:r>
              <a:rPr lang="en-US" sz="2000" dirty="0" err="1" smtClean="0"/>
              <a:t>Nordheim</a:t>
            </a:r>
            <a:r>
              <a:rPr lang="en-US" sz="2000" dirty="0" smtClean="0"/>
              <a:t>) to remove the charge from FG. This implies that blank FLASH memory is all 1’s (no charge).</a:t>
            </a:r>
            <a:endParaRPr lang="en-US" sz="2000" b="1" dirty="0"/>
          </a:p>
        </p:txBody>
      </p:sp>
      <p:sp>
        <p:nvSpPr>
          <p:cNvPr id="10" name="TextBox 9"/>
          <p:cNvSpPr txBox="1"/>
          <p:nvPr/>
        </p:nvSpPr>
        <p:spPr>
          <a:xfrm>
            <a:off x="457200" y="2133600"/>
            <a:ext cx="2590800" cy="707886"/>
          </a:xfrm>
          <a:prstGeom prst="rect">
            <a:avLst/>
          </a:prstGeom>
          <a:noFill/>
        </p:spPr>
        <p:txBody>
          <a:bodyPr wrap="square" rtlCol="0">
            <a:spAutoFit/>
          </a:bodyPr>
          <a:lstStyle/>
          <a:p>
            <a:r>
              <a:rPr lang="en-US" sz="2000" b="1" dirty="0" smtClean="0"/>
              <a:t>Fig. 3.1.13 Reading from FG FET</a:t>
            </a:r>
            <a:endParaRPr lang="en-US" sz="2000" b="1" dirty="0"/>
          </a:p>
        </p:txBody>
      </p:sp>
      <p:pic>
        <p:nvPicPr>
          <p:cNvPr id="5125" name="Picture 5"/>
          <p:cNvPicPr>
            <a:picLocks noChangeAspect="1" noChangeArrowheads="1"/>
          </p:cNvPicPr>
          <p:nvPr/>
        </p:nvPicPr>
        <p:blipFill>
          <a:blip r:embed="rId2" cstate="print"/>
          <a:srcRect/>
          <a:stretch>
            <a:fillRect/>
          </a:stretch>
        </p:blipFill>
        <p:spPr bwMode="auto">
          <a:xfrm>
            <a:off x="3200400" y="308254"/>
            <a:ext cx="4953000" cy="3577946"/>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37</a:t>
            </a:fld>
            <a:endParaRPr lang="en-US"/>
          </a:p>
        </p:txBody>
      </p:sp>
      <p:sp>
        <p:nvSpPr>
          <p:cNvPr id="6" name="TextBox 5"/>
          <p:cNvSpPr txBox="1"/>
          <p:nvPr/>
        </p:nvSpPr>
        <p:spPr>
          <a:xfrm>
            <a:off x="457200" y="609600"/>
            <a:ext cx="8153400" cy="3231654"/>
          </a:xfrm>
          <a:prstGeom prst="rect">
            <a:avLst/>
          </a:prstGeom>
          <a:noFill/>
        </p:spPr>
        <p:txBody>
          <a:bodyPr wrap="square" rtlCol="0">
            <a:spAutoFit/>
          </a:bodyPr>
          <a:lstStyle/>
          <a:p>
            <a:r>
              <a:rPr lang="en-US" sz="2400" b="1" dirty="0" smtClean="0"/>
              <a:t>It would be interesting to do personal reading on</a:t>
            </a:r>
            <a:r>
              <a:rPr lang="en-US" sz="2000" dirty="0" smtClean="0"/>
              <a:t> </a:t>
            </a:r>
          </a:p>
          <a:p>
            <a:endParaRPr lang="en-US" sz="2000" dirty="0" smtClean="0"/>
          </a:p>
          <a:p>
            <a:pPr>
              <a:buFont typeface="Wingdings" pitchFamily="2" charset="2"/>
              <a:buChar char="ü"/>
            </a:pPr>
            <a:r>
              <a:rPr lang="en-US" sz="2000" dirty="0" smtClean="0"/>
              <a:t> NOR flash and NAND flash.</a:t>
            </a:r>
          </a:p>
          <a:p>
            <a:endParaRPr lang="en-US" sz="2000" dirty="0" smtClean="0"/>
          </a:p>
          <a:p>
            <a:pPr>
              <a:buFont typeface="Wingdings" pitchFamily="2" charset="2"/>
              <a:buChar char="ü"/>
            </a:pPr>
            <a:r>
              <a:rPr lang="en-US" sz="2000" dirty="0" smtClean="0"/>
              <a:t> Also read about ATA (Intelligent Controller) verses Linear Flash Cards (Flash File System Software).</a:t>
            </a:r>
          </a:p>
          <a:p>
            <a:pPr>
              <a:buFont typeface="Wingdings" pitchFamily="2" charset="2"/>
              <a:buChar char="ü"/>
            </a:pPr>
            <a:endParaRPr lang="en-US" sz="2000" dirty="0" smtClean="0"/>
          </a:p>
          <a:p>
            <a:pPr>
              <a:buFont typeface="Wingdings" pitchFamily="2" charset="2"/>
              <a:buChar char="ü"/>
            </a:pPr>
            <a:r>
              <a:rPr lang="en-US" sz="2000" dirty="0" smtClean="0"/>
              <a:t> </a:t>
            </a:r>
            <a:r>
              <a:rPr lang="en-US" sz="2000" dirty="0" err="1" smtClean="0"/>
              <a:t>Bootloader</a:t>
            </a:r>
            <a:r>
              <a:rPr lang="en-US" sz="2000" dirty="0" smtClean="0"/>
              <a:t> (BIOS) is a form of ROM...though in new machines it is being implemented as Flash Memory to allow firmware upgrade.</a:t>
            </a: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38</a:t>
            </a:fld>
            <a:endParaRPr lang="en-US"/>
          </a:p>
        </p:txBody>
      </p:sp>
      <p:sp>
        <p:nvSpPr>
          <p:cNvPr id="6" name="TextBox 5"/>
          <p:cNvSpPr txBox="1"/>
          <p:nvPr/>
        </p:nvSpPr>
        <p:spPr>
          <a:xfrm>
            <a:off x="533400" y="533400"/>
            <a:ext cx="8077200" cy="4339650"/>
          </a:xfrm>
          <a:prstGeom prst="rect">
            <a:avLst/>
          </a:prstGeom>
          <a:noFill/>
        </p:spPr>
        <p:txBody>
          <a:bodyPr wrap="square" rtlCol="0">
            <a:spAutoFit/>
          </a:bodyPr>
          <a:lstStyle/>
          <a:p>
            <a:endParaRPr lang="en-US" sz="2000" dirty="0" smtClean="0"/>
          </a:p>
          <a:p>
            <a:endParaRPr lang="en-US" sz="2000" dirty="0" smtClean="0"/>
          </a:p>
          <a:p>
            <a:pPr>
              <a:buFont typeface="Wingdings" pitchFamily="2" charset="2"/>
              <a:buChar char="ü"/>
            </a:pPr>
            <a:r>
              <a:rPr lang="en-US" sz="2000" dirty="0" smtClean="0"/>
              <a:t> We have studied non-volatile memory. ROM, PROM, EPROM, EEPROM and Flash Memory.</a:t>
            </a:r>
          </a:p>
          <a:p>
            <a:endParaRPr lang="en-US" sz="2000" dirty="0" smtClean="0"/>
          </a:p>
          <a:p>
            <a:pPr>
              <a:buFont typeface="Wingdings" pitchFamily="2" charset="2"/>
              <a:buChar char="ü"/>
            </a:pPr>
            <a:r>
              <a:rPr lang="en-US" sz="2000" dirty="0" smtClean="0"/>
              <a:t> We now discuss volatile memory and how it is implemented.</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800" dirty="0" smtClean="0"/>
              <a:t>Any known examples of areas where volatile memory is applied?</a:t>
            </a:r>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39</a:t>
            </a:fld>
            <a:endParaRPr lang="en-US"/>
          </a:p>
        </p:txBody>
      </p:sp>
      <p:sp>
        <p:nvSpPr>
          <p:cNvPr id="6" name="Rounded Rectangle 5"/>
          <p:cNvSpPr/>
          <p:nvPr/>
        </p:nvSpPr>
        <p:spPr>
          <a:xfrm>
            <a:off x="990600" y="1447800"/>
            <a:ext cx="7391400" cy="3200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tx1"/>
                </a:solidFill>
              </a:rPr>
              <a:t>VOLATILE MEMORY</a:t>
            </a:r>
            <a:endParaRPr lang="en-US" sz="6600"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990600"/>
          </a:xfrm>
        </p:spPr>
        <p:txBody>
          <a:bodyPr>
            <a:noAutofit/>
          </a:bodyPr>
          <a:lstStyle/>
          <a:p>
            <a:pPr algn="ctr"/>
            <a:r>
              <a:rPr lang="en-US" sz="7200" b="0" dirty="0" smtClean="0">
                <a:solidFill>
                  <a:schemeClr val="tx1"/>
                </a:solidFill>
                <a:latin typeface="Digital-7 Italic" pitchFamily="2" charset="0"/>
              </a:rPr>
              <a:t>INTRODUCTION</a:t>
            </a:r>
            <a:endParaRPr lang="en-US" sz="7200" b="0" dirty="0">
              <a:solidFill>
                <a:schemeClr val="tx1"/>
              </a:solidFill>
              <a:latin typeface="Digital-7 Italic" pitchFamily="2" charset="0"/>
            </a:endParaRPr>
          </a:p>
        </p:txBody>
      </p:sp>
      <p:sp>
        <p:nvSpPr>
          <p:cNvPr id="5" name="Footer Placeholder 4"/>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4</a:t>
            </a:fld>
            <a:endParaRPr lang="en-US"/>
          </a:p>
        </p:txBody>
      </p:sp>
      <p:pic>
        <p:nvPicPr>
          <p:cNvPr id="2050" name="Picture 2" descr="E:\Data\Students\EEE3132 Digital Electronics\Net Data\Images\Electronics.jpg"/>
          <p:cNvPicPr>
            <a:picLocks noChangeAspect="1" noChangeArrowheads="1"/>
          </p:cNvPicPr>
          <p:nvPr/>
        </p:nvPicPr>
        <p:blipFill>
          <a:blip r:embed="rId2" cstate="print"/>
          <a:srcRect/>
          <a:stretch>
            <a:fillRect/>
          </a:stretch>
        </p:blipFill>
        <p:spPr bwMode="auto">
          <a:xfrm>
            <a:off x="762000" y="1297354"/>
            <a:ext cx="7620000" cy="44938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40</a:t>
            </a:fld>
            <a:endParaRPr lang="en-US"/>
          </a:p>
        </p:txBody>
      </p:sp>
      <p:sp>
        <p:nvSpPr>
          <p:cNvPr id="7" name="TextBox 6"/>
          <p:cNvSpPr txBox="1"/>
          <p:nvPr/>
        </p:nvSpPr>
        <p:spPr>
          <a:xfrm>
            <a:off x="457200" y="304800"/>
            <a:ext cx="8305800" cy="5262979"/>
          </a:xfrm>
          <a:prstGeom prst="rect">
            <a:avLst/>
          </a:prstGeom>
          <a:noFill/>
        </p:spPr>
        <p:txBody>
          <a:bodyPr wrap="square" rtlCol="0">
            <a:spAutoFit/>
          </a:bodyPr>
          <a:lstStyle/>
          <a:p>
            <a:r>
              <a:rPr lang="en-US" sz="3600" b="1" dirty="0" smtClean="0"/>
              <a:t>RAM</a:t>
            </a:r>
          </a:p>
          <a:p>
            <a:pPr>
              <a:buFont typeface="Wingdings" pitchFamily="2" charset="2"/>
              <a:buChar char="ü"/>
            </a:pPr>
            <a:r>
              <a:rPr lang="en-US" sz="2000" dirty="0" smtClean="0"/>
              <a:t> Random Access Memory</a:t>
            </a:r>
          </a:p>
          <a:p>
            <a:pPr>
              <a:buFont typeface="Wingdings" pitchFamily="2" charset="2"/>
              <a:buChar char="ü"/>
            </a:pPr>
            <a:endParaRPr lang="en-US" sz="2000" dirty="0" smtClean="0"/>
          </a:p>
          <a:p>
            <a:pPr>
              <a:buFont typeface="Wingdings" pitchFamily="2" charset="2"/>
              <a:buChar char="ü"/>
            </a:pPr>
            <a:r>
              <a:rPr lang="en-US" sz="2000" dirty="0" smtClean="0"/>
              <a:t> Random Access in that data can be read and written to locations in the same amount of time regardless of physical location. </a:t>
            </a:r>
          </a:p>
          <a:p>
            <a:pPr>
              <a:buFont typeface="Wingdings" pitchFamily="2" charset="2"/>
              <a:buChar char="ü"/>
            </a:pPr>
            <a:endParaRPr lang="en-US" sz="2000" dirty="0" smtClean="0"/>
          </a:p>
          <a:p>
            <a:pPr>
              <a:buFont typeface="Wingdings" pitchFamily="2" charset="2"/>
              <a:buChar char="ü"/>
            </a:pPr>
            <a:r>
              <a:rPr lang="en-US" sz="2000" dirty="0" smtClean="0"/>
              <a:t> This is in contrast to CDs, Hard disks etc where mechanical limitations like arm speed and data physical location can affect access speed.</a:t>
            </a:r>
          </a:p>
          <a:p>
            <a:pPr>
              <a:buFont typeface="Wingdings" pitchFamily="2" charset="2"/>
              <a:buChar char="ü"/>
            </a:pPr>
            <a:endParaRPr lang="en-US" sz="2000" dirty="0" smtClean="0"/>
          </a:p>
          <a:p>
            <a:pPr>
              <a:buFont typeface="Wingdings" pitchFamily="2" charset="2"/>
              <a:buChar char="ü"/>
            </a:pPr>
            <a:r>
              <a:rPr lang="en-US" sz="2000" dirty="0" smtClean="0"/>
              <a:t>This is a specific application of volatile memory.</a:t>
            </a:r>
          </a:p>
          <a:p>
            <a:r>
              <a:rPr lang="en-US" sz="2000" dirty="0" smtClean="0"/>
              <a:t> </a:t>
            </a:r>
          </a:p>
          <a:p>
            <a:pPr>
              <a:buFont typeface="Wingdings" pitchFamily="2" charset="2"/>
              <a:buChar char="ü"/>
            </a:pPr>
            <a:r>
              <a:rPr lang="en-US" sz="2000" dirty="0" smtClean="0"/>
              <a:t> By studying this specific application, we will appreciate the general implementation of volatile memory.</a:t>
            </a:r>
          </a:p>
          <a:p>
            <a:pPr>
              <a:buFont typeface="Wingdings" pitchFamily="2" charset="2"/>
              <a:buChar char="ü"/>
            </a:pPr>
            <a:endParaRPr lang="en-US" sz="20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41</a:t>
            </a:fld>
            <a:endParaRPr lang="en-US"/>
          </a:p>
        </p:txBody>
      </p:sp>
      <p:sp>
        <p:nvSpPr>
          <p:cNvPr id="7" name="TextBox 6"/>
          <p:cNvSpPr txBox="1"/>
          <p:nvPr/>
        </p:nvSpPr>
        <p:spPr>
          <a:xfrm>
            <a:off x="457200" y="457200"/>
            <a:ext cx="8153400" cy="1138773"/>
          </a:xfrm>
          <a:prstGeom prst="rect">
            <a:avLst/>
          </a:prstGeom>
          <a:noFill/>
        </p:spPr>
        <p:txBody>
          <a:bodyPr wrap="square" rtlCol="0">
            <a:spAutoFit/>
          </a:bodyPr>
          <a:lstStyle/>
          <a:p>
            <a:r>
              <a:rPr lang="en-US" sz="2000" dirty="0" smtClean="0"/>
              <a:t>Semiconductor RAMs are mainly classified under the following:</a:t>
            </a:r>
          </a:p>
          <a:p>
            <a:endParaRPr lang="en-US" sz="2000" dirty="0" smtClean="0"/>
          </a:p>
          <a:p>
            <a:r>
              <a:rPr lang="en-US" sz="2800" b="1" dirty="0" smtClean="0"/>
              <a:t>1. Static RAM (SRAM)</a:t>
            </a:r>
          </a:p>
        </p:txBody>
      </p:sp>
      <p:pic>
        <p:nvPicPr>
          <p:cNvPr id="5" name="Picture 3"/>
          <p:cNvPicPr>
            <a:picLocks noChangeAspect="1" noChangeArrowheads="1"/>
          </p:cNvPicPr>
          <p:nvPr/>
        </p:nvPicPr>
        <p:blipFill>
          <a:blip r:embed="rId2" cstate="print"/>
          <a:srcRect l="4043"/>
          <a:stretch>
            <a:fillRect/>
          </a:stretch>
        </p:blipFill>
        <p:spPr bwMode="auto">
          <a:xfrm>
            <a:off x="2514601" y="1524000"/>
            <a:ext cx="5029200" cy="4047892"/>
          </a:xfrm>
          <a:prstGeom prst="rect">
            <a:avLst/>
          </a:prstGeom>
          <a:noFill/>
          <a:ln w="9525">
            <a:noFill/>
            <a:miter lim="800000"/>
            <a:headEnd/>
            <a:tailEnd/>
          </a:ln>
        </p:spPr>
      </p:pic>
      <p:sp>
        <p:nvSpPr>
          <p:cNvPr id="6" name="TextBox 5"/>
          <p:cNvSpPr txBox="1"/>
          <p:nvPr/>
        </p:nvSpPr>
        <p:spPr>
          <a:xfrm>
            <a:off x="1371600" y="5695890"/>
            <a:ext cx="4495800" cy="400110"/>
          </a:xfrm>
          <a:prstGeom prst="rect">
            <a:avLst/>
          </a:prstGeom>
          <a:noFill/>
        </p:spPr>
        <p:txBody>
          <a:bodyPr wrap="square" rtlCol="0">
            <a:spAutoFit/>
          </a:bodyPr>
          <a:lstStyle/>
          <a:p>
            <a:r>
              <a:rPr lang="en-US" sz="2000" b="1" dirty="0" smtClean="0"/>
              <a:t>Fig. 3.1.14  a 6T Static RAM cell</a:t>
            </a:r>
            <a:endParaRPr lang="en-US" sz="20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42</a:t>
            </a:fld>
            <a:endParaRPr lang="en-US"/>
          </a:p>
        </p:txBody>
      </p:sp>
      <p:sp>
        <p:nvSpPr>
          <p:cNvPr id="7" name="TextBox 6"/>
          <p:cNvSpPr txBox="1"/>
          <p:nvPr/>
        </p:nvSpPr>
        <p:spPr>
          <a:xfrm>
            <a:off x="457200" y="457200"/>
            <a:ext cx="8153400" cy="5324535"/>
          </a:xfrm>
          <a:prstGeom prst="rect">
            <a:avLst/>
          </a:prstGeom>
          <a:noFill/>
        </p:spPr>
        <p:txBody>
          <a:bodyPr wrap="square" rtlCol="0">
            <a:spAutoFit/>
          </a:bodyPr>
          <a:lstStyle/>
          <a:p>
            <a:pPr>
              <a:buFont typeface="Wingdings" pitchFamily="2" charset="2"/>
              <a:buChar char="ü"/>
            </a:pPr>
            <a:r>
              <a:rPr lang="en-US" sz="2000" dirty="0" smtClean="0"/>
              <a:t> Uses BJT or MOSFET flip-flops to store data (or sometimes MOSFET inverters). </a:t>
            </a:r>
          </a:p>
          <a:p>
            <a:pPr>
              <a:buFont typeface="Wingdings" pitchFamily="2" charset="2"/>
              <a:buChar char="ü"/>
            </a:pPr>
            <a:endParaRPr lang="en-US" sz="2000" dirty="0" smtClean="0"/>
          </a:p>
          <a:p>
            <a:pPr>
              <a:buFont typeface="Wingdings" pitchFamily="2" charset="2"/>
              <a:buChar char="ü"/>
            </a:pPr>
            <a:r>
              <a:rPr lang="en-US" sz="2000" dirty="0" smtClean="0"/>
              <a:t> This means that data is retained for as long as the biasing power is applied.</a:t>
            </a:r>
          </a:p>
          <a:p>
            <a:pPr>
              <a:buFont typeface="Wingdings" pitchFamily="2" charset="2"/>
              <a:buChar char="ü"/>
            </a:pPr>
            <a:endParaRPr lang="en-US" sz="2000" dirty="0" smtClean="0"/>
          </a:p>
          <a:p>
            <a:pPr>
              <a:buFont typeface="Wingdings" pitchFamily="2" charset="2"/>
              <a:buChar char="ü"/>
            </a:pPr>
            <a:r>
              <a:rPr lang="en-US" sz="2000" dirty="0" smtClean="0"/>
              <a:t> The SRAM shown above is a 6 transistor (6T) SRAM. It can be converted to a 4T SRAM if T2 and T4 are replaced with resistors.</a:t>
            </a:r>
          </a:p>
          <a:p>
            <a:pPr>
              <a:buFont typeface="Wingdings" pitchFamily="2" charset="2"/>
              <a:buChar char="ü"/>
            </a:pPr>
            <a:endParaRPr lang="en-US" sz="2000" dirty="0" smtClean="0"/>
          </a:p>
          <a:p>
            <a:pPr>
              <a:buFont typeface="Wingdings" pitchFamily="2" charset="2"/>
              <a:buChar char="ü"/>
            </a:pPr>
            <a:r>
              <a:rPr lang="en-US" sz="2000" dirty="0" smtClean="0"/>
              <a:t> T3 and T5 are the flip-flop </a:t>
            </a:r>
            <a:r>
              <a:rPr lang="en-US" sz="2000" b="1" dirty="0" smtClean="0"/>
              <a:t>access transistors</a:t>
            </a:r>
            <a:r>
              <a:rPr lang="en-US" sz="2000" dirty="0" smtClean="0"/>
              <a:t>; while T2 and T4 are </a:t>
            </a:r>
            <a:r>
              <a:rPr lang="en-US" sz="2000" b="1" dirty="0" smtClean="0"/>
              <a:t>active loads</a:t>
            </a:r>
            <a:r>
              <a:rPr lang="en-US" sz="2000" dirty="0" smtClean="0"/>
              <a:t>.</a:t>
            </a:r>
          </a:p>
          <a:p>
            <a:pPr>
              <a:buFont typeface="Wingdings" pitchFamily="2" charset="2"/>
              <a:buChar char="ü"/>
            </a:pPr>
            <a:endParaRPr lang="en-US" sz="2000" dirty="0" smtClean="0"/>
          </a:p>
          <a:p>
            <a:pPr>
              <a:buFont typeface="Wingdings" pitchFamily="2" charset="2"/>
              <a:buChar char="ü"/>
            </a:pPr>
            <a:r>
              <a:rPr lang="en-US" sz="2000" dirty="0" smtClean="0"/>
              <a:t> The Bit-Line (BL) and the Word-Line (WL) are used to read (write) from (to) the cell.</a:t>
            </a:r>
          </a:p>
          <a:p>
            <a:pPr>
              <a:buFont typeface="Wingdings" pitchFamily="2" charset="2"/>
              <a:buChar char="ü"/>
            </a:pPr>
            <a:endParaRPr lang="en-US" sz="2000" dirty="0" smtClean="0"/>
          </a:p>
          <a:p>
            <a:pPr>
              <a:buFont typeface="Wingdings" pitchFamily="2" charset="2"/>
              <a:buChar char="ü"/>
            </a:pPr>
            <a:r>
              <a:rPr lang="en-US" sz="2000" dirty="0" smtClean="0"/>
              <a:t> It is not always necessary to have ~BL, the complement of BL, but having them both improves the noise margin.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43</a:t>
            </a:fld>
            <a:endParaRPr lang="en-US"/>
          </a:p>
        </p:txBody>
      </p:sp>
      <p:sp>
        <p:nvSpPr>
          <p:cNvPr id="7" name="TextBox 6"/>
          <p:cNvSpPr txBox="1"/>
          <p:nvPr/>
        </p:nvSpPr>
        <p:spPr>
          <a:xfrm>
            <a:off x="457200" y="457200"/>
            <a:ext cx="8153400" cy="4093428"/>
          </a:xfrm>
          <a:prstGeom prst="rect">
            <a:avLst/>
          </a:prstGeom>
          <a:noFill/>
        </p:spPr>
        <p:txBody>
          <a:bodyPr wrap="square" rtlCol="0">
            <a:spAutoFit/>
          </a:bodyPr>
          <a:lstStyle/>
          <a:p>
            <a:pPr>
              <a:buFont typeface="Wingdings" pitchFamily="2" charset="2"/>
              <a:buChar char="ü"/>
            </a:pPr>
            <a:r>
              <a:rPr lang="en-US" sz="2000" dirty="0" smtClean="0"/>
              <a:t> In standby mode, the WL is low turning-off the access transistors.</a:t>
            </a:r>
          </a:p>
          <a:p>
            <a:pPr>
              <a:buFont typeface="Wingdings" pitchFamily="2" charset="2"/>
              <a:buChar char="ü"/>
            </a:pPr>
            <a:endParaRPr lang="en-US" sz="2000" dirty="0" smtClean="0"/>
          </a:p>
          <a:p>
            <a:pPr>
              <a:buFont typeface="Wingdings" pitchFamily="2" charset="2"/>
              <a:buChar char="ü"/>
            </a:pPr>
            <a:r>
              <a:rPr lang="en-US" sz="2000" dirty="0" smtClean="0"/>
              <a:t> During read access, WL is high and then the two bit lines are actively driven HIGH and LOW by the flip-flop. This data is then sensed on BL and ~BL.</a:t>
            </a:r>
          </a:p>
          <a:p>
            <a:pPr>
              <a:buFont typeface="Wingdings" pitchFamily="2" charset="2"/>
              <a:buChar char="ü"/>
            </a:pPr>
            <a:endParaRPr lang="en-US" sz="2000" dirty="0" smtClean="0"/>
          </a:p>
          <a:p>
            <a:pPr>
              <a:buFont typeface="Wingdings" pitchFamily="2" charset="2"/>
              <a:buChar char="ü"/>
            </a:pPr>
            <a:r>
              <a:rPr lang="en-US" sz="2000" dirty="0" smtClean="0"/>
              <a:t> During a write process, information (bit) is imposed on the BL and its complement on ~BL. Then the access transistors are turned on by the WL.</a:t>
            </a:r>
          </a:p>
          <a:p>
            <a:pPr>
              <a:buFont typeface="Wingdings" pitchFamily="2" charset="2"/>
              <a:buChar char="ü"/>
            </a:pPr>
            <a:endParaRPr lang="en-US" sz="2000" dirty="0" smtClean="0"/>
          </a:p>
          <a:p>
            <a:pPr>
              <a:buFont typeface="Wingdings" pitchFamily="2" charset="2"/>
              <a:buChar char="ü"/>
            </a:pPr>
            <a:r>
              <a:rPr lang="en-US" sz="2000" dirty="0" smtClean="0"/>
              <a:t> As soon as information is stored in the memory cell, the access transistors are turned off.</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44</a:t>
            </a:fld>
            <a:endParaRPr lang="en-US"/>
          </a:p>
        </p:txBody>
      </p:sp>
      <p:sp>
        <p:nvSpPr>
          <p:cNvPr id="7" name="TextBox 6"/>
          <p:cNvSpPr txBox="1"/>
          <p:nvPr/>
        </p:nvSpPr>
        <p:spPr>
          <a:xfrm>
            <a:off x="457200" y="457200"/>
            <a:ext cx="8153400" cy="2123658"/>
          </a:xfrm>
          <a:prstGeom prst="rect">
            <a:avLst/>
          </a:prstGeom>
          <a:noFill/>
        </p:spPr>
        <p:txBody>
          <a:bodyPr wrap="square" rtlCol="0">
            <a:spAutoFit/>
          </a:bodyPr>
          <a:lstStyle/>
          <a:p>
            <a:r>
              <a:rPr lang="en-US" sz="2800" b="1" dirty="0" smtClean="0"/>
              <a:t>2. Dynamic RAM (DRAM)</a:t>
            </a:r>
          </a:p>
          <a:p>
            <a:pPr>
              <a:buFont typeface="Wingdings" pitchFamily="2" charset="2"/>
              <a:buChar char="ü"/>
            </a:pPr>
            <a:r>
              <a:rPr lang="en-US" sz="2000" dirty="0" smtClean="0"/>
              <a:t> The simplest form uses a capacitor and a transistor (</a:t>
            </a:r>
            <a:r>
              <a:rPr lang="en-US" sz="2400" b="1" dirty="0" smtClean="0"/>
              <a:t>1T</a:t>
            </a:r>
            <a:r>
              <a:rPr lang="en-US" sz="2000" dirty="0" smtClean="0"/>
              <a:t>) to form a cell as shown in figure 3.1.15. </a:t>
            </a:r>
          </a:p>
          <a:p>
            <a:pPr>
              <a:buFont typeface="Wingdings" pitchFamily="2" charset="2"/>
              <a:buChar char="ü"/>
            </a:pPr>
            <a:r>
              <a:rPr lang="en-US" sz="2000" dirty="0" smtClean="0"/>
              <a:t> A 3T implementation is also common.</a:t>
            </a:r>
          </a:p>
          <a:p>
            <a:pPr>
              <a:buFont typeface="Wingdings" pitchFamily="2" charset="2"/>
              <a:buChar char="ü"/>
            </a:pPr>
            <a:r>
              <a:rPr lang="en-US" sz="2000" dirty="0" smtClean="0"/>
              <a:t> The data is stored on the capacitor and therefore this requires </a:t>
            </a:r>
            <a:r>
              <a:rPr lang="en-US" sz="2000" b="1" dirty="0" smtClean="0">
                <a:solidFill>
                  <a:srgbClr val="FF0000"/>
                </a:solidFill>
              </a:rPr>
              <a:t>refreshing</a:t>
            </a:r>
            <a:r>
              <a:rPr lang="en-US" sz="2000" dirty="0" smtClean="0"/>
              <a:t> every few milliseconds…typically 2ms.</a:t>
            </a:r>
          </a:p>
        </p:txBody>
      </p:sp>
      <p:sp>
        <p:nvSpPr>
          <p:cNvPr id="6" name="TextBox 5"/>
          <p:cNvSpPr txBox="1"/>
          <p:nvPr/>
        </p:nvSpPr>
        <p:spPr>
          <a:xfrm>
            <a:off x="3124200" y="6019800"/>
            <a:ext cx="5029200" cy="400110"/>
          </a:xfrm>
          <a:prstGeom prst="rect">
            <a:avLst/>
          </a:prstGeom>
          <a:noFill/>
        </p:spPr>
        <p:txBody>
          <a:bodyPr wrap="square" rtlCol="0">
            <a:spAutoFit/>
          </a:bodyPr>
          <a:lstStyle/>
          <a:p>
            <a:r>
              <a:rPr lang="en-US" sz="2000" b="1" dirty="0" smtClean="0"/>
              <a:t>Fig. 3.1.15 a 1T Dynamic RAM Cell</a:t>
            </a:r>
            <a:endParaRPr lang="en-US" sz="2000" b="1" dirty="0"/>
          </a:p>
        </p:txBody>
      </p:sp>
      <p:pic>
        <p:nvPicPr>
          <p:cNvPr id="1026" name="Picture 2"/>
          <p:cNvPicPr>
            <a:picLocks noChangeAspect="1" noChangeArrowheads="1"/>
          </p:cNvPicPr>
          <p:nvPr/>
        </p:nvPicPr>
        <p:blipFill>
          <a:blip r:embed="rId2" cstate="print"/>
          <a:srcRect/>
          <a:stretch>
            <a:fillRect/>
          </a:stretch>
        </p:blipFill>
        <p:spPr bwMode="auto">
          <a:xfrm>
            <a:off x="2965923" y="2590800"/>
            <a:ext cx="2930052" cy="30475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45</a:t>
            </a:fld>
            <a:endParaRPr lang="en-US"/>
          </a:p>
        </p:txBody>
      </p:sp>
      <p:sp>
        <p:nvSpPr>
          <p:cNvPr id="8" name="TextBox 7"/>
          <p:cNvSpPr txBox="1"/>
          <p:nvPr/>
        </p:nvSpPr>
        <p:spPr>
          <a:xfrm>
            <a:off x="381000" y="381000"/>
            <a:ext cx="8305800" cy="3785652"/>
          </a:xfrm>
          <a:prstGeom prst="rect">
            <a:avLst/>
          </a:prstGeom>
          <a:noFill/>
        </p:spPr>
        <p:txBody>
          <a:bodyPr wrap="square" rtlCol="0">
            <a:spAutoFit/>
          </a:bodyPr>
          <a:lstStyle/>
          <a:p>
            <a:pPr>
              <a:buFont typeface="Wingdings" pitchFamily="2" charset="2"/>
              <a:buChar char="ü"/>
            </a:pPr>
            <a:r>
              <a:rPr lang="en-US" sz="2000" dirty="0" smtClean="0"/>
              <a:t> To read from the cell, the BL has sense amplifiers that read the charge on the capacitor to determine if the stored value is a 1 or a 0.</a:t>
            </a:r>
          </a:p>
          <a:p>
            <a:pPr>
              <a:buFont typeface="Wingdings" pitchFamily="2" charset="2"/>
              <a:buChar char="ü"/>
            </a:pPr>
            <a:endParaRPr lang="en-US" sz="2000" dirty="0" smtClean="0"/>
          </a:p>
          <a:p>
            <a:pPr>
              <a:buFont typeface="Wingdings" pitchFamily="2" charset="2"/>
              <a:buChar char="ü"/>
            </a:pPr>
            <a:r>
              <a:rPr lang="en-US" sz="2000" dirty="0" smtClean="0"/>
              <a:t> To write to the cell, the WL is kept high and then the sense amplifier on the BL inputs the desired value HIGH or LOW thereby charging or discharging the capacitor.</a:t>
            </a:r>
          </a:p>
          <a:p>
            <a:pPr>
              <a:buFont typeface="Wingdings" pitchFamily="2" charset="2"/>
              <a:buChar char="ü"/>
            </a:pPr>
            <a:endParaRPr lang="en-US" sz="2000" dirty="0" smtClean="0"/>
          </a:p>
          <a:p>
            <a:pPr>
              <a:buFont typeface="Wingdings" pitchFamily="2" charset="2"/>
              <a:buChar char="ü"/>
            </a:pPr>
            <a:endParaRPr lang="en-US" sz="2000" dirty="0" smtClean="0"/>
          </a:p>
          <a:p>
            <a:pPr>
              <a:buFont typeface="Wingdings" pitchFamily="2" charset="2"/>
              <a:buChar char="ü"/>
            </a:pPr>
            <a:r>
              <a:rPr lang="en-US" sz="2000" dirty="0" smtClean="0"/>
              <a:t> Below is a 4-by-4 cell matrix of DRAM.</a:t>
            </a:r>
          </a:p>
          <a:p>
            <a:pPr>
              <a:buFont typeface="Wingdings" pitchFamily="2" charset="2"/>
              <a:buChar char="ü"/>
            </a:pPr>
            <a:endParaRPr lang="en-US" sz="2000" dirty="0" smtClean="0"/>
          </a:p>
          <a:p>
            <a:pPr>
              <a:buFont typeface="Wingdings" pitchFamily="2" charset="2"/>
              <a:buChar char="ü"/>
            </a:pPr>
            <a:endParaRPr 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46</a:t>
            </a:fld>
            <a:endParaRPr lang="en-US"/>
          </a:p>
        </p:txBody>
      </p:sp>
      <p:pic>
        <p:nvPicPr>
          <p:cNvPr id="3075" name="Picture 3"/>
          <p:cNvPicPr>
            <a:picLocks noChangeAspect="1" noChangeArrowheads="1"/>
          </p:cNvPicPr>
          <p:nvPr/>
        </p:nvPicPr>
        <p:blipFill>
          <a:blip r:embed="rId2" cstate="print"/>
          <a:srcRect/>
          <a:stretch>
            <a:fillRect/>
          </a:stretch>
        </p:blipFill>
        <p:spPr bwMode="auto">
          <a:xfrm>
            <a:off x="1524001" y="304800"/>
            <a:ext cx="5176838" cy="4817818"/>
          </a:xfrm>
          <a:prstGeom prst="rect">
            <a:avLst/>
          </a:prstGeom>
          <a:noFill/>
          <a:ln w="9525">
            <a:noFill/>
            <a:miter lim="800000"/>
            <a:headEnd/>
            <a:tailEnd/>
          </a:ln>
        </p:spPr>
      </p:pic>
      <p:sp>
        <p:nvSpPr>
          <p:cNvPr id="8" name="TextBox 7"/>
          <p:cNvSpPr txBox="1"/>
          <p:nvPr/>
        </p:nvSpPr>
        <p:spPr>
          <a:xfrm>
            <a:off x="2286000" y="5638800"/>
            <a:ext cx="4648200" cy="400110"/>
          </a:xfrm>
          <a:prstGeom prst="rect">
            <a:avLst/>
          </a:prstGeom>
          <a:noFill/>
        </p:spPr>
        <p:txBody>
          <a:bodyPr wrap="square" rtlCol="0">
            <a:spAutoFit/>
          </a:bodyPr>
          <a:lstStyle/>
          <a:p>
            <a:r>
              <a:rPr lang="en-US" sz="2000" b="1" dirty="0" smtClean="0"/>
              <a:t>Fig. 3.1.16 a 4-by-4 DRAM Matrix</a:t>
            </a:r>
            <a:endParaRPr lang="en-US" sz="20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47</a:t>
            </a:fld>
            <a:endParaRPr lang="en-US"/>
          </a:p>
        </p:txBody>
      </p:sp>
      <p:pic>
        <p:nvPicPr>
          <p:cNvPr id="6" name="Picture 2"/>
          <p:cNvPicPr>
            <a:picLocks noChangeAspect="1" noChangeArrowheads="1"/>
          </p:cNvPicPr>
          <p:nvPr/>
        </p:nvPicPr>
        <p:blipFill>
          <a:blip r:embed="rId2" cstate="print"/>
          <a:srcRect/>
          <a:stretch>
            <a:fillRect/>
          </a:stretch>
        </p:blipFill>
        <p:spPr bwMode="auto">
          <a:xfrm>
            <a:off x="1676400" y="1436705"/>
            <a:ext cx="5326017" cy="3592495"/>
          </a:xfrm>
          <a:prstGeom prst="rect">
            <a:avLst/>
          </a:prstGeom>
          <a:noFill/>
          <a:ln w="9525">
            <a:noFill/>
            <a:miter lim="800000"/>
            <a:headEnd/>
            <a:tailEnd/>
          </a:ln>
        </p:spPr>
      </p:pic>
      <p:sp>
        <p:nvSpPr>
          <p:cNvPr id="7" name="TextBox 6"/>
          <p:cNvSpPr txBox="1"/>
          <p:nvPr/>
        </p:nvSpPr>
        <p:spPr>
          <a:xfrm>
            <a:off x="533400" y="457200"/>
            <a:ext cx="8001000" cy="707886"/>
          </a:xfrm>
          <a:prstGeom prst="rect">
            <a:avLst/>
          </a:prstGeom>
          <a:noFill/>
        </p:spPr>
        <p:txBody>
          <a:bodyPr wrap="square" rtlCol="0">
            <a:spAutoFit/>
          </a:bodyPr>
          <a:lstStyle/>
          <a:p>
            <a:r>
              <a:rPr lang="en-US" sz="2000" dirty="0" smtClean="0"/>
              <a:t>DRAM can also be implemented using a 3T configuration as shown below.</a:t>
            </a:r>
            <a:endParaRPr lang="en-US" sz="2000" dirty="0"/>
          </a:p>
        </p:txBody>
      </p:sp>
      <p:sp>
        <p:nvSpPr>
          <p:cNvPr id="8" name="TextBox 7"/>
          <p:cNvSpPr txBox="1"/>
          <p:nvPr/>
        </p:nvSpPr>
        <p:spPr>
          <a:xfrm>
            <a:off x="1828800" y="5638800"/>
            <a:ext cx="5029200" cy="400110"/>
          </a:xfrm>
          <a:prstGeom prst="rect">
            <a:avLst/>
          </a:prstGeom>
          <a:noFill/>
        </p:spPr>
        <p:txBody>
          <a:bodyPr wrap="square" rtlCol="0">
            <a:spAutoFit/>
          </a:bodyPr>
          <a:lstStyle/>
          <a:p>
            <a:r>
              <a:rPr lang="en-US" sz="2000" b="1" dirty="0" smtClean="0"/>
              <a:t>Fig. 3.1.17 a 3T Dynamic RAM Cell</a:t>
            </a:r>
            <a:endParaRPr lang="en-US" sz="20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48</a:t>
            </a:fld>
            <a:endParaRPr lang="en-US"/>
          </a:p>
        </p:txBody>
      </p:sp>
      <p:sp>
        <p:nvSpPr>
          <p:cNvPr id="7" name="TextBox 6"/>
          <p:cNvSpPr txBox="1"/>
          <p:nvPr/>
        </p:nvSpPr>
        <p:spPr>
          <a:xfrm>
            <a:off x="457200" y="438090"/>
            <a:ext cx="8077200" cy="5016758"/>
          </a:xfrm>
          <a:prstGeom prst="rect">
            <a:avLst/>
          </a:prstGeom>
          <a:noFill/>
        </p:spPr>
        <p:txBody>
          <a:bodyPr wrap="square" rtlCol="0">
            <a:spAutoFit/>
          </a:bodyPr>
          <a:lstStyle/>
          <a:p>
            <a:r>
              <a:rPr lang="en-US" sz="2000" dirty="0" smtClean="0"/>
              <a:t>From the discussion on SRAM and DRAM above we can see that:</a:t>
            </a:r>
          </a:p>
          <a:p>
            <a:endParaRPr lang="en-US" sz="2000" dirty="0" smtClean="0"/>
          </a:p>
          <a:p>
            <a:pPr>
              <a:buFont typeface="Wingdings" pitchFamily="2" charset="2"/>
              <a:buChar char="ü"/>
            </a:pPr>
            <a:r>
              <a:rPr lang="en-US" sz="2000" dirty="0" smtClean="0"/>
              <a:t> DRAM has more memory cells per unit area than SRAM.</a:t>
            </a:r>
          </a:p>
          <a:p>
            <a:pPr>
              <a:buFont typeface="Wingdings" pitchFamily="2" charset="2"/>
              <a:buChar char="ü"/>
            </a:pPr>
            <a:endParaRPr lang="en-US" sz="2000" dirty="0" smtClean="0"/>
          </a:p>
          <a:p>
            <a:pPr>
              <a:buFont typeface="Wingdings" pitchFamily="2" charset="2"/>
              <a:buChar char="ü"/>
            </a:pPr>
            <a:r>
              <a:rPr lang="en-US" sz="2000" dirty="0" smtClean="0"/>
              <a:t>  DRAM requires additional circuitry to refresh the capacitor.</a:t>
            </a:r>
          </a:p>
          <a:p>
            <a:pPr>
              <a:buFont typeface="Wingdings" pitchFamily="2" charset="2"/>
              <a:buChar char="ü"/>
            </a:pPr>
            <a:endParaRPr lang="en-US" sz="2000" dirty="0" smtClean="0"/>
          </a:p>
          <a:p>
            <a:pPr>
              <a:buFont typeface="Wingdings" pitchFamily="2" charset="2"/>
              <a:buChar char="ü"/>
            </a:pPr>
            <a:r>
              <a:rPr lang="en-US" sz="2000" dirty="0" smtClean="0"/>
              <a:t>  Since DRAM writes by charging a capacitor, it is much slower than SRAM.</a:t>
            </a:r>
          </a:p>
          <a:p>
            <a:pPr>
              <a:buFont typeface="Wingdings" pitchFamily="2" charset="2"/>
              <a:buChar char="ü"/>
            </a:pPr>
            <a:endParaRPr lang="en-US" sz="2000" dirty="0" smtClean="0"/>
          </a:p>
          <a:p>
            <a:r>
              <a:rPr lang="en-US" sz="2000" dirty="0" smtClean="0"/>
              <a:t>Due to the above observations, </a:t>
            </a:r>
          </a:p>
          <a:p>
            <a:r>
              <a:rPr lang="en-US" sz="2000" b="1" dirty="0" smtClean="0">
                <a:solidFill>
                  <a:srgbClr val="FF0000"/>
                </a:solidFill>
              </a:rPr>
              <a:t>SRAM finds use in CPU cache</a:t>
            </a:r>
            <a:r>
              <a:rPr lang="en-US" sz="2000" dirty="0" smtClean="0"/>
              <a:t> where speed is needed and size is not really an issue.</a:t>
            </a:r>
          </a:p>
          <a:p>
            <a:endParaRPr lang="en-US" sz="2000" dirty="0" smtClean="0"/>
          </a:p>
          <a:p>
            <a:r>
              <a:rPr lang="en-US" sz="2000" b="1" dirty="0" smtClean="0">
                <a:solidFill>
                  <a:srgbClr val="FF0000"/>
                </a:solidFill>
              </a:rPr>
              <a:t>DRAM is used as the main memory where large volume is needed</a:t>
            </a:r>
            <a:r>
              <a:rPr lang="en-US" sz="2000" dirty="0" smtClean="0"/>
              <a:t>. It is implemented as Synchronous DRAM (SDRAM) in modules we use such as DDR1, DDR2 and DDR3.</a:t>
            </a:r>
            <a:endParaRPr 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49</a:t>
            </a:fld>
            <a:endParaRPr lang="en-US"/>
          </a:p>
        </p:txBody>
      </p:sp>
      <p:pic>
        <p:nvPicPr>
          <p:cNvPr id="4099" name="Picture 3"/>
          <p:cNvPicPr>
            <a:picLocks noChangeAspect="1" noChangeArrowheads="1"/>
          </p:cNvPicPr>
          <p:nvPr/>
        </p:nvPicPr>
        <p:blipFill>
          <a:blip r:embed="rId2" cstate="print"/>
          <a:srcRect/>
          <a:stretch>
            <a:fillRect/>
          </a:stretch>
        </p:blipFill>
        <p:spPr bwMode="auto">
          <a:xfrm>
            <a:off x="533400" y="542925"/>
            <a:ext cx="7258050" cy="4181475"/>
          </a:xfrm>
          <a:prstGeom prst="rect">
            <a:avLst/>
          </a:prstGeom>
          <a:noFill/>
          <a:ln w="9525">
            <a:noFill/>
            <a:miter lim="800000"/>
            <a:headEnd/>
            <a:tailEnd/>
          </a:ln>
        </p:spPr>
      </p:pic>
      <p:sp>
        <p:nvSpPr>
          <p:cNvPr id="8" name="TextBox 7"/>
          <p:cNvSpPr txBox="1"/>
          <p:nvPr/>
        </p:nvSpPr>
        <p:spPr>
          <a:xfrm>
            <a:off x="2514600" y="5867400"/>
            <a:ext cx="5257800" cy="381000"/>
          </a:xfrm>
          <a:prstGeom prst="rect">
            <a:avLst/>
          </a:prstGeom>
          <a:noFill/>
        </p:spPr>
        <p:txBody>
          <a:bodyPr wrap="square" rtlCol="0">
            <a:spAutoFit/>
          </a:bodyPr>
          <a:lstStyle/>
          <a:p>
            <a:r>
              <a:rPr lang="en-US" i="1" dirty="0" smtClean="0"/>
              <a:t>Source: Wikipedia</a:t>
            </a:r>
            <a:endParaRPr lang="en-US" i="1" dirty="0"/>
          </a:p>
        </p:txBody>
      </p:sp>
      <p:sp>
        <p:nvSpPr>
          <p:cNvPr id="9" name="TextBox 8"/>
          <p:cNvSpPr txBox="1"/>
          <p:nvPr/>
        </p:nvSpPr>
        <p:spPr>
          <a:xfrm>
            <a:off x="1295400" y="5257800"/>
            <a:ext cx="5029200" cy="400110"/>
          </a:xfrm>
          <a:prstGeom prst="rect">
            <a:avLst/>
          </a:prstGeom>
          <a:noFill/>
        </p:spPr>
        <p:txBody>
          <a:bodyPr wrap="square" rtlCol="0">
            <a:spAutoFit/>
          </a:bodyPr>
          <a:lstStyle/>
          <a:p>
            <a:r>
              <a:rPr lang="en-US" sz="2000" b="1" dirty="0" smtClean="0"/>
              <a:t>Fig. 3.1.18 RAM Clocking</a:t>
            </a:r>
            <a:endParaRPr lang="en-US"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5</a:t>
            </a:fld>
            <a:endParaRPr lang="en-US"/>
          </a:p>
        </p:txBody>
      </p:sp>
      <p:sp>
        <p:nvSpPr>
          <p:cNvPr id="8" name="Content Placeholder 1"/>
          <p:cNvSpPr>
            <a:spLocks noGrp="1"/>
          </p:cNvSpPr>
          <p:nvPr>
            <p:ph idx="1"/>
          </p:nvPr>
        </p:nvSpPr>
        <p:spPr>
          <a:xfrm>
            <a:off x="457200" y="533400"/>
            <a:ext cx="8229600" cy="5638800"/>
          </a:xfrm>
        </p:spPr>
        <p:txBody>
          <a:bodyPr>
            <a:normAutofit/>
          </a:bodyPr>
          <a:lstStyle/>
          <a:p>
            <a:r>
              <a:rPr lang="en-US" sz="2000" dirty="0" smtClean="0"/>
              <a:t>We started with discrete components: diodes, transistors, etc.</a:t>
            </a:r>
          </a:p>
          <a:p>
            <a:endParaRPr lang="en-US" sz="2000" dirty="0" smtClean="0"/>
          </a:p>
          <a:p>
            <a:r>
              <a:rPr lang="en-US" sz="2000" dirty="0" smtClean="0"/>
              <a:t>Then we integrated them into ICs using TTL, ECL, CMOS</a:t>
            </a:r>
          </a:p>
          <a:p>
            <a:endParaRPr lang="en-US" sz="2000" dirty="0" smtClean="0"/>
          </a:p>
          <a:p>
            <a:r>
              <a:rPr lang="en-US" sz="2000" dirty="0" smtClean="0"/>
              <a:t>Along the way we gave examples of specific TTL IC implementations of various sub-systems: combinational and sequential logic. Here we will add a few more TTL implementations of memories.</a:t>
            </a:r>
          </a:p>
          <a:p>
            <a:endParaRPr lang="en-US" sz="2000" dirty="0" smtClean="0"/>
          </a:p>
          <a:p>
            <a:r>
              <a:rPr lang="en-US" sz="2000" dirty="0" smtClean="0"/>
              <a:t>And then we will further combine the various sub-systems that we have learnt into more practical systems that can do meaningful tasks.</a:t>
            </a:r>
          </a:p>
          <a:p>
            <a:endParaRPr lang="en-US" sz="2000" dirty="0" smtClean="0"/>
          </a:p>
          <a:p>
            <a:r>
              <a:rPr lang="en-US" sz="2000" dirty="0" smtClean="0"/>
              <a:t>One such system is a digital computer. We also need to go to a high level by introducing computer programming: A method of human-computer interaction.</a:t>
            </a:r>
            <a:endParaRPr lang="en-US"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50</a:t>
            </a:fld>
            <a:endParaRPr lang="en-US"/>
          </a:p>
        </p:txBody>
      </p:sp>
      <p:sp>
        <p:nvSpPr>
          <p:cNvPr id="6" name="TextBox 5"/>
          <p:cNvSpPr txBox="1"/>
          <p:nvPr/>
        </p:nvSpPr>
        <p:spPr>
          <a:xfrm>
            <a:off x="457200" y="944940"/>
            <a:ext cx="8153400" cy="1815882"/>
          </a:xfrm>
          <a:prstGeom prst="rect">
            <a:avLst/>
          </a:prstGeom>
          <a:noFill/>
        </p:spPr>
        <p:txBody>
          <a:bodyPr wrap="square" rtlCol="0">
            <a:spAutoFit/>
          </a:bodyPr>
          <a:lstStyle/>
          <a:p>
            <a:pPr algn="ctr"/>
            <a:r>
              <a:rPr lang="en-US" sz="3200" dirty="0" smtClean="0"/>
              <a:t>PART 3.2 </a:t>
            </a:r>
          </a:p>
          <a:p>
            <a:pPr algn="ctr"/>
            <a:r>
              <a:rPr lang="en-US" sz="4000" b="1" dirty="0" smtClean="0"/>
              <a:t>Microprocessor/Microcontroller Architecture</a:t>
            </a:r>
            <a:endParaRPr lang="en-US" sz="3200" dirty="0"/>
          </a:p>
        </p:txBody>
      </p:sp>
      <p:sp>
        <p:nvSpPr>
          <p:cNvPr id="5" name="TextBox 4"/>
          <p:cNvSpPr txBox="1"/>
          <p:nvPr/>
        </p:nvSpPr>
        <p:spPr>
          <a:xfrm>
            <a:off x="838200" y="4800600"/>
            <a:ext cx="7620000" cy="830997"/>
          </a:xfrm>
          <a:prstGeom prst="rect">
            <a:avLst/>
          </a:prstGeom>
          <a:noFill/>
        </p:spPr>
        <p:txBody>
          <a:bodyPr wrap="square" rtlCol="0">
            <a:spAutoFit/>
          </a:bodyPr>
          <a:lstStyle/>
          <a:p>
            <a:r>
              <a:rPr lang="en-US" sz="2400" b="1" dirty="0" smtClean="0"/>
              <a:t>Difference between a microprocessor and a microcontroller?</a:t>
            </a:r>
            <a:endParaRPr lang="en-US" sz="24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51</a:t>
            </a:fld>
            <a:endParaRPr lang="en-US"/>
          </a:p>
        </p:txBody>
      </p:sp>
      <p:sp>
        <p:nvSpPr>
          <p:cNvPr id="5" name="TextBox 4"/>
          <p:cNvSpPr txBox="1"/>
          <p:nvPr/>
        </p:nvSpPr>
        <p:spPr>
          <a:xfrm>
            <a:off x="381000" y="533400"/>
            <a:ext cx="8229600" cy="5016758"/>
          </a:xfrm>
          <a:prstGeom prst="rect">
            <a:avLst/>
          </a:prstGeom>
          <a:noFill/>
        </p:spPr>
        <p:txBody>
          <a:bodyPr wrap="square" rtlCol="0">
            <a:spAutoFit/>
          </a:bodyPr>
          <a:lstStyle/>
          <a:p>
            <a:r>
              <a:rPr lang="en-US" sz="2000" b="1" dirty="0" smtClean="0"/>
              <a:t>The microprocessor (</a:t>
            </a:r>
            <a:r>
              <a:rPr lang="el-GR" sz="2000" b="1" dirty="0" smtClean="0"/>
              <a:t>μ</a:t>
            </a:r>
            <a:r>
              <a:rPr lang="en-US" sz="2000" b="1" dirty="0" smtClean="0"/>
              <a:t>P) is basically a Central Processing Unit (CPU) on a chip</a:t>
            </a:r>
            <a:r>
              <a:rPr lang="en-US" sz="2000" dirty="0" smtClean="0"/>
              <a:t>.</a:t>
            </a:r>
          </a:p>
          <a:p>
            <a:endParaRPr lang="en-US" sz="2000" dirty="0" smtClean="0"/>
          </a:p>
          <a:p>
            <a:r>
              <a:rPr lang="en-US" sz="2000" b="1" i="1" dirty="0" smtClean="0">
                <a:solidFill>
                  <a:srgbClr val="FF0000"/>
                </a:solidFill>
              </a:rPr>
              <a:t>CPU has the Arithmetic and Logic Unit (ALU), Some registers to hold data being processed and a Control Unit.</a:t>
            </a:r>
          </a:p>
          <a:p>
            <a:endParaRPr lang="en-US" sz="2000" dirty="0" smtClean="0"/>
          </a:p>
          <a:p>
            <a:endParaRPr lang="en-US" sz="2000" dirty="0" smtClean="0"/>
          </a:p>
          <a:p>
            <a:r>
              <a:rPr lang="en-US" sz="2000" b="1" dirty="0" smtClean="0"/>
              <a:t>On the other hand, a microcontroller (</a:t>
            </a:r>
            <a:r>
              <a:rPr lang="en-US" sz="2000" b="1" dirty="0" err="1" smtClean="0"/>
              <a:t>μC</a:t>
            </a:r>
            <a:r>
              <a:rPr lang="en-US" sz="2000" b="1" dirty="0" smtClean="0"/>
              <a:t>) is a CPU (microprocessor) with other useful components integrated on the SAME CHIP. </a:t>
            </a:r>
          </a:p>
          <a:p>
            <a:r>
              <a:rPr lang="en-US" sz="2000" dirty="0" smtClean="0"/>
              <a:t>These other useful components that are integrated include:</a:t>
            </a:r>
          </a:p>
          <a:p>
            <a:pPr>
              <a:buFont typeface="Wingdings" pitchFamily="2" charset="2"/>
              <a:buChar char="ü"/>
            </a:pPr>
            <a:r>
              <a:rPr lang="en-US" sz="2000" dirty="0" smtClean="0"/>
              <a:t> memory (Flash, RAM, EEPROM),</a:t>
            </a:r>
          </a:p>
          <a:p>
            <a:pPr>
              <a:buFont typeface="Wingdings" pitchFamily="2" charset="2"/>
              <a:buChar char="ü"/>
            </a:pPr>
            <a:r>
              <a:rPr lang="en-US" sz="2000" dirty="0" smtClean="0"/>
              <a:t> timers, </a:t>
            </a:r>
          </a:p>
          <a:p>
            <a:pPr>
              <a:buFont typeface="Wingdings" pitchFamily="2" charset="2"/>
              <a:buChar char="ü"/>
            </a:pPr>
            <a:r>
              <a:rPr lang="en-US" sz="2000" dirty="0" smtClean="0"/>
              <a:t> Analog-to-digital converters, </a:t>
            </a:r>
          </a:p>
          <a:p>
            <a:pPr>
              <a:buFont typeface="Wingdings" pitchFamily="2" charset="2"/>
              <a:buChar char="ü"/>
            </a:pPr>
            <a:r>
              <a:rPr lang="en-US" sz="2000" dirty="0" smtClean="0"/>
              <a:t> built-in serial interface and other ports,</a:t>
            </a:r>
          </a:p>
          <a:p>
            <a:r>
              <a:rPr lang="en-US" sz="2000" dirty="0" smtClean="0"/>
              <a:t>etc</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52</a:t>
            </a:fld>
            <a:endParaRPr lang="en-US"/>
          </a:p>
        </p:txBody>
      </p:sp>
      <p:pic>
        <p:nvPicPr>
          <p:cNvPr id="3077" name="Picture 5"/>
          <p:cNvPicPr>
            <a:picLocks noChangeAspect="1" noChangeArrowheads="1"/>
          </p:cNvPicPr>
          <p:nvPr/>
        </p:nvPicPr>
        <p:blipFill>
          <a:blip r:embed="rId2" cstate="print"/>
          <a:srcRect/>
          <a:stretch>
            <a:fillRect/>
          </a:stretch>
        </p:blipFill>
        <p:spPr bwMode="auto">
          <a:xfrm>
            <a:off x="933450" y="425786"/>
            <a:ext cx="5619750" cy="4070014"/>
          </a:xfrm>
          <a:prstGeom prst="rect">
            <a:avLst/>
          </a:prstGeom>
          <a:noFill/>
          <a:ln w="9525">
            <a:noFill/>
            <a:miter lim="800000"/>
            <a:headEnd/>
            <a:tailEnd/>
          </a:ln>
        </p:spPr>
      </p:pic>
      <p:sp>
        <p:nvSpPr>
          <p:cNvPr id="12" name="TextBox 11"/>
          <p:cNvSpPr txBox="1"/>
          <p:nvPr/>
        </p:nvSpPr>
        <p:spPr>
          <a:xfrm>
            <a:off x="533400" y="4572000"/>
            <a:ext cx="6096000" cy="400110"/>
          </a:xfrm>
          <a:prstGeom prst="rect">
            <a:avLst/>
          </a:prstGeom>
          <a:noFill/>
        </p:spPr>
        <p:txBody>
          <a:bodyPr wrap="square" rtlCol="0">
            <a:spAutoFit/>
          </a:bodyPr>
          <a:lstStyle/>
          <a:p>
            <a:r>
              <a:rPr lang="en-US" sz="2000" b="1" dirty="0" smtClean="0"/>
              <a:t>Fig. 3.2.1 Comparison of </a:t>
            </a:r>
            <a:r>
              <a:rPr lang="en-US" sz="2000" b="1" dirty="0" err="1" smtClean="0"/>
              <a:t>uC</a:t>
            </a:r>
            <a:r>
              <a:rPr lang="en-US" sz="2000" b="1" dirty="0" smtClean="0"/>
              <a:t> and </a:t>
            </a:r>
            <a:r>
              <a:rPr lang="en-US" sz="2000" b="1" dirty="0" err="1" smtClean="0"/>
              <a:t>uP</a:t>
            </a:r>
            <a:r>
              <a:rPr lang="en-US" sz="2000" b="1" dirty="0" smtClean="0"/>
              <a:t> chips</a:t>
            </a:r>
            <a:endParaRPr lang="en-US" sz="2000" b="1" dirty="0"/>
          </a:p>
        </p:txBody>
      </p:sp>
      <p:sp>
        <p:nvSpPr>
          <p:cNvPr id="13" name="TextBox 12"/>
          <p:cNvSpPr txBox="1"/>
          <p:nvPr/>
        </p:nvSpPr>
        <p:spPr>
          <a:xfrm>
            <a:off x="381000" y="5257800"/>
            <a:ext cx="8229600" cy="707886"/>
          </a:xfrm>
          <a:prstGeom prst="rect">
            <a:avLst/>
          </a:prstGeom>
          <a:noFill/>
        </p:spPr>
        <p:txBody>
          <a:bodyPr wrap="square" rtlCol="0">
            <a:spAutoFit/>
          </a:bodyPr>
          <a:lstStyle/>
          <a:p>
            <a:r>
              <a:rPr lang="en-US" sz="2000" dirty="0" smtClean="0">
                <a:solidFill>
                  <a:srgbClr val="FF0000"/>
                </a:solidFill>
              </a:rPr>
              <a:t>Notice that a </a:t>
            </a:r>
            <a:r>
              <a:rPr lang="en-US" sz="2000" dirty="0" err="1" smtClean="0">
                <a:solidFill>
                  <a:srgbClr val="FF0000"/>
                </a:solidFill>
              </a:rPr>
              <a:t>uP</a:t>
            </a:r>
            <a:r>
              <a:rPr lang="en-US" sz="2000" dirty="0" smtClean="0">
                <a:solidFill>
                  <a:srgbClr val="FF0000"/>
                </a:solidFill>
              </a:rPr>
              <a:t> will have address and data pin-outs while a </a:t>
            </a:r>
            <a:r>
              <a:rPr lang="en-US" sz="2000" dirty="0" err="1" smtClean="0">
                <a:solidFill>
                  <a:srgbClr val="FF0000"/>
                </a:solidFill>
              </a:rPr>
              <a:t>uC</a:t>
            </a:r>
            <a:r>
              <a:rPr lang="en-US" sz="2000" dirty="0" smtClean="0">
                <a:solidFill>
                  <a:srgbClr val="FF0000"/>
                </a:solidFill>
              </a:rPr>
              <a:t> will just have general purpose I/O pins P1,P2, P3,…</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53</a:t>
            </a:fld>
            <a:endParaRPr lang="en-US"/>
          </a:p>
        </p:txBody>
      </p:sp>
      <p:sp>
        <p:nvSpPr>
          <p:cNvPr id="6" name="Rectangle 5"/>
          <p:cNvSpPr/>
          <p:nvPr/>
        </p:nvSpPr>
        <p:spPr>
          <a:xfrm>
            <a:off x="609600" y="381000"/>
            <a:ext cx="8077200" cy="5693866"/>
          </a:xfrm>
          <a:prstGeom prst="rect">
            <a:avLst/>
          </a:prstGeom>
        </p:spPr>
        <p:txBody>
          <a:bodyPr wrap="square">
            <a:spAutoFit/>
          </a:bodyPr>
          <a:lstStyle/>
          <a:p>
            <a:r>
              <a:rPr lang="en-US" sz="2000" dirty="0" smtClean="0"/>
              <a:t>If you are tasked to design a heat control system to periodically read temperature, control heating, display current temperature, have a serial communication with computer for updating, the PCB layout for </a:t>
            </a:r>
            <a:r>
              <a:rPr lang="en-US" sz="2000" dirty="0" err="1" smtClean="0"/>
              <a:t>uP</a:t>
            </a:r>
            <a:r>
              <a:rPr lang="en-US" sz="2000" dirty="0" smtClean="0"/>
              <a:t> and </a:t>
            </a:r>
            <a:r>
              <a:rPr lang="en-US" sz="2000" dirty="0" err="1" smtClean="0"/>
              <a:t>uC</a:t>
            </a:r>
            <a:r>
              <a:rPr lang="en-US" sz="2000" dirty="0" smtClean="0"/>
              <a:t> will have the following requirements:</a:t>
            </a:r>
          </a:p>
          <a:p>
            <a:r>
              <a:rPr lang="el-GR" sz="3200" b="1" dirty="0" smtClean="0"/>
              <a:t>μ</a:t>
            </a:r>
            <a:r>
              <a:rPr lang="en-US" sz="3200" b="1" dirty="0" smtClean="0"/>
              <a:t>P</a:t>
            </a:r>
            <a:r>
              <a:rPr lang="en-US" sz="2000" dirty="0" smtClean="0"/>
              <a:t>:</a:t>
            </a:r>
          </a:p>
          <a:p>
            <a:r>
              <a:rPr lang="en-US" sz="2000" dirty="0" smtClean="0"/>
              <a:t>Microprocessor based system requires extra components (ICs): </a:t>
            </a:r>
          </a:p>
          <a:p>
            <a:endParaRPr lang="en-US" sz="2000" dirty="0" smtClean="0"/>
          </a:p>
          <a:p>
            <a:pPr>
              <a:buFont typeface="Wingdings" pitchFamily="2" charset="2"/>
              <a:buChar char="ü"/>
            </a:pPr>
            <a:r>
              <a:rPr lang="en-US" sz="2000" dirty="0" smtClean="0"/>
              <a:t> SRAM (for variables),</a:t>
            </a:r>
          </a:p>
          <a:p>
            <a:pPr>
              <a:buFont typeface="Wingdings" pitchFamily="2" charset="2"/>
              <a:buChar char="ü"/>
            </a:pPr>
            <a:r>
              <a:rPr lang="en-US" sz="2000" dirty="0" smtClean="0"/>
              <a:t> Flash memory (for program),</a:t>
            </a:r>
          </a:p>
          <a:p>
            <a:pPr>
              <a:buFont typeface="Wingdings" pitchFamily="2" charset="2"/>
              <a:buChar char="ü"/>
            </a:pPr>
            <a:r>
              <a:rPr lang="en-US" sz="2000" dirty="0" smtClean="0"/>
              <a:t> EEPROM (for constants),</a:t>
            </a:r>
          </a:p>
          <a:p>
            <a:pPr>
              <a:buFont typeface="Wingdings" pitchFamily="2" charset="2"/>
              <a:buChar char="ü"/>
            </a:pPr>
            <a:r>
              <a:rPr lang="en-US" sz="2000" dirty="0" smtClean="0"/>
              <a:t> Timers (e.g. CTC),</a:t>
            </a:r>
          </a:p>
          <a:p>
            <a:pPr>
              <a:buFont typeface="Wingdings" pitchFamily="2" charset="2"/>
              <a:buChar char="ü"/>
            </a:pPr>
            <a:r>
              <a:rPr lang="en-US" sz="2000" dirty="0" smtClean="0"/>
              <a:t> </a:t>
            </a:r>
            <a:r>
              <a:rPr lang="en-US" sz="2000" dirty="0" err="1" smtClean="0"/>
              <a:t>Input/Output</a:t>
            </a:r>
            <a:r>
              <a:rPr lang="en-US" sz="2000" dirty="0" smtClean="0"/>
              <a:t> (IO) </a:t>
            </a:r>
            <a:r>
              <a:rPr lang="en-US" sz="2000" dirty="0" err="1" smtClean="0"/>
              <a:t>e.g</a:t>
            </a:r>
            <a:r>
              <a:rPr lang="en-US" sz="2000" dirty="0" smtClean="0"/>
              <a:t> Serial IO (SIO chips) and Parallel IO (PIO</a:t>
            </a:r>
          </a:p>
          <a:p>
            <a:r>
              <a:rPr lang="en-US" sz="2000" dirty="0" smtClean="0"/>
              <a:t>    chips).</a:t>
            </a:r>
          </a:p>
          <a:p>
            <a:endParaRPr lang="en-US" sz="2000" dirty="0" smtClean="0"/>
          </a:p>
          <a:p>
            <a:r>
              <a:rPr lang="el-GR" sz="3200" b="1" dirty="0" smtClean="0"/>
              <a:t>μ</a:t>
            </a:r>
            <a:r>
              <a:rPr lang="en-US" sz="3200" b="1" dirty="0" smtClean="0"/>
              <a:t>C</a:t>
            </a:r>
            <a:r>
              <a:rPr lang="en-US" sz="2000" dirty="0" smtClean="0"/>
              <a:t>:</a:t>
            </a:r>
          </a:p>
          <a:p>
            <a:r>
              <a:rPr lang="en-US" sz="2000" dirty="0" smtClean="0"/>
              <a:t>The microcontroller will have all the components on </a:t>
            </a:r>
            <a:r>
              <a:rPr lang="en-US" sz="2000" b="1" dirty="0" smtClean="0"/>
              <a:t>ONE CHIP</a:t>
            </a:r>
            <a:r>
              <a:rPr lang="en-US" sz="2000" dirty="0" smtClean="0"/>
              <a:t> and hence reduced PCB area.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54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196662" y="685800"/>
            <a:ext cx="7076136" cy="4495800"/>
          </a:xfrm>
          <a:prstGeom prst="rect">
            <a:avLst/>
          </a:prstGeom>
          <a:noFill/>
          <a:ln w="9525">
            <a:noFill/>
            <a:miter lim="800000"/>
            <a:headEnd/>
            <a:tailEnd/>
          </a:ln>
          <a:effectLst/>
        </p:spPr>
      </p:pic>
      <p:sp>
        <p:nvSpPr>
          <p:cNvPr id="7" name="TextBox 6"/>
          <p:cNvSpPr txBox="1"/>
          <p:nvPr/>
        </p:nvSpPr>
        <p:spPr>
          <a:xfrm>
            <a:off x="1600200" y="5715000"/>
            <a:ext cx="6096000" cy="400110"/>
          </a:xfrm>
          <a:prstGeom prst="rect">
            <a:avLst/>
          </a:prstGeom>
          <a:noFill/>
        </p:spPr>
        <p:txBody>
          <a:bodyPr wrap="square" rtlCol="0">
            <a:spAutoFit/>
          </a:bodyPr>
          <a:lstStyle/>
          <a:p>
            <a:r>
              <a:rPr lang="en-US" sz="2000" b="1" dirty="0" smtClean="0"/>
              <a:t>Fig. 3.2.2 Microprocessor Based System PCB</a:t>
            </a:r>
            <a:endParaRPr lang="en-US" sz="20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55</a:t>
            </a:fld>
            <a:endParaRPr lang="en-US"/>
          </a:p>
        </p:txBody>
      </p:sp>
      <p:sp>
        <p:nvSpPr>
          <p:cNvPr id="7" name="TextBox 6"/>
          <p:cNvSpPr txBox="1"/>
          <p:nvPr/>
        </p:nvSpPr>
        <p:spPr>
          <a:xfrm>
            <a:off x="1600200" y="5715000"/>
            <a:ext cx="6096000" cy="400110"/>
          </a:xfrm>
          <a:prstGeom prst="rect">
            <a:avLst/>
          </a:prstGeom>
          <a:noFill/>
        </p:spPr>
        <p:txBody>
          <a:bodyPr wrap="square" rtlCol="0">
            <a:spAutoFit/>
          </a:bodyPr>
          <a:lstStyle/>
          <a:p>
            <a:r>
              <a:rPr lang="en-US" sz="2000" b="1" dirty="0" smtClean="0"/>
              <a:t>Fig. 3.2.3 Microcontroller PCB</a:t>
            </a:r>
            <a:endParaRPr lang="en-US" sz="2000" b="1" dirty="0"/>
          </a:p>
        </p:txBody>
      </p:sp>
      <p:pic>
        <p:nvPicPr>
          <p:cNvPr id="63489" name="Picture 1"/>
          <p:cNvPicPr>
            <a:picLocks noChangeAspect="1" noChangeArrowheads="1"/>
          </p:cNvPicPr>
          <p:nvPr/>
        </p:nvPicPr>
        <p:blipFill>
          <a:blip r:embed="rId2" cstate="print"/>
          <a:srcRect b="9131"/>
          <a:stretch>
            <a:fillRect/>
          </a:stretch>
        </p:blipFill>
        <p:spPr bwMode="auto">
          <a:xfrm>
            <a:off x="612588" y="381000"/>
            <a:ext cx="7998012" cy="5077421"/>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56</a:t>
            </a:fld>
            <a:endParaRPr lang="en-US"/>
          </a:p>
        </p:txBody>
      </p:sp>
      <p:sp>
        <p:nvSpPr>
          <p:cNvPr id="6" name="TextBox 5"/>
          <p:cNvSpPr txBox="1"/>
          <p:nvPr/>
        </p:nvSpPr>
        <p:spPr>
          <a:xfrm>
            <a:off x="457200" y="533400"/>
            <a:ext cx="8458200" cy="5262979"/>
          </a:xfrm>
          <a:prstGeom prst="rect">
            <a:avLst/>
          </a:prstGeom>
          <a:noFill/>
        </p:spPr>
        <p:txBody>
          <a:bodyPr wrap="square" rtlCol="0">
            <a:spAutoFit/>
          </a:bodyPr>
          <a:lstStyle/>
          <a:p>
            <a:r>
              <a:rPr lang="en-US" sz="2800" b="1" dirty="0" smtClean="0"/>
              <a:t>Examples Microprocessors are</a:t>
            </a:r>
            <a:r>
              <a:rPr lang="en-US" sz="2000" dirty="0" smtClean="0"/>
              <a:t>:</a:t>
            </a:r>
          </a:p>
          <a:p>
            <a:endParaRPr lang="en-US" sz="2000" dirty="0" smtClean="0"/>
          </a:p>
          <a:p>
            <a:pPr>
              <a:buFont typeface="Wingdings" pitchFamily="2" charset="2"/>
              <a:buChar char="ü"/>
            </a:pPr>
            <a:r>
              <a:rPr lang="en-US" sz="2000" dirty="0" smtClean="0"/>
              <a:t> Intel’s 8085, 8086, 8088, Pentium II, Duo Core, Core i7 etc</a:t>
            </a:r>
          </a:p>
          <a:p>
            <a:pPr>
              <a:buFont typeface="Wingdings" pitchFamily="2" charset="2"/>
              <a:buChar char="ü"/>
            </a:pPr>
            <a:r>
              <a:rPr lang="en-US" sz="2000" dirty="0" smtClean="0"/>
              <a:t> </a:t>
            </a:r>
            <a:r>
              <a:rPr lang="en-US" sz="2000" dirty="0" err="1" smtClean="0"/>
              <a:t>Zilog’s</a:t>
            </a:r>
            <a:r>
              <a:rPr lang="en-US" sz="2000" dirty="0" smtClean="0"/>
              <a:t> Z80, etc</a:t>
            </a:r>
          </a:p>
          <a:p>
            <a:endParaRPr lang="en-US" sz="2000" dirty="0" smtClean="0"/>
          </a:p>
          <a:p>
            <a:r>
              <a:rPr lang="en-US" sz="2000" b="1" i="1" dirty="0" smtClean="0">
                <a:solidFill>
                  <a:srgbClr val="FF0000"/>
                </a:solidFill>
              </a:rPr>
              <a:t>Differences  being number of bits for data and address buses, clock speeds etc</a:t>
            </a:r>
            <a:r>
              <a:rPr lang="en-US" sz="2000" b="1" i="1" dirty="0" smtClean="0"/>
              <a:t>. </a:t>
            </a:r>
            <a:r>
              <a:rPr lang="en-US" sz="2000" b="1" i="1" dirty="0" err="1" smtClean="0"/>
              <a:t>e.g</a:t>
            </a:r>
            <a:r>
              <a:rPr lang="en-US" sz="2000" b="1" i="1" dirty="0" smtClean="0"/>
              <a:t> 8085 and Z80 where 8-bit </a:t>
            </a:r>
            <a:r>
              <a:rPr lang="el-GR" sz="2000" b="1" i="1" dirty="0" smtClean="0"/>
              <a:t>μ</a:t>
            </a:r>
            <a:r>
              <a:rPr lang="en-US" sz="2000" b="1" i="1" dirty="0" smtClean="0"/>
              <a:t>Ps (4</a:t>
            </a:r>
            <a:r>
              <a:rPr lang="en-US" sz="2000" b="1" i="1" baseline="30000" dirty="0" smtClean="0"/>
              <a:t>th</a:t>
            </a:r>
            <a:r>
              <a:rPr lang="en-US" sz="2000" b="1" i="1" dirty="0" smtClean="0"/>
              <a:t> YEAR).</a:t>
            </a:r>
          </a:p>
          <a:p>
            <a:endParaRPr lang="en-US" sz="2000" dirty="0" smtClean="0"/>
          </a:p>
          <a:p>
            <a:endParaRPr lang="en-US" sz="2000" dirty="0" smtClean="0"/>
          </a:p>
          <a:p>
            <a:r>
              <a:rPr lang="en-US" sz="2800" b="1" dirty="0" smtClean="0"/>
              <a:t>Examples of Microcontrollers are</a:t>
            </a:r>
            <a:r>
              <a:rPr lang="en-US" sz="2000" dirty="0" smtClean="0"/>
              <a:t>:</a:t>
            </a:r>
            <a:endParaRPr lang="en-US" sz="2000" b="1" dirty="0" smtClean="0"/>
          </a:p>
          <a:p>
            <a:endParaRPr lang="en-US" sz="2000" dirty="0" smtClean="0"/>
          </a:p>
          <a:p>
            <a:r>
              <a:rPr lang="en-US" sz="2000" dirty="0" smtClean="0"/>
              <a:t>8051, 8052, and their derivatives, </a:t>
            </a:r>
            <a:r>
              <a:rPr lang="en-US" sz="2000" dirty="0" err="1" smtClean="0"/>
              <a:t>Zilog’s</a:t>
            </a:r>
            <a:r>
              <a:rPr lang="en-US" sz="2000" dirty="0" smtClean="0"/>
              <a:t> Z8, Motorola’s 6811, Microchip’s PIC, Atmel’s AT family (</a:t>
            </a:r>
            <a:r>
              <a:rPr lang="en-US" sz="2000" dirty="0" err="1" smtClean="0"/>
              <a:t>ATMega</a:t>
            </a:r>
            <a:r>
              <a:rPr lang="en-US" sz="2000" dirty="0" smtClean="0"/>
              <a:t>, </a:t>
            </a:r>
            <a:r>
              <a:rPr lang="en-US" sz="2000" dirty="0" err="1" smtClean="0"/>
              <a:t>ATTiny</a:t>
            </a:r>
            <a:r>
              <a:rPr lang="en-US" sz="2000" dirty="0" smtClean="0"/>
              <a:t>) etc.</a:t>
            </a:r>
          </a:p>
          <a:p>
            <a:endParaRPr lang="en-US" sz="2000" dirty="0" smtClean="0"/>
          </a:p>
          <a:p>
            <a:r>
              <a:rPr lang="en-US" sz="2000" b="1" i="1" dirty="0" smtClean="0">
                <a:solidFill>
                  <a:srgbClr val="FF0000"/>
                </a:solidFill>
              </a:rPr>
              <a:t>Students usually mistake the number 8085 (</a:t>
            </a:r>
            <a:r>
              <a:rPr lang="el-GR" sz="2000" b="1" i="1" dirty="0" smtClean="0">
                <a:solidFill>
                  <a:srgbClr val="FF0000"/>
                </a:solidFill>
              </a:rPr>
              <a:t>μ</a:t>
            </a:r>
            <a:r>
              <a:rPr lang="en-US" sz="2000" b="1" i="1" dirty="0" smtClean="0">
                <a:solidFill>
                  <a:srgbClr val="FF0000"/>
                </a:solidFill>
              </a:rPr>
              <a:t>P) for 8051 (</a:t>
            </a:r>
            <a:r>
              <a:rPr lang="el-GR" sz="2000" b="1" i="1" dirty="0" smtClean="0">
                <a:solidFill>
                  <a:srgbClr val="FF0000"/>
                </a:solidFill>
              </a:rPr>
              <a:t>μ</a:t>
            </a:r>
            <a:r>
              <a:rPr lang="en-US" sz="2000" b="1" i="1" dirty="0" smtClean="0">
                <a:solidFill>
                  <a:srgbClr val="FF0000"/>
                </a:solidFill>
              </a:rPr>
              <a:t>C) and the other way round</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57</a:t>
            </a:fld>
            <a:endParaRPr lang="en-US"/>
          </a:p>
        </p:txBody>
      </p:sp>
      <p:sp>
        <p:nvSpPr>
          <p:cNvPr id="6" name="TextBox 5"/>
          <p:cNvSpPr txBox="1"/>
          <p:nvPr/>
        </p:nvSpPr>
        <p:spPr>
          <a:xfrm>
            <a:off x="457200" y="533400"/>
            <a:ext cx="8229600" cy="707886"/>
          </a:xfrm>
          <a:prstGeom prst="rect">
            <a:avLst/>
          </a:prstGeom>
          <a:noFill/>
        </p:spPr>
        <p:txBody>
          <a:bodyPr wrap="square" rtlCol="0">
            <a:spAutoFit/>
          </a:bodyPr>
          <a:lstStyle/>
          <a:p>
            <a:r>
              <a:rPr lang="en-US" sz="2000" dirty="0" smtClean="0"/>
              <a:t>What we are going to study is general architecture (structure)  of a CPU-based system (can be extended to both </a:t>
            </a:r>
            <a:r>
              <a:rPr lang="en-US" sz="2000" dirty="0" err="1" smtClean="0"/>
              <a:t>uP</a:t>
            </a:r>
            <a:r>
              <a:rPr lang="en-US" sz="2000" dirty="0" smtClean="0"/>
              <a:t> and </a:t>
            </a:r>
            <a:r>
              <a:rPr lang="en-US" sz="2000" dirty="0" err="1" smtClean="0"/>
              <a:t>uC</a:t>
            </a:r>
            <a:r>
              <a:rPr lang="en-US" sz="2000" dirty="0" smtClean="0"/>
              <a:t>).</a:t>
            </a:r>
            <a:endParaRPr lang="en-US" sz="2000" dirty="0"/>
          </a:p>
        </p:txBody>
      </p:sp>
      <p:sp>
        <p:nvSpPr>
          <p:cNvPr id="5" name="Rounded Rectangle 4"/>
          <p:cNvSpPr/>
          <p:nvPr/>
        </p:nvSpPr>
        <p:spPr>
          <a:xfrm>
            <a:off x="1752600" y="1447800"/>
            <a:ext cx="5486400" cy="457200"/>
          </a:xfrm>
          <a:prstGeom prst="roundRect">
            <a:avLst/>
          </a:prstGeom>
          <a:solidFill>
            <a:srgbClr val="D9EA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APPLICATION</a:t>
            </a:r>
            <a:endParaRPr lang="en-US" b="1" dirty="0">
              <a:solidFill>
                <a:schemeClr val="tx1"/>
              </a:solidFill>
            </a:endParaRPr>
          </a:p>
        </p:txBody>
      </p:sp>
      <p:sp>
        <p:nvSpPr>
          <p:cNvPr id="7" name="Rounded Rectangle 6"/>
          <p:cNvSpPr/>
          <p:nvPr/>
        </p:nvSpPr>
        <p:spPr>
          <a:xfrm>
            <a:off x="1752600" y="1905000"/>
            <a:ext cx="5486400" cy="457200"/>
          </a:xfrm>
          <a:prstGeom prst="roundRect">
            <a:avLst/>
          </a:prstGeom>
          <a:solidFill>
            <a:srgbClr val="D9EA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ALGORITHM</a:t>
            </a:r>
            <a:endParaRPr lang="en-US" b="1" dirty="0">
              <a:solidFill>
                <a:schemeClr val="tx1"/>
              </a:solidFill>
            </a:endParaRPr>
          </a:p>
        </p:txBody>
      </p:sp>
      <p:sp>
        <p:nvSpPr>
          <p:cNvPr id="8" name="Rounded Rectangle 7"/>
          <p:cNvSpPr/>
          <p:nvPr/>
        </p:nvSpPr>
        <p:spPr>
          <a:xfrm>
            <a:off x="1752600" y="2362200"/>
            <a:ext cx="5486400" cy="457200"/>
          </a:xfrm>
          <a:prstGeom prst="roundRect">
            <a:avLst/>
          </a:prstGeom>
          <a:solidFill>
            <a:srgbClr val="D9EA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PROGRAMMING LANGUAGE</a:t>
            </a:r>
            <a:endParaRPr lang="en-US" b="1" dirty="0">
              <a:solidFill>
                <a:schemeClr val="tx1"/>
              </a:solidFill>
            </a:endParaRPr>
          </a:p>
        </p:txBody>
      </p:sp>
      <p:sp>
        <p:nvSpPr>
          <p:cNvPr id="9" name="Rounded Rectangle 8"/>
          <p:cNvSpPr/>
          <p:nvPr/>
        </p:nvSpPr>
        <p:spPr>
          <a:xfrm>
            <a:off x="1752600" y="2819400"/>
            <a:ext cx="5486400" cy="457200"/>
          </a:xfrm>
          <a:prstGeom prst="roundRect">
            <a:avLst/>
          </a:prstGeom>
          <a:solidFill>
            <a:srgbClr val="D9EA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OPERATING SYSTEMS/VIRTUAL MACHINES</a:t>
            </a:r>
            <a:endParaRPr lang="en-US" b="1" dirty="0">
              <a:solidFill>
                <a:schemeClr val="tx1"/>
              </a:solidFill>
            </a:endParaRPr>
          </a:p>
        </p:txBody>
      </p:sp>
      <p:sp>
        <p:nvSpPr>
          <p:cNvPr id="10" name="Rounded Rectangle 9"/>
          <p:cNvSpPr/>
          <p:nvPr/>
        </p:nvSpPr>
        <p:spPr>
          <a:xfrm>
            <a:off x="1752600" y="3276600"/>
            <a:ext cx="5486400" cy="457200"/>
          </a:xfrm>
          <a:prstGeom prst="roundRect">
            <a:avLst/>
          </a:prstGeom>
          <a:solidFill>
            <a:srgbClr val="D9EA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INSTRUCTION SET ARCHITECTURE</a:t>
            </a:r>
            <a:endParaRPr lang="en-US" b="1" dirty="0">
              <a:solidFill>
                <a:schemeClr val="tx1"/>
              </a:solidFill>
            </a:endParaRPr>
          </a:p>
        </p:txBody>
      </p:sp>
      <p:sp>
        <p:nvSpPr>
          <p:cNvPr id="11" name="Rounded Rectangle 10"/>
          <p:cNvSpPr/>
          <p:nvPr/>
        </p:nvSpPr>
        <p:spPr>
          <a:xfrm>
            <a:off x="1752600" y="3733800"/>
            <a:ext cx="5486400" cy="457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MICROPROCESSOR ARCHITECTUR</a:t>
            </a:r>
            <a:endParaRPr lang="en-US" sz="2000" b="1" dirty="0">
              <a:solidFill>
                <a:schemeClr val="tx1"/>
              </a:solidFill>
            </a:endParaRPr>
          </a:p>
        </p:txBody>
      </p:sp>
      <p:sp>
        <p:nvSpPr>
          <p:cNvPr id="12" name="Rounded Rectangle 11"/>
          <p:cNvSpPr/>
          <p:nvPr/>
        </p:nvSpPr>
        <p:spPr>
          <a:xfrm>
            <a:off x="1752600" y="4191000"/>
            <a:ext cx="5486400" cy="457200"/>
          </a:xfrm>
          <a:prstGeom prst="roundRect">
            <a:avLst/>
          </a:prstGeom>
          <a:solidFill>
            <a:srgbClr val="D9EA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GATES (OR, AND, Boolean Algebra, Flip-Flops)</a:t>
            </a:r>
            <a:endParaRPr lang="en-US" b="1" dirty="0">
              <a:solidFill>
                <a:schemeClr val="tx1"/>
              </a:solidFill>
            </a:endParaRPr>
          </a:p>
        </p:txBody>
      </p:sp>
      <p:sp>
        <p:nvSpPr>
          <p:cNvPr id="13" name="Rounded Rectangle 12"/>
          <p:cNvSpPr/>
          <p:nvPr/>
        </p:nvSpPr>
        <p:spPr>
          <a:xfrm>
            <a:off x="1752600" y="4648200"/>
            <a:ext cx="5486400" cy="457200"/>
          </a:xfrm>
          <a:prstGeom prst="roundRect">
            <a:avLst/>
          </a:prstGeom>
          <a:solidFill>
            <a:srgbClr val="D9EA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CIRCUITS (Diff. </a:t>
            </a:r>
            <a:r>
              <a:rPr lang="en-US" b="1" dirty="0" err="1" smtClean="0">
                <a:solidFill>
                  <a:schemeClr val="tx1"/>
                </a:solidFill>
              </a:rPr>
              <a:t>Amplifer</a:t>
            </a:r>
            <a:r>
              <a:rPr lang="en-US" b="1" dirty="0" smtClean="0">
                <a:solidFill>
                  <a:schemeClr val="tx1"/>
                </a:solidFill>
              </a:rPr>
              <a:t>, Totem Pole, TTL, ECL)</a:t>
            </a:r>
            <a:endParaRPr lang="en-US" b="1" dirty="0">
              <a:solidFill>
                <a:schemeClr val="tx1"/>
              </a:solidFill>
            </a:endParaRPr>
          </a:p>
        </p:txBody>
      </p:sp>
      <p:sp>
        <p:nvSpPr>
          <p:cNvPr id="14" name="Rounded Rectangle 13"/>
          <p:cNvSpPr/>
          <p:nvPr/>
        </p:nvSpPr>
        <p:spPr>
          <a:xfrm>
            <a:off x="1752600" y="5105400"/>
            <a:ext cx="5486400" cy="457200"/>
          </a:xfrm>
          <a:prstGeom prst="roundRect">
            <a:avLst/>
          </a:prstGeom>
          <a:solidFill>
            <a:srgbClr val="D9EA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DEVICES (Diodes, BJTs, FETs, etc)</a:t>
            </a:r>
            <a:endParaRPr lang="en-US" b="1" dirty="0">
              <a:solidFill>
                <a:schemeClr val="tx1"/>
              </a:solidFill>
            </a:endParaRPr>
          </a:p>
        </p:txBody>
      </p:sp>
      <p:sp>
        <p:nvSpPr>
          <p:cNvPr id="15" name="Rounded Rectangle 14"/>
          <p:cNvSpPr/>
          <p:nvPr/>
        </p:nvSpPr>
        <p:spPr>
          <a:xfrm>
            <a:off x="1752600" y="5562600"/>
            <a:ext cx="5486400" cy="457200"/>
          </a:xfrm>
          <a:prstGeom prst="roundRect">
            <a:avLst/>
          </a:prstGeom>
          <a:solidFill>
            <a:srgbClr val="D9EA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PHYSICS (Electron transfer, Silicon etc)</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58</a:t>
            </a:fld>
            <a:endParaRPr lang="en-US"/>
          </a:p>
        </p:txBody>
      </p:sp>
      <p:sp>
        <p:nvSpPr>
          <p:cNvPr id="6" name="TextBox 5"/>
          <p:cNvSpPr txBox="1"/>
          <p:nvPr/>
        </p:nvSpPr>
        <p:spPr>
          <a:xfrm>
            <a:off x="533400" y="304800"/>
            <a:ext cx="8153400" cy="6063198"/>
          </a:xfrm>
          <a:prstGeom prst="rect">
            <a:avLst/>
          </a:prstGeom>
          <a:noFill/>
        </p:spPr>
        <p:txBody>
          <a:bodyPr wrap="square" rtlCol="0">
            <a:spAutoFit/>
          </a:bodyPr>
          <a:lstStyle/>
          <a:p>
            <a:r>
              <a:rPr lang="en-US" sz="2800" b="1" dirty="0" smtClean="0"/>
              <a:t>What is inside a microprocessor (CPU)?</a:t>
            </a:r>
          </a:p>
          <a:p>
            <a:endParaRPr lang="en-US" sz="2000" dirty="0" smtClean="0"/>
          </a:p>
          <a:p>
            <a:r>
              <a:rPr lang="en-US" sz="2000" dirty="0" smtClean="0"/>
              <a:t>We will specifically look at the architecture of Intel’s 8085.</a:t>
            </a:r>
          </a:p>
          <a:p>
            <a:endParaRPr lang="en-US" sz="2000" dirty="0" smtClean="0"/>
          </a:p>
          <a:p>
            <a:r>
              <a:rPr lang="en-US" sz="2000" dirty="0" smtClean="0"/>
              <a:t>Concepts learnt here can easily be extended to other architectures like the 8086, Z80 or the current ones and to </a:t>
            </a:r>
            <a:r>
              <a:rPr lang="en-US" sz="2000" dirty="0" err="1" smtClean="0"/>
              <a:t>μC</a:t>
            </a:r>
            <a:r>
              <a:rPr lang="en-US" sz="2000" dirty="0" smtClean="0"/>
              <a:t> too.</a:t>
            </a:r>
          </a:p>
          <a:p>
            <a:endParaRPr lang="en-US" sz="2000" dirty="0" smtClean="0"/>
          </a:p>
          <a:p>
            <a:r>
              <a:rPr lang="en-US" sz="4000" b="1" dirty="0" smtClean="0"/>
              <a:t>8085</a:t>
            </a:r>
          </a:p>
          <a:p>
            <a:pPr>
              <a:buFont typeface="Wingdings" pitchFamily="2" charset="2"/>
              <a:buChar char="ü"/>
            </a:pPr>
            <a:r>
              <a:rPr lang="en-US" sz="2000" dirty="0" smtClean="0"/>
              <a:t> </a:t>
            </a:r>
            <a:r>
              <a:rPr lang="en-US" sz="2000" b="1" dirty="0" smtClean="0"/>
              <a:t>8-bit</a:t>
            </a:r>
            <a:r>
              <a:rPr lang="en-US" sz="2000" dirty="0" smtClean="0"/>
              <a:t> CPU</a:t>
            </a:r>
          </a:p>
          <a:p>
            <a:pPr>
              <a:buFont typeface="Wingdings" pitchFamily="2" charset="2"/>
              <a:buChar char="ü"/>
            </a:pPr>
            <a:r>
              <a:rPr lang="en-US" sz="2000" dirty="0" smtClean="0"/>
              <a:t> </a:t>
            </a:r>
            <a:r>
              <a:rPr lang="en-US" sz="2000" b="1" dirty="0" smtClean="0"/>
              <a:t>3-6MHz</a:t>
            </a:r>
          </a:p>
          <a:p>
            <a:pPr>
              <a:buFont typeface="Wingdings" pitchFamily="2" charset="2"/>
              <a:buChar char="ü"/>
            </a:pPr>
            <a:r>
              <a:rPr lang="en-US" sz="2000" dirty="0" smtClean="0"/>
              <a:t> </a:t>
            </a:r>
            <a:r>
              <a:rPr lang="en-US" sz="2000" b="1" dirty="0" smtClean="0"/>
              <a:t>16-bit</a:t>
            </a:r>
            <a:r>
              <a:rPr lang="en-US" sz="2000" dirty="0" smtClean="0"/>
              <a:t> address</a:t>
            </a:r>
          </a:p>
          <a:p>
            <a:pPr>
              <a:buFont typeface="Wingdings" pitchFamily="2" charset="2"/>
              <a:buChar char="ü"/>
            </a:pPr>
            <a:r>
              <a:rPr lang="en-US" sz="2000" dirty="0" smtClean="0"/>
              <a:t> </a:t>
            </a:r>
            <a:r>
              <a:rPr lang="en-US" sz="2000" b="1" dirty="0" smtClean="0"/>
              <a:t>8-bit</a:t>
            </a:r>
            <a:r>
              <a:rPr lang="en-US" sz="2000" dirty="0" smtClean="0"/>
              <a:t> accumulator</a:t>
            </a:r>
          </a:p>
          <a:p>
            <a:pPr>
              <a:buFont typeface="Wingdings" pitchFamily="2" charset="2"/>
              <a:buChar char="ü"/>
            </a:pPr>
            <a:r>
              <a:rPr lang="en-US" sz="2000" dirty="0" smtClean="0"/>
              <a:t> Six General Purpose registers each </a:t>
            </a:r>
            <a:r>
              <a:rPr lang="en-US" sz="2000" b="1" dirty="0" smtClean="0"/>
              <a:t>8-bit</a:t>
            </a:r>
            <a:r>
              <a:rPr lang="en-US" sz="2000" dirty="0" smtClean="0"/>
              <a:t>: B, C, D, E, H, L.</a:t>
            </a:r>
          </a:p>
          <a:p>
            <a:pPr>
              <a:buFont typeface="Wingdings" pitchFamily="2" charset="2"/>
              <a:buChar char="ü"/>
            </a:pPr>
            <a:r>
              <a:rPr lang="en-US" sz="2000" dirty="0" smtClean="0"/>
              <a:t> 40 pins, X</a:t>
            </a:r>
            <a:r>
              <a:rPr lang="en-US" sz="2000" baseline="-25000" dirty="0" smtClean="0"/>
              <a:t>1</a:t>
            </a:r>
            <a:r>
              <a:rPr lang="en-US" sz="2000" dirty="0" smtClean="0"/>
              <a:t> and X</a:t>
            </a:r>
            <a:r>
              <a:rPr lang="en-US" sz="2000" baseline="-25000" dirty="0" smtClean="0"/>
              <a:t>2</a:t>
            </a:r>
            <a:r>
              <a:rPr lang="en-US" sz="2000" dirty="0" smtClean="0"/>
              <a:t> are for crystal oscillator.</a:t>
            </a:r>
          </a:p>
          <a:p>
            <a:endParaRPr lang="en-US" sz="2000" dirty="0" smtClean="0"/>
          </a:p>
          <a:p>
            <a:r>
              <a:rPr lang="en-US" sz="2000" dirty="0" smtClean="0"/>
              <a:t>The 8085 architecture is show in Figure 3.2.4 below:</a:t>
            </a:r>
          </a:p>
          <a:p>
            <a:endParaRPr lang="en-US" sz="20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793319" y="76200"/>
            <a:ext cx="1893481" cy="381000"/>
          </a:xfrm>
        </p:spPr>
        <p:txBody>
          <a:bodyPr/>
          <a:lstStyle/>
          <a:p>
            <a:r>
              <a:rPr lang="en-US" dirty="0" smtClean="0"/>
              <a:t>EEE3131 Jasper </a:t>
            </a:r>
            <a:r>
              <a:rPr lang="en-US" dirty="0" err="1" smtClean="0"/>
              <a:t>Hatilima</a:t>
            </a:r>
            <a:r>
              <a:rPr lang="en-US" dirty="0" smtClean="0"/>
              <a:t> 2015</a:t>
            </a:r>
            <a:endParaRPr lang="en-US" dirty="0"/>
          </a:p>
        </p:txBody>
      </p:sp>
      <p:sp>
        <p:nvSpPr>
          <p:cNvPr id="4" name="Slide Number Placeholder 3"/>
          <p:cNvSpPr>
            <a:spLocks noGrp="1"/>
          </p:cNvSpPr>
          <p:nvPr>
            <p:ph type="sldNum" sz="quarter" idx="12"/>
          </p:nvPr>
        </p:nvSpPr>
        <p:spPr/>
        <p:txBody>
          <a:bodyPr/>
          <a:lstStyle/>
          <a:p>
            <a:fld id="{6BBCC4E9-A793-4F66-A1D0-4C07DFDB5FFE}" type="slidenum">
              <a:rPr lang="en-US" smtClean="0"/>
              <a:pPr/>
              <a:t>59</a:t>
            </a:fld>
            <a:endParaRPr lang="en-US"/>
          </a:p>
        </p:txBody>
      </p:sp>
      <p:sp>
        <p:nvSpPr>
          <p:cNvPr id="7" name="Rectangle 6"/>
          <p:cNvSpPr/>
          <p:nvPr/>
        </p:nvSpPr>
        <p:spPr>
          <a:xfrm>
            <a:off x="533400" y="1828800"/>
            <a:ext cx="8229600" cy="152400"/>
          </a:xfrm>
          <a:prstGeom prst="rect">
            <a:avLst/>
          </a:prstGeom>
          <a:solidFill>
            <a:schemeClr val="bg1">
              <a:lumMod val="65000"/>
            </a:schemeClr>
          </a:solidFill>
          <a:ln w="25400" cmpd="sng">
            <a:solidFill>
              <a:schemeClr val="tx1"/>
            </a:solidFill>
          </a:ln>
          <a:scene3d>
            <a:camera prst="orthographicFront"/>
            <a:lightRig rig="threePt" dir="t"/>
          </a:scene3d>
          <a:sp3d>
            <a:bevelT w="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066800" y="1143000"/>
            <a:ext cx="3200400" cy="304800"/>
          </a:xfrm>
          <a:prstGeom prst="rect">
            <a:avLst/>
          </a:prstGeom>
          <a:solidFill>
            <a:schemeClr val="bg1">
              <a:lumMod val="75000"/>
            </a:schemeClr>
          </a:solidFill>
          <a:ln w="25400" cmpd="sng">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Interrupt Control</a:t>
            </a:r>
            <a:endParaRPr lang="en-US" sz="1400" b="1" dirty="0">
              <a:solidFill>
                <a:schemeClr val="tx1"/>
              </a:solidFill>
            </a:endParaRPr>
          </a:p>
        </p:txBody>
      </p:sp>
      <p:sp>
        <p:nvSpPr>
          <p:cNvPr id="9" name="Rectangle 8"/>
          <p:cNvSpPr/>
          <p:nvPr/>
        </p:nvSpPr>
        <p:spPr>
          <a:xfrm>
            <a:off x="5562600" y="1143000"/>
            <a:ext cx="2590800" cy="304800"/>
          </a:xfrm>
          <a:prstGeom prst="rect">
            <a:avLst/>
          </a:prstGeom>
          <a:solidFill>
            <a:schemeClr val="bg1">
              <a:lumMod val="75000"/>
            </a:schemeClr>
          </a:solidFill>
          <a:ln w="25400" cmpd="sng">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Serial I/O Control</a:t>
            </a:r>
            <a:endParaRPr lang="en-US" sz="1400" b="1" dirty="0">
              <a:solidFill>
                <a:schemeClr val="tx1"/>
              </a:solidFill>
            </a:endParaRPr>
          </a:p>
        </p:txBody>
      </p:sp>
      <p:sp>
        <p:nvSpPr>
          <p:cNvPr id="10" name="Rectangle 9"/>
          <p:cNvSpPr/>
          <p:nvPr/>
        </p:nvSpPr>
        <p:spPr>
          <a:xfrm>
            <a:off x="304800" y="2362200"/>
            <a:ext cx="1295400" cy="762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b="1" dirty="0" err="1" smtClean="0">
                <a:solidFill>
                  <a:schemeClr val="tx1"/>
                </a:solidFill>
              </a:rPr>
              <a:t>Accum</a:t>
            </a:r>
            <a:endParaRPr lang="en-US" b="1" dirty="0" smtClean="0">
              <a:solidFill>
                <a:schemeClr val="tx1"/>
              </a:solidFill>
            </a:endParaRPr>
          </a:p>
          <a:p>
            <a:r>
              <a:rPr lang="en-US" b="1" dirty="0" smtClean="0">
                <a:solidFill>
                  <a:schemeClr val="tx1"/>
                </a:solidFill>
              </a:rPr>
              <a:t>A </a:t>
            </a:r>
            <a:r>
              <a:rPr lang="en-US" b="1" dirty="0" err="1" smtClean="0">
                <a:solidFill>
                  <a:schemeClr val="tx1"/>
                </a:solidFill>
              </a:rPr>
              <a:t>Reg</a:t>
            </a:r>
            <a:r>
              <a:rPr lang="en-US" b="1" dirty="0" smtClean="0">
                <a:solidFill>
                  <a:schemeClr val="tx1"/>
                </a:solidFill>
              </a:rPr>
              <a:t> (8)</a:t>
            </a:r>
            <a:endParaRPr lang="en-US" b="1" dirty="0">
              <a:solidFill>
                <a:schemeClr val="tx1"/>
              </a:solidFill>
            </a:endParaRPr>
          </a:p>
        </p:txBody>
      </p:sp>
      <p:sp>
        <p:nvSpPr>
          <p:cNvPr id="11" name="Down Arrow 10"/>
          <p:cNvSpPr/>
          <p:nvPr/>
        </p:nvSpPr>
        <p:spPr>
          <a:xfrm>
            <a:off x="914400" y="1981200"/>
            <a:ext cx="152400" cy="381000"/>
          </a:xfrm>
          <a:prstGeom prst="downArrow">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76400" y="2362200"/>
            <a:ext cx="1371600" cy="381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smtClean="0">
                <a:solidFill>
                  <a:schemeClr val="tx1"/>
                </a:solidFill>
              </a:rPr>
              <a:t>Temp </a:t>
            </a:r>
            <a:r>
              <a:rPr lang="en-US" sz="1400" b="1" dirty="0" err="1" smtClean="0">
                <a:solidFill>
                  <a:schemeClr val="tx1"/>
                </a:solidFill>
              </a:rPr>
              <a:t>Reg</a:t>
            </a:r>
            <a:r>
              <a:rPr lang="en-US" sz="1400" b="1" dirty="0" smtClean="0">
                <a:solidFill>
                  <a:schemeClr val="tx1"/>
                </a:solidFill>
              </a:rPr>
              <a:t> (8)</a:t>
            </a:r>
            <a:endParaRPr lang="en-US" sz="1400" b="1" dirty="0">
              <a:solidFill>
                <a:schemeClr val="tx1"/>
              </a:solidFill>
            </a:endParaRPr>
          </a:p>
        </p:txBody>
      </p:sp>
      <p:sp>
        <p:nvSpPr>
          <p:cNvPr id="13" name="Down Arrow 12"/>
          <p:cNvSpPr/>
          <p:nvPr/>
        </p:nvSpPr>
        <p:spPr>
          <a:xfrm>
            <a:off x="2286000" y="1981200"/>
            <a:ext cx="152400" cy="381000"/>
          </a:xfrm>
          <a:prstGeom prst="downArrow">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24200" y="2362200"/>
            <a:ext cx="1295400" cy="381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smtClean="0">
                <a:solidFill>
                  <a:schemeClr val="tx1"/>
                </a:solidFill>
              </a:rPr>
              <a:t>Flag Flip-</a:t>
            </a:r>
          </a:p>
          <a:p>
            <a:r>
              <a:rPr lang="en-US" sz="1400" b="1" dirty="0" smtClean="0">
                <a:solidFill>
                  <a:schemeClr val="tx1"/>
                </a:solidFill>
              </a:rPr>
              <a:t>Flops  (5)</a:t>
            </a:r>
            <a:endParaRPr lang="en-US" sz="1400" b="1" dirty="0">
              <a:solidFill>
                <a:schemeClr val="tx1"/>
              </a:solidFill>
            </a:endParaRPr>
          </a:p>
        </p:txBody>
      </p:sp>
      <p:sp>
        <p:nvSpPr>
          <p:cNvPr id="16" name="Rectangle 15"/>
          <p:cNvSpPr/>
          <p:nvPr/>
        </p:nvSpPr>
        <p:spPr>
          <a:xfrm>
            <a:off x="4953000" y="2362200"/>
            <a:ext cx="1447800" cy="381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smtClean="0">
                <a:solidFill>
                  <a:schemeClr val="tx1"/>
                </a:solidFill>
              </a:rPr>
              <a:t>Instruction</a:t>
            </a:r>
          </a:p>
          <a:p>
            <a:r>
              <a:rPr lang="en-US" sz="1400" b="1" dirty="0" err="1" smtClean="0">
                <a:solidFill>
                  <a:schemeClr val="tx1"/>
                </a:solidFill>
              </a:rPr>
              <a:t>Reg</a:t>
            </a:r>
            <a:r>
              <a:rPr lang="en-US" sz="1400" b="1" dirty="0" smtClean="0">
                <a:solidFill>
                  <a:schemeClr val="tx1"/>
                </a:solidFill>
              </a:rPr>
              <a:t>       (8)</a:t>
            </a:r>
            <a:endParaRPr lang="en-US" sz="1400" b="1" dirty="0">
              <a:solidFill>
                <a:schemeClr val="tx1"/>
              </a:solidFill>
            </a:endParaRPr>
          </a:p>
        </p:txBody>
      </p:sp>
      <p:sp>
        <p:nvSpPr>
          <p:cNvPr id="17" name="Down Arrow 16"/>
          <p:cNvSpPr/>
          <p:nvPr/>
        </p:nvSpPr>
        <p:spPr>
          <a:xfrm>
            <a:off x="5486400" y="1981200"/>
            <a:ext cx="152400" cy="381000"/>
          </a:xfrm>
          <a:prstGeom prst="downArrow">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77000" y="2362200"/>
            <a:ext cx="914400" cy="304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smtClean="0">
                <a:solidFill>
                  <a:schemeClr val="tx1"/>
                </a:solidFill>
              </a:rPr>
              <a:t>B   (8)</a:t>
            </a:r>
            <a:endParaRPr lang="en-US" sz="1400" b="1" dirty="0">
              <a:solidFill>
                <a:schemeClr val="tx1"/>
              </a:solidFill>
            </a:endParaRPr>
          </a:p>
        </p:txBody>
      </p:sp>
      <p:sp>
        <p:nvSpPr>
          <p:cNvPr id="19" name="Rectangle 18"/>
          <p:cNvSpPr/>
          <p:nvPr/>
        </p:nvSpPr>
        <p:spPr>
          <a:xfrm>
            <a:off x="7391400" y="2362200"/>
            <a:ext cx="914400" cy="304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smtClean="0">
                <a:solidFill>
                  <a:schemeClr val="tx1"/>
                </a:solidFill>
              </a:rPr>
              <a:t>C   (8)</a:t>
            </a:r>
            <a:endParaRPr lang="en-US" sz="1400" b="1" dirty="0">
              <a:solidFill>
                <a:schemeClr val="tx1"/>
              </a:solidFill>
            </a:endParaRPr>
          </a:p>
        </p:txBody>
      </p:sp>
      <p:sp>
        <p:nvSpPr>
          <p:cNvPr id="20" name="Rectangle 19"/>
          <p:cNvSpPr/>
          <p:nvPr/>
        </p:nvSpPr>
        <p:spPr>
          <a:xfrm>
            <a:off x="6477000" y="2667000"/>
            <a:ext cx="914400" cy="304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smtClean="0">
                <a:solidFill>
                  <a:schemeClr val="tx1"/>
                </a:solidFill>
              </a:rPr>
              <a:t>D   (8)</a:t>
            </a:r>
            <a:endParaRPr lang="en-US" sz="1400" b="1" dirty="0">
              <a:solidFill>
                <a:schemeClr val="tx1"/>
              </a:solidFill>
            </a:endParaRPr>
          </a:p>
        </p:txBody>
      </p:sp>
      <p:sp>
        <p:nvSpPr>
          <p:cNvPr id="21" name="Rectangle 20"/>
          <p:cNvSpPr/>
          <p:nvPr/>
        </p:nvSpPr>
        <p:spPr>
          <a:xfrm>
            <a:off x="7391400" y="2667000"/>
            <a:ext cx="914400" cy="304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smtClean="0">
                <a:solidFill>
                  <a:schemeClr val="tx1"/>
                </a:solidFill>
              </a:rPr>
              <a:t>E   (8)</a:t>
            </a:r>
            <a:endParaRPr lang="en-US" sz="1400" b="1" dirty="0">
              <a:solidFill>
                <a:schemeClr val="tx1"/>
              </a:solidFill>
            </a:endParaRPr>
          </a:p>
        </p:txBody>
      </p:sp>
      <p:sp>
        <p:nvSpPr>
          <p:cNvPr id="22" name="Rectangle 21"/>
          <p:cNvSpPr/>
          <p:nvPr/>
        </p:nvSpPr>
        <p:spPr>
          <a:xfrm>
            <a:off x="6477000" y="2971800"/>
            <a:ext cx="914400" cy="304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smtClean="0">
                <a:solidFill>
                  <a:schemeClr val="tx1"/>
                </a:solidFill>
              </a:rPr>
              <a:t>H   (8)</a:t>
            </a:r>
            <a:endParaRPr lang="en-US" sz="1400" b="1" dirty="0">
              <a:solidFill>
                <a:schemeClr val="tx1"/>
              </a:solidFill>
            </a:endParaRPr>
          </a:p>
        </p:txBody>
      </p:sp>
      <p:sp>
        <p:nvSpPr>
          <p:cNvPr id="23" name="Rectangle 22"/>
          <p:cNvSpPr/>
          <p:nvPr/>
        </p:nvSpPr>
        <p:spPr>
          <a:xfrm>
            <a:off x="7391400" y="2971800"/>
            <a:ext cx="914400" cy="304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smtClean="0">
                <a:solidFill>
                  <a:schemeClr val="tx1"/>
                </a:solidFill>
              </a:rPr>
              <a:t>L   (8)</a:t>
            </a:r>
            <a:endParaRPr lang="en-US" sz="1400" b="1" dirty="0">
              <a:solidFill>
                <a:schemeClr val="tx1"/>
              </a:solidFill>
            </a:endParaRPr>
          </a:p>
        </p:txBody>
      </p:sp>
      <p:sp>
        <p:nvSpPr>
          <p:cNvPr id="28" name="Rectangle 27"/>
          <p:cNvSpPr/>
          <p:nvPr/>
        </p:nvSpPr>
        <p:spPr>
          <a:xfrm>
            <a:off x="6477000" y="3276600"/>
            <a:ext cx="1828800" cy="457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smtClean="0">
                <a:solidFill>
                  <a:schemeClr val="tx1"/>
                </a:solidFill>
              </a:rPr>
              <a:t>Stack Pointer   (16)</a:t>
            </a:r>
            <a:endParaRPr lang="en-US" sz="1400" b="1" dirty="0">
              <a:solidFill>
                <a:schemeClr val="tx1"/>
              </a:solidFill>
            </a:endParaRPr>
          </a:p>
        </p:txBody>
      </p:sp>
      <p:sp>
        <p:nvSpPr>
          <p:cNvPr id="29" name="Rectangle 28"/>
          <p:cNvSpPr/>
          <p:nvPr/>
        </p:nvSpPr>
        <p:spPr>
          <a:xfrm>
            <a:off x="6477000" y="3733800"/>
            <a:ext cx="1828800" cy="457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err="1" smtClean="0">
                <a:solidFill>
                  <a:schemeClr val="tx1"/>
                </a:solidFill>
              </a:rPr>
              <a:t>Prog</a:t>
            </a:r>
            <a:r>
              <a:rPr lang="en-US" sz="1400" b="1" dirty="0" smtClean="0">
                <a:solidFill>
                  <a:schemeClr val="tx1"/>
                </a:solidFill>
              </a:rPr>
              <a:t> Counter  (16)</a:t>
            </a:r>
            <a:endParaRPr lang="en-US" sz="1400" b="1" dirty="0">
              <a:solidFill>
                <a:schemeClr val="tx1"/>
              </a:solidFill>
            </a:endParaRPr>
          </a:p>
        </p:txBody>
      </p:sp>
      <p:sp>
        <p:nvSpPr>
          <p:cNvPr id="30" name="Rectangle 29"/>
          <p:cNvSpPr/>
          <p:nvPr/>
        </p:nvSpPr>
        <p:spPr>
          <a:xfrm>
            <a:off x="6477000" y="4191000"/>
            <a:ext cx="1828800" cy="457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smtClean="0">
                <a:solidFill>
                  <a:schemeClr val="tx1"/>
                </a:solidFill>
              </a:rPr>
              <a:t>Inc/</a:t>
            </a:r>
            <a:r>
              <a:rPr lang="en-US" sz="1400" b="1" dirty="0" err="1" smtClean="0">
                <a:solidFill>
                  <a:schemeClr val="tx1"/>
                </a:solidFill>
              </a:rPr>
              <a:t>Decr</a:t>
            </a:r>
            <a:r>
              <a:rPr lang="en-US" sz="1400" b="1" dirty="0" smtClean="0">
                <a:solidFill>
                  <a:schemeClr val="tx1"/>
                </a:solidFill>
              </a:rPr>
              <a:t> Address Latch              (16)</a:t>
            </a:r>
            <a:endParaRPr lang="en-US" sz="1400" b="1" dirty="0">
              <a:solidFill>
                <a:schemeClr val="tx1"/>
              </a:solidFill>
            </a:endParaRPr>
          </a:p>
        </p:txBody>
      </p:sp>
      <p:sp>
        <p:nvSpPr>
          <p:cNvPr id="31" name="Rectangle 30"/>
          <p:cNvSpPr/>
          <p:nvPr/>
        </p:nvSpPr>
        <p:spPr>
          <a:xfrm>
            <a:off x="6248400" y="5105400"/>
            <a:ext cx="1066800" cy="457200"/>
          </a:xfrm>
          <a:prstGeom prst="rect">
            <a:avLst/>
          </a:prstGeom>
          <a:solidFill>
            <a:srgbClr val="99CC00"/>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smtClean="0">
                <a:solidFill>
                  <a:schemeClr val="tx1"/>
                </a:solidFill>
              </a:rPr>
              <a:t>Address</a:t>
            </a:r>
          </a:p>
          <a:p>
            <a:r>
              <a:rPr lang="en-US" sz="1400" b="1" dirty="0" smtClean="0">
                <a:solidFill>
                  <a:schemeClr val="tx1"/>
                </a:solidFill>
              </a:rPr>
              <a:t>Buffer  (8)</a:t>
            </a:r>
            <a:endParaRPr lang="en-US" sz="1400" b="1" dirty="0">
              <a:solidFill>
                <a:schemeClr val="tx1"/>
              </a:solidFill>
            </a:endParaRPr>
          </a:p>
        </p:txBody>
      </p:sp>
      <p:sp>
        <p:nvSpPr>
          <p:cNvPr id="32" name="Rectangle 31"/>
          <p:cNvSpPr/>
          <p:nvPr/>
        </p:nvSpPr>
        <p:spPr>
          <a:xfrm>
            <a:off x="7467600" y="5105400"/>
            <a:ext cx="1447800" cy="457200"/>
          </a:xfrm>
          <a:prstGeom prst="rect">
            <a:avLst/>
          </a:prstGeom>
          <a:solidFill>
            <a:srgbClr val="99CC00"/>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sz="1400" b="1" dirty="0" smtClean="0">
                <a:solidFill>
                  <a:schemeClr val="tx1"/>
                </a:solidFill>
              </a:rPr>
              <a:t>Data/Address</a:t>
            </a:r>
          </a:p>
          <a:p>
            <a:r>
              <a:rPr lang="en-US" sz="1400" b="1" dirty="0" smtClean="0">
                <a:solidFill>
                  <a:schemeClr val="tx1"/>
                </a:solidFill>
              </a:rPr>
              <a:t>Buffer       (8)</a:t>
            </a:r>
            <a:endParaRPr lang="en-US" sz="1400" b="1" dirty="0">
              <a:solidFill>
                <a:schemeClr val="tx1"/>
              </a:solidFill>
            </a:endParaRPr>
          </a:p>
        </p:txBody>
      </p:sp>
      <p:sp>
        <p:nvSpPr>
          <p:cNvPr id="37" name="Bent Arrow 36"/>
          <p:cNvSpPr/>
          <p:nvPr/>
        </p:nvSpPr>
        <p:spPr>
          <a:xfrm rot="5400000">
            <a:off x="7467599" y="4343400"/>
            <a:ext cx="228600" cy="1295400"/>
          </a:xfrm>
          <a:prstGeom prst="bentArrow">
            <a:avLst>
              <a:gd name="adj1" fmla="val 31614"/>
              <a:gd name="adj2" fmla="val 34550"/>
              <a:gd name="adj3" fmla="val 50000"/>
              <a:gd name="adj4" fmla="val 0"/>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wn Arrow 33"/>
          <p:cNvSpPr/>
          <p:nvPr/>
        </p:nvSpPr>
        <p:spPr>
          <a:xfrm>
            <a:off x="6858000" y="4648200"/>
            <a:ext cx="152400" cy="457200"/>
          </a:xfrm>
          <a:prstGeom prst="downArrow">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38200" y="5029200"/>
            <a:ext cx="5181600" cy="685800"/>
          </a:xfrm>
          <a:prstGeom prst="rect">
            <a:avLst/>
          </a:prstGeom>
          <a:solidFill>
            <a:srgbClr val="99CC00"/>
          </a:solidFill>
          <a:ln/>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en-US" sz="1400" b="1" dirty="0" smtClean="0">
                <a:solidFill>
                  <a:schemeClr val="tx1"/>
                </a:solidFill>
              </a:rPr>
              <a:t>TIMING AND CONTROL</a:t>
            </a:r>
            <a:endParaRPr lang="en-US" sz="1400" b="1" dirty="0">
              <a:solidFill>
                <a:schemeClr val="tx1"/>
              </a:solidFill>
            </a:endParaRPr>
          </a:p>
        </p:txBody>
      </p:sp>
      <p:sp>
        <p:nvSpPr>
          <p:cNvPr id="40" name="Rectangle 39"/>
          <p:cNvSpPr/>
          <p:nvPr/>
        </p:nvSpPr>
        <p:spPr>
          <a:xfrm>
            <a:off x="4876800" y="3124200"/>
            <a:ext cx="1447800" cy="1524000"/>
          </a:xfrm>
          <a:prstGeom prst="rect">
            <a:avLst/>
          </a:prstGeom>
          <a:solidFill>
            <a:schemeClr val="bg1">
              <a:lumMod val="75000"/>
            </a:schemeClr>
          </a:solidFill>
          <a:ln w="25400" cmpd="sng">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Instruc</a:t>
            </a:r>
            <a:r>
              <a:rPr lang="en-US" b="1" dirty="0" smtClean="0">
                <a:solidFill>
                  <a:schemeClr val="tx1"/>
                </a:solidFill>
              </a:rPr>
              <a:t>. decoder &amp; Machine Cycle encoding</a:t>
            </a:r>
            <a:endParaRPr lang="en-US" b="1" dirty="0">
              <a:solidFill>
                <a:schemeClr val="tx1"/>
              </a:solidFill>
            </a:endParaRPr>
          </a:p>
        </p:txBody>
      </p:sp>
      <p:sp>
        <p:nvSpPr>
          <p:cNvPr id="41" name="Bent-Up Arrow 40"/>
          <p:cNvSpPr/>
          <p:nvPr/>
        </p:nvSpPr>
        <p:spPr>
          <a:xfrm>
            <a:off x="4419600" y="1981200"/>
            <a:ext cx="381000" cy="1981200"/>
          </a:xfrm>
          <a:prstGeom prst="bentUpArrow">
            <a:avLst>
              <a:gd name="adj1" fmla="val 29167"/>
              <a:gd name="adj2" fmla="val 34722"/>
              <a:gd name="adj3" fmla="val 50000"/>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Bent-Up Arrow 41"/>
          <p:cNvSpPr/>
          <p:nvPr/>
        </p:nvSpPr>
        <p:spPr>
          <a:xfrm rot="5400000">
            <a:off x="2171700" y="2552700"/>
            <a:ext cx="838200" cy="1219200"/>
          </a:xfrm>
          <a:prstGeom prst="bentUpArrow">
            <a:avLst>
              <a:gd name="adj1" fmla="val 13875"/>
              <a:gd name="adj2" fmla="val 18124"/>
              <a:gd name="adj3" fmla="val 50000"/>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Bent-Up Arrow 42"/>
          <p:cNvSpPr/>
          <p:nvPr/>
        </p:nvSpPr>
        <p:spPr>
          <a:xfrm rot="5400000">
            <a:off x="1333500" y="2552700"/>
            <a:ext cx="1295400" cy="2438400"/>
          </a:xfrm>
          <a:prstGeom prst="bentUpArrow">
            <a:avLst>
              <a:gd name="adj1" fmla="val 12462"/>
              <a:gd name="adj2" fmla="val 14649"/>
              <a:gd name="adj3" fmla="val 31568"/>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Down Arrow 43"/>
          <p:cNvSpPr/>
          <p:nvPr/>
        </p:nvSpPr>
        <p:spPr>
          <a:xfrm>
            <a:off x="3657600" y="1981200"/>
            <a:ext cx="152400" cy="381000"/>
          </a:xfrm>
          <a:prstGeom prst="upDownArrow">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Down Arrow 44"/>
          <p:cNvSpPr/>
          <p:nvPr/>
        </p:nvSpPr>
        <p:spPr>
          <a:xfrm>
            <a:off x="7315200" y="1981200"/>
            <a:ext cx="152400" cy="381000"/>
          </a:xfrm>
          <a:prstGeom prst="upDownArrow">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Down Arrow 45"/>
          <p:cNvSpPr/>
          <p:nvPr/>
        </p:nvSpPr>
        <p:spPr>
          <a:xfrm>
            <a:off x="8458200" y="1981200"/>
            <a:ext cx="228600" cy="3124200"/>
          </a:xfrm>
          <a:prstGeom prst="upDownArrow">
            <a:avLst>
              <a:gd name="adj1" fmla="val 50000"/>
              <a:gd name="adj2" fmla="val 130000"/>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vron 46"/>
          <p:cNvSpPr/>
          <p:nvPr/>
        </p:nvSpPr>
        <p:spPr>
          <a:xfrm>
            <a:off x="3124200" y="3276600"/>
            <a:ext cx="1295400" cy="1219200"/>
          </a:xfrm>
          <a:prstGeom prst="chevron">
            <a:avLst>
              <a:gd name="adj" fmla="val 14583"/>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ALU</a:t>
            </a:r>
          </a:p>
          <a:p>
            <a:pPr algn="ctr"/>
            <a:endParaRPr lang="en-US" sz="2400" b="1" dirty="0" smtClean="0">
              <a:solidFill>
                <a:schemeClr val="tx1"/>
              </a:solidFill>
            </a:endParaRPr>
          </a:p>
          <a:p>
            <a:pPr algn="ctr"/>
            <a:r>
              <a:rPr lang="en-US" sz="2400" b="1" dirty="0" smtClean="0">
                <a:solidFill>
                  <a:schemeClr val="tx1"/>
                </a:solidFill>
              </a:rPr>
              <a:t>(8)</a:t>
            </a:r>
            <a:endParaRPr lang="en-US" sz="2400" b="1" dirty="0">
              <a:solidFill>
                <a:schemeClr val="tx1"/>
              </a:solidFill>
            </a:endParaRPr>
          </a:p>
        </p:txBody>
      </p:sp>
      <p:cxnSp>
        <p:nvCxnSpPr>
          <p:cNvPr id="49" name="Straight Arrow Connector 48"/>
          <p:cNvCxnSpPr/>
          <p:nvPr/>
        </p:nvCxnSpPr>
        <p:spPr>
          <a:xfrm flipV="1">
            <a:off x="3352800" y="2743200"/>
            <a:ext cx="0" cy="5334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962400" y="2743200"/>
            <a:ext cx="0" cy="5334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447800" y="762000"/>
            <a:ext cx="0" cy="3810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Up-Down Arrow 54"/>
          <p:cNvSpPr/>
          <p:nvPr/>
        </p:nvSpPr>
        <p:spPr>
          <a:xfrm>
            <a:off x="2895600" y="1447800"/>
            <a:ext cx="152400" cy="381000"/>
          </a:xfrm>
          <a:prstGeom prst="upDownArrow">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p:nvPr/>
        </p:nvCxnSpPr>
        <p:spPr>
          <a:xfrm flipV="1">
            <a:off x="1905000" y="762000"/>
            <a:ext cx="0" cy="3810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438400" y="762000"/>
            <a:ext cx="0" cy="3810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2971800" y="762000"/>
            <a:ext cx="0" cy="3810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505200" y="762000"/>
            <a:ext cx="0" cy="3810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038600" y="762000"/>
            <a:ext cx="0" cy="3810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096000" y="762000"/>
            <a:ext cx="0" cy="3810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7620000" y="762000"/>
            <a:ext cx="0" cy="3810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Up-Down Arrow 62"/>
          <p:cNvSpPr/>
          <p:nvPr/>
        </p:nvSpPr>
        <p:spPr>
          <a:xfrm>
            <a:off x="6858000" y="1447800"/>
            <a:ext cx="152400" cy="381000"/>
          </a:xfrm>
          <a:prstGeom prst="upDownArrow">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a:off x="457200" y="5105400"/>
            <a:ext cx="381000" cy="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57200" y="5410200"/>
            <a:ext cx="381000" cy="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990600" y="5715000"/>
            <a:ext cx="0" cy="3048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1447800" y="5715000"/>
            <a:ext cx="0" cy="3048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1981200" y="5715000"/>
            <a:ext cx="0" cy="3048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2362200" y="5715000"/>
            <a:ext cx="0" cy="3048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2819400" y="5715000"/>
            <a:ext cx="0" cy="3048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3276600" y="5715000"/>
            <a:ext cx="0" cy="3048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733800" y="5715000"/>
            <a:ext cx="0" cy="3048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191000" y="5715000"/>
            <a:ext cx="0" cy="3048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4572000" y="5715000"/>
            <a:ext cx="0" cy="3048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029200" y="5715000"/>
            <a:ext cx="0" cy="3048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5486400" y="5715000"/>
            <a:ext cx="0" cy="3048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5867400" y="5715000"/>
            <a:ext cx="0" cy="3048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62000" y="5026223"/>
            <a:ext cx="521297" cy="307777"/>
          </a:xfrm>
          <a:prstGeom prst="rect">
            <a:avLst/>
          </a:prstGeom>
          <a:noFill/>
        </p:spPr>
        <p:txBody>
          <a:bodyPr wrap="none" rtlCol="0">
            <a:spAutoFit/>
          </a:bodyPr>
          <a:lstStyle/>
          <a:p>
            <a:r>
              <a:rPr lang="en-US" sz="1400" b="1" dirty="0" smtClean="0"/>
              <a:t>CLK</a:t>
            </a:r>
            <a:endParaRPr lang="en-US" sz="1400" b="1" dirty="0"/>
          </a:p>
        </p:txBody>
      </p:sp>
      <p:sp>
        <p:nvSpPr>
          <p:cNvPr id="96" name="TextBox 95"/>
          <p:cNvSpPr txBox="1"/>
          <p:nvPr/>
        </p:nvSpPr>
        <p:spPr>
          <a:xfrm>
            <a:off x="5363851" y="5410200"/>
            <a:ext cx="655949" cy="307777"/>
          </a:xfrm>
          <a:prstGeom prst="rect">
            <a:avLst/>
          </a:prstGeom>
          <a:noFill/>
        </p:spPr>
        <p:txBody>
          <a:bodyPr wrap="none" rtlCol="0">
            <a:spAutoFit/>
          </a:bodyPr>
          <a:lstStyle/>
          <a:p>
            <a:r>
              <a:rPr lang="en-US" sz="1400" b="1" dirty="0" smtClean="0"/>
              <a:t>Reset</a:t>
            </a:r>
            <a:endParaRPr lang="en-US" sz="1400" b="1" dirty="0"/>
          </a:p>
        </p:txBody>
      </p:sp>
      <p:sp>
        <p:nvSpPr>
          <p:cNvPr id="97" name="TextBox 96"/>
          <p:cNvSpPr txBox="1"/>
          <p:nvPr/>
        </p:nvSpPr>
        <p:spPr>
          <a:xfrm>
            <a:off x="4495800" y="5407223"/>
            <a:ext cx="598241" cy="307777"/>
          </a:xfrm>
          <a:prstGeom prst="rect">
            <a:avLst/>
          </a:prstGeom>
          <a:noFill/>
        </p:spPr>
        <p:txBody>
          <a:bodyPr wrap="none" rtlCol="0">
            <a:spAutoFit/>
          </a:bodyPr>
          <a:lstStyle/>
          <a:p>
            <a:r>
              <a:rPr lang="en-US" sz="1400" b="1" dirty="0" smtClean="0"/>
              <a:t>DMA</a:t>
            </a:r>
            <a:endParaRPr lang="en-US" sz="1400" b="1" dirty="0"/>
          </a:p>
        </p:txBody>
      </p:sp>
      <p:sp>
        <p:nvSpPr>
          <p:cNvPr id="98" name="TextBox 97"/>
          <p:cNvSpPr txBox="1"/>
          <p:nvPr/>
        </p:nvSpPr>
        <p:spPr>
          <a:xfrm>
            <a:off x="3124200" y="5407223"/>
            <a:ext cx="718466" cy="307777"/>
          </a:xfrm>
          <a:prstGeom prst="rect">
            <a:avLst/>
          </a:prstGeom>
          <a:noFill/>
        </p:spPr>
        <p:txBody>
          <a:bodyPr wrap="none" rtlCol="0">
            <a:spAutoFit/>
          </a:bodyPr>
          <a:lstStyle/>
          <a:p>
            <a:r>
              <a:rPr lang="en-US" sz="1400" b="1" dirty="0" smtClean="0"/>
              <a:t>Status</a:t>
            </a:r>
            <a:endParaRPr lang="en-US" sz="1400" b="1" dirty="0"/>
          </a:p>
        </p:txBody>
      </p:sp>
      <p:sp>
        <p:nvSpPr>
          <p:cNvPr id="99" name="TextBox 98"/>
          <p:cNvSpPr txBox="1"/>
          <p:nvPr/>
        </p:nvSpPr>
        <p:spPr>
          <a:xfrm>
            <a:off x="1981200" y="5334000"/>
            <a:ext cx="835485" cy="307777"/>
          </a:xfrm>
          <a:prstGeom prst="rect">
            <a:avLst/>
          </a:prstGeom>
          <a:noFill/>
        </p:spPr>
        <p:txBody>
          <a:bodyPr wrap="square" rtlCol="0">
            <a:spAutoFit/>
          </a:bodyPr>
          <a:lstStyle/>
          <a:p>
            <a:r>
              <a:rPr lang="en-US" sz="1400" b="1" dirty="0" smtClean="0"/>
              <a:t>Control</a:t>
            </a:r>
            <a:endParaRPr lang="en-US" sz="1400" b="1" dirty="0"/>
          </a:p>
        </p:txBody>
      </p:sp>
      <p:sp>
        <p:nvSpPr>
          <p:cNvPr id="100" name="TextBox 99"/>
          <p:cNvSpPr txBox="1"/>
          <p:nvPr/>
        </p:nvSpPr>
        <p:spPr>
          <a:xfrm>
            <a:off x="762000" y="5254823"/>
            <a:ext cx="545342" cy="307777"/>
          </a:xfrm>
          <a:prstGeom prst="rect">
            <a:avLst/>
          </a:prstGeom>
          <a:noFill/>
        </p:spPr>
        <p:txBody>
          <a:bodyPr wrap="none" rtlCol="0">
            <a:spAutoFit/>
          </a:bodyPr>
          <a:lstStyle/>
          <a:p>
            <a:r>
              <a:rPr lang="en-US" sz="1400" b="1" dirty="0" smtClean="0"/>
              <a:t>GEN</a:t>
            </a:r>
            <a:endParaRPr lang="en-US" sz="1400" b="1" dirty="0"/>
          </a:p>
        </p:txBody>
      </p:sp>
      <p:sp>
        <p:nvSpPr>
          <p:cNvPr id="102" name="TextBox 101"/>
          <p:cNvSpPr txBox="1"/>
          <p:nvPr/>
        </p:nvSpPr>
        <p:spPr>
          <a:xfrm>
            <a:off x="762000" y="6019800"/>
            <a:ext cx="400110" cy="914400"/>
          </a:xfrm>
          <a:prstGeom prst="rect">
            <a:avLst/>
          </a:prstGeom>
          <a:noFill/>
        </p:spPr>
        <p:txBody>
          <a:bodyPr vert="eaVert" wrap="square" rtlCol="0">
            <a:spAutoFit/>
          </a:bodyPr>
          <a:lstStyle/>
          <a:p>
            <a:r>
              <a:rPr lang="en-US" sz="1400" b="1" dirty="0" err="1" smtClean="0"/>
              <a:t>Clk</a:t>
            </a:r>
            <a:r>
              <a:rPr lang="en-US" sz="1400" b="1" dirty="0" smtClean="0"/>
              <a:t> Out</a:t>
            </a:r>
            <a:endParaRPr lang="en-US" sz="1400" b="1" dirty="0"/>
          </a:p>
        </p:txBody>
      </p:sp>
      <p:sp>
        <p:nvSpPr>
          <p:cNvPr id="103" name="TextBox 102"/>
          <p:cNvSpPr txBox="1"/>
          <p:nvPr/>
        </p:nvSpPr>
        <p:spPr>
          <a:xfrm>
            <a:off x="1219200" y="6019800"/>
            <a:ext cx="400110" cy="914400"/>
          </a:xfrm>
          <a:prstGeom prst="rect">
            <a:avLst/>
          </a:prstGeom>
          <a:noFill/>
        </p:spPr>
        <p:txBody>
          <a:bodyPr vert="eaVert" wrap="square" rtlCol="0">
            <a:spAutoFit/>
          </a:bodyPr>
          <a:lstStyle/>
          <a:p>
            <a:r>
              <a:rPr lang="en-US" sz="1400" b="1" dirty="0" smtClean="0"/>
              <a:t>Ready</a:t>
            </a:r>
            <a:endParaRPr lang="en-US" sz="1400" b="1" dirty="0"/>
          </a:p>
        </p:txBody>
      </p:sp>
      <p:sp>
        <p:nvSpPr>
          <p:cNvPr id="104" name="TextBox 103"/>
          <p:cNvSpPr txBox="1"/>
          <p:nvPr/>
        </p:nvSpPr>
        <p:spPr>
          <a:xfrm>
            <a:off x="1752600" y="6019800"/>
            <a:ext cx="400110" cy="914400"/>
          </a:xfrm>
          <a:prstGeom prst="rect">
            <a:avLst/>
          </a:prstGeom>
          <a:noFill/>
        </p:spPr>
        <p:txBody>
          <a:bodyPr vert="eaVert" wrap="square" rtlCol="0">
            <a:spAutoFit/>
          </a:bodyPr>
          <a:lstStyle/>
          <a:p>
            <a:r>
              <a:rPr lang="en-US" sz="1400" b="1" dirty="0" smtClean="0"/>
              <a:t>~RD</a:t>
            </a:r>
            <a:endParaRPr lang="en-US" sz="1400" b="1" dirty="0"/>
          </a:p>
        </p:txBody>
      </p:sp>
      <p:sp>
        <p:nvSpPr>
          <p:cNvPr id="105" name="TextBox 104"/>
          <p:cNvSpPr txBox="1"/>
          <p:nvPr/>
        </p:nvSpPr>
        <p:spPr>
          <a:xfrm>
            <a:off x="2190690" y="6019800"/>
            <a:ext cx="400110" cy="914400"/>
          </a:xfrm>
          <a:prstGeom prst="rect">
            <a:avLst/>
          </a:prstGeom>
          <a:noFill/>
        </p:spPr>
        <p:txBody>
          <a:bodyPr vert="eaVert" wrap="square" rtlCol="0">
            <a:spAutoFit/>
          </a:bodyPr>
          <a:lstStyle/>
          <a:p>
            <a:r>
              <a:rPr lang="en-US" sz="1400" b="1" dirty="0" smtClean="0"/>
              <a:t>~WR</a:t>
            </a:r>
            <a:endParaRPr lang="en-US" sz="1400" b="1" dirty="0"/>
          </a:p>
        </p:txBody>
      </p:sp>
      <p:sp>
        <p:nvSpPr>
          <p:cNvPr id="106" name="TextBox 105"/>
          <p:cNvSpPr txBox="1"/>
          <p:nvPr/>
        </p:nvSpPr>
        <p:spPr>
          <a:xfrm>
            <a:off x="2667000" y="6019800"/>
            <a:ext cx="400110" cy="914400"/>
          </a:xfrm>
          <a:prstGeom prst="rect">
            <a:avLst/>
          </a:prstGeom>
          <a:noFill/>
        </p:spPr>
        <p:txBody>
          <a:bodyPr vert="eaVert" wrap="square" rtlCol="0">
            <a:spAutoFit/>
          </a:bodyPr>
          <a:lstStyle/>
          <a:p>
            <a:r>
              <a:rPr lang="en-US" sz="1400" b="1" dirty="0" smtClean="0"/>
              <a:t>ALE</a:t>
            </a:r>
            <a:endParaRPr lang="en-US" sz="1400" b="1" dirty="0"/>
          </a:p>
        </p:txBody>
      </p:sp>
      <p:sp>
        <p:nvSpPr>
          <p:cNvPr id="107" name="TextBox 106"/>
          <p:cNvSpPr txBox="1"/>
          <p:nvPr/>
        </p:nvSpPr>
        <p:spPr>
          <a:xfrm>
            <a:off x="3043535" y="6019800"/>
            <a:ext cx="461665" cy="914400"/>
          </a:xfrm>
          <a:prstGeom prst="rect">
            <a:avLst/>
          </a:prstGeom>
          <a:noFill/>
        </p:spPr>
        <p:txBody>
          <a:bodyPr vert="eaVert" wrap="square" rtlCol="0">
            <a:spAutoFit/>
          </a:bodyPr>
          <a:lstStyle/>
          <a:p>
            <a:r>
              <a:rPr lang="en-US" b="1" dirty="0" smtClean="0"/>
              <a:t>S</a:t>
            </a:r>
            <a:r>
              <a:rPr lang="en-US" b="1" baseline="-25000" dirty="0" smtClean="0"/>
              <a:t>0</a:t>
            </a:r>
            <a:endParaRPr lang="en-US" b="1" baseline="-25000" dirty="0"/>
          </a:p>
        </p:txBody>
      </p:sp>
      <p:sp>
        <p:nvSpPr>
          <p:cNvPr id="108" name="TextBox 107"/>
          <p:cNvSpPr txBox="1"/>
          <p:nvPr/>
        </p:nvSpPr>
        <p:spPr>
          <a:xfrm>
            <a:off x="3500735" y="6019800"/>
            <a:ext cx="461665" cy="914400"/>
          </a:xfrm>
          <a:prstGeom prst="rect">
            <a:avLst/>
          </a:prstGeom>
          <a:noFill/>
        </p:spPr>
        <p:txBody>
          <a:bodyPr vert="eaVert" wrap="square" rtlCol="0">
            <a:spAutoFit/>
          </a:bodyPr>
          <a:lstStyle/>
          <a:p>
            <a:r>
              <a:rPr lang="en-US" b="1" dirty="0" smtClean="0"/>
              <a:t>S</a:t>
            </a:r>
            <a:r>
              <a:rPr lang="en-US" b="1" baseline="-25000" dirty="0" smtClean="0"/>
              <a:t>1</a:t>
            </a:r>
            <a:endParaRPr lang="en-US" b="1" baseline="-25000" dirty="0"/>
          </a:p>
        </p:txBody>
      </p:sp>
      <p:sp>
        <p:nvSpPr>
          <p:cNvPr id="109" name="TextBox 108"/>
          <p:cNvSpPr txBox="1"/>
          <p:nvPr/>
        </p:nvSpPr>
        <p:spPr>
          <a:xfrm>
            <a:off x="3962400" y="6019800"/>
            <a:ext cx="400110" cy="914400"/>
          </a:xfrm>
          <a:prstGeom prst="rect">
            <a:avLst/>
          </a:prstGeom>
          <a:noFill/>
        </p:spPr>
        <p:txBody>
          <a:bodyPr vert="eaVert" wrap="square" rtlCol="0">
            <a:spAutoFit/>
          </a:bodyPr>
          <a:lstStyle/>
          <a:p>
            <a:r>
              <a:rPr lang="en-US" sz="1400" b="1" dirty="0" smtClean="0"/>
              <a:t>~IO/M</a:t>
            </a:r>
            <a:endParaRPr lang="en-US" sz="1400" b="1" dirty="0"/>
          </a:p>
        </p:txBody>
      </p:sp>
      <p:sp>
        <p:nvSpPr>
          <p:cNvPr id="110" name="TextBox 109"/>
          <p:cNvSpPr txBox="1"/>
          <p:nvPr/>
        </p:nvSpPr>
        <p:spPr>
          <a:xfrm>
            <a:off x="4343400" y="6019800"/>
            <a:ext cx="400110" cy="914400"/>
          </a:xfrm>
          <a:prstGeom prst="rect">
            <a:avLst/>
          </a:prstGeom>
          <a:noFill/>
        </p:spPr>
        <p:txBody>
          <a:bodyPr vert="eaVert" wrap="square" rtlCol="0">
            <a:spAutoFit/>
          </a:bodyPr>
          <a:lstStyle/>
          <a:p>
            <a:r>
              <a:rPr lang="en-US" sz="1400" b="1" dirty="0" smtClean="0"/>
              <a:t>HOLD</a:t>
            </a:r>
            <a:endParaRPr lang="en-US" sz="1400" b="1" dirty="0"/>
          </a:p>
        </p:txBody>
      </p:sp>
      <p:sp>
        <p:nvSpPr>
          <p:cNvPr id="111" name="TextBox 110"/>
          <p:cNvSpPr txBox="1"/>
          <p:nvPr/>
        </p:nvSpPr>
        <p:spPr>
          <a:xfrm>
            <a:off x="4800600" y="6019800"/>
            <a:ext cx="400110" cy="914400"/>
          </a:xfrm>
          <a:prstGeom prst="rect">
            <a:avLst/>
          </a:prstGeom>
          <a:noFill/>
        </p:spPr>
        <p:txBody>
          <a:bodyPr vert="eaVert" wrap="square" rtlCol="0">
            <a:spAutoFit/>
          </a:bodyPr>
          <a:lstStyle/>
          <a:p>
            <a:r>
              <a:rPr lang="en-US" sz="1400" b="1" dirty="0" smtClean="0"/>
              <a:t>HLDA</a:t>
            </a:r>
            <a:endParaRPr lang="en-US" sz="1400" b="1" dirty="0"/>
          </a:p>
        </p:txBody>
      </p:sp>
      <p:sp>
        <p:nvSpPr>
          <p:cNvPr id="112" name="TextBox 111"/>
          <p:cNvSpPr txBox="1"/>
          <p:nvPr/>
        </p:nvSpPr>
        <p:spPr>
          <a:xfrm>
            <a:off x="5334000" y="6019800"/>
            <a:ext cx="400110" cy="914400"/>
          </a:xfrm>
          <a:prstGeom prst="rect">
            <a:avLst/>
          </a:prstGeom>
          <a:noFill/>
        </p:spPr>
        <p:txBody>
          <a:bodyPr vert="eaVert" wrap="square" rtlCol="0">
            <a:spAutoFit/>
          </a:bodyPr>
          <a:lstStyle/>
          <a:p>
            <a:r>
              <a:rPr lang="en-US" sz="1400" b="1" dirty="0" err="1" smtClean="0"/>
              <a:t>Rst</a:t>
            </a:r>
            <a:r>
              <a:rPr lang="en-US" sz="1400" b="1" dirty="0" smtClean="0"/>
              <a:t> In</a:t>
            </a:r>
            <a:endParaRPr lang="en-US" sz="1400" b="1" dirty="0"/>
          </a:p>
        </p:txBody>
      </p:sp>
      <p:sp>
        <p:nvSpPr>
          <p:cNvPr id="113" name="TextBox 112"/>
          <p:cNvSpPr txBox="1"/>
          <p:nvPr/>
        </p:nvSpPr>
        <p:spPr>
          <a:xfrm>
            <a:off x="5695890" y="6019800"/>
            <a:ext cx="400110" cy="914400"/>
          </a:xfrm>
          <a:prstGeom prst="rect">
            <a:avLst/>
          </a:prstGeom>
          <a:noFill/>
        </p:spPr>
        <p:txBody>
          <a:bodyPr vert="eaVert" wrap="square" rtlCol="0">
            <a:spAutoFit/>
          </a:bodyPr>
          <a:lstStyle/>
          <a:p>
            <a:r>
              <a:rPr lang="en-US" sz="1400" b="1" dirty="0" err="1" smtClean="0"/>
              <a:t>Rst</a:t>
            </a:r>
            <a:r>
              <a:rPr lang="en-US" sz="1400" b="1" dirty="0" smtClean="0"/>
              <a:t> Out</a:t>
            </a:r>
            <a:endParaRPr lang="en-US" sz="1400" b="1" dirty="0"/>
          </a:p>
        </p:txBody>
      </p:sp>
      <p:sp>
        <p:nvSpPr>
          <p:cNvPr id="114" name="Down Arrow 113"/>
          <p:cNvSpPr/>
          <p:nvPr/>
        </p:nvSpPr>
        <p:spPr>
          <a:xfrm>
            <a:off x="6781800" y="5562600"/>
            <a:ext cx="152400" cy="381000"/>
          </a:xfrm>
          <a:prstGeom prst="downArrow">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own Arrow 114"/>
          <p:cNvSpPr/>
          <p:nvPr/>
        </p:nvSpPr>
        <p:spPr>
          <a:xfrm>
            <a:off x="8077200" y="5562600"/>
            <a:ext cx="152400" cy="381000"/>
          </a:xfrm>
          <a:prstGeom prst="downArrow">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own Arrow 115"/>
          <p:cNvSpPr/>
          <p:nvPr/>
        </p:nvSpPr>
        <p:spPr>
          <a:xfrm>
            <a:off x="5257800" y="4648200"/>
            <a:ext cx="152400" cy="381000"/>
          </a:xfrm>
          <a:prstGeom prst="downArrow">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own Arrow 116"/>
          <p:cNvSpPr/>
          <p:nvPr/>
        </p:nvSpPr>
        <p:spPr>
          <a:xfrm>
            <a:off x="5486400" y="2743200"/>
            <a:ext cx="152400" cy="381000"/>
          </a:xfrm>
          <a:prstGeom prst="downArrow">
            <a:avLst/>
          </a:prstGeom>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1276290" y="152400"/>
            <a:ext cx="400110" cy="685800"/>
          </a:xfrm>
          <a:prstGeom prst="rect">
            <a:avLst/>
          </a:prstGeom>
          <a:noFill/>
        </p:spPr>
        <p:txBody>
          <a:bodyPr vert="eaVert" wrap="square" rtlCol="0">
            <a:spAutoFit/>
          </a:bodyPr>
          <a:lstStyle/>
          <a:p>
            <a:r>
              <a:rPr lang="en-US" sz="1400" b="1" dirty="0" smtClean="0"/>
              <a:t>INT R</a:t>
            </a:r>
            <a:endParaRPr lang="en-US" sz="1400" b="1" dirty="0"/>
          </a:p>
        </p:txBody>
      </p:sp>
      <p:sp>
        <p:nvSpPr>
          <p:cNvPr id="120" name="TextBox 119"/>
          <p:cNvSpPr txBox="1"/>
          <p:nvPr/>
        </p:nvSpPr>
        <p:spPr>
          <a:xfrm>
            <a:off x="1733490" y="76200"/>
            <a:ext cx="400110" cy="685800"/>
          </a:xfrm>
          <a:prstGeom prst="rect">
            <a:avLst/>
          </a:prstGeom>
          <a:noFill/>
        </p:spPr>
        <p:txBody>
          <a:bodyPr vert="eaVert" wrap="square" rtlCol="0">
            <a:spAutoFit/>
          </a:bodyPr>
          <a:lstStyle/>
          <a:p>
            <a:r>
              <a:rPr lang="en-US" sz="1400" b="1" dirty="0" smtClean="0"/>
              <a:t>~INT R</a:t>
            </a:r>
            <a:endParaRPr lang="en-US" sz="1400" b="1" dirty="0"/>
          </a:p>
        </p:txBody>
      </p:sp>
      <p:sp>
        <p:nvSpPr>
          <p:cNvPr id="121" name="TextBox 120"/>
          <p:cNvSpPr txBox="1"/>
          <p:nvPr/>
        </p:nvSpPr>
        <p:spPr>
          <a:xfrm>
            <a:off x="2209800" y="76200"/>
            <a:ext cx="400110" cy="838200"/>
          </a:xfrm>
          <a:prstGeom prst="rect">
            <a:avLst/>
          </a:prstGeom>
          <a:noFill/>
        </p:spPr>
        <p:txBody>
          <a:bodyPr vert="eaVert" wrap="square" rtlCol="0">
            <a:spAutoFit/>
          </a:bodyPr>
          <a:lstStyle/>
          <a:p>
            <a:r>
              <a:rPr lang="en-US" sz="1400" b="1" dirty="0" smtClean="0"/>
              <a:t>RST5.5</a:t>
            </a:r>
            <a:endParaRPr lang="en-US" sz="1400" b="1" dirty="0"/>
          </a:p>
        </p:txBody>
      </p:sp>
      <p:sp>
        <p:nvSpPr>
          <p:cNvPr id="122" name="TextBox 121"/>
          <p:cNvSpPr txBox="1"/>
          <p:nvPr/>
        </p:nvSpPr>
        <p:spPr>
          <a:xfrm>
            <a:off x="2724090" y="76200"/>
            <a:ext cx="400110" cy="838200"/>
          </a:xfrm>
          <a:prstGeom prst="rect">
            <a:avLst/>
          </a:prstGeom>
          <a:noFill/>
        </p:spPr>
        <p:txBody>
          <a:bodyPr vert="eaVert" wrap="square" rtlCol="0">
            <a:spAutoFit/>
          </a:bodyPr>
          <a:lstStyle/>
          <a:p>
            <a:r>
              <a:rPr lang="en-US" sz="1400" b="1" dirty="0" smtClean="0"/>
              <a:t>RST6.5</a:t>
            </a:r>
            <a:endParaRPr lang="en-US" sz="1400" b="1" dirty="0"/>
          </a:p>
        </p:txBody>
      </p:sp>
      <p:sp>
        <p:nvSpPr>
          <p:cNvPr id="123" name="TextBox 122"/>
          <p:cNvSpPr txBox="1"/>
          <p:nvPr/>
        </p:nvSpPr>
        <p:spPr>
          <a:xfrm>
            <a:off x="3276600" y="76200"/>
            <a:ext cx="400110" cy="838200"/>
          </a:xfrm>
          <a:prstGeom prst="rect">
            <a:avLst/>
          </a:prstGeom>
          <a:noFill/>
        </p:spPr>
        <p:txBody>
          <a:bodyPr vert="eaVert" wrap="square" rtlCol="0">
            <a:spAutoFit/>
          </a:bodyPr>
          <a:lstStyle/>
          <a:p>
            <a:r>
              <a:rPr lang="en-US" sz="1400" b="1" dirty="0" smtClean="0"/>
              <a:t>RST7.5</a:t>
            </a:r>
            <a:endParaRPr lang="en-US" sz="1400" b="1" dirty="0"/>
          </a:p>
        </p:txBody>
      </p:sp>
      <p:sp>
        <p:nvSpPr>
          <p:cNvPr id="124" name="TextBox 123"/>
          <p:cNvSpPr txBox="1"/>
          <p:nvPr/>
        </p:nvSpPr>
        <p:spPr>
          <a:xfrm>
            <a:off x="3867090" y="228600"/>
            <a:ext cx="400110" cy="838200"/>
          </a:xfrm>
          <a:prstGeom prst="rect">
            <a:avLst/>
          </a:prstGeom>
          <a:noFill/>
        </p:spPr>
        <p:txBody>
          <a:bodyPr vert="eaVert" wrap="square" rtlCol="0">
            <a:spAutoFit/>
          </a:bodyPr>
          <a:lstStyle/>
          <a:p>
            <a:r>
              <a:rPr lang="en-US" sz="1400" b="1" dirty="0" smtClean="0"/>
              <a:t>TRAP</a:t>
            </a:r>
            <a:endParaRPr lang="en-US" sz="1400" b="1" dirty="0"/>
          </a:p>
        </p:txBody>
      </p:sp>
      <p:sp>
        <p:nvSpPr>
          <p:cNvPr id="125" name="TextBox 124"/>
          <p:cNvSpPr txBox="1"/>
          <p:nvPr/>
        </p:nvSpPr>
        <p:spPr>
          <a:xfrm>
            <a:off x="5867400" y="228600"/>
            <a:ext cx="400110" cy="838200"/>
          </a:xfrm>
          <a:prstGeom prst="rect">
            <a:avLst/>
          </a:prstGeom>
          <a:noFill/>
        </p:spPr>
        <p:txBody>
          <a:bodyPr vert="eaVert" wrap="square" rtlCol="0">
            <a:spAutoFit/>
          </a:bodyPr>
          <a:lstStyle/>
          <a:p>
            <a:r>
              <a:rPr lang="en-US" sz="1400" b="1" dirty="0" smtClean="0"/>
              <a:t>SOD</a:t>
            </a:r>
            <a:endParaRPr lang="en-US" sz="1400" b="1" dirty="0"/>
          </a:p>
        </p:txBody>
      </p:sp>
      <p:sp>
        <p:nvSpPr>
          <p:cNvPr id="128" name="TextBox 127"/>
          <p:cNvSpPr txBox="1"/>
          <p:nvPr/>
        </p:nvSpPr>
        <p:spPr>
          <a:xfrm>
            <a:off x="7391400" y="304800"/>
            <a:ext cx="400110" cy="838200"/>
          </a:xfrm>
          <a:prstGeom prst="rect">
            <a:avLst/>
          </a:prstGeom>
          <a:noFill/>
        </p:spPr>
        <p:txBody>
          <a:bodyPr vert="eaVert" wrap="square" rtlCol="0">
            <a:spAutoFit/>
          </a:bodyPr>
          <a:lstStyle/>
          <a:p>
            <a:r>
              <a:rPr lang="en-US" sz="1400" b="1" dirty="0" smtClean="0"/>
              <a:t>SID</a:t>
            </a:r>
            <a:endParaRPr lang="en-US" sz="1400" b="1" dirty="0"/>
          </a:p>
        </p:txBody>
      </p:sp>
      <p:sp>
        <p:nvSpPr>
          <p:cNvPr id="129" name="TextBox 128"/>
          <p:cNvSpPr txBox="1"/>
          <p:nvPr/>
        </p:nvSpPr>
        <p:spPr>
          <a:xfrm>
            <a:off x="3352800" y="1524000"/>
            <a:ext cx="3429000" cy="369332"/>
          </a:xfrm>
          <a:prstGeom prst="rect">
            <a:avLst/>
          </a:prstGeom>
          <a:noFill/>
        </p:spPr>
        <p:txBody>
          <a:bodyPr wrap="square" rtlCol="0">
            <a:spAutoFit/>
          </a:bodyPr>
          <a:lstStyle/>
          <a:p>
            <a:r>
              <a:rPr lang="en-US" b="1" dirty="0" smtClean="0"/>
              <a:t>8-bit internal data bus</a:t>
            </a:r>
            <a:endParaRPr lang="en-US" b="1" dirty="0"/>
          </a:p>
        </p:txBody>
      </p:sp>
      <p:sp>
        <p:nvSpPr>
          <p:cNvPr id="130" name="TextBox 129"/>
          <p:cNvSpPr txBox="1"/>
          <p:nvPr/>
        </p:nvSpPr>
        <p:spPr>
          <a:xfrm>
            <a:off x="6172200" y="5943600"/>
            <a:ext cx="1295400" cy="523220"/>
          </a:xfrm>
          <a:prstGeom prst="rect">
            <a:avLst/>
          </a:prstGeom>
          <a:noFill/>
        </p:spPr>
        <p:txBody>
          <a:bodyPr wrap="square" rtlCol="0">
            <a:spAutoFit/>
          </a:bodyPr>
          <a:lstStyle/>
          <a:p>
            <a:r>
              <a:rPr lang="en-US" sz="1400" b="1" dirty="0" smtClean="0"/>
              <a:t>A</a:t>
            </a:r>
            <a:r>
              <a:rPr lang="en-US" sz="1400" b="1" baseline="-25000" dirty="0" smtClean="0"/>
              <a:t>15</a:t>
            </a:r>
            <a:r>
              <a:rPr lang="en-US" sz="1400" b="1" dirty="0" smtClean="0"/>
              <a:t>-A</a:t>
            </a:r>
            <a:r>
              <a:rPr lang="en-US" sz="1400" b="1" baseline="-25000" dirty="0" smtClean="0"/>
              <a:t>8</a:t>
            </a:r>
          </a:p>
          <a:p>
            <a:r>
              <a:rPr lang="en-US" sz="1400" b="1" dirty="0" smtClean="0"/>
              <a:t>Address bus</a:t>
            </a:r>
            <a:endParaRPr lang="en-US" sz="1400" b="1" dirty="0"/>
          </a:p>
        </p:txBody>
      </p:sp>
      <p:sp>
        <p:nvSpPr>
          <p:cNvPr id="131" name="TextBox 130"/>
          <p:cNvSpPr txBox="1"/>
          <p:nvPr/>
        </p:nvSpPr>
        <p:spPr>
          <a:xfrm>
            <a:off x="7467600" y="5943600"/>
            <a:ext cx="1447800" cy="738664"/>
          </a:xfrm>
          <a:prstGeom prst="rect">
            <a:avLst/>
          </a:prstGeom>
          <a:noFill/>
        </p:spPr>
        <p:txBody>
          <a:bodyPr wrap="square" rtlCol="0">
            <a:spAutoFit/>
          </a:bodyPr>
          <a:lstStyle/>
          <a:p>
            <a:r>
              <a:rPr lang="en-US" sz="1400" b="1" dirty="0" smtClean="0"/>
              <a:t>AD</a:t>
            </a:r>
            <a:r>
              <a:rPr lang="en-US" sz="1400" b="1" baseline="-25000" dirty="0" smtClean="0"/>
              <a:t>7</a:t>
            </a:r>
            <a:r>
              <a:rPr lang="en-US" sz="1400" b="1" dirty="0" smtClean="0"/>
              <a:t>-AD</a:t>
            </a:r>
            <a:r>
              <a:rPr lang="en-US" sz="1400" b="1" baseline="-25000" dirty="0" smtClean="0"/>
              <a:t>0</a:t>
            </a:r>
          </a:p>
          <a:p>
            <a:r>
              <a:rPr lang="en-US" sz="1400" b="1" dirty="0" smtClean="0"/>
              <a:t>Address/Data bus</a:t>
            </a:r>
            <a:endParaRPr lang="en-US"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6</a:t>
            </a:fld>
            <a:endParaRPr lang="en-US"/>
          </a:p>
        </p:txBody>
      </p:sp>
      <p:sp>
        <p:nvSpPr>
          <p:cNvPr id="6" name="TextBox 5"/>
          <p:cNvSpPr txBox="1"/>
          <p:nvPr/>
        </p:nvSpPr>
        <p:spPr>
          <a:xfrm>
            <a:off x="457200" y="944940"/>
            <a:ext cx="8153400" cy="1569660"/>
          </a:xfrm>
          <a:prstGeom prst="rect">
            <a:avLst/>
          </a:prstGeom>
          <a:noFill/>
        </p:spPr>
        <p:txBody>
          <a:bodyPr wrap="square" rtlCol="0">
            <a:spAutoFit/>
          </a:bodyPr>
          <a:lstStyle/>
          <a:p>
            <a:pPr algn="ctr"/>
            <a:r>
              <a:rPr lang="en-US" sz="3200" dirty="0" smtClean="0"/>
              <a:t>PART 3.1 </a:t>
            </a:r>
          </a:p>
          <a:p>
            <a:pPr algn="ctr"/>
            <a:r>
              <a:rPr lang="en-US" sz="3200" dirty="0" smtClean="0"/>
              <a:t>THREE-STATE BUFFER REGISTERS AND MEMORIES</a:t>
            </a:r>
            <a:endParaRPr lang="en-US" sz="3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60</a:t>
            </a:fld>
            <a:endParaRPr lang="en-US"/>
          </a:p>
        </p:txBody>
      </p:sp>
      <p:sp>
        <p:nvSpPr>
          <p:cNvPr id="6" name="TextBox 5"/>
          <p:cNvSpPr txBox="1"/>
          <p:nvPr/>
        </p:nvSpPr>
        <p:spPr>
          <a:xfrm>
            <a:off x="457200" y="304800"/>
            <a:ext cx="8229600" cy="5693866"/>
          </a:xfrm>
          <a:prstGeom prst="rect">
            <a:avLst/>
          </a:prstGeom>
          <a:noFill/>
        </p:spPr>
        <p:txBody>
          <a:bodyPr wrap="square" rtlCol="0">
            <a:spAutoFit/>
          </a:bodyPr>
          <a:lstStyle/>
          <a:p>
            <a:r>
              <a:rPr lang="en-US" sz="2400" b="1" dirty="0" smtClean="0"/>
              <a:t>Description of the 8085 components</a:t>
            </a:r>
          </a:p>
          <a:p>
            <a:endParaRPr lang="en-US" sz="2000" dirty="0" smtClean="0"/>
          </a:p>
          <a:p>
            <a:pPr marL="457200" indent="-457200">
              <a:buAutoNum type="arabicPeriod"/>
            </a:pPr>
            <a:r>
              <a:rPr lang="en-US" sz="2000" b="1" dirty="0" smtClean="0"/>
              <a:t>Control Unit</a:t>
            </a:r>
            <a:r>
              <a:rPr lang="en-US" sz="2000" dirty="0" smtClean="0"/>
              <a:t>: Gets the decoded instruction and uses it to generate control signals that will close and open connections between blocks. Inside it has a array of gates that take an input instruction e.g. 1011 0001 and then produce a certain combination of output signals e.g. READ=0, WRITE=1, HOLD = 0, etc.</a:t>
            </a:r>
          </a:p>
          <a:p>
            <a:pPr marL="457200" indent="-457200">
              <a:buAutoNum type="arabicPeriod"/>
            </a:pPr>
            <a:r>
              <a:rPr lang="en-US" sz="2000" b="1" dirty="0" smtClean="0"/>
              <a:t>Arithmetic and Logic Unit</a:t>
            </a:r>
            <a:r>
              <a:rPr lang="en-US" sz="2000" dirty="0" smtClean="0"/>
              <a:t> (</a:t>
            </a:r>
            <a:r>
              <a:rPr lang="en-US" sz="2000" b="1" dirty="0" smtClean="0"/>
              <a:t>ALU</a:t>
            </a:r>
            <a:r>
              <a:rPr lang="en-US" sz="2000" dirty="0" smtClean="0"/>
              <a:t>): Performs the actual numeric and logic operations. Has adder-</a:t>
            </a:r>
            <a:r>
              <a:rPr lang="en-US" sz="2000" dirty="0" err="1" smtClean="0"/>
              <a:t>subtractor</a:t>
            </a:r>
            <a:r>
              <a:rPr lang="en-US" sz="2000" dirty="0" smtClean="0"/>
              <a:t>, OR, AND, etc inside. Accumulator is part of ALU.</a:t>
            </a:r>
          </a:p>
          <a:p>
            <a:pPr marL="457200" indent="-457200">
              <a:buAutoNum type="arabicPeriod"/>
            </a:pPr>
            <a:r>
              <a:rPr lang="en-US" sz="2000" b="1" dirty="0" smtClean="0"/>
              <a:t>Accumulator</a:t>
            </a:r>
            <a:r>
              <a:rPr lang="en-US" sz="2000" dirty="0" smtClean="0"/>
              <a:t>: Is an 8-bit register that is part of ALU. Stores data used in the arithmetic operations. It also stores results of the operation. </a:t>
            </a:r>
            <a:r>
              <a:rPr lang="en-US" sz="2000" b="1" i="1" dirty="0" smtClean="0">
                <a:solidFill>
                  <a:srgbClr val="FF0000"/>
                </a:solidFill>
              </a:rPr>
              <a:t>It is also called Register A</a:t>
            </a:r>
            <a:r>
              <a:rPr lang="en-US" sz="2000" dirty="0" smtClean="0"/>
              <a:t>.</a:t>
            </a:r>
          </a:p>
          <a:p>
            <a:pPr marL="457200" indent="-457200">
              <a:buAutoNum type="arabicPeriod"/>
            </a:pPr>
            <a:r>
              <a:rPr lang="en-US" sz="2000" b="1" dirty="0" smtClean="0"/>
              <a:t>Instruction Register/Decoder</a:t>
            </a:r>
            <a:r>
              <a:rPr lang="en-US" sz="2000" dirty="0" smtClean="0"/>
              <a:t>: Temporarily store the current instruction of the program received from the memory. The IR then passes the instruction to the decoder for interpretation. The decoder then passes it to the control unit. </a:t>
            </a:r>
            <a:endParaRPr lang="en-US" sz="2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61</a:t>
            </a:fld>
            <a:endParaRPr lang="en-US"/>
          </a:p>
        </p:txBody>
      </p:sp>
      <p:sp>
        <p:nvSpPr>
          <p:cNvPr id="6" name="TextBox 5"/>
          <p:cNvSpPr txBox="1"/>
          <p:nvPr/>
        </p:nvSpPr>
        <p:spPr>
          <a:xfrm>
            <a:off x="457200" y="390465"/>
            <a:ext cx="8229600" cy="5940088"/>
          </a:xfrm>
          <a:prstGeom prst="rect">
            <a:avLst/>
          </a:prstGeom>
          <a:noFill/>
        </p:spPr>
        <p:txBody>
          <a:bodyPr wrap="square" rtlCol="0">
            <a:spAutoFit/>
          </a:bodyPr>
          <a:lstStyle/>
          <a:p>
            <a:pPr marL="457200" indent="-457200">
              <a:buFont typeface="+mj-lt"/>
              <a:buAutoNum type="arabicPeriod" startAt="5"/>
            </a:pPr>
            <a:r>
              <a:rPr lang="en-US" sz="2000" b="1" dirty="0" smtClean="0"/>
              <a:t>Memory Address Register</a:t>
            </a:r>
            <a:r>
              <a:rPr lang="en-US" sz="2000" dirty="0" smtClean="0"/>
              <a:t>: This is an address buffer. It receives the address of the next instruction and then holds it before placing it on the Address Bus.</a:t>
            </a:r>
          </a:p>
          <a:p>
            <a:pPr marL="457200" indent="-457200">
              <a:buAutoNum type="arabicPeriod" startAt="5"/>
            </a:pPr>
            <a:r>
              <a:rPr lang="en-US" sz="2000" b="1" dirty="0" smtClean="0"/>
              <a:t>Registers: </a:t>
            </a:r>
            <a:r>
              <a:rPr lang="en-US" sz="2000" dirty="0" smtClean="0"/>
              <a:t>The 8085 has an accumulator register, a flag register, six general purpose registers (8-bits), two 16-bit registers: the Stack Pointer and the Program Counter. Below are the details about these registers:</a:t>
            </a:r>
          </a:p>
          <a:p>
            <a:pPr marL="971550" lvl="1" indent="-514350">
              <a:buFont typeface="+mj-lt"/>
              <a:buAutoNum type="romanLcPeriod"/>
            </a:pPr>
            <a:r>
              <a:rPr lang="en-US" sz="2000" b="1" dirty="0" smtClean="0"/>
              <a:t>General Purpose Registers</a:t>
            </a:r>
            <a:r>
              <a:rPr lang="en-US" sz="2000" dirty="0" smtClean="0"/>
              <a:t>: Store 8-bit data and are identified as B, C, D, E, H and L. In order to perform 16-bit operations, they can be paired into BC, DE and HL.</a:t>
            </a:r>
          </a:p>
          <a:p>
            <a:pPr marL="971550" lvl="1" indent="-514350">
              <a:buFont typeface="+mj-lt"/>
              <a:buAutoNum type="romanLcPeriod"/>
            </a:pPr>
            <a:r>
              <a:rPr lang="en-US" sz="2000" b="1" dirty="0" smtClean="0"/>
              <a:t>Flag Registers</a:t>
            </a:r>
            <a:r>
              <a:rPr lang="en-US" sz="2000" dirty="0" smtClean="0"/>
              <a:t>: Organized as five flip-flops that are set/reset according to data conditions in accumulator. Since this is an –bit register, only five of the bits out of eight are used. The five flags represented by the flip-flops are </a:t>
            </a:r>
            <a:r>
              <a:rPr lang="en-US" sz="2000" b="1" dirty="0" smtClean="0"/>
              <a:t>Zero</a:t>
            </a:r>
            <a:r>
              <a:rPr lang="en-US" sz="2000" dirty="0" smtClean="0"/>
              <a:t> (Z), </a:t>
            </a:r>
            <a:r>
              <a:rPr lang="en-US" sz="2000" b="1" dirty="0" smtClean="0"/>
              <a:t>Carry</a:t>
            </a:r>
            <a:r>
              <a:rPr lang="en-US" sz="2000" dirty="0" smtClean="0"/>
              <a:t> (CY), </a:t>
            </a:r>
            <a:r>
              <a:rPr lang="en-US" sz="2000" b="1" dirty="0" smtClean="0"/>
              <a:t>Sign</a:t>
            </a:r>
            <a:r>
              <a:rPr lang="en-US" sz="2000" dirty="0" smtClean="0"/>
              <a:t> (S), </a:t>
            </a:r>
            <a:r>
              <a:rPr lang="en-US" sz="2000" b="1" dirty="0" smtClean="0"/>
              <a:t>Parit</a:t>
            </a:r>
            <a:r>
              <a:rPr lang="en-US" sz="2000" dirty="0" smtClean="0"/>
              <a:t>y (P),  and </a:t>
            </a:r>
            <a:r>
              <a:rPr lang="en-US" sz="2000" b="1" dirty="0" smtClean="0"/>
              <a:t>Auxiliary Carry</a:t>
            </a:r>
            <a:r>
              <a:rPr lang="en-US" sz="2000" dirty="0" smtClean="0"/>
              <a:t> (AC). Example is when the result of an operation is more than 8-bits, the CY flag will be set. This can useful when using Assembly instructions like JC (Jump on Carry).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62</a:t>
            </a:fld>
            <a:endParaRPr lang="en-US"/>
          </a:p>
        </p:txBody>
      </p:sp>
      <p:sp>
        <p:nvSpPr>
          <p:cNvPr id="6" name="TextBox 5"/>
          <p:cNvSpPr txBox="1"/>
          <p:nvPr/>
        </p:nvSpPr>
        <p:spPr>
          <a:xfrm>
            <a:off x="457200" y="390465"/>
            <a:ext cx="8229600" cy="5016758"/>
          </a:xfrm>
          <a:prstGeom prst="rect">
            <a:avLst/>
          </a:prstGeom>
          <a:noFill/>
        </p:spPr>
        <p:txBody>
          <a:bodyPr wrap="square" rtlCol="0">
            <a:spAutoFit/>
          </a:bodyPr>
          <a:lstStyle/>
          <a:p>
            <a:pPr marL="971550" lvl="1" indent="-514350">
              <a:buFont typeface="+mj-lt"/>
              <a:buAutoNum type="romanLcPeriod" startAt="3"/>
            </a:pPr>
            <a:r>
              <a:rPr lang="en-US" sz="2000" b="1" dirty="0" smtClean="0"/>
              <a:t>Program Counter</a:t>
            </a:r>
            <a:r>
              <a:rPr lang="en-US" sz="2000" dirty="0" smtClean="0"/>
              <a:t>: Contains the address (16 bits) of the instruction that will be executed in the next step. So this is a counter that runs from 0000 0000 0000 0000 to 1111 1111 1111 1111.</a:t>
            </a:r>
          </a:p>
          <a:p>
            <a:pPr marL="971550" lvl="1" indent="-514350">
              <a:buFont typeface="+mj-lt"/>
              <a:buAutoNum type="romanLcPeriod" startAt="3"/>
            </a:pPr>
            <a:endParaRPr lang="en-US" sz="2000" dirty="0" smtClean="0"/>
          </a:p>
          <a:p>
            <a:pPr marL="971550" lvl="1" indent="-514350">
              <a:buFont typeface="+mj-lt"/>
              <a:buAutoNum type="romanLcPeriod" startAt="3"/>
            </a:pPr>
            <a:r>
              <a:rPr lang="en-US" sz="2000" b="1" dirty="0" smtClean="0"/>
              <a:t>Stack Pointer</a:t>
            </a:r>
            <a:r>
              <a:rPr lang="en-US" sz="2000" dirty="0" smtClean="0"/>
              <a:t>: The SP is a 16-bit register used as a memory pointer -&gt;it points to the stack.</a:t>
            </a:r>
          </a:p>
          <a:p>
            <a:pPr marL="971550" lvl="1" indent="-514350"/>
            <a:r>
              <a:rPr lang="en-US" sz="2000" dirty="0" smtClean="0"/>
              <a:t>	The STACK is a LIFO (Last In First Out) register (In the RAM) where </a:t>
            </a:r>
            <a:r>
              <a:rPr lang="en-US" sz="2000" b="1" dirty="0" smtClean="0">
                <a:solidFill>
                  <a:srgbClr val="FF0000"/>
                </a:solidFill>
              </a:rPr>
              <a:t>local variables </a:t>
            </a:r>
            <a:r>
              <a:rPr lang="en-US" sz="2000" dirty="0" smtClean="0"/>
              <a:t>and </a:t>
            </a:r>
            <a:r>
              <a:rPr lang="en-US" sz="2000" b="1" dirty="0" smtClean="0">
                <a:solidFill>
                  <a:srgbClr val="FF0000"/>
                </a:solidFill>
              </a:rPr>
              <a:t>return addresses</a:t>
            </a:r>
            <a:r>
              <a:rPr lang="en-US" sz="2000" dirty="0" smtClean="0"/>
              <a:t> are stored to allow simple nesting of function calls in a PROGRAM.</a:t>
            </a:r>
          </a:p>
          <a:p>
            <a:pPr marL="971550" lvl="1" indent="-514350"/>
            <a:r>
              <a:rPr lang="en-US" sz="2000" dirty="0" smtClean="0"/>
              <a:t>	You </a:t>
            </a:r>
            <a:r>
              <a:rPr lang="en-US" sz="2000" b="1" dirty="0" smtClean="0">
                <a:solidFill>
                  <a:srgbClr val="FF0000"/>
                </a:solidFill>
              </a:rPr>
              <a:t>PUSH</a:t>
            </a:r>
            <a:r>
              <a:rPr lang="en-US" sz="2000" dirty="0" smtClean="0"/>
              <a:t> items onto the stack and </a:t>
            </a:r>
            <a:r>
              <a:rPr lang="en-US" sz="2000" b="1" dirty="0" smtClean="0">
                <a:solidFill>
                  <a:srgbClr val="FF0000"/>
                </a:solidFill>
              </a:rPr>
              <a:t>POP</a:t>
            </a:r>
            <a:r>
              <a:rPr lang="en-US" sz="2000" dirty="0" smtClean="0"/>
              <a:t> them off.</a:t>
            </a:r>
          </a:p>
          <a:p>
            <a:pPr marL="971550" lvl="1" indent="-514350"/>
            <a:endParaRPr lang="en-US" sz="2000" dirty="0" smtClean="0"/>
          </a:p>
          <a:p>
            <a:pPr marL="971550" lvl="1" indent="-514350"/>
            <a:endParaRPr lang="en-US" sz="2000" b="1" dirty="0" smtClean="0"/>
          </a:p>
          <a:p>
            <a:pPr marL="971550" lvl="1" indent="-514350"/>
            <a:endParaRPr lang="en-US" sz="2000" b="1" dirty="0" smtClean="0"/>
          </a:p>
          <a:p>
            <a:pPr marL="971550" lvl="1" indent="-514350"/>
            <a:r>
              <a:rPr lang="en-US" sz="2000" b="1" dirty="0" smtClean="0"/>
              <a:t>FROM OUTSIDE, THE IC HAS THE FOLLOWING PIN-OUT:</a:t>
            </a:r>
            <a:endParaRPr lang="en-US" sz="20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63</a:t>
            </a:fld>
            <a:endParaRPr lang="en-US"/>
          </a:p>
        </p:txBody>
      </p:sp>
      <p:pic>
        <p:nvPicPr>
          <p:cNvPr id="6148" name="Picture 4"/>
          <p:cNvPicPr>
            <a:picLocks noChangeAspect="1" noChangeArrowheads="1"/>
          </p:cNvPicPr>
          <p:nvPr/>
        </p:nvPicPr>
        <p:blipFill>
          <a:blip r:embed="rId2" cstate="print"/>
          <a:srcRect/>
          <a:stretch>
            <a:fillRect/>
          </a:stretch>
        </p:blipFill>
        <p:spPr bwMode="auto">
          <a:xfrm>
            <a:off x="3467100" y="219355"/>
            <a:ext cx="4229100" cy="6105245"/>
          </a:xfrm>
          <a:prstGeom prst="rect">
            <a:avLst/>
          </a:prstGeom>
          <a:noFill/>
          <a:ln w="9525">
            <a:noFill/>
            <a:miter lim="800000"/>
            <a:headEnd/>
            <a:tailEnd/>
          </a:ln>
        </p:spPr>
      </p:pic>
      <p:sp>
        <p:nvSpPr>
          <p:cNvPr id="9" name="TextBox 8"/>
          <p:cNvSpPr txBox="1"/>
          <p:nvPr/>
        </p:nvSpPr>
        <p:spPr>
          <a:xfrm>
            <a:off x="228600" y="5029200"/>
            <a:ext cx="6096000" cy="400110"/>
          </a:xfrm>
          <a:prstGeom prst="rect">
            <a:avLst/>
          </a:prstGeom>
          <a:noFill/>
        </p:spPr>
        <p:txBody>
          <a:bodyPr wrap="square" rtlCol="0">
            <a:spAutoFit/>
          </a:bodyPr>
          <a:lstStyle/>
          <a:p>
            <a:r>
              <a:rPr lang="en-US" sz="2000" b="1" dirty="0" smtClean="0"/>
              <a:t>Fig. 3.2.5 DIP 8085 Pin Out</a:t>
            </a:r>
            <a:endParaRPr lang="en-US" sz="2000"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64</a:t>
            </a:fld>
            <a:endParaRPr lang="en-US"/>
          </a:p>
        </p:txBody>
      </p:sp>
      <p:sp>
        <p:nvSpPr>
          <p:cNvPr id="6" name="TextBox 5"/>
          <p:cNvSpPr txBox="1"/>
          <p:nvPr/>
        </p:nvSpPr>
        <p:spPr>
          <a:xfrm>
            <a:off x="533400" y="533400"/>
            <a:ext cx="8077200" cy="2585323"/>
          </a:xfrm>
          <a:prstGeom prst="rect">
            <a:avLst/>
          </a:prstGeom>
          <a:noFill/>
        </p:spPr>
        <p:txBody>
          <a:bodyPr wrap="square" rtlCol="0">
            <a:spAutoFit/>
          </a:bodyPr>
          <a:lstStyle/>
          <a:p>
            <a:r>
              <a:rPr lang="en-US" sz="2400" dirty="0" smtClean="0">
                <a:solidFill>
                  <a:srgbClr val="FF0000"/>
                </a:solidFill>
              </a:rPr>
              <a:t>In the next section, we will look at how the microprocessor connects to the other sections of the system to make a functional microprocessor based computer system...</a:t>
            </a:r>
          </a:p>
          <a:p>
            <a:endParaRPr lang="en-US" dirty="0" smtClean="0"/>
          </a:p>
          <a:p>
            <a:r>
              <a:rPr lang="en-US" sz="2400" dirty="0" smtClean="0"/>
              <a:t>This takes us to the concept of a </a:t>
            </a:r>
            <a:r>
              <a:rPr lang="en-US" sz="2400" b="1" dirty="0" smtClean="0"/>
              <a:t>Bus Organized Computer</a:t>
            </a:r>
            <a:endParaRPr lang="en-US" sz="24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65</a:t>
            </a:fld>
            <a:endParaRPr lang="en-US"/>
          </a:p>
        </p:txBody>
      </p:sp>
      <p:sp>
        <p:nvSpPr>
          <p:cNvPr id="6" name="TextBox 5"/>
          <p:cNvSpPr txBox="1"/>
          <p:nvPr/>
        </p:nvSpPr>
        <p:spPr>
          <a:xfrm>
            <a:off x="533400" y="609600"/>
            <a:ext cx="7924800" cy="5386090"/>
          </a:xfrm>
          <a:prstGeom prst="rect">
            <a:avLst/>
          </a:prstGeom>
          <a:noFill/>
        </p:spPr>
        <p:txBody>
          <a:bodyPr wrap="square" rtlCol="0">
            <a:spAutoFit/>
          </a:bodyPr>
          <a:lstStyle/>
          <a:p>
            <a:r>
              <a:rPr lang="en-US" sz="2400" b="1" dirty="0" smtClean="0"/>
              <a:t>Bus </a:t>
            </a:r>
            <a:r>
              <a:rPr lang="en-US" sz="2400" b="1" dirty="0" err="1" smtClean="0"/>
              <a:t>Organised</a:t>
            </a:r>
            <a:r>
              <a:rPr lang="en-US" sz="2400" b="1" dirty="0" smtClean="0"/>
              <a:t> Computer</a:t>
            </a:r>
          </a:p>
          <a:p>
            <a:endParaRPr lang="en-US" sz="2000" dirty="0" smtClean="0"/>
          </a:p>
          <a:p>
            <a:r>
              <a:rPr lang="en-US" sz="2000" b="1" dirty="0" smtClean="0">
                <a:solidFill>
                  <a:srgbClr val="FF0000"/>
                </a:solidFill>
              </a:rPr>
              <a:t>A bus is a collection of wires that transmit binary numbers, one bit per wire</a:t>
            </a:r>
            <a:r>
              <a:rPr lang="en-US" sz="2000" dirty="0" smtClean="0"/>
              <a:t>.</a:t>
            </a:r>
          </a:p>
          <a:p>
            <a:endParaRPr lang="en-US" sz="2000" dirty="0" smtClean="0"/>
          </a:p>
          <a:p>
            <a:r>
              <a:rPr lang="en-US" sz="2000" dirty="0" smtClean="0"/>
              <a:t>The bus structure for the 8085 are as follows:</a:t>
            </a:r>
          </a:p>
          <a:p>
            <a:endParaRPr lang="en-US" sz="2000" dirty="0" smtClean="0"/>
          </a:p>
          <a:p>
            <a:pPr marL="457200" indent="-457200"/>
            <a:r>
              <a:rPr lang="en-US" sz="2000" b="1" dirty="0" smtClean="0"/>
              <a:t>1. Address Bus</a:t>
            </a:r>
          </a:p>
          <a:p>
            <a:pPr marL="457200" indent="-457200"/>
            <a:endParaRPr lang="en-US" sz="2000" b="1" dirty="0" smtClean="0"/>
          </a:p>
          <a:p>
            <a:pPr>
              <a:buFont typeface="Wingdings" pitchFamily="2" charset="2"/>
              <a:buChar char="ü"/>
            </a:pPr>
            <a:r>
              <a:rPr lang="en-US" sz="2000" dirty="0" smtClean="0"/>
              <a:t> The address has a width of </a:t>
            </a:r>
            <a:r>
              <a:rPr lang="en-US" sz="2000" b="1" dirty="0" smtClean="0">
                <a:solidFill>
                  <a:srgbClr val="FF0000"/>
                </a:solidFill>
              </a:rPr>
              <a:t>16 bits</a:t>
            </a:r>
            <a:r>
              <a:rPr lang="en-US" sz="2000" dirty="0" smtClean="0"/>
              <a:t> therefore the address bus has 16 wires.</a:t>
            </a:r>
          </a:p>
          <a:p>
            <a:endParaRPr lang="en-US" sz="2000" dirty="0" smtClean="0"/>
          </a:p>
          <a:p>
            <a:pPr>
              <a:buFont typeface="Wingdings" pitchFamily="2" charset="2"/>
              <a:buChar char="ü"/>
            </a:pPr>
            <a:r>
              <a:rPr lang="en-US" sz="2000" dirty="0" smtClean="0"/>
              <a:t> Able to address 2</a:t>
            </a:r>
            <a:r>
              <a:rPr lang="en-US" sz="2000" baseline="30000" dirty="0" smtClean="0"/>
              <a:t>16</a:t>
            </a:r>
            <a:r>
              <a:rPr lang="en-US" sz="2000" dirty="0" smtClean="0"/>
              <a:t> = </a:t>
            </a:r>
            <a:r>
              <a:rPr lang="en-US" sz="2000" b="1" dirty="0" smtClean="0">
                <a:solidFill>
                  <a:srgbClr val="FF0000"/>
                </a:solidFill>
              </a:rPr>
              <a:t>65,536 memory locations</a:t>
            </a:r>
            <a:r>
              <a:rPr lang="en-US" sz="2000" dirty="0" smtClean="0"/>
              <a:t> (1 byte each) from 0000 0000 0000 0000 to 1111 1111 1111 1111.</a:t>
            </a:r>
          </a:p>
          <a:p>
            <a:endParaRPr lang="en-US" sz="2000" dirty="0" smtClean="0"/>
          </a:p>
          <a:p>
            <a:pPr>
              <a:buFont typeface="Wingdings" pitchFamily="2" charset="2"/>
              <a:buChar char="ü"/>
            </a:pPr>
            <a:r>
              <a:rPr lang="en-US" sz="2000" dirty="0" smtClean="0"/>
              <a:t> Address bus is </a:t>
            </a:r>
            <a:r>
              <a:rPr lang="en-US" sz="2000" b="1" dirty="0" smtClean="0">
                <a:solidFill>
                  <a:srgbClr val="FF0000"/>
                </a:solidFill>
              </a:rPr>
              <a:t>unidirectional</a:t>
            </a:r>
            <a:r>
              <a:rPr lang="en-US" sz="2000" dirty="0" smtClean="0"/>
              <a:t> i.e. addresses are only sent from </a:t>
            </a:r>
            <a:r>
              <a:rPr lang="en-US" sz="2000" dirty="0" err="1" smtClean="0"/>
              <a:t>μP</a:t>
            </a:r>
            <a:r>
              <a:rPr lang="en-US" sz="2000" dirty="0" smtClean="0"/>
              <a:t> to memory and never the other way.</a:t>
            </a:r>
            <a:endParaRPr lang="en-US" sz="20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66</a:t>
            </a:fld>
            <a:endParaRPr lang="en-US"/>
          </a:p>
        </p:txBody>
      </p:sp>
      <p:sp>
        <p:nvSpPr>
          <p:cNvPr id="6" name="TextBox 5"/>
          <p:cNvSpPr txBox="1"/>
          <p:nvPr/>
        </p:nvSpPr>
        <p:spPr>
          <a:xfrm>
            <a:off x="533400" y="609600"/>
            <a:ext cx="8305800" cy="4708981"/>
          </a:xfrm>
          <a:prstGeom prst="rect">
            <a:avLst/>
          </a:prstGeom>
          <a:noFill/>
        </p:spPr>
        <p:txBody>
          <a:bodyPr wrap="square" rtlCol="0">
            <a:spAutoFit/>
          </a:bodyPr>
          <a:lstStyle/>
          <a:p>
            <a:pPr marL="457200" indent="-457200"/>
            <a:r>
              <a:rPr lang="en-US" sz="2000" b="1" dirty="0" smtClean="0"/>
              <a:t>2. Data Bus</a:t>
            </a:r>
          </a:p>
          <a:p>
            <a:pPr marL="457200" indent="-457200"/>
            <a:endParaRPr lang="en-US" sz="2000" b="1" dirty="0" smtClean="0"/>
          </a:p>
          <a:p>
            <a:pPr>
              <a:buFont typeface="Wingdings" pitchFamily="2" charset="2"/>
              <a:buChar char="ü"/>
            </a:pPr>
            <a:r>
              <a:rPr lang="en-US" sz="2000" dirty="0" smtClean="0"/>
              <a:t> Data bus has a width of </a:t>
            </a:r>
            <a:r>
              <a:rPr lang="en-US" sz="2000" b="1" dirty="0" smtClean="0">
                <a:solidFill>
                  <a:srgbClr val="FF0000"/>
                </a:solidFill>
              </a:rPr>
              <a:t>8 bits</a:t>
            </a:r>
            <a:r>
              <a:rPr lang="en-US" sz="2000" dirty="0" smtClean="0"/>
              <a:t> = 8 wires. Carries the bits representing the </a:t>
            </a:r>
            <a:r>
              <a:rPr lang="en-US" sz="2000" b="1" dirty="0" smtClean="0"/>
              <a:t>DATA OR INSTRUCTIONS</a:t>
            </a:r>
            <a:r>
              <a:rPr lang="en-US" sz="2000" dirty="0" smtClean="0"/>
              <a:t> between </a:t>
            </a:r>
            <a:r>
              <a:rPr lang="el-GR" sz="2000" dirty="0" smtClean="0"/>
              <a:t>μ</a:t>
            </a:r>
            <a:r>
              <a:rPr lang="en-US" sz="2000" dirty="0" smtClean="0"/>
              <a:t>P and external components (</a:t>
            </a:r>
            <a:r>
              <a:rPr lang="en-US" sz="2000" b="1" dirty="0" smtClean="0">
                <a:solidFill>
                  <a:srgbClr val="FF0000"/>
                </a:solidFill>
              </a:rPr>
              <a:t>BI-DIRECTIONAL</a:t>
            </a:r>
            <a:r>
              <a:rPr lang="en-US" sz="2000" dirty="0" smtClean="0"/>
              <a:t>)</a:t>
            </a:r>
          </a:p>
          <a:p>
            <a:endParaRPr lang="en-US" sz="2000" dirty="0" smtClean="0"/>
          </a:p>
          <a:p>
            <a:pPr>
              <a:buFont typeface="Wingdings" pitchFamily="2" charset="2"/>
              <a:buChar char="ü"/>
            </a:pPr>
            <a:r>
              <a:rPr lang="en-US" sz="2000" dirty="0" smtClean="0"/>
              <a:t> In terms of data, it can carry 2</a:t>
            </a:r>
            <a:r>
              <a:rPr lang="en-US" sz="2000" baseline="30000" dirty="0" smtClean="0"/>
              <a:t>8</a:t>
            </a:r>
            <a:r>
              <a:rPr lang="en-US" sz="2000" dirty="0" smtClean="0"/>
              <a:t> = </a:t>
            </a:r>
            <a:r>
              <a:rPr lang="en-US" sz="2000" b="1" dirty="0" smtClean="0">
                <a:solidFill>
                  <a:srgbClr val="FF0000"/>
                </a:solidFill>
              </a:rPr>
              <a:t>256 different combinations of data or instructions</a:t>
            </a:r>
            <a:r>
              <a:rPr lang="en-US" sz="2000" dirty="0" smtClean="0"/>
              <a:t>. </a:t>
            </a:r>
          </a:p>
          <a:p>
            <a:pPr>
              <a:buFont typeface="Wingdings" pitchFamily="2" charset="2"/>
              <a:buChar char="ü"/>
            </a:pPr>
            <a:endParaRPr lang="en-US" sz="2000" dirty="0" smtClean="0"/>
          </a:p>
          <a:p>
            <a:pPr>
              <a:buFont typeface="Wingdings" pitchFamily="2" charset="2"/>
              <a:buChar char="ü"/>
            </a:pPr>
            <a:r>
              <a:rPr lang="en-US" sz="2000" dirty="0" smtClean="0"/>
              <a:t> In terms of data values, the </a:t>
            </a:r>
            <a:r>
              <a:rPr lang="en-US" sz="2000" b="1" dirty="0" smtClean="0">
                <a:solidFill>
                  <a:srgbClr val="FF0000"/>
                </a:solidFill>
              </a:rPr>
              <a:t>largest number that it can carry is 1111 1111</a:t>
            </a:r>
            <a:r>
              <a:rPr lang="en-US" sz="2000" dirty="0" smtClean="0"/>
              <a:t> (Decimal 255). Larger numbers have to be represented by several bytes thus slowing the </a:t>
            </a:r>
            <a:r>
              <a:rPr lang="el-GR" sz="2000" dirty="0" smtClean="0"/>
              <a:t>μ</a:t>
            </a:r>
            <a:r>
              <a:rPr lang="en-US" sz="2000" dirty="0" smtClean="0"/>
              <a:t>P.</a:t>
            </a:r>
          </a:p>
          <a:p>
            <a:endParaRPr lang="en-US" sz="2000" dirty="0" smtClean="0"/>
          </a:p>
          <a:p>
            <a:pPr>
              <a:buFont typeface="Wingdings" pitchFamily="2" charset="2"/>
              <a:buChar char="ü"/>
            </a:pPr>
            <a:r>
              <a:rPr lang="en-US" sz="2000" dirty="0" smtClean="0"/>
              <a:t> In terms of instructions, the data bus limits the number of </a:t>
            </a:r>
            <a:r>
              <a:rPr lang="en-US" sz="2000" b="1" dirty="0" smtClean="0">
                <a:solidFill>
                  <a:srgbClr val="FF0000"/>
                </a:solidFill>
              </a:rPr>
              <a:t>possible instructions for this architecture to 256</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67</a:t>
            </a:fld>
            <a:endParaRPr lang="en-US"/>
          </a:p>
        </p:txBody>
      </p:sp>
      <p:sp>
        <p:nvSpPr>
          <p:cNvPr id="6" name="TextBox 5"/>
          <p:cNvSpPr txBox="1"/>
          <p:nvPr/>
        </p:nvSpPr>
        <p:spPr>
          <a:xfrm>
            <a:off x="457200" y="609600"/>
            <a:ext cx="8458200" cy="4401205"/>
          </a:xfrm>
          <a:prstGeom prst="rect">
            <a:avLst/>
          </a:prstGeom>
          <a:noFill/>
        </p:spPr>
        <p:txBody>
          <a:bodyPr wrap="square" rtlCol="0">
            <a:spAutoFit/>
          </a:bodyPr>
          <a:lstStyle/>
          <a:p>
            <a:pPr marL="457200" indent="-457200"/>
            <a:r>
              <a:rPr lang="en-US" sz="2000" b="1" dirty="0" smtClean="0"/>
              <a:t>3. Control Bus</a:t>
            </a:r>
          </a:p>
          <a:p>
            <a:pPr marL="457200" indent="-457200"/>
            <a:endParaRPr lang="en-US" sz="2000" b="1" dirty="0" smtClean="0"/>
          </a:p>
          <a:p>
            <a:r>
              <a:rPr lang="en-US" sz="2000" dirty="0" smtClean="0"/>
              <a:t>Using the received instruction, the timing and control unit generates the necessary control signals that direct the various components. </a:t>
            </a:r>
          </a:p>
          <a:p>
            <a:pPr>
              <a:buFont typeface="Wingdings" pitchFamily="2" charset="2"/>
              <a:buChar char="ü"/>
            </a:pPr>
            <a:endParaRPr lang="en-US" sz="2000" dirty="0" smtClean="0"/>
          </a:p>
          <a:p>
            <a:pPr>
              <a:buFont typeface="Wingdings" pitchFamily="2" charset="2"/>
              <a:buChar char="ü"/>
            </a:pPr>
            <a:r>
              <a:rPr lang="en-US" sz="2000" dirty="0" smtClean="0"/>
              <a:t> These control signals, e.g. READ/WRITE, HOLD, RESET etc, are then carried from the control unit using the control bus.</a:t>
            </a:r>
          </a:p>
          <a:p>
            <a:endParaRPr lang="en-US" sz="2000" dirty="0" smtClean="0"/>
          </a:p>
          <a:p>
            <a:pPr>
              <a:buFont typeface="Wingdings" pitchFamily="2" charset="2"/>
              <a:buChar char="ü"/>
            </a:pPr>
            <a:r>
              <a:rPr lang="en-US" sz="2000" dirty="0" smtClean="0"/>
              <a:t> Control bus has a width of </a:t>
            </a:r>
            <a:r>
              <a:rPr lang="en-US" sz="2000" b="1" dirty="0" smtClean="0">
                <a:solidFill>
                  <a:srgbClr val="FF0000"/>
                </a:solidFill>
              </a:rPr>
              <a:t>8-bits</a:t>
            </a:r>
            <a:r>
              <a:rPr lang="en-US" sz="2000" dirty="0" smtClean="0"/>
              <a:t> = 8 wires (</a:t>
            </a:r>
            <a:r>
              <a:rPr lang="en-US" sz="2000" b="1" dirty="0" smtClean="0"/>
              <a:t>UNI-DIRECTIONAL</a:t>
            </a:r>
            <a:r>
              <a:rPr lang="en-US" sz="2000" dirty="0" smtClean="0"/>
              <a:t>). </a:t>
            </a:r>
          </a:p>
          <a:p>
            <a:endParaRPr lang="en-US" sz="2000" dirty="0" smtClean="0"/>
          </a:p>
          <a:p>
            <a:pPr>
              <a:buFont typeface="Wingdings" pitchFamily="2" charset="2"/>
              <a:buChar char="ü"/>
            </a:pPr>
            <a:r>
              <a:rPr lang="en-US" sz="2000" dirty="0" smtClean="0"/>
              <a:t> It can carry 2</a:t>
            </a:r>
            <a:r>
              <a:rPr lang="en-US" sz="2000" baseline="30000" dirty="0" smtClean="0"/>
              <a:t>8</a:t>
            </a:r>
            <a:r>
              <a:rPr lang="en-US" sz="2000" dirty="0" smtClean="0"/>
              <a:t> = </a:t>
            </a:r>
            <a:r>
              <a:rPr lang="en-US" sz="2000" b="1" dirty="0" smtClean="0">
                <a:solidFill>
                  <a:srgbClr val="FF0000"/>
                </a:solidFill>
              </a:rPr>
              <a:t>256 different combinations of control signals</a:t>
            </a:r>
            <a:r>
              <a:rPr lang="en-US" sz="2000" dirty="0" smtClean="0"/>
              <a:t>. </a:t>
            </a:r>
          </a:p>
          <a:p>
            <a:pPr>
              <a:buFont typeface="Wingdings" pitchFamily="2" charset="2"/>
              <a:buChar char="ü"/>
            </a:pPr>
            <a:endParaRPr lang="en-US" sz="2000" dirty="0" smtClean="0"/>
          </a:p>
          <a:p>
            <a:r>
              <a:rPr lang="en-US" sz="2000" dirty="0" smtClean="0"/>
              <a:t>Below is a diagram showing a bus organized computer.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68</a:t>
            </a:fld>
            <a:endParaRPr lang="en-US"/>
          </a:p>
        </p:txBody>
      </p:sp>
      <p:pic>
        <p:nvPicPr>
          <p:cNvPr id="3076" name="Picture 4"/>
          <p:cNvPicPr>
            <a:picLocks noChangeAspect="1" noChangeArrowheads="1"/>
          </p:cNvPicPr>
          <p:nvPr/>
        </p:nvPicPr>
        <p:blipFill>
          <a:blip r:embed="rId2" cstate="print"/>
          <a:srcRect/>
          <a:stretch>
            <a:fillRect/>
          </a:stretch>
        </p:blipFill>
        <p:spPr bwMode="auto">
          <a:xfrm>
            <a:off x="466414" y="685801"/>
            <a:ext cx="8220386" cy="4433888"/>
          </a:xfrm>
          <a:prstGeom prst="rect">
            <a:avLst/>
          </a:prstGeom>
          <a:noFill/>
          <a:ln w="9525">
            <a:noFill/>
            <a:miter lim="800000"/>
            <a:headEnd/>
            <a:tailEnd/>
          </a:ln>
        </p:spPr>
      </p:pic>
      <p:sp>
        <p:nvSpPr>
          <p:cNvPr id="9" name="TextBox 8"/>
          <p:cNvSpPr txBox="1"/>
          <p:nvPr/>
        </p:nvSpPr>
        <p:spPr>
          <a:xfrm>
            <a:off x="1600200" y="5715000"/>
            <a:ext cx="6096000" cy="400110"/>
          </a:xfrm>
          <a:prstGeom prst="rect">
            <a:avLst/>
          </a:prstGeom>
          <a:noFill/>
        </p:spPr>
        <p:txBody>
          <a:bodyPr wrap="square" rtlCol="0">
            <a:spAutoFit/>
          </a:bodyPr>
          <a:lstStyle/>
          <a:p>
            <a:r>
              <a:rPr lang="en-US" sz="2000" b="1" dirty="0" smtClean="0"/>
              <a:t>Fig. 3.2.6 Bus Organized Computer</a:t>
            </a:r>
            <a:endParaRPr lang="en-US" sz="20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69</a:t>
            </a:fld>
            <a:endParaRPr lang="en-US"/>
          </a:p>
        </p:txBody>
      </p:sp>
      <p:sp>
        <p:nvSpPr>
          <p:cNvPr id="6" name="TextBox 5"/>
          <p:cNvSpPr txBox="1"/>
          <p:nvPr/>
        </p:nvSpPr>
        <p:spPr>
          <a:xfrm>
            <a:off x="457200" y="460712"/>
            <a:ext cx="8229600" cy="5878532"/>
          </a:xfrm>
          <a:prstGeom prst="rect">
            <a:avLst/>
          </a:prstGeom>
          <a:noFill/>
        </p:spPr>
        <p:txBody>
          <a:bodyPr wrap="square" rtlCol="0">
            <a:spAutoFit/>
          </a:bodyPr>
          <a:lstStyle/>
          <a:p>
            <a:pPr algn="ctr"/>
            <a:r>
              <a:rPr lang="en-US" sz="2800" b="1" dirty="0" smtClean="0"/>
              <a:t>INTRODUCTION TO COMPUTER PROGRAMMING</a:t>
            </a:r>
          </a:p>
          <a:p>
            <a:r>
              <a:rPr lang="en-US" sz="2000" dirty="0" smtClean="0"/>
              <a:t>For easier human computer interaction and for flexibility on how the computer will be used, users should have a quick and standard way of </a:t>
            </a:r>
          </a:p>
          <a:p>
            <a:endParaRPr lang="en-US" sz="2000" dirty="0" smtClean="0"/>
          </a:p>
          <a:p>
            <a:pPr>
              <a:buFont typeface="Wingdings" pitchFamily="2" charset="2"/>
              <a:buChar char="ü"/>
            </a:pPr>
            <a:r>
              <a:rPr lang="en-US" sz="2000" dirty="0" smtClean="0"/>
              <a:t> changing the operations of the computer,</a:t>
            </a:r>
          </a:p>
          <a:p>
            <a:pPr>
              <a:buFont typeface="Wingdings" pitchFamily="2" charset="2"/>
              <a:buChar char="ü"/>
            </a:pPr>
            <a:r>
              <a:rPr lang="en-US" sz="2000" dirty="0" smtClean="0"/>
              <a:t> entering new data, </a:t>
            </a:r>
          </a:p>
          <a:p>
            <a:pPr>
              <a:buFont typeface="Wingdings" pitchFamily="2" charset="2"/>
              <a:buChar char="ü"/>
            </a:pPr>
            <a:r>
              <a:rPr lang="en-US" sz="2000" dirty="0" smtClean="0"/>
              <a:t> reading data from the system etc.</a:t>
            </a:r>
          </a:p>
          <a:p>
            <a:endParaRPr lang="en-US" sz="2000" dirty="0" smtClean="0"/>
          </a:p>
          <a:p>
            <a:r>
              <a:rPr lang="en-US" sz="2000" dirty="0" smtClean="0"/>
              <a:t>This brings us to the concept of computer programming and microcontroller programming.</a:t>
            </a:r>
          </a:p>
          <a:p>
            <a:pPr>
              <a:buFont typeface="Wingdings" pitchFamily="2" charset="2"/>
              <a:buChar char="q"/>
            </a:pPr>
            <a:r>
              <a:rPr lang="en-US" sz="2000" dirty="0" smtClean="0"/>
              <a:t> Programming can be done in </a:t>
            </a:r>
            <a:r>
              <a:rPr lang="en-US" sz="2000" b="1" dirty="0" smtClean="0"/>
              <a:t>MACHINE LANGUAGE </a:t>
            </a:r>
            <a:r>
              <a:rPr lang="en-US" sz="2000" dirty="0" smtClean="0"/>
              <a:t>(binary) but it would be tedious. This is a low level language.</a:t>
            </a:r>
          </a:p>
          <a:p>
            <a:endParaRPr lang="en-US" sz="2000" dirty="0" smtClean="0"/>
          </a:p>
          <a:p>
            <a:pPr>
              <a:buFont typeface="Wingdings" pitchFamily="2" charset="2"/>
              <a:buChar char="q"/>
            </a:pPr>
            <a:r>
              <a:rPr lang="en-US" sz="2000" dirty="0" smtClean="0"/>
              <a:t> Another low level language is </a:t>
            </a:r>
            <a:r>
              <a:rPr lang="en-US" sz="2000" b="1" dirty="0" smtClean="0"/>
              <a:t>ASSEMBLY LANGUAGE</a:t>
            </a:r>
            <a:r>
              <a:rPr lang="en-US" sz="2000" dirty="0" smtClean="0"/>
              <a:t>.</a:t>
            </a:r>
          </a:p>
          <a:p>
            <a:pPr>
              <a:buFont typeface="Wingdings" pitchFamily="2" charset="2"/>
              <a:buChar char="q"/>
            </a:pPr>
            <a:r>
              <a:rPr lang="en-US" sz="2000" dirty="0" smtClean="0"/>
              <a:t> </a:t>
            </a:r>
            <a:r>
              <a:rPr lang="en-US" sz="2000" b="1" dirty="0" smtClean="0"/>
              <a:t>High level languages</a:t>
            </a:r>
            <a:r>
              <a:rPr lang="en-US" sz="2000" dirty="0" smtClean="0"/>
              <a:t> are human readable (English) include C, C++, Java, Python etc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7</a:t>
            </a:fld>
            <a:endParaRPr lang="en-US"/>
          </a:p>
        </p:txBody>
      </p:sp>
      <p:sp>
        <p:nvSpPr>
          <p:cNvPr id="6" name="TextBox 5"/>
          <p:cNvSpPr txBox="1"/>
          <p:nvPr/>
        </p:nvSpPr>
        <p:spPr>
          <a:xfrm>
            <a:off x="457200" y="609600"/>
            <a:ext cx="8229600" cy="1015663"/>
          </a:xfrm>
          <a:prstGeom prst="rect">
            <a:avLst/>
          </a:prstGeom>
          <a:noFill/>
        </p:spPr>
        <p:txBody>
          <a:bodyPr wrap="square" rtlCol="0">
            <a:spAutoFit/>
          </a:bodyPr>
          <a:lstStyle/>
          <a:p>
            <a:r>
              <a:rPr lang="en-US" sz="2000" dirty="0" smtClean="0"/>
              <a:t>Refer to Figure 2.21 under buffer registers. It is repeated in Fig. 3.1.1 below showing the TTL implementation of a 4-bit controlled buffer register (74LS173)</a:t>
            </a:r>
            <a:endParaRPr lang="en-US" sz="2000" dirty="0"/>
          </a:p>
        </p:txBody>
      </p:sp>
      <p:pic>
        <p:nvPicPr>
          <p:cNvPr id="1026" name="Picture 2"/>
          <p:cNvPicPr>
            <a:picLocks noChangeAspect="1" noChangeArrowheads="1"/>
          </p:cNvPicPr>
          <p:nvPr/>
        </p:nvPicPr>
        <p:blipFill>
          <a:blip r:embed="rId2" cstate="print"/>
          <a:srcRect/>
          <a:stretch>
            <a:fillRect/>
          </a:stretch>
        </p:blipFill>
        <p:spPr bwMode="auto">
          <a:xfrm>
            <a:off x="3137453" y="1752600"/>
            <a:ext cx="4355092" cy="2971800"/>
          </a:xfrm>
          <a:prstGeom prst="rect">
            <a:avLst/>
          </a:prstGeom>
          <a:noFill/>
          <a:ln w="9525">
            <a:noFill/>
            <a:miter lim="800000"/>
            <a:headEnd/>
            <a:tailEnd/>
          </a:ln>
        </p:spPr>
      </p:pic>
      <p:sp>
        <p:nvSpPr>
          <p:cNvPr id="9" name="TextBox 8"/>
          <p:cNvSpPr txBox="1"/>
          <p:nvPr/>
        </p:nvSpPr>
        <p:spPr>
          <a:xfrm>
            <a:off x="457200" y="5159514"/>
            <a:ext cx="8382000" cy="707886"/>
          </a:xfrm>
          <a:prstGeom prst="rect">
            <a:avLst/>
          </a:prstGeom>
          <a:noFill/>
        </p:spPr>
        <p:txBody>
          <a:bodyPr wrap="square" rtlCol="0">
            <a:spAutoFit/>
          </a:bodyPr>
          <a:lstStyle/>
          <a:p>
            <a:r>
              <a:rPr lang="en-US" sz="2000" dirty="0" smtClean="0"/>
              <a:t>Notice Pins 1 and 2 that are used for controlled output. </a:t>
            </a:r>
          </a:p>
          <a:p>
            <a:r>
              <a:rPr lang="en-US" sz="2000" b="1" dirty="0" smtClean="0"/>
              <a:t>How is this implemented?</a:t>
            </a:r>
            <a:endParaRPr lang="en-US" sz="2000" b="1" dirty="0"/>
          </a:p>
        </p:txBody>
      </p:sp>
      <p:sp>
        <p:nvSpPr>
          <p:cNvPr id="10" name="TextBox 9"/>
          <p:cNvSpPr txBox="1"/>
          <p:nvPr/>
        </p:nvSpPr>
        <p:spPr>
          <a:xfrm>
            <a:off x="914400" y="4419600"/>
            <a:ext cx="1524000" cy="400110"/>
          </a:xfrm>
          <a:prstGeom prst="rect">
            <a:avLst/>
          </a:prstGeom>
          <a:noFill/>
        </p:spPr>
        <p:txBody>
          <a:bodyPr wrap="square" rtlCol="0">
            <a:spAutoFit/>
          </a:bodyPr>
          <a:lstStyle/>
          <a:p>
            <a:r>
              <a:rPr lang="en-US" sz="2000" b="1" dirty="0" smtClean="0"/>
              <a:t>Fig. 3.1.1</a:t>
            </a:r>
            <a:endParaRPr lang="en-US" sz="20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70</a:t>
            </a:fld>
            <a:endParaRPr lang="en-US"/>
          </a:p>
        </p:txBody>
      </p:sp>
      <p:sp>
        <p:nvSpPr>
          <p:cNvPr id="6" name="TextBox 5"/>
          <p:cNvSpPr txBox="1"/>
          <p:nvPr/>
        </p:nvSpPr>
        <p:spPr>
          <a:xfrm>
            <a:off x="457200" y="457200"/>
            <a:ext cx="8229600" cy="5447645"/>
          </a:xfrm>
          <a:prstGeom prst="rect">
            <a:avLst/>
          </a:prstGeom>
          <a:noFill/>
        </p:spPr>
        <p:txBody>
          <a:bodyPr wrap="square" rtlCol="0">
            <a:spAutoFit/>
          </a:bodyPr>
          <a:lstStyle/>
          <a:p>
            <a:pPr algn="ctr"/>
            <a:r>
              <a:rPr lang="en-US" sz="2800" b="1" dirty="0" smtClean="0"/>
              <a:t>ASSEMBLY LANGUAGE</a:t>
            </a:r>
          </a:p>
          <a:p>
            <a:r>
              <a:rPr lang="en-US" sz="2000" dirty="0" smtClean="0"/>
              <a:t>Recall a few pages back when we studied a simple computer that instructions are loaded in the RAM as binary symbols.</a:t>
            </a:r>
          </a:p>
          <a:p>
            <a:endParaRPr lang="en-US" sz="2000" dirty="0" smtClean="0"/>
          </a:p>
          <a:p>
            <a:r>
              <a:rPr lang="en-US" sz="2000" dirty="0" smtClean="0"/>
              <a:t>Some of the instructions we would like to run are register loading instructions, addition of some register contents etc</a:t>
            </a:r>
          </a:p>
          <a:p>
            <a:endParaRPr lang="en-US" sz="2000" dirty="0" smtClean="0"/>
          </a:p>
          <a:p>
            <a:r>
              <a:rPr lang="en-US" sz="2000" dirty="0" smtClean="0"/>
              <a:t>As we showed earlier, these actions are represented by some standard short words like ADD for addition, SUB for subtraction, LDA for loading into A register etc.</a:t>
            </a:r>
          </a:p>
          <a:p>
            <a:endParaRPr lang="en-US" sz="2000" dirty="0" smtClean="0"/>
          </a:p>
          <a:p>
            <a:r>
              <a:rPr lang="en-US" sz="2000" dirty="0" smtClean="0"/>
              <a:t>These </a:t>
            </a:r>
            <a:r>
              <a:rPr lang="en-US" sz="2000" b="1" dirty="0" smtClean="0"/>
              <a:t>short-form</a:t>
            </a:r>
            <a:r>
              <a:rPr lang="en-US" sz="2000" dirty="0" smtClean="0"/>
              <a:t> words are called </a:t>
            </a:r>
            <a:r>
              <a:rPr lang="en-US" sz="2000" b="1" dirty="0" smtClean="0">
                <a:solidFill>
                  <a:srgbClr val="FF0000"/>
                </a:solidFill>
              </a:rPr>
              <a:t>MNEMONICS</a:t>
            </a:r>
            <a:r>
              <a:rPr lang="en-US" sz="2000" dirty="0" smtClean="0"/>
              <a:t> and represent the action or operation that needs to be performed.</a:t>
            </a:r>
          </a:p>
          <a:p>
            <a:endParaRPr lang="en-US" sz="2000" dirty="0" smtClean="0"/>
          </a:p>
          <a:p>
            <a:r>
              <a:rPr lang="en-US" sz="2000" dirty="0" smtClean="0"/>
              <a:t>The above is specifically true for a language that is close to machine language where the Mnemonics have a direct binary representation... </a:t>
            </a:r>
            <a:r>
              <a:rPr lang="en-US" sz="2000" b="1" dirty="0" smtClean="0"/>
              <a:t>ASSEMBLY LANGUAGE</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71</a:t>
            </a:fld>
            <a:endParaRPr lang="en-US"/>
          </a:p>
        </p:txBody>
      </p:sp>
      <p:sp>
        <p:nvSpPr>
          <p:cNvPr id="5" name="TextBox 4"/>
          <p:cNvSpPr txBox="1"/>
          <p:nvPr/>
        </p:nvSpPr>
        <p:spPr>
          <a:xfrm>
            <a:off x="381000" y="381000"/>
            <a:ext cx="8382000" cy="5632311"/>
          </a:xfrm>
          <a:prstGeom prst="rect">
            <a:avLst/>
          </a:prstGeom>
          <a:noFill/>
        </p:spPr>
        <p:txBody>
          <a:bodyPr wrap="square" rtlCol="0">
            <a:spAutoFit/>
          </a:bodyPr>
          <a:lstStyle/>
          <a:p>
            <a:pPr>
              <a:buFont typeface="Wingdings" pitchFamily="2" charset="2"/>
              <a:buChar char="ü"/>
            </a:pPr>
            <a:r>
              <a:rPr lang="en-US" sz="2000" dirty="0" smtClean="0"/>
              <a:t> Assembly language is a low level language.</a:t>
            </a:r>
          </a:p>
          <a:p>
            <a:endParaRPr lang="en-US" sz="2000" dirty="0" smtClean="0"/>
          </a:p>
          <a:p>
            <a:pPr>
              <a:buFont typeface="Wingdings" pitchFamily="2" charset="2"/>
              <a:buChar char="ü"/>
            </a:pPr>
            <a:r>
              <a:rPr lang="en-US" sz="2000" dirty="0" smtClean="0"/>
              <a:t> Requires a utility program called an </a:t>
            </a:r>
            <a:r>
              <a:rPr lang="en-US" sz="2000" b="1" dirty="0" smtClean="0">
                <a:solidFill>
                  <a:srgbClr val="FF0000"/>
                </a:solidFill>
              </a:rPr>
              <a:t>ASSEMBLER</a:t>
            </a:r>
            <a:r>
              <a:rPr lang="en-US" sz="2000" dirty="0" smtClean="0"/>
              <a:t> to convert the assembly language into executable machine code.</a:t>
            </a:r>
          </a:p>
          <a:p>
            <a:endParaRPr lang="en-US" sz="2000" dirty="0" smtClean="0"/>
          </a:p>
          <a:p>
            <a:pPr>
              <a:buFont typeface="Wingdings" pitchFamily="2" charset="2"/>
              <a:buChar char="ü"/>
            </a:pPr>
            <a:r>
              <a:rPr lang="en-US" sz="2000" dirty="0" smtClean="0"/>
              <a:t> There are several assembler programs:</a:t>
            </a:r>
          </a:p>
          <a:p>
            <a:r>
              <a:rPr lang="en-US" sz="2000" dirty="0" smtClean="0"/>
              <a:t>	Microsoft Assembler (MASM)</a:t>
            </a:r>
          </a:p>
          <a:p>
            <a:r>
              <a:rPr lang="en-US" sz="2000" dirty="0" smtClean="0"/>
              <a:t>	Borland Turbo Assembler (TASM)</a:t>
            </a:r>
          </a:p>
          <a:p>
            <a:r>
              <a:rPr lang="en-US" sz="2000" dirty="0" smtClean="0"/>
              <a:t>	GNU Assembler (GAS)</a:t>
            </a:r>
          </a:p>
          <a:p>
            <a:endParaRPr lang="en-US" sz="2000" dirty="0" smtClean="0"/>
          </a:p>
          <a:p>
            <a:r>
              <a:rPr lang="en-US" sz="2000" dirty="0" smtClean="0"/>
              <a:t>The microprocessor simply executes instructions that were entered in form of </a:t>
            </a:r>
            <a:r>
              <a:rPr lang="en-US" sz="2000" b="1" dirty="0" smtClean="0"/>
              <a:t>a program that resides</a:t>
            </a:r>
            <a:r>
              <a:rPr lang="en-US" sz="2000" dirty="0" smtClean="0"/>
              <a:t> in memory (binary).</a:t>
            </a:r>
          </a:p>
          <a:p>
            <a:endParaRPr lang="en-US" sz="2000" dirty="0" smtClean="0"/>
          </a:p>
          <a:p>
            <a:r>
              <a:rPr lang="en-US" sz="2000" dirty="0" smtClean="0"/>
              <a:t>The microprocessor does this in what is called </a:t>
            </a:r>
            <a:r>
              <a:rPr lang="en-US" sz="2000" b="1" dirty="0" smtClean="0"/>
              <a:t>fetch-decode-execute</a:t>
            </a:r>
            <a:r>
              <a:rPr lang="en-US" sz="2000" dirty="0" smtClean="0"/>
              <a:t> cycle.</a:t>
            </a:r>
          </a:p>
          <a:p>
            <a:pPr lvl="1">
              <a:buFont typeface="Wingdings" pitchFamily="2" charset="2"/>
              <a:buChar char="q"/>
            </a:pPr>
            <a:r>
              <a:rPr lang="en-US" sz="2000" dirty="0" smtClean="0"/>
              <a:t> Fetch the instruction from memory</a:t>
            </a:r>
          </a:p>
          <a:p>
            <a:pPr lvl="1">
              <a:buFont typeface="Wingdings" pitchFamily="2" charset="2"/>
              <a:buChar char="q"/>
            </a:pPr>
            <a:r>
              <a:rPr lang="en-US" sz="2000" dirty="0" smtClean="0"/>
              <a:t> Decoding or ‘identifying’ the instruction</a:t>
            </a:r>
          </a:p>
          <a:p>
            <a:pPr lvl="1">
              <a:buFont typeface="Wingdings" pitchFamily="2" charset="2"/>
              <a:buChar char="q"/>
            </a:pPr>
            <a:r>
              <a:rPr lang="en-US" sz="2000" dirty="0" smtClean="0"/>
              <a:t> Executing the instruction.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72</a:t>
            </a:fld>
            <a:endParaRPr lang="en-US"/>
          </a:p>
        </p:txBody>
      </p:sp>
      <p:sp>
        <p:nvSpPr>
          <p:cNvPr id="5" name="TextBox 4"/>
          <p:cNvSpPr txBox="1"/>
          <p:nvPr/>
        </p:nvSpPr>
        <p:spPr>
          <a:xfrm>
            <a:off x="381000" y="381000"/>
            <a:ext cx="8382000" cy="5693866"/>
          </a:xfrm>
          <a:prstGeom prst="rect">
            <a:avLst/>
          </a:prstGeom>
          <a:noFill/>
        </p:spPr>
        <p:txBody>
          <a:bodyPr wrap="square" rtlCol="0">
            <a:spAutoFit/>
          </a:bodyPr>
          <a:lstStyle/>
          <a:p>
            <a:pPr>
              <a:buFont typeface="Wingdings" pitchFamily="2" charset="2"/>
              <a:buChar char="ü"/>
            </a:pPr>
            <a:r>
              <a:rPr lang="en-US" sz="2000" dirty="0" smtClean="0"/>
              <a:t> As earlier stated, an assembler software translates the assembly language code into machine code (1’s and 0’s).</a:t>
            </a:r>
          </a:p>
          <a:p>
            <a:pPr>
              <a:buFont typeface="Wingdings" pitchFamily="2" charset="2"/>
              <a:buChar char="ü"/>
            </a:pPr>
            <a:endParaRPr lang="en-US" sz="2000" dirty="0" smtClean="0"/>
          </a:p>
          <a:p>
            <a:pPr>
              <a:buFont typeface="Wingdings" pitchFamily="2" charset="2"/>
              <a:buChar char="ü"/>
            </a:pPr>
            <a:r>
              <a:rPr lang="en-US" sz="2000" dirty="0" smtClean="0"/>
              <a:t> Writing the assembly code (saved as </a:t>
            </a:r>
            <a:r>
              <a:rPr lang="en-US" sz="2400" b="1" dirty="0" smtClean="0"/>
              <a:t>file.asm</a:t>
            </a:r>
            <a:r>
              <a:rPr lang="en-US" sz="2000" dirty="0" smtClean="0"/>
              <a:t>), is done in a text editor like notepad, EMACs etc.</a:t>
            </a:r>
          </a:p>
          <a:p>
            <a:pPr>
              <a:buFont typeface="Wingdings" pitchFamily="2" charset="2"/>
              <a:buChar char="ü"/>
            </a:pPr>
            <a:endParaRPr lang="en-US" sz="2000" dirty="0" smtClean="0"/>
          </a:p>
          <a:p>
            <a:pPr>
              <a:buFont typeface="Wingdings" pitchFamily="2" charset="2"/>
              <a:buChar char="ü"/>
            </a:pPr>
            <a:r>
              <a:rPr lang="en-US" sz="2000" dirty="0" smtClean="0"/>
              <a:t> Some special programming environments have been developed where the text editor and the assembler are integrated.</a:t>
            </a:r>
          </a:p>
          <a:p>
            <a:pPr>
              <a:buFont typeface="Wingdings" pitchFamily="2" charset="2"/>
              <a:buChar char="ü"/>
            </a:pPr>
            <a:endParaRPr lang="en-US" sz="2000" dirty="0" smtClean="0"/>
          </a:p>
          <a:p>
            <a:pPr>
              <a:buFont typeface="Wingdings" pitchFamily="2" charset="2"/>
              <a:buChar char="ü"/>
            </a:pPr>
            <a:r>
              <a:rPr lang="en-US" sz="2000" dirty="0" smtClean="0"/>
              <a:t> These are called </a:t>
            </a:r>
            <a:r>
              <a:rPr lang="en-US" sz="2000" b="1" dirty="0" smtClean="0"/>
              <a:t>Integrated Development Environments</a:t>
            </a:r>
            <a:r>
              <a:rPr lang="en-US" sz="2000" dirty="0" smtClean="0"/>
              <a:t> (</a:t>
            </a:r>
            <a:r>
              <a:rPr lang="en-US" sz="2000" b="1" dirty="0" smtClean="0">
                <a:solidFill>
                  <a:srgbClr val="FF0000"/>
                </a:solidFill>
              </a:rPr>
              <a:t>IDE</a:t>
            </a:r>
            <a:r>
              <a:rPr lang="en-US" sz="2000" dirty="0" smtClean="0"/>
              <a:t>).</a:t>
            </a:r>
          </a:p>
          <a:p>
            <a:pPr>
              <a:buFont typeface="Wingdings" pitchFamily="2" charset="2"/>
              <a:buChar char="ü"/>
            </a:pPr>
            <a:endParaRPr lang="en-US" sz="2000" dirty="0" smtClean="0"/>
          </a:p>
          <a:p>
            <a:pPr>
              <a:buFont typeface="Wingdings" pitchFamily="2" charset="2"/>
              <a:buChar char="ü"/>
            </a:pPr>
            <a:r>
              <a:rPr lang="en-US" sz="2000" dirty="0" smtClean="0"/>
              <a:t> In assembly language, the instruction consists of two parts:</a:t>
            </a:r>
          </a:p>
          <a:p>
            <a:pPr lvl="1">
              <a:buFont typeface="Wingdings" pitchFamily="2" charset="2"/>
              <a:buChar char="q"/>
            </a:pPr>
            <a:r>
              <a:rPr lang="en-US" sz="2000" dirty="0" smtClean="0"/>
              <a:t> Operation code (OPCODE) represented by a Mnemonic.</a:t>
            </a:r>
          </a:p>
          <a:p>
            <a:pPr lvl="1">
              <a:buFont typeface="Wingdings" pitchFamily="2" charset="2"/>
              <a:buChar char="q"/>
            </a:pPr>
            <a:r>
              <a:rPr lang="en-US" sz="2000" dirty="0" smtClean="0"/>
              <a:t> Data/Address on which operation is to be performed (OPERAND). This is usually in </a:t>
            </a:r>
            <a:r>
              <a:rPr lang="en-US" sz="2000" b="1" dirty="0" smtClean="0">
                <a:solidFill>
                  <a:srgbClr val="FF0000"/>
                </a:solidFill>
              </a:rPr>
              <a:t>HEXADECIMAL</a:t>
            </a:r>
            <a:r>
              <a:rPr lang="en-US" sz="2000" dirty="0" smtClean="0"/>
              <a:t>.</a:t>
            </a:r>
          </a:p>
          <a:p>
            <a:r>
              <a:rPr lang="en-US" sz="2000" b="1" dirty="0" smtClean="0">
                <a:solidFill>
                  <a:srgbClr val="FF0000"/>
                </a:solidFill>
              </a:rPr>
              <a:t>To make the code readable to the next user, comments are inserted using the semi-colon at their beginning. Comments are NOT EXECUTED.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73</a:t>
            </a:fld>
            <a:endParaRPr lang="en-US"/>
          </a:p>
        </p:txBody>
      </p:sp>
      <p:sp>
        <p:nvSpPr>
          <p:cNvPr id="6" name="TextBox 5"/>
          <p:cNvSpPr txBox="1"/>
          <p:nvPr/>
        </p:nvSpPr>
        <p:spPr>
          <a:xfrm>
            <a:off x="533400" y="381000"/>
            <a:ext cx="8153400" cy="3477875"/>
          </a:xfrm>
          <a:prstGeom prst="rect">
            <a:avLst/>
          </a:prstGeom>
          <a:noFill/>
        </p:spPr>
        <p:txBody>
          <a:bodyPr wrap="square" rtlCol="0">
            <a:spAutoFit/>
          </a:bodyPr>
          <a:lstStyle/>
          <a:p>
            <a:r>
              <a:rPr lang="en-US" sz="2000" dirty="0" smtClean="0"/>
              <a:t>An instruction in assembly language programming may also have a </a:t>
            </a:r>
            <a:r>
              <a:rPr lang="en-US" sz="2000" b="1" dirty="0" smtClean="0"/>
              <a:t>LABEL</a:t>
            </a:r>
            <a:r>
              <a:rPr lang="en-US" sz="2000" dirty="0" smtClean="0"/>
              <a:t>. </a:t>
            </a:r>
          </a:p>
          <a:p>
            <a:endParaRPr lang="en-US" sz="2000" dirty="0" smtClean="0"/>
          </a:p>
          <a:p>
            <a:r>
              <a:rPr lang="en-US" sz="2000" dirty="0" smtClean="0"/>
              <a:t>This is a character string used to label a certain potion of the code.</a:t>
            </a:r>
          </a:p>
          <a:p>
            <a:endParaRPr lang="en-US" sz="2000" dirty="0" smtClean="0"/>
          </a:p>
          <a:p>
            <a:r>
              <a:rPr lang="en-US" sz="2000" dirty="0" smtClean="0"/>
              <a:t>Between label and operand, a full colon is used,</a:t>
            </a:r>
          </a:p>
          <a:p>
            <a:endParaRPr lang="en-US" sz="2000" dirty="0" smtClean="0"/>
          </a:p>
          <a:p>
            <a:r>
              <a:rPr lang="en-US" sz="2000" dirty="0" smtClean="0"/>
              <a:t>A semicolon is used before a comment.</a:t>
            </a:r>
          </a:p>
          <a:p>
            <a:endParaRPr lang="en-US" sz="2000" dirty="0" smtClean="0"/>
          </a:p>
          <a:p>
            <a:r>
              <a:rPr lang="en-US" sz="2000" dirty="0" smtClean="0"/>
              <a:t>The overall instruction format is therefore as follows:</a:t>
            </a:r>
            <a:endParaRPr lang="en-US" sz="2000" dirty="0"/>
          </a:p>
        </p:txBody>
      </p:sp>
      <p:graphicFrame>
        <p:nvGraphicFramePr>
          <p:cNvPr id="7" name="Table 6"/>
          <p:cNvGraphicFramePr>
            <a:graphicFrameLocks noGrp="1"/>
          </p:cNvGraphicFramePr>
          <p:nvPr/>
        </p:nvGraphicFramePr>
        <p:xfrm>
          <a:off x="533400" y="3962400"/>
          <a:ext cx="8001002" cy="1818248"/>
        </p:xfrm>
        <a:graphic>
          <a:graphicData uri="http://schemas.openxmlformats.org/drawingml/2006/table">
            <a:tbl>
              <a:tblPr firstRow="1" bandRow="1">
                <a:tableStyleId>{BDBED569-4797-4DF1-A0F4-6AAB3CD982D8}</a:tableStyleId>
              </a:tblPr>
              <a:tblGrid>
                <a:gridCol w="1181967"/>
                <a:gridCol w="1485033"/>
                <a:gridCol w="1905000"/>
                <a:gridCol w="3429002"/>
              </a:tblGrid>
              <a:tr h="745976">
                <a:tc>
                  <a:txBody>
                    <a:bodyPr/>
                    <a:lstStyle/>
                    <a:p>
                      <a:pPr algn="ctr"/>
                      <a:r>
                        <a:rPr lang="en-US" dirty="0" smtClean="0"/>
                        <a:t>Label</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Opecode</a:t>
                      </a:r>
                      <a:r>
                        <a:rPr lang="en-US" baseline="0" dirty="0" smtClean="0"/>
                        <a:t> (Mnemonic)</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 Operand (s)</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Comment</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192">
                <a:tc gridSpan="4">
                  <a:txBody>
                    <a:bodyPr/>
                    <a:lstStyle/>
                    <a:p>
                      <a:r>
                        <a:rPr lang="en-US" dirty="0" smtClean="0"/>
                        <a:t>Start    :    MVI</a:t>
                      </a:r>
                      <a:r>
                        <a:rPr lang="en-US" baseline="0" dirty="0" smtClean="0"/>
                        <a:t>                  C, 46h              ; move value 70 into </a:t>
                      </a:r>
                      <a:r>
                        <a:rPr lang="en-US" baseline="0" dirty="0" err="1" smtClean="0"/>
                        <a:t>Reg</a:t>
                      </a:r>
                      <a:r>
                        <a:rPr lang="en-US" baseline="0" dirty="0" smtClean="0"/>
                        <a:t> 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192">
                <a:tc gridSpan="4">
                  <a:txBody>
                    <a:bodyPr/>
                    <a:lstStyle/>
                    <a:p>
                      <a:r>
                        <a:rPr lang="en-US" dirty="0" smtClean="0"/>
                        <a:t>Again  :   DCR</a:t>
                      </a:r>
                      <a:r>
                        <a:rPr lang="en-US" baseline="0" dirty="0" smtClean="0"/>
                        <a:t>                  C                      ; Decrement C</a:t>
                      </a:r>
                    </a:p>
                    <a:p>
                      <a:r>
                        <a:rPr lang="en-US" baseline="0" dirty="0" smtClean="0"/>
                        <a:t>               JNZ                  Again                 ; Continues to count down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74</a:t>
            </a:fld>
            <a:endParaRPr lang="en-US"/>
          </a:p>
        </p:txBody>
      </p:sp>
      <p:sp>
        <p:nvSpPr>
          <p:cNvPr id="6" name="TextBox 5"/>
          <p:cNvSpPr txBox="1"/>
          <p:nvPr/>
        </p:nvSpPr>
        <p:spPr>
          <a:xfrm>
            <a:off x="457200" y="304800"/>
            <a:ext cx="8305800" cy="5816977"/>
          </a:xfrm>
          <a:prstGeom prst="rect">
            <a:avLst/>
          </a:prstGeom>
          <a:noFill/>
        </p:spPr>
        <p:txBody>
          <a:bodyPr wrap="square" rtlCol="0">
            <a:spAutoFit/>
          </a:bodyPr>
          <a:lstStyle/>
          <a:p>
            <a:pPr algn="ctr"/>
            <a:r>
              <a:rPr lang="en-US" sz="4000" b="1" dirty="0" smtClean="0"/>
              <a:t>8085 ASSEMBLY LANGUAGE MNEMONICS</a:t>
            </a:r>
          </a:p>
          <a:p>
            <a:endParaRPr lang="en-US" sz="2000" dirty="0" smtClean="0"/>
          </a:p>
          <a:p>
            <a:r>
              <a:rPr lang="en-US" sz="2800" b="1" dirty="0" smtClean="0"/>
              <a:t>1. </a:t>
            </a:r>
            <a:r>
              <a:rPr lang="en-US" sz="2800" b="1" u="sng" dirty="0" smtClean="0"/>
              <a:t>Data Transfer Operations</a:t>
            </a:r>
          </a:p>
          <a:p>
            <a:r>
              <a:rPr lang="en-US" sz="2400" b="1" dirty="0" smtClean="0">
                <a:solidFill>
                  <a:srgbClr val="FF0000"/>
                </a:solidFill>
              </a:rPr>
              <a:t>MOV B, A </a:t>
            </a:r>
            <a:r>
              <a:rPr lang="en-US" sz="2400" b="1" dirty="0" smtClean="0"/>
              <a:t>; </a:t>
            </a:r>
            <a:r>
              <a:rPr lang="en-US" sz="2000" dirty="0" smtClean="0"/>
              <a:t>Move contents of </a:t>
            </a:r>
            <a:r>
              <a:rPr lang="en-US" sz="2000" dirty="0" err="1" smtClean="0"/>
              <a:t>Reg</a:t>
            </a:r>
            <a:r>
              <a:rPr lang="en-US" sz="2000" dirty="0" smtClean="0"/>
              <a:t> A to </a:t>
            </a:r>
            <a:r>
              <a:rPr lang="en-US" sz="2000" dirty="0" err="1" smtClean="0"/>
              <a:t>Reg</a:t>
            </a:r>
            <a:r>
              <a:rPr lang="en-US" sz="2000" dirty="0" smtClean="0"/>
              <a:t> B</a:t>
            </a:r>
          </a:p>
          <a:p>
            <a:r>
              <a:rPr lang="en-US" sz="2400" b="1" dirty="0" smtClean="0">
                <a:solidFill>
                  <a:srgbClr val="FF0000"/>
                </a:solidFill>
              </a:rPr>
              <a:t>LDA B</a:t>
            </a:r>
            <a:r>
              <a:rPr lang="en-US" sz="2400" b="1" dirty="0" smtClean="0"/>
              <a:t> ; </a:t>
            </a:r>
            <a:r>
              <a:rPr lang="en-US" sz="2000" dirty="0" smtClean="0"/>
              <a:t>Load Accumulator with contents in </a:t>
            </a:r>
            <a:r>
              <a:rPr lang="en-US" sz="2000" dirty="0" err="1" smtClean="0"/>
              <a:t>Reg</a:t>
            </a:r>
            <a:r>
              <a:rPr lang="en-US" sz="2000" dirty="0" smtClean="0"/>
              <a:t> B</a:t>
            </a:r>
          </a:p>
          <a:p>
            <a:r>
              <a:rPr lang="en-US" sz="2400" b="1" dirty="0" smtClean="0">
                <a:solidFill>
                  <a:srgbClr val="FF0000"/>
                </a:solidFill>
              </a:rPr>
              <a:t>STA B</a:t>
            </a:r>
            <a:r>
              <a:rPr lang="en-US" sz="2400" b="1" dirty="0" smtClean="0"/>
              <a:t> ; </a:t>
            </a:r>
            <a:r>
              <a:rPr lang="en-US" sz="2000" dirty="0" smtClean="0"/>
              <a:t>Store accumulator contents in </a:t>
            </a:r>
            <a:r>
              <a:rPr lang="en-US" sz="2000" dirty="0" err="1" smtClean="0"/>
              <a:t>Reg</a:t>
            </a:r>
            <a:r>
              <a:rPr lang="en-US" sz="2000" dirty="0" smtClean="0"/>
              <a:t> B</a:t>
            </a:r>
          </a:p>
          <a:p>
            <a:r>
              <a:rPr lang="en-US" sz="2400" b="1" dirty="0" smtClean="0">
                <a:solidFill>
                  <a:srgbClr val="FF0000"/>
                </a:solidFill>
              </a:rPr>
              <a:t>MVI B, 24h </a:t>
            </a:r>
            <a:r>
              <a:rPr lang="en-US" sz="2400" b="1" dirty="0" smtClean="0"/>
              <a:t>; </a:t>
            </a:r>
            <a:r>
              <a:rPr lang="en-US" sz="2000" dirty="0" smtClean="0"/>
              <a:t>Move Immediate to </a:t>
            </a:r>
            <a:r>
              <a:rPr lang="en-US" sz="2000" dirty="0" err="1" smtClean="0"/>
              <a:t>Reg</a:t>
            </a:r>
            <a:r>
              <a:rPr lang="en-US" sz="2000" dirty="0" smtClean="0"/>
              <a:t> B the value 24 (hex)</a:t>
            </a:r>
          </a:p>
          <a:p>
            <a:endParaRPr lang="en-US" sz="2400" b="1" dirty="0" smtClean="0"/>
          </a:p>
          <a:p>
            <a:r>
              <a:rPr lang="en-US" sz="2800" b="1" dirty="0" smtClean="0"/>
              <a:t>2. </a:t>
            </a:r>
            <a:r>
              <a:rPr lang="en-US" sz="2800" b="1" u="sng" dirty="0" smtClean="0"/>
              <a:t>Arithmetic Operations</a:t>
            </a:r>
          </a:p>
          <a:p>
            <a:r>
              <a:rPr lang="en-US" sz="2400" b="1" dirty="0" smtClean="0">
                <a:solidFill>
                  <a:srgbClr val="FF0000"/>
                </a:solidFill>
              </a:rPr>
              <a:t>ADD B </a:t>
            </a:r>
            <a:r>
              <a:rPr lang="en-US" sz="2400" b="1" dirty="0" smtClean="0"/>
              <a:t>; </a:t>
            </a:r>
            <a:r>
              <a:rPr lang="en-US" sz="2000" dirty="0" smtClean="0"/>
              <a:t>Add </a:t>
            </a:r>
            <a:r>
              <a:rPr lang="en-US" sz="2000" dirty="0" err="1" smtClean="0"/>
              <a:t>Reg</a:t>
            </a:r>
            <a:r>
              <a:rPr lang="en-US" sz="2000" dirty="0" smtClean="0"/>
              <a:t> B contents to </a:t>
            </a:r>
            <a:r>
              <a:rPr lang="en-US" sz="2000" dirty="0" err="1" smtClean="0"/>
              <a:t>Reg</a:t>
            </a:r>
            <a:r>
              <a:rPr lang="en-US" sz="2000" dirty="0" smtClean="0"/>
              <a:t> A, i.e. </a:t>
            </a:r>
            <a:r>
              <a:rPr lang="en-US" sz="2000" dirty="0" err="1" smtClean="0"/>
              <a:t>A</a:t>
            </a:r>
            <a:r>
              <a:rPr lang="en-US" sz="2000" dirty="0" smtClean="0"/>
              <a:t> = A+B</a:t>
            </a:r>
          </a:p>
          <a:p>
            <a:r>
              <a:rPr lang="en-US" sz="2400" b="1" dirty="0" smtClean="0">
                <a:solidFill>
                  <a:srgbClr val="FF0000"/>
                </a:solidFill>
              </a:rPr>
              <a:t>SUB B</a:t>
            </a:r>
            <a:r>
              <a:rPr lang="en-US" sz="2400" b="1" dirty="0" smtClean="0"/>
              <a:t>  ; </a:t>
            </a:r>
            <a:r>
              <a:rPr lang="en-US" sz="2000" dirty="0" smtClean="0"/>
              <a:t>Subtract </a:t>
            </a:r>
            <a:r>
              <a:rPr lang="en-US" sz="2000" dirty="0" err="1" smtClean="0"/>
              <a:t>Reg</a:t>
            </a:r>
            <a:r>
              <a:rPr lang="en-US" sz="2000" dirty="0" smtClean="0"/>
              <a:t> B contents from </a:t>
            </a:r>
            <a:r>
              <a:rPr lang="en-US" sz="2000" dirty="0" err="1" smtClean="0"/>
              <a:t>Reg</a:t>
            </a:r>
            <a:r>
              <a:rPr lang="en-US" sz="2000" dirty="0" smtClean="0"/>
              <a:t> A, i.e. A = A-B</a:t>
            </a:r>
          </a:p>
          <a:p>
            <a:r>
              <a:rPr lang="en-US" sz="2400" b="1" dirty="0" smtClean="0">
                <a:solidFill>
                  <a:srgbClr val="FF0000"/>
                </a:solidFill>
              </a:rPr>
              <a:t>INC R  </a:t>
            </a:r>
            <a:r>
              <a:rPr lang="en-US" sz="2400" b="1" dirty="0" smtClean="0"/>
              <a:t>; </a:t>
            </a:r>
            <a:r>
              <a:rPr lang="en-US" sz="2000" dirty="0" smtClean="0"/>
              <a:t>Increment contents of </a:t>
            </a:r>
            <a:r>
              <a:rPr lang="en-US" sz="2000" dirty="0" err="1" smtClean="0"/>
              <a:t>Reg</a:t>
            </a:r>
            <a:r>
              <a:rPr lang="en-US" sz="2000" dirty="0" smtClean="0"/>
              <a:t> R by 1 i.e. R=R+1</a:t>
            </a:r>
          </a:p>
          <a:p>
            <a:r>
              <a:rPr lang="en-US" sz="2400" b="1" dirty="0" smtClean="0">
                <a:solidFill>
                  <a:srgbClr val="FF0000"/>
                </a:solidFill>
              </a:rPr>
              <a:t>DCR R </a:t>
            </a:r>
            <a:r>
              <a:rPr lang="en-US" sz="2400" b="1" dirty="0" smtClean="0"/>
              <a:t>; </a:t>
            </a:r>
            <a:r>
              <a:rPr lang="en-US" sz="2000" dirty="0" smtClean="0"/>
              <a:t>Decrement contents of R by 1 i.e. R=R-1</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75</a:t>
            </a:fld>
            <a:endParaRPr lang="en-US"/>
          </a:p>
        </p:txBody>
      </p:sp>
      <p:sp>
        <p:nvSpPr>
          <p:cNvPr id="6" name="TextBox 5"/>
          <p:cNvSpPr txBox="1"/>
          <p:nvPr/>
        </p:nvSpPr>
        <p:spPr>
          <a:xfrm>
            <a:off x="457200" y="457200"/>
            <a:ext cx="8305800" cy="5632311"/>
          </a:xfrm>
          <a:prstGeom prst="rect">
            <a:avLst/>
          </a:prstGeom>
          <a:noFill/>
        </p:spPr>
        <p:txBody>
          <a:bodyPr wrap="square" rtlCol="0">
            <a:spAutoFit/>
          </a:bodyPr>
          <a:lstStyle/>
          <a:p>
            <a:r>
              <a:rPr lang="en-US" sz="2800" b="1" dirty="0" smtClean="0"/>
              <a:t>3. </a:t>
            </a:r>
            <a:r>
              <a:rPr lang="en-US" sz="2800" b="1" u="sng" dirty="0" smtClean="0"/>
              <a:t>Logical Operations</a:t>
            </a:r>
          </a:p>
          <a:p>
            <a:r>
              <a:rPr lang="en-US" sz="2400" b="1" dirty="0" smtClean="0">
                <a:solidFill>
                  <a:srgbClr val="FF0000"/>
                </a:solidFill>
              </a:rPr>
              <a:t>CMA </a:t>
            </a:r>
            <a:r>
              <a:rPr lang="en-US" sz="2400" b="1" dirty="0" smtClean="0"/>
              <a:t>; </a:t>
            </a:r>
            <a:r>
              <a:rPr lang="en-US" sz="2000" dirty="0" smtClean="0"/>
              <a:t>Complement the accumulator bit-by-bit</a:t>
            </a:r>
          </a:p>
          <a:p>
            <a:r>
              <a:rPr lang="en-US" sz="2400" b="1" dirty="0" smtClean="0">
                <a:solidFill>
                  <a:srgbClr val="FF0000"/>
                </a:solidFill>
              </a:rPr>
              <a:t>ANA B</a:t>
            </a:r>
            <a:r>
              <a:rPr lang="en-US" sz="2400" b="1" dirty="0" smtClean="0"/>
              <a:t> ; </a:t>
            </a:r>
            <a:r>
              <a:rPr lang="en-US" sz="2000" dirty="0" smtClean="0"/>
              <a:t>means ‘AND’ accumulator with indicated register i.e. bit-by-bit AND operation of </a:t>
            </a:r>
            <a:r>
              <a:rPr lang="en-US" sz="2000" dirty="0" err="1" smtClean="0"/>
              <a:t>Reg</a:t>
            </a:r>
            <a:r>
              <a:rPr lang="en-US" sz="2000" dirty="0" smtClean="0"/>
              <a:t> B and Accumulator.</a:t>
            </a:r>
          </a:p>
          <a:p>
            <a:r>
              <a:rPr lang="en-US" sz="2800" b="1" dirty="0" smtClean="0">
                <a:solidFill>
                  <a:srgbClr val="FF0000"/>
                </a:solidFill>
              </a:rPr>
              <a:t>ORA B </a:t>
            </a:r>
            <a:r>
              <a:rPr lang="en-US" sz="2800" b="1" dirty="0" smtClean="0"/>
              <a:t>; </a:t>
            </a:r>
            <a:r>
              <a:rPr lang="en-US" sz="2000" dirty="0" smtClean="0"/>
              <a:t>means ‘OR’ accumulator with indicated register i.e. bit-by-bit OR operation of </a:t>
            </a:r>
            <a:r>
              <a:rPr lang="en-US" sz="2000" dirty="0" err="1" smtClean="0"/>
              <a:t>Reg</a:t>
            </a:r>
            <a:r>
              <a:rPr lang="en-US" sz="2000" dirty="0" smtClean="0"/>
              <a:t> B and Accumulator.</a:t>
            </a:r>
          </a:p>
          <a:p>
            <a:r>
              <a:rPr lang="en-US" sz="2800" b="1" dirty="0" smtClean="0">
                <a:solidFill>
                  <a:srgbClr val="FF0000"/>
                </a:solidFill>
              </a:rPr>
              <a:t>XRA B </a:t>
            </a:r>
            <a:r>
              <a:rPr lang="en-US" sz="2800" b="1" dirty="0" smtClean="0"/>
              <a:t>; </a:t>
            </a:r>
            <a:r>
              <a:rPr lang="en-US" sz="2000" dirty="0" smtClean="0"/>
              <a:t>means ‘XOR’ accumulator with indicated register i.e. bit-by-bit XOR operation of </a:t>
            </a:r>
            <a:r>
              <a:rPr lang="en-US" sz="2000" dirty="0" err="1" smtClean="0"/>
              <a:t>Reg</a:t>
            </a:r>
            <a:r>
              <a:rPr lang="en-US" sz="2000" dirty="0" smtClean="0"/>
              <a:t> B and Accumulator.</a:t>
            </a:r>
          </a:p>
          <a:p>
            <a:r>
              <a:rPr lang="en-US" sz="2400" b="1" dirty="0" smtClean="0">
                <a:solidFill>
                  <a:srgbClr val="FF0000"/>
                </a:solidFill>
              </a:rPr>
              <a:t>ANI byte</a:t>
            </a:r>
            <a:r>
              <a:rPr lang="en-US" sz="2400" b="1" dirty="0" smtClean="0"/>
              <a:t> ; </a:t>
            </a:r>
            <a:r>
              <a:rPr lang="en-US" sz="2000" dirty="0" smtClean="0"/>
              <a:t>means ‘AND Immediate’. AND operation of accumulator with the byte that immediately follows the instruction. E.g. If A = 0101 1110, ANI C7h is and operation of 0101 1110 with 1100 0111 which is 0100 0110.</a:t>
            </a:r>
          </a:p>
          <a:p>
            <a:r>
              <a:rPr lang="en-US" sz="2400" b="1" dirty="0" smtClean="0">
                <a:solidFill>
                  <a:srgbClr val="FF0000"/>
                </a:solidFill>
              </a:rPr>
              <a:t>ORI byte, XRI</a:t>
            </a:r>
            <a:r>
              <a:rPr lang="en-US" sz="2400" b="1" dirty="0" smtClean="0"/>
              <a:t> ; </a:t>
            </a:r>
            <a:r>
              <a:rPr lang="en-US" sz="2000" dirty="0" smtClean="0"/>
              <a:t>OR immediate and XOR immediate have similar structure as ANI above.</a:t>
            </a:r>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76</a:t>
            </a:fld>
            <a:endParaRPr lang="en-US"/>
          </a:p>
        </p:txBody>
      </p:sp>
      <p:sp>
        <p:nvSpPr>
          <p:cNvPr id="6" name="TextBox 5"/>
          <p:cNvSpPr txBox="1"/>
          <p:nvPr/>
        </p:nvSpPr>
        <p:spPr>
          <a:xfrm>
            <a:off x="533400" y="457200"/>
            <a:ext cx="8153400" cy="5940088"/>
          </a:xfrm>
          <a:prstGeom prst="rect">
            <a:avLst/>
          </a:prstGeom>
          <a:noFill/>
        </p:spPr>
        <p:txBody>
          <a:bodyPr wrap="square" rtlCol="0">
            <a:spAutoFit/>
          </a:bodyPr>
          <a:lstStyle/>
          <a:p>
            <a:r>
              <a:rPr lang="en-US" sz="2800" b="1" dirty="0" smtClean="0"/>
              <a:t>4. </a:t>
            </a:r>
            <a:r>
              <a:rPr lang="en-US" sz="2800" b="1" u="sng" dirty="0" smtClean="0"/>
              <a:t>Jump Operations(Conditional Jumps)</a:t>
            </a:r>
          </a:p>
          <a:p>
            <a:endParaRPr lang="en-US" sz="2000" dirty="0" smtClean="0"/>
          </a:p>
          <a:p>
            <a:r>
              <a:rPr lang="en-US" sz="2000" dirty="0" smtClean="0"/>
              <a:t>These change the program sequence.</a:t>
            </a:r>
          </a:p>
          <a:p>
            <a:endParaRPr lang="en-US" sz="2000" dirty="0" smtClean="0"/>
          </a:p>
          <a:p>
            <a:r>
              <a:rPr lang="en-US" sz="2400" b="1" dirty="0" smtClean="0">
                <a:solidFill>
                  <a:srgbClr val="FF0000"/>
                </a:solidFill>
              </a:rPr>
              <a:t>JMP 234h </a:t>
            </a:r>
            <a:r>
              <a:rPr lang="en-US" sz="2000" b="1" dirty="0" smtClean="0"/>
              <a:t>; </a:t>
            </a:r>
            <a:r>
              <a:rPr lang="en-US" sz="2000" dirty="0" smtClean="0"/>
              <a:t>Mean jump. Once execution reaches this line, the program counter is set to address 234h, i.e. execution jumps to 234h (this address value is just an example)</a:t>
            </a:r>
          </a:p>
          <a:p>
            <a:endParaRPr lang="en-US" sz="2000" dirty="0" smtClean="0"/>
          </a:p>
          <a:p>
            <a:r>
              <a:rPr lang="en-US" sz="2400" b="1" dirty="0" smtClean="0">
                <a:solidFill>
                  <a:srgbClr val="FF0000"/>
                </a:solidFill>
              </a:rPr>
              <a:t>JM 2006h</a:t>
            </a:r>
            <a:r>
              <a:rPr lang="en-US" sz="2400" b="1" dirty="0" smtClean="0"/>
              <a:t> </a:t>
            </a:r>
            <a:r>
              <a:rPr lang="en-US" sz="2000" b="1" dirty="0" smtClean="0"/>
              <a:t>; </a:t>
            </a:r>
            <a:r>
              <a:rPr lang="en-US" sz="2000" dirty="0" smtClean="0"/>
              <a:t>Jump if  minus=&gt; if the result of some execution has triggered the sign flag, execution jumps to memory 2006h.</a:t>
            </a:r>
          </a:p>
          <a:p>
            <a:endParaRPr lang="en-US" sz="2000" dirty="0" smtClean="0"/>
          </a:p>
          <a:p>
            <a:r>
              <a:rPr lang="en-US" sz="2400" b="1" dirty="0" smtClean="0">
                <a:solidFill>
                  <a:srgbClr val="FF0000"/>
                </a:solidFill>
              </a:rPr>
              <a:t>JZ 234h</a:t>
            </a:r>
            <a:r>
              <a:rPr lang="en-US" sz="2000" b="1" dirty="0" smtClean="0"/>
              <a:t>; </a:t>
            </a:r>
            <a:r>
              <a:rPr lang="en-US" sz="2000" dirty="0" smtClean="0"/>
              <a:t>Jump if zero. Execution jumps to the specified memory location if the zero flag is set (accumulator contents become zero after an operation)</a:t>
            </a:r>
          </a:p>
          <a:p>
            <a:endParaRPr lang="en-US" sz="2000" dirty="0" smtClean="0"/>
          </a:p>
          <a:p>
            <a:r>
              <a:rPr lang="en-US" sz="2000" b="1" dirty="0" smtClean="0">
                <a:solidFill>
                  <a:srgbClr val="FF0000"/>
                </a:solidFill>
              </a:rPr>
              <a:t>JNZ 234h </a:t>
            </a:r>
            <a:r>
              <a:rPr lang="en-US" sz="2000" dirty="0" smtClean="0"/>
              <a:t>; Jump if not zero. Execution jumps to the specified memory location if the zero flag is not set (ACCUM not zero)</a:t>
            </a:r>
          </a:p>
          <a:p>
            <a:endParaRPr lang="en-US" sz="20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77</a:t>
            </a:fld>
            <a:endParaRPr lang="en-US"/>
          </a:p>
        </p:txBody>
      </p:sp>
      <p:sp>
        <p:nvSpPr>
          <p:cNvPr id="6" name="TextBox 5"/>
          <p:cNvSpPr txBox="1"/>
          <p:nvPr/>
        </p:nvSpPr>
        <p:spPr>
          <a:xfrm>
            <a:off x="533400" y="457200"/>
            <a:ext cx="8153400" cy="5201424"/>
          </a:xfrm>
          <a:prstGeom prst="rect">
            <a:avLst/>
          </a:prstGeom>
          <a:noFill/>
        </p:spPr>
        <p:txBody>
          <a:bodyPr wrap="square" rtlCol="0">
            <a:spAutoFit/>
          </a:bodyPr>
          <a:lstStyle/>
          <a:p>
            <a:r>
              <a:rPr lang="en-US" sz="2800" b="1" dirty="0" smtClean="0"/>
              <a:t>5. </a:t>
            </a:r>
            <a:r>
              <a:rPr lang="en-US" sz="2800" b="1" u="sng" dirty="0" smtClean="0"/>
              <a:t>Other Operations</a:t>
            </a:r>
          </a:p>
          <a:p>
            <a:r>
              <a:rPr lang="en-US" sz="2400" b="1" dirty="0" smtClean="0">
                <a:solidFill>
                  <a:srgbClr val="FF0000"/>
                </a:solidFill>
              </a:rPr>
              <a:t>NOP</a:t>
            </a:r>
            <a:r>
              <a:rPr lang="en-US" sz="2000" b="1" dirty="0" smtClean="0"/>
              <a:t>; </a:t>
            </a:r>
            <a:r>
              <a:rPr lang="en-US" sz="2000" dirty="0" smtClean="0"/>
              <a:t>Means No Operation. No register changes occur during this instruction. It is used to waste time…delay. The exact delay of one NOP depends on the processor.</a:t>
            </a:r>
          </a:p>
          <a:p>
            <a:endParaRPr lang="en-US" sz="2000" dirty="0" smtClean="0"/>
          </a:p>
          <a:p>
            <a:r>
              <a:rPr lang="en-US" sz="2400" b="1" dirty="0" smtClean="0">
                <a:solidFill>
                  <a:srgbClr val="FF0000"/>
                </a:solidFill>
              </a:rPr>
              <a:t>HLT</a:t>
            </a:r>
            <a:r>
              <a:rPr lang="en-US" sz="2000" b="1" dirty="0" smtClean="0"/>
              <a:t>; </a:t>
            </a:r>
            <a:r>
              <a:rPr lang="en-US" sz="2000" dirty="0" smtClean="0"/>
              <a:t>Means Halt. This instruction stops the execution.</a:t>
            </a:r>
          </a:p>
          <a:p>
            <a:endParaRPr lang="en-US" sz="2000" dirty="0" smtClean="0"/>
          </a:p>
          <a:p>
            <a:r>
              <a:rPr lang="en-US" sz="2400" b="1" dirty="0" smtClean="0">
                <a:solidFill>
                  <a:srgbClr val="FF0000"/>
                </a:solidFill>
              </a:rPr>
              <a:t>IN 02H</a:t>
            </a:r>
            <a:r>
              <a:rPr lang="en-US" sz="2000" b="1" dirty="0" smtClean="0"/>
              <a:t>; </a:t>
            </a:r>
            <a:r>
              <a:rPr lang="en-US" sz="2000" dirty="0" smtClean="0"/>
              <a:t>Means Input. Transfers data from specified input port to the accumulator.</a:t>
            </a:r>
          </a:p>
          <a:p>
            <a:endParaRPr lang="en-US" sz="2000" dirty="0" smtClean="0"/>
          </a:p>
          <a:p>
            <a:r>
              <a:rPr lang="en-US" sz="2400" b="1" dirty="0" smtClean="0">
                <a:solidFill>
                  <a:srgbClr val="FF0000"/>
                </a:solidFill>
              </a:rPr>
              <a:t>OUT 04H</a:t>
            </a:r>
            <a:r>
              <a:rPr lang="en-US" sz="2000" b="1" dirty="0" smtClean="0"/>
              <a:t>; </a:t>
            </a:r>
            <a:r>
              <a:rPr lang="en-US" sz="2000" dirty="0" smtClean="0"/>
              <a:t>Means Output. Transfers data from accumulator to the specified port.</a:t>
            </a:r>
          </a:p>
          <a:p>
            <a:r>
              <a:rPr lang="en-US" sz="2400" b="1" dirty="0" smtClean="0">
                <a:solidFill>
                  <a:srgbClr val="FF0000"/>
                </a:solidFill>
              </a:rPr>
              <a:t>RAR</a:t>
            </a:r>
            <a:r>
              <a:rPr lang="en-US" sz="2000" b="1" dirty="0" smtClean="0"/>
              <a:t>; </a:t>
            </a:r>
            <a:r>
              <a:rPr lang="en-US" sz="2000" dirty="0" smtClean="0"/>
              <a:t>Means Rotate Accumulator Left e.g. if A = 1011 0110, then RAL will produce A = 0101 1011</a:t>
            </a:r>
          </a:p>
          <a:p>
            <a:r>
              <a:rPr lang="en-US" sz="2400" b="1" dirty="0" smtClean="0">
                <a:solidFill>
                  <a:srgbClr val="FF0000"/>
                </a:solidFill>
              </a:rPr>
              <a:t>RAL</a:t>
            </a:r>
            <a:r>
              <a:rPr lang="en-US" sz="2000" b="1" dirty="0" smtClean="0"/>
              <a:t>; </a:t>
            </a:r>
            <a:r>
              <a:rPr lang="en-US" sz="2000" dirty="0" smtClean="0"/>
              <a:t>Means Rotate Accumulator Right.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78</a:t>
            </a:fld>
            <a:endParaRPr lang="en-US"/>
          </a:p>
        </p:txBody>
      </p:sp>
      <p:sp>
        <p:nvSpPr>
          <p:cNvPr id="6" name="TextBox 5"/>
          <p:cNvSpPr txBox="1"/>
          <p:nvPr/>
        </p:nvSpPr>
        <p:spPr>
          <a:xfrm>
            <a:off x="457200" y="381000"/>
            <a:ext cx="7848600" cy="4708981"/>
          </a:xfrm>
          <a:prstGeom prst="rect">
            <a:avLst/>
          </a:prstGeom>
          <a:noFill/>
        </p:spPr>
        <p:txBody>
          <a:bodyPr wrap="square" rtlCol="0">
            <a:spAutoFit/>
          </a:bodyPr>
          <a:lstStyle/>
          <a:p>
            <a:r>
              <a:rPr lang="en-US" sz="2000" dirty="0" smtClean="0"/>
              <a:t>Example of simple assembly language program:</a:t>
            </a:r>
          </a:p>
          <a:p>
            <a:endParaRPr lang="en-US" sz="2000" dirty="0" smtClean="0"/>
          </a:p>
          <a:p>
            <a:r>
              <a:rPr lang="en-US" sz="2000" dirty="0" smtClean="0"/>
              <a:t>&gt;&gt; MVI A, 24h  ; Load </a:t>
            </a:r>
            <a:r>
              <a:rPr lang="en-US" sz="2000" dirty="0" err="1" smtClean="0"/>
              <a:t>Accum</a:t>
            </a:r>
            <a:r>
              <a:rPr lang="en-US" sz="2000" dirty="0" smtClean="0"/>
              <a:t> with value 24 (hex)</a:t>
            </a:r>
          </a:p>
          <a:p>
            <a:r>
              <a:rPr lang="en-US" sz="2000" dirty="0" smtClean="0"/>
              <a:t>&gt;&gt; MVI B, 56h  ; Load B register with value 56 (hex)</a:t>
            </a:r>
          </a:p>
          <a:p>
            <a:r>
              <a:rPr lang="en-US" sz="2000" dirty="0" smtClean="0"/>
              <a:t>&gt;&gt; ADD B         ; Add B register values to </a:t>
            </a:r>
            <a:r>
              <a:rPr lang="en-US" sz="2000" dirty="0" err="1" smtClean="0"/>
              <a:t>Accum</a:t>
            </a:r>
            <a:r>
              <a:rPr lang="en-US" sz="2000" dirty="0" smtClean="0"/>
              <a:t> A = A+B</a:t>
            </a:r>
          </a:p>
          <a:p>
            <a:r>
              <a:rPr lang="en-US" sz="2000" dirty="0" smtClean="0"/>
              <a:t>&gt;&gt; OUT 01h     ; Display the </a:t>
            </a:r>
            <a:r>
              <a:rPr lang="en-US" sz="2000" dirty="0" err="1" smtClean="0"/>
              <a:t>Accum</a:t>
            </a:r>
            <a:r>
              <a:rPr lang="en-US" sz="2000" dirty="0" smtClean="0"/>
              <a:t> contents on port</a:t>
            </a:r>
          </a:p>
          <a:p>
            <a:r>
              <a:rPr lang="en-US" sz="2000" dirty="0" smtClean="0"/>
              <a:t>                           addressed 01 (hex)</a:t>
            </a:r>
          </a:p>
          <a:p>
            <a:r>
              <a:rPr lang="en-US" sz="2000" dirty="0" smtClean="0"/>
              <a:t>&gt;&gt; HLT	  ; Stop execution</a:t>
            </a:r>
          </a:p>
          <a:p>
            <a:endParaRPr lang="en-US" sz="2000" dirty="0" smtClean="0"/>
          </a:p>
          <a:p>
            <a:r>
              <a:rPr lang="en-US" sz="2000" dirty="0" smtClean="0"/>
              <a:t>The result of the operation should be 7Ah.</a:t>
            </a:r>
          </a:p>
          <a:p>
            <a:endParaRPr lang="en-US" sz="2000" dirty="0" smtClean="0"/>
          </a:p>
          <a:p>
            <a:r>
              <a:rPr lang="en-US" sz="2000" dirty="0" smtClean="0"/>
              <a:t>Notice the various ways the address of the data to be operated on is specified.</a:t>
            </a:r>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EEE3132 Jasper Hatilima 2014</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79</a:t>
            </a:fld>
            <a:endParaRPr lang="en-US"/>
          </a:p>
        </p:txBody>
      </p:sp>
      <p:sp>
        <p:nvSpPr>
          <p:cNvPr id="5" name="TextBox 4"/>
          <p:cNvSpPr txBox="1"/>
          <p:nvPr/>
        </p:nvSpPr>
        <p:spPr>
          <a:xfrm>
            <a:off x="457200" y="457200"/>
            <a:ext cx="8229600" cy="5878532"/>
          </a:xfrm>
          <a:prstGeom prst="rect">
            <a:avLst/>
          </a:prstGeom>
          <a:noFill/>
        </p:spPr>
        <p:txBody>
          <a:bodyPr wrap="square" rtlCol="0">
            <a:spAutoFit/>
          </a:bodyPr>
          <a:lstStyle/>
          <a:p>
            <a:pPr algn="ctr"/>
            <a:r>
              <a:rPr lang="en-US" sz="2000" b="1" dirty="0" smtClean="0"/>
              <a:t>CLOSING ON MICROPROCESSORS AND MICROCONTROLLERS</a:t>
            </a:r>
          </a:p>
          <a:p>
            <a:endParaRPr lang="en-US" sz="2000" dirty="0" smtClean="0"/>
          </a:p>
          <a:p>
            <a:r>
              <a:rPr lang="en-US" sz="2200" dirty="0" smtClean="0"/>
              <a:t>So now you understand microprocessor architecture and basics of assembly language to program controllers.</a:t>
            </a:r>
          </a:p>
          <a:p>
            <a:endParaRPr lang="en-US" sz="2200" dirty="0" smtClean="0"/>
          </a:p>
          <a:p>
            <a:r>
              <a:rPr lang="en-US" sz="2200" dirty="0" smtClean="0"/>
              <a:t>You also understand the difference between a microprocessor and a microcontroller.</a:t>
            </a:r>
          </a:p>
          <a:p>
            <a:endParaRPr lang="en-US" sz="2200" dirty="0" smtClean="0"/>
          </a:p>
          <a:p>
            <a:r>
              <a:rPr lang="en-US" sz="2200" dirty="0" smtClean="0"/>
              <a:t>Since a microcontroller has additional peripheral devices like A/D and D/A converters, they are used in special purpose systems.</a:t>
            </a:r>
          </a:p>
          <a:p>
            <a:endParaRPr lang="en-US" sz="2200" dirty="0" smtClean="0"/>
          </a:p>
          <a:p>
            <a:r>
              <a:rPr lang="en-US" sz="2200" dirty="0" smtClean="0"/>
              <a:t>Such a special purpose computer system is called an </a:t>
            </a:r>
            <a:r>
              <a:rPr lang="en-US" sz="2200" b="1" dirty="0" smtClean="0"/>
              <a:t>EMBEDDED SYSTEM  - </a:t>
            </a:r>
            <a:r>
              <a:rPr lang="en-US" sz="2200" dirty="0" smtClean="0"/>
              <a:t>It is not used for general purposes</a:t>
            </a:r>
          </a:p>
          <a:p>
            <a:r>
              <a:rPr lang="en-US" sz="2200" i="1" dirty="0" smtClean="0">
                <a:solidFill>
                  <a:srgbClr val="FF0000"/>
                </a:solidFill>
              </a:rPr>
              <a:t>(Hoping this course will be introduced in the future)</a:t>
            </a:r>
            <a:r>
              <a:rPr lang="en-US" sz="2200" dirty="0" smtClean="0"/>
              <a:t>.</a:t>
            </a:r>
          </a:p>
          <a:p>
            <a:r>
              <a:rPr lang="en-US" sz="2200" dirty="0" smtClean="0"/>
              <a:t>An example is the auto-processing unit in</a:t>
            </a:r>
            <a:r>
              <a:rPr lang="en-US" sz="2000" dirty="0" smtClean="0"/>
              <a:t> </a:t>
            </a:r>
            <a:r>
              <a:rPr lang="en-US" sz="2400" b="1" dirty="0" smtClean="0"/>
              <a:t>automobiles</a:t>
            </a:r>
            <a:r>
              <a:rPr lang="en-US" sz="2000" dirty="0" smtClean="0"/>
              <a:t>.</a:t>
            </a:r>
          </a:p>
          <a:p>
            <a:endParaRPr lang="en-US" sz="2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8</a:t>
            </a:fld>
            <a:endParaRPr lang="en-US"/>
          </a:p>
        </p:txBody>
      </p:sp>
      <p:sp>
        <p:nvSpPr>
          <p:cNvPr id="6" name="TextBox 5"/>
          <p:cNvSpPr txBox="1"/>
          <p:nvPr/>
        </p:nvSpPr>
        <p:spPr>
          <a:xfrm>
            <a:off x="457200" y="304800"/>
            <a:ext cx="8229600" cy="1077218"/>
          </a:xfrm>
          <a:prstGeom prst="rect">
            <a:avLst/>
          </a:prstGeom>
          <a:noFill/>
        </p:spPr>
        <p:txBody>
          <a:bodyPr wrap="square" rtlCol="0">
            <a:spAutoFit/>
          </a:bodyPr>
          <a:lstStyle/>
          <a:p>
            <a:r>
              <a:rPr lang="en-US" sz="2400" b="1" dirty="0" smtClean="0"/>
              <a:t>3.1.1 Three-State Switch (Tri-state switch)</a:t>
            </a:r>
          </a:p>
          <a:p>
            <a:r>
              <a:rPr lang="en-US" sz="2000" dirty="0" smtClean="0"/>
              <a:t>The output has three possible states: LOW, HIGH, or Floating also called high-impedance.</a:t>
            </a:r>
            <a:endParaRPr lang="en-US" sz="2000" dirty="0"/>
          </a:p>
        </p:txBody>
      </p:sp>
      <p:sp>
        <p:nvSpPr>
          <p:cNvPr id="10" name="TextBox 9"/>
          <p:cNvSpPr txBox="1"/>
          <p:nvPr/>
        </p:nvSpPr>
        <p:spPr>
          <a:xfrm>
            <a:off x="2209800" y="5791200"/>
            <a:ext cx="6019800" cy="400110"/>
          </a:xfrm>
          <a:prstGeom prst="rect">
            <a:avLst/>
          </a:prstGeom>
          <a:noFill/>
        </p:spPr>
        <p:txBody>
          <a:bodyPr wrap="square" rtlCol="0">
            <a:spAutoFit/>
          </a:bodyPr>
          <a:lstStyle/>
          <a:p>
            <a:r>
              <a:rPr lang="en-US" sz="2000" b="1" dirty="0" smtClean="0"/>
              <a:t>Fig. 3.1.2 Normally Open Three-State switch.</a:t>
            </a:r>
            <a:endParaRPr lang="en-US" sz="2000" b="1" dirty="0"/>
          </a:p>
        </p:txBody>
      </p:sp>
      <p:pic>
        <p:nvPicPr>
          <p:cNvPr id="2050" name="Picture 2"/>
          <p:cNvPicPr>
            <a:picLocks noChangeAspect="1" noChangeArrowheads="1"/>
          </p:cNvPicPr>
          <p:nvPr/>
        </p:nvPicPr>
        <p:blipFill>
          <a:blip r:embed="rId2" cstate="print"/>
          <a:srcRect/>
          <a:stretch>
            <a:fillRect/>
          </a:stretch>
        </p:blipFill>
        <p:spPr bwMode="auto">
          <a:xfrm>
            <a:off x="2590800" y="1395291"/>
            <a:ext cx="5218756" cy="4319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EEE3132 Jasper Hatilima 2014</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80</a:t>
            </a:fld>
            <a:endParaRPr lang="en-US"/>
          </a:p>
        </p:txBody>
      </p:sp>
      <p:sp>
        <p:nvSpPr>
          <p:cNvPr id="7" name="TextBox 6"/>
          <p:cNvSpPr txBox="1"/>
          <p:nvPr/>
        </p:nvSpPr>
        <p:spPr>
          <a:xfrm>
            <a:off x="533400" y="3733800"/>
            <a:ext cx="8229600" cy="2246769"/>
          </a:xfrm>
          <a:prstGeom prst="rect">
            <a:avLst/>
          </a:prstGeom>
          <a:noFill/>
        </p:spPr>
        <p:txBody>
          <a:bodyPr wrap="square" rtlCol="0">
            <a:spAutoFit/>
          </a:bodyPr>
          <a:lstStyle/>
          <a:p>
            <a:r>
              <a:rPr lang="en-US" sz="2000" dirty="0" smtClean="0"/>
              <a:t>By 1990:</a:t>
            </a:r>
          </a:p>
          <a:p>
            <a:r>
              <a:rPr lang="en-US" sz="2000" dirty="0" smtClean="0"/>
              <a:t> </a:t>
            </a:r>
            <a:r>
              <a:rPr lang="en-US" sz="2000" b="1" dirty="0" smtClean="0"/>
              <a:t>Toyota</a:t>
            </a:r>
            <a:r>
              <a:rPr lang="en-US" sz="2000" dirty="0" smtClean="0"/>
              <a:t> was using its own </a:t>
            </a:r>
            <a:r>
              <a:rPr lang="el-GR" sz="2000" dirty="0" smtClean="0"/>
              <a:t>μ</a:t>
            </a:r>
            <a:r>
              <a:rPr lang="en-US" sz="2000" dirty="0" smtClean="0"/>
              <a:t>C. It </a:t>
            </a:r>
            <a:r>
              <a:rPr lang="en-US" sz="2000" dirty="0" err="1" smtClean="0"/>
              <a:t>refered</a:t>
            </a:r>
            <a:r>
              <a:rPr lang="en-US" sz="2000" dirty="0" smtClean="0"/>
              <a:t> to its </a:t>
            </a:r>
            <a:r>
              <a:rPr lang="el-GR" sz="2000" dirty="0" smtClean="0"/>
              <a:t>μ</a:t>
            </a:r>
            <a:r>
              <a:rPr lang="en-US" sz="2000" dirty="0" smtClean="0"/>
              <a:t>C based system as </a:t>
            </a:r>
            <a:r>
              <a:rPr lang="en-US" sz="2000" i="1" dirty="0" smtClean="0"/>
              <a:t>Engine Control Unit</a:t>
            </a:r>
            <a:r>
              <a:rPr lang="en-US" sz="2000" dirty="0" smtClean="0"/>
              <a:t> (ECU).</a:t>
            </a:r>
          </a:p>
          <a:p>
            <a:r>
              <a:rPr lang="en-US" sz="2000" b="1" dirty="0" smtClean="0"/>
              <a:t>Audi</a:t>
            </a:r>
            <a:r>
              <a:rPr lang="en-US" sz="2000" dirty="0" smtClean="0"/>
              <a:t> used Motorola’s 6802 for its controls.</a:t>
            </a:r>
          </a:p>
          <a:p>
            <a:r>
              <a:rPr lang="en-US" sz="2000" b="1" dirty="0" smtClean="0"/>
              <a:t>Ford</a:t>
            </a:r>
            <a:r>
              <a:rPr lang="en-US" sz="2000" dirty="0" smtClean="0"/>
              <a:t> collaborated with Intel to have an 8061 used for its cars.</a:t>
            </a:r>
          </a:p>
          <a:p>
            <a:r>
              <a:rPr lang="en-US" sz="2000" dirty="0" smtClean="0"/>
              <a:t>The process of making customized microcontrollers brings us to the next and last topic... </a:t>
            </a:r>
            <a:r>
              <a:rPr lang="en-US" sz="2000" b="1" dirty="0" smtClean="0"/>
              <a:t>PLD</a:t>
            </a:r>
            <a:r>
              <a:rPr lang="en-US" sz="2000" dirty="0" smtClean="0"/>
              <a:t>s.</a:t>
            </a:r>
          </a:p>
        </p:txBody>
      </p:sp>
      <p:pic>
        <p:nvPicPr>
          <p:cNvPr id="6" name="Picture 3"/>
          <p:cNvPicPr>
            <a:picLocks noChangeAspect="1" noChangeArrowheads="1"/>
          </p:cNvPicPr>
          <p:nvPr/>
        </p:nvPicPr>
        <p:blipFill>
          <a:blip r:embed="rId2" cstate="print"/>
          <a:srcRect/>
          <a:stretch>
            <a:fillRect/>
          </a:stretch>
        </p:blipFill>
        <p:spPr bwMode="auto">
          <a:xfrm>
            <a:off x="1219200" y="609600"/>
            <a:ext cx="703082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EEE3132 Jasper Hatilima 2014</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81</a:t>
            </a:fld>
            <a:endParaRPr lang="en-US"/>
          </a:p>
        </p:txBody>
      </p:sp>
      <p:sp>
        <p:nvSpPr>
          <p:cNvPr id="6" name="TextBox 5"/>
          <p:cNvSpPr txBox="1"/>
          <p:nvPr/>
        </p:nvSpPr>
        <p:spPr>
          <a:xfrm>
            <a:off x="457200" y="944940"/>
            <a:ext cx="8153400" cy="1200329"/>
          </a:xfrm>
          <a:prstGeom prst="rect">
            <a:avLst/>
          </a:prstGeom>
          <a:noFill/>
        </p:spPr>
        <p:txBody>
          <a:bodyPr wrap="square" rtlCol="0">
            <a:spAutoFit/>
          </a:bodyPr>
          <a:lstStyle/>
          <a:p>
            <a:pPr algn="ctr"/>
            <a:r>
              <a:rPr lang="en-US" sz="3200" dirty="0" smtClean="0"/>
              <a:t>PART 3.3 </a:t>
            </a:r>
          </a:p>
          <a:p>
            <a:pPr algn="ctr"/>
            <a:r>
              <a:rPr lang="en-US" sz="4000" b="1" dirty="0" smtClean="0"/>
              <a:t>PLDs</a:t>
            </a:r>
            <a:r>
              <a:rPr lang="en-US" sz="3200" dirty="0" smtClean="0"/>
              <a:t>: PLA, PAL and FPGAs</a:t>
            </a:r>
            <a:endParaRPr lang="en-US" sz="3200" dirty="0"/>
          </a:p>
        </p:txBody>
      </p:sp>
      <p:sp>
        <p:nvSpPr>
          <p:cNvPr id="5" name="TextBox 4"/>
          <p:cNvSpPr txBox="1"/>
          <p:nvPr/>
        </p:nvSpPr>
        <p:spPr>
          <a:xfrm>
            <a:off x="838200" y="4800600"/>
            <a:ext cx="7620000" cy="830997"/>
          </a:xfrm>
          <a:prstGeom prst="rect">
            <a:avLst/>
          </a:prstGeom>
          <a:noFill/>
        </p:spPr>
        <p:txBody>
          <a:bodyPr wrap="square" rtlCol="0">
            <a:spAutoFit/>
          </a:bodyPr>
          <a:lstStyle/>
          <a:p>
            <a:r>
              <a:rPr lang="en-US" sz="2400" b="1" dirty="0" smtClean="0"/>
              <a:t>Any definitions, descriptions, ideas etc from the class?</a:t>
            </a:r>
            <a:endParaRPr lang="en-US" sz="2400"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EEE3132 Jasper Hatilima 2014</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82</a:t>
            </a:fld>
            <a:endParaRPr lang="en-US"/>
          </a:p>
        </p:txBody>
      </p:sp>
      <p:sp>
        <p:nvSpPr>
          <p:cNvPr id="6" name="TextBox 5"/>
          <p:cNvSpPr txBox="1"/>
          <p:nvPr/>
        </p:nvSpPr>
        <p:spPr>
          <a:xfrm>
            <a:off x="457200" y="457200"/>
            <a:ext cx="7848600" cy="2185214"/>
          </a:xfrm>
          <a:prstGeom prst="rect">
            <a:avLst/>
          </a:prstGeom>
          <a:noFill/>
        </p:spPr>
        <p:txBody>
          <a:bodyPr wrap="square" rtlCol="0">
            <a:spAutoFit/>
          </a:bodyPr>
          <a:lstStyle/>
          <a:p>
            <a:pPr algn="ctr"/>
            <a:r>
              <a:rPr lang="en-US" sz="3600" b="1" dirty="0" smtClean="0"/>
              <a:t>PLDs</a:t>
            </a:r>
            <a:r>
              <a:rPr lang="en-US" sz="3600" dirty="0" smtClean="0"/>
              <a:t>:</a:t>
            </a:r>
          </a:p>
          <a:p>
            <a:r>
              <a:rPr lang="en-US" sz="2000" b="1" dirty="0" smtClean="0">
                <a:solidFill>
                  <a:srgbClr val="FF0000"/>
                </a:solidFill>
              </a:rPr>
              <a:t>Programmable Logic Devices</a:t>
            </a:r>
            <a:r>
              <a:rPr lang="en-US" sz="2000" dirty="0" smtClean="0"/>
              <a:t> (PLDs) are general purpose microchips that are used to implement logic circuits.</a:t>
            </a:r>
          </a:p>
          <a:p>
            <a:endParaRPr lang="en-US" sz="2000" dirty="0" smtClean="0"/>
          </a:p>
          <a:p>
            <a:r>
              <a:rPr lang="en-US" sz="2000" dirty="0" smtClean="0"/>
              <a:t> A PLD can be viewed as a ‘black box’ that is made up of </a:t>
            </a:r>
            <a:r>
              <a:rPr lang="en-US" sz="2000" b="1" dirty="0" smtClean="0">
                <a:solidFill>
                  <a:srgbClr val="FF0000"/>
                </a:solidFill>
              </a:rPr>
              <a:t>logic gates</a:t>
            </a:r>
            <a:r>
              <a:rPr lang="en-US" sz="2000" dirty="0" smtClean="0"/>
              <a:t> and </a:t>
            </a:r>
            <a:r>
              <a:rPr lang="en-US" sz="2000" b="1" dirty="0" smtClean="0">
                <a:solidFill>
                  <a:srgbClr val="FF0000"/>
                </a:solidFill>
              </a:rPr>
              <a:t>programmable switches</a:t>
            </a:r>
            <a:r>
              <a:rPr lang="en-US" sz="2000" dirty="0" smtClean="0"/>
              <a:t>.</a:t>
            </a:r>
            <a:endParaRPr lang="en-US" sz="2000" dirty="0"/>
          </a:p>
        </p:txBody>
      </p:sp>
      <p:pic>
        <p:nvPicPr>
          <p:cNvPr id="1026" name="Picture 2"/>
          <p:cNvPicPr>
            <a:picLocks noChangeAspect="1" noChangeArrowheads="1"/>
          </p:cNvPicPr>
          <p:nvPr/>
        </p:nvPicPr>
        <p:blipFill>
          <a:blip r:embed="rId2" cstate="print"/>
          <a:srcRect/>
          <a:stretch>
            <a:fillRect/>
          </a:stretch>
        </p:blipFill>
        <p:spPr bwMode="auto">
          <a:xfrm>
            <a:off x="2509003" y="2867025"/>
            <a:ext cx="6253997" cy="3305175"/>
          </a:xfrm>
          <a:prstGeom prst="rect">
            <a:avLst/>
          </a:prstGeom>
          <a:noFill/>
          <a:ln w="9525">
            <a:noFill/>
            <a:miter lim="800000"/>
            <a:headEnd/>
            <a:tailEnd/>
          </a:ln>
        </p:spPr>
      </p:pic>
      <p:sp>
        <p:nvSpPr>
          <p:cNvPr id="7" name="TextBox 6"/>
          <p:cNvSpPr txBox="1"/>
          <p:nvPr/>
        </p:nvSpPr>
        <p:spPr>
          <a:xfrm>
            <a:off x="304800" y="5334000"/>
            <a:ext cx="3352800" cy="400110"/>
          </a:xfrm>
          <a:prstGeom prst="rect">
            <a:avLst/>
          </a:prstGeom>
          <a:noFill/>
        </p:spPr>
        <p:txBody>
          <a:bodyPr wrap="square" rtlCol="0">
            <a:spAutoFit/>
          </a:bodyPr>
          <a:lstStyle/>
          <a:p>
            <a:r>
              <a:rPr lang="en-US" sz="2000" b="1" dirty="0" smtClean="0"/>
              <a:t>Fig. 3.3.1 PLD Black Box</a:t>
            </a:r>
            <a:endParaRPr lang="en-US" sz="2000"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EEE3132 Jasper Hatilima 2014</a:t>
            </a:r>
            <a:endParaRPr lang="en-US"/>
          </a:p>
        </p:txBody>
      </p:sp>
      <p:sp>
        <p:nvSpPr>
          <p:cNvPr id="4" name="Slide Number Placeholder 3"/>
          <p:cNvSpPr>
            <a:spLocks noGrp="1"/>
          </p:cNvSpPr>
          <p:nvPr>
            <p:ph type="sldNum" sz="quarter" idx="12"/>
          </p:nvPr>
        </p:nvSpPr>
        <p:spPr>
          <a:xfrm>
            <a:off x="8382000" y="6407944"/>
            <a:ext cx="631032" cy="365125"/>
          </a:xfrm>
        </p:spPr>
        <p:txBody>
          <a:bodyPr/>
          <a:lstStyle/>
          <a:p>
            <a:fld id="{6BBCC4E9-A793-4F66-A1D0-4C07DFDB5FFE}" type="slidenum">
              <a:rPr lang="en-US" smtClean="0"/>
              <a:pPr/>
              <a:t>83</a:t>
            </a:fld>
            <a:endParaRPr lang="en-US" dirty="0"/>
          </a:p>
        </p:txBody>
      </p:sp>
      <p:sp>
        <p:nvSpPr>
          <p:cNvPr id="6" name="TextBox 5"/>
          <p:cNvSpPr txBox="1"/>
          <p:nvPr/>
        </p:nvSpPr>
        <p:spPr>
          <a:xfrm>
            <a:off x="457200" y="457200"/>
            <a:ext cx="8153400" cy="4832092"/>
          </a:xfrm>
          <a:prstGeom prst="rect">
            <a:avLst/>
          </a:prstGeom>
          <a:noFill/>
        </p:spPr>
        <p:txBody>
          <a:bodyPr wrap="square" rtlCol="0">
            <a:spAutoFit/>
          </a:bodyPr>
          <a:lstStyle/>
          <a:p>
            <a:pPr algn="ctr"/>
            <a:r>
              <a:rPr lang="en-US" sz="2400" b="1" dirty="0" smtClean="0"/>
              <a:t>CLASSIFICATION OF PLDs</a:t>
            </a:r>
          </a:p>
          <a:p>
            <a:endParaRPr lang="en-US" sz="2000" dirty="0" smtClean="0"/>
          </a:p>
          <a:p>
            <a:r>
              <a:rPr lang="en-US" sz="2400" dirty="0" smtClean="0"/>
              <a:t>PLDs are generally classified into three categories:</a:t>
            </a:r>
          </a:p>
          <a:p>
            <a:endParaRPr lang="en-US" sz="2400" dirty="0" smtClean="0"/>
          </a:p>
          <a:p>
            <a:pPr>
              <a:lnSpc>
                <a:spcPct val="150000"/>
              </a:lnSpc>
              <a:buFont typeface="Wingdings" pitchFamily="2" charset="2"/>
              <a:buChar char="Ø"/>
            </a:pPr>
            <a:r>
              <a:rPr lang="en-US" sz="2400" dirty="0" smtClean="0"/>
              <a:t> Simple PLDs (</a:t>
            </a:r>
            <a:r>
              <a:rPr lang="en-US" sz="2400" b="1" dirty="0" smtClean="0">
                <a:solidFill>
                  <a:srgbClr val="0070C0"/>
                </a:solidFill>
              </a:rPr>
              <a:t>SPLDs</a:t>
            </a:r>
            <a:r>
              <a:rPr lang="en-US" sz="2400" dirty="0" smtClean="0"/>
              <a:t>)</a:t>
            </a:r>
          </a:p>
          <a:p>
            <a:pPr lvl="1">
              <a:lnSpc>
                <a:spcPct val="150000"/>
              </a:lnSpc>
              <a:buFont typeface="Wingdings" pitchFamily="2" charset="2"/>
              <a:buChar char="q"/>
            </a:pPr>
            <a:r>
              <a:rPr lang="en-US" sz="2400" dirty="0" smtClean="0"/>
              <a:t> Programmable Logic Array (PLA)</a:t>
            </a:r>
          </a:p>
          <a:p>
            <a:pPr lvl="1">
              <a:buFont typeface="Wingdings" pitchFamily="2" charset="2"/>
              <a:buChar char="q"/>
            </a:pPr>
            <a:r>
              <a:rPr lang="en-US" sz="2400" dirty="0" smtClean="0"/>
              <a:t> Programmable Array Logic (PAL)</a:t>
            </a:r>
          </a:p>
          <a:p>
            <a:pPr>
              <a:buFont typeface="Wingdings" pitchFamily="2" charset="2"/>
              <a:buChar char="Ø"/>
            </a:pPr>
            <a:endParaRPr lang="en-US" sz="2400" dirty="0" smtClean="0"/>
          </a:p>
          <a:p>
            <a:pPr>
              <a:buFont typeface="Wingdings" pitchFamily="2" charset="2"/>
              <a:buChar char="Ø"/>
            </a:pPr>
            <a:r>
              <a:rPr lang="en-US" sz="2400" dirty="0" smtClean="0"/>
              <a:t> Complex PLDs (</a:t>
            </a:r>
            <a:r>
              <a:rPr lang="en-US" sz="2400" b="1" dirty="0" smtClean="0">
                <a:solidFill>
                  <a:srgbClr val="0070C0"/>
                </a:solidFill>
              </a:rPr>
              <a:t>CPLDs</a:t>
            </a:r>
            <a:r>
              <a:rPr lang="en-US" sz="2400" dirty="0" smtClean="0"/>
              <a:t>)</a:t>
            </a:r>
          </a:p>
          <a:p>
            <a:pPr>
              <a:buFont typeface="Wingdings" pitchFamily="2" charset="2"/>
              <a:buChar char="Ø"/>
            </a:pPr>
            <a:endParaRPr lang="en-US" sz="2400" dirty="0" smtClean="0"/>
          </a:p>
          <a:p>
            <a:pPr>
              <a:buFont typeface="Wingdings" pitchFamily="2" charset="2"/>
              <a:buChar char="Ø"/>
            </a:pPr>
            <a:r>
              <a:rPr lang="en-US" sz="2400" dirty="0" smtClean="0"/>
              <a:t> Field Programmable Gate Arrays (</a:t>
            </a:r>
            <a:r>
              <a:rPr lang="en-US" sz="2400" b="1" dirty="0" smtClean="0">
                <a:solidFill>
                  <a:srgbClr val="0070C0"/>
                </a:solidFill>
              </a:rPr>
              <a:t>FPGAs</a:t>
            </a:r>
            <a:r>
              <a:rPr lang="en-US" sz="2400" dirty="0" smtClean="0"/>
              <a:t>)</a:t>
            </a:r>
          </a:p>
          <a:p>
            <a:endParaRPr lang="en-US" sz="24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a:xfrm>
            <a:off x="8458200" y="6407944"/>
            <a:ext cx="554832" cy="365125"/>
          </a:xfrm>
        </p:spPr>
        <p:txBody>
          <a:bodyPr/>
          <a:lstStyle/>
          <a:p>
            <a:fld id="{6BBCC4E9-A793-4F66-A1D0-4C07DFDB5FFE}" type="slidenum">
              <a:rPr lang="en-US" smtClean="0"/>
              <a:pPr/>
              <a:t>84</a:t>
            </a:fld>
            <a:endParaRPr lang="en-US"/>
          </a:p>
        </p:txBody>
      </p:sp>
      <p:sp>
        <p:nvSpPr>
          <p:cNvPr id="6" name="TextBox 5"/>
          <p:cNvSpPr txBox="1"/>
          <p:nvPr/>
        </p:nvSpPr>
        <p:spPr>
          <a:xfrm>
            <a:off x="381000" y="381000"/>
            <a:ext cx="8305800" cy="3354765"/>
          </a:xfrm>
          <a:prstGeom prst="rect">
            <a:avLst/>
          </a:prstGeom>
          <a:noFill/>
        </p:spPr>
        <p:txBody>
          <a:bodyPr wrap="square" rtlCol="0">
            <a:spAutoFit/>
          </a:bodyPr>
          <a:lstStyle/>
          <a:p>
            <a:pPr algn="ctr"/>
            <a:r>
              <a:rPr lang="en-US" sz="3200" b="1" dirty="0" smtClean="0"/>
              <a:t>Summarizing EEE 3131</a:t>
            </a:r>
          </a:p>
          <a:p>
            <a:pPr algn="ctr"/>
            <a:endParaRPr lang="en-US" sz="2000" b="1" dirty="0" smtClean="0"/>
          </a:p>
          <a:p>
            <a:pPr>
              <a:buFont typeface="Wingdings" pitchFamily="2" charset="2"/>
              <a:buChar char="ü"/>
            </a:pPr>
            <a:r>
              <a:rPr lang="en-US" sz="2000" dirty="0" smtClean="0"/>
              <a:t> As we have seen, we can implement logic designs from transistor level using TTL, ECL, CMOS etc and </a:t>
            </a:r>
            <a:r>
              <a:rPr lang="en-US" sz="2000" b="1" dirty="0" smtClean="0"/>
              <a:t>obtain logic gates</a:t>
            </a:r>
            <a:r>
              <a:rPr lang="en-US" sz="2000" dirty="0" smtClean="0"/>
              <a:t>.</a:t>
            </a:r>
          </a:p>
          <a:p>
            <a:pPr>
              <a:buFont typeface="Wingdings" pitchFamily="2" charset="2"/>
              <a:buChar char="ü"/>
            </a:pPr>
            <a:endParaRPr lang="en-US" sz="2000" dirty="0" smtClean="0"/>
          </a:p>
          <a:p>
            <a:pPr>
              <a:buFont typeface="Wingdings" pitchFamily="2" charset="2"/>
              <a:buChar char="ü"/>
            </a:pPr>
            <a:r>
              <a:rPr lang="en-US" sz="2000" dirty="0" smtClean="0"/>
              <a:t> We can then use these </a:t>
            </a:r>
            <a:r>
              <a:rPr lang="en-US" sz="2000" b="1" dirty="0" smtClean="0"/>
              <a:t>logic gates to implement sub-systems</a:t>
            </a:r>
            <a:r>
              <a:rPr lang="en-US" sz="2000" dirty="0" smtClean="0"/>
              <a:t> like Flip-flops, counters,  registers, control units, A/D, D/A etc.</a:t>
            </a:r>
          </a:p>
          <a:p>
            <a:pPr>
              <a:buFont typeface="Wingdings" pitchFamily="2" charset="2"/>
              <a:buChar char="ü"/>
            </a:pPr>
            <a:endParaRPr lang="en-US" sz="2000" dirty="0" smtClean="0"/>
          </a:p>
          <a:p>
            <a:pPr>
              <a:buFont typeface="Wingdings" pitchFamily="2" charset="2"/>
              <a:buChar char="ü"/>
            </a:pPr>
            <a:r>
              <a:rPr lang="en-US" sz="2000" dirty="0" smtClean="0"/>
              <a:t> We can then integrate these components to have a </a:t>
            </a:r>
            <a:r>
              <a:rPr lang="en-US" sz="2000" b="1" dirty="0" smtClean="0"/>
              <a:t>fully functional digital computer system</a:t>
            </a:r>
            <a:r>
              <a:rPr lang="en-US" sz="2000" dirty="0" smtClean="0"/>
              <a:t>. We looked at </a:t>
            </a:r>
            <a:r>
              <a:rPr lang="en-US" sz="2000" b="1" dirty="0" err="1" smtClean="0"/>
              <a:t>μP</a:t>
            </a:r>
            <a:r>
              <a:rPr lang="en-US" sz="2000" dirty="0" smtClean="0"/>
              <a:t> and </a:t>
            </a:r>
            <a:r>
              <a:rPr lang="el-GR" sz="2000" b="1" dirty="0" smtClean="0"/>
              <a:t>μ</a:t>
            </a:r>
            <a:r>
              <a:rPr lang="en-US" sz="2000" b="1" dirty="0" smtClean="0"/>
              <a:t>C</a:t>
            </a:r>
            <a:r>
              <a:rPr lang="en-US" sz="2000" dirty="0" smtClean="0"/>
              <a:t>.</a:t>
            </a:r>
          </a:p>
        </p:txBody>
      </p:sp>
      <p:sp>
        <p:nvSpPr>
          <p:cNvPr id="5" name="TextBox 4"/>
          <p:cNvSpPr txBox="1"/>
          <p:nvPr/>
        </p:nvSpPr>
        <p:spPr>
          <a:xfrm>
            <a:off x="381000" y="3928408"/>
            <a:ext cx="8153400" cy="1938992"/>
          </a:xfrm>
          <a:prstGeom prst="rect">
            <a:avLst/>
          </a:prstGeom>
          <a:noFill/>
        </p:spPr>
        <p:txBody>
          <a:bodyPr wrap="square" rtlCol="0">
            <a:spAutoFit/>
          </a:bodyPr>
          <a:lstStyle/>
          <a:p>
            <a:r>
              <a:rPr lang="en-US" sz="2000" dirty="0" smtClean="0"/>
              <a:t>Future courses that will depend on the knowledge gathered here: </a:t>
            </a:r>
          </a:p>
          <a:p>
            <a:endParaRPr lang="en-US" sz="2000" dirty="0" smtClean="0"/>
          </a:p>
          <a:p>
            <a:r>
              <a:rPr lang="en-US" sz="2000" b="1" dirty="0" smtClean="0"/>
              <a:t>EEE 4131 - Computer Engineering</a:t>
            </a:r>
            <a:r>
              <a:rPr lang="en-US" sz="2000" dirty="0" smtClean="0"/>
              <a:t>: High level languages, Classification of processors, Multiprogramming, Multiprocessing etc</a:t>
            </a:r>
            <a:endParaRPr lang="en-US" sz="20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a:xfrm>
            <a:off x="8458200" y="6407944"/>
            <a:ext cx="554832" cy="365125"/>
          </a:xfrm>
        </p:spPr>
        <p:txBody>
          <a:bodyPr/>
          <a:lstStyle/>
          <a:p>
            <a:fld id="{6BBCC4E9-A793-4F66-A1D0-4C07DFDB5FFE}" type="slidenum">
              <a:rPr lang="en-US" smtClean="0"/>
              <a:pPr/>
              <a:t>85</a:t>
            </a:fld>
            <a:endParaRPr lang="en-US"/>
          </a:p>
        </p:txBody>
      </p:sp>
      <p:sp>
        <p:nvSpPr>
          <p:cNvPr id="6" name="Rounded Rectangle 5"/>
          <p:cNvSpPr/>
          <p:nvPr/>
        </p:nvSpPr>
        <p:spPr>
          <a:xfrm>
            <a:off x="1295400" y="2057400"/>
            <a:ext cx="6705600" cy="2133600"/>
          </a:xfrm>
          <a:prstGeom prst="roundRect">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rPr>
              <a:t>Thank You All</a:t>
            </a:r>
            <a:endParaRPr lang="en-US" sz="48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EEE3131 Jasper Hatilima 2015</a:t>
            </a:r>
            <a:endParaRPr lang="en-US"/>
          </a:p>
        </p:txBody>
      </p:sp>
      <p:sp>
        <p:nvSpPr>
          <p:cNvPr id="4" name="Slide Number Placeholder 3"/>
          <p:cNvSpPr>
            <a:spLocks noGrp="1"/>
          </p:cNvSpPr>
          <p:nvPr>
            <p:ph type="sldNum" sz="quarter" idx="12"/>
          </p:nvPr>
        </p:nvSpPr>
        <p:spPr/>
        <p:txBody>
          <a:bodyPr/>
          <a:lstStyle/>
          <a:p>
            <a:fld id="{6BBCC4E9-A793-4F66-A1D0-4C07DFDB5FFE}" type="slidenum">
              <a:rPr lang="en-US" smtClean="0"/>
              <a:pPr/>
              <a:t>9</a:t>
            </a:fld>
            <a:endParaRPr lang="en-US"/>
          </a:p>
        </p:txBody>
      </p:sp>
      <p:sp>
        <p:nvSpPr>
          <p:cNvPr id="6" name="TextBox 5"/>
          <p:cNvSpPr txBox="1"/>
          <p:nvPr/>
        </p:nvSpPr>
        <p:spPr>
          <a:xfrm>
            <a:off x="457200" y="457200"/>
            <a:ext cx="7848600" cy="3539430"/>
          </a:xfrm>
          <a:prstGeom prst="rect">
            <a:avLst/>
          </a:prstGeom>
          <a:noFill/>
        </p:spPr>
        <p:txBody>
          <a:bodyPr wrap="square" rtlCol="0">
            <a:spAutoFit/>
          </a:bodyPr>
          <a:lstStyle/>
          <a:p>
            <a:r>
              <a:rPr lang="en-US" sz="2400" b="1" dirty="0" smtClean="0"/>
              <a:t>Operation</a:t>
            </a:r>
            <a:r>
              <a:rPr lang="en-US" sz="2000" dirty="0" smtClean="0"/>
              <a:t>:</a:t>
            </a:r>
          </a:p>
          <a:p>
            <a:r>
              <a:rPr lang="en-US" sz="2000" dirty="0" smtClean="0"/>
              <a:t>When ENABLE is LOW, transistor Q1 cuts-off and Q2 saturates thereby cutting-off Q3. This makes the output to float.</a:t>
            </a:r>
          </a:p>
          <a:p>
            <a:endParaRPr lang="en-US" sz="2000" dirty="0" smtClean="0"/>
          </a:p>
          <a:p>
            <a:r>
              <a:rPr lang="en-US" sz="2000" dirty="0" smtClean="0"/>
              <a:t>When ENABLE is HIGH, transistor Q1 saturates and consequently cuts-off Q2 which in turn saturates Q3. This is equivalent to a closed switch i.e. the value of D</a:t>
            </a:r>
            <a:r>
              <a:rPr lang="en-US" sz="2000" baseline="-25000" dirty="0" smtClean="0"/>
              <a:t>in</a:t>
            </a:r>
            <a:r>
              <a:rPr lang="en-US" sz="2000" dirty="0" smtClean="0"/>
              <a:t> is equal to </a:t>
            </a:r>
            <a:r>
              <a:rPr lang="en-US" sz="2000" dirty="0" err="1" smtClean="0"/>
              <a:t>D</a:t>
            </a:r>
            <a:r>
              <a:rPr lang="en-US" sz="2000" baseline="-25000" dirty="0" err="1" smtClean="0"/>
              <a:t>out</a:t>
            </a:r>
            <a:r>
              <a:rPr lang="en-US" sz="2000" dirty="0" smtClean="0"/>
              <a:t>.</a:t>
            </a:r>
          </a:p>
          <a:p>
            <a:endParaRPr lang="en-US" sz="2000" dirty="0" smtClean="0"/>
          </a:p>
          <a:p>
            <a:r>
              <a:rPr lang="en-US" sz="2000" dirty="0" smtClean="0"/>
              <a:t>The Tri-state switch can also be normally closed as shown by the logic symbol in Fig. 3.1.3 (b) below:</a:t>
            </a:r>
            <a:endParaRPr lang="en-US" sz="2000" dirty="0"/>
          </a:p>
        </p:txBody>
      </p:sp>
      <p:pic>
        <p:nvPicPr>
          <p:cNvPr id="3074" name="Picture 2"/>
          <p:cNvPicPr>
            <a:picLocks noChangeAspect="1" noChangeArrowheads="1"/>
          </p:cNvPicPr>
          <p:nvPr/>
        </p:nvPicPr>
        <p:blipFill>
          <a:blip r:embed="rId2" cstate="print"/>
          <a:srcRect/>
          <a:stretch>
            <a:fillRect/>
          </a:stretch>
        </p:blipFill>
        <p:spPr bwMode="auto">
          <a:xfrm>
            <a:off x="762000" y="4183042"/>
            <a:ext cx="3581400" cy="135776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188324" y="4114800"/>
            <a:ext cx="3422276" cy="1576388"/>
          </a:xfrm>
          <a:prstGeom prst="rect">
            <a:avLst/>
          </a:prstGeom>
          <a:noFill/>
          <a:ln w="9525">
            <a:noFill/>
            <a:miter lim="800000"/>
            <a:headEnd/>
            <a:tailEnd/>
          </a:ln>
        </p:spPr>
      </p:pic>
      <p:sp>
        <p:nvSpPr>
          <p:cNvPr id="10" name="TextBox 9"/>
          <p:cNvSpPr txBox="1"/>
          <p:nvPr/>
        </p:nvSpPr>
        <p:spPr>
          <a:xfrm>
            <a:off x="381000" y="5943600"/>
            <a:ext cx="8305800" cy="400110"/>
          </a:xfrm>
          <a:prstGeom prst="rect">
            <a:avLst/>
          </a:prstGeom>
          <a:noFill/>
        </p:spPr>
        <p:txBody>
          <a:bodyPr wrap="square" rtlCol="0">
            <a:spAutoFit/>
          </a:bodyPr>
          <a:lstStyle/>
          <a:p>
            <a:r>
              <a:rPr lang="en-US" sz="2000" b="1" dirty="0" smtClean="0"/>
              <a:t>Fig. 3.1.3     (a) Normally Open              (b) Normally Closed</a:t>
            </a:r>
            <a:endParaRPr lang="en-US" sz="20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31161</TotalTime>
  <Words>6341</Words>
  <Application>Microsoft Office PowerPoint</Application>
  <PresentationFormat>On-screen Show (4:3)</PresentationFormat>
  <Paragraphs>852</Paragraphs>
  <Slides>85</Slides>
  <Notes>2</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Concourse</vt:lpstr>
      <vt:lpstr>EEE 3132 – DIGITAL ELECTRONICS</vt:lpstr>
      <vt:lpstr>Course Outline</vt:lpstr>
      <vt:lpstr>Slide 3</vt:lpstr>
      <vt:lpstr>INTRODUCTION</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ENGINEERING I</dc:title>
  <dc:creator>Jasper</dc:creator>
  <cp:lastModifiedBy>Jasper</cp:lastModifiedBy>
  <cp:revision>1933</cp:revision>
  <dcterms:created xsi:type="dcterms:W3CDTF">2013-10-20T08:50:12Z</dcterms:created>
  <dcterms:modified xsi:type="dcterms:W3CDTF">2015-12-08T15:43:46Z</dcterms:modified>
</cp:coreProperties>
</file>