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407" r:id="rId4"/>
    <p:sldId id="444" r:id="rId5"/>
    <p:sldId id="478" r:id="rId6"/>
    <p:sldId id="480" r:id="rId7"/>
    <p:sldId id="490" r:id="rId8"/>
    <p:sldId id="481" r:id="rId9"/>
    <p:sldId id="482" r:id="rId10"/>
    <p:sldId id="507" r:id="rId11"/>
    <p:sldId id="488" r:id="rId12"/>
    <p:sldId id="491" r:id="rId13"/>
    <p:sldId id="492" r:id="rId14"/>
    <p:sldId id="489" r:id="rId15"/>
    <p:sldId id="484" r:id="rId16"/>
    <p:sldId id="485" r:id="rId17"/>
    <p:sldId id="487" r:id="rId18"/>
    <p:sldId id="493" r:id="rId19"/>
    <p:sldId id="494" r:id="rId20"/>
    <p:sldId id="495" r:id="rId21"/>
    <p:sldId id="496" r:id="rId22"/>
    <p:sldId id="498" r:id="rId23"/>
    <p:sldId id="499" r:id="rId24"/>
    <p:sldId id="486" r:id="rId25"/>
    <p:sldId id="500" r:id="rId26"/>
    <p:sldId id="411" r:id="rId27"/>
    <p:sldId id="501" r:id="rId28"/>
    <p:sldId id="502" r:id="rId29"/>
    <p:sldId id="503" r:id="rId30"/>
    <p:sldId id="504" r:id="rId31"/>
    <p:sldId id="505" r:id="rId32"/>
    <p:sldId id="50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3CEE9"/>
    <a:srgbClr val="0DBCDF"/>
    <a:srgbClr val="C7E6A4"/>
    <a:srgbClr val="8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CFAFA-750E-4284-95B5-5A172A0BD243}" type="datetimeFigureOut">
              <a:rPr lang="en-US" smtClean="0"/>
              <a:pPr/>
              <a:t>17-Jan-16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F2FE6-1C86-4BD6-AB11-A2C4BC6C8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200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C0A06-A612-4457-B626-79560B6200F3}" type="datetimeFigureOut">
              <a:rPr lang="en-US" smtClean="0"/>
              <a:pPr/>
              <a:t>17-Jan-16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5EE7C-5D14-4097-9EF7-66D19655E1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159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5EE7C-5D14-4097-9EF7-66D19655E15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28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25EE7C-5D14-4097-9EF7-66D19655E15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2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3CD6DD-75DC-4F42-ADF8-9DBCB65FFE5A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608BE2-6838-421D-8327-C098C4D8DD51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AD8039-E323-4F96-B7FA-4D835459E41F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559BEC-B776-45FD-B0D1-AF2AE6B6F554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324F83-03CB-4268-B72F-64473EB2A0C1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6AF8CF-D63D-40B1-AAF9-F52117B3728E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4A707-CA00-4C5A-A5B7-6E0281652EFD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C49365-14E0-4E76-A01E-D93269C09F9C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C9E5E1-DEC1-477E-873A-8BE5FDAA105C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582447-7A3B-4FFD-8A81-D949C8EC8C6E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598FE4-479A-4324-953B-22D307F9F5CC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AE68916-4956-4721-B224-7EF4B23D86DB}" type="datetime1">
              <a:rPr lang="en-US" smtClean="0"/>
              <a:pPr/>
              <a:t>17-Jan-16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BBCC4E9-A793-4F66-A1D0-4C07DFDB5FF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533400"/>
            <a:ext cx="6553200" cy="6096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EEE 3132 – DIGITAL ELECTRONICS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43400"/>
            <a:ext cx="7772400" cy="685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Jasper HATILIMA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Department of Electrical and Electronic Engineering, School of Engineering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34200" y="62484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April 2014</a:t>
            </a:r>
            <a:endParaRPr lang="en-US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33400"/>
            <a:ext cx="762000" cy="94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7010400" y="228600"/>
            <a:ext cx="182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University of Zambia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324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jasper.hatilima@unza.zm</a:t>
            </a:r>
          </a:p>
          <a:p>
            <a:r>
              <a:rPr lang="en-US" sz="1200" dirty="0" smtClean="0"/>
              <a:t>jasperhatilima@yahoo.com</a:t>
            </a:r>
            <a:endParaRPr lang="en-US" sz="1200" dirty="0"/>
          </a:p>
        </p:txBody>
      </p:sp>
      <p:pic>
        <p:nvPicPr>
          <p:cNvPr id="10241" name="Picture 1" descr="E:\Data\Students\EEE3132 Digital Electronics\Net Data\Images\Introducing Mcontrollers - Hware_Sware_and_Applications_M_Collier_and_S_Su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1219200"/>
            <a:ext cx="4415486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286000"/>
            <a:ext cx="4319856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81000" y="381000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Example of state transition diagram transitioning between states “1” and state “0” by using two inputs: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81000"/>
            <a:ext cx="8153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KEY TERMS</a:t>
            </a:r>
            <a:r>
              <a:rPr lang="en-US" sz="20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</a:t>
            </a:r>
            <a:r>
              <a:rPr lang="en-US" sz="2000" b="1" dirty="0" smtClean="0"/>
              <a:t>State</a:t>
            </a:r>
            <a:r>
              <a:rPr lang="en-US" sz="2000" dirty="0" smtClean="0"/>
              <a:t>: Flip-flop output combination.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</a:t>
            </a:r>
            <a:r>
              <a:rPr lang="en-US" sz="2000" b="1" dirty="0" smtClean="0"/>
              <a:t>Present State</a:t>
            </a:r>
            <a:r>
              <a:rPr lang="en-US" sz="2000" dirty="0" smtClean="0"/>
              <a:t>: Output of flip-flop before clock pulse.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</a:t>
            </a:r>
            <a:r>
              <a:rPr lang="en-US" sz="2000" b="1" dirty="0" smtClean="0"/>
              <a:t>Next State</a:t>
            </a:r>
            <a:r>
              <a:rPr lang="en-US" sz="2000" dirty="0" smtClean="0"/>
              <a:t>: Output of flip-flop after clock pulse.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r>
              <a:rPr lang="en-US" sz="2000" dirty="0" smtClean="0">
                <a:solidFill>
                  <a:srgbClr val="FF0000"/>
                </a:solidFill>
              </a:rPr>
              <a:t>At the trigger of the clock, the </a:t>
            </a:r>
            <a:r>
              <a:rPr lang="en-US" sz="2000" b="1" dirty="0" smtClean="0">
                <a:solidFill>
                  <a:srgbClr val="FF0000"/>
                </a:solidFill>
              </a:rPr>
              <a:t>NEXT STATE</a:t>
            </a:r>
            <a:r>
              <a:rPr lang="en-US" sz="2000" dirty="0" smtClean="0">
                <a:solidFill>
                  <a:srgbClr val="FF0000"/>
                </a:solidFill>
              </a:rPr>
              <a:t> is transferred to the </a:t>
            </a:r>
            <a:r>
              <a:rPr lang="en-US" sz="2000" b="1" dirty="0" smtClean="0">
                <a:solidFill>
                  <a:srgbClr val="FF0000"/>
                </a:solidFill>
              </a:rPr>
              <a:t>PRESENT STATE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Below is a general sequential circuit showing concepts of state table and state diagram.</a:t>
            </a:r>
            <a:endParaRPr lang="en-US" sz="2000" dirty="0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6722" y="3927346"/>
            <a:ext cx="4304277" cy="2092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990600" y="5029200"/>
            <a:ext cx="2514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2.31Generic Sequential Circuit</a:t>
            </a:r>
            <a:endParaRPr 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6000690"/>
            <a:ext cx="64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HOW MANY STATES IS THIS GOING TO GIVE US?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381000"/>
          <a:ext cx="4343400" cy="3208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605"/>
                <a:gridCol w="760095"/>
                <a:gridCol w="760095"/>
                <a:gridCol w="1411605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Present State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Inputs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Next State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600" b="1" i="1" dirty="0" err="1" smtClean="0"/>
                        <a:t>Y</a:t>
                      </a:r>
                      <a:r>
                        <a:rPr lang="en-US" sz="1600" b="1" i="1" baseline="-25000" dirty="0" err="1" smtClean="0"/>
                        <a:t>Present</a:t>
                      </a:r>
                      <a:endParaRPr lang="en-US" sz="1600" b="1" i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A</a:t>
                      </a:r>
                      <a:endParaRPr lang="en-US" sz="1600" b="1" i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B</a:t>
                      </a:r>
                      <a:endParaRPr lang="en-US" sz="1600" b="1" i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1" dirty="0" err="1" smtClean="0"/>
                        <a:t>Y</a:t>
                      </a:r>
                      <a:r>
                        <a:rPr lang="en-US" sz="1600" b="1" i="1" baseline="-25000" dirty="0" err="1" smtClean="0"/>
                        <a:t>Next</a:t>
                      </a:r>
                      <a:endParaRPr lang="en-US" sz="1600" b="1" i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7344" y="4038600"/>
            <a:ext cx="4319856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710148"/>
            <a:ext cx="8001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NOTE ON STATE DIAGRAMS</a:t>
            </a:r>
          </a:p>
          <a:p>
            <a:endParaRPr lang="en-US" sz="2000" dirty="0" smtClean="0"/>
          </a:p>
          <a:p>
            <a:r>
              <a:rPr lang="en-US" sz="2000" dirty="0" smtClean="0"/>
              <a:t>It is important to note that 0,1 or 00,11 has a totally different meaning from 0/1 or 00/11.</a:t>
            </a:r>
          </a:p>
          <a:p>
            <a:endParaRPr lang="en-US" sz="2000" dirty="0" smtClean="0"/>
          </a:p>
          <a:p>
            <a:r>
              <a:rPr lang="en-US" sz="2000" dirty="0" smtClean="0"/>
              <a:t>The comma notation (0,1 or 00,11) is mostly used to indicate inputs that produce the same effect (Refer to diagram above).</a:t>
            </a:r>
          </a:p>
          <a:p>
            <a:endParaRPr lang="en-US" sz="2000" dirty="0" smtClean="0"/>
          </a:p>
          <a:p>
            <a:r>
              <a:rPr lang="en-US" sz="2000" dirty="0" smtClean="0"/>
              <a:t>The forward slash notation (0/1 or 00/11) is usually used to indicate </a:t>
            </a:r>
            <a:r>
              <a:rPr lang="en-US" sz="2000" dirty="0" err="1" smtClean="0"/>
              <a:t>Input/Output</a:t>
            </a:r>
            <a:r>
              <a:rPr lang="en-US" sz="2000" dirty="0" smtClean="0"/>
              <a:t> or State/Output relations (Will be clear in a few slides)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8077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/>
              <a:t>Sequential Circuit Models: Categories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Using state tables and state diagrams, finite state machines (FSM) fall under two main models: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b="1" dirty="0" smtClean="0"/>
              <a:t>Moore Machine</a:t>
            </a:r>
            <a:r>
              <a:rPr lang="en-US" sz="2000" dirty="0" smtClean="0"/>
              <a:t>: Output is only function of state.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000" b="1" dirty="0" smtClean="0"/>
              <a:t>Mealy Machine</a:t>
            </a:r>
            <a:r>
              <a:rPr lang="en-US" sz="2000" dirty="0" smtClean="0"/>
              <a:t>: Output is function of state and inputs.</a:t>
            </a:r>
          </a:p>
          <a:p>
            <a:pPr marL="457200" indent="-457200">
              <a:lnSpc>
                <a:spcPct val="150000"/>
              </a:lnSpc>
            </a:pPr>
            <a:endParaRPr lang="en-US" sz="2000" dirty="0" smtClean="0"/>
          </a:p>
          <a:p>
            <a:pPr marL="457200" indent="-457200">
              <a:lnSpc>
                <a:spcPct val="150000"/>
              </a:lnSpc>
            </a:pPr>
            <a:r>
              <a:rPr lang="en-US" sz="2000" dirty="0" smtClean="0"/>
              <a:t>The specific implementation depends on the logic relations</a:t>
            </a:r>
          </a:p>
          <a:p>
            <a:pPr marL="457200" indent="-457200">
              <a:lnSpc>
                <a:spcPct val="150000"/>
              </a:lnSpc>
            </a:pPr>
            <a:r>
              <a:rPr lang="en-US" sz="2000" dirty="0" smtClean="0"/>
              <a:t>specified in the state table. For instance, a </a:t>
            </a:r>
            <a:r>
              <a:rPr lang="en-US" sz="2000" b="1" dirty="0" smtClean="0"/>
              <a:t>vending machine</a:t>
            </a:r>
            <a:r>
              <a:rPr lang="en-US" sz="2000" dirty="0" smtClean="0"/>
              <a:t>’s</a:t>
            </a:r>
          </a:p>
          <a:p>
            <a:pPr marL="457200" indent="-457200">
              <a:lnSpc>
                <a:spcPct val="150000"/>
              </a:lnSpc>
            </a:pPr>
            <a:r>
              <a:rPr lang="en-US" sz="2000" dirty="0" smtClean="0"/>
              <a:t>output will depend on both state and current input - Mealy.</a:t>
            </a:r>
          </a:p>
          <a:p>
            <a:pPr marL="457200" indent="-457200">
              <a:lnSpc>
                <a:spcPct val="150000"/>
              </a:lnSpc>
            </a:pPr>
            <a:r>
              <a:rPr lang="en-US" sz="2000" dirty="0" smtClean="0"/>
              <a:t>An ant’s brain is said to be a Moore Machine </a:t>
            </a:r>
            <a:r>
              <a:rPr lang="en-US" sz="2000" dirty="0" smtClean="0">
                <a:sym typeface="Wingdings" pitchFamily="2" charset="2"/>
              </a:rPr>
              <a:t></a:t>
            </a:r>
            <a:endParaRPr lang="en-US" sz="2000" dirty="0" smtClean="0"/>
          </a:p>
          <a:p>
            <a:pPr marL="457200" indent="-457200">
              <a:lnSpc>
                <a:spcPct val="150000"/>
              </a:lnSpc>
            </a:pPr>
            <a:endParaRPr lang="en-US" sz="2000" dirty="0" smtClean="0"/>
          </a:p>
          <a:p>
            <a:pPr marL="457200" indent="-457200">
              <a:lnSpc>
                <a:spcPct val="150000"/>
              </a:lnSpc>
            </a:pPr>
            <a:r>
              <a:rPr lang="en-US" sz="2000" dirty="0" smtClean="0"/>
              <a:t>The details of the above two architectures are shown below: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5105400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2.31 Moore Model of Sequential Circuits</a:t>
            </a:r>
            <a:endParaRPr lang="en-US" sz="2000" b="1" dirty="0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752475"/>
            <a:ext cx="8305800" cy="420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5391090"/>
            <a:ext cx="609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2.32 Mealy Model of Sequential Circuits</a:t>
            </a:r>
            <a:endParaRPr lang="en-US" sz="2000" b="1" dirty="0"/>
          </a:p>
        </p:txBody>
      </p:sp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822007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04800"/>
            <a:ext cx="838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Moore Model Vs Mealy Model : State Diagrams</a:t>
            </a:r>
          </a:p>
          <a:p>
            <a:endParaRPr lang="en-US" sz="20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In the Moore Model</a:t>
            </a:r>
            <a:r>
              <a:rPr lang="en-US" sz="2000" dirty="0" smtClean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States are represented by circles and both the state and the</a:t>
            </a:r>
          </a:p>
          <a:p>
            <a:r>
              <a:rPr lang="en-US" sz="2000" dirty="0" smtClean="0"/>
              <a:t>   output are written within the circles in the form STATE/OUTPUT</a:t>
            </a:r>
          </a:p>
          <a:p>
            <a:r>
              <a:rPr lang="en-US" sz="2000" dirty="0" smtClean="0"/>
              <a:t>   e.g. 01/1.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arrows between the states only have the inputs written over</a:t>
            </a:r>
          </a:p>
          <a:p>
            <a:r>
              <a:rPr lang="en-US" sz="2000" dirty="0" smtClean="0"/>
              <a:t>    them.</a:t>
            </a:r>
          </a:p>
          <a:p>
            <a:endParaRPr lang="en-US" sz="20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In the Mealy Model</a:t>
            </a:r>
            <a:r>
              <a:rPr lang="en-US" sz="2000" dirty="0" smtClean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States are represented by circles and only state is written inside</a:t>
            </a:r>
          </a:p>
          <a:p>
            <a:r>
              <a:rPr lang="en-US" sz="2000" dirty="0" smtClean="0"/>
              <a:t>   the circle.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arrows between the states have the input and the output</a:t>
            </a:r>
          </a:p>
          <a:p>
            <a:r>
              <a:rPr lang="en-US" sz="2000" dirty="0" smtClean="0"/>
              <a:t>   written over them.</a:t>
            </a:r>
          </a:p>
          <a:p>
            <a:endParaRPr lang="en-US" sz="2000" dirty="0" smtClean="0"/>
          </a:p>
          <a:p>
            <a:r>
              <a:rPr lang="en-US" sz="2000" dirty="0" smtClean="0"/>
              <a:t>					</a:t>
            </a:r>
            <a:r>
              <a:rPr lang="en-US" sz="3200" b="1" dirty="0" smtClean="0">
                <a:solidFill>
                  <a:srgbClr val="FF0000"/>
                </a:solidFill>
              </a:rPr>
              <a:t>Examples below...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Example of Moore Model</a:t>
            </a: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438" y="1066800"/>
            <a:ext cx="4594962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4191000"/>
            <a:ext cx="4572000" cy="2045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715000" y="533400"/>
          <a:ext cx="2819400" cy="3208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95300"/>
                <a:gridCol w="495300"/>
                <a:gridCol w="9144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Present State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Inputs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Next State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600" b="1" i="1" baseline="0" dirty="0" err="1" smtClean="0"/>
                        <a:t>S</a:t>
                      </a:r>
                      <a:r>
                        <a:rPr lang="en-US" sz="1600" b="1" i="1" baseline="-25000" dirty="0" err="1" smtClean="0"/>
                        <a:t>Present</a:t>
                      </a:r>
                      <a:endParaRPr lang="en-US" sz="1600" b="1" i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A</a:t>
                      </a:r>
                      <a:endParaRPr lang="en-US" sz="1600" b="1" i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1" dirty="0" smtClean="0"/>
                        <a:t>B</a:t>
                      </a:r>
                      <a:endParaRPr lang="en-US" sz="1600" b="1" i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1" dirty="0" err="1" smtClean="0"/>
                        <a:t>S</a:t>
                      </a:r>
                      <a:r>
                        <a:rPr lang="en-US" sz="1600" b="1" i="1" baseline="-25000" dirty="0" err="1" smtClean="0"/>
                        <a:t>Next</a:t>
                      </a:r>
                      <a:endParaRPr lang="en-US" sz="1600" b="1" i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0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97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28600" y="44196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2.33 Example of Moore Model</a:t>
            </a:r>
            <a:endParaRPr lang="en-US" sz="2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3810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INPUT EQUATIONS </a:t>
            </a:r>
            <a:r>
              <a:rPr lang="en-US" sz="2400" dirty="0" smtClean="0"/>
              <a:t>for Moore Model in Figure 2.33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1600200"/>
            <a:ext cx="6096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Good Times" pitchFamily="2" charset="0"/>
              </a:rPr>
              <a:t>S</a:t>
            </a:r>
            <a:r>
              <a:rPr lang="en-US" sz="3200" baseline="-25000" dirty="0" smtClean="0"/>
              <a:t>NXT</a:t>
            </a:r>
            <a:r>
              <a:rPr lang="en-US" sz="3200" dirty="0" smtClean="0"/>
              <a:t>=</a:t>
            </a:r>
            <a:r>
              <a:rPr lang="en-US" sz="3200" b="1" dirty="0" smtClean="0">
                <a:latin typeface="Good Times" pitchFamily="2" charset="0"/>
              </a:rPr>
              <a:t>AB</a:t>
            </a:r>
            <a:r>
              <a:rPr lang="en-US" sz="3200" dirty="0" smtClean="0"/>
              <a:t>+</a:t>
            </a:r>
            <a:r>
              <a:rPr lang="en-US" sz="3200" b="1" dirty="0" smtClean="0">
                <a:latin typeface="Good Times" pitchFamily="2" charset="0"/>
              </a:rPr>
              <a:t>YS</a:t>
            </a:r>
            <a:r>
              <a:rPr lang="en-US" sz="3200" baseline="-25000" dirty="0" smtClean="0"/>
              <a:t>PRSNT</a:t>
            </a:r>
            <a:r>
              <a:rPr lang="en-US" sz="3200" dirty="0" smtClean="0"/>
              <a:t>+</a:t>
            </a:r>
            <a:r>
              <a:rPr lang="en-US" sz="3200" b="1" dirty="0" smtClean="0">
                <a:latin typeface="Good Times" pitchFamily="2" charset="0"/>
              </a:rPr>
              <a:t>XS</a:t>
            </a:r>
            <a:r>
              <a:rPr lang="en-US" sz="3200" baseline="-25000" dirty="0" smtClean="0"/>
              <a:t>PRSNT</a:t>
            </a:r>
          </a:p>
          <a:p>
            <a:endParaRPr lang="en-US" sz="3200" dirty="0" smtClean="0"/>
          </a:p>
          <a:p>
            <a:endParaRPr lang="en-US" sz="3200" b="1" dirty="0" smtClean="0">
              <a:latin typeface="Good Times" pitchFamily="2" charset="0"/>
            </a:endParaRPr>
          </a:p>
          <a:p>
            <a:endParaRPr lang="en-US" sz="3200" b="1" dirty="0" smtClean="0">
              <a:latin typeface="Good Times" pitchFamily="2" charset="0"/>
            </a:endParaRPr>
          </a:p>
          <a:p>
            <a:r>
              <a:rPr lang="en-US" sz="3200" b="1" dirty="0" smtClean="0">
                <a:latin typeface="Good Times" pitchFamily="2" charset="0"/>
              </a:rPr>
              <a:t>Y</a:t>
            </a:r>
            <a:r>
              <a:rPr lang="en-US" sz="3200" dirty="0" smtClean="0"/>
              <a:t> = </a:t>
            </a:r>
            <a:r>
              <a:rPr lang="en-US" sz="3200" b="1" dirty="0" smtClean="0">
                <a:latin typeface="Good Times" pitchFamily="2" charset="0"/>
              </a:rPr>
              <a:t>S</a:t>
            </a:r>
            <a:r>
              <a:rPr lang="en-US" sz="3200" baseline="-25000" dirty="0" smtClean="0"/>
              <a:t>PRSNT</a:t>
            </a:r>
          </a:p>
          <a:p>
            <a:endParaRPr lang="en-US" sz="3200" dirty="0"/>
          </a:p>
        </p:txBody>
      </p:sp>
      <p:sp>
        <p:nvSpPr>
          <p:cNvPr id="8" name="Right Brace 7"/>
          <p:cNvSpPr/>
          <p:nvPr/>
        </p:nvSpPr>
        <p:spPr>
          <a:xfrm>
            <a:off x="6553200" y="1371600"/>
            <a:ext cx="533400" cy="12954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239000" y="1219200"/>
            <a:ext cx="144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Next state in terms of input and present state</a:t>
            </a:r>
            <a:endParaRPr lang="en-US" sz="2000" dirty="0"/>
          </a:p>
        </p:txBody>
      </p:sp>
      <p:sp>
        <p:nvSpPr>
          <p:cNvPr id="10" name="Right Brace 9"/>
          <p:cNvSpPr/>
          <p:nvPr/>
        </p:nvSpPr>
        <p:spPr>
          <a:xfrm>
            <a:off x="3352800" y="3276600"/>
            <a:ext cx="533400" cy="1295400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191000" y="3124200"/>
            <a:ext cx="144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Output in terms of present state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Jerry </a:t>
            </a:r>
            <a:r>
              <a:rPr lang="en-US" sz="1600" b="1" dirty="0" err="1" smtClean="0">
                <a:latin typeface="Times New Roman" pitchFamily="18" charset="0"/>
                <a:cs typeface="Times New Roman" pitchFamily="18" charset="0"/>
              </a:rPr>
              <a:t>Muwamba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Number Systems and Codes</a:t>
            </a: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Logic Fundamentals</a:t>
            </a:r>
          </a:p>
          <a:p>
            <a:pPr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Jasper Hatilima</a:t>
            </a: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Logic Families and Combinational Logic  Circuits: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Logic Families, TTL, Binary adders and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subtractors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Encoders and Decoders, Multiplexers and Demultiplexers.</a:t>
            </a:r>
          </a:p>
          <a:p>
            <a:pPr>
              <a:buNone/>
            </a:pPr>
            <a:r>
              <a:rPr lang="en-US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Sequential Logic Circuits: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S-R latch, Clock S-R Flip Flop, Level and Edge Triggering, J-K, D-Flip Flops, State Tables, State Diagrams.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Serial/Parallel In/Out shift registers.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Timing diagrams, Asynchronous (</a:t>
            </a:r>
            <a:r>
              <a:rPr lang="en-US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unclocked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and synchronous systems, Counters: ripple, synchronous, ring counters.</a:t>
            </a:r>
          </a:p>
          <a:p>
            <a:pPr>
              <a:buNone/>
            </a:pP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Introduction to Microprocessors and PLDs: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Three State Registers.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Memories: ROM, PROM, EPROM, EEPROM, SRAM, DRAM.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PLAs, PALs, FPGAs.</a:t>
            </a: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Microprocessor Architecture, Instruction Set, Assembly language, Simple-As-Possible Computer.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Course Outline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4572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Example of Mealy Model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58674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Fig. 2.34 Example of Mealy Model</a:t>
            </a:r>
            <a:endParaRPr lang="en-US" sz="2000" b="1" dirty="0"/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0" y="1066800"/>
            <a:ext cx="74295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533400"/>
            <a:ext cx="79248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Input Equations - Mealy</a:t>
            </a:r>
          </a:p>
          <a:p>
            <a:endParaRPr lang="en-US" sz="4400" dirty="0" smtClean="0"/>
          </a:p>
          <a:p>
            <a:endParaRPr lang="en-US" dirty="0" smtClean="0"/>
          </a:p>
          <a:p>
            <a:r>
              <a:rPr lang="en-US" sz="2800" dirty="0" err="1" smtClean="0"/>
              <a:t>A</a:t>
            </a:r>
            <a:r>
              <a:rPr lang="en-US" sz="2800" baseline="-25000" dirty="0" err="1" smtClean="0"/>
              <a:t>next</a:t>
            </a:r>
            <a:r>
              <a:rPr lang="en-US" sz="2800" dirty="0" smtClean="0"/>
              <a:t> = 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present</a:t>
            </a:r>
            <a:r>
              <a:rPr lang="en-US" sz="2800" dirty="0" err="1" smtClean="0"/>
              <a:t>X</a:t>
            </a:r>
            <a:r>
              <a:rPr lang="en-US" sz="2800" dirty="0" smtClean="0"/>
              <a:t> + </a:t>
            </a:r>
            <a:r>
              <a:rPr lang="en-US" sz="2800" dirty="0" err="1" smtClean="0"/>
              <a:t>B</a:t>
            </a:r>
            <a:r>
              <a:rPr lang="en-US" sz="2800" baseline="-25000" dirty="0" err="1" smtClean="0"/>
              <a:t>present</a:t>
            </a:r>
            <a:r>
              <a:rPr lang="en-US" sz="2800" dirty="0" err="1" smtClean="0"/>
              <a:t>X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err="1" smtClean="0"/>
              <a:t>B</a:t>
            </a:r>
            <a:r>
              <a:rPr lang="en-US" sz="2800" baseline="-25000" dirty="0" err="1" smtClean="0"/>
              <a:t>next</a:t>
            </a:r>
            <a:r>
              <a:rPr lang="en-US" sz="2800" dirty="0" smtClean="0"/>
              <a:t> = </a:t>
            </a:r>
            <a:r>
              <a:rPr lang="en-US" sz="2800" dirty="0" err="1" smtClean="0"/>
              <a:t>A’</a:t>
            </a:r>
            <a:r>
              <a:rPr lang="en-US" sz="2800" baseline="-25000" dirty="0" err="1" smtClean="0"/>
              <a:t>present</a:t>
            </a:r>
            <a:r>
              <a:rPr lang="en-US" sz="2800" dirty="0" err="1" smtClean="0"/>
              <a:t>X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Y = (</a:t>
            </a:r>
            <a:r>
              <a:rPr lang="en-US" sz="2800" dirty="0" err="1" smtClean="0"/>
              <a:t>A</a:t>
            </a:r>
            <a:r>
              <a:rPr lang="en-US" sz="2800" baseline="-25000" dirty="0" err="1" smtClean="0"/>
              <a:t>present</a:t>
            </a:r>
            <a:r>
              <a:rPr lang="en-US" sz="2800" dirty="0" smtClean="0"/>
              <a:t> + </a:t>
            </a:r>
            <a:r>
              <a:rPr lang="en-US" sz="2800" dirty="0" err="1" smtClean="0"/>
              <a:t>B</a:t>
            </a:r>
            <a:r>
              <a:rPr lang="en-US" sz="2800" baseline="-25000" dirty="0" err="1" smtClean="0"/>
              <a:t>present</a:t>
            </a:r>
            <a:r>
              <a:rPr lang="en-US" sz="2800" dirty="0" smtClean="0"/>
              <a:t>)X’</a:t>
            </a:r>
          </a:p>
          <a:p>
            <a:endParaRPr lang="en-US" sz="2800" dirty="0"/>
          </a:p>
        </p:txBody>
      </p:sp>
      <p:sp>
        <p:nvSpPr>
          <p:cNvPr id="8" name="Right Brace 7"/>
          <p:cNvSpPr/>
          <p:nvPr/>
        </p:nvSpPr>
        <p:spPr>
          <a:xfrm>
            <a:off x="5105400" y="1905000"/>
            <a:ext cx="457200" cy="1676400"/>
          </a:xfrm>
          <a:prstGeom prst="rightBrac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/>
          <p:cNvSpPr/>
          <p:nvPr/>
        </p:nvSpPr>
        <p:spPr>
          <a:xfrm>
            <a:off x="5029200" y="4191000"/>
            <a:ext cx="457200" cy="1143000"/>
          </a:xfrm>
          <a:prstGeom prst="rightBrac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791200" y="205740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Next state in terms of input and present state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91200" y="419100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Output in terms of input and present state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228601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State Table - Mealy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276600" y="2437130"/>
          <a:ext cx="4724400" cy="39319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87400"/>
                <a:gridCol w="787400"/>
                <a:gridCol w="787400"/>
                <a:gridCol w="787400"/>
                <a:gridCol w="787400"/>
                <a:gridCol w="787400"/>
              </a:tblGrid>
              <a:tr h="332105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Present</a:t>
                      </a:r>
                      <a:r>
                        <a:rPr lang="en-US" baseline="0" dirty="0" smtClean="0"/>
                        <a:t> State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Input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Next State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Output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X</a:t>
                      </a:r>
                      <a:endParaRPr lang="en-US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</a:t>
                      </a:r>
                      <a:endParaRPr lang="en-US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B</a:t>
                      </a:r>
                      <a:endParaRPr lang="en-US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</a:t>
                      </a:r>
                      <a:endParaRPr lang="en-US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20000"/>
                      </a:srgbClr>
                    </a:solidFill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10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228601"/>
            <a:ext cx="792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State Diagram - Mealy</a:t>
            </a:r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147763"/>
            <a:ext cx="5734050" cy="456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457200"/>
            <a:ext cx="8001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Moore Vs Mealy : Comparison</a:t>
            </a:r>
          </a:p>
          <a:p>
            <a:endParaRPr lang="en-US" dirty="0" smtClean="0"/>
          </a:p>
          <a:p>
            <a:r>
              <a:rPr lang="en-US" sz="2000" dirty="0" smtClean="0"/>
              <a:t>1. Output for Moore Machines tends to change at clock edge, but in Mealy machines, output changes as soon as input changes. 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This makes interconnection of Mealy machines a big problem.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On the other hand, the above makes Mealy machines faster and preferable in some applications.</a:t>
            </a: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What is the general design procedure for Sequential Circuits?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533400"/>
            <a:ext cx="8458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Design Procedure for Sequential Circuits</a:t>
            </a:r>
          </a:p>
          <a:p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Understand performance specifications,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Assign </a:t>
            </a:r>
            <a:r>
              <a:rPr lang="en-US" sz="2000" b="1" dirty="0" smtClean="0"/>
              <a:t>state number</a:t>
            </a:r>
            <a:r>
              <a:rPr lang="en-US" sz="2000" dirty="0" smtClean="0"/>
              <a:t> for each state,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Assign One </a:t>
            </a:r>
            <a:r>
              <a:rPr lang="en-US" sz="2000" b="1" dirty="0" smtClean="0"/>
              <a:t>D flip-flop</a:t>
            </a:r>
            <a:r>
              <a:rPr lang="en-US" sz="2000" dirty="0" smtClean="0"/>
              <a:t> for each state bit,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Draw a </a:t>
            </a:r>
            <a:r>
              <a:rPr lang="en-US" sz="2000" b="1" dirty="0" smtClean="0"/>
              <a:t>STATE DIAGRAM</a:t>
            </a:r>
            <a:r>
              <a:rPr lang="en-US" sz="2000" dirty="0" smtClean="0"/>
              <a:t>,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Draw </a:t>
            </a:r>
            <a:r>
              <a:rPr lang="en-US" sz="2000" b="1" dirty="0" smtClean="0"/>
              <a:t>STATE TABLE</a:t>
            </a:r>
            <a:r>
              <a:rPr lang="en-US" sz="2000" dirty="0" smtClean="0"/>
              <a:t>,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Derive </a:t>
            </a:r>
            <a:r>
              <a:rPr lang="en-US" sz="2000" b="1" dirty="0" smtClean="0"/>
              <a:t>INPUT EQUATIONS</a:t>
            </a:r>
            <a:r>
              <a:rPr lang="en-US" sz="2000" dirty="0" smtClean="0"/>
              <a:t>.</a:t>
            </a:r>
          </a:p>
          <a:p>
            <a:pPr marL="457200" indent="-457200">
              <a:buAutoNum type="arabicPeriod"/>
            </a:pPr>
            <a:endParaRPr lang="en-US" sz="2000" dirty="0" smtClean="0"/>
          </a:p>
          <a:p>
            <a:pPr marL="457200" indent="-457200"/>
            <a:endParaRPr lang="en-US" sz="20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000" b="1" i="1" dirty="0" smtClean="0">
                <a:latin typeface="Times New Roman" pitchFamily="18" charset="0"/>
                <a:cs typeface="Times New Roman" pitchFamily="18" charset="0"/>
              </a:rPr>
              <a:t>We have used sequential circuits in Registers and Counters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And now with our deeper understanding of FSM and design procedure,</a:t>
            </a:r>
          </a:p>
          <a:p>
            <a:pPr marL="457200" indent="-457200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can we think of one other common application of Sequential Circuits / Stage</a:t>
            </a:r>
          </a:p>
          <a:p>
            <a:pPr marL="457200" indent="-457200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Machines?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400" y="533400"/>
            <a:ext cx="8001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SEQUENCE DETECTORS</a:t>
            </a:r>
          </a:p>
          <a:p>
            <a:endParaRPr lang="en-US" sz="2000" dirty="0" smtClean="0"/>
          </a:p>
          <a:p>
            <a:r>
              <a:rPr lang="en-US" sz="2000" dirty="0" smtClean="0"/>
              <a:t>State machines by nature are suited to </a:t>
            </a:r>
            <a:r>
              <a:rPr lang="en-US" sz="2000" b="1" dirty="0" smtClean="0"/>
              <a:t>track states</a:t>
            </a:r>
            <a:r>
              <a:rPr lang="en-US" sz="2000" dirty="0" smtClean="0"/>
              <a:t> and detect specific sequence of events.</a:t>
            </a:r>
          </a:p>
          <a:p>
            <a:endParaRPr lang="en-US" sz="2000" dirty="0" smtClean="0"/>
          </a:p>
          <a:p>
            <a:r>
              <a:rPr lang="en-US" sz="2000" dirty="0" smtClean="0"/>
              <a:t>We may for example design an algorithmic state machine to track a certain pattern in the input sequence.</a:t>
            </a:r>
          </a:p>
          <a:p>
            <a:endParaRPr lang="en-US" sz="2000" dirty="0" smtClean="0"/>
          </a:p>
          <a:p>
            <a:r>
              <a:rPr lang="en-US" sz="2000" dirty="0" smtClean="0"/>
              <a:t>For example: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To count the </a:t>
            </a:r>
            <a:r>
              <a:rPr lang="en-US" sz="2000" b="1" dirty="0" smtClean="0"/>
              <a:t>number of </a:t>
            </a:r>
            <a:r>
              <a:rPr lang="en-US" sz="2000" dirty="0" smtClean="0"/>
              <a:t>1’s in a sequence and produce a HIGH output when three 1’s are counted.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To produce a HIGH output when a </a:t>
            </a:r>
            <a:r>
              <a:rPr lang="en-US" sz="2000" b="1" dirty="0" smtClean="0"/>
              <a:t>specific PATTERN</a:t>
            </a:r>
            <a:r>
              <a:rPr lang="en-US" sz="2000" dirty="0" smtClean="0"/>
              <a:t> in the sequence is detected (e.g. 011, 0101 etc) 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/>
          </a:p>
          <a:p>
            <a:r>
              <a:rPr lang="en-US" sz="2000" dirty="0" smtClean="0"/>
              <a:t>		</a:t>
            </a:r>
            <a:r>
              <a:rPr lang="en-US" sz="2400" b="1" dirty="0" smtClean="0">
                <a:solidFill>
                  <a:srgbClr val="FF0000"/>
                </a:solidFill>
              </a:rPr>
              <a:t>EXAMPLE...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381000"/>
            <a:ext cx="8382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EXAMPLE</a:t>
            </a:r>
          </a:p>
          <a:p>
            <a:r>
              <a:rPr lang="en-US" sz="2000" dirty="0" smtClean="0"/>
              <a:t>Design a sequential circuit that will recognize the input sequence 1101. The output should go HIGH when bits are detected in that order.</a:t>
            </a:r>
          </a:p>
          <a:p>
            <a:endParaRPr lang="en-US" sz="2000" dirty="0" smtClean="0"/>
          </a:p>
          <a:p>
            <a:r>
              <a:rPr lang="en-US" sz="2400" b="1" i="1" dirty="0" smtClean="0"/>
              <a:t>IS IT MOORE OR MEALY SYSTEM?</a:t>
            </a:r>
          </a:p>
          <a:p>
            <a:endParaRPr lang="en-US" sz="20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SOLUTION</a:t>
            </a:r>
          </a:p>
          <a:p>
            <a:r>
              <a:rPr lang="en-US" sz="2000" dirty="0" smtClean="0"/>
              <a:t>Following the design procedure: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It is a sequence detector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Four states are required =&gt; log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4 = 2 bits: </a:t>
            </a:r>
          </a:p>
          <a:p>
            <a:pPr marL="457200" indent="-457200"/>
            <a:endParaRPr lang="en-US" sz="2000" dirty="0" smtClean="0"/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000" dirty="0" smtClean="0"/>
              <a:t>Waiting for first detection – </a:t>
            </a:r>
            <a:r>
              <a:rPr lang="en-US" sz="2000" b="1" dirty="0" smtClean="0"/>
              <a:t>State A (00)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000" dirty="0" smtClean="0"/>
              <a:t>For detecting the first 1 – </a:t>
            </a:r>
            <a:r>
              <a:rPr lang="en-US" sz="2000" b="1" dirty="0" smtClean="0"/>
              <a:t>State B (01)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000" dirty="0" smtClean="0"/>
              <a:t>For detecting the second 1 – </a:t>
            </a:r>
            <a:r>
              <a:rPr lang="en-US" sz="2000" b="1" dirty="0" smtClean="0"/>
              <a:t>State C (10)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000" dirty="0" smtClean="0"/>
              <a:t>For detecting the 0 – </a:t>
            </a:r>
            <a:r>
              <a:rPr lang="en-US" sz="2000" b="1" dirty="0" smtClean="0"/>
              <a:t>State D (11)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en-US" sz="2000" dirty="0" smtClean="0"/>
              <a:t>Detecting the last one closes the sequence detection and outputs a HIGH but at the same time may mark the beginning of another sequence and hence goes to </a:t>
            </a:r>
            <a:r>
              <a:rPr lang="en-US" sz="2000" b="1" dirty="0" smtClean="0"/>
              <a:t>State B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9365" y="862012"/>
            <a:ext cx="7858835" cy="439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077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Another Example</a:t>
            </a:r>
            <a:r>
              <a:rPr lang="en-US" sz="2400" b="1" dirty="0" smtClean="0"/>
              <a:t>: MAHEU VENDING MACHINE</a:t>
            </a:r>
          </a:p>
          <a:p>
            <a:r>
              <a:rPr lang="en-US" sz="2400" b="1" dirty="0" smtClean="0"/>
              <a:t>MEALY or MOORE ?</a:t>
            </a:r>
          </a:p>
          <a:p>
            <a:endParaRPr lang="en-US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Task: Collect money, deliver product and change.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The machine may get two kind of inputs, N and K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50 Ngwee coin = N,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1 Kwacha coin = K,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2 Kwacha note = T,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One input at a time,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err="1" smtClean="0"/>
              <a:t>Maheu</a:t>
            </a:r>
            <a:r>
              <a:rPr lang="en-US" sz="2000" dirty="0" smtClean="0"/>
              <a:t> cost is ZMW 3</a:t>
            </a:r>
          </a:p>
          <a:p>
            <a:pPr marL="800100" lvl="1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Does not accept more than ZMW 4: Drops the extra coin to Change Collection Tray.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US" sz="2000" dirty="0" smtClean="0"/>
              <a:t>How many states?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US" sz="2000" dirty="0" smtClean="0"/>
              <a:t>What are the output signals?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8600" y="30480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Finite State Machines</a:t>
            </a:r>
            <a:endParaRPr lang="en-US" sz="28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381000" y="1295400"/>
            <a:ext cx="8534400" cy="50292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At the end of this component, the student should: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understand the use of state tables and state diagrams,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 be able to construct state diagrams and state tables and be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able to design simple sequential circuits from these tables,</a:t>
            </a:r>
          </a:p>
          <a:p>
            <a:pPr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solidFill>
                  <a:schemeClr val="tx1"/>
                </a:solidFill>
              </a:rPr>
              <a:t> differentiate between Moore and Mealy state machines and design simple vending machine.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81000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With the smallest denomination being 5 Ngwee and considering the Zero Kwacha state as the starting state, it will take us 5 coins to go to ZMW 2.5 before we get our </a:t>
            </a:r>
            <a:r>
              <a:rPr lang="en-US" sz="2000" dirty="0" err="1" smtClean="0"/>
              <a:t>Maheu</a:t>
            </a:r>
            <a:r>
              <a:rPr lang="en-US" sz="2000" dirty="0" smtClean="0"/>
              <a:t> and reset to Zero Kwacha state.</a:t>
            </a:r>
          </a:p>
          <a:p>
            <a:endParaRPr lang="en-US" sz="2000" dirty="0" smtClean="0"/>
          </a:p>
          <a:p>
            <a:r>
              <a:rPr lang="en-US" sz="2000" dirty="0" smtClean="0"/>
              <a:t>Therefore a total of 6 states: 3-bits are sufficient (3 Flip-flops)</a:t>
            </a:r>
          </a:p>
          <a:p>
            <a:r>
              <a:rPr lang="en-US" sz="2000" dirty="0" smtClean="0"/>
              <a:t>000 – No Coin</a:t>
            </a:r>
          </a:p>
          <a:p>
            <a:r>
              <a:rPr lang="en-US" sz="2000" dirty="0" smtClean="0"/>
              <a:t>001 – 0.5 Kwacha</a:t>
            </a:r>
          </a:p>
          <a:p>
            <a:r>
              <a:rPr lang="en-US" sz="2000" dirty="0" smtClean="0"/>
              <a:t>010 – 1.0 Kwacha</a:t>
            </a:r>
          </a:p>
          <a:p>
            <a:r>
              <a:rPr lang="en-US" sz="2000" dirty="0" smtClean="0"/>
              <a:t>011 – 1.5 Kwacha</a:t>
            </a:r>
          </a:p>
          <a:p>
            <a:r>
              <a:rPr lang="en-US" sz="2000" dirty="0" smtClean="0"/>
              <a:t>100 – 2.0 Kwacha</a:t>
            </a:r>
          </a:p>
          <a:p>
            <a:r>
              <a:rPr lang="en-US" sz="2000" dirty="0" smtClean="0"/>
              <a:t>101 – 2.5 Kwacha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4343400"/>
            <a:ext cx="289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Our inputs are: </a:t>
            </a:r>
          </a:p>
          <a:p>
            <a:r>
              <a:rPr lang="en-US" sz="2000" dirty="0" smtClean="0"/>
              <a:t>0 Kwacha, Z = 00</a:t>
            </a:r>
          </a:p>
          <a:p>
            <a:r>
              <a:rPr lang="en-US" sz="2000" dirty="0" smtClean="0"/>
              <a:t>50 Ngwee, N = 01</a:t>
            </a:r>
          </a:p>
          <a:p>
            <a:r>
              <a:rPr lang="en-US" sz="2000" dirty="0" smtClean="0"/>
              <a:t>1 Kwacha, K = 10</a:t>
            </a:r>
          </a:p>
          <a:p>
            <a:r>
              <a:rPr lang="en-US" sz="2000" dirty="0" smtClean="0"/>
              <a:t>2 Kwacha, T = 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0" y="4343400"/>
            <a:ext cx="487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Our outputs are: </a:t>
            </a:r>
          </a:p>
          <a:p>
            <a:r>
              <a:rPr lang="en-US" sz="2000" dirty="0" smtClean="0"/>
              <a:t>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P</a:t>
            </a:r>
          </a:p>
          <a:p>
            <a:r>
              <a:rPr lang="en-US" sz="2000" dirty="0" smtClean="0"/>
              <a:t>Where 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is the Change given back and P is the product.</a:t>
            </a:r>
          </a:p>
          <a:p>
            <a:r>
              <a:rPr lang="en-US" sz="2000" dirty="0" smtClean="0"/>
              <a:t>e.g. 101 gives ZMK 1 change and the </a:t>
            </a:r>
            <a:r>
              <a:rPr lang="en-US" sz="2000" dirty="0" err="1" smtClean="0"/>
              <a:t>Maheu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70660" name="Picture 4"/>
          <p:cNvPicPr>
            <a:picLocks noChangeAspect="1" noChangeArrowheads="1"/>
          </p:cNvPicPr>
          <p:nvPr/>
        </p:nvPicPr>
        <p:blipFill>
          <a:blip r:embed="rId2" cstate="print"/>
          <a:srcRect l="20586" t="4061" r="16238" b="10660"/>
          <a:stretch>
            <a:fillRect/>
          </a:stretch>
        </p:blipFill>
        <p:spPr bwMode="auto">
          <a:xfrm>
            <a:off x="1600200" y="381000"/>
            <a:ext cx="6172200" cy="5825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7200" y="5334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the state diagram above, you can then make the substitutions for the states as:</a:t>
            </a:r>
          </a:p>
          <a:p>
            <a:endParaRPr lang="en-US" sz="2000" dirty="0" smtClean="0"/>
          </a:p>
          <a:p>
            <a:r>
              <a:rPr lang="en-US" sz="2000" dirty="0" smtClean="0"/>
              <a:t>0 = 000</a:t>
            </a:r>
          </a:p>
          <a:p>
            <a:r>
              <a:rPr lang="en-US" sz="2000" dirty="0" smtClean="0"/>
              <a:t>0.5 = 001</a:t>
            </a:r>
          </a:p>
          <a:p>
            <a:r>
              <a:rPr lang="en-US" sz="2000" dirty="0" smtClean="0"/>
              <a:t>1.0 = 010 </a:t>
            </a:r>
          </a:p>
          <a:p>
            <a:r>
              <a:rPr lang="en-US" sz="2000" dirty="0" smtClean="0"/>
              <a:t>1.5 = 011 </a:t>
            </a:r>
          </a:p>
          <a:p>
            <a:r>
              <a:rPr lang="en-US" sz="2000" dirty="0" smtClean="0"/>
              <a:t>2.0 = 100 </a:t>
            </a:r>
          </a:p>
          <a:p>
            <a:r>
              <a:rPr lang="en-US" sz="2000" dirty="0" smtClean="0"/>
              <a:t>2.5 = 101 </a:t>
            </a:r>
          </a:p>
          <a:p>
            <a:endParaRPr lang="en-US" sz="2000" dirty="0" smtClean="0"/>
          </a:p>
          <a:p>
            <a:r>
              <a:rPr lang="en-US" sz="2000" dirty="0" smtClean="0"/>
              <a:t>And for the </a:t>
            </a:r>
            <a:r>
              <a:rPr lang="en-US" sz="2000" dirty="0" smtClean="0"/>
              <a:t>inputs </a:t>
            </a:r>
            <a:r>
              <a:rPr lang="en-US" sz="2000" dirty="0" smtClean="0"/>
              <a:t>as:</a:t>
            </a:r>
          </a:p>
          <a:p>
            <a:endParaRPr lang="en-US" sz="2000" dirty="0" smtClean="0"/>
          </a:p>
          <a:p>
            <a:r>
              <a:rPr lang="en-US" sz="2000" dirty="0" smtClean="0"/>
              <a:t>Z = 00, N =01, K = 10, T = 11 with their corresponding outputs C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C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P</a:t>
            </a:r>
          </a:p>
          <a:p>
            <a:endParaRPr lang="en-US" sz="2000" dirty="0" smtClean="0"/>
          </a:p>
          <a:p>
            <a:r>
              <a:rPr lang="en-US" sz="2000" dirty="0" smtClean="0"/>
              <a:t>You can then derive the input equations and get the digital implementation using three flip-flops.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14400" y="2477869"/>
            <a:ext cx="746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STATE MACHINES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Lets hear some definitions from the class...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3400" y="533400"/>
            <a:ext cx="8153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SEQUENTIAL CIRCUITS AND STATE MACHINES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As stated earlier, sequential circuits have outputs that depend on the input sequence.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The effect of the input sequence can be memorized as a state of the system.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Sequential circuits are therefore called </a:t>
            </a:r>
            <a:r>
              <a:rPr lang="en-US" sz="2000" b="1" dirty="0" smtClean="0"/>
              <a:t>STATE MACHINES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Memory elements are used to store the state (Usually D flip-flops).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With the flip-flops used to store the state, we can therefore represent states using binary combination of variables.</a:t>
            </a:r>
          </a:p>
          <a:p>
            <a:endParaRPr lang="en-US" sz="2000" dirty="0" smtClean="0"/>
          </a:p>
          <a:p>
            <a:pPr>
              <a:buFont typeface="Wingdings" pitchFamily="2" charset="2"/>
              <a:buChar char="ü"/>
            </a:pPr>
            <a:r>
              <a:rPr lang="en-US" sz="2000" dirty="0" smtClean="0"/>
              <a:t> </a:t>
            </a:r>
            <a:r>
              <a:rPr lang="en-US" sz="2000" b="1" dirty="0" smtClean="0"/>
              <a:t>n</a:t>
            </a:r>
            <a:r>
              <a:rPr lang="en-US" sz="2000" dirty="0" smtClean="0"/>
              <a:t>-bits can represent up to </a:t>
            </a:r>
            <a:r>
              <a:rPr lang="en-US" sz="2400" dirty="0" smtClean="0"/>
              <a:t>2</a:t>
            </a:r>
            <a:r>
              <a:rPr lang="en-US" sz="2400" b="1" baseline="30000" dirty="0" smtClean="0"/>
              <a:t>n</a:t>
            </a:r>
            <a:r>
              <a:rPr lang="en-US" sz="2000" dirty="0" smtClean="0"/>
              <a:t> states.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609600"/>
            <a:ext cx="80772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Consider a system using two flip-flops (X and Y) to store its state. </a:t>
            </a:r>
          </a:p>
          <a:p>
            <a:endParaRPr lang="en-US" sz="2000" dirty="0" smtClean="0"/>
          </a:p>
          <a:p>
            <a:r>
              <a:rPr lang="en-US" sz="2000" dirty="0" smtClean="0"/>
              <a:t>This means that the system has 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2</a:t>
            </a:r>
            <a:r>
              <a:rPr lang="en-US" sz="2000" dirty="0" smtClean="0"/>
              <a:t> = </a:t>
            </a:r>
            <a:r>
              <a:rPr lang="en-US" sz="2400" dirty="0" smtClean="0"/>
              <a:t>4</a:t>
            </a:r>
            <a:r>
              <a:rPr lang="en-US" sz="2000" dirty="0" smtClean="0"/>
              <a:t> states, S</a:t>
            </a:r>
            <a:r>
              <a:rPr lang="en-US" sz="2000" baseline="-25000" dirty="0" smtClean="0"/>
              <a:t>0</a:t>
            </a:r>
            <a:r>
              <a:rPr lang="en-US" sz="2000" dirty="0" smtClean="0"/>
              <a:t>, 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S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The current state can have the following combinations:</a:t>
            </a: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743200" y="3048000"/>
          <a:ext cx="33528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/>
                <a:gridCol w="1117600"/>
                <a:gridCol w="1117600"/>
              </a:tblGrid>
              <a:tr h="497394">
                <a:tc>
                  <a:txBody>
                    <a:bodyPr/>
                    <a:lstStyle/>
                    <a:p>
                      <a:pPr algn="ctr"/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3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</a:t>
                      </a:r>
                      <a:r>
                        <a:rPr lang="en-US" sz="2800" b="1" baseline="-25000" dirty="0" smtClean="0"/>
                        <a:t>0</a:t>
                      </a:r>
                      <a:endParaRPr lang="en-US" sz="2800" b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0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0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3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</a:t>
                      </a:r>
                      <a:r>
                        <a:rPr lang="en-US" sz="2800" b="1" baseline="-25000" dirty="0" smtClean="0"/>
                        <a:t>1</a:t>
                      </a:r>
                      <a:endParaRPr lang="en-US" sz="2800" b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0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3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</a:t>
                      </a:r>
                      <a:r>
                        <a:rPr lang="en-US" sz="2800" b="1" baseline="-25000" dirty="0" smtClean="0"/>
                        <a:t>2</a:t>
                      </a:r>
                      <a:endParaRPr lang="en-US" sz="2800" b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0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301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S</a:t>
                      </a:r>
                      <a:r>
                        <a:rPr lang="en-US" sz="2800" b="1" baseline="-25000" dirty="0" smtClean="0"/>
                        <a:t>4</a:t>
                      </a:r>
                      <a:endParaRPr lang="en-US" sz="2800" b="1" baseline="-25000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/>
                        <a:t>1</a:t>
                      </a:r>
                      <a:endParaRPr lang="en-US" sz="28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1322725"/>
            <a:ext cx="8077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good example of a sequential circuit is a </a:t>
            </a:r>
            <a:r>
              <a:rPr lang="en-US" sz="2000" b="1" dirty="0" smtClean="0"/>
              <a:t>counter</a:t>
            </a:r>
            <a:r>
              <a:rPr lang="en-US" sz="2000" dirty="0" smtClean="0"/>
              <a:t> (as already covered).</a:t>
            </a:r>
          </a:p>
          <a:p>
            <a:endParaRPr lang="en-US" sz="2000" dirty="0" smtClean="0"/>
          </a:p>
          <a:p>
            <a:r>
              <a:rPr lang="en-US" sz="2000" dirty="0" smtClean="0"/>
              <a:t>Another example is a </a:t>
            </a:r>
            <a:r>
              <a:rPr lang="en-US" sz="2000" b="1" dirty="0" smtClean="0"/>
              <a:t>sequence detector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But in this component, we are going to emphasize the general description (not just examples) of sequential circuits.</a:t>
            </a:r>
          </a:p>
          <a:p>
            <a:endParaRPr lang="en-US" sz="2000" dirty="0" smtClean="0"/>
          </a:p>
          <a:p>
            <a:r>
              <a:rPr lang="en-US" sz="2000" dirty="0" smtClean="0"/>
              <a:t>This will be done in terms of truth tables (</a:t>
            </a:r>
            <a:r>
              <a:rPr lang="en-US" sz="2000" b="1" dirty="0" smtClean="0"/>
              <a:t>state tables</a:t>
            </a:r>
            <a:r>
              <a:rPr lang="en-US" sz="2000" dirty="0" smtClean="0"/>
              <a:t>) that govern sequential circuits as well as their process diagrams (</a:t>
            </a:r>
            <a:r>
              <a:rPr lang="en-US" sz="2000" b="1" dirty="0" smtClean="0"/>
              <a:t>state diagrams</a:t>
            </a:r>
            <a:r>
              <a:rPr lang="en-US" sz="2000" dirty="0" smtClean="0"/>
              <a:t>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609600"/>
            <a:ext cx="80772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STATE TRANSITION TABLE</a:t>
            </a:r>
          </a:p>
          <a:p>
            <a:endParaRPr lang="en-US" sz="2000" dirty="0" smtClean="0"/>
          </a:p>
          <a:p>
            <a:r>
              <a:rPr lang="en-US" sz="2000" dirty="0" smtClean="0"/>
              <a:t>A truth table for a sequential system should be able to give the relationship between the current state and the next state.</a:t>
            </a:r>
          </a:p>
          <a:p>
            <a:endParaRPr lang="en-US" sz="2000" dirty="0" smtClean="0"/>
          </a:p>
          <a:p>
            <a:r>
              <a:rPr lang="en-US" sz="2000" dirty="0" smtClean="0"/>
              <a:t>This is called the </a:t>
            </a:r>
            <a:r>
              <a:rPr lang="en-US" sz="2000" b="1" dirty="0" smtClean="0"/>
              <a:t>STATE TRANSITION TABLE</a:t>
            </a:r>
            <a:r>
              <a:rPr lang="en-US" sz="2000" dirty="0" smtClean="0"/>
              <a:t> or </a:t>
            </a:r>
            <a:r>
              <a:rPr lang="en-US" sz="2000" b="1" dirty="0" smtClean="0"/>
              <a:t>STATE TABLE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An example of a state transition table is shown below:</a:t>
            </a: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184400" y="3505200"/>
          <a:ext cx="2235200" cy="2707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7600"/>
                <a:gridCol w="1117600"/>
              </a:tblGrid>
              <a:tr h="44706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Current State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6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2000" b="1" baseline="-250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2000" b="1" baseline="-250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0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0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0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0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</a:t>
                      </a:r>
                      <a:endParaRPr lang="en-US" sz="2000" b="1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394200" y="3505200"/>
          <a:ext cx="2235200" cy="27071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17600"/>
                <a:gridCol w="1117600"/>
              </a:tblGrid>
              <a:tr h="44706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Next State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706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2000" b="1" baseline="-25000" dirty="0" err="1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sz="2000" b="1" baseline="-25000" dirty="0" err="1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000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3268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EEE3132 Jasper Hatilima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CC4E9-A793-4F66-A1D0-4C07DFDB5FF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33400" y="304800"/>
            <a:ext cx="80772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/>
              <a:t>STATE TRANSITION DIAGRAMS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 State Transition Diagram (</a:t>
            </a:r>
            <a:r>
              <a:rPr lang="en-US" sz="2000" b="1" dirty="0" smtClean="0"/>
              <a:t>also called state diagram</a:t>
            </a:r>
            <a:r>
              <a:rPr lang="en-US" sz="2000" dirty="0" smtClean="0"/>
              <a:t>) shows: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 the state of the circuit,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 the possible transition between the states,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000" dirty="0" smtClean="0"/>
              <a:t> The values of the outputs during transitions.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For a state diagram,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 A </a:t>
            </a:r>
            <a:r>
              <a:rPr lang="en-US" sz="2000" b="1" dirty="0" smtClean="0"/>
              <a:t>circle</a:t>
            </a:r>
            <a:r>
              <a:rPr lang="en-US" sz="2000" dirty="0" smtClean="0"/>
              <a:t> shows the state,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 An </a:t>
            </a:r>
            <a:r>
              <a:rPr lang="en-US" sz="2000" b="1" dirty="0" smtClean="0"/>
              <a:t>arrow</a:t>
            </a:r>
            <a:r>
              <a:rPr lang="en-US" sz="2000" dirty="0" smtClean="0"/>
              <a:t> shows the input and the transition from one state to the other,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 The output is either specified in the state circle or on the transition arrow depending on kind of model (Moore/Mealy)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34343</TotalTime>
  <Words>2044</Words>
  <Application>Microsoft Office PowerPoint</Application>
  <PresentationFormat>On-screen Show (4:3)</PresentationFormat>
  <Paragraphs>490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Good Times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EEE 3132 – DIGITAL ELECTRONICS</vt:lpstr>
      <vt:lpstr>Course 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ENGINEERING I</dc:title>
  <dc:creator>Jasper</dc:creator>
  <cp:lastModifiedBy>Jasper</cp:lastModifiedBy>
  <cp:revision>1742</cp:revision>
  <dcterms:created xsi:type="dcterms:W3CDTF">2013-10-20T08:50:12Z</dcterms:created>
  <dcterms:modified xsi:type="dcterms:W3CDTF">2016-01-17T18:17:06Z</dcterms:modified>
</cp:coreProperties>
</file>