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bin" ContentType="application/vnd.openxmlformats-officedocument.oleObject"/>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3" r:id="rId1"/>
  </p:sldMasterIdLst>
  <p:notesMasterIdLst>
    <p:notesMasterId r:id="rId49"/>
  </p:notesMasterIdLst>
  <p:sldIdLst>
    <p:sldId id="264" r:id="rId2"/>
    <p:sldId id="265" r:id="rId3"/>
    <p:sldId id="266" r:id="rId4"/>
    <p:sldId id="267" r:id="rId5"/>
    <p:sldId id="269" r:id="rId6"/>
    <p:sldId id="268" r:id="rId7"/>
    <p:sldId id="270" r:id="rId8"/>
    <p:sldId id="291" r:id="rId9"/>
    <p:sldId id="271" r:id="rId10"/>
    <p:sldId id="272" r:id="rId11"/>
    <p:sldId id="273" r:id="rId12"/>
    <p:sldId id="274" r:id="rId13"/>
    <p:sldId id="275" r:id="rId14"/>
    <p:sldId id="286" r:id="rId15"/>
    <p:sldId id="287" r:id="rId16"/>
    <p:sldId id="289" r:id="rId17"/>
    <p:sldId id="288" r:id="rId18"/>
    <p:sldId id="290" r:id="rId19"/>
    <p:sldId id="292" r:id="rId20"/>
    <p:sldId id="293" r:id="rId21"/>
    <p:sldId id="276" r:id="rId22"/>
    <p:sldId id="277" r:id="rId23"/>
    <p:sldId id="278" r:id="rId24"/>
    <p:sldId id="279" r:id="rId25"/>
    <p:sldId id="298" r:id="rId26"/>
    <p:sldId id="299" r:id="rId27"/>
    <p:sldId id="300" r:id="rId28"/>
    <p:sldId id="301" r:id="rId29"/>
    <p:sldId id="302" r:id="rId30"/>
    <p:sldId id="303" r:id="rId31"/>
    <p:sldId id="304" r:id="rId32"/>
    <p:sldId id="305" r:id="rId33"/>
    <p:sldId id="306" r:id="rId34"/>
    <p:sldId id="307" r:id="rId35"/>
    <p:sldId id="309" r:id="rId36"/>
    <p:sldId id="308" r:id="rId37"/>
    <p:sldId id="310" r:id="rId38"/>
    <p:sldId id="297" r:id="rId39"/>
    <p:sldId id="294" r:id="rId40"/>
    <p:sldId id="285" r:id="rId41"/>
    <p:sldId id="280" r:id="rId42"/>
    <p:sldId id="283" r:id="rId43"/>
    <p:sldId id="282" r:id="rId44"/>
    <p:sldId id="284" r:id="rId45"/>
    <p:sldId id="281" r:id="rId46"/>
    <p:sldId id="295" r:id="rId47"/>
    <p:sldId id="296" r:id="rId48"/>
  </p:sldIdLst>
  <p:sldSz cx="10080625" cy="7559675"/>
  <p:notesSz cx="7772400" cy="10058400"/>
  <p:defaultTextStyle>
    <a:defPPr>
      <a:defRPr lang="en-GB"/>
    </a:defPPr>
    <a:lvl1pPr algn="l" defTabSz="457105"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796" indent="-285692" algn="l" defTabSz="457105"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2762" indent="-228552" algn="l" defTabSz="457105"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599868" indent="-228552" algn="l" defTabSz="457105"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6973" indent="-228552" algn="l" defTabSz="457105"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5526" algn="l" defTabSz="914210" rtl="0" eaLnBrk="1" latinLnBrk="0" hangingPunct="1">
      <a:defRPr kern="1200">
        <a:solidFill>
          <a:schemeClr val="bg1"/>
        </a:solidFill>
        <a:latin typeface="Arial" charset="0"/>
        <a:ea typeface="+mn-ea"/>
        <a:cs typeface="+mn-cs"/>
      </a:defRPr>
    </a:lvl6pPr>
    <a:lvl7pPr marL="2742632" algn="l" defTabSz="914210" rtl="0" eaLnBrk="1" latinLnBrk="0" hangingPunct="1">
      <a:defRPr kern="1200">
        <a:solidFill>
          <a:schemeClr val="bg1"/>
        </a:solidFill>
        <a:latin typeface="Arial" charset="0"/>
        <a:ea typeface="+mn-ea"/>
        <a:cs typeface="+mn-cs"/>
      </a:defRPr>
    </a:lvl7pPr>
    <a:lvl8pPr marL="3199737" algn="l" defTabSz="914210" rtl="0" eaLnBrk="1" latinLnBrk="0" hangingPunct="1">
      <a:defRPr kern="1200">
        <a:solidFill>
          <a:schemeClr val="bg1"/>
        </a:solidFill>
        <a:latin typeface="Arial" charset="0"/>
        <a:ea typeface="+mn-ea"/>
        <a:cs typeface="+mn-cs"/>
      </a:defRPr>
    </a:lvl8pPr>
    <a:lvl9pPr marL="3656842" algn="l" defTabSz="91421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4" y="-72"/>
      </p:cViewPr>
      <p:guideLst>
        <p:guide orient="horz" pos="2161"/>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0D95DD-09C9-4BE2-AF2C-E5C58EDFC7B3}"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D01CC968-BFDE-4BF8-8836-2194EFD6C97E}">
      <dgm:prSet/>
      <dgm:spPr/>
      <dgm:t>
        <a:bodyPr/>
        <a:lstStyle/>
        <a:p>
          <a:pPr rtl="0"/>
          <a:r>
            <a:rPr lang="en-US" b="1" i="1" dirty="0" smtClean="0"/>
            <a:t>EE392 - ELECTRICAL ENGINEERING PRACTICE</a:t>
          </a:r>
          <a:br>
            <a:rPr lang="en-US" b="1" i="1" dirty="0" smtClean="0"/>
          </a:br>
          <a:r>
            <a:rPr lang="en-US" b="1" i="1" dirty="0" smtClean="0"/>
            <a:t/>
          </a:r>
          <a:br>
            <a:rPr lang="en-US" b="1" i="1" dirty="0" smtClean="0"/>
          </a:br>
          <a:r>
            <a:rPr lang="en-US" b="1" i="1" dirty="0" smtClean="0"/>
            <a:t>MECHANICAL COMPONENT</a:t>
          </a:r>
          <a:endParaRPr lang="en-US" b="1" i="1" dirty="0"/>
        </a:p>
      </dgm:t>
    </dgm:pt>
    <dgm:pt modelId="{9DAE5A87-5597-4C57-A545-A4E006F042AC}" type="parTrans" cxnId="{64F65B57-F8E2-430E-B88F-8E8A5B2AA662}">
      <dgm:prSet/>
      <dgm:spPr/>
      <dgm:t>
        <a:bodyPr/>
        <a:lstStyle/>
        <a:p>
          <a:endParaRPr lang="en-US"/>
        </a:p>
      </dgm:t>
    </dgm:pt>
    <dgm:pt modelId="{70036433-EF4D-4010-B983-B3A73763A702}" type="sibTrans" cxnId="{64F65B57-F8E2-430E-B88F-8E8A5B2AA662}">
      <dgm:prSet/>
      <dgm:spPr/>
      <dgm:t>
        <a:bodyPr/>
        <a:lstStyle/>
        <a:p>
          <a:endParaRPr lang="en-US"/>
        </a:p>
      </dgm:t>
    </dgm:pt>
    <dgm:pt modelId="{1184A8F6-7BF5-4D77-8598-1FB02C62836A}" type="pres">
      <dgm:prSet presAssocID="{5D0D95DD-09C9-4BE2-AF2C-E5C58EDFC7B3}" presName="compositeShape" presStyleCnt="0">
        <dgm:presLayoutVars>
          <dgm:dir/>
          <dgm:resizeHandles/>
        </dgm:presLayoutVars>
      </dgm:prSet>
      <dgm:spPr/>
      <dgm:t>
        <a:bodyPr/>
        <a:lstStyle/>
        <a:p>
          <a:endParaRPr lang="en-US"/>
        </a:p>
      </dgm:t>
    </dgm:pt>
    <dgm:pt modelId="{1BDC9B5D-4D6A-43E9-BEE1-594E480BCCE8}" type="pres">
      <dgm:prSet presAssocID="{5D0D95DD-09C9-4BE2-AF2C-E5C58EDFC7B3}" presName="pyramid" presStyleLbl="node1" presStyleIdx="0" presStyleCnt="1"/>
      <dgm:spPr/>
    </dgm:pt>
    <dgm:pt modelId="{0320A0A0-33AA-497F-8FC5-C2DF86339935}" type="pres">
      <dgm:prSet presAssocID="{5D0D95DD-09C9-4BE2-AF2C-E5C58EDFC7B3}" presName="theList" presStyleCnt="0"/>
      <dgm:spPr/>
    </dgm:pt>
    <dgm:pt modelId="{0879226A-E599-4A57-97B5-F91B960874E3}" type="pres">
      <dgm:prSet presAssocID="{D01CC968-BFDE-4BF8-8836-2194EFD6C97E}" presName="aNode" presStyleLbl="fgAcc1" presStyleIdx="0" presStyleCnt="1">
        <dgm:presLayoutVars>
          <dgm:bulletEnabled val="1"/>
        </dgm:presLayoutVars>
      </dgm:prSet>
      <dgm:spPr/>
      <dgm:t>
        <a:bodyPr/>
        <a:lstStyle/>
        <a:p>
          <a:endParaRPr lang="en-US"/>
        </a:p>
      </dgm:t>
    </dgm:pt>
    <dgm:pt modelId="{A96752F9-B069-4364-8082-8ACC00039F6F}" type="pres">
      <dgm:prSet presAssocID="{D01CC968-BFDE-4BF8-8836-2194EFD6C97E}" presName="aSpace" presStyleCnt="0"/>
      <dgm:spPr/>
    </dgm:pt>
  </dgm:ptLst>
  <dgm:cxnLst>
    <dgm:cxn modelId="{64F65B57-F8E2-430E-B88F-8E8A5B2AA662}" srcId="{5D0D95DD-09C9-4BE2-AF2C-E5C58EDFC7B3}" destId="{D01CC968-BFDE-4BF8-8836-2194EFD6C97E}" srcOrd="0" destOrd="0" parTransId="{9DAE5A87-5597-4C57-A545-A4E006F042AC}" sibTransId="{70036433-EF4D-4010-B983-B3A73763A702}"/>
    <dgm:cxn modelId="{922C2368-B34F-41AB-9E23-C1025014CA2B}" type="presOf" srcId="{D01CC968-BFDE-4BF8-8836-2194EFD6C97E}" destId="{0879226A-E599-4A57-97B5-F91B960874E3}" srcOrd="0" destOrd="0" presId="urn:microsoft.com/office/officeart/2005/8/layout/pyramid2"/>
    <dgm:cxn modelId="{8E012D57-1E21-4525-99D6-3E290F2E65CA}" type="presOf" srcId="{5D0D95DD-09C9-4BE2-AF2C-E5C58EDFC7B3}" destId="{1184A8F6-7BF5-4D77-8598-1FB02C62836A}" srcOrd="0" destOrd="0" presId="urn:microsoft.com/office/officeart/2005/8/layout/pyramid2"/>
    <dgm:cxn modelId="{B15F8AD1-7E28-43B8-A095-64EDD065643F}" type="presParOf" srcId="{1184A8F6-7BF5-4D77-8598-1FB02C62836A}" destId="{1BDC9B5D-4D6A-43E9-BEE1-594E480BCCE8}" srcOrd="0" destOrd="0" presId="urn:microsoft.com/office/officeart/2005/8/layout/pyramid2"/>
    <dgm:cxn modelId="{CAF91EE5-79F7-4E9F-B874-D2ADFD268295}" type="presParOf" srcId="{1184A8F6-7BF5-4D77-8598-1FB02C62836A}" destId="{0320A0A0-33AA-497F-8FC5-C2DF86339935}" srcOrd="1" destOrd="0" presId="urn:microsoft.com/office/officeart/2005/8/layout/pyramid2"/>
    <dgm:cxn modelId="{1F1A4CA3-7396-49BC-AE84-260D701EA502}" type="presParOf" srcId="{0320A0A0-33AA-497F-8FC5-C2DF86339935}" destId="{0879226A-E599-4A57-97B5-F91B960874E3}" srcOrd="0" destOrd="0" presId="urn:microsoft.com/office/officeart/2005/8/layout/pyramid2"/>
    <dgm:cxn modelId="{CC3E3FB7-EF1A-479B-BDE0-11D4A4FEE108}" type="presParOf" srcId="{0320A0A0-33AA-497F-8FC5-C2DF86339935}" destId="{A96752F9-B069-4364-8082-8ACC00039F6F}"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BA355E-22DE-4BFC-A1D9-47FFA29350B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EDEE24E3-92BD-4453-95F4-8D2AC8B5BC4B}">
      <dgm:prSet/>
      <dgm:spPr/>
      <dgm:t>
        <a:bodyPr/>
        <a:lstStyle/>
        <a:p>
          <a:pPr rtl="0"/>
          <a:r>
            <a:rPr lang="en-US" b="1" dirty="0" smtClean="0"/>
            <a:t>Dynamic Mechanics:</a:t>
          </a:r>
          <a:endParaRPr lang="en-US" dirty="0"/>
        </a:p>
      </dgm:t>
    </dgm:pt>
    <dgm:pt modelId="{EEB7C799-E722-4F7A-B258-AEAF38456409}" type="parTrans" cxnId="{FE9E76BB-0CBC-4CC2-B7EE-C458F8CE4736}">
      <dgm:prSet/>
      <dgm:spPr/>
      <dgm:t>
        <a:bodyPr/>
        <a:lstStyle/>
        <a:p>
          <a:endParaRPr lang="en-US"/>
        </a:p>
      </dgm:t>
    </dgm:pt>
    <dgm:pt modelId="{266B38E4-54B2-4607-839C-33C5E5AB1699}" type="sibTrans" cxnId="{FE9E76BB-0CBC-4CC2-B7EE-C458F8CE4736}">
      <dgm:prSet/>
      <dgm:spPr/>
      <dgm:t>
        <a:bodyPr/>
        <a:lstStyle/>
        <a:p>
          <a:endParaRPr lang="en-US"/>
        </a:p>
      </dgm:t>
    </dgm:pt>
    <dgm:pt modelId="{7E0DC19A-4229-4535-AFFB-18E8D19F9C6E}">
      <dgm:prSet/>
      <dgm:spPr/>
      <dgm:t>
        <a:bodyPr/>
        <a:lstStyle/>
        <a:p>
          <a:pPr rtl="0"/>
          <a:r>
            <a:rPr lang="en-US" b="1" dirty="0" smtClean="0"/>
            <a:t>Introduction to Vibrations</a:t>
          </a:r>
          <a:endParaRPr lang="en-US" b="1" dirty="0"/>
        </a:p>
      </dgm:t>
    </dgm:pt>
    <dgm:pt modelId="{48DC478D-60E2-42B5-9C5B-BBA20133F928}" type="parTrans" cxnId="{2E858BC5-F80C-4085-A8CE-B9C62999A2DA}">
      <dgm:prSet/>
      <dgm:spPr/>
      <dgm:t>
        <a:bodyPr/>
        <a:lstStyle/>
        <a:p>
          <a:endParaRPr lang="en-US"/>
        </a:p>
      </dgm:t>
    </dgm:pt>
    <dgm:pt modelId="{044A1904-9FC2-4CF7-B558-157FAED9F6D3}" type="sibTrans" cxnId="{2E858BC5-F80C-4085-A8CE-B9C62999A2DA}">
      <dgm:prSet/>
      <dgm:spPr/>
      <dgm:t>
        <a:bodyPr/>
        <a:lstStyle/>
        <a:p>
          <a:endParaRPr lang="en-US"/>
        </a:p>
      </dgm:t>
    </dgm:pt>
    <dgm:pt modelId="{77227DA8-4882-4A2F-ADFA-6404296BA308}" type="pres">
      <dgm:prSet presAssocID="{B7BA355E-22DE-4BFC-A1D9-47FFA29350BD}" presName="Name0" presStyleCnt="0">
        <dgm:presLayoutVars>
          <dgm:chMax val="7"/>
          <dgm:dir/>
          <dgm:animLvl val="lvl"/>
          <dgm:resizeHandles val="exact"/>
        </dgm:presLayoutVars>
      </dgm:prSet>
      <dgm:spPr/>
      <dgm:t>
        <a:bodyPr/>
        <a:lstStyle/>
        <a:p>
          <a:endParaRPr lang="en-US"/>
        </a:p>
      </dgm:t>
    </dgm:pt>
    <dgm:pt modelId="{ACC13B32-C0A7-411A-AD43-96477C6C9C29}" type="pres">
      <dgm:prSet presAssocID="{EDEE24E3-92BD-4453-95F4-8D2AC8B5BC4B}" presName="circle1" presStyleLbl="node1" presStyleIdx="0" presStyleCnt="2"/>
      <dgm:spPr/>
    </dgm:pt>
    <dgm:pt modelId="{E87280CD-8FC3-48A9-ADDF-DB80F04E2CC5}" type="pres">
      <dgm:prSet presAssocID="{EDEE24E3-92BD-4453-95F4-8D2AC8B5BC4B}" presName="space" presStyleCnt="0"/>
      <dgm:spPr/>
    </dgm:pt>
    <dgm:pt modelId="{7CD55FD6-ADEB-41AF-BEB1-D089AE6321A7}" type="pres">
      <dgm:prSet presAssocID="{EDEE24E3-92BD-4453-95F4-8D2AC8B5BC4B}" presName="rect1" presStyleLbl="alignAcc1" presStyleIdx="0" presStyleCnt="2"/>
      <dgm:spPr/>
      <dgm:t>
        <a:bodyPr/>
        <a:lstStyle/>
        <a:p>
          <a:endParaRPr lang="en-US"/>
        </a:p>
      </dgm:t>
    </dgm:pt>
    <dgm:pt modelId="{55012C8D-9881-4024-B88E-68D4082B4667}" type="pres">
      <dgm:prSet presAssocID="{7E0DC19A-4229-4535-AFFB-18E8D19F9C6E}" presName="vertSpace2" presStyleLbl="node1" presStyleIdx="0" presStyleCnt="2"/>
      <dgm:spPr/>
    </dgm:pt>
    <dgm:pt modelId="{66CDDABA-8587-491B-A4EC-CD17EFB37169}" type="pres">
      <dgm:prSet presAssocID="{7E0DC19A-4229-4535-AFFB-18E8D19F9C6E}" presName="circle2" presStyleLbl="node1" presStyleIdx="1" presStyleCnt="2"/>
      <dgm:spPr/>
    </dgm:pt>
    <dgm:pt modelId="{62EA14DA-DE94-4F0F-A8D7-C9BA3A326A4D}" type="pres">
      <dgm:prSet presAssocID="{7E0DC19A-4229-4535-AFFB-18E8D19F9C6E}" presName="rect2" presStyleLbl="alignAcc1" presStyleIdx="1" presStyleCnt="2"/>
      <dgm:spPr/>
      <dgm:t>
        <a:bodyPr/>
        <a:lstStyle/>
        <a:p>
          <a:endParaRPr lang="en-US"/>
        </a:p>
      </dgm:t>
    </dgm:pt>
    <dgm:pt modelId="{CE142410-EFF5-4139-AA4A-0E93E2668142}" type="pres">
      <dgm:prSet presAssocID="{EDEE24E3-92BD-4453-95F4-8D2AC8B5BC4B}" presName="rect1ParTxNoCh" presStyleLbl="alignAcc1" presStyleIdx="1" presStyleCnt="2">
        <dgm:presLayoutVars>
          <dgm:chMax val="1"/>
          <dgm:bulletEnabled val="1"/>
        </dgm:presLayoutVars>
      </dgm:prSet>
      <dgm:spPr/>
      <dgm:t>
        <a:bodyPr/>
        <a:lstStyle/>
        <a:p>
          <a:endParaRPr lang="en-US"/>
        </a:p>
      </dgm:t>
    </dgm:pt>
    <dgm:pt modelId="{05B3A1FC-FD33-46B2-85F2-82FA25C302C7}" type="pres">
      <dgm:prSet presAssocID="{7E0DC19A-4229-4535-AFFB-18E8D19F9C6E}" presName="rect2ParTxNoCh" presStyleLbl="alignAcc1" presStyleIdx="1" presStyleCnt="2">
        <dgm:presLayoutVars>
          <dgm:chMax val="1"/>
          <dgm:bulletEnabled val="1"/>
        </dgm:presLayoutVars>
      </dgm:prSet>
      <dgm:spPr/>
      <dgm:t>
        <a:bodyPr/>
        <a:lstStyle/>
        <a:p>
          <a:endParaRPr lang="en-US"/>
        </a:p>
      </dgm:t>
    </dgm:pt>
  </dgm:ptLst>
  <dgm:cxnLst>
    <dgm:cxn modelId="{D07F3D50-3160-4692-8FBC-B6311665478D}" type="presOf" srcId="{EDEE24E3-92BD-4453-95F4-8D2AC8B5BC4B}" destId="{7CD55FD6-ADEB-41AF-BEB1-D089AE6321A7}" srcOrd="0" destOrd="0" presId="urn:microsoft.com/office/officeart/2005/8/layout/target3"/>
    <dgm:cxn modelId="{CF106C2E-6077-479C-88FA-9F359DB5EBE1}" type="presOf" srcId="{7E0DC19A-4229-4535-AFFB-18E8D19F9C6E}" destId="{05B3A1FC-FD33-46B2-85F2-82FA25C302C7}" srcOrd="1" destOrd="0" presId="urn:microsoft.com/office/officeart/2005/8/layout/target3"/>
    <dgm:cxn modelId="{01D25899-DF3D-4659-A6E1-A67E56BF27AE}" type="presOf" srcId="{EDEE24E3-92BD-4453-95F4-8D2AC8B5BC4B}" destId="{CE142410-EFF5-4139-AA4A-0E93E2668142}" srcOrd="1" destOrd="0" presId="urn:microsoft.com/office/officeart/2005/8/layout/target3"/>
    <dgm:cxn modelId="{FE9E76BB-0CBC-4CC2-B7EE-C458F8CE4736}" srcId="{B7BA355E-22DE-4BFC-A1D9-47FFA29350BD}" destId="{EDEE24E3-92BD-4453-95F4-8D2AC8B5BC4B}" srcOrd="0" destOrd="0" parTransId="{EEB7C799-E722-4F7A-B258-AEAF38456409}" sibTransId="{266B38E4-54B2-4607-839C-33C5E5AB1699}"/>
    <dgm:cxn modelId="{B16E9846-C4E9-4B22-9D12-01C2D5105D1B}" type="presOf" srcId="{7E0DC19A-4229-4535-AFFB-18E8D19F9C6E}" destId="{62EA14DA-DE94-4F0F-A8D7-C9BA3A326A4D}" srcOrd="0" destOrd="0" presId="urn:microsoft.com/office/officeart/2005/8/layout/target3"/>
    <dgm:cxn modelId="{2E858BC5-F80C-4085-A8CE-B9C62999A2DA}" srcId="{B7BA355E-22DE-4BFC-A1D9-47FFA29350BD}" destId="{7E0DC19A-4229-4535-AFFB-18E8D19F9C6E}" srcOrd="1" destOrd="0" parTransId="{48DC478D-60E2-42B5-9C5B-BBA20133F928}" sibTransId="{044A1904-9FC2-4CF7-B558-157FAED9F6D3}"/>
    <dgm:cxn modelId="{818B0229-4A63-4643-891F-A59D9EFAC329}" type="presOf" srcId="{B7BA355E-22DE-4BFC-A1D9-47FFA29350BD}" destId="{77227DA8-4882-4A2F-ADFA-6404296BA308}" srcOrd="0" destOrd="0" presId="urn:microsoft.com/office/officeart/2005/8/layout/target3"/>
    <dgm:cxn modelId="{45D50A1A-6557-43EB-A116-E16DCA8EFC54}" type="presParOf" srcId="{77227DA8-4882-4A2F-ADFA-6404296BA308}" destId="{ACC13B32-C0A7-411A-AD43-96477C6C9C29}" srcOrd="0" destOrd="0" presId="urn:microsoft.com/office/officeart/2005/8/layout/target3"/>
    <dgm:cxn modelId="{487A91B5-AB74-4B3F-97DC-3AFB3809AD33}" type="presParOf" srcId="{77227DA8-4882-4A2F-ADFA-6404296BA308}" destId="{E87280CD-8FC3-48A9-ADDF-DB80F04E2CC5}" srcOrd="1" destOrd="0" presId="urn:microsoft.com/office/officeart/2005/8/layout/target3"/>
    <dgm:cxn modelId="{81B5D584-42C2-49C7-B000-BC47E386123E}" type="presParOf" srcId="{77227DA8-4882-4A2F-ADFA-6404296BA308}" destId="{7CD55FD6-ADEB-41AF-BEB1-D089AE6321A7}" srcOrd="2" destOrd="0" presId="urn:microsoft.com/office/officeart/2005/8/layout/target3"/>
    <dgm:cxn modelId="{78BFF187-79E5-44F9-869D-06FE3B49CC6C}" type="presParOf" srcId="{77227DA8-4882-4A2F-ADFA-6404296BA308}" destId="{55012C8D-9881-4024-B88E-68D4082B4667}" srcOrd="3" destOrd="0" presId="urn:microsoft.com/office/officeart/2005/8/layout/target3"/>
    <dgm:cxn modelId="{F4034293-BF1F-476D-8B66-1E6952EE5398}" type="presParOf" srcId="{77227DA8-4882-4A2F-ADFA-6404296BA308}" destId="{66CDDABA-8587-491B-A4EC-CD17EFB37169}" srcOrd="4" destOrd="0" presId="urn:microsoft.com/office/officeart/2005/8/layout/target3"/>
    <dgm:cxn modelId="{79C8EE27-2D15-450F-9F1C-11AD4A019AA8}" type="presParOf" srcId="{77227DA8-4882-4A2F-ADFA-6404296BA308}" destId="{62EA14DA-DE94-4F0F-A8D7-C9BA3A326A4D}" srcOrd="5" destOrd="0" presId="urn:microsoft.com/office/officeart/2005/8/layout/target3"/>
    <dgm:cxn modelId="{EF686251-F819-4A78-944A-1132FC149DC9}" type="presParOf" srcId="{77227DA8-4882-4A2F-ADFA-6404296BA308}" destId="{CE142410-EFF5-4139-AA4A-0E93E2668142}" srcOrd="6" destOrd="0" presId="urn:microsoft.com/office/officeart/2005/8/layout/target3"/>
    <dgm:cxn modelId="{678E9402-5B3A-4C54-BBDA-B4221F2B856C}" type="presParOf" srcId="{77227DA8-4882-4A2F-ADFA-6404296BA308}" destId="{05B3A1FC-FD33-46B2-85F2-82FA25C302C7}" srcOrd="7" destOrd="0" presId="urn:microsoft.com/office/officeart/2005/8/layout/targe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DC9B5D-4D6A-43E9-BEE1-594E480BCCE8}">
      <dsp:nvSpPr>
        <dsp:cNvPr id="0" name=""/>
        <dsp:cNvSpPr/>
      </dsp:nvSpPr>
      <dsp:spPr>
        <a:xfrm>
          <a:off x="2808249" y="0"/>
          <a:ext cx="2487611" cy="2487611"/>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79226A-E599-4A57-97B5-F91B960874E3}">
      <dsp:nvSpPr>
        <dsp:cNvPr id="0" name=""/>
        <dsp:cNvSpPr/>
      </dsp:nvSpPr>
      <dsp:spPr>
        <a:xfrm>
          <a:off x="4052054" y="249004"/>
          <a:ext cx="1616947" cy="176853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i="1" kern="1200" dirty="0" smtClean="0"/>
            <a:t>EE392 - ELECTRICAL ENGINEERING PRACTICE</a:t>
          </a:r>
          <a:br>
            <a:rPr lang="en-US" sz="1500" b="1" i="1" kern="1200" dirty="0" smtClean="0"/>
          </a:br>
          <a:r>
            <a:rPr lang="en-US" sz="1500" b="1" i="1" kern="1200" dirty="0" smtClean="0"/>
            <a:t/>
          </a:r>
          <a:br>
            <a:rPr lang="en-US" sz="1500" b="1" i="1" kern="1200" dirty="0" smtClean="0"/>
          </a:br>
          <a:r>
            <a:rPr lang="en-US" sz="1500" b="1" i="1" kern="1200" dirty="0" smtClean="0"/>
            <a:t>MECHANICAL COMPONENT</a:t>
          </a:r>
          <a:endParaRPr lang="en-US" sz="1500" b="1" i="1" kern="1200" dirty="0"/>
        </a:p>
      </dsp:txBody>
      <dsp:txXfrm>
        <a:off x="4052054" y="249004"/>
        <a:ext cx="1616947" cy="17685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C13B32-C0A7-411A-AD43-96477C6C9C29}">
      <dsp:nvSpPr>
        <dsp:cNvPr id="0" name=""/>
        <dsp:cNvSpPr/>
      </dsp:nvSpPr>
      <dsp:spPr>
        <a:xfrm>
          <a:off x="0" y="0"/>
          <a:ext cx="1008225" cy="1008225"/>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55FD6-ADEB-41AF-BEB1-D089AE6321A7}">
      <dsp:nvSpPr>
        <dsp:cNvPr id="0" name=""/>
        <dsp:cNvSpPr/>
      </dsp:nvSpPr>
      <dsp:spPr>
        <a:xfrm>
          <a:off x="504112" y="0"/>
          <a:ext cx="4677487" cy="100822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Dynamic Mechanics:</a:t>
          </a:r>
          <a:endParaRPr lang="en-US" sz="2200" kern="1200" dirty="0"/>
        </a:p>
      </dsp:txBody>
      <dsp:txXfrm>
        <a:off x="504112" y="0"/>
        <a:ext cx="4677487" cy="478906"/>
      </dsp:txXfrm>
    </dsp:sp>
    <dsp:sp modelId="{66CDDABA-8587-491B-A4EC-CD17EFB37169}">
      <dsp:nvSpPr>
        <dsp:cNvPr id="0" name=""/>
        <dsp:cNvSpPr/>
      </dsp:nvSpPr>
      <dsp:spPr>
        <a:xfrm>
          <a:off x="264659" y="478906"/>
          <a:ext cx="478906" cy="478906"/>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EA14DA-DE94-4F0F-A8D7-C9BA3A326A4D}">
      <dsp:nvSpPr>
        <dsp:cNvPr id="0" name=""/>
        <dsp:cNvSpPr/>
      </dsp:nvSpPr>
      <dsp:spPr>
        <a:xfrm>
          <a:off x="504112" y="478906"/>
          <a:ext cx="4677487" cy="47890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Introduction to Vibrations</a:t>
          </a:r>
          <a:endParaRPr lang="en-US" sz="2200" b="1" kern="1200" dirty="0"/>
        </a:p>
      </dsp:txBody>
      <dsp:txXfrm>
        <a:off x="504112" y="478906"/>
        <a:ext cx="4677487" cy="47890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5" Type="http://schemas.openxmlformats.org/officeDocument/2006/relationships/image" Target="../media/image41.wmf"/><Relationship Id="rId4"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AutoShape 1"/>
          <p:cNvSpPr>
            <a:spLocks noChangeArrowheads="1"/>
          </p:cNvSpPr>
          <p:nvPr/>
        </p:nvSpPr>
        <p:spPr bwMode="auto">
          <a:xfrm>
            <a:off x="0" y="0"/>
            <a:ext cx="7772400" cy="10058400"/>
          </a:xfrm>
          <a:prstGeom prst="roundRect">
            <a:avLst>
              <a:gd name="adj" fmla="val 19"/>
            </a:avLst>
          </a:prstGeom>
          <a:solidFill>
            <a:srgbClr val="FFFFFF"/>
          </a:solidFill>
          <a:ln w="9360" cap="sq">
            <a:noFill/>
            <a:miter lim="800000"/>
            <a:headEnd/>
            <a:tailEnd/>
          </a:ln>
          <a:effectLst/>
        </p:spPr>
        <p:txBody>
          <a:bodyPr wrap="none" anchor="ctr"/>
          <a:lstStyle/>
          <a:p>
            <a:pPr>
              <a:defRPr/>
            </a:pPr>
            <a:endParaRPr lang="en-US"/>
          </a:p>
        </p:txBody>
      </p:sp>
      <p:sp>
        <p:nvSpPr>
          <p:cNvPr id="10242" name="AutoShape 2"/>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n-US"/>
          </a:p>
        </p:txBody>
      </p:sp>
      <p:sp>
        <p:nvSpPr>
          <p:cNvPr id="10243" name="AutoShape 3"/>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n-US"/>
          </a:p>
        </p:txBody>
      </p:sp>
      <p:sp>
        <p:nvSpPr>
          <p:cNvPr id="10244" name="AutoShape 4"/>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n-US"/>
          </a:p>
        </p:txBody>
      </p:sp>
      <p:sp>
        <p:nvSpPr>
          <p:cNvPr id="18438" name="Rectangle 5"/>
          <p:cNvSpPr>
            <a:spLocks noGrp="1" noRot="1" noChangeAspect="1" noChangeArrowheads="1"/>
          </p:cNvSpPr>
          <p:nvPr>
            <p:ph type="sldImg"/>
          </p:nvPr>
        </p:nvSpPr>
        <p:spPr bwMode="auto">
          <a:xfrm>
            <a:off x="1373188" y="763588"/>
            <a:ext cx="5018087" cy="3763962"/>
          </a:xfrm>
          <a:prstGeom prst="rect">
            <a:avLst/>
          </a:prstGeom>
          <a:noFill/>
          <a:ln w="9525">
            <a:noFill/>
            <a:round/>
            <a:headEnd/>
            <a:tailEnd/>
          </a:ln>
        </p:spPr>
      </p:sp>
      <p:sp>
        <p:nvSpPr>
          <p:cNvPr id="10246" name="Rectangle 6"/>
          <p:cNvSpPr>
            <a:spLocks noGrp="1" noChangeArrowheads="1"/>
          </p:cNvSpPr>
          <p:nvPr>
            <p:ph type="body"/>
          </p:nvPr>
        </p:nvSpPr>
        <p:spPr bwMode="auto">
          <a:xfrm>
            <a:off x="777875" y="4776788"/>
            <a:ext cx="6210300" cy="45180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10247" name="Rectangle 7"/>
          <p:cNvSpPr>
            <a:spLocks noGrp="1" noChangeArrowheads="1"/>
          </p:cNvSpPr>
          <p:nvPr>
            <p:ph type="hdr"/>
          </p:nvPr>
        </p:nvSpPr>
        <p:spPr bwMode="auto">
          <a:xfrm>
            <a:off x="0" y="0"/>
            <a:ext cx="3365500" cy="4953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10248" name="Rectangle 8"/>
          <p:cNvSpPr>
            <a:spLocks noGrp="1" noChangeArrowheads="1"/>
          </p:cNvSpPr>
          <p:nvPr>
            <p:ph type="dt"/>
          </p:nvPr>
        </p:nvSpPr>
        <p:spPr bwMode="auto">
          <a:xfrm>
            <a:off x="4398963" y="0"/>
            <a:ext cx="3365500" cy="4953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10249" name="Rectangle 9"/>
          <p:cNvSpPr>
            <a:spLocks noGrp="1" noChangeArrowheads="1"/>
          </p:cNvSpPr>
          <p:nvPr>
            <p:ph type="ftr"/>
          </p:nvPr>
        </p:nvSpPr>
        <p:spPr bwMode="auto">
          <a:xfrm>
            <a:off x="0" y="9555163"/>
            <a:ext cx="3365500" cy="4953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10250" name="Rectangle 10"/>
          <p:cNvSpPr>
            <a:spLocks noGrp="1" noChangeArrowheads="1"/>
          </p:cNvSpPr>
          <p:nvPr>
            <p:ph type="sldNum"/>
          </p:nvPr>
        </p:nvSpPr>
        <p:spPr bwMode="auto">
          <a:xfrm>
            <a:off x="4398963" y="9555163"/>
            <a:ext cx="3365500" cy="4953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fld id="{F0BFDFED-AE3E-4A58-A0FA-1E6B3173AA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105"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796" indent="-285692" algn="l" defTabSz="457105"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2762" indent="-228552" algn="l" defTabSz="457105"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599868" indent="-228552" algn="l" defTabSz="457105"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6973" indent="-228552" algn="l" defTabSz="457105"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5526" algn="l" defTabSz="914210" rtl="0" eaLnBrk="1" latinLnBrk="0" hangingPunct="1">
      <a:defRPr sz="1200" kern="1200">
        <a:solidFill>
          <a:schemeClr val="tx1"/>
        </a:solidFill>
        <a:latin typeface="+mn-lt"/>
        <a:ea typeface="+mn-ea"/>
        <a:cs typeface="+mn-cs"/>
      </a:defRPr>
    </a:lvl6pPr>
    <a:lvl7pPr marL="2742632" algn="l" defTabSz="914210" rtl="0" eaLnBrk="1" latinLnBrk="0" hangingPunct="1">
      <a:defRPr sz="1200" kern="1200">
        <a:solidFill>
          <a:schemeClr val="tx1"/>
        </a:solidFill>
        <a:latin typeface="+mn-lt"/>
        <a:ea typeface="+mn-ea"/>
        <a:cs typeface="+mn-cs"/>
      </a:defRPr>
    </a:lvl7pPr>
    <a:lvl8pPr marL="3199737" algn="l" defTabSz="914210" rtl="0" eaLnBrk="1" latinLnBrk="0" hangingPunct="1">
      <a:defRPr sz="1200" kern="1200">
        <a:solidFill>
          <a:schemeClr val="tx1"/>
        </a:solidFill>
        <a:latin typeface="+mn-lt"/>
        <a:ea typeface="+mn-ea"/>
        <a:cs typeface="+mn-cs"/>
      </a:defRPr>
    </a:lvl8pPr>
    <a:lvl9pPr marL="3656842" algn="l" defTabSz="9142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a:defRPr/>
            </a:pPr>
            <a:fld id="{F0BFDFED-AE3E-4A58-A0FA-1E6B3173AA41}"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344083" y="4283816"/>
            <a:ext cx="7560469" cy="1091953"/>
          </a:xfrm>
        </p:spPr>
        <p:txBody>
          <a:bodyPr anchor="t" anchorCtr="0"/>
          <a:lstStyle>
            <a:lvl1pPr algn="r">
              <a:defRPr sz="35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344083" y="5648757"/>
            <a:ext cx="7560469" cy="587975"/>
          </a:xfrm>
        </p:spPr>
        <p:txBody>
          <a:bodyPr/>
          <a:lstStyle>
            <a:lvl1pPr marL="0" indent="0" algn="r">
              <a:buNone/>
              <a:defRPr sz="2200">
                <a:solidFill>
                  <a:schemeClr val="tx2"/>
                </a:solidFill>
                <a:latin typeface="+mj-lt"/>
                <a:ea typeface="+mj-ea"/>
                <a:cs typeface="+mj-cs"/>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056438" y="7005299"/>
            <a:ext cx="2520156" cy="403183"/>
          </a:xfrm>
        </p:spPr>
        <p:txBody>
          <a:bodyPr/>
          <a:lstStyle>
            <a:lvl1pPr>
              <a:defRPr sz="1500"/>
            </a:lvl1pPr>
          </a:lstStyle>
          <a:p>
            <a:pPr>
              <a:defRPr/>
            </a:pPr>
            <a:endParaRPr lang="en-US"/>
          </a:p>
        </p:txBody>
      </p:sp>
      <p:sp>
        <p:nvSpPr>
          <p:cNvPr id="17" name="Footer Placeholder 16"/>
          <p:cNvSpPr>
            <a:spLocks noGrp="1"/>
          </p:cNvSpPr>
          <p:nvPr>
            <p:ph type="ftr" sz="quarter" idx="11"/>
          </p:nvPr>
        </p:nvSpPr>
        <p:spPr>
          <a:xfrm>
            <a:off x="3195558" y="7005299"/>
            <a:ext cx="3830638" cy="403183"/>
          </a:xfrm>
        </p:spPr>
        <p:txBody>
          <a:bodyPr/>
          <a:lstStyle/>
          <a:p>
            <a:pPr>
              <a:defRPr/>
            </a:pPr>
            <a:endParaRPr lang="en-US"/>
          </a:p>
        </p:txBody>
      </p:sp>
      <p:sp>
        <p:nvSpPr>
          <p:cNvPr id="29" name="Slide Number Placeholder 28"/>
          <p:cNvSpPr>
            <a:spLocks noGrp="1"/>
          </p:cNvSpPr>
          <p:nvPr>
            <p:ph type="sldNum" sz="quarter" idx="12"/>
          </p:nvPr>
        </p:nvSpPr>
        <p:spPr>
          <a:xfrm>
            <a:off x="1340723" y="7005299"/>
            <a:ext cx="1344083" cy="403183"/>
          </a:xfrm>
        </p:spPr>
        <p:txBody>
          <a:bodyPr/>
          <a:lstStyle/>
          <a:p>
            <a:pPr>
              <a:defRPr/>
            </a:pPr>
            <a:fld id="{06FE04CA-EF4B-4CFB-90DC-0A181735E1EA}" type="slidenum">
              <a:rPr lang="en-US" smtClean="0"/>
              <a:pPr>
                <a:defRPr/>
              </a:pPr>
              <a:t>‹#›</a:t>
            </a:fld>
            <a:endParaRPr lang="en-US"/>
          </a:p>
        </p:txBody>
      </p:sp>
      <p:sp>
        <p:nvSpPr>
          <p:cNvPr id="21" name="Rectangle 20"/>
          <p:cNvSpPr/>
          <p:nvPr/>
        </p:nvSpPr>
        <p:spPr>
          <a:xfrm>
            <a:off x="997562" y="4021327"/>
            <a:ext cx="8064500" cy="1411139"/>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33" name="Rectangle 32"/>
          <p:cNvSpPr/>
          <p:nvPr/>
        </p:nvSpPr>
        <p:spPr>
          <a:xfrm>
            <a:off x="1008063" y="5564761"/>
            <a:ext cx="8064500" cy="755968"/>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22" name="Rectangle 21"/>
          <p:cNvSpPr/>
          <p:nvPr/>
        </p:nvSpPr>
        <p:spPr>
          <a:xfrm>
            <a:off x="997562" y="4021327"/>
            <a:ext cx="252016" cy="1411139"/>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32" name="Rectangle 31"/>
          <p:cNvSpPr/>
          <p:nvPr/>
        </p:nvSpPr>
        <p:spPr>
          <a:xfrm>
            <a:off x="1008062" y="5564761"/>
            <a:ext cx="252016" cy="755968"/>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54A1E7-2771-48B4-83B6-D0961E65219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38"/>
            <a:ext cx="2268141" cy="645022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4031" y="302738"/>
            <a:ext cx="6636411" cy="64502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15DFEC-3384-4EF8-8404-39E649547BFA}" type="slidenum">
              <a:rPr lang="en-US" smtClean="0"/>
              <a:pPr>
                <a:defRPr/>
              </a:pPr>
              <a:t>‹#›</a:t>
            </a:fld>
            <a:endParaRPr lang="en-US"/>
          </a:p>
        </p:txBody>
      </p:sp>
      <p:sp>
        <p:nvSpPr>
          <p:cNvPr id="7" name="Straight Connector 6"/>
          <p:cNvSpPr>
            <a:spLocks noChangeShapeType="1"/>
          </p:cNvSpPr>
          <p:nvPr/>
        </p:nvSpPr>
        <p:spPr bwMode="auto">
          <a:xfrm>
            <a:off x="504031" y="7003199"/>
            <a:ext cx="907256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0794" tIns="50397" rIns="100794" bIns="50397" anchor="t" compatLnSpc="1"/>
          <a:lstStyle/>
          <a:p>
            <a:endParaRPr kumimoji="0" lang="en-US"/>
          </a:p>
        </p:txBody>
      </p:sp>
      <p:sp>
        <p:nvSpPr>
          <p:cNvPr id="8" name="Isosceles Triangle 7"/>
          <p:cNvSpPr>
            <a:spLocks noChangeAspect="1"/>
          </p:cNvSpPr>
          <p:nvPr/>
        </p:nvSpPr>
        <p:spPr>
          <a:xfrm rot="5400000">
            <a:off x="462040" y="7129186"/>
            <a:ext cx="210376" cy="1326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9" name="Straight Connector 8"/>
          <p:cNvSpPr>
            <a:spLocks noChangeShapeType="1"/>
          </p:cNvSpPr>
          <p:nvPr/>
        </p:nvSpPr>
        <p:spPr bwMode="auto">
          <a:xfrm rot="5400000">
            <a:off x="4001728" y="3529559"/>
            <a:ext cx="645092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0794" tIns="50397" rIns="100794" bIns="50397"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35375" y="301627"/>
            <a:ext cx="6148388" cy="1254125"/>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9549263C-3EEE-404B-A78F-B388A279C3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FE4AD7-3AA0-4B7D-B77C-554E340BD054}" type="slidenum">
              <a:rPr lang="en-US" smtClean="0"/>
              <a:pPr>
                <a:defRPr/>
              </a:pPr>
              <a:t>‹#›</a:t>
            </a:fld>
            <a:endParaRPr lang="en-US"/>
          </a:p>
        </p:txBody>
      </p:sp>
      <p:sp>
        <p:nvSpPr>
          <p:cNvPr id="8" name="Content Placeholder 7"/>
          <p:cNvSpPr>
            <a:spLocks noGrp="1"/>
          </p:cNvSpPr>
          <p:nvPr>
            <p:ph sz="quarter" idx="1"/>
          </p:nvPr>
        </p:nvSpPr>
        <p:spPr>
          <a:xfrm>
            <a:off x="504031" y="1343942"/>
            <a:ext cx="9072563" cy="544296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44083" y="3275859"/>
            <a:ext cx="7560469" cy="1175949"/>
          </a:xfrm>
        </p:spPr>
        <p:txBody>
          <a:bodyPr anchor="t" anchorCtr="0"/>
          <a:lstStyle>
            <a:lvl1pPr algn="r">
              <a:buNone/>
              <a:defRPr sz="35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428088" y="4703798"/>
            <a:ext cx="7476464" cy="1259946"/>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7056438" y="7005299"/>
            <a:ext cx="2520156" cy="403183"/>
          </a:xfrm>
        </p:spPr>
        <p:txBody>
          <a:bodyPr/>
          <a:lstStyle/>
          <a:p>
            <a:pPr>
              <a:defRPr/>
            </a:pPr>
            <a:endParaRPr lang="en-US"/>
          </a:p>
        </p:txBody>
      </p:sp>
      <p:sp>
        <p:nvSpPr>
          <p:cNvPr id="5" name="Footer Placeholder 4"/>
          <p:cNvSpPr>
            <a:spLocks noGrp="1"/>
          </p:cNvSpPr>
          <p:nvPr>
            <p:ph type="ftr" sz="quarter" idx="11"/>
          </p:nvPr>
        </p:nvSpPr>
        <p:spPr>
          <a:xfrm>
            <a:off x="3195558" y="7005299"/>
            <a:ext cx="3830638" cy="403183"/>
          </a:xfrm>
        </p:spPr>
        <p:txBody>
          <a:bodyPr/>
          <a:lstStyle/>
          <a:p>
            <a:pPr>
              <a:defRPr/>
            </a:pPr>
            <a:endParaRPr lang="en-US"/>
          </a:p>
        </p:txBody>
      </p:sp>
      <p:sp>
        <p:nvSpPr>
          <p:cNvPr id="6" name="Slide Number Placeholder 5"/>
          <p:cNvSpPr>
            <a:spLocks noGrp="1"/>
          </p:cNvSpPr>
          <p:nvPr>
            <p:ph type="sldNum" sz="quarter" idx="12"/>
          </p:nvPr>
        </p:nvSpPr>
        <p:spPr>
          <a:xfrm>
            <a:off x="1179433" y="7005299"/>
            <a:ext cx="1676744" cy="403183"/>
          </a:xfrm>
        </p:spPr>
        <p:txBody>
          <a:bodyPr/>
          <a:lstStyle/>
          <a:p>
            <a:pPr>
              <a:defRPr/>
            </a:pPr>
            <a:fld id="{B13C32C5-53C7-4D9F-93FD-DBFFA559BC07}" type="slidenum">
              <a:rPr lang="en-US" smtClean="0"/>
              <a:pPr>
                <a:defRPr/>
              </a:pPr>
              <a:t>‹#›</a:t>
            </a:fld>
            <a:endParaRPr lang="en-US"/>
          </a:p>
        </p:txBody>
      </p:sp>
      <p:sp>
        <p:nvSpPr>
          <p:cNvPr id="7" name="Rectangle 6"/>
          <p:cNvSpPr/>
          <p:nvPr/>
        </p:nvSpPr>
        <p:spPr>
          <a:xfrm>
            <a:off x="1008063" y="3107867"/>
            <a:ext cx="8064500" cy="1411139"/>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8" name="Rectangle 7"/>
          <p:cNvSpPr/>
          <p:nvPr/>
        </p:nvSpPr>
        <p:spPr>
          <a:xfrm>
            <a:off x="1008062" y="3107867"/>
            <a:ext cx="252016" cy="1411139"/>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251989"/>
            <a:ext cx="9072563" cy="1007957"/>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06B3E3-09DD-4E12-A3AF-04CCFDDB1F0E}" type="slidenum">
              <a:rPr lang="en-US" smtClean="0"/>
              <a:pPr>
                <a:defRPr/>
              </a:pPr>
              <a:t>‹#›</a:t>
            </a:fld>
            <a:endParaRPr lang="en-US"/>
          </a:p>
        </p:txBody>
      </p:sp>
      <p:sp>
        <p:nvSpPr>
          <p:cNvPr id="9" name="Content Placeholder 8"/>
          <p:cNvSpPr>
            <a:spLocks noGrp="1"/>
          </p:cNvSpPr>
          <p:nvPr>
            <p:ph sz="quarter" idx="1"/>
          </p:nvPr>
        </p:nvSpPr>
        <p:spPr>
          <a:xfrm>
            <a:off x="504031" y="1343942"/>
            <a:ext cx="4455636" cy="544296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106677" y="1340582"/>
            <a:ext cx="4455636" cy="544296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031" y="251989"/>
            <a:ext cx="9072563" cy="1007957"/>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4031" y="1417439"/>
            <a:ext cx="4454027" cy="755968"/>
          </a:xfrm>
          <a:noFill/>
          <a:ln>
            <a:noFill/>
          </a:ln>
        </p:spPr>
        <p:txBody>
          <a:bodyPr lIns="100794" anchor="b" anchorCtr="0">
            <a:noAutofit/>
          </a:bodyPr>
          <a:lstStyle>
            <a:lvl1pPr marL="0" indent="0">
              <a:buNone/>
              <a:defRPr sz="26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24318" y="1427938"/>
            <a:ext cx="4455776" cy="755968"/>
          </a:xfrm>
          <a:noFill/>
          <a:ln>
            <a:noFill/>
          </a:ln>
        </p:spPr>
        <p:txBody>
          <a:bodyPr lIns="100794" anchor="b" anchorCtr="0"/>
          <a:lstStyle>
            <a:lvl1pPr marL="0" indent="0">
              <a:buNone/>
              <a:defRPr sz="26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93D6EF3-6366-4788-BE80-7FB9CF81F7DC}" type="slidenum">
              <a:rPr lang="en-US" smtClean="0"/>
              <a:pPr>
                <a:defRPr/>
              </a:pPr>
              <a:t>‹#›</a:t>
            </a:fld>
            <a:endParaRPr lang="en-US"/>
          </a:p>
        </p:txBody>
      </p:sp>
      <p:sp>
        <p:nvSpPr>
          <p:cNvPr id="11" name="Content Placeholder 10"/>
          <p:cNvSpPr>
            <a:spLocks noGrp="1"/>
          </p:cNvSpPr>
          <p:nvPr>
            <p:ph sz="quarter" idx="2"/>
          </p:nvPr>
        </p:nvSpPr>
        <p:spPr>
          <a:xfrm>
            <a:off x="504031" y="2351899"/>
            <a:ext cx="4452276" cy="4451809"/>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124318" y="2351899"/>
            <a:ext cx="4452276" cy="4451809"/>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031" y="251989"/>
            <a:ext cx="9072563" cy="1007957"/>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D75045A-719E-481F-AEEB-24CF04A8F595}" type="slidenum">
              <a:rPr lang="en-US" smtClean="0"/>
              <a:pPr>
                <a:defRPr/>
              </a:pPr>
              <a:t>‹#›</a:t>
            </a:fld>
            <a:endParaRPr lang="en-US"/>
          </a:p>
        </p:txBody>
      </p:sp>
      <p:sp>
        <p:nvSpPr>
          <p:cNvPr id="6" name="Isosceles Triangle 5"/>
          <p:cNvSpPr>
            <a:spLocks noChangeAspect="1"/>
          </p:cNvSpPr>
          <p:nvPr/>
        </p:nvSpPr>
        <p:spPr>
          <a:xfrm rot="5400000">
            <a:off x="462040" y="7129186"/>
            <a:ext cx="210376" cy="1326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1DB646F-B30A-4FF3-A927-DE3A84FEAEEA}" type="slidenum">
              <a:rPr lang="en-US" smtClean="0"/>
              <a:pPr>
                <a:defRPr/>
              </a:pPr>
              <a:t>‹#›</a:t>
            </a:fld>
            <a:endParaRPr lang="en-US"/>
          </a:p>
        </p:txBody>
      </p:sp>
      <p:sp>
        <p:nvSpPr>
          <p:cNvPr id="5" name="Straight Connector 4"/>
          <p:cNvSpPr>
            <a:spLocks noChangeShapeType="1"/>
          </p:cNvSpPr>
          <p:nvPr/>
        </p:nvSpPr>
        <p:spPr bwMode="auto">
          <a:xfrm>
            <a:off x="504031" y="7003199"/>
            <a:ext cx="907256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0794" tIns="50397" rIns="100794" bIns="50397" anchor="t" compatLnSpc="1"/>
          <a:lstStyle/>
          <a:p>
            <a:endParaRPr kumimoji="0" lang="en-US"/>
          </a:p>
        </p:txBody>
      </p:sp>
      <p:sp>
        <p:nvSpPr>
          <p:cNvPr id="6" name="Isosceles Triangle 5"/>
          <p:cNvSpPr>
            <a:spLocks noChangeAspect="1"/>
          </p:cNvSpPr>
          <p:nvPr/>
        </p:nvSpPr>
        <p:spPr>
          <a:xfrm rot="5400000">
            <a:off x="462040" y="7129186"/>
            <a:ext cx="210376" cy="1326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72432" y="335986"/>
            <a:ext cx="2772172" cy="923960"/>
          </a:xfrm>
        </p:spPr>
        <p:txBody>
          <a:bodyPr anchor="b" anchorCtr="0">
            <a:noAutofit/>
          </a:bodyPr>
          <a:lstStyle>
            <a:lvl1pPr algn="l">
              <a:buNone/>
              <a:defRPr sz="22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972432" y="1343943"/>
            <a:ext cx="2772172" cy="5339021"/>
          </a:xfrm>
        </p:spPr>
        <p:txBody>
          <a:bodyPr/>
          <a:lstStyle>
            <a:lvl1pPr marL="0" indent="0">
              <a:lnSpc>
                <a:spcPts val="2425"/>
              </a:lnSpc>
              <a:spcAft>
                <a:spcPts val="1102"/>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1D69AC5-EB8C-490E-8B7F-73D3894C902E}" type="slidenum">
              <a:rPr lang="en-US" smtClean="0"/>
              <a:pPr>
                <a:defRPr/>
              </a:pPr>
              <a:t>‹#›</a:t>
            </a:fld>
            <a:endParaRPr lang="en-US"/>
          </a:p>
        </p:txBody>
      </p:sp>
      <p:sp>
        <p:nvSpPr>
          <p:cNvPr id="8" name="Straight Connector 7"/>
          <p:cNvSpPr>
            <a:spLocks noChangeShapeType="1"/>
          </p:cNvSpPr>
          <p:nvPr/>
        </p:nvSpPr>
        <p:spPr bwMode="auto">
          <a:xfrm>
            <a:off x="504031" y="7003199"/>
            <a:ext cx="907256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0794" tIns="50397" rIns="100794" bIns="50397" anchor="t" compatLnSpc="1"/>
          <a:lstStyle/>
          <a:p>
            <a:endParaRPr kumimoji="0" lang="en-US"/>
          </a:p>
        </p:txBody>
      </p:sp>
      <p:sp>
        <p:nvSpPr>
          <p:cNvPr id="10" name="Straight Connector 9"/>
          <p:cNvSpPr>
            <a:spLocks noChangeShapeType="1"/>
          </p:cNvSpPr>
          <p:nvPr/>
        </p:nvSpPr>
        <p:spPr bwMode="auto">
          <a:xfrm rot="5400000">
            <a:off x="3484741" y="3664342"/>
            <a:ext cx="6652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0794" tIns="50397" rIns="100794" bIns="50397" anchor="t" compatLnSpc="1"/>
          <a:lstStyle/>
          <a:p>
            <a:endParaRPr kumimoji="0" lang="en-US" dirty="0"/>
          </a:p>
        </p:txBody>
      </p:sp>
      <p:sp>
        <p:nvSpPr>
          <p:cNvPr id="9" name="Isosceles Triangle 8"/>
          <p:cNvSpPr>
            <a:spLocks noChangeAspect="1"/>
          </p:cNvSpPr>
          <p:nvPr/>
        </p:nvSpPr>
        <p:spPr>
          <a:xfrm rot="5400000">
            <a:off x="462040" y="7129186"/>
            <a:ext cx="210376" cy="1326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12" name="Content Placeholder 11"/>
          <p:cNvSpPr>
            <a:spLocks noGrp="1"/>
          </p:cNvSpPr>
          <p:nvPr>
            <p:ph sz="quarter" idx="1"/>
          </p:nvPr>
        </p:nvSpPr>
        <p:spPr>
          <a:xfrm>
            <a:off x="336021" y="335986"/>
            <a:ext cx="6300391" cy="6299729"/>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552101"/>
            <a:ext cx="9072563" cy="743719"/>
          </a:xfrm>
          <a:ln>
            <a:solidFill>
              <a:schemeClr val="accent1"/>
            </a:solidFill>
          </a:ln>
        </p:spPr>
        <p:txBody>
          <a:bodyPr lIns="302383" anchor="ctr"/>
          <a:lstStyle>
            <a:lvl1pPr algn="r">
              <a:buNone/>
              <a:defRPr sz="22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04031" y="2099910"/>
            <a:ext cx="9072563" cy="4707158"/>
          </a:xfrm>
          <a:solidFill>
            <a:schemeClr val="tx1">
              <a:shade val="50000"/>
            </a:schemeClr>
          </a:solidFill>
          <a:ln>
            <a:noFill/>
          </a:ln>
          <a:effectLst/>
        </p:spPr>
        <p:txBody>
          <a:bodyPr/>
          <a:lstStyle>
            <a:lvl1pPr marL="0" indent="0">
              <a:spcBef>
                <a:spcPts val="661"/>
              </a:spcBef>
              <a:buNone/>
              <a:defRPr sz="35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4031" y="1343942"/>
            <a:ext cx="9072563" cy="587975"/>
          </a:xfrm>
        </p:spPr>
        <p:txBody>
          <a:bodyPr anchor="ctr" anchorCtr="0"/>
          <a:lstStyle>
            <a:lvl1pPr marL="0" indent="0" algn="l">
              <a:buFontTx/>
              <a:buNone/>
              <a:defRPr sz="1500"/>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6CD69-BFB8-42A5-AF3A-77369A07A9B3}" type="slidenum">
              <a:rPr lang="en-US" smtClean="0"/>
              <a:pPr>
                <a:defRPr/>
              </a:pPr>
              <a:t>‹#›</a:t>
            </a:fld>
            <a:endParaRPr lang="en-US"/>
          </a:p>
        </p:txBody>
      </p:sp>
      <p:sp>
        <p:nvSpPr>
          <p:cNvPr id="8" name="Straight Connector 7"/>
          <p:cNvSpPr>
            <a:spLocks noChangeShapeType="1"/>
          </p:cNvSpPr>
          <p:nvPr/>
        </p:nvSpPr>
        <p:spPr bwMode="auto">
          <a:xfrm>
            <a:off x="504031" y="7003199"/>
            <a:ext cx="907256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0794" tIns="50397" rIns="100794" bIns="50397" anchor="t" compatLnSpc="1"/>
          <a:lstStyle/>
          <a:p>
            <a:endParaRPr kumimoji="0" lang="en-US"/>
          </a:p>
        </p:txBody>
      </p:sp>
      <p:sp>
        <p:nvSpPr>
          <p:cNvPr id="9" name="Isosceles Triangle 8"/>
          <p:cNvSpPr>
            <a:spLocks noChangeAspect="1"/>
          </p:cNvSpPr>
          <p:nvPr/>
        </p:nvSpPr>
        <p:spPr>
          <a:xfrm rot="5400000">
            <a:off x="462040" y="7129186"/>
            <a:ext cx="210376" cy="1326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10" name="Rectangle 9"/>
          <p:cNvSpPr/>
          <p:nvPr/>
        </p:nvSpPr>
        <p:spPr>
          <a:xfrm>
            <a:off x="504031" y="552101"/>
            <a:ext cx="201613" cy="755968"/>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04031" y="167993"/>
            <a:ext cx="9072563" cy="1091953"/>
          </a:xfrm>
          <a:prstGeom prst="rect">
            <a:avLst/>
          </a:prstGeom>
        </p:spPr>
        <p:txBody>
          <a:bodyPr vert="horz" lIns="100794" tIns="50397" rIns="100794" bIns="50397"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504031" y="1343942"/>
            <a:ext cx="9072563" cy="5412727"/>
          </a:xfrm>
          <a:prstGeom prst="rect">
            <a:avLst/>
          </a:prstGeom>
        </p:spPr>
        <p:txBody>
          <a:bodyPr vert="horz" lIns="100794" tIns="50397" rIns="100794" bIns="50397">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7056438" y="7006699"/>
            <a:ext cx="2523516" cy="403183"/>
          </a:xfrm>
          <a:prstGeom prst="rect">
            <a:avLst/>
          </a:prstGeom>
        </p:spPr>
        <p:txBody>
          <a:bodyPr vert="horz" lIns="100794" tIns="50397" rIns="100794" bIns="50397"/>
          <a:lstStyle>
            <a:lvl1pPr algn="l" eaLnBrk="1" latinLnBrk="0" hangingPunct="1">
              <a:defRPr kumimoji="0" sz="1500">
                <a:solidFill>
                  <a:schemeClr val="tx2"/>
                </a:solidFill>
              </a:defRPr>
            </a:lvl1pPr>
          </a:lstStyle>
          <a:p>
            <a:pPr>
              <a:defRPr/>
            </a:pPr>
            <a:endParaRPr lang="en-US"/>
          </a:p>
        </p:txBody>
      </p:sp>
      <p:sp>
        <p:nvSpPr>
          <p:cNvPr id="3" name="Footer Placeholder 2"/>
          <p:cNvSpPr>
            <a:spLocks noGrp="1"/>
          </p:cNvSpPr>
          <p:nvPr>
            <p:ph type="ftr" sz="quarter" idx="3"/>
          </p:nvPr>
        </p:nvSpPr>
        <p:spPr>
          <a:xfrm>
            <a:off x="3195558" y="7006699"/>
            <a:ext cx="3864240" cy="403183"/>
          </a:xfrm>
          <a:prstGeom prst="rect">
            <a:avLst/>
          </a:prstGeom>
        </p:spPr>
        <p:txBody>
          <a:bodyPr vert="horz" lIns="100794" tIns="50397" rIns="100794" bIns="50397"/>
          <a:lstStyle>
            <a:lvl1pPr algn="r" eaLnBrk="1" latinLnBrk="0" hangingPunct="1">
              <a:defRPr kumimoji="0" sz="15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675402" y="7006699"/>
            <a:ext cx="2184135" cy="403183"/>
          </a:xfrm>
          <a:prstGeom prst="rect">
            <a:avLst/>
          </a:prstGeom>
        </p:spPr>
        <p:txBody>
          <a:bodyPr vert="horz" lIns="100794" tIns="50397" rIns="100794" bIns="50397"/>
          <a:lstStyle>
            <a:lvl1pPr algn="l" eaLnBrk="1" latinLnBrk="0" hangingPunct="1">
              <a:defRPr kumimoji="0" sz="1500">
                <a:solidFill>
                  <a:schemeClr val="tx2"/>
                </a:solidFill>
              </a:defRPr>
            </a:lvl1pPr>
          </a:lstStyle>
          <a:p>
            <a:pPr>
              <a:defRPr/>
            </a:pPr>
            <a:fld id="{161C34B0-B077-4722-96B9-BAE38FFC8BCE}" type="slidenum">
              <a:rPr lang="en-US" smtClean="0"/>
              <a:pPr>
                <a:defRPr/>
              </a:pPr>
              <a:t>‹#›</a:t>
            </a:fld>
            <a:endParaRPr lang="en-US"/>
          </a:p>
        </p:txBody>
      </p:sp>
      <p:sp>
        <p:nvSpPr>
          <p:cNvPr id="28" name="Straight Connector 27"/>
          <p:cNvSpPr>
            <a:spLocks noChangeShapeType="1"/>
          </p:cNvSpPr>
          <p:nvPr/>
        </p:nvSpPr>
        <p:spPr bwMode="auto">
          <a:xfrm>
            <a:off x="504031" y="7003199"/>
            <a:ext cx="907256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0794" tIns="50397" rIns="100794" bIns="50397" anchor="t" compatLnSpc="1"/>
          <a:lstStyle/>
          <a:p>
            <a:endParaRPr kumimoji="0" lang="en-US"/>
          </a:p>
        </p:txBody>
      </p:sp>
      <p:sp>
        <p:nvSpPr>
          <p:cNvPr id="29" name="Straight Connector 28"/>
          <p:cNvSpPr>
            <a:spLocks noChangeShapeType="1"/>
          </p:cNvSpPr>
          <p:nvPr/>
        </p:nvSpPr>
        <p:spPr bwMode="auto">
          <a:xfrm>
            <a:off x="504031" y="1259946"/>
            <a:ext cx="907256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0794" tIns="50397" rIns="100794" bIns="50397" anchor="t" compatLnSpc="1"/>
          <a:lstStyle/>
          <a:p>
            <a:endParaRPr kumimoji="0" lang="en-US"/>
          </a:p>
        </p:txBody>
      </p:sp>
      <p:sp>
        <p:nvSpPr>
          <p:cNvPr id="10" name="Isosceles Triangle 9"/>
          <p:cNvSpPr>
            <a:spLocks noChangeAspect="1"/>
          </p:cNvSpPr>
          <p:nvPr/>
        </p:nvSpPr>
        <p:spPr>
          <a:xfrm rot="5400000">
            <a:off x="462040" y="7129186"/>
            <a:ext cx="210376" cy="1326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xStyles>
    <p:titleStyle>
      <a:lvl1pPr algn="l" rtl="0" eaLnBrk="1" latinLnBrk="0" hangingPunct="1">
        <a:spcBef>
          <a:spcPct val="0"/>
        </a:spcBef>
        <a:buNone/>
        <a:defRPr kumimoji="0" sz="3500" kern="1200">
          <a:solidFill>
            <a:schemeClr val="tx2"/>
          </a:solidFill>
          <a:latin typeface="+mj-lt"/>
          <a:ea typeface="+mj-ea"/>
          <a:cs typeface="+mj-cs"/>
        </a:defRPr>
      </a:lvl1pPr>
    </p:titleStyle>
    <p:bodyStyle>
      <a:lvl1pPr marL="302383" indent="-302383" algn="l" rtl="0" eaLnBrk="1" latinLnBrk="0" hangingPunct="1">
        <a:spcBef>
          <a:spcPts val="661"/>
        </a:spcBef>
        <a:buClr>
          <a:schemeClr val="accent1"/>
        </a:buClr>
        <a:buSzPct val="76000"/>
        <a:buFont typeface="Wingdings 3"/>
        <a:buChar char=""/>
        <a:defRPr kumimoji="0" sz="2900" kern="1200">
          <a:solidFill>
            <a:schemeClr val="tx1"/>
          </a:solidFill>
          <a:latin typeface="+mn-lt"/>
          <a:ea typeface="+mn-ea"/>
          <a:cs typeface="+mn-cs"/>
        </a:defRPr>
      </a:lvl1pPr>
      <a:lvl2pPr marL="604766" indent="-302383" algn="l" rtl="0" eaLnBrk="1" latinLnBrk="0" hangingPunct="1">
        <a:spcBef>
          <a:spcPts val="551"/>
        </a:spcBef>
        <a:buClr>
          <a:schemeClr val="accent2"/>
        </a:buClr>
        <a:buSzPct val="76000"/>
        <a:buFont typeface="Wingdings 3"/>
        <a:buChar char=""/>
        <a:defRPr kumimoji="0" sz="2500" kern="1200">
          <a:solidFill>
            <a:schemeClr val="tx2"/>
          </a:solidFill>
          <a:latin typeface="+mn-lt"/>
          <a:ea typeface="+mn-ea"/>
          <a:cs typeface="+mn-cs"/>
        </a:defRPr>
      </a:lvl2pPr>
      <a:lvl3pPr marL="907149" indent="-251986" algn="l" rtl="0" eaLnBrk="1" latinLnBrk="0" hangingPunct="1">
        <a:spcBef>
          <a:spcPts val="551"/>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09532" indent="-251986" algn="l" rtl="0" eaLnBrk="1" latinLnBrk="0" hangingPunct="1">
        <a:spcBef>
          <a:spcPts val="441"/>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11915" indent="-251986" algn="l" rtl="0" eaLnBrk="1" latinLnBrk="0" hangingPunct="1">
        <a:spcBef>
          <a:spcPts val="331"/>
        </a:spcBef>
        <a:buClr>
          <a:schemeClr val="accent2"/>
        </a:buClr>
        <a:buSzPct val="70000"/>
        <a:buFont typeface="Wingdings"/>
        <a:buChar char=""/>
        <a:defRPr kumimoji="0" sz="1800" kern="1200">
          <a:solidFill>
            <a:schemeClr val="tx1"/>
          </a:solidFill>
          <a:latin typeface="+mn-lt"/>
          <a:ea typeface="+mn-ea"/>
          <a:cs typeface="+mn-cs"/>
        </a:defRPr>
      </a:lvl5pPr>
      <a:lvl6pPr marL="1814298" indent="-201589" algn="l" rtl="0" eaLnBrk="1" latinLnBrk="0" hangingPunct="1">
        <a:spcBef>
          <a:spcPts val="331"/>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15886" indent="-201589" algn="l" rtl="0" eaLnBrk="1" latinLnBrk="0" hangingPunct="1">
        <a:spcBef>
          <a:spcPts val="331"/>
        </a:spcBef>
        <a:buClr>
          <a:srgbClr val="727CA3">
            <a:shade val="75000"/>
          </a:srgbClr>
        </a:buClr>
        <a:buSzPct val="75000"/>
        <a:buFont typeface="Wingdings 3"/>
        <a:buChar char=""/>
        <a:defRPr kumimoji="0" lang="en-US" sz="1500" kern="1200" smtClean="0">
          <a:solidFill>
            <a:schemeClr val="tx1"/>
          </a:solidFill>
          <a:latin typeface="+mn-lt"/>
          <a:ea typeface="+mn-ea"/>
          <a:cs typeface="+mn-cs"/>
        </a:defRPr>
      </a:lvl7pPr>
      <a:lvl8pPr marL="2217475" indent="-201589" algn="l" rtl="0" eaLnBrk="1" latinLnBrk="0" hangingPunct="1">
        <a:spcBef>
          <a:spcPts val="331"/>
        </a:spcBef>
        <a:buClr>
          <a:prstClr val="white">
            <a:shade val="50000"/>
          </a:prstClr>
        </a:buClr>
        <a:buSzPct val="75000"/>
        <a:buFont typeface="Wingdings 3"/>
        <a:buChar char=""/>
        <a:defRPr kumimoji="0" lang="en-US" sz="1500" kern="1200" smtClean="0">
          <a:solidFill>
            <a:schemeClr val="tx1"/>
          </a:solidFill>
          <a:latin typeface="+mn-lt"/>
          <a:ea typeface="+mn-ea"/>
          <a:cs typeface="+mn-cs"/>
        </a:defRPr>
      </a:lvl8pPr>
      <a:lvl9pPr marL="2419063" indent="-201589" algn="l" rtl="0" eaLnBrk="1" latinLnBrk="0" hangingPunct="1">
        <a:spcBef>
          <a:spcPts val="331"/>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2" algn="l" rtl="0" eaLnBrk="1" latinLnBrk="0" hangingPunct="1">
        <a:defRPr kumimoji="0" kern="1200">
          <a:solidFill>
            <a:schemeClr val="tx1"/>
          </a:solidFill>
          <a:latin typeface="+mn-lt"/>
          <a:ea typeface="+mn-ea"/>
          <a:cs typeface="+mn-cs"/>
        </a:defRPr>
      </a:lvl2pPr>
      <a:lvl3pPr marL="1007943" algn="l" rtl="0" eaLnBrk="1" latinLnBrk="0" hangingPunct="1">
        <a:defRPr kumimoji="0" kern="1200">
          <a:solidFill>
            <a:schemeClr val="tx1"/>
          </a:solidFill>
          <a:latin typeface="+mn-lt"/>
          <a:ea typeface="+mn-ea"/>
          <a:cs typeface="+mn-cs"/>
        </a:defRPr>
      </a:lvl3pPr>
      <a:lvl4pPr marL="1511915" algn="l" rtl="0" eaLnBrk="1" latinLnBrk="0" hangingPunct="1">
        <a:defRPr kumimoji="0" kern="1200">
          <a:solidFill>
            <a:schemeClr val="tx1"/>
          </a:solidFill>
          <a:latin typeface="+mn-lt"/>
          <a:ea typeface="+mn-ea"/>
          <a:cs typeface="+mn-cs"/>
        </a:defRPr>
      </a:lvl4pPr>
      <a:lvl5pPr marL="2015886" algn="l" rtl="0" eaLnBrk="1" latinLnBrk="0" hangingPunct="1">
        <a:defRPr kumimoji="0" kern="1200">
          <a:solidFill>
            <a:schemeClr val="tx1"/>
          </a:solidFill>
          <a:latin typeface="+mn-lt"/>
          <a:ea typeface="+mn-ea"/>
          <a:cs typeface="+mn-cs"/>
        </a:defRPr>
      </a:lvl5pPr>
      <a:lvl6pPr marL="2519858" algn="l" rtl="0" eaLnBrk="1" latinLnBrk="0" hangingPunct="1">
        <a:defRPr kumimoji="0" kern="1200">
          <a:solidFill>
            <a:schemeClr val="tx1"/>
          </a:solidFill>
          <a:latin typeface="+mn-lt"/>
          <a:ea typeface="+mn-ea"/>
          <a:cs typeface="+mn-cs"/>
        </a:defRPr>
      </a:lvl6pPr>
      <a:lvl7pPr marL="3023829" algn="l" rtl="0" eaLnBrk="1" latinLnBrk="0" hangingPunct="1">
        <a:defRPr kumimoji="0" kern="1200">
          <a:solidFill>
            <a:schemeClr val="tx1"/>
          </a:solidFill>
          <a:latin typeface="+mn-lt"/>
          <a:ea typeface="+mn-ea"/>
          <a:cs typeface="+mn-cs"/>
        </a:defRPr>
      </a:lvl7pPr>
      <a:lvl8pPr marL="3527801" algn="l" rtl="0" eaLnBrk="1" latinLnBrk="0" hangingPunct="1">
        <a:defRPr kumimoji="0" kern="1200">
          <a:solidFill>
            <a:schemeClr val="tx1"/>
          </a:solidFill>
          <a:latin typeface="+mn-lt"/>
          <a:ea typeface="+mn-ea"/>
          <a:cs typeface="+mn-cs"/>
        </a:defRPr>
      </a:lvl8pPr>
      <a:lvl9pPr marL="403177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0.jpeg"/><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30.jpeg"/><Relationship Id="rId4"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5.jpeg"/><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oleObject" Target="../embeddings/oleObject39.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oleObject" Target="../embeddings/oleObject40.bin"/><Relationship Id="rId9" Type="http://schemas.openxmlformats.org/officeDocument/2006/relationships/oleObject" Target="../embeddings/oleObject45.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77.jpe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48.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5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87.jpeg"/><Relationship Id="rId4" Type="http://schemas.openxmlformats.org/officeDocument/2006/relationships/oleObject" Target="../embeddings/oleObject55.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57.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306514" y="301627"/>
          <a:ext cx="8477251" cy="2487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3059113" y="3779839"/>
          <a:ext cx="5181600" cy="1008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z="2400" b="1" dirty="0" smtClean="0"/>
              <a:t>Stiffness Elements</a:t>
            </a:r>
          </a:p>
          <a:p>
            <a:r>
              <a:rPr lang="en-US" sz="1800" dirty="0" smtClean="0">
                <a:latin typeface="cmr10" charset="0"/>
              </a:rPr>
              <a:t>All properties of mechanical systems are distributed in space</a:t>
            </a:r>
          </a:p>
          <a:p>
            <a:r>
              <a:rPr lang="en-US" sz="1800" dirty="0" smtClean="0">
                <a:latin typeface="cmr10" charset="0"/>
              </a:rPr>
              <a:t>In most cases, enough engineering accuracy can be achieved if these properties are approximately considered as </a:t>
            </a:r>
            <a:r>
              <a:rPr lang="en-US" sz="1800" b="1" dirty="0" smtClean="0">
                <a:latin typeface="cmr10" charset="0"/>
              </a:rPr>
              <a:t>lumped into single elements </a:t>
            </a:r>
            <a:r>
              <a:rPr lang="en-US" sz="1800" dirty="0" smtClean="0">
                <a:latin typeface="cmr10" charset="0"/>
              </a:rPr>
              <a:t>which properly combined can represent the dynamical properties of the system to sufficient accuracy.</a:t>
            </a:r>
          </a:p>
          <a:p>
            <a:r>
              <a:rPr lang="en-US" sz="1800" dirty="0" smtClean="0">
                <a:latin typeface="cmr10" charset="0"/>
              </a:rPr>
              <a:t>Such elements of vibrating systems are </a:t>
            </a:r>
            <a:r>
              <a:rPr lang="en-US" sz="1800" b="1" dirty="0" smtClean="0">
                <a:latin typeface="cmr10" charset="0"/>
              </a:rPr>
              <a:t>springs</a:t>
            </a:r>
            <a:r>
              <a:rPr lang="en-US" sz="1800" dirty="0" smtClean="0">
                <a:latin typeface="cmr10" charset="0"/>
              </a:rPr>
              <a:t>, </a:t>
            </a:r>
            <a:r>
              <a:rPr lang="en-US" sz="1800" b="1" dirty="0" smtClean="0">
                <a:latin typeface="cmr10" charset="0"/>
              </a:rPr>
              <a:t>dampers</a:t>
            </a:r>
            <a:r>
              <a:rPr lang="en-US" sz="1800" dirty="0" smtClean="0">
                <a:latin typeface="cmr10" charset="0"/>
              </a:rPr>
              <a:t>, and </a:t>
            </a:r>
            <a:r>
              <a:rPr lang="en-US" sz="1800" b="1" dirty="0" smtClean="0">
                <a:latin typeface="cmr10" charset="0"/>
              </a:rPr>
              <a:t>masses</a:t>
            </a:r>
            <a:r>
              <a:rPr lang="en-US" sz="1800" dirty="0" smtClean="0">
                <a:latin typeface="cmr10" charset="0"/>
              </a:rPr>
              <a:t> which respond with reaction forces to displacement, velocity, and acceleration, respectively.</a:t>
            </a:r>
          </a:p>
          <a:p>
            <a:endParaRPr lang="en-US" dirty="0"/>
          </a:p>
        </p:txBody>
      </p:sp>
      <p:sp>
        <p:nvSpPr>
          <p:cNvPr id="4" name="Title 1"/>
          <p:cNvSpPr>
            <a:spLocks noGrp="1"/>
          </p:cNvSpPr>
          <p:nvPr>
            <p:ph type="title"/>
          </p:nvPr>
        </p:nvSpPr>
        <p:spPr/>
        <p:txBody>
          <a:bodyPr>
            <a:normAutofit/>
          </a:bodyPr>
          <a:lstStyle/>
          <a:p>
            <a:pPr algn="r"/>
            <a:r>
              <a:rPr lang="en-US" sz="2400" b="1" dirty="0" smtClean="0"/>
              <a:t>DISCRETE ELEMENTS OF VIBRATING SYSTEMS:</a:t>
            </a:r>
            <a:endParaRPr lang="en-US" sz="2400" b="1" dirty="0" smtClean="0">
              <a:solidFill>
                <a:schemeClr val="tx1"/>
              </a:solidFill>
              <a:latin typeface="Gill Sans MT" pitchFamily="34" charset="0"/>
            </a:endParaRPr>
          </a:p>
        </p:txBody>
      </p:sp>
      <p:sp>
        <p:nvSpPr>
          <p:cNvPr id="5"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z="2400" b="1" dirty="0" smtClean="0">
                <a:solidFill>
                  <a:srgbClr val="92D050"/>
                </a:solidFill>
              </a:rPr>
              <a:t>Springs</a:t>
            </a:r>
          </a:p>
          <a:p>
            <a:r>
              <a:rPr lang="en-US" sz="1800" dirty="0" smtClean="0">
                <a:latin typeface="cmr10" charset="0"/>
              </a:rPr>
              <a:t>The</a:t>
            </a:r>
            <a:r>
              <a:rPr lang="en-US" sz="1800" b="1" dirty="0" smtClean="0">
                <a:latin typeface="cmr10" charset="0"/>
              </a:rPr>
              <a:t> linear spring </a:t>
            </a:r>
            <a:r>
              <a:rPr lang="en-US" sz="1800" dirty="0" smtClean="0">
                <a:latin typeface="cmr10" charset="0"/>
              </a:rPr>
              <a:t>is a device that reacts to its deformation with a force proportional to the deformation according to the relation</a:t>
            </a:r>
          </a:p>
          <a:p>
            <a:endParaRPr lang="en-US" sz="1800" dirty="0" smtClean="0">
              <a:latin typeface="cmr10" charset="0"/>
            </a:endParaRPr>
          </a:p>
          <a:p>
            <a:endParaRPr lang="en-US" sz="1800" dirty="0" smtClean="0">
              <a:latin typeface="cmr10" charset="0"/>
            </a:endParaRPr>
          </a:p>
          <a:p>
            <a:r>
              <a:rPr lang="en-US" sz="1800" dirty="0" smtClean="0">
                <a:latin typeface="cmr10" charset="0"/>
              </a:rPr>
              <a:t>Where </a:t>
            </a:r>
            <a:r>
              <a:rPr lang="en-US" sz="1800" i="1" dirty="0" smtClean="0">
                <a:latin typeface="cmr10" charset="0"/>
              </a:rPr>
              <a:t>F</a:t>
            </a:r>
            <a:r>
              <a:rPr lang="en-US" sz="1800" dirty="0" smtClean="0">
                <a:latin typeface="cmr10" charset="0"/>
              </a:rPr>
              <a:t> is the force and</a:t>
            </a:r>
            <a:r>
              <a:rPr lang="en-US" sz="1800" i="1" dirty="0" smtClean="0">
                <a:latin typeface="cmr10" charset="0"/>
              </a:rPr>
              <a:t> x </a:t>
            </a:r>
            <a:r>
              <a:rPr lang="en-US" sz="1800" dirty="0" smtClean="0">
                <a:latin typeface="cmr10" charset="0"/>
              </a:rPr>
              <a:t>the deformation, and </a:t>
            </a:r>
            <a:r>
              <a:rPr lang="en-US" sz="1800" i="1" dirty="0" smtClean="0">
                <a:latin typeface="cmr10" charset="0"/>
              </a:rPr>
              <a:t>k</a:t>
            </a:r>
            <a:r>
              <a:rPr lang="en-US" sz="1800" dirty="0" smtClean="0">
                <a:latin typeface="cmr10" charset="0"/>
              </a:rPr>
              <a:t> the coefficient of proportionality, called the </a:t>
            </a:r>
            <a:r>
              <a:rPr lang="en-US" sz="1800" b="1" dirty="0" smtClean="0">
                <a:latin typeface="cmr10" charset="0"/>
              </a:rPr>
              <a:t>spring constant or stiffness </a:t>
            </a:r>
            <a:r>
              <a:rPr lang="en-US" sz="1800" dirty="0" smtClean="0">
                <a:latin typeface="cmr10" charset="0"/>
              </a:rPr>
              <a:t>(units N/m)</a:t>
            </a:r>
          </a:p>
          <a:p>
            <a:endParaRPr lang="en-US" dirty="0" smtClean="0"/>
          </a:p>
          <a:p>
            <a:r>
              <a:rPr lang="en-US" sz="1800" dirty="0" smtClean="0">
                <a:latin typeface="cmr10" charset="0"/>
              </a:rPr>
              <a:t>Similarly a </a:t>
            </a:r>
            <a:r>
              <a:rPr lang="en-US" sz="1800" b="1" dirty="0" smtClean="0">
                <a:latin typeface="cmr10" charset="0"/>
              </a:rPr>
              <a:t>rotational spring </a:t>
            </a:r>
            <a:r>
              <a:rPr lang="en-US" sz="1800" dirty="0" smtClean="0">
                <a:latin typeface="cmr10" charset="0"/>
              </a:rPr>
              <a:t>is a device that reacts to rotational motion with a restoring torque proportional to the angle of rotation, </a:t>
            </a:r>
          </a:p>
          <a:p>
            <a:endParaRPr lang="en-US" sz="1800" dirty="0" smtClean="0">
              <a:latin typeface="cmr10" charset="0"/>
            </a:endParaRPr>
          </a:p>
          <a:p>
            <a:r>
              <a:rPr lang="en-US" sz="1800" dirty="0" smtClean="0">
                <a:latin typeface="cmr10" charset="0"/>
              </a:rPr>
              <a:t>The coefficient of proportionality       is called the </a:t>
            </a:r>
            <a:r>
              <a:rPr lang="en-US" sz="1800" b="1" dirty="0" smtClean="0">
                <a:latin typeface="cmr10" charset="0"/>
              </a:rPr>
              <a:t>rotational spring constant </a:t>
            </a:r>
            <a:r>
              <a:rPr lang="en-US" sz="1800" dirty="0" smtClean="0">
                <a:latin typeface="cmr10" charset="0"/>
              </a:rPr>
              <a:t>(units </a:t>
            </a:r>
            <a:r>
              <a:rPr lang="en-US" sz="1800" dirty="0" err="1" smtClean="0">
                <a:latin typeface="cmr10" charset="0"/>
              </a:rPr>
              <a:t>N.m</a:t>
            </a:r>
            <a:r>
              <a:rPr lang="en-US" sz="1800" dirty="0" smtClean="0">
                <a:latin typeface="cmr10" charset="0"/>
              </a:rPr>
              <a:t>/</a:t>
            </a:r>
            <a:r>
              <a:rPr lang="en-US" sz="1800" dirty="0" err="1" smtClean="0">
                <a:latin typeface="cmr10" charset="0"/>
              </a:rPr>
              <a:t>rad</a:t>
            </a:r>
            <a:r>
              <a:rPr lang="en-US" sz="1800" dirty="0" smtClean="0">
                <a:latin typeface="cmr10" charset="0"/>
              </a:rPr>
              <a:t>)</a:t>
            </a:r>
            <a:endParaRPr lang="en-US" sz="1800" dirty="0">
              <a:latin typeface="cmr10" charset="0"/>
            </a:endParaRPr>
          </a:p>
        </p:txBody>
      </p:sp>
      <p:sp>
        <p:nvSpPr>
          <p:cNvPr id="4" name="Title 1"/>
          <p:cNvSpPr>
            <a:spLocks noGrp="1"/>
          </p:cNvSpPr>
          <p:nvPr>
            <p:ph type="title"/>
          </p:nvPr>
        </p:nvSpPr>
        <p:spPr/>
        <p:txBody>
          <a:bodyPr>
            <a:normAutofit/>
          </a:bodyPr>
          <a:lstStyle/>
          <a:p>
            <a:pPr algn="r"/>
            <a:r>
              <a:rPr lang="en-US" sz="2400" b="1" dirty="0" smtClean="0"/>
              <a:t>Stiffness Elements</a:t>
            </a:r>
          </a:p>
        </p:txBody>
      </p:sp>
      <p:sp>
        <p:nvSpPr>
          <p:cNvPr id="5"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graphicFrame>
        <p:nvGraphicFramePr>
          <p:cNvPr id="6" name="Object 5"/>
          <p:cNvGraphicFramePr>
            <a:graphicFrameLocks noChangeAspect="1"/>
          </p:cNvGraphicFramePr>
          <p:nvPr/>
        </p:nvGraphicFramePr>
        <p:xfrm>
          <a:off x="3668713" y="2636838"/>
          <a:ext cx="685800" cy="266700"/>
        </p:xfrm>
        <a:graphic>
          <a:graphicData uri="http://schemas.openxmlformats.org/presentationml/2006/ole">
            <p:oleObj spid="_x0000_s25602" name="Equation" r:id="rId3" imgW="457200" imgH="177480" progId="">
              <p:embed/>
            </p:oleObj>
          </a:graphicData>
        </a:graphic>
      </p:graphicFrame>
      <p:graphicFrame>
        <p:nvGraphicFramePr>
          <p:cNvPr id="8" name="Object 7"/>
          <p:cNvGraphicFramePr>
            <a:graphicFrameLocks noChangeAspect="1"/>
          </p:cNvGraphicFramePr>
          <p:nvPr/>
        </p:nvGraphicFramePr>
        <p:xfrm>
          <a:off x="8164512" y="4770437"/>
          <a:ext cx="768350" cy="346075"/>
        </p:xfrm>
        <a:graphic>
          <a:graphicData uri="http://schemas.openxmlformats.org/presentationml/2006/ole">
            <p:oleObj spid="_x0000_s25604" name="Equation" r:id="rId4" imgW="507960" imgH="228600" progId="">
              <p:embed/>
            </p:oleObj>
          </a:graphicData>
        </a:graphic>
      </p:graphicFrame>
      <p:graphicFrame>
        <p:nvGraphicFramePr>
          <p:cNvPr id="9" name="Object 8"/>
          <p:cNvGraphicFramePr>
            <a:graphicFrameLocks noChangeAspect="1"/>
          </p:cNvGraphicFramePr>
          <p:nvPr/>
        </p:nvGraphicFramePr>
        <p:xfrm>
          <a:off x="5040312" y="5380037"/>
          <a:ext cx="274637" cy="354012"/>
        </p:xfrm>
        <a:graphic>
          <a:graphicData uri="http://schemas.openxmlformats.org/presentationml/2006/ole">
            <p:oleObj spid="_x0000_s25605" name="Equation" r:id="rId5" imgW="177480" imgH="228600"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z="2400" b="1" dirty="0" smtClean="0">
                <a:solidFill>
                  <a:srgbClr val="92D050"/>
                </a:solidFill>
              </a:rPr>
              <a:t>Springs continued ...</a:t>
            </a:r>
          </a:p>
          <a:p>
            <a:r>
              <a:rPr lang="en-US" sz="1800" dirty="0" smtClean="0">
                <a:latin typeface="cmr10" charset="0"/>
              </a:rPr>
              <a:t>An elastic member can be deformed along many directions. Every relation between a force in one direction and a deformation in the same or another direction generates a spring constant.</a:t>
            </a:r>
          </a:p>
          <a:p>
            <a:r>
              <a:rPr lang="en-US" sz="1800" dirty="0" smtClean="0">
                <a:latin typeface="cmr10" charset="0"/>
              </a:rPr>
              <a:t>Equation 2.3 can therefore have the more general form</a:t>
            </a:r>
          </a:p>
          <a:p>
            <a:endParaRPr lang="en-US" sz="1800" dirty="0" smtClean="0">
              <a:latin typeface="cmr10" charset="0"/>
            </a:endParaRPr>
          </a:p>
          <a:p>
            <a:endParaRPr lang="en-US" sz="1800" dirty="0" smtClean="0">
              <a:latin typeface="cmr10" charset="0"/>
            </a:endParaRPr>
          </a:p>
          <a:p>
            <a:r>
              <a:rPr lang="en-US" sz="1800" dirty="0" smtClean="0">
                <a:latin typeface="cmr10" charset="0"/>
              </a:rPr>
              <a:t>Where</a:t>
            </a:r>
            <a:r>
              <a:rPr lang="en-US" sz="1800" i="1" dirty="0" smtClean="0">
                <a:latin typeface="cmr10" charset="0"/>
              </a:rPr>
              <a:t> </a:t>
            </a:r>
            <a:r>
              <a:rPr lang="en-US" sz="1800" i="1" dirty="0" err="1" smtClean="0">
                <a:latin typeface="cmr10" charset="0"/>
              </a:rPr>
              <a:t>i</a:t>
            </a:r>
            <a:r>
              <a:rPr lang="en-US" sz="1800" i="1" dirty="0" smtClean="0">
                <a:latin typeface="cmr10" charset="0"/>
              </a:rPr>
              <a:t> </a:t>
            </a:r>
            <a:r>
              <a:rPr lang="en-US" sz="1800" dirty="0" smtClean="0">
                <a:latin typeface="cmr10" charset="0"/>
              </a:rPr>
              <a:t>and </a:t>
            </a:r>
            <a:r>
              <a:rPr lang="en-US" sz="1800" i="1" dirty="0" smtClean="0">
                <a:latin typeface="cmr10" charset="0"/>
              </a:rPr>
              <a:t>j </a:t>
            </a:r>
            <a:r>
              <a:rPr lang="en-US" sz="1800" dirty="0" smtClean="0">
                <a:latin typeface="cmr10" charset="0"/>
              </a:rPr>
              <a:t>can indicate, for example translations or rotations along or about the three axes of a Cartesian coordinate system.</a:t>
            </a:r>
          </a:p>
          <a:p>
            <a:endParaRPr lang="en-US" sz="1800" dirty="0" smtClean="0">
              <a:latin typeface="cmr10" charset="0"/>
            </a:endParaRPr>
          </a:p>
          <a:p>
            <a:r>
              <a:rPr lang="en-US" sz="1800" dirty="0" smtClean="0">
                <a:latin typeface="cmr10" charset="0"/>
              </a:rPr>
              <a:t>Therefore, </a:t>
            </a:r>
            <a:r>
              <a:rPr lang="en-US" sz="1800" dirty="0" err="1" smtClean="0">
                <a:latin typeface="cmr10" charset="0"/>
              </a:rPr>
              <a:t>i</a:t>
            </a:r>
            <a:r>
              <a:rPr lang="en-US" sz="1800" dirty="0" smtClean="0">
                <a:latin typeface="cmr10" charset="0"/>
              </a:rPr>
              <a:t> and j can take six different values.</a:t>
            </a:r>
          </a:p>
          <a:p>
            <a:endParaRPr lang="en-US" sz="1800" dirty="0" smtClean="0">
              <a:latin typeface="cmr10" charset="0"/>
            </a:endParaRPr>
          </a:p>
          <a:p>
            <a:r>
              <a:rPr lang="en-US" sz="1800" dirty="0" smtClean="0">
                <a:latin typeface="cmr10" charset="0"/>
              </a:rPr>
              <a:t>In general, we may have 6x6 independent coefficients </a:t>
            </a:r>
            <a:r>
              <a:rPr lang="en-US" sz="1800" i="1" dirty="0" smtClean="0">
                <a:latin typeface="cmr10" charset="0"/>
              </a:rPr>
              <a:t>     </a:t>
            </a:r>
            <a:r>
              <a:rPr lang="en-US" sz="1800" dirty="0" smtClean="0">
                <a:latin typeface="cmr10" charset="0"/>
              </a:rPr>
              <a:t>for a physical component in respect to specific point of application of the force and direction of force and displacement</a:t>
            </a:r>
          </a:p>
        </p:txBody>
      </p:sp>
      <p:sp>
        <p:nvSpPr>
          <p:cNvPr id="4" name="Title 1"/>
          <p:cNvSpPr>
            <a:spLocks noGrp="1"/>
          </p:cNvSpPr>
          <p:nvPr>
            <p:ph type="title"/>
          </p:nvPr>
        </p:nvSpPr>
        <p:spPr/>
        <p:txBody>
          <a:bodyPr>
            <a:normAutofit/>
          </a:bodyPr>
          <a:lstStyle/>
          <a:p>
            <a:pPr algn="r"/>
            <a:r>
              <a:rPr lang="en-US" sz="2400" b="1" dirty="0" smtClean="0">
                <a:solidFill>
                  <a:schemeClr val="tx1"/>
                </a:solidFill>
                <a:latin typeface="Gill Sans MT" pitchFamily="34" charset="0"/>
              </a:rPr>
              <a:t>Stiffness Elements</a:t>
            </a:r>
          </a:p>
        </p:txBody>
      </p:sp>
      <p:sp>
        <p:nvSpPr>
          <p:cNvPr id="5"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graphicFrame>
        <p:nvGraphicFramePr>
          <p:cNvPr id="6" name="Object 5"/>
          <p:cNvGraphicFramePr>
            <a:graphicFrameLocks noChangeAspect="1"/>
          </p:cNvGraphicFramePr>
          <p:nvPr/>
        </p:nvGraphicFramePr>
        <p:xfrm>
          <a:off x="2525713" y="3246438"/>
          <a:ext cx="887412" cy="366712"/>
        </p:xfrm>
        <a:graphic>
          <a:graphicData uri="http://schemas.openxmlformats.org/presentationml/2006/ole">
            <p:oleObj spid="_x0000_s26626" name="Equation" r:id="rId3" imgW="583920" imgH="241200" progId="">
              <p:embed/>
            </p:oleObj>
          </a:graphicData>
        </a:graphic>
      </p:graphicFrame>
      <p:graphicFrame>
        <p:nvGraphicFramePr>
          <p:cNvPr id="7" name="Object 6"/>
          <p:cNvGraphicFramePr>
            <a:graphicFrameLocks noChangeAspect="1"/>
          </p:cNvGraphicFramePr>
          <p:nvPr/>
        </p:nvGraphicFramePr>
        <p:xfrm>
          <a:off x="7021512" y="5532437"/>
          <a:ext cx="274638" cy="373062"/>
        </p:xfrm>
        <a:graphic>
          <a:graphicData uri="http://schemas.openxmlformats.org/presentationml/2006/ole">
            <p:oleObj spid="_x0000_s26627" name="Equation" r:id="rId4" imgW="177480" imgH="241200"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3" name="Content Placeholder 2"/>
          <p:cNvSpPr>
            <a:spLocks noGrp="1"/>
          </p:cNvSpPr>
          <p:nvPr>
            <p:ph sz="quarter" idx="1"/>
          </p:nvPr>
        </p:nvSpPr>
        <p:spPr/>
        <p:txBody>
          <a:bodyPr vert="horz" lIns="100794" tIns="50397" rIns="100794" bIns="50397">
            <a:normAutofit/>
          </a:bodyPr>
          <a:lstStyle/>
          <a:p>
            <a:r>
              <a:rPr lang="en-US" sz="2400" b="1" dirty="0" smtClean="0">
                <a:solidFill>
                  <a:srgbClr val="92D050"/>
                </a:solidFill>
              </a:rPr>
              <a:t>Springs continued ... : </a:t>
            </a:r>
            <a:r>
              <a:rPr lang="en-US" sz="2400" b="1" dirty="0" smtClean="0">
                <a:solidFill>
                  <a:srgbClr val="002060"/>
                </a:solidFill>
              </a:rPr>
              <a:t>spring constants</a:t>
            </a:r>
          </a:p>
          <a:p>
            <a:r>
              <a:rPr lang="en-US" sz="1800" dirty="0" smtClean="0">
                <a:latin typeface="cmr10" charset="0"/>
              </a:rPr>
              <a:t>Consider for example the cantilever with the coordinate system </a:t>
            </a:r>
            <a:r>
              <a:rPr lang="en-US" sz="1800" i="1" dirty="0" smtClean="0">
                <a:latin typeface="cmr10" charset="0"/>
              </a:rPr>
              <a:t>x, y, z</a:t>
            </a:r>
            <a:r>
              <a:rPr lang="en-US" sz="1800" dirty="0" smtClean="0">
                <a:latin typeface="cmr10" charset="0"/>
              </a:rPr>
              <a:t>, as indicated.</a:t>
            </a:r>
          </a:p>
          <a:p>
            <a:endParaRPr lang="en-US" sz="1800" dirty="0" smtClean="0">
              <a:latin typeface="cmr10" charset="0"/>
            </a:endParaRPr>
          </a:p>
        </p:txBody>
      </p:sp>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68609" name="Picture 1"/>
          <p:cNvPicPr>
            <a:picLocks noChangeAspect="1" noChangeArrowheads="1"/>
          </p:cNvPicPr>
          <p:nvPr/>
        </p:nvPicPr>
        <p:blipFill>
          <a:blip r:embed="rId2" cstate="print"/>
          <a:srcRect/>
          <a:stretch>
            <a:fillRect/>
          </a:stretch>
        </p:blipFill>
        <p:spPr bwMode="auto">
          <a:xfrm>
            <a:off x="1916112" y="2484437"/>
            <a:ext cx="5878512" cy="42370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3" name="Content Placeholder 2"/>
          <p:cNvSpPr>
            <a:spLocks noGrp="1"/>
          </p:cNvSpPr>
          <p:nvPr>
            <p:ph sz="quarter" idx="1"/>
          </p:nvPr>
        </p:nvSpPr>
        <p:spPr>
          <a:xfrm>
            <a:off x="504031" y="1343941"/>
            <a:ext cx="9072563" cy="5636295"/>
          </a:xfrm>
        </p:spPr>
        <p:txBody>
          <a:bodyPr vert="horz" lIns="100794" tIns="50397" rIns="100794" bIns="50397">
            <a:normAutofit fontScale="92500" lnSpcReduction="20000"/>
          </a:bodyPr>
          <a:lstStyle/>
          <a:p>
            <a:r>
              <a:rPr lang="en-US" sz="2400" b="1" dirty="0" smtClean="0">
                <a:solidFill>
                  <a:srgbClr val="92D050"/>
                </a:solidFill>
              </a:rPr>
              <a:t>Springs continued ... :</a:t>
            </a:r>
            <a:r>
              <a:rPr lang="en-US" sz="2400" b="1" dirty="0" smtClean="0">
                <a:solidFill>
                  <a:srgbClr val="002060"/>
                </a:solidFill>
              </a:rPr>
              <a:t>spring constants</a:t>
            </a:r>
            <a:endParaRPr lang="en-US" sz="1800" dirty="0" smtClean="0">
              <a:solidFill>
                <a:srgbClr val="002060"/>
              </a:solidFill>
              <a:latin typeface="cmr10" charset="0"/>
            </a:endParaRPr>
          </a:p>
          <a:p>
            <a:r>
              <a:rPr lang="en-US" sz="1800" dirty="0" smtClean="0">
                <a:latin typeface="cmr10" charset="0"/>
              </a:rPr>
              <a:t>If the cantilever has a circular section of diameter</a:t>
            </a:r>
            <a:r>
              <a:rPr lang="en-US" sz="1800" i="1" dirty="0" smtClean="0">
                <a:latin typeface="cmr10" charset="0"/>
              </a:rPr>
              <a:t> d </a:t>
            </a:r>
            <a:r>
              <a:rPr lang="en-US" sz="1800" dirty="0" smtClean="0">
                <a:latin typeface="cmr10" charset="0"/>
              </a:rPr>
              <a:t>and section area</a:t>
            </a:r>
            <a:r>
              <a:rPr lang="en-US" sz="1800" i="1" dirty="0" smtClean="0">
                <a:latin typeface="cmr10" charset="0"/>
              </a:rPr>
              <a:t> A</a:t>
            </a:r>
            <a:r>
              <a:rPr lang="en-US" sz="1800" dirty="0" smtClean="0">
                <a:latin typeface="cmr10" charset="0"/>
              </a:rPr>
              <a:t>, length </a:t>
            </a:r>
            <a:r>
              <a:rPr lang="en-US" sz="1800" i="1" dirty="0" smtClean="0">
                <a:latin typeface="cmr10" charset="0"/>
              </a:rPr>
              <a:t>L</a:t>
            </a:r>
            <a:r>
              <a:rPr lang="en-US" sz="1800" dirty="0" smtClean="0">
                <a:latin typeface="cmr10" charset="0"/>
              </a:rPr>
              <a:t>, modulus of elasticity </a:t>
            </a:r>
            <a:r>
              <a:rPr lang="en-US" sz="1800" i="1" dirty="0" smtClean="0">
                <a:latin typeface="cmr10" charset="0"/>
              </a:rPr>
              <a:t>E</a:t>
            </a:r>
            <a:r>
              <a:rPr lang="en-US" sz="1800" dirty="0" smtClean="0">
                <a:latin typeface="cmr10" charset="0"/>
              </a:rPr>
              <a:t>, shear modulus </a:t>
            </a:r>
            <a:r>
              <a:rPr lang="en-US" sz="1800" i="1" dirty="0" smtClean="0">
                <a:latin typeface="cmr10" charset="0"/>
              </a:rPr>
              <a:t>G</a:t>
            </a:r>
            <a:r>
              <a:rPr lang="en-US" sz="1800" dirty="0" smtClean="0">
                <a:latin typeface="cmr10" charset="0"/>
              </a:rPr>
              <a:t>, and section moments of inertia</a:t>
            </a:r>
          </a:p>
          <a:p>
            <a:r>
              <a:rPr lang="en-US" sz="1800" dirty="0" smtClean="0">
                <a:latin typeface="cmr10" charset="0"/>
              </a:rPr>
              <a:t>and </a:t>
            </a:r>
            <a:r>
              <a:rPr lang="en-US" sz="1800" i="1" dirty="0" smtClean="0">
                <a:latin typeface="cmr10" charset="0"/>
              </a:rPr>
              <a:t>u, v, w </a:t>
            </a:r>
            <a:r>
              <a:rPr lang="en-US" sz="1800" dirty="0" smtClean="0">
                <a:latin typeface="cmr10" charset="0"/>
              </a:rPr>
              <a:t>are deflections and              the rotations of its free end with respect to the coordinate system </a:t>
            </a:r>
            <a:r>
              <a:rPr lang="en-US" sz="1800" i="1" dirty="0" smtClean="0">
                <a:latin typeface="cmr10" charset="0"/>
              </a:rPr>
              <a:t>x, y, z, </a:t>
            </a:r>
            <a:r>
              <a:rPr lang="en-US" sz="1800" dirty="0" smtClean="0">
                <a:latin typeface="cmr10" charset="0"/>
              </a:rPr>
              <a:t>we shall have, from strength of materials,</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r>
              <a:rPr lang="en-US" sz="1800" dirty="0" smtClean="0">
                <a:latin typeface="cmr10" charset="0"/>
              </a:rPr>
              <a:t>Where                             and                      for a circular section.</a:t>
            </a:r>
            <a:endParaRPr lang="en-US" sz="2400" dirty="0" smtClean="0"/>
          </a:p>
        </p:txBody>
      </p:sp>
      <p:graphicFrame>
        <p:nvGraphicFramePr>
          <p:cNvPr id="4" name="Object 3"/>
          <p:cNvGraphicFramePr>
            <a:graphicFrameLocks noChangeAspect="1"/>
          </p:cNvGraphicFramePr>
          <p:nvPr/>
        </p:nvGraphicFramePr>
        <p:xfrm>
          <a:off x="1916112" y="2179637"/>
          <a:ext cx="785812" cy="365125"/>
        </p:xfrm>
        <a:graphic>
          <a:graphicData uri="http://schemas.openxmlformats.org/presentationml/2006/ole">
            <p:oleObj spid="_x0000_s65538" name="Equation" r:id="rId3" imgW="520560" imgH="241200" progId="">
              <p:embed/>
            </p:oleObj>
          </a:graphicData>
        </a:graphic>
      </p:graphicFrame>
      <p:graphicFrame>
        <p:nvGraphicFramePr>
          <p:cNvPr id="5" name="Object 4"/>
          <p:cNvGraphicFramePr>
            <a:graphicFrameLocks noChangeAspect="1"/>
          </p:cNvGraphicFramePr>
          <p:nvPr/>
        </p:nvGraphicFramePr>
        <p:xfrm>
          <a:off x="2144712" y="3170237"/>
          <a:ext cx="5241925" cy="3197225"/>
        </p:xfrm>
        <a:graphic>
          <a:graphicData uri="http://schemas.openxmlformats.org/presentationml/2006/ole">
            <p:oleObj spid="_x0000_s65539" name="Equation" r:id="rId4" imgW="4038480" imgH="2463480" progId="">
              <p:embed/>
            </p:oleObj>
          </a:graphicData>
        </a:graphic>
      </p:graphicFrame>
      <p:graphicFrame>
        <p:nvGraphicFramePr>
          <p:cNvPr id="6" name="Object 5"/>
          <p:cNvGraphicFramePr>
            <a:graphicFrameLocks noChangeAspect="1"/>
          </p:cNvGraphicFramePr>
          <p:nvPr/>
        </p:nvGraphicFramePr>
        <p:xfrm>
          <a:off x="2220912" y="6523037"/>
          <a:ext cx="1617662" cy="365125"/>
        </p:xfrm>
        <a:graphic>
          <a:graphicData uri="http://schemas.openxmlformats.org/presentationml/2006/ole">
            <p:oleObj spid="_x0000_s65540" name="Equation" r:id="rId5" imgW="1066680" imgH="241200" progId="">
              <p:embed/>
            </p:oleObj>
          </a:graphicData>
        </a:graphic>
      </p:graphicFrame>
      <p:graphicFrame>
        <p:nvGraphicFramePr>
          <p:cNvPr id="7" name="Object 6"/>
          <p:cNvGraphicFramePr>
            <a:graphicFrameLocks noChangeAspect="1"/>
          </p:cNvGraphicFramePr>
          <p:nvPr/>
        </p:nvGraphicFramePr>
        <p:xfrm>
          <a:off x="5421312" y="6523037"/>
          <a:ext cx="1196975" cy="366712"/>
        </p:xfrm>
        <a:graphic>
          <a:graphicData uri="http://schemas.openxmlformats.org/presentationml/2006/ole">
            <p:oleObj spid="_x0000_s65541" name="Equation" r:id="rId6" imgW="787320" imgH="241200" progId="">
              <p:embed/>
            </p:oleObj>
          </a:graphicData>
        </a:graphic>
      </p:graphicFrame>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graphicFrame>
        <p:nvGraphicFramePr>
          <p:cNvPr id="9" name="Object 8"/>
          <p:cNvGraphicFramePr>
            <a:graphicFrameLocks noChangeAspect="1"/>
          </p:cNvGraphicFramePr>
          <p:nvPr/>
        </p:nvGraphicFramePr>
        <p:xfrm>
          <a:off x="4735512" y="2408237"/>
          <a:ext cx="639762" cy="301625"/>
        </p:xfrm>
        <a:graphic>
          <a:graphicData uri="http://schemas.openxmlformats.org/presentationml/2006/ole">
            <p:oleObj spid="_x0000_s65542" name="Equation" r:id="rId7" imgW="431640" imgH="203040"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3" name="Content Placeholder 2"/>
          <p:cNvSpPr>
            <a:spLocks noGrp="1"/>
          </p:cNvSpPr>
          <p:nvPr>
            <p:ph sz="quarter" idx="1"/>
          </p:nvPr>
        </p:nvSpPr>
        <p:spPr>
          <a:xfrm>
            <a:off x="1230312" y="1343941"/>
            <a:ext cx="8077200" cy="5636295"/>
          </a:xfrm>
        </p:spPr>
        <p:txBody>
          <a:bodyPr vert="horz" lIns="100794" tIns="50397" rIns="100794" bIns="50397">
            <a:normAutofit/>
          </a:bodyPr>
          <a:lstStyle/>
          <a:p>
            <a:pPr>
              <a:buNone/>
            </a:pPr>
            <a:r>
              <a:rPr lang="en-US" sz="2400" b="1" dirty="0" smtClean="0">
                <a:solidFill>
                  <a:srgbClr val="92D050"/>
                </a:solidFill>
              </a:rPr>
              <a:t>Springs continued ...</a:t>
            </a:r>
            <a:endParaRPr lang="en-US" sz="1800" dirty="0" smtClean="0">
              <a:solidFill>
                <a:srgbClr val="92D050"/>
              </a:solidFill>
              <a:latin typeface="cmr10" charset="0"/>
            </a:endParaRPr>
          </a:p>
          <a:p>
            <a:r>
              <a:rPr lang="en-US" sz="1800" b="1" dirty="0" smtClean="0">
                <a:latin typeface="cmr10" charset="0"/>
              </a:rPr>
              <a:t>Springs in parallel</a:t>
            </a:r>
          </a:p>
          <a:p>
            <a:pPr>
              <a:buClr>
                <a:srgbClr val="92D050"/>
              </a:buClr>
              <a:buFont typeface="Arial" pitchFamily="34" charset="0"/>
              <a:buChar char="•"/>
            </a:pPr>
            <a:r>
              <a:rPr lang="en-US" sz="1800" dirty="0" smtClean="0">
                <a:latin typeface="cmr10" charset="0"/>
              </a:rPr>
              <a:t>The equivalent spring constant is given by</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r>
              <a:rPr lang="en-US" sz="1800" b="1" dirty="0" smtClean="0">
                <a:latin typeface="cmr10" charset="0"/>
              </a:rPr>
              <a:t>Springs in series</a:t>
            </a:r>
          </a:p>
          <a:p>
            <a:pPr>
              <a:buClr>
                <a:srgbClr val="92D050"/>
              </a:buClr>
              <a:buFont typeface="Arial" pitchFamily="34" charset="0"/>
              <a:buChar char="•"/>
            </a:pPr>
            <a:r>
              <a:rPr lang="en-US" sz="1800" dirty="0" smtClean="0">
                <a:latin typeface="cmr10" charset="0"/>
              </a:rPr>
              <a:t>Equivalent spring constant </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p:txBody>
      </p:sp>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graphicFrame>
        <p:nvGraphicFramePr>
          <p:cNvPr id="10" name="Object 9"/>
          <p:cNvGraphicFramePr>
            <a:graphicFrameLocks noChangeAspect="1"/>
          </p:cNvGraphicFramePr>
          <p:nvPr/>
        </p:nvGraphicFramePr>
        <p:xfrm>
          <a:off x="2906712" y="2865437"/>
          <a:ext cx="2074862" cy="457200"/>
        </p:xfrm>
        <a:graphic>
          <a:graphicData uri="http://schemas.openxmlformats.org/presentationml/2006/ole">
            <p:oleObj spid="_x0000_s66567" name="Equation" r:id="rId3" imgW="1371600" imgH="304560" progId="">
              <p:embed/>
            </p:oleObj>
          </a:graphicData>
        </a:graphic>
      </p:graphicFrame>
      <p:graphicFrame>
        <p:nvGraphicFramePr>
          <p:cNvPr id="11" name="Object 10"/>
          <p:cNvGraphicFramePr>
            <a:graphicFrameLocks noChangeAspect="1"/>
          </p:cNvGraphicFramePr>
          <p:nvPr/>
        </p:nvGraphicFramePr>
        <p:xfrm>
          <a:off x="2906712" y="5837237"/>
          <a:ext cx="2035175" cy="666750"/>
        </p:xfrm>
        <a:graphic>
          <a:graphicData uri="http://schemas.openxmlformats.org/presentationml/2006/ole">
            <p:oleObj spid="_x0000_s66568" name="Equation" r:id="rId4" imgW="1358640" imgH="444240" progId="">
              <p:embed/>
            </p:oleObj>
          </a:graphicData>
        </a:graphic>
      </p:graphicFrame>
      <p:pic>
        <p:nvPicPr>
          <p:cNvPr id="66569" name="Picture 9"/>
          <p:cNvPicPr>
            <a:picLocks noChangeAspect="1" noChangeArrowheads="1"/>
          </p:cNvPicPr>
          <p:nvPr/>
        </p:nvPicPr>
        <p:blipFill>
          <a:blip r:embed="rId5" cstate="print"/>
          <a:srcRect/>
          <a:stretch>
            <a:fillRect/>
          </a:stretch>
        </p:blipFill>
        <p:spPr bwMode="auto">
          <a:xfrm>
            <a:off x="6640513" y="2027237"/>
            <a:ext cx="5162204" cy="45699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3" name="Content Placeholder 2"/>
          <p:cNvSpPr>
            <a:spLocks noGrp="1"/>
          </p:cNvSpPr>
          <p:nvPr>
            <p:ph sz="quarter" idx="1"/>
          </p:nvPr>
        </p:nvSpPr>
        <p:spPr>
          <a:xfrm>
            <a:off x="1230312" y="1343942"/>
            <a:ext cx="5105400" cy="5255296"/>
          </a:xfrm>
        </p:spPr>
        <p:txBody>
          <a:bodyPr vert="horz" lIns="100794" tIns="50397" rIns="100794" bIns="50397">
            <a:normAutofit lnSpcReduction="10000"/>
          </a:bodyPr>
          <a:lstStyle/>
          <a:p>
            <a:pPr>
              <a:buNone/>
            </a:pPr>
            <a:r>
              <a:rPr lang="en-US" sz="1800" b="1" dirty="0" smtClean="0">
                <a:solidFill>
                  <a:srgbClr val="002060"/>
                </a:solidFill>
                <a:latin typeface="cmr10" charset="0"/>
              </a:rPr>
              <a:t>Compound springs</a:t>
            </a:r>
          </a:p>
          <a:p>
            <a:pPr>
              <a:buClr>
                <a:srgbClr val="92D050"/>
              </a:buClr>
              <a:buFont typeface="Arial" pitchFamily="34" charset="0"/>
              <a:buChar char="•"/>
            </a:pPr>
            <a:r>
              <a:rPr lang="en-US" sz="1800" dirty="0" smtClean="0">
                <a:latin typeface="cmr10" charset="0"/>
              </a:rPr>
              <a:t>An overheard crane with a beam of length L and </a:t>
            </a:r>
            <a:r>
              <a:rPr lang="en-US" sz="1800" dirty="0" err="1" smtClean="0">
                <a:latin typeface="cmr10" charset="0"/>
              </a:rPr>
              <a:t>flexual</a:t>
            </a:r>
            <a:r>
              <a:rPr lang="en-US" sz="1800" dirty="0" smtClean="0">
                <a:latin typeface="cmr10" charset="0"/>
              </a:rPr>
              <a:t> rigidity EI is lifting a weight by using two cables of length </a:t>
            </a:r>
            <a:r>
              <a:rPr lang="en-US" sz="1800" i="1" dirty="0" smtClean="0">
                <a:latin typeface="cmr10" charset="0"/>
              </a:rPr>
              <a:t>l</a:t>
            </a:r>
            <a:r>
              <a:rPr lang="en-US" sz="1800" dirty="0" smtClean="0">
                <a:latin typeface="cmr10" charset="0"/>
              </a:rPr>
              <a:t>, diameter d, and modulus of elasticity E (Figure E2.1). Determine the spring constant between the hook and the ground in a vertical direction.</a:t>
            </a:r>
          </a:p>
          <a:p>
            <a:pPr>
              <a:buClr>
                <a:srgbClr val="92D050"/>
              </a:buClr>
              <a:buFont typeface="Arial" pitchFamily="34" charset="0"/>
              <a:buChar char="•"/>
            </a:pPr>
            <a:endParaRPr lang="en-US" sz="1800" dirty="0" smtClean="0">
              <a:latin typeface="cmr10" charset="0"/>
            </a:endParaRPr>
          </a:p>
          <a:p>
            <a:pPr>
              <a:buClr>
                <a:srgbClr val="92D050"/>
              </a:buClr>
              <a:buFont typeface="Arial" pitchFamily="34" charset="0"/>
              <a:buChar char="•"/>
            </a:pPr>
            <a:r>
              <a:rPr lang="en-US" sz="1800" b="1" dirty="0" smtClean="0">
                <a:latin typeface="cmr10" charset="0"/>
              </a:rPr>
              <a:t>SOLUTION</a:t>
            </a:r>
            <a:endParaRPr lang="en-US" sz="1800" dirty="0" smtClean="0">
              <a:latin typeface="cmr10" charset="0"/>
            </a:endParaRPr>
          </a:p>
          <a:p>
            <a:pPr>
              <a:buClr>
                <a:srgbClr val="92D050"/>
              </a:buClr>
              <a:buFont typeface="Arial" pitchFamily="34" charset="0"/>
              <a:buChar char="•"/>
            </a:pPr>
            <a:r>
              <a:rPr lang="en-US" sz="1800" dirty="0" smtClean="0">
                <a:latin typeface="cmr10" charset="0"/>
              </a:rPr>
              <a:t>For a simply supported beam loaded at the middle,                         for the cable which is a circular bar of length l, area                    and  young’s modulus E, we obtain  </a:t>
            </a:r>
          </a:p>
          <a:p>
            <a:pPr>
              <a:buClr>
                <a:srgbClr val="92D050"/>
              </a:buClr>
              <a:buFont typeface="Arial" pitchFamily="34" charset="0"/>
              <a:buChar char="•"/>
            </a:pPr>
            <a:endParaRPr lang="en-US" sz="1800" dirty="0" smtClean="0">
              <a:latin typeface="cmr10" charset="0"/>
            </a:endParaRPr>
          </a:p>
          <a:p>
            <a:pPr>
              <a:buClr>
                <a:srgbClr val="92D050"/>
              </a:buClr>
              <a:buFont typeface="Arial" pitchFamily="34" charset="0"/>
              <a:buChar char="•"/>
            </a:pPr>
            <a:r>
              <a:rPr lang="en-US" sz="1800" dirty="0" smtClean="0">
                <a:latin typeface="cmr10" charset="0"/>
              </a:rPr>
              <a:t>Equivalent spring constant </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p:txBody>
      </p:sp>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graphicFrame>
        <p:nvGraphicFramePr>
          <p:cNvPr id="11" name="Object 10"/>
          <p:cNvGraphicFramePr>
            <a:graphicFrameLocks noChangeAspect="1"/>
          </p:cNvGraphicFramePr>
          <p:nvPr/>
        </p:nvGraphicFramePr>
        <p:xfrm>
          <a:off x="4583112" y="5608637"/>
          <a:ext cx="4849812" cy="704850"/>
        </p:xfrm>
        <a:graphic>
          <a:graphicData uri="http://schemas.openxmlformats.org/presentationml/2006/ole">
            <p:oleObj spid="_x0000_s74755" name="Equation" r:id="rId3" imgW="3238200" imgH="469800" progId="">
              <p:embed/>
            </p:oleObj>
          </a:graphicData>
        </a:graphic>
      </p:graphicFrame>
      <p:pic>
        <p:nvPicPr>
          <p:cNvPr id="74756" name="Picture 4"/>
          <p:cNvPicPr>
            <a:picLocks noChangeAspect="1" noChangeArrowheads="1"/>
          </p:cNvPicPr>
          <p:nvPr/>
        </p:nvPicPr>
        <p:blipFill>
          <a:blip r:embed="rId4" cstate="print"/>
          <a:srcRect/>
          <a:stretch>
            <a:fillRect/>
          </a:stretch>
        </p:blipFill>
        <p:spPr bwMode="auto">
          <a:xfrm>
            <a:off x="6335712" y="1722437"/>
            <a:ext cx="4964112" cy="3551237"/>
          </a:xfrm>
          <a:prstGeom prst="rect">
            <a:avLst/>
          </a:prstGeom>
          <a:noFill/>
          <a:ln w="9525">
            <a:noFill/>
            <a:miter lim="800000"/>
            <a:headEnd/>
            <a:tailEnd/>
          </a:ln>
          <a:effectLst/>
        </p:spPr>
      </p:pic>
      <p:graphicFrame>
        <p:nvGraphicFramePr>
          <p:cNvPr id="9" name="Object 8"/>
          <p:cNvGraphicFramePr>
            <a:graphicFrameLocks noChangeAspect="1"/>
          </p:cNvGraphicFramePr>
          <p:nvPr/>
        </p:nvGraphicFramePr>
        <p:xfrm>
          <a:off x="3059112" y="4389437"/>
          <a:ext cx="1306512" cy="365125"/>
        </p:xfrm>
        <a:graphic>
          <a:graphicData uri="http://schemas.openxmlformats.org/presentationml/2006/ole">
            <p:oleObj spid="_x0000_s74757" name="Equation" r:id="rId5" imgW="863280" imgH="241200" progId="">
              <p:embed/>
            </p:oleObj>
          </a:graphicData>
        </a:graphic>
      </p:graphicFrame>
      <p:graphicFrame>
        <p:nvGraphicFramePr>
          <p:cNvPr id="12" name="Object 11"/>
          <p:cNvGraphicFramePr>
            <a:graphicFrameLocks noChangeAspect="1"/>
          </p:cNvGraphicFramePr>
          <p:nvPr/>
        </p:nvGraphicFramePr>
        <p:xfrm>
          <a:off x="3668712" y="4922837"/>
          <a:ext cx="1096962" cy="303212"/>
        </p:xfrm>
        <a:graphic>
          <a:graphicData uri="http://schemas.openxmlformats.org/presentationml/2006/ole">
            <p:oleObj spid="_x0000_s74758" name="Equation" r:id="rId6" imgW="736560" imgH="203040" progId="">
              <p:embed/>
            </p:oleObj>
          </a:graphicData>
        </a:graphic>
      </p:graphicFrame>
      <p:graphicFrame>
        <p:nvGraphicFramePr>
          <p:cNvPr id="13" name="Object 12"/>
          <p:cNvGraphicFramePr>
            <a:graphicFrameLocks noChangeAspect="1"/>
          </p:cNvGraphicFramePr>
          <p:nvPr/>
        </p:nvGraphicFramePr>
        <p:xfrm>
          <a:off x="5192712" y="5151437"/>
          <a:ext cx="2120900" cy="366712"/>
        </p:xfrm>
        <a:graphic>
          <a:graphicData uri="http://schemas.openxmlformats.org/presentationml/2006/ole">
            <p:oleObj spid="_x0000_s74759" name="Equation" r:id="rId7" imgW="1396800" imgH="241200" progId="">
              <p:embed/>
            </p:oleObj>
          </a:graphicData>
        </a:graphic>
      </p:graphicFrame>
      <p:sp>
        <p:nvSpPr>
          <p:cNvPr id="14" name="TextBox 13"/>
          <p:cNvSpPr txBox="1"/>
          <p:nvPr/>
        </p:nvSpPr>
        <p:spPr>
          <a:xfrm>
            <a:off x="1458912" y="6294437"/>
            <a:ext cx="8458200" cy="607602"/>
          </a:xfrm>
          <a:prstGeom prst="rect">
            <a:avLst/>
          </a:prstGeom>
          <a:solidFill>
            <a:srgbClr val="92D050"/>
          </a:solidFill>
        </p:spPr>
        <p:txBody>
          <a:bodyPr wrap="square" rtlCol="0">
            <a:spAutoFit/>
          </a:bodyPr>
          <a:lstStyle/>
          <a:p>
            <a:r>
              <a:rPr lang="en-US" dirty="0" smtClean="0">
                <a:solidFill>
                  <a:schemeClr val="tx1"/>
                </a:solidFill>
              </a:rPr>
              <a:t>From this point on, we can deal with equivalent spring constant for the dynamic response of the system</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graphicFrame>
        <p:nvGraphicFramePr>
          <p:cNvPr id="9" name="Object 8"/>
          <p:cNvGraphicFramePr>
            <a:graphicFrameLocks noChangeAspect="1"/>
          </p:cNvGraphicFramePr>
          <p:nvPr/>
        </p:nvGraphicFramePr>
        <p:xfrm>
          <a:off x="2449512" y="2713037"/>
          <a:ext cx="246062" cy="341312"/>
        </p:xfrm>
        <a:graphic>
          <a:graphicData uri="http://schemas.openxmlformats.org/presentationml/2006/ole">
            <p:oleObj spid="_x0000_s67589" name="Equation" r:id="rId3" imgW="164880" imgH="228600" progId="">
              <p:embed/>
            </p:oleObj>
          </a:graphicData>
        </a:graphic>
      </p:graphicFrame>
      <p:graphicFrame>
        <p:nvGraphicFramePr>
          <p:cNvPr id="12" name="Object 11"/>
          <p:cNvGraphicFramePr>
            <a:graphicFrameLocks noChangeAspect="1"/>
          </p:cNvGraphicFramePr>
          <p:nvPr/>
        </p:nvGraphicFramePr>
        <p:xfrm>
          <a:off x="5040313" y="2789238"/>
          <a:ext cx="384175" cy="346075"/>
        </p:xfrm>
        <a:graphic>
          <a:graphicData uri="http://schemas.openxmlformats.org/presentationml/2006/ole">
            <p:oleObj spid="_x0000_s67590" name="Equation" r:id="rId4" imgW="253800" imgH="228600" progId="">
              <p:embed/>
            </p:oleObj>
          </a:graphicData>
        </a:graphic>
      </p:graphicFrame>
      <p:pic>
        <p:nvPicPr>
          <p:cNvPr id="67594" name="Picture 10"/>
          <p:cNvPicPr>
            <a:picLocks noChangeAspect="1" noChangeArrowheads="1"/>
          </p:cNvPicPr>
          <p:nvPr/>
        </p:nvPicPr>
        <p:blipFill>
          <a:blip r:embed="rId5" cstate="print"/>
          <a:srcRect/>
          <a:stretch>
            <a:fillRect/>
          </a:stretch>
        </p:blipFill>
        <p:spPr bwMode="auto">
          <a:xfrm>
            <a:off x="2297112" y="2484437"/>
            <a:ext cx="5573713" cy="4495800"/>
          </a:xfrm>
          <a:prstGeom prst="rect">
            <a:avLst/>
          </a:prstGeom>
          <a:noFill/>
          <a:ln w="9525">
            <a:noFill/>
            <a:miter lim="800000"/>
            <a:headEnd/>
            <a:tailEnd/>
          </a:ln>
          <a:effectLst/>
        </p:spPr>
      </p:pic>
      <p:sp>
        <p:nvSpPr>
          <p:cNvPr id="3" name="Content Placeholder 2"/>
          <p:cNvSpPr>
            <a:spLocks noGrp="1"/>
          </p:cNvSpPr>
          <p:nvPr>
            <p:ph sz="quarter" idx="1"/>
          </p:nvPr>
        </p:nvSpPr>
        <p:spPr>
          <a:xfrm>
            <a:off x="1230312" y="1343942"/>
            <a:ext cx="8077200" cy="2359695"/>
          </a:xfrm>
          <a:solidFill>
            <a:schemeClr val="bg1"/>
          </a:solidFill>
        </p:spPr>
        <p:txBody>
          <a:bodyPr vert="horz" lIns="100794" tIns="50397" rIns="100794" bIns="50397">
            <a:normAutofit/>
          </a:bodyPr>
          <a:lstStyle/>
          <a:p>
            <a:pPr>
              <a:buNone/>
            </a:pPr>
            <a:r>
              <a:rPr lang="en-US" sz="2400" b="1" dirty="0" smtClean="0"/>
              <a:t>Springs continued ...</a:t>
            </a:r>
            <a:endParaRPr lang="en-US" sz="1800" dirty="0" smtClean="0">
              <a:latin typeface="cmr10" charset="0"/>
            </a:endParaRPr>
          </a:p>
          <a:p>
            <a:r>
              <a:rPr lang="en-US" sz="1800" b="1" dirty="0" err="1" smtClean="0">
                <a:latin typeface="cmr10" charset="0"/>
              </a:rPr>
              <a:t>Undamped</a:t>
            </a:r>
            <a:r>
              <a:rPr lang="en-US" sz="1800" b="1" dirty="0" smtClean="0">
                <a:latin typeface="cmr10" charset="0"/>
              </a:rPr>
              <a:t> Vibrations</a:t>
            </a:r>
          </a:p>
          <a:p>
            <a:r>
              <a:rPr lang="en-US" sz="1800" dirty="0" smtClean="0">
                <a:latin typeface="cmr10" charset="0"/>
              </a:rPr>
              <a:t>Let us begin with the system shown in the figure. Because of the weight mg of the mass m, at the equilibrium position the spring has stretched by an amount       so the restoring force        balances the weight mg. This is shown in the free body diagram</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p:txBody>
      </p:sp>
      <p:graphicFrame>
        <p:nvGraphicFramePr>
          <p:cNvPr id="14" name="Object 13"/>
          <p:cNvGraphicFramePr>
            <a:graphicFrameLocks noChangeAspect="1"/>
          </p:cNvGraphicFramePr>
          <p:nvPr/>
        </p:nvGraphicFramePr>
        <p:xfrm>
          <a:off x="4735512" y="2789237"/>
          <a:ext cx="252412" cy="349250"/>
        </p:xfrm>
        <a:graphic>
          <a:graphicData uri="http://schemas.openxmlformats.org/presentationml/2006/ole">
            <p:oleObj spid="_x0000_s67595" name="Equation" r:id="rId6" imgW="164880" imgH="228600" progId="">
              <p:embed/>
            </p:oleObj>
          </a:graphicData>
        </a:graphic>
      </p:graphicFrame>
      <p:graphicFrame>
        <p:nvGraphicFramePr>
          <p:cNvPr id="15" name="Object 14"/>
          <p:cNvGraphicFramePr>
            <a:graphicFrameLocks noChangeAspect="1"/>
          </p:cNvGraphicFramePr>
          <p:nvPr/>
        </p:nvGraphicFramePr>
        <p:xfrm>
          <a:off x="8164512" y="2789237"/>
          <a:ext cx="384175" cy="346075"/>
        </p:xfrm>
        <a:graphic>
          <a:graphicData uri="http://schemas.openxmlformats.org/presentationml/2006/ole">
            <p:oleObj spid="_x0000_s67596" name="Equation" r:id="rId7" imgW="253800" imgH="228600"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3" name="Content Placeholder 2"/>
          <p:cNvSpPr>
            <a:spLocks noGrp="1"/>
          </p:cNvSpPr>
          <p:nvPr>
            <p:ph sz="quarter" idx="1"/>
          </p:nvPr>
        </p:nvSpPr>
        <p:spPr>
          <a:xfrm>
            <a:off x="1230312" y="1343941"/>
            <a:ext cx="8077200" cy="5636295"/>
          </a:xfrm>
          <a:noFill/>
        </p:spPr>
        <p:txBody>
          <a:bodyPr vert="horz" lIns="100794" tIns="50397" rIns="100794" bIns="50397">
            <a:normAutofit/>
          </a:bodyPr>
          <a:lstStyle/>
          <a:p>
            <a:pPr>
              <a:buNone/>
            </a:pPr>
            <a:r>
              <a:rPr lang="en-US" sz="2400" b="1" dirty="0" smtClean="0"/>
              <a:t>Springs continued ...</a:t>
            </a:r>
            <a:endParaRPr lang="en-US" sz="1800" dirty="0" smtClean="0">
              <a:latin typeface="cmr10" charset="0"/>
            </a:endParaRPr>
          </a:p>
          <a:p>
            <a:r>
              <a:rPr lang="en-US" sz="1800" b="1" dirty="0" err="1" smtClean="0">
                <a:latin typeface="cmr10" charset="0"/>
              </a:rPr>
              <a:t>Undamped</a:t>
            </a:r>
            <a:r>
              <a:rPr lang="en-US" sz="1800" b="1" dirty="0" smtClean="0">
                <a:latin typeface="cmr10" charset="0"/>
              </a:rPr>
              <a:t> Vibrations</a:t>
            </a:r>
          </a:p>
          <a:p>
            <a:r>
              <a:rPr lang="en-US" sz="1800" dirty="0" smtClean="0">
                <a:latin typeface="cmr10" charset="0"/>
              </a:rPr>
              <a:t>The position of the mass is expressed by the vertical coordinate x, measuring it from the static equilibrium position.</a:t>
            </a:r>
          </a:p>
          <a:p>
            <a:r>
              <a:rPr lang="en-US" sz="1800" dirty="0" smtClean="0">
                <a:latin typeface="cmr10" charset="0"/>
              </a:rPr>
              <a:t>The vertical displacement x results in an additional restoring force </a:t>
            </a:r>
            <a:r>
              <a:rPr lang="en-US" sz="1800" i="1" dirty="0" smtClean="0">
                <a:latin typeface="cmr10" charset="0"/>
              </a:rPr>
              <a:t>–</a:t>
            </a:r>
            <a:r>
              <a:rPr lang="en-US" sz="1800" i="1" dirty="0" err="1" smtClean="0">
                <a:latin typeface="cmr10" charset="0"/>
              </a:rPr>
              <a:t>kx</a:t>
            </a:r>
            <a:r>
              <a:rPr lang="en-US" sz="1800" dirty="0" smtClean="0">
                <a:latin typeface="cmr10" charset="0"/>
              </a:rPr>
              <a:t>. This force is clearly not balanced in the vertical direction. Using    to denote acceleration and applying Newton’s second Law</a:t>
            </a:r>
          </a:p>
          <a:p>
            <a:endParaRPr lang="en-US" sz="1800" b="1" dirty="0" smtClean="0">
              <a:latin typeface="cmr10" charset="0"/>
            </a:endParaRPr>
          </a:p>
          <a:p>
            <a:r>
              <a:rPr lang="en-US" sz="1800" dirty="0" smtClean="0">
                <a:latin typeface="cmr10" charset="0"/>
              </a:rPr>
              <a:t>Because                     we obtain </a:t>
            </a:r>
          </a:p>
          <a:p>
            <a:endParaRPr lang="en-US" sz="1800" dirty="0" smtClean="0">
              <a:latin typeface="cmr10" charset="0"/>
            </a:endParaRPr>
          </a:p>
          <a:p>
            <a:pPr>
              <a:buClr>
                <a:srgbClr val="92D050"/>
              </a:buClr>
              <a:buFont typeface="Arial" pitchFamily="34" charset="0"/>
              <a:buChar char="•"/>
            </a:pPr>
            <a:r>
              <a:rPr lang="en-US" sz="1800" dirty="0" smtClean="0">
                <a:latin typeface="cmr10" charset="0"/>
              </a:rPr>
              <a:t>This is the differential equation of motion for the system</a:t>
            </a:r>
          </a:p>
          <a:p>
            <a:pPr>
              <a:buClr>
                <a:srgbClr val="92D050"/>
              </a:buClr>
              <a:buFont typeface="Arial" pitchFamily="34" charset="0"/>
              <a:buChar char="•"/>
            </a:pPr>
            <a:r>
              <a:rPr lang="en-US" sz="1800" dirty="0" smtClean="0">
                <a:latin typeface="cmr10" charset="0"/>
              </a:rPr>
              <a:t>Ordinary second order differential </a:t>
            </a:r>
            <a:r>
              <a:rPr lang="en-US" sz="1800" dirty="0" err="1" smtClean="0">
                <a:latin typeface="cmr10" charset="0"/>
              </a:rPr>
              <a:t>eqn</a:t>
            </a:r>
            <a:r>
              <a:rPr lang="en-US" sz="1800" dirty="0" smtClean="0">
                <a:latin typeface="cmr10" charset="0"/>
              </a:rPr>
              <a:t> with constant </a:t>
            </a:r>
            <a:r>
              <a:rPr lang="en-US" sz="1800" dirty="0" err="1" smtClean="0">
                <a:latin typeface="cmr10" charset="0"/>
              </a:rPr>
              <a:t>coeficients</a:t>
            </a:r>
            <a:endParaRPr lang="en-US" sz="1800" dirty="0" smtClean="0">
              <a:latin typeface="cmr10" charset="0"/>
            </a:endParaRPr>
          </a:p>
          <a:p>
            <a:pPr>
              <a:buClr>
                <a:srgbClr val="92D050"/>
              </a:buClr>
              <a:buFont typeface="Arial" pitchFamily="34" charset="0"/>
              <a:buChar char="•"/>
            </a:pPr>
            <a:r>
              <a:rPr lang="en-US" sz="1800" dirty="0" smtClean="0">
                <a:latin typeface="cmr10" charset="0"/>
              </a:rPr>
              <a:t>The general solution of this </a:t>
            </a:r>
            <a:r>
              <a:rPr lang="en-US" sz="1800" dirty="0" err="1" smtClean="0">
                <a:latin typeface="cmr10" charset="0"/>
              </a:rPr>
              <a:t>eqn</a:t>
            </a:r>
            <a:r>
              <a:rPr lang="en-US" sz="1800" dirty="0" smtClean="0">
                <a:latin typeface="cmr10" charset="0"/>
              </a:rPr>
              <a:t> is </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p:txBody>
      </p:sp>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graphicFrame>
        <p:nvGraphicFramePr>
          <p:cNvPr id="7" name="Object 6"/>
          <p:cNvGraphicFramePr>
            <a:graphicFrameLocks noChangeAspect="1"/>
          </p:cNvGraphicFramePr>
          <p:nvPr/>
        </p:nvGraphicFramePr>
        <p:xfrm>
          <a:off x="6183312" y="4465637"/>
          <a:ext cx="1093787" cy="268287"/>
        </p:xfrm>
        <a:graphic>
          <a:graphicData uri="http://schemas.openxmlformats.org/presentationml/2006/ole">
            <p:oleObj spid="_x0000_s75778" name="Equation" r:id="rId3" imgW="723600" imgH="177480" progId="">
              <p:embed/>
            </p:oleObj>
          </a:graphicData>
        </a:graphic>
      </p:graphicFrame>
      <p:graphicFrame>
        <p:nvGraphicFramePr>
          <p:cNvPr id="13" name="Object 12"/>
          <p:cNvGraphicFramePr>
            <a:graphicFrameLocks noChangeAspect="1"/>
          </p:cNvGraphicFramePr>
          <p:nvPr/>
        </p:nvGraphicFramePr>
        <p:xfrm>
          <a:off x="8012112" y="3170237"/>
          <a:ext cx="192088" cy="269875"/>
        </p:xfrm>
        <a:graphic>
          <a:graphicData uri="http://schemas.openxmlformats.org/presentationml/2006/ole">
            <p:oleObj spid="_x0000_s75781" name="Equation" r:id="rId4" imgW="126720" imgH="177480" progId="">
              <p:embed/>
            </p:oleObj>
          </a:graphicData>
        </a:graphic>
      </p:graphicFrame>
      <p:graphicFrame>
        <p:nvGraphicFramePr>
          <p:cNvPr id="67592" name="Object 8"/>
          <p:cNvGraphicFramePr>
            <a:graphicFrameLocks noChangeAspect="1"/>
          </p:cNvGraphicFramePr>
          <p:nvPr/>
        </p:nvGraphicFramePr>
        <p:xfrm>
          <a:off x="3059112" y="3703637"/>
          <a:ext cx="1938337" cy="344487"/>
        </p:xfrm>
        <a:graphic>
          <a:graphicData uri="http://schemas.openxmlformats.org/presentationml/2006/ole">
            <p:oleObj spid="_x0000_s75782" name="Equation" r:id="rId5" imgW="1282680" imgH="228600" progId="">
              <p:embed/>
            </p:oleObj>
          </a:graphicData>
        </a:graphic>
      </p:graphicFrame>
      <p:graphicFrame>
        <p:nvGraphicFramePr>
          <p:cNvPr id="67593" name="Object 9"/>
          <p:cNvGraphicFramePr>
            <a:graphicFrameLocks noChangeAspect="1"/>
          </p:cNvGraphicFramePr>
          <p:nvPr/>
        </p:nvGraphicFramePr>
        <p:xfrm>
          <a:off x="2982912" y="4389437"/>
          <a:ext cx="922338" cy="346075"/>
        </p:xfrm>
        <a:graphic>
          <a:graphicData uri="http://schemas.openxmlformats.org/presentationml/2006/ole">
            <p:oleObj spid="_x0000_s75783" name="Equation" r:id="rId6" imgW="609480" imgH="228600" progId="">
              <p:embed/>
            </p:oleObj>
          </a:graphicData>
        </a:graphic>
      </p:graphicFrame>
      <p:graphicFrame>
        <p:nvGraphicFramePr>
          <p:cNvPr id="11" name="Object 10"/>
          <p:cNvGraphicFramePr>
            <a:graphicFrameLocks noChangeAspect="1"/>
          </p:cNvGraphicFramePr>
          <p:nvPr/>
        </p:nvGraphicFramePr>
        <p:xfrm>
          <a:off x="5954712" y="5913437"/>
          <a:ext cx="2468562" cy="347662"/>
        </p:xfrm>
        <a:graphic>
          <a:graphicData uri="http://schemas.openxmlformats.org/presentationml/2006/ole">
            <p:oleObj spid="_x0000_s75784" name="Equation" r:id="rId7" imgW="1625400" imgH="228600" progId="">
              <p:embed/>
            </p:oleObj>
          </a:graphicData>
        </a:graphic>
      </p:graphicFrame>
      <p:graphicFrame>
        <p:nvGraphicFramePr>
          <p:cNvPr id="14" name="Object 13"/>
          <p:cNvGraphicFramePr>
            <a:graphicFrameLocks noChangeAspect="1"/>
          </p:cNvGraphicFramePr>
          <p:nvPr/>
        </p:nvGraphicFramePr>
        <p:xfrm>
          <a:off x="4506913" y="6294438"/>
          <a:ext cx="1928812" cy="420687"/>
        </p:xfrm>
        <a:graphic>
          <a:graphicData uri="http://schemas.openxmlformats.org/presentationml/2006/ole">
            <p:oleObj spid="_x0000_s75785" name="Equation" r:id="rId8" imgW="1282680" imgH="279360"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3" name="Content Placeholder 2"/>
          <p:cNvSpPr>
            <a:spLocks noGrp="1"/>
          </p:cNvSpPr>
          <p:nvPr>
            <p:ph sz="quarter" idx="1"/>
          </p:nvPr>
        </p:nvSpPr>
        <p:spPr>
          <a:xfrm>
            <a:off x="1230312" y="1343941"/>
            <a:ext cx="8077200" cy="5636295"/>
          </a:xfrm>
          <a:noFill/>
        </p:spPr>
        <p:txBody>
          <a:bodyPr vert="horz" lIns="100794" tIns="50397" rIns="100794" bIns="50397">
            <a:normAutofit/>
          </a:bodyPr>
          <a:lstStyle/>
          <a:p>
            <a:pPr>
              <a:buNone/>
            </a:pPr>
            <a:r>
              <a:rPr lang="en-US" sz="2400" b="1" dirty="0" smtClean="0"/>
              <a:t>Springs continued ...</a:t>
            </a:r>
            <a:endParaRPr lang="en-US" sz="1800" dirty="0" smtClean="0">
              <a:latin typeface="cmr10" charset="0"/>
            </a:endParaRPr>
          </a:p>
          <a:p>
            <a:r>
              <a:rPr lang="en-US" sz="1800" b="1" dirty="0" err="1" smtClean="0">
                <a:latin typeface="cmr10" charset="0"/>
              </a:rPr>
              <a:t>Undamped</a:t>
            </a:r>
            <a:r>
              <a:rPr lang="en-US" sz="1800" b="1" dirty="0" smtClean="0">
                <a:latin typeface="cmr10" charset="0"/>
              </a:rPr>
              <a:t> Vibrations</a:t>
            </a:r>
          </a:p>
          <a:p>
            <a:r>
              <a:rPr lang="en-US" sz="1800" dirty="0" smtClean="0">
                <a:latin typeface="cmr10" charset="0"/>
              </a:rPr>
              <a:t>From initial conditions</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r>
              <a:rPr lang="en-US" sz="1800" dirty="0" smtClean="0">
                <a:latin typeface="cmr10" charset="0"/>
              </a:rPr>
              <a:t>We obtain the values of the arbitrary constants:</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r>
              <a:rPr lang="en-US" sz="1800" dirty="0" smtClean="0">
                <a:latin typeface="cmr10" charset="0"/>
              </a:rPr>
              <a:t>This equation represents a harmonic motion of angular velocity</a:t>
            </a:r>
          </a:p>
          <a:p>
            <a:endParaRPr lang="en-US" sz="1800" dirty="0" smtClean="0">
              <a:latin typeface="cmr10" charset="0"/>
            </a:endParaRPr>
          </a:p>
          <a:p>
            <a:r>
              <a:rPr lang="en-US" sz="1800" dirty="0" smtClean="0">
                <a:latin typeface="cmr10" charset="0"/>
              </a:rPr>
              <a:t>The maximum amplitude of vibration is </a:t>
            </a:r>
          </a:p>
          <a:p>
            <a:endParaRPr lang="en-US" sz="1800" dirty="0" smtClean="0">
              <a:latin typeface="cmr10" charset="0"/>
            </a:endParaRPr>
          </a:p>
          <a:p>
            <a:endParaRPr lang="en-US" sz="1800" dirty="0" smtClean="0">
              <a:latin typeface="cmr10" charset="0"/>
            </a:endParaRPr>
          </a:p>
        </p:txBody>
      </p:sp>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graphicFrame>
        <p:nvGraphicFramePr>
          <p:cNvPr id="7" name="Object 6"/>
          <p:cNvGraphicFramePr>
            <a:graphicFrameLocks noChangeAspect="1"/>
          </p:cNvGraphicFramePr>
          <p:nvPr/>
        </p:nvGraphicFramePr>
        <p:xfrm>
          <a:off x="2830512" y="3322637"/>
          <a:ext cx="862013" cy="344487"/>
        </p:xfrm>
        <a:graphic>
          <a:graphicData uri="http://schemas.openxmlformats.org/presentationml/2006/ole">
            <p:oleObj spid="_x0000_s82946" name="Equation" r:id="rId3" imgW="571320" imgH="228600" progId="">
              <p:embed/>
            </p:oleObj>
          </a:graphicData>
        </a:graphic>
      </p:graphicFrame>
      <p:graphicFrame>
        <p:nvGraphicFramePr>
          <p:cNvPr id="67593" name="Object 9"/>
          <p:cNvGraphicFramePr>
            <a:graphicFrameLocks noChangeAspect="1"/>
          </p:cNvGraphicFramePr>
          <p:nvPr/>
        </p:nvGraphicFramePr>
        <p:xfrm>
          <a:off x="2830512" y="2789237"/>
          <a:ext cx="884237" cy="346075"/>
        </p:xfrm>
        <a:graphic>
          <a:graphicData uri="http://schemas.openxmlformats.org/presentationml/2006/ole">
            <p:oleObj spid="_x0000_s82949" name="Equation" r:id="rId4" imgW="583920" imgH="228600" progId="">
              <p:embed/>
            </p:oleObj>
          </a:graphicData>
        </a:graphic>
      </p:graphicFrame>
      <p:graphicFrame>
        <p:nvGraphicFramePr>
          <p:cNvPr id="11" name="Object 10"/>
          <p:cNvGraphicFramePr>
            <a:graphicFrameLocks noChangeAspect="1"/>
          </p:cNvGraphicFramePr>
          <p:nvPr/>
        </p:nvGraphicFramePr>
        <p:xfrm>
          <a:off x="2211388" y="4845050"/>
          <a:ext cx="2641600" cy="657225"/>
        </p:xfrm>
        <a:graphic>
          <a:graphicData uri="http://schemas.openxmlformats.org/presentationml/2006/ole">
            <p:oleObj spid="_x0000_s82950" name="Equation" r:id="rId5" imgW="1739880" imgH="431640" progId="">
              <p:embed/>
            </p:oleObj>
          </a:graphicData>
        </a:graphic>
      </p:graphicFrame>
      <p:graphicFrame>
        <p:nvGraphicFramePr>
          <p:cNvPr id="14" name="Object 13"/>
          <p:cNvGraphicFramePr>
            <a:graphicFrameLocks noChangeAspect="1"/>
          </p:cNvGraphicFramePr>
          <p:nvPr/>
        </p:nvGraphicFramePr>
        <p:xfrm>
          <a:off x="6411912" y="5913437"/>
          <a:ext cx="1890712" cy="898525"/>
        </p:xfrm>
        <a:graphic>
          <a:graphicData uri="http://schemas.openxmlformats.org/presentationml/2006/ole">
            <p:oleObj spid="_x0000_s82951" name="Equation" r:id="rId6" imgW="1257120" imgH="596880" progId="">
              <p:embed/>
            </p:oleObj>
          </a:graphicData>
        </a:graphic>
      </p:graphicFrame>
      <p:graphicFrame>
        <p:nvGraphicFramePr>
          <p:cNvPr id="12" name="Object 11"/>
          <p:cNvGraphicFramePr>
            <a:graphicFrameLocks noChangeAspect="1"/>
          </p:cNvGraphicFramePr>
          <p:nvPr/>
        </p:nvGraphicFramePr>
        <p:xfrm>
          <a:off x="8850312" y="5456237"/>
          <a:ext cx="292100" cy="349250"/>
        </p:xfrm>
        <a:graphic>
          <a:graphicData uri="http://schemas.openxmlformats.org/presentationml/2006/ole">
            <p:oleObj spid="_x0000_s82952" name="Equation" r:id="rId7" imgW="190440" imgH="228600"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912" y="350837"/>
            <a:ext cx="6148388" cy="658810"/>
          </a:xfrm>
        </p:spPr>
        <p:txBody>
          <a:bodyPr>
            <a:normAutofit/>
          </a:bodyPr>
          <a:lstStyle/>
          <a:p>
            <a:pPr algn="r"/>
            <a:r>
              <a:rPr lang="en-US" sz="2400" b="1" dirty="0" smtClean="0">
                <a:solidFill>
                  <a:schemeClr val="tx1"/>
                </a:solidFill>
                <a:latin typeface="Gill Sans MT" pitchFamily="34" charset="0"/>
              </a:rPr>
              <a:t>Introduction to vibrations</a:t>
            </a:r>
          </a:p>
        </p:txBody>
      </p:sp>
      <p:sp>
        <p:nvSpPr>
          <p:cNvPr id="4" name="Rectangle 2"/>
          <p:cNvSpPr txBox="1">
            <a:spLocks noChangeArrowheads="1"/>
          </p:cNvSpPr>
          <p:nvPr/>
        </p:nvSpPr>
        <p:spPr>
          <a:xfrm>
            <a:off x="1077912" y="2027237"/>
            <a:ext cx="7543800" cy="3886200"/>
          </a:xfrm>
          <a:prstGeom prst="rect">
            <a:avLst/>
          </a:prstGeom>
        </p:spPr>
        <p:txBody>
          <a:bodyPr vert="horz" lIns="100794" tIns="0" rIns="100794" bIns="50397" anchor="ctr">
            <a:normAutofit/>
          </a:bodyPr>
          <a:lstStyle/>
          <a:p>
            <a:pPr marL="302383" marR="0" lvl="0" indent="-336481" algn="just" defTabSz="914400" rtl="0" eaLnBrk="1" fontAlgn="auto" latinLnBrk="0" hangingPunct="1">
              <a:lnSpc>
                <a:spcPct val="112000"/>
              </a:lnSpc>
              <a:spcBef>
                <a:spcPts val="661"/>
              </a:spcBef>
              <a:spcAft>
                <a:spcPct val="0"/>
              </a:spcAft>
              <a:buClrTx/>
              <a:buSzPct val="76000"/>
              <a:buFont typeface="Wingdings 3"/>
              <a:buNone/>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kumimoji="0" lang="en-US" sz="1800" b="1" i="0" u="none" strike="noStrike" kern="1200" cap="none" spc="0" normalizeH="0" baseline="0" noProof="0" dirty="0" smtClean="0">
                <a:ln>
                  <a:noFill/>
                </a:ln>
                <a:solidFill>
                  <a:schemeClr val="tx1"/>
                </a:solidFill>
                <a:effectLst/>
                <a:uLnTx/>
                <a:uFillTx/>
                <a:latin typeface="cmr10" charset="0"/>
                <a:ea typeface="+mn-ea"/>
                <a:cs typeface="+mn-cs"/>
              </a:rPr>
              <a:t>Introduction</a:t>
            </a:r>
          </a:p>
          <a:p>
            <a:pPr marL="302383" marR="0" lvl="0" indent="-336481" algn="just" defTabSz="914400" rtl="0" eaLnBrk="1" fontAlgn="auto" latinLnBrk="0" hangingPunct="1">
              <a:lnSpc>
                <a:spcPct val="112000"/>
              </a:lnSpc>
              <a:spcBef>
                <a:spcPts val="661"/>
              </a:spcBef>
              <a:spcAft>
                <a:spcPct val="0"/>
              </a:spcAft>
              <a:buClrTx/>
              <a:buSzPct val="76000"/>
              <a:buFont typeface="Wingdings 3"/>
              <a:buChar char=""/>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kumimoji="0" lang="en-US" sz="1800" b="0" i="0" u="none" strike="noStrike" kern="1200" cap="none" spc="0" normalizeH="0" baseline="0" noProof="0" dirty="0" smtClean="0">
                <a:ln>
                  <a:noFill/>
                </a:ln>
                <a:solidFill>
                  <a:schemeClr val="tx1"/>
                </a:solidFill>
                <a:effectLst/>
                <a:uLnTx/>
                <a:uFillTx/>
                <a:latin typeface="cmr10" charset="0"/>
                <a:ea typeface="+mn-ea"/>
                <a:cs typeface="+mn-cs"/>
              </a:rPr>
              <a:t>Machines and structures are not rigid bodies, but rather,</a:t>
            </a:r>
            <a:r>
              <a:rPr kumimoji="0" lang="en-US" sz="1800" b="0" i="0" u="none" strike="noStrike" kern="1200" cap="none" spc="0" normalizeH="0" noProof="0" dirty="0" smtClean="0">
                <a:ln>
                  <a:noFill/>
                </a:ln>
                <a:solidFill>
                  <a:schemeClr val="tx1"/>
                </a:solidFill>
                <a:effectLst/>
                <a:uLnTx/>
                <a:uFillTx/>
                <a:latin typeface="cmr10" charset="0"/>
                <a:ea typeface="+mn-ea"/>
                <a:cs typeface="+mn-cs"/>
              </a:rPr>
              <a:t> are systems of elastic components that respond to external or internal forces with finite deformations.</a:t>
            </a:r>
            <a:endParaRPr kumimoji="0" lang="en-US" sz="1800" b="0" i="0" u="none" strike="noStrike" kern="1200" cap="none" spc="0" normalizeH="0" baseline="0" noProof="0" dirty="0" smtClean="0">
              <a:ln>
                <a:noFill/>
              </a:ln>
              <a:solidFill>
                <a:schemeClr val="tx1"/>
              </a:solidFill>
              <a:effectLst/>
              <a:uLnTx/>
              <a:uFillTx/>
              <a:latin typeface="cmr10" charset="0"/>
              <a:ea typeface="+mn-ea"/>
              <a:cs typeface="+mn-cs"/>
            </a:endParaRPr>
          </a:p>
          <a:p>
            <a:pPr marL="302383" marR="0" lvl="0" indent="-336481" algn="just" defTabSz="914400" rtl="0" eaLnBrk="1" fontAlgn="auto" latinLnBrk="0" hangingPunct="1">
              <a:lnSpc>
                <a:spcPct val="112000"/>
              </a:lnSpc>
              <a:spcBef>
                <a:spcPts val="661"/>
              </a:spcBef>
              <a:spcAft>
                <a:spcPct val="0"/>
              </a:spcAft>
              <a:buClrTx/>
              <a:buSzPct val="76000"/>
              <a:buFont typeface="Wingdings 3"/>
              <a:buChar char=""/>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lang="en-US" dirty="0" smtClean="0">
                <a:solidFill>
                  <a:schemeClr val="tx1"/>
                </a:solidFill>
                <a:latin typeface="cmr10" charset="0"/>
              </a:rPr>
              <a:t>In addition, there are relative motions between the components, giving rise to internal forces.</a:t>
            </a:r>
          </a:p>
          <a:p>
            <a:pPr marL="302383" marR="0" lvl="0" indent="-336481" algn="just" defTabSz="914400" rtl="0" eaLnBrk="1" fontAlgn="auto" latinLnBrk="0" hangingPunct="1">
              <a:lnSpc>
                <a:spcPct val="112000"/>
              </a:lnSpc>
              <a:spcBef>
                <a:spcPts val="661"/>
              </a:spcBef>
              <a:spcAft>
                <a:spcPct val="0"/>
              </a:spcAft>
              <a:buClrTx/>
              <a:buSzPct val="76000"/>
              <a:buFont typeface="Wingdings 3"/>
              <a:buChar char=""/>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kumimoji="0" lang="en-US" sz="1800" b="0" i="0" u="none" strike="noStrike" kern="1200" cap="none" spc="0" normalizeH="0" baseline="0" noProof="0" dirty="0" smtClean="0">
                <a:ln>
                  <a:noFill/>
                </a:ln>
                <a:solidFill>
                  <a:schemeClr val="tx1"/>
                </a:solidFill>
                <a:effectLst/>
                <a:uLnTx/>
                <a:uFillTx/>
                <a:latin typeface="cmr10" charset="0"/>
                <a:ea typeface="+mn-ea"/>
                <a:cs typeface="+mn-cs"/>
              </a:rPr>
              <a:t>Due</a:t>
            </a:r>
            <a:r>
              <a:rPr kumimoji="0" lang="en-US" sz="1800" b="0" i="0" u="none" strike="noStrike" kern="1200" cap="none" spc="0" normalizeH="0" noProof="0" dirty="0" smtClean="0">
                <a:ln>
                  <a:noFill/>
                </a:ln>
                <a:solidFill>
                  <a:schemeClr val="tx1"/>
                </a:solidFill>
                <a:effectLst/>
                <a:uLnTx/>
                <a:uFillTx/>
                <a:latin typeface="cmr10" charset="0"/>
                <a:ea typeface="+mn-ea"/>
                <a:cs typeface="+mn-cs"/>
              </a:rPr>
              <a:t> to these and the external forces, the machine or structure moves.</a:t>
            </a:r>
          </a:p>
          <a:p>
            <a:pPr marL="302383" marR="0" lvl="0" indent="-336481" algn="just" defTabSz="914400" rtl="0" eaLnBrk="1" fontAlgn="auto" latinLnBrk="0" hangingPunct="1">
              <a:lnSpc>
                <a:spcPct val="112000"/>
              </a:lnSpc>
              <a:spcBef>
                <a:spcPts val="661"/>
              </a:spcBef>
              <a:spcAft>
                <a:spcPct val="0"/>
              </a:spcAft>
              <a:buClrTx/>
              <a:buSzPct val="76000"/>
              <a:buFont typeface="Wingdings 3"/>
              <a:buChar char=""/>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lang="en-US" baseline="0" dirty="0" smtClean="0">
                <a:solidFill>
                  <a:schemeClr val="tx1"/>
                </a:solidFill>
                <a:latin typeface="cmr10" charset="0"/>
              </a:rPr>
              <a:t>This</a:t>
            </a:r>
            <a:r>
              <a:rPr lang="en-US" dirty="0" smtClean="0">
                <a:solidFill>
                  <a:schemeClr val="tx1"/>
                </a:solidFill>
                <a:latin typeface="cmr10" charset="0"/>
              </a:rPr>
              <a:t> motion as a result of internal and external forces, is the subject of dynamics and vibrations</a:t>
            </a:r>
            <a:endParaRPr kumimoji="0" lang="en-US" sz="1800" b="0" i="0" u="none" strike="noStrike" kern="1200" cap="none" spc="0" normalizeH="0" baseline="0" noProof="0" dirty="0" smtClean="0">
              <a:ln>
                <a:noFill/>
              </a:ln>
              <a:solidFill>
                <a:schemeClr val="tx1"/>
              </a:solidFill>
              <a:effectLst/>
              <a:uLnTx/>
              <a:uFillTx/>
              <a:latin typeface="cmr10" charset="0"/>
              <a:ea typeface="+mn-ea"/>
              <a:cs typeface="+mn-cs"/>
            </a:endParaRPr>
          </a:p>
          <a:p>
            <a:pPr marL="302383" marR="0" lvl="0" indent="-336481" algn="just" defTabSz="914400" rtl="0" eaLnBrk="1" fontAlgn="auto" latinLnBrk="0" hangingPunct="1">
              <a:lnSpc>
                <a:spcPct val="112000"/>
              </a:lnSpc>
              <a:spcBef>
                <a:spcPts val="661"/>
              </a:spcBef>
              <a:spcAft>
                <a:spcPct val="0"/>
              </a:spcAft>
              <a:buClrTx/>
              <a:buSzPct val="76000"/>
              <a:buFont typeface="Wingdings 3"/>
              <a:buChar char=""/>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endParaRPr kumimoji="0" lang="en-US" sz="1800" b="0" i="0" u="none" strike="noStrike" kern="1200" cap="none" spc="0" normalizeH="0" baseline="0" noProof="0" dirty="0" smtClean="0">
              <a:ln>
                <a:noFill/>
              </a:ln>
              <a:solidFill>
                <a:schemeClr val="tx1"/>
              </a:solidFill>
              <a:effectLst/>
              <a:uLnTx/>
              <a:uFillTx/>
              <a:latin typeface="cmr10" charset="0"/>
              <a:ea typeface="+mn-ea"/>
              <a:cs typeface="+mn-cs"/>
            </a:endParaRPr>
          </a:p>
          <a:p>
            <a:pPr marL="302383" marR="0" lvl="0" indent="-336481" algn="just" defTabSz="914400" rtl="0" eaLnBrk="1" fontAlgn="auto" latinLnBrk="0" hangingPunct="1">
              <a:lnSpc>
                <a:spcPct val="112000"/>
              </a:lnSpc>
              <a:spcBef>
                <a:spcPts val="661"/>
              </a:spcBef>
              <a:spcAft>
                <a:spcPct val="0"/>
              </a:spcAft>
              <a:buClrTx/>
              <a:buSzPct val="76000"/>
              <a:buFont typeface="Wingdings 3"/>
              <a:buNone/>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endParaRPr lang="en-US" dirty="0" smtClean="0">
              <a:solidFill>
                <a:schemeClr val="tx1"/>
              </a:solidFill>
              <a:latin typeface="cmr10" charset="0"/>
            </a:endParaRPr>
          </a:p>
          <a:p>
            <a:pPr marL="302383" marR="0" lvl="0" indent="-336481" algn="just" defTabSz="914400" rtl="0" eaLnBrk="1" fontAlgn="auto" latinLnBrk="0" hangingPunct="1">
              <a:lnSpc>
                <a:spcPct val="112000"/>
              </a:lnSpc>
              <a:spcBef>
                <a:spcPts val="661"/>
              </a:spcBef>
              <a:spcAft>
                <a:spcPct val="0"/>
              </a:spcAft>
              <a:buClrTx/>
              <a:buSzPct val="76000"/>
              <a:buFont typeface="Wingdings 3"/>
              <a:buNone/>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endParaRPr kumimoji="0" lang="en-US" sz="1800" b="0" i="0" u="none" strike="noStrike" kern="1200" cap="none" spc="0" normalizeH="0" baseline="0" noProof="0" dirty="0" smtClean="0">
              <a:ln>
                <a:noFill/>
              </a:ln>
              <a:solidFill>
                <a:schemeClr val="tx1"/>
              </a:solidFill>
              <a:effectLst/>
              <a:uLnTx/>
              <a:uFillTx/>
              <a:latin typeface="cmr10" charset="0"/>
              <a:ea typeface="+mn-ea"/>
              <a:cs typeface="+mn-cs"/>
            </a:endParaRPr>
          </a:p>
        </p:txBody>
      </p:sp>
      <p:sp>
        <p:nvSpPr>
          <p:cNvPr id="30"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3" name="Content Placeholder 2"/>
          <p:cNvSpPr>
            <a:spLocks noGrp="1"/>
          </p:cNvSpPr>
          <p:nvPr>
            <p:ph sz="quarter" idx="1"/>
          </p:nvPr>
        </p:nvSpPr>
        <p:spPr>
          <a:xfrm>
            <a:off x="1230312" y="1343941"/>
            <a:ext cx="8077200" cy="5636295"/>
          </a:xfrm>
          <a:noFill/>
        </p:spPr>
        <p:txBody>
          <a:bodyPr vert="horz" lIns="100794" tIns="50397" rIns="100794" bIns="50397">
            <a:normAutofit/>
          </a:bodyPr>
          <a:lstStyle/>
          <a:p>
            <a:pPr>
              <a:buNone/>
            </a:pPr>
            <a:r>
              <a:rPr lang="en-US" sz="1800" b="1" dirty="0" smtClean="0">
                <a:latin typeface="cmr10" charset="0"/>
              </a:rPr>
              <a:t>Vibrations</a:t>
            </a:r>
          </a:p>
          <a:p>
            <a:endParaRPr lang="en-US" sz="1800" b="1" dirty="0" smtClean="0">
              <a:latin typeface="cmr10" charset="0"/>
            </a:endParaRPr>
          </a:p>
          <a:p>
            <a:r>
              <a:rPr lang="en-US" sz="1800" dirty="0" smtClean="0">
                <a:latin typeface="cmr10" charset="0"/>
              </a:rPr>
              <a:t>The systematic process for one-degree of freedom systems:</a:t>
            </a:r>
          </a:p>
          <a:p>
            <a:r>
              <a:rPr lang="en-US" sz="1800" dirty="0" smtClean="0">
                <a:latin typeface="cmr10" charset="0"/>
              </a:rPr>
              <a:t>(1) The system has one degree of freedom select the coordinate x</a:t>
            </a:r>
          </a:p>
          <a:p>
            <a:r>
              <a:rPr lang="en-US" sz="1800" dirty="0" smtClean="0">
                <a:latin typeface="cmr10" charset="0"/>
              </a:rPr>
              <a:t>(2) Assume the mass displaced by x along the selected coordinate. Draw free body diagram</a:t>
            </a:r>
          </a:p>
          <a:p>
            <a:r>
              <a:rPr lang="en-US" sz="1800" dirty="0" smtClean="0">
                <a:latin typeface="cmr10" charset="0"/>
              </a:rPr>
              <a:t>(3) Apply </a:t>
            </a:r>
            <a:r>
              <a:rPr lang="en-US" sz="1800" dirty="0" err="1" smtClean="0">
                <a:latin typeface="cmr10" charset="0"/>
              </a:rPr>
              <a:t>newton’s</a:t>
            </a:r>
            <a:r>
              <a:rPr lang="en-US" sz="1800" dirty="0" smtClean="0">
                <a:latin typeface="cmr10" charset="0"/>
              </a:rPr>
              <a:t> second law</a:t>
            </a:r>
          </a:p>
          <a:p>
            <a:r>
              <a:rPr lang="en-US" sz="1800" dirty="0" smtClean="0">
                <a:latin typeface="cmr10" charset="0"/>
              </a:rPr>
              <a:t>(4) Use static force equilibrium to remove unknown forces and geometric relationships to remove dependent coordinates</a:t>
            </a:r>
          </a:p>
          <a:p>
            <a:r>
              <a:rPr lang="en-US" sz="1800" dirty="0" smtClean="0">
                <a:latin typeface="cmr10" charset="0"/>
              </a:rPr>
              <a:t>(5) Form a differential </a:t>
            </a:r>
            <a:r>
              <a:rPr lang="en-US" sz="1800" dirty="0" err="1" smtClean="0">
                <a:latin typeface="cmr10" charset="0"/>
              </a:rPr>
              <a:t>eqn</a:t>
            </a:r>
            <a:endParaRPr lang="en-US" sz="1800" dirty="0" smtClean="0">
              <a:latin typeface="cmr10" charset="0"/>
            </a:endParaRPr>
          </a:p>
          <a:p>
            <a:r>
              <a:rPr lang="en-US" sz="1800" dirty="0" smtClean="0">
                <a:latin typeface="cmr10" charset="0"/>
              </a:rPr>
              <a:t>(6) Find natural frequency</a:t>
            </a:r>
          </a:p>
          <a:p>
            <a:r>
              <a:rPr lang="en-US" sz="1800" dirty="0" smtClean="0">
                <a:latin typeface="cmr10" charset="0"/>
              </a:rPr>
              <a:t>(7) Apply initial conditions</a:t>
            </a:r>
          </a:p>
          <a:p>
            <a:endParaRPr lang="en-US" sz="1800" dirty="0" smtClean="0">
              <a:latin typeface="cmr10" charset="0"/>
            </a:endParaRPr>
          </a:p>
          <a:p>
            <a:endParaRPr lang="en-US" sz="1800" dirty="0" smtClean="0">
              <a:latin typeface="cmr10" charset="0"/>
            </a:endParaRPr>
          </a:p>
        </p:txBody>
      </p:sp>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vert="horz" lIns="100794" tIns="50397" rIns="100794" bIns="50397">
            <a:normAutofit/>
          </a:bodyPr>
          <a:lstStyle/>
          <a:p>
            <a:r>
              <a:rPr lang="en-US" sz="2400" b="1" dirty="0" smtClean="0"/>
              <a:t>Damping Elements</a:t>
            </a:r>
          </a:p>
          <a:p>
            <a:endParaRPr lang="en-US" sz="2400" b="1" dirty="0" smtClean="0"/>
          </a:p>
        </p:txBody>
      </p:sp>
      <p:graphicFrame>
        <p:nvGraphicFramePr>
          <p:cNvPr id="5" name="Object 4"/>
          <p:cNvGraphicFramePr>
            <a:graphicFrameLocks noChangeAspect="1"/>
          </p:cNvGraphicFramePr>
          <p:nvPr/>
        </p:nvGraphicFramePr>
        <p:xfrm>
          <a:off x="2678112" y="2255837"/>
          <a:ext cx="923925" cy="596900"/>
        </p:xfrm>
        <a:graphic>
          <a:graphicData uri="http://schemas.openxmlformats.org/presentationml/2006/ole">
            <p:oleObj spid="_x0000_s28674" name="Equation" r:id="rId3" imgW="609480" imgH="393480" progId="">
              <p:embed/>
            </p:oleObj>
          </a:graphicData>
        </a:graphic>
      </p:graphicFrame>
      <p:graphicFrame>
        <p:nvGraphicFramePr>
          <p:cNvPr id="6" name="Object 5"/>
          <p:cNvGraphicFramePr>
            <a:graphicFrameLocks noChangeAspect="1"/>
          </p:cNvGraphicFramePr>
          <p:nvPr/>
        </p:nvGraphicFramePr>
        <p:xfrm>
          <a:off x="2678112" y="2941637"/>
          <a:ext cx="923925" cy="596900"/>
        </p:xfrm>
        <a:graphic>
          <a:graphicData uri="http://schemas.openxmlformats.org/presentationml/2006/ole">
            <p:oleObj spid="_x0000_s28675" name="Equation" r:id="rId4" imgW="609480" imgH="393480" progId="">
              <p:embed/>
            </p:oleObj>
          </a:graphicData>
        </a:graphic>
      </p:graphicFrame>
      <p:graphicFrame>
        <p:nvGraphicFramePr>
          <p:cNvPr id="7" name="Object 6"/>
          <p:cNvGraphicFramePr>
            <a:graphicFrameLocks noChangeAspect="1"/>
          </p:cNvGraphicFramePr>
          <p:nvPr/>
        </p:nvGraphicFramePr>
        <p:xfrm>
          <a:off x="2906712" y="3856037"/>
          <a:ext cx="482600" cy="393700"/>
        </p:xfrm>
        <a:graphic>
          <a:graphicData uri="http://schemas.openxmlformats.org/presentationml/2006/ole">
            <p:oleObj spid="_x0000_s28676" name="Equation" r:id="rId5" imgW="482400" imgH="393480" progId="">
              <p:embed/>
            </p:oleObj>
          </a:graphicData>
        </a:graphic>
      </p:graphicFrame>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28677" name="Picture 5" descr="C:\Users\Kando\Desktop\KHMoonga\EE392 - Copy under edit\friction.jpg"/>
          <p:cNvPicPr>
            <a:picLocks noChangeAspect="1" noChangeArrowheads="1"/>
          </p:cNvPicPr>
          <p:nvPr/>
        </p:nvPicPr>
        <p:blipFill>
          <a:blip r:embed="rId6" cstate="print"/>
          <a:srcRect/>
          <a:stretch>
            <a:fillRect/>
          </a:stretch>
        </p:blipFill>
        <p:spPr bwMode="auto">
          <a:xfrm>
            <a:off x="2068512" y="4694237"/>
            <a:ext cx="6029325" cy="1371600"/>
          </a:xfrm>
          <a:prstGeom prst="rect">
            <a:avLst/>
          </a:prstGeom>
          <a:noFill/>
        </p:spPr>
      </p:pic>
      <p:sp>
        <p:nvSpPr>
          <p:cNvPr id="9" name="Title 8"/>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p:txBody>
          <a:bodyPr vert="horz" lIns="100794" tIns="50397" rIns="100794" bIns="50397">
            <a:normAutofit/>
          </a:bodyPr>
          <a:lstStyle/>
          <a:p>
            <a:r>
              <a:rPr lang="en-US" sz="2400" b="1" dirty="0" smtClean="0"/>
              <a:t>Example 1: Flat Plate Damper</a:t>
            </a:r>
          </a:p>
          <a:p>
            <a:r>
              <a:rPr lang="en-US" sz="1800" dirty="0" smtClean="0">
                <a:latin typeface="cmr10" charset="0"/>
              </a:rPr>
              <a:t>To dampen the motion of a linear instrument pointer, the latter is connected with a moving 30x30m steel strip placed between two plates, leaving a 0.1mm gap on each side and confined to move in one direction and remain parallel to the plates. Determine the damping constant if the gap is filled with oil with viscosity </a:t>
            </a:r>
          </a:p>
          <a:p>
            <a:endParaRPr lang="en-US" sz="2400" b="1" dirty="0" smtClean="0"/>
          </a:p>
        </p:txBody>
      </p:sp>
      <p:graphicFrame>
        <p:nvGraphicFramePr>
          <p:cNvPr id="6" name="Object 5"/>
          <p:cNvGraphicFramePr>
            <a:graphicFrameLocks noChangeAspect="1"/>
          </p:cNvGraphicFramePr>
          <p:nvPr/>
        </p:nvGraphicFramePr>
        <p:xfrm>
          <a:off x="4887912" y="3017837"/>
          <a:ext cx="1206500" cy="301625"/>
        </p:xfrm>
        <a:graphic>
          <a:graphicData uri="http://schemas.openxmlformats.org/presentationml/2006/ole">
            <p:oleObj spid="_x0000_s29698" name="Equation" r:id="rId3" imgW="812520" imgH="203040" progId="">
              <p:embed/>
            </p:oleObj>
          </a:graphicData>
        </a:graphic>
      </p:graphicFrame>
      <p:sp>
        <p:nvSpPr>
          <p:cNvPr id="7"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
        <p:nvSpPr>
          <p:cNvPr id="8" name="Title 7"/>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5" name="Content Placeholder 2"/>
          <p:cNvSpPr>
            <a:spLocks noGrp="1"/>
          </p:cNvSpPr>
          <p:nvPr>
            <p:ph sz="quarter" idx="1"/>
          </p:nvPr>
        </p:nvSpPr>
        <p:spPr/>
        <p:txBody>
          <a:bodyPr vert="horz" lIns="100794" tIns="50397" rIns="100794" bIns="50397">
            <a:normAutofit/>
          </a:bodyPr>
          <a:lstStyle/>
          <a:p>
            <a:r>
              <a:rPr lang="en-US" sz="2400" b="1" dirty="0" smtClean="0"/>
              <a:t>Example 2: </a:t>
            </a:r>
            <a:r>
              <a:rPr lang="en-US" sz="2400" b="1" dirty="0" err="1" smtClean="0"/>
              <a:t>Torsional</a:t>
            </a:r>
            <a:r>
              <a:rPr lang="en-US" sz="2400" b="1" dirty="0" smtClean="0"/>
              <a:t> Viscous Damper</a:t>
            </a:r>
          </a:p>
          <a:p>
            <a:r>
              <a:rPr lang="en-US" sz="1800" dirty="0" smtClean="0">
                <a:latin typeface="cmr10" charset="0"/>
              </a:rPr>
              <a:t> </a:t>
            </a:r>
            <a:endParaRPr lang="en-US" sz="1800" dirty="0" smtClean="0">
              <a:latin typeface="cmr10" charset="0"/>
            </a:endParaRPr>
          </a:p>
          <a:p>
            <a:endParaRPr lang="en-US" sz="2400" b="1" dirty="0" smtClean="0"/>
          </a:p>
        </p:txBody>
      </p:sp>
      <p:graphicFrame>
        <p:nvGraphicFramePr>
          <p:cNvPr id="6" name="Object 5"/>
          <p:cNvGraphicFramePr>
            <a:graphicFrameLocks noChangeAspect="1"/>
          </p:cNvGraphicFramePr>
          <p:nvPr/>
        </p:nvGraphicFramePr>
        <p:xfrm>
          <a:off x="5040312" y="3017837"/>
          <a:ext cx="1206500" cy="301625"/>
        </p:xfrm>
        <a:graphic>
          <a:graphicData uri="http://schemas.openxmlformats.org/presentationml/2006/ole">
            <p:oleObj spid="_x0000_s30722" name="Equation" r:id="rId3" imgW="812520" imgH="203040" progId="">
              <p:embed/>
            </p:oleObj>
          </a:graphicData>
        </a:graphic>
      </p:graphicFrame>
      <p:sp>
        <p:nvSpPr>
          <p:cNvPr id="7"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30723" name="Picture 3"/>
          <p:cNvPicPr>
            <a:picLocks noChangeAspect="1" noChangeArrowheads="1"/>
          </p:cNvPicPr>
          <p:nvPr/>
        </p:nvPicPr>
        <p:blipFill>
          <a:blip r:embed="rId4" cstate="print"/>
          <a:srcRect/>
          <a:stretch>
            <a:fillRect/>
          </a:stretch>
        </p:blipFill>
        <p:spPr bwMode="auto">
          <a:xfrm>
            <a:off x="2449512" y="2027237"/>
            <a:ext cx="5717078" cy="42270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endParaRPr lang="en-US" sz="1800" dirty="0" smtClean="0">
              <a:latin typeface="cmr10" charset="0"/>
            </a:endParaRP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110593" name="Picture 1"/>
          <p:cNvPicPr>
            <a:picLocks noChangeAspect="1" noChangeArrowheads="1"/>
          </p:cNvPicPr>
          <p:nvPr/>
        </p:nvPicPr>
        <p:blipFill>
          <a:blip r:embed="rId2" cstate="print"/>
          <a:srcRect/>
          <a:stretch>
            <a:fillRect/>
          </a:stretch>
        </p:blipFill>
        <p:spPr bwMode="auto">
          <a:xfrm>
            <a:off x="849312" y="1493837"/>
            <a:ext cx="6972300" cy="557213"/>
          </a:xfrm>
          <a:prstGeom prst="rect">
            <a:avLst/>
          </a:prstGeom>
          <a:noFill/>
          <a:ln w="9525">
            <a:noFill/>
            <a:miter lim="800000"/>
            <a:headEnd/>
            <a:tailEnd/>
          </a:ln>
        </p:spPr>
      </p:pic>
      <p:pic>
        <p:nvPicPr>
          <p:cNvPr id="110594" name="Picture 2"/>
          <p:cNvPicPr>
            <a:picLocks noChangeAspect="1" noChangeArrowheads="1"/>
          </p:cNvPicPr>
          <p:nvPr/>
        </p:nvPicPr>
        <p:blipFill>
          <a:blip r:embed="rId3" cstate="print"/>
          <a:srcRect/>
          <a:stretch>
            <a:fillRect/>
          </a:stretch>
        </p:blipFill>
        <p:spPr bwMode="auto">
          <a:xfrm>
            <a:off x="925512" y="2789237"/>
            <a:ext cx="7215188" cy="198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endParaRPr lang="en-US" sz="1800" dirty="0" smtClean="0">
              <a:latin typeface="cmr10" charset="0"/>
            </a:endParaRP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113666" name="Picture 2"/>
          <p:cNvPicPr>
            <a:picLocks noChangeAspect="1" noChangeArrowheads="1"/>
          </p:cNvPicPr>
          <p:nvPr/>
        </p:nvPicPr>
        <p:blipFill>
          <a:blip r:embed="rId2" cstate="print"/>
          <a:srcRect/>
          <a:stretch>
            <a:fillRect/>
          </a:stretch>
        </p:blipFill>
        <p:spPr bwMode="auto">
          <a:xfrm>
            <a:off x="849312" y="579437"/>
            <a:ext cx="5734050" cy="6107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endParaRPr lang="en-US" sz="1800" dirty="0" smtClean="0">
              <a:latin typeface="cmr10" charset="0"/>
            </a:endParaRP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114690" name="Picture 2"/>
          <p:cNvPicPr>
            <a:picLocks noChangeAspect="1" noChangeArrowheads="1"/>
          </p:cNvPicPr>
          <p:nvPr/>
        </p:nvPicPr>
        <p:blipFill>
          <a:blip r:embed="rId2" cstate="print"/>
          <a:srcRect/>
          <a:stretch>
            <a:fillRect/>
          </a:stretch>
        </p:blipFill>
        <p:spPr bwMode="auto">
          <a:xfrm>
            <a:off x="1154112" y="2332037"/>
            <a:ext cx="6943725"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endParaRPr lang="en-US" sz="1800" dirty="0" smtClean="0">
              <a:latin typeface="cmr10" charset="0"/>
            </a:endParaRP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115714" name="Picture 2"/>
          <p:cNvPicPr>
            <a:picLocks noChangeAspect="1" noChangeArrowheads="1"/>
          </p:cNvPicPr>
          <p:nvPr/>
        </p:nvPicPr>
        <p:blipFill>
          <a:blip r:embed="rId2" cstate="print"/>
          <a:srcRect/>
          <a:stretch>
            <a:fillRect/>
          </a:stretch>
        </p:blipFill>
        <p:spPr bwMode="auto">
          <a:xfrm>
            <a:off x="1154112" y="3627437"/>
            <a:ext cx="6929438" cy="2943225"/>
          </a:xfrm>
          <a:prstGeom prst="rect">
            <a:avLst/>
          </a:prstGeom>
          <a:noFill/>
          <a:ln w="9525">
            <a:noFill/>
            <a:miter lim="800000"/>
            <a:headEnd/>
            <a:tailEnd/>
          </a:ln>
        </p:spPr>
      </p:pic>
      <p:pic>
        <p:nvPicPr>
          <p:cNvPr id="115715" name="Picture 3"/>
          <p:cNvPicPr>
            <a:picLocks noChangeAspect="1" noChangeArrowheads="1"/>
          </p:cNvPicPr>
          <p:nvPr/>
        </p:nvPicPr>
        <p:blipFill>
          <a:blip r:embed="rId3" cstate="print"/>
          <a:srcRect/>
          <a:stretch>
            <a:fillRect/>
          </a:stretch>
        </p:blipFill>
        <p:spPr bwMode="auto">
          <a:xfrm>
            <a:off x="1382712" y="579437"/>
            <a:ext cx="3443288"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endParaRPr lang="en-US" sz="1800" dirty="0" smtClean="0">
              <a:latin typeface="cmr10" charset="0"/>
            </a:endParaRP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116738" name="Picture 2"/>
          <p:cNvPicPr>
            <a:picLocks noChangeAspect="1" noChangeArrowheads="1"/>
          </p:cNvPicPr>
          <p:nvPr/>
        </p:nvPicPr>
        <p:blipFill>
          <a:blip r:embed="rId2" cstate="print"/>
          <a:srcRect/>
          <a:stretch>
            <a:fillRect/>
          </a:stretch>
        </p:blipFill>
        <p:spPr bwMode="auto">
          <a:xfrm>
            <a:off x="2982912" y="3246437"/>
            <a:ext cx="3929063" cy="3386138"/>
          </a:xfrm>
          <a:prstGeom prst="rect">
            <a:avLst/>
          </a:prstGeom>
          <a:noFill/>
          <a:ln w="9525">
            <a:noFill/>
            <a:miter lim="800000"/>
            <a:headEnd/>
            <a:tailEnd/>
          </a:ln>
        </p:spPr>
      </p:pic>
      <p:pic>
        <p:nvPicPr>
          <p:cNvPr id="116739" name="Picture 3"/>
          <p:cNvPicPr>
            <a:picLocks noChangeAspect="1" noChangeArrowheads="1"/>
          </p:cNvPicPr>
          <p:nvPr/>
        </p:nvPicPr>
        <p:blipFill>
          <a:blip r:embed="rId3" cstate="print"/>
          <a:srcRect/>
          <a:stretch>
            <a:fillRect/>
          </a:stretch>
        </p:blipFill>
        <p:spPr bwMode="auto">
          <a:xfrm>
            <a:off x="620712" y="1341437"/>
            <a:ext cx="6815138"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endParaRPr lang="en-US" sz="1800" dirty="0" smtClean="0">
              <a:latin typeface="cmr10" charset="0"/>
            </a:endParaRP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117762" name="Picture 2"/>
          <p:cNvPicPr>
            <a:picLocks noChangeAspect="1" noChangeArrowheads="1"/>
          </p:cNvPicPr>
          <p:nvPr/>
        </p:nvPicPr>
        <p:blipFill>
          <a:blip r:embed="rId2" cstate="print"/>
          <a:srcRect/>
          <a:stretch>
            <a:fillRect/>
          </a:stretch>
        </p:blipFill>
        <p:spPr bwMode="auto">
          <a:xfrm>
            <a:off x="1382712" y="1646237"/>
            <a:ext cx="6958013" cy="372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35375" y="301628"/>
            <a:ext cx="6148388" cy="658810"/>
          </a:xfrm>
        </p:spPr>
        <p:txBody>
          <a:bodyPr>
            <a:normAutofit/>
          </a:bodyPr>
          <a:lstStyle/>
          <a:p>
            <a:pPr algn="r"/>
            <a:r>
              <a:rPr lang="en-US" sz="2400" b="1" dirty="0" smtClean="0">
                <a:solidFill>
                  <a:schemeClr val="tx1"/>
                </a:solidFill>
                <a:latin typeface="Gill Sans MT" pitchFamily="34" charset="0"/>
              </a:rPr>
              <a:t>Introduction to Vibrations</a:t>
            </a:r>
          </a:p>
        </p:txBody>
      </p:sp>
      <p:sp>
        <p:nvSpPr>
          <p:cNvPr id="4"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
        <p:nvSpPr>
          <p:cNvPr id="6" name="Rectangle 2"/>
          <p:cNvSpPr txBox="1">
            <a:spLocks noChangeArrowheads="1"/>
          </p:cNvSpPr>
          <p:nvPr/>
        </p:nvSpPr>
        <p:spPr>
          <a:xfrm>
            <a:off x="1458914" y="1768474"/>
            <a:ext cx="7543798" cy="5392738"/>
          </a:xfrm>
          <a:prstGeom prst="rect">
            <a:avLst/>
          </a:prstGeom>
        </p:spPr>
        <p:txBody>
          <a:bodyPr tIns="15837"/>
          <a:lstStyle/>
          <a:p>
            <a:pPr marL="425362" marR="0" lvl="0" indent="-320607" algn="l" defTabSz="914400" rtl="0" eaLnBrk="1" fontAlgn="auto" latinLnBrk="0" hangingPunct="1">
              <a:lnSpc>
                <a:spcPct val="100000"/>
              </a:lnSpc>
              <a:spcBef>
                <a:spcPts val="661"/>
              </a:spcBef>
              <a:spcAft>
                <a:spcPts val="0"/>
              </a:spcAft>
              <a:buClr>
                <a:schemeClr val="accent1"/>
              </a:buClr>
              <a:buSzPct val="45000"/>
              <a:tabLst>
                <a:tab pos="425362" algn="l"/>
                <a:tab pos="538052" algn="l"/>
                <a:tab pos="995156" algn="l"/>
                <a:tab pos="1452263" algn="l"/>
                <a:tab pos="1909367" algn="l"/>
                <a:tab pos="2366472" algn="l"/>
                <a:tab pos="2823577" algn="l"/>
                <a:tab pos="3280682" algn="l"/>
                <a:tab pos="3737788" algn="l"/>
                <a:tab pos="4194893" algn="l"/>
                <a:tab pos="4651999" algn="l"/>
                <a:tab pos="5109103" algn="l"/>
                <a:tab pos="5566209" algn="l"/>
                <a:tab pos="6023313" algn="l"/>
                <a:tab pos="6480419" algn="l"/>
                <a:tab pos="6937523" algn="l"/>
                <a:tab pos="7394630" algn="l"/>
                <a:tab pos="7851735" algn="l"/>
                <a:tab pos="8308841" algn="l"/>
                <a:tab pos="8765945" algn="l"/>
                <a:tab pos="9223051" algn="l"/>
              </a:tabLst>
              <a:defRPr/>
            </a:pPr>
            <a:r>
              <a:rPr lang="en-US" b="1" dirty="0" smtClean="0">
                <a:solidFill>
                  <a:schemeClr val="tx1"/>
                </a:solidFill>
                <a:latin typeface="+mn-lt"/>
              </a:rPr>
              <a:t>Natural Vibration about Equilibrium</a:t>
            </a: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a:p>
            <a:pPr marL="302383" marR="0" lvl="0" indent="-336481" algn="just" defTabSz="914400" rtl="0" eaLnBrk="1" fontAlgn="auto" latinLnBrk="0" hangingPunct="1">
              <a:lnSpc>
                <a:spcPct val="112000"/>
              </a:lnSpc>
              <a:spcBef>
                <a:spcPts val="661"/>
              </a:spcBef>
              <a:spcAft>
                <a:spcPct val="0"/>
              </a:spcAft>
              <a:buClrTx/>
              <a:buSzPct val="76000"/>
              <a:buFont typeface="Wingdings 3"/>
              <a:buChar char=""/>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kumimoji="0" lang="en-US" sz="1800" b="0" i="0" u="none" strike="noStrike" kern="1200" cap="none" spc="0" normalizeH="0" baseline="0" noProof="0" dirty="0" smtClean="0">
                <a:ln>
                  <a:noFill/>
                </a:ln>
                <a:solidFill>
                  <a:schemeClr val="tx1"/>
                </a:solidFill>
                <a:effectLst/>
                <a:uLnTx/>
                <a:uFillTx/>
                <a:latin typeface="cmr10" charset="0"/>
                <a:ea typeface="+mn-ea"/>
                <a:cs typeface="+mn-cs"/>
              </a:rPr>
              <a:t>A complex consisting of several members with similar or dissimilar properties is called</a:t>
            </a:r>
            <a:r>
              <a:rPr kumimoji="0" lang="en-US" sz="1800" b="0" i="0" u="none" strike="noStrike" kern="1200" cap="none" spc="0" normalizeH="0" noProof="0" dirty="0" smtClean="0">
                <a:ln>
                  <a:noFill/>
                </a:ln>
                <a:solidFill>
                  <a:schemeClr val="tx1"/>
                </a:solidFill>
                <a:effectLst/>
                <a:uLnTx/>
                <a:uFillTx/>
                <a:latin typeface="cmr10" charset="0"/>
                <a:ea typeface="+mn-ea"/>
                <a:cs typeface="+mn-cs"/>
              </a:rPr>
              <a:t> a system</a:t>
            </a:r>
            <a:r>
              <a:rPr kumimoji="0" lang="en-US" sz="1800" b="0" i="0" u="none" strike="noStrike" kern="1200" cap="none" spc="0" normalizeH="0" baseline="0" noProof="0" dirty="0" smtClean="0">
                <a:ln>
                  <a:noFill/>
                </a:ln>
                <a:solidFill>
                  <a:schemeClr val="tx1"/>
                </a:solidFill>
                <a:effectLst/>
                <a:uLnTx/>
                <a:uFillTx/>
                <a:latin typeface="cmr10" charset="0"/>
                <a:ea typeface="+mn-ea"/>
                <a:cs typeface="+mn-cs"/>
              </a:rPr>
              <a:t>.</a:t>
            </a:r>
          </a:p>
          <a:p>
            <a:pPr marL="302383" marR="0" lvl="0" indent="-336481" algn="just" defTabSz="914400" rtl="0" eaLnBrk="1" fontAlgn="auto" latinLnBrk="0" hangingPunct="1">
              <a:lnSpc>
                <a:spcPct val="112000"/>
              </a:lnSpc>
              <a:spcBef>
                <a:spcPts val="661"/>
              </a:spcBef>
              <a:spcAft>
                <a:spcPct val="0"/>
              </a:spcAft>
              <a:buClrTx/>
              <a:buSzPct val="76000"/>
              <a:buFont typeface="Wingdings 3"/>
              <a:buChar char=""/>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lang="en-US" dirty="0" smtClean="0">
                <a:solidFill>
                  <a:schemeClr val="tx1"/>
                </a:solidFill>
                <a:latin typeface="cmr10" charset="0"/>
              </a:rPr>
              <a:t>A system is said to be in equilibrium when there is a complete balance of forces which could make the system move so that it is invariable with time.</a:t>
            </a:r>
          </a:p>
          <a:p>
            <a:pPr marL="302383" marR="0" lvl="0" indent="-336481" algn="just" defTabSz="914400" rtl="0" eaLnBrk="1" fontAlgn="auto" latinLnBrk="0" hangingPunct="1">
              <a:lnSpc>
                <a:spcPct val="112000"/>
              </a:lnSpc>
              <a:spcBef>
                <a:spcPts val="661"/>
              </a:spcBef>
              <a:spcAft>
                <a:spcPct val="0"/>
              </a:spcAft>
              <a:buClrTx/>
              <a:buSzPct val="76000"/>
              <a:buFont typeface="Wingdings 3"/>
              <a:buChar char=""/>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kumimoji="0" lang="en-US" sz="1800" b="0" i="0" u="none" strike="noStrike" kern="1200" cap="none" spc="0" normalizeH="0" baseline="0" noProof="0" dirty="0" smtClean="0">
                <a:ln>
                  <a:noFill/>
                </a:ln>
                <a:solidFill>
                  <a:schemeClr val="tx1"/>
                </a:solidFill>
                <a:effectLst/>
                <a:uLnTx/>
                <a:uFillTx/>
                <a:latin typeface="cmr10" charset="0"/>
                <a:ea typeface="+mn-ea"/>
                <a:cs typeface="+mn-cs"/>
              </a:rPr>
              <a:t>The</a:t>
            </a:r>
            <a:r>
              <a:rPr kumimoji="0" lang="en-US" sz="1800" b="0" i="0" u="none" strike="noStrike" kern="1200" cap="none" spc="0" normalizeH="0" noProof="0" dirty="0" smtClean="0">
                <a:ln>
                  <a:noFill/>
                </a:ln>
                <a:solidFill>
                  <a:schemeClr val="tx1"/>
                </a:solidFill>
                <a:effectLst/>
                <a:uLnTx/>
                <a:uFillTx/>
                <a:latin typeface="cmr10" charset="0"/>
                <a:ea typeface="+mn-ea"/>
                <a:cs typeface="+mn-cs"/>
              </a:rPr>
              <a:t> figure shows the equilibrium status of some systems</a:t>
            </a:r>
            <a:endParaRPr kumimoji="0" lang="en-US" sz="1800" b="0" i="0" u="none" strike="noStrike" kern="1200" cap="none" spc="0" normalizeH="0" baseline="0" noProof="0" dirty="0" smtClean="0">
              <a:ln>
                <a:noFill/>
              </a:ln>
              <a:solidFill>
                <a:schemeClr val="tx1"/>
              </a:solidFill>
              <a:effectLst/>
              <a:uLnTx/>
              <a:uFillTx/>
              <a:latin typeface="cmr10" charset="0"/>
              <a:ea typeface="+mn-ea"/>
              <a:cs typeface="+mn-cs"/>
            </a:endParaRPr>
          </a:p>
          <a:p>
            <a:pPr marL="302383" marR="0" lvl="0" indent="-336481" algn="just" defTabSz="914400" rtl="0" eaLnBrk="1" fontAlgn="auto" latinLnBrk="0" hangingPunct="1">
              <a:lnSpc>
                <a:spcPct val="112000"/>
              </a:lnSpc>
              <a:spcBef>
                <a:spcPts val="661"/>
              </a:spcBef>
              <a:spcAft>
                <a:spcPct val="0"/>
              </a:spcAft>
              <a:buClrTx/>
              <a:buSzPct val="76000"/>
              <a:buFont typeface="Wingdings 3"/>
              <a:buNone/>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endParaRPr kumimoji="0" lang="en-US" sz="1800" b="0" i="0" u="none" strike="noStrike" kern="1200" cap="none" spc="0" normalizeH="0" baseline="0" noProof="0" dirty="0" smtClean="0">
              <a:ln>
                <a:noFill/>
              </a:ln>
              <a:solidFill>
                <a:schemeClr val="tx1"/>
              </a:solidFill>
              <a:effectLst/>
              <a:uLnTx/>
              <a:uFillTx/>
              <a:latin typeface="cmr10" charset="0"/>
              <a:ea typeface="+mn-ea"/>
              <a:cs typeface="+mn-cs"/>
            </a:endParaRPr>
          </a:p>
          <a:p>
            <a:pPr marL="302383" marR="0" lvl="0" indent="-336481" algn="just" defTabSz="914400" rtl="0" eaLnBrk="1" fontAlgn="auto" latinLnBrk="0" hangingPunct="1">
              <a:lnSpc>
                <a:spcPct val="112000"/>
              </a:lnSpc>
              <a:spcBef>
                <a:spcPts val="661"/>
              </a:spcBef>
              <a:spcAft>
                <a:spcPct val="0"/>
              </a:spcAft>
              <a:buClrTx/>
              <a:buSzPct val="76000"/>
              <a:buFont typeface="Wingdings 3"/>
              <a:buNone/>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endParaRPr kumimoji="0" lang="en-US" sz="1800" b="0" i="0" u="none" strike="noStrike" kern="1200" cap="none" spc="0" normalizeH="0" baseline="0" noProof="0" dirty="0" smtClean="0">
              <a:ln>
                <a:noFill/>
              </a:ln>
              <a:solidFill>
                <a:schemeClr val="tx1"/>
              </a:solidFill>
              <a:effectLst/>
              <a:uLnTx/>
              <a:uFillTx/>
              <a:latin typeface="cmr10" charset="0"/>
              <a:ea typeface="+mn-ea"/>
              <a:cs typeface="+mn-cs"/>
            </a:endParaRPr>
          </a:p>
          <a:p>
            <a:pPr marL="302383" marR="0" lvl="0" indent="-336481" algn="just" defTabSz="914400" rtl="0" eaLnBrk="1" fontAlgn="auto" latinLnBrk="0" hangingPunct="1">
              <a:lnSpc>
                <a:spcPct val="112000"/>
              </a:lnSpc>
              <a:spcBef>
                <a:spcPts val="661"/>
              </a:spcBef>
              <a:spcAft>
                <a:spcPct val="0"/>
              </a:spcAft>
              <a:buClrTx/>
              <a:buSzPct val="76000"/>
              <a:buFont typeface="Wingdings 3"/>
              <a:buNone/>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endParaRPr kumimoji="0" lang="en-US" sz="1800" b="0" i="0" u="none" strike="noStrike" kern="1200" cap="none" spc="0" normalizeH="0" baseline="0" noProof="0" dirty="0" smtClean="0">
              <a:ln>
                <a:noFill/>
              </a:ln>
              <a:solidFill>
                <a:schemeClr val="tx1"/>
              </a:solidFill>
              <a:effectLst/>
              <a:uLnTx/>
              <a:uFillTx/>
              <a:latin typeface="cmr10" charset="0"/>
              <a:ea typeface="+mn-ea"/>
              <a:cs typeface="+mn-cs"/>
            </a:endParaRPr>
          </a:p>
        </p:txBody>
      </p:sp>
      <p:pic>
        <p:nvPicPr>
          <p:cNvPr id="5" name="Picture 1"/>
          <p:cNvPicPr>
            <a:picLocks noChangeAspect="1" noChangeArrowheads="1"/>
          </p:cNvPicPr>
          <p:nvPr/>
        </p:nvPicPr>
        <p:blipFill>
          <a:blip r:embed="rId2" cstate="print"/>
          <a:srcRect/>
          <a:stretch>
            <a:fillRect/>
          </a:stretch>
        </p:blipFill>
        <p:spPr bwMode="auto">
          <a:xfrm>
            <a:off x="1916112" y="4237037"/>
            <a:ext cx="33528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endParaRPr lang="en-US" sz="1800" dirty="0" smtClean="0">
              <a:latin typeface="cmr10" charset="0"/>
            </a:endParaRP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118786" name="Picture 2"/>
          <p:cNvPicPr>
            <a:picLocks noChangeAspect="1" noChangeArrowheads="1"/>
          </p:cNvPicPr>
          <p:nvPr/>
        </p:nvPicPr>
        <p:blipFill>
          <a:blip r:embed="rId2" cstate="print"/>
          <a:srcRect/>
          <a:stretch>
            <a:fillRect/>
          </a:stretch>
        </p:blipFill>
        <p:spPr bwMode="auto">
          <a:xfrm>
            <a:off x="1230312" y="2332037"/>
            <a:ext cx="6929438" cy="88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endParaRPr lang="en-US" sz="1800" dirty="0" smtClean="0">
              <a:latin typeface="cmr10" charset="0"/>
            </a:endParaRP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119810" name="Picture 2"/>
          <p:cNvPicPr>
            <a:picLocks noChangeAspect="1" noChangeArrowheads="1"/>
          </p:cNvPicPr>
          <p:nvPr/>
        </p:nvPicPr>
        <p:blipFill>
          <a:blip r:embed="rId2" cstate="print"/>
          <a:srcRect/>
          <a:stretch>
            <a:fillRect/>
          </a:stretch>
        </p:blipFill>
        <p:spPr bwMode="auto">
          <a:xfrm>
            <a:off x="1458912" y="2179637"/>
            <a:ext cx="6715125" cy="1757363"/>
          </a:xfrm>
          <a:prstGeom prst="rect">
            <a:avLst/>
          </a:prstGeom>
          <a:noFill/>
          <a:ln w="9525">
            <a:noFill/>
            <a:miter lim="800000"/>
            <a:headEnd/>
            <a:tailEnd/>
          </a:ln>
        </p:spPr>
      </p:pic>
      <p:pic>
        <p:nvPicPr>
          <p:cNvPr id="119811" name="Picture 3"/>
          <p:cNvPicPr>
            <a:picLocks noChangeAspect="1" noChangeArrowheads="1"/>
          </p:cNvPicPr>
          <p:nvPr/>
        </p:nvPicPr>
        <p:blipFill>
          <a:blip r:embed="rId3" cstate="print"/>
          <a:srcRect/>
          <a:stretch>
            <a:fillRect/>
          </a:stretch>
        </p:blipFill>
        <p:spPr bwMode="auto">
          <a:xfrm>
            <a:off x="1687512" y="3932237"/>
            <a:ext cx="6772275" cy="657225"/>
          </a:xfrm>
          <a:prstGeom prst="rect">
            <a:avLst/>
          </a:prstGeom>
          <a:noFill/>
          <a:ln w="9525">
            <a:noFill/>
            <a:miter lim="800000"/>
            <a:headEnd/>
            <a:tailEnd/>
          </a:ln>
        </p:spPr>
      </p:pic>
      <p:pic>
        <p:nvPicPr>
          <p:cNvPr id="119812" name="Picture 4"/>
          <p:cNvPicPr>
            <a:picLocks noChangeAspect="1" noChangeArrowheads="1"/>
          </p:cNvPicPr>
          <p:nvPr/>
        </p:nvPicPr>
        <p:blipFill>
          <a:blip r:embed="rId4" cstate="print"/>
          <a:srcRect/>
          <a:stretch>
            <a:fillRect/>
          </a:stretch>
        </p:blipFill>
        <p:spPr bwMode="auto">
          <a:xfrm>
            <a:off x="1458912" y="4846637"/>
            <a:ext cx="6400800" cy="1720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endParaRPr lang="en-US" sz="1800" dirty="0" smtClean="0">
              <a:latin typeface="cmr10" charset="0"/>
            </a:endParaRP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120834" name="Picture 2"/>
          <p:cNvPicPr>
            <a:picLocks noChangeAspect="1" noChangeArrowheads="1"/>
          </p:cNvPicPr>
          <p:nvPr/>
        </p:nvPicPr>
        <p:blipFill>
          <a:blip r:embed="rId2" cstate="print"/>
          <a:srcRect/>
          <a:stretch>
            <a:fillRect/>
          </a:stretch>
        </p:blipFill>
        <p:spPr bwMode="auto">
          <a:xfrm>
            <a:off x="1306512" y="1798637"/>
            <a:ext cx="702945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endParaRPr lang="en-US" sz="1800" dirty="0" smtClean="0">
              <a:latin typeface="cmr10" charset="0"/>
            </a:endParaRP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121858" name="Picture 2"/>
          <p:cNvPicPr>
            <a:picLocks noChangeAspect="1" noChangeArrowheads="1"/>
          </p:cNvPicPr>
          <p:nvPr/>
        </p:nvPicPr>
        <p:blipFill>
          <a:blip r:embed="rId2" cstate="print"/>
          <a:srcRect/>
          <a:stretch>
            <a:fillRect/>
          </a:stretch>
        </p:blipFill>
        <p:spPr bwMode="auto">
          <a:xfrm>
            <a:off x="1230312" y="1874837"/>
            <a:ext cx="6843713" cy="170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endParaRPr lang="en-US" sz="1800" dirty="0" smtClean="0">
              <a:latin typeface="cmr10" charset="0"/>
            </a:endParaRP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122882" name="Picture 2"/>
          <p:cNvPicPr>
            <a:picLocks noChangeAspect="1" noChangeArrowheads="1"/>
          </p:cNvPicPr>
          <p:nvPr/>
        </p:nvPicPr>
        <p:blipFill>
          <a:blip r:embed="rId2" cstate="print"/>
          <a:srcRect/>
          <a:stretch>
            <a:fillRect/>
          </a:stretch>
        </p:blipFill>
        <p:spPr bwMode="auto">
          <a:xfrm>
            <a:off x="1154112" y="2103437"/>
            <a:ext cx="6715125" cy="2271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endParaRPr lang="en-US" sz="1800" dirty="0" smtClean="0">
              <a:latin typeface="cmr10" charset="0"/>
            </a:endParaRP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124930" name="Picture 2"/>
          <p:cNvPicPr>
            <a:picLocks noChangeAspect="1" noChangeArrowheads="1"/>
          </p:cNvPicPr>
          <p:nvPr/>
        </p:nvPicPr>
        <p:blipFill>
          <a:blip r:embed="rId2" cstate="print"/>
          <a:srcRect/>
          <a:stretch>
            <a:fillRect/>
          </a:stretch>
        </p:blipFill>
        <p:spPr bwMode="auto">
          <a:xfrm>
            <a:off x="2601912" y="2484437"/>
            <a:ext cx="4957763" cy="3929063"/>
          </a:xfrm>
          <a:prstGeom prst="rect">
            <a:avLst/>
          </a:prstGeom>
          <a:noFill/>
          <a:ln w="9525">
            <a:noFill/>
            <a:miter lim="800000"/>
            <a:headEnd/>
            <a:tailEnd/>
          </a:ln>
        </p:spPr>
      </p:pic>
      <p:pic>
        <p:nvPicPr>
          <p:cNvPr id="124931" name="Picture 3"/>
          <p:cNvPicPr>
            <a:picLocks noChangeAspect="1" noChangeArrowheads="1"/>
          </p:cNvPicPr>
          <p:nvPr/>
        </p:nvPicPr>
        <p:blipFill>
          <a:blip r:embed="rId3" cstate="print"/>
          <a:srcRect/>
          <a:stretch>
            <a:fillRect/>
          </a:stretch>
        </p:blipFill>
        <p:spPr bwMode="auto">
          <a:xfrm>
            <a:off x="773112" y="1341436"/>
            <a:ext cx="6958013" cy="75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endParaRPr lang="en-US" sz="1800" dirty="0" smtClean="0">
              <a:latin typeface="cmr10" charset="0"/>
            </a:endParaRP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123906" name="Picture 2"/>
          <p:cNvPicPr>
            <a:picLocks noChangeAspect="1" noChangeArrowheads="1"/>
          </p:cNvPicPr>
          <p:nvPr/>
        </p:nvPicPr>
        <p:blipFill>
          <a:blip r:embed="rId2" cstate="print"/>
          <a:srcRect/>
          <a:stretch>
            <a:fillRect/>
          </a:stretch>
        </p:blipFill>
        <p:spPr bwMode="auto">
          <a:xfrm>
            <a:off x="1763712" y="1570037"/>
            <a:ext cx="6886575" cy="447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endParaRPr lang="en-US" sz="1800" dirty="0" smtClean="0">
              <a:latin typeface="cmr10" charset="0"/>
            </a:endParaRP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126978" name="Picture 2"/>
          <p:cNvPicPr>
            <a:picLocks noChangeAspect="1" noChangeArrowheads="1"/>
          </p:cNvPicPr>
          <p:nvPr/>
        </p:nvPicPr>
        <p:blipFill>
          <a:blip r:embed="rId2" cstate="print"/>
          <a:srcRect/>
          <a:stretch>
            <a:fillRect/>
          </a:stretch>
        </p:blipFill>
        <p:spPr bwMode="auto">
          <a:xfrm>
            <a:off x="1001712" y="2332037"/>
            <a:ext cx="7872413"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r>
              <a:rPr lang="en-US" sz="2400" b="1" dirty="0" smtClean="0"/>
              <a:t>Measuring Instruments</a:t>
            </a:r>
          </a:p>
          <a:p>
            <a:r>
              <a:rPr lang="en-US" sz="1800" dirty="0" smtClean="0">
                <a:latin typeface="cmr10" charset="0"/>
              </a:rPr>
              <a:t>Transducers are elements of measurement instrument systems that sense the quantity to be measured and transform it into a signal, usually electrical, which can easily be measured.</a:t>
            </a:r>
          </a:p>
          <a:p>
            <a:endParaRPr lang="en-US" sz="1800" dirty="0" smtClean="0">
              <a:latin typeface="cmr10" charset="0"/>
            </a:endParaRPr>
          </a:p>
          <a:p>
            <a:r>
              <a:rPr lang="en-US" sz="1800" dirty="0" smtClean="0">
                <a:latin typeface="cmr10" charset="0"/>
              </a:rPr>
              <a:t>They are classified in several different ways:</a:t>
            </a:r>
          </a:p>
          <a:p>
            <a:r>
              <a:rPr lang="en-US" sz="1800" dirty="0" smtClean="0">
                <a:latin typeface="cmr10" charset="0"/>
              </a:rPr>
              <a:t>(1) According to the measured quantity: force, displacement, velocity, and acceleration transducers.</a:t>
            </a:r>
          </a:p>
          <a:p>
            <a:endParaRPr lang="en-US" sz="2400" b="1" dirty="0" smtClean="0"/>
          </a:p>
          <a:p>
            <a:r>
              <a:rPr lang="en-US" sz="1800" dirty="0" smtClean="0">
                <a:latin typeface="cmr10" charset="0"/>
              </a:rPr>
              <a:t>(2) According to the principle used: electromagnetic, capacitance, inductance, piezoelectric, and optical</a:t>
            </a:r>
          </a:p>
          <a:p>
            <a:endParaRPr lang="en-US" sz="1800" dirty="0" smtClean="0">
              <a:latin typeface="cmr10" charset="0"/>
            </a:endParaRPr>
          </a:p>
          <a:p>
            <a:r>
              <a:rPr lang="en-US" sz="1800" dirty="0" smtClean="0">
                <a:latin typeface="cmr10" charset="0"/>
              </a:rPr>
              <a:t>(3) According to their position in respect to the measured element: contact and non contact transducers</a:t>
            </a: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r>
              <a:rPr lang="en-US" sz="2400" b="1" dirty="0" smtClean="0"/>
              <a:t>Measuring </a:t>
            </a:r>
            <a:r>
              <a:rPr lang="en-US" sz="2400" b="1" dirty="0" smtClean="0"/>
              <a:t>Instruments</a:t>
            </a:r>
          </a:p>
          <a:p>
            <a:r>
              <a:rPr lang="en-US" sz="2400" b="1" dirty="0" smtClean="0"/>
              <a:t>Seismic probes</a:t>
            </a:r>
            <a:endParaRPr lang="en-US" sz="2400" b="1" dirty="0" smtClean="0"/>
          </a:p>
          <a:p>
            <a:endParaRPr lang="en-US" sz="2400" b="1" dirty="0" smtClean="0"/>
          </a:p>
        </p:txBody>
      </p:sp>
      <p:sp>
        <p:nvSpPr>
          <p:cNvPr id="14"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111625" name="Picture 9"/>
          <p:cNvPicPr>
            <a:picLocks noChangeAspect="1" noChangeArrowheads="1"/>
          </p:cNvPicPr>
          <p:nvPr/>
        </p:nvPicPr>
        <p:blipFill>
          <a:blip r:embed="rId2" cstate="print"/>
          <a:srcRect/>
          <a:stretch>
            <a:fillRect/>
          </a:stretch>
        </p:blipFill>
        <p:spPr bwMode="auto">
          <a:xfrm>
            <a:off x="3516312" y="2255837"/>
            <a:ext cx="44958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425362" indent="-320607">
              <a:buSzPct val="45000"/>
              <a:buNone/>
              <a:tabLst>
                <a:tab pos="425362" algn="l"/>
                <a:tab pos="538052" algn="l"/>
                <a:tab pos="995156" algn="l"/>
                <a:tab pos="1452263" algn="l"/>
                <a:tab pos="1909367" algn="l"/>
                <a:tab pos="2366472" algn="l"/>
                <a:tab pos="2823577" algn="l"/>
                <a:tab pos="3280682" algn="l"/>
                <a:tab pos="3737788" algn="l"/>
                <a:tab pos="4194893" algn="l"/>
                <a:tab pos="4651999" algn="l"/>
                <a:tab pos="5109103" algn="l"/>
                <a:tab pos="5566209" algn="l"/>
                <a:tab pos="6023313" algn="l"/>
                <a:tab pos="6480419" algn="l"/>
                <a:tab pos="6937523" algn="l"/>
                <a:tab pos="7394630" algn="l"/>
                <a:tab pos="7851735" algn="l"/>
                <a:tab pos="8308841" algn="l"/>
                <a:tab pos="8765945" algn="l"/>
                <a:tab pos="9223051" algn="l"/>
              </a:tabLst>
            </a:pPr>
            <a:r>
              <a:rPr lang="en-US" sz="1800" b="1" dirty="0" smtClean="0"/>
              <a:t>Mobility and Degrees of Freedom</a:t>
            </a:r>
          </a:p>
          <a:p>
            <a:pPr lvl="0"/>
            <a:r>
              <a:rPr lang="en-US" sz="1800" dirty="0" smtClean="0">
                <a:latin typeface="cmr10" charset="0"/>
              </a:rPr>
              <a:t>The systems considered here are capable of changing their configuration.</a:t>
            </a:r>
          </a:p>
          <a:p>
            <a:pPr lvl="0"/>
            <a:r>
              <a:rPr lang="en-US" sz="1800" dirty="0" smtClean="0">
                <a:latin typeface="cmr10" charset="0"/>
              </a:rPr>
              <a:t>Such systems posses mobility</a:t>
            </a:r>
          </a:p>
          <a:p>
            <a:pPr lvl="0"/>
            <a:endParaRPr lang="en-US" sz="1800" dirty="0" smtClean="0">
              <a:latin typeface="cmr10" charset="0"/>
            </a:endParaRPr>
          </a:p>
          <a:p>
            <a:pPr lvl="0"/>
            <a:r>
              <a:rPr lang="en-US" sz="1800" dirty="0" smtClean="0">
                <a:latin typeface="cmr10" charset="0"/>
              </a:rPr>
              <a:t>To describe a system that changes, the values of certain parameters that describe the geometry or the state of the system at any value of time must be specified</a:t>
            </a:r>
          </a:p>
          <a:p>
            <a:pPr lvl="0"/>
            <a:endParaRPr lang="en-US" sz="1800" dirty="0" smtClean="0">
              <a:latin typeface="cmr10" charset="0"/>
            </a:endParaRPr>
          </a:p>
          <a:p>
            <a:pPr lvl="0"/>
            <a:r>
              <a:rPr lang="en-US" sz="1800" dirty="0" smtClean="0">
                <a:latin typeface="cmr10" charset="0"/>
              </a:rPr>
              <a:t>These parameters are called coordinates</a:t>
            </a:r>
          </a:p>
          <a:p>
            <a:pPr lvl="0"/>
            <a:endParaRPr lang="en-US" sz="1800" dirty="0" smtClean="0">
              <a:latin typeface="cmr10" charset="0"/>
            </a:endParaRPr>
          </a:p>
          <a:p>
            <a:endParaRPr lang="en-US" dirty="0"/>
          </a:p>
        </p:txBody>
      </p:sp>
      <p:sp>
        <p:nvSpPr>
          <p:cNvPr id="4" name="Title 1"/>
          <p:cNvSpPr>
            <a:spLocks noGrp="1"/>
          </p:cNvSpPr>
          <p:nvPr>
            <p:ph type="title"/>
          </p:nvPr>
        </p:nvSpPr>
        <p:spPr/>
        <p:txBody>
          <a:bodyPr>
            <a:normAutofit/>
          </a:bodyPr>
          <a:lstStyle/>
          <a:p>
            <a:pPr algn="r"/>
            <a:r>
              <a:rPr lang="en-US" sz="2400" b="1" dirty="0" smtClean="0">
                <a:solidFill>
                  <a:schemeClr val="tx1"/>
                </a:solidFill>
                <a:latin typeface="Gill Sans MT" pitchFamily="34" charset="0"/>
              </a:rPr>
              <a:t>Introduction to Vibrations</a:t>
            </a:r>
          </a:p>
        </p:txBody>
      </p:sp>
      <p:sp>
        <p:nvSpPr>
          <p:cNvPr id="9"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r>
              <a:rPr lang="en-US" sz="2400" b="1" dirty="0" smtClean="0"/>
              <a:t>Measuring Instruments</a:t>
            </a:r>
          </a:p>
          <a:p>
            <a:r>
              <a:rPr lang="en-US" sz="1800" b="1" dirty="0" smtClean="0">
                <a:latin typeface="cmr10" charset="0"/>
              </a:rPr>
              <a:t>Seismic probes</a:t>
            </a:r>
          </a:p>
          <a:p>
            <a:r>
              <a:rPr lang="en-US" sz="1800" dirty="0" smtClean="0">
                <a:latin typeface="cmr10" charset="0"/>
              </a:rPr>
              <a:t>These are low natural frequency harmonic oscillators excited by the vibrating body. These transducers are mounted on the vibrating member and measure absolute vibration with respect to the inertial coordinate system.</a:t>
            </a:r>
          </a:p>
          <a:p>
            <a:r>
              <a:rPr lang="en-US" sz="1800" dirty="0" smtClean="0">
                <a:latin typeface="cmr10" charset="0"/>
              </a:rPr>
              <a:t>A mass m is supported on the instrument base by a spring k and a damper c. the instrument is placed on the vibrating member with vibration y = y(t)</a:t>
            </a:r>
          </a:p>
          <a:p>
            <a:r>
              <a:rPr lang="en-US" sz="1800" dirty="0" smtClean="0">
                <a:latin typeface="cmr10" charset="0"/>
              </a:rPr>
              <a:t>If the motion of the mass is x=x(t), application of Newton's second law for the mass m yields</a:t>
            </a:r>
          </a:p>
          <a:p>
            <a:endParaRPr lang="en-US" sz="2400" b="1" dirty="0" smtClean="0"/>
          </a:p>
        </p:txBody>
      </p:sp>
      <p:graphicFrame>
        <p:nvGraphicFramePr>
          <p:cNvPr id="7" name="Object 6"/>
          <p:cNvGraphicFramePr>
            <a:graphicFrameLocks noChangeAspect="1"/>
          </p:cNvGraphicFramePr>
          <p:nvPr/>
        </p:nvGraphicFramePr>
        <p:xfrm>
          <a:off x="3211512" y="5456237"/>
          <a:ext cx="3857625" cy="1050925"/>
        </p:xfrm>
        <a:graphic>
          <a:graphicData uri="http://schemas.openxmlformats.org/presentationml/2006/ole">
            <p:oleObj spid="_x0000_s62466" name="Equation" r:id="rId3" imgW="2565360" imgH="698400" progId="">
              <p:embed/>
            </p:oleObj>
          </a:graphicData>
        </a:graphic>
      </p:graphicFrame>
      <p:graphicFrame>
        <p:nvGraphicFramePr>
          <p:cNvPr id="8" name="Object 7"/>
          <p:cNvGraphicFramePr>
            <a:graphicFrameLocks noChangeAspect="1"/>
          </p:cNvGraphicFramePr>
          <p:nvPr/>
        </p:nvGraphicFramePr>
        <p:xfrm>
          <a:off x="1458912" y="5303837"/>
          <a:ext cx="1114425" cy="301625"/>
        </p:xfrm>
        <a:graphic>
          <a:graphicData uri="http://schemas.openxmlformats.org/presentationml/2006/ole">
            <p:oleObj spid="_x0000_s62467" name="Equation" r:id="rId4" imgW="749160" imgH="203040" progId="">
              <p:embed/>
            </p:oleObj>
          </a:graphicData>
        </a:graphic>
      </p:graphicFrame>
      <p:graphicFrame>
        <p:nvGraphicFramePr>
          <p:cNvPr id="9" name="Object 8"/>
          <p:cNvGraphicFramePr>
            <a:graphicFrameLocks noChangeAspect="1"/>
          </p:cNvGraphicFramePr>
          <p:nvPr/>
        </p:nvGraphicFramePr>
        <p:xfrm>
          <a:off x="6411912" y="5227637"/>
          <a:ext cx="2449512" cy="301625"/>
        </p:xfrm>
        <a:graphic>
          <a:graphicData uri="http://schemas.openxmlformats.org/presentationml/2006/ole">
            <p:oleObj spid="_x0000_s62468" name="Equation" r:id="rId5" imgW="1650960" imgH="203040" progId="">
              <p:embed/>
            </p:oleObj>
          </a:graphicData>
        </a:graphic>
      </p:graphicFrame>
      <p:graphicFrame>
        <p:nvGraphicFramePr>
          <p:cNvPr id="10" name="Object 9"/>
          <p:cNvGraphicFramePr>
            <a:graphicFrameLocks noChangeAspect="1"/>
          </p:cNvGraphicFramePr>
          <p:nvPr/>
        </p:nvGraphicFramePr>
        <p:xfrm>
          <a:off x="1306512" y="5989637"/>
          <a:ext cx="1636712" cy="384175"/>
        </p:xfrm>
        <a:graphic>
          <a:graphicData uri="http://schemas.openxmlformats.org/presentationml/2006/ole">
            <p:oleObj spid="_x0000_s62469" name="Equation" r:id="rId6" imgW="1079280" imgH="253800" progId="">
              <p:embed/>
            </p:oleObj>
          </a:graphicData>
        </a:graphic>
      </p:graphicFrame>
      <p:graphicFrame>
        <p:nvGraphicFramePr>
          <p:cNvPr id="11" name="Object 10"/>
          <p:cNvGraphicFramePr>
            <a:graphicFrameLocks noChangeAspect="1"/>
          </p:cNvGraphicFramePr>
          <p:nvPr/>
        </p:nvGraphicFramePr>
        <p:xfrm>
          <a:off x="3592512" y="4008437"/>
          <a:ext cx="2459037" cy="384175"/>
        </p:xfrm>
        <a:graphic>
          <a:graphicData uri="http://schemas.openxmlformats.org/presentationml/2006/ole">
            <p:oleObj spid="_x0000_s62470" name="Equation" r:id="rId7" imgW="1625400" imgH="253800" progId="">
              <p:embed/>
            </p:oleObj>
          </a:graphicData>
        </a:graphic>
      </p:graphicFrame>
      <p:graphicFrame>
        <p:nvGraphicFramePr>
          <p:cNvPr id="12" name="Object 11"/>
          <p:cNvGraphicFramePr>
            <a:graphicFrameLocks noChangeAspect="1"/>
          </p:cNvGraphicFramePr>
          <p:nvPr/>
        </p:nvGraphicFramePr>
        <p:xfrm>
          <a:off x="1154113" y="4694238"/>
          <a:ext cx="1243012" cy="301625"/>
        </p:xfrm>
        <a:graphic>
          <a:graphicData uri="http://schemas.openxmlformats.org/presentationml/2006/ole">
            <p:oleObj spid="_x0000_s62471" name="Equation" r:id="rId8" imgW="838080" imgH="203040" progId="">
              <p:embed/>
            </p:oleObj>
          </a:graphicData>
        </a:graphic>
      </p:graphicFrame>
      <p:graphicFrame>
        <p:nvGraphicFramePr>
          <p:cNvPr id="13" name="Object 12"/>
          <p:cNvGraphicFramePr>
            <a:graphicFrameLocks noChangeAspect="1"/>
          </p:cNvGraphicFramePr>
          <p:nvPr/>
        </p:nvGraphicFramePr>
        <p:xfrm>
          <a:off x="3440112" y="4694237"/>
          <a:ext cx="1755775" cy="301625"/>
        </p:xfrm>
        <a:graphic>
          <a:graphicData uri="http://schemas.openxmlformats.org/presentationml/2006/ole">
            <p:oleObj spid="_x0000_s62472" name="Equation" r:id="rId9" imgW="1180800" imgH="203040" progId="">
              <p:embed/>
            </p:oleObj>
          </a:graphicData>
        </a:graphic>
      </p:graphicFrame>
      <p:sp>
        <p:nvSpPr>
          <p:cNvPr id="14"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
        <p:nvSpPr>
          <p:cNvPr id="15" name="Rectangle 14"/>
          <p:cNvSpPr/>
          <p:nvPr/>
        </p:nvSpPr>
        <p:spPr>
          <a:xfrm>
            <a:off x="468312" y="3703637"/>
            <a:ext cx="89916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r>
              <a:rPr lang="en-US" sz="2400" b="1" dirty="0" smtClean="0"/>
              <a:t>Foundations: Vibration Isolation</a:t>
            </a:r>
          </a:p>
          <a:p>
            <a:r>
              <a:rPr lang="en-US" sz="1800" dirty="0" smtClean="0">
                <a:latin typeface="cmr10" charset="0"/>
              </a:rPr>
              <a:t>Machines that are expected to transmit substantial static or dynamic forces through their pedestal are installed on foundations. </a:t>
            </a:r>
          </a:p>
          <a:p>
            <a:endParaRPr lang="en-US" sz="1800" dirty="0" smtClean="0">
              <a:latin typeface="cmr10" charset="0"/>
            </a:endParaRPr>
          </a:p>
          <a:p>
            <a:endParaRPr lang="en-US" sz="1800" dirty="0" smtClean="0">
              <a:latin typeface="cmr10" charset="0"/>
            </a:endParaRPr>
          </a:p>
          <a:p>
            <a:r>
              <a:rPr lang="en-US" sz="1800" dirty="0" smtClean="0">
                <a:latin typeface="cmr10" charset="0"/>
              </a:rPr>
              <a:t>Where A is the footing surface and </a:t>
            </a:r>
            <a:r>
              <a:rPr lang="en-US" sz="1800" dirty="0" err="1" smtClean="0">
                <a:latin typeface="cmr10" charset="0"/>
              </a:rPr>
              <a:t>ks</a:t>
            </a:r>
            <a:r>
              <a:rPr lang="en-US" sz="1800" dirty="0" smtClean="0">
                <a:latin typeface="cmr10" charset="0"/>
              </a:rPr>
              <a:t> is a constant called the </a:t>
            </a:r>
            <a:r>
              <a:rPr lang="en-US" sz="1800" i="1" dirty="0" smtClean="0">
                <a:latin typeface="cmr10" charset="0"/>
              </a:rPr>
              <a:t>coefficient of compression of the soil </a:t>
            </a:r>
            <a:r>
              <a:rPr lang="en-US" sz="1800" dirty="0" smtClean="0">
                <a:latin typeface="cmr10" charset="0"/>
              </a:rPr>
              <a:t>(N/m3 or similar)</a:t>
            </a:r>
          </a:p>
          <a:p>
            <a:endParaRPr lang="en-US" sz="1800" dirty="0" smtClean="0">
              <a:latin typeface="cmr10" charset="0"/>
            </a:endParaRPr>
          </a:p>
        </p:txBody>
      </p:sp>
      <p:graphicFrame>
        <p:nvGraphicFramePr>
          <p:cNvPr id="6" name="Object 5"/>
          <p:cNvGraphicFramePr>
            <a:graphicFrameLocks noChangeAspect="1"/>
          </p:cNvGraphicFramePr>
          <p:nvPr/>
        </p:nvGraphicFramePr>
        <p:xfrm>
          <a:off x="3973512" y="2560637"/>
          <a:ext cx="735012" cy="338138"/>
        </p:xfrm>
        <a:graphic>
          <a:graphicData uri="http://schemas.openxmlformats.org/presentationml/2006/ole">
            <p:oleObj spid="_x0000_s32770" name="Equation" r:id="rId3" imgW="495000" imgH="228600" progId="">
              <p:embed/>
            </p:oleObj>
          </a:graphicData>
        </a:graphic>
      </p:graphicFrame>
      <p:sp>
        <p:nvSpPr>
          <p:cNvPr id="13"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32771" name="Picture 3"/>
          <p:cNvPicPr>
            <a:picLocks noChangeAspect="1" noChangeArrowheads="1"/>
          </p:cNvPicPr>
          <p:nvPr/>
        </p:nvPicPr>
        <p:blipFill>
          <a:blip r:embed="rId4" cstate="print"/>
          <a:srcRect/>
          <a:stretch>
            <a:fillRect/>
          </a:stretch>
        </p:blipFill>
        <p:spPr bwMode="auto">
          <a:xfrm>
            <a:off x="4202112" y="3932237"/>
            <a:ext cx="38100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a:xfrm>
            <a:off x="1077912" y="1343942"/>
            <a:ext cx="8077200" cy="5442966"/>
          </a:xfrm>
        </p:spPr>
        <p:txBody>
          <a:bodyPr vert="horz" lIns="100794" tIns="50397" rIns="100794" bIns="50397">
            <a:normAutofit/>
          </a:bodyPr>
          <a:lstStyle/>
          <a:p>
            <a:r>
              <a:rPr lang="en-US" sz="2400" b="1" dirty="0" smtClean="0"/>
              <a:t>Foundations: Vibration Isolation continued …</a:t>
            </a:r>
          </a:p>
          <a:p>
            <a:endParaRPr lang="en-US" sz="1800" dirty="0" smtClean="0">
              <a:latin typeface="cmr10" charset="0"/>
            </a:endParaRPr>
          </a:p>
          <a:p>
            <a:r>
              <a:rPr lang="en-US" sz="1800" dirty="0" smtClean="0">
                <a:latin typeface="cmr10" charset="0"/>
              </a:rPr>
              <a:t>The purpose of this construction is to keep at a minimum the force transmitted through the foundation to the surroundings.</a:t>
            </a:r>
          </a:p>
          <a:p>
            <a:endParaRPr lang="en-US" sz="1800" dirty="0" smtClean="0">
              <a:latin typeface="cmr10" charset="0"/>
            </a:endParaRPr>
          </a:p>
          <a:p>
            <a:r>
              <a:rPr lang="en-US" sz="1800" dirty="0" smtClean="0">
                <a:latin typeface="cmr10" charset="0"/>
              </a:rPr>
              <a:t>We are therefore interested in the force transmitted. This is the force carried through the spring and damper and has the value</a:t>
            </a:r>
          </a:p>
          <a:p>
            <a:endParaRPr lang="en-US" sz="1800" dirty="0" smtClean="0">
              <a:latin typeface="cmr10" charset="0"/>
            </a:endParaRPr>
          </a:p>
          <a:p>
            <a:r>
              <a:rPr lang="en-US" sz="1800" dirty="0" smtClean="0">
                <a:latin typeface="cmr10" charset="0"/>
              </a:rPr>
              <a:t>Here x is the displacement, which can be computed from the imposed force                  and the properties of the system (</a:t>
            </a:r>
            <a:r>
              <a:rPr lang="en-US" sz="1800" dirty="0" err="1" smtClean="0">
                <a:latin typeface="cmr10" charset="0"/>
              </a:rPr>
              <a:t>m+M</a:t>
            </a:r>
            <a:r>
              <a:rPr lang="en-US" sz="1800" dirty="0" smtClean="0">
                <a:latin typeface="cmr10" charset="0"/>
              </a:rPr>
              <a:t>) and k. </a:t>
            </a:r>
          </a:p>
          <a:p>
            <a:pPr>
              <a:buNone/>
            </a:pPr>
            <a:endParaRPr lang="en-US" sz="1800" dirty="0" smtClean="0">
              <a:latin typeface="cmr10" charset="0"/>
            </a:endParaRPr>
          </a:p>
        </p:txBody>
      </p:sp>
      <p:graphicFrame>
        <p:nvGraphicFramePr>
          <p:cNvPr id="7" name="Object 6"/>
          <p:cNvGraphicFramePr>
            <a:graphicFrameLocks noChangeAspect="1"/>
          </p:cNvGraphicFramePr>
          <p:nvPr/>
        </p:nvGraphicFramePr>
        <p:xfrm>
          <a:off x="8469312" y="3551237"/>
          <a:ext cx="1060450" cy="303212"/>
        </p:xfrm>
        <a:graphic>
          <a:graphicData uri="http://schemas.openxmlformats.org/presentationml/2006/ole">
            <p:oleObj spid="_x0000_s59395" name="Equation" r:id="rId3" imgW="711000" imgH="203040" progId="">
              <p:embed/>
            </p:oleObj>
          </a:graphicData>
        </a:graphic>
      </p:graphicFrame>
      <p:graphicFrame>
        <p:nvGraphicFramePr>
          <p:cNvPr id="32778" name="Object 4"/>
          <p:cNvGraphicFramePr>
            <a:graphicFrameLocks noChangeAspect="1"/>
          </p:cNvGraphicFramePr>
          <p:nvPr/>
        </p:nvGraphicFramePr>
        <p:xfrm>
          <a:off x="2678112" y="4465637"/>
          <a:ext cx="850900" cy="347662"/>
        </p:xfrm>
        <a:graphic>
          <a:graphicData uri="http://schemas.openxmlformats.org/presentationml/2006/ole">
            <p:oleObj spid="_x0000_s59396" name="Equation" r:id="rId4" imgW="558720" imgH="228600" progId="">
              <p:embed/>
            </p:oleObj>
          </a:graphicData>
        </a:graphic>
      </p:graphicFrame>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a:xfrm>
            <a:off x="925512" y="1343942"/>
            <a:ext cx="8229600" cy="5442966"/>
          </a:xfrm>
        </p:spPr>
        <p:txBody>
          <a:bodyPr vert="horz" lIns="100794" tIns="50397" rIns="100794" bIns="50397">
            <a:normAutofit/>
          </a:bodyPr>
          <a:lstStyle/>
          <a:p>
            <a:r>
              <a:rPr lang="en-US" sz="2400" b="1" dirty="0" smtClean="0"/>
              <a:t>Foundations: Vibration Isolation</a:t>
            </a:r>
          </a:p>
          <a:p>
            <a:endParaRPr lang="en-US" sz="2400" b="1" dirty="0" smtClean="0">
              <a:latin typeface="cmr10" charset="0"/>
            </a:endParaRPr>
          </a:p>
          <a:p>
            <a:r>
              <a:rPr lang="en-US" sz="1800" dirty="0" smtClean="0">
                <a:latin typeface="cmr10" charset="0"/>
              </a:rPr>
              <a:t>The amplitude of this force will be</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r>
              <a:rPr lang="en-US" sz="1800" dirty="0" smtClean="0">
                <a:latin typeface="cmr10" charset="0"/>
              </a:rPr>
              <a:t>Therefore the ratio of the transmitted to the imposed force is</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r>
              <a:rPr lang="en-US" sz="1800" dirty="0" smtClean="0">
                <a:latin typeface="cmr10" charset="0"/>
              </a:rPr>
              <a:t>This ratio is called force transmissibility</a:t>
            </a:r>
          </a:p>
          <a:p>
            <a:endParaRPr lang="en-US" sz="2400" b="1" dirty="0" smtClean="0"/>
          </a:p>
        </p:txBody>
      </p:sp>
      <p:graphicFrame>
        <p:nvGraphicFramePr>
          <p:cNvPr id="10" name="Object 9"/>
          <p:cNvGraphicFramePr>
            <a:graphicFrameLocks noChangeAspect="1"/>
          </p:cNvGraphicFramePr>
          <p:nvPr/>
        </p:nvGraphicFramePr>
        <p:xfrm>
          <a:off x="3897312" y="3094037"/>
          <a:ext cx="3290887" cy="1160462"/>
        </p:xfrm>
        <a:graphic>
          <a:graphicData uri="http://schemas.openxmlformats.org/presentationml/2006/ole">
            <p:oleObj spid="_x0000_s58374" name="Equation" r:id="rId3" imgW="2197080" imgH="774360" progId="">
              <p:embed/>
            </p:oleObj>
          </a:graphicData>
        </a:graphic>
      </p:graphicFrame>
      <p:graphicFrame>
        <p:nvGraphicFramePr>
          <p:cNvPr id="32775" name="Object 7"/>
          <p:cNvGraphicFramePr>
            <a:graphicFrameLocks noChangeAspect="1"/>
          </p:cNvGraphicFramePr>
          <p:nvPr/>
        </p:nvGraphicFramePr>
        <p:xfrm>
          <a:off x="2906712" y="5075237"/>
          <a:ext cx="5592763" cy="1160462"/>
        </p:xfrm>
        <a:graphic>
          <a:graphicData uri="http://schemas.openxmlformats.org/presentationml/2006/ole">
            <p:oleObj spid="_x0000_s58375" name="Equation" r:id="rId4" imgW="3733560" imgH="774360" progId="">
              <p:embed/>
            </p:oleObj>
          </a:graphicData>
        </a:graphic>
      </p:graphicFrame>
      <p:graphicFrame>
        <p:nvGraphicFramePr>
          <p:cNvPr id="58377" name="Object 5"/>
          <p:cNvGraphicFramePr>
            <a:graphicFrameLocks noChangeAspect="1"/>
          </p:cNvGraphicFramePr>
          <p:nvPr/>
        </p:nvGraphicFramePr>
        <p:xfrm>
          <a:off x="3592512" y="2789237"/>
          <a:ext cx="1544637" cy="347662"/>
        </p:xfrm>
        <a:graphic>
          <a:graphicData uri="http://schemas.openxmlformats.org/presentationml/2006/ole">
            <p:oleObj spid="_x0000_s58377" name="Equation" r:id="rId5" imgW="1015920" imgH="228600" progId="">
              <p:embed/>
            </p:oleObj>
          </a:graphicData>
        </a:graphic>
      </p:graphicFrame>
      <p:sp>
        <p:nvSpPr>
          <p:cNvPr id="12"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r>
              <a:rPr lang="en-US" sz="2400" b="1" dirty="0" smtClean="0"/>
              <a:t>Foundations: Vibration Isolation continued …</a:t>
            </a:r>
          </a:p>
          <a:p>
            <a:r>
              <a:rPr lang="en-US" sz="1800" dirty="0" smtClean="0">
                <a:latin typeface="cmr10" charset="0"/>
              </a:rPr>
              <a:t>For quick calculations, we sometimes use the static deflections         of the system due to its own weight.</a:t>
            </a:r>
          </a:p>
          <a:p>
            <a:endParaRPr lang="en-US" sz="1800" dirty="0" smtClean="0">
              <a:latin typeface="cmr10" charset="0"/>
            </a:endParaRPr>
          </a:p>
          <a:p>
            <a:r>
              <a:rPr lang="en-US" sz="1800" dirty="0" smtClean="0">
                <a:latin typeface="cmr10" charset="0"/>
              </a:rPr>
              <a:t>This can readily be measured by loading the foundation with a static weight and multiplying the resulting static deflection by (</a:t>
            </a:r>
            <a:r>
              <a:rPr lang="en-US" sz="1800" dirty="0" err="1" smtClean="0">
                <a:latin typeface="cmr10" charset="0"/>
              </a:rPr>
              <a:t>M+m</a:t>
            </a:r>
            <a:r>
              <a:rPr lang="en-US" sz="1800" dirty="0" smtClean="0">
                <a:latin typeface="cmr10" charset="0"/>
              </a:rPr>
              <a:t>)g/w</a:t>
            </a:r>
          </a:p>
          <a:p>
            <a:endParaRPr lang="en-US" sz="1800" dirty="0" smtClean="0">
              <a:latin typeface="cmr10" charset="0"/>
            </a:endParaRPr>
          </a:p>
          <a:p>
            <a:r>
              <a:rPr lang="en-US" sz="1800" dirty="0" smtClean="0">
                <a:latin typeface="cmr10" charset="0"/>
              </a:rPr>
              <a:t>The natural frequency is</a:t>
            </a:r>
          </a:p>
          <a:p>
            <a:endParaRPr lang="en-US" sz="2400" b="1" dirty="0" smtClean="0">
              <a:latin typeface="cmr10" charset="0"/>
            </a:endParaRPr>
          </a:p>
          <a:p>
            <a:endParaRPr lang="en-US" sz="2400" b="1" dirty="0" smtClean="0"/>
          </a:p>
        </p:txBody>
      </p:sp>
      <p:graphicFrame>
        <p:nvGraphicFramePr>
          <p:cNvPr id="11" name="Object 10"/>
          <p:cNvGraphicFramePr>
            <a:graphicFrameLocks noChangeAspect="1"/>
          </p:cNvGraphicFramePr>
          <p:nvPr/>
        </p:nvGraphicFramePr>
        <p:xfrm>
          <a:off x="3516312" y="4237037"/>
          <a:ext cx="2376487" cy="741362"/>
        </p:xfrm>
        <a:graphic>
          <a:graphicData uri="http://schemas.openxmlformats.org/presentationml/2006/ole">
            <p:oleObj spid="_x0000_s60420" name="Equation" r:id="rId3" imgW="1587240" imgH="495000" progId="">
              <p:embed/>
            </p:oleObj>
          </a:graphicData>
        </a:graphic>
      </p:graphicFrame>
      <p:graphicFrame>
        <p:nvGraphicFramePr>
          <p:cNvPr id="8" name="Object 7"/>
          <p:cNvGraphicFramePr>
            <a:graphicFrameLocks noChangeAspect="1"/>
          </p:cNvGraphicFramePr>
          <p:nvPr/>
        </p:nvGraphicFramePr>
        <p:xfrm>
          <a:off x="8469312" y="1874837"/>
          <a:ext cx="292100" cy="349250"/>
        </p:xfrm>
        <a:graphic>
          <a:graphicData uri="http://schemas.openxmlformats.org/presentationml/2006/ole">
            <p:oleObj spid="_x0000_s60422" name="Equation" r:id="rId4" imgW="190440" imgH="228600" progId="">
              <p:embed/>
            </p:oleObj>
          </a:graphicData>
        </a:graphic>
      </p:graphicFrame>
      <p:sp>
        <p:nvSpPr>
          <p:cNvPr id="9"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r>
              <a:rPr lang="en-US" sz="2400" b="1" dirty="0" smtClean="0"/>
              <a:t>Example Design of a Rolling Mill Foundation</a:t>
            </a:r>
          </a:p>
          <a:p>
            <a:r>
              <a:rPr lang="en-US" sz="1800" dirty="0" smtClean="0">
                <a:latin typeface="cmr10" charset="0"/>
              </a:rPr>
              <a:t>A view of a rolling mill is shown in the figure.  The dimensions of the base are 2.5x12m and weighs                the structural engineer has decided that the concrete base slab should be at least 0.80m thick and that the concrete slab will be placed on a bed of dry sand and gravel. Design the foundation to isolate the roller vibration so that                        if the lowest speed roll rotates with is 240 rpm.</a:t>
            </a:r>
          </a:p>
          <a:p>
            <a:endParaRPr lang="en-US" sz="1800" dirty="0" smtClean="0">
              <a:latin typeface="cmr10" charset="0"/>
            </a:endParaRPr>
          </a:p>
          <a:p>
            <a:endParaRPr lang="en-US" sz="2400" b="1" dirty="0" smtClean="0"/>
          </a:p>
        </p:txBody>
      </p:sp>
      <p:graphicFrame>
        <p:nvGraphicFramePr>
          <p:cNvPr id="6" name="Object 5"/>
          <p:cNvGraphicFramePr>
            <a:graphicFrameLocks noChangeAspect="1"/>
          </p:cNvGraphicFramePr>
          <p:nvPr/>
        </p:nvGraphicFramePr>
        <p:xfrm>
          <a:off x="4506912" y="2179637"/>
          <a:ext cx="776287" cy="303212"/>
        </p:xfrm>
        <a:graphic>
          <a:graphicData uri="http://schemas.openxmlformats.org/presentationml/2006/ole">
            <p:oleObj spid="_x0000_s61442" name="Equation" r:id="rId3" imgW="520560" imgH="203040" progId="">
              <p:embed/>
            </p:oleObj>
          </a:graphicData>
        </a:graphic>
      </p:graphicFrame>
      <p:graphicFrame>
        <p:nvGraphicFramePr>
          <p:cNvPr id="7" name="Object 6"/>
          <p:cNvGraphicFramePr>
            <a:graphicFrameLocks noChangeAspect="1"/>
          </p:cNvGraphicFramePr>
          <p:nvPr/>
        </p:nvGraphicFramePr>
        <p:xfrm>
          <a:off x="8088312" y="2941637"/>
          <a:ext cx="1143000" cy="349250"/>
        </p:xfrm>
        <a:graphic>
          <a:graphicData uri="http://schemas.openxmlformats.org/presentationml/2006/ole">
            <p:oleObj spid="_x0000_s61443" name="Equation" r:id="rId4" imgW="749160" imgH="228600" progId="">
              <p:embed/>
            </p:oleObj>
          </a:graphicData>
        </a:graphic>
      </p:graphicFrame>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61444" name="Picture 4"/>
          <p:cNvPicPr>
            <a:picLocks noChangeAspect="1" noChangeArrowheads="1"/>
          </p:cNvPicPr>
          <p:nvPr/>
        </p:nvPicPr>
        <p:blipFill>
          <a:blip r:embed="rId5" cstate="print"/>
          <a:srcRect/>
          <a:stretch>
            <a:fillRect/>
          </a:stretch>
        </p:blipFill>
        <p:spPr bwMode="auto">
          <a:xfrm>
            <a:off x="3363912" y="3475037"/>
            <a:ext cx="4811712"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r>
              <a:rPr lang="en-US" sz="2400" b="1" dirty="0" smtClean="0"/>
              <a:t>Example Design of a Rolling Mill Foundation</a:t>
            </a:r>
          </a:p>
          <a:p>
            <a:r>
              <a:rPr lang="en-US" sz="1800" dirty="0" smtClean="0">
                <a:latin typeface="cmr10" charset="0"/>
              </a:rPr>
              <a:t>A view of a rolling mill is shown in the figure.  The dimensions of the base are 2.5x12m and weighs                the structural engineer has decided that the concrete base slab should be at least 0.80m thick and that the concrete slab will be placed on a bed of dry sand and gravel. Design the foundation to isolate the roller vibration so that                        if the lowest speed roll rotates with is 240 rpm.</a:t>
            </a:r>
          </a:p>
          <a:p>
            <a:endParaRPr lang="en-US" sz="1800" dirty="0" smtClean="0">
              <a:latin typeface="cmr10" charset="0"/>
            </a:endParaRPr>
          </a:p>
          <a:p>
            <a:r>
              <a:rPr lang="en-US" sz="1800" b="1" dirty="0" smtClean="0">
                <a:latin typeface="cmr10" charset="0"/>
              </a:rPr>
              <a:t>SOLUTION</a:t>
            </a:r>
          </a:p>
          <a:p>
            <a:r>
              <a:rPr lang="en-US" sz="1800" dirty="0" smtClean="0">
                <a:latin typeface="cmr10" charset="0"/>
              </a:rPr>
              <a:t>From the table we find that the density of concrete is 1300kg/m3.</a:t>
            </a:r>
          </a:p>
          <a:p>
            <a:r>
              <a:rPr lang="en-US" sz="1800" dirty="0" smtClean="0">
                <a:latin typeface="cmr10" charset="0"/>
              </a:rPr>
              <a:t>(a) Vertical vibration</a:t>
            </a:r>
          </a:p>
          <a:p>
            <a:r>
              <a:rPr lang="en-US" sz="1800" dirty="0" smtClean="0">
                <a:latin typeface="cmr10" charset="0"/>
              </a:rPr>
              <a:t>The coefficient of compression for dry sand and gravel is </a:t>
            </a:r>
            <a:r>
              <a:rPr lang="en-US" sz="1800" dirty="0" err="1" smtClean="0">
                <a:latin typeface="cmr10" charset="0"/>
              </a:rPr>
              <a:t>ks</a:t>
            </a:r>
            <a:r>
              <a:rPr lang="en-US" sz="1800" dirty="0" smtClean="0">
                <a:latin typeface="cmr10" charset="0"/>
              </a:rPr>
              <a:t>=0.3MPa/m for vertical vibration (Table X.6)</a:t>
            </a:r>
          </a:p>
          <a:p>
            <a:endParaRPr lang="en-US" sz="2400" b="1" dirty="0" smtClean="0"/>
          </a:p>
        </p:txBody>
      </p:sp>
      <p:graphicFrame>
        <p:nvGraphicFramePr>
          <p:cNvPr id="6" name="Object 5"/>
          <p:cNvGraphicFramePr>
            <a:graphicFrameLocks noChangeAspect="1"/>
          </p:cNvGraphicFramePr>
          <p:nvPr/>
        </p:nvGraphicFramePr>
        <p:xfrm>
          <a:off x="4430712" y="2179637"/>
          <a:ext cx="776287" cy="303212"/>
        </p:xfrm>
        <a:graphic>
          <a:graphicData uri="http://schemas.openxmlformats.org/presentationml/2006/ole">
            <p:oleObj spid="_x0000_s112642" name="Equation" r:id="rId3" imgW="520560" imgH="203040" progId="">
              <p:embed/>
            </p:oleObj>
          </a:graphicData>
        </a:graphic>
      </p:graphicFrame>
      <p:graphicFrame>
        <p:nvGraphicFramePr>
          <p:cNvPr id="7" name="Object 6"/>
          <p:cNvGraphicFramePr>
            <a:graphicFrameLocks noChangeAspect="1"/>
          </p:cNvGraphicFramePr>
          <p:nvPr/>
        </p:nvGraphicFramePr>
        <p:xfrm>
          <a:off x="8012112" y="2941637"/>
          <a:ext cx="1143000" cy="349250"/>
        </p:xfrm>
        <a:graphic>
          <a:graphicData uri="http://schemas.openxmlformats.org/presentationml/2006/ole">
            <p:oleObj spid="_x0000_s112643" name="Equation" r:id="rId4" imgW="749160" imgH="228600" progId="">
              <p:embed/>
            </p:oleObj>
          </a:graphicData>
        </a:graphic>
      </p:graphicFrame>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References</a:t>
            </a:r>
          </a:p>
        </p:txBody>
      </p:sp>
      <p:sp>
        <p:nvSpPr>
          <p:cNvPr id="5" name="Content Placeholder 2"/>
          <p:cNvSpPr>
            <a:spLocks noGrp="1"/>
          </p:cNvSpPr>
          <p:nvPr>
            <p:ph sz="quarter" idx="1"/>
          </p:nvPr>
        </p:nvSpPr>
        <p:spPr/>
        <p:txBody>
          <a:bodyPr vert="horz" lIns="100794" tIns="50397" rIns="100794" bIns="50397">
            <a:normAutofit/>
          </a:bodyPr>
          <a:lstStyle/>
          <a:p>
            <a:r>
              <a:rPr lang="en-US" sz="2400" dirty="0" smtClean="0"/>
              <a:t>Andrew </a:t>
            </a:r>
            <a:r>
              <a:rPr lang="en-US" sz="2400" dirty="0" err="1" smtClean="0"/>
              <a:t>Dimarogonas</a:t>
            </a:r>
            <a:r>
              <a:rPr lang="en-US" sz="2400" dirty="0" smtClean="0"/>
              <a:t>, Vibration for engineers, second edition 1996 </a:t>
            </a:r>
            <a:r>
              <a:rPr lang="en-US" sz="2400" dirty="0" err="1" smtClean="0"/>
              <a:t>Printice</a:t>
            </a:r>
            <a:r>
              <a:rPr lang="en-US" sz="2400" dirty="0" smtClean="0"/>
              <a:t> Hall</a:t>
            </a:r>
          </a:p>
          <a:p>
            <a:endParaRPr lang="en-US" sz="2400" b="1" dirty="0" smtClean="0"/>
          </a:p>
        </p:txBody>
      </p:sp>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425362" indent="-320607">
              <a:buSzPct val="45000"/>
              <a:buNone/>
              <a:tabLst>
                <a:tab pos="425362" algn="l"/>
                <a:tab pos="538052" algn="l"/>
                <a:tab pos="995156" algn="l"/>
                <a:tab pos="1452263" algn="l"/>
                <a:tab pos="1909367" algn="l"/>
                <a:tab pos="2366472" algn="l"/>
                <a:tab pos="2823577" algn="l"/>
                <a:tab pos="3280682" algn="l"/>
                <a:tab pos="3737788" algn="l"/>
                <a:tab pos="4194893" algn="l"/>
                <a:tab pos="4651999" algn="l"/>
                <a:tab pos="5109103" algn="l"/>
                <a:tab pos="5566209" algn="l"/>
                <a:tab pos="6023313" algn="l"/>
                <a:tab pos="6480419" algn="l"/>
                <a:tab pos="6937523" algn="l"/>
                <a:tab pos="7394630" algn="l"/>
                <a:tab pos="7851735" algn="l"/>
                <a:tab pos="8308841" algn="l"/>
                <a:tab pos="8765945" algn="l"/>
                <a:tab pos="9223051" algn="l"/>
              </a:tabLst>
            </a:pPr>
            <a:r>
              <a:rPr lang="en-US" sz="1800" b="1" dirty="0" smtClean="0"/>
              <a:t>Mobility and Degrees of Freedom continued …</a:t>
            </a:r>
          </a:p>
          <a:p>
            <a:pPr lvl="0"/>
            <a:r>
              <a:rPr lang="en-US" sz="1800" dirty="0" smtClean="0">
                <a:latin typeface="cmr10" charset="0"/>
              </a:rPr>
              <a:t>Figure 2.2 shows possible coordinates for a cube that can slide along a flat bar</a:t>
            </a:r>
          </a:p>
          <a:p>
            <a:pPr lvl="0"/>
            <a:endParaRPr lang="en-US" sz="1800" dirty="0" smtClean="0">
              <a:latin typeface="cmr10" charset="0"/>
            </a:endParaRPr>
          </a:p>
          <a:p>
            <a:pPr lvl="0"/>
            <a:r>
              <a:rPr lang="en-US" sz="1800" dirty="0" smtClean="0">
                <a:latin typeface="cmr10" charset="0"/>
              </a:rPr>
              <a:t>A number of coordinates can describe the configuration of the system, which here is the position of the cube on the bar at a certain time.</a:t>
            </a:r>
          </a:p>
          <a:p>
            <a:pPr lvl="0"/>
            <a:r>
              <a:rPr lang="en-US" sz="1800" dirty="0" smtClean="0">
                <a:latin typeface="cmr10" charset="0"/>
              </a:rPr>
              <a:t>Another example is the piston shown in figure 2.2  which compresses a perfect gas adiabatically in a cylinder.</a:t>
            </a:r>
          </a:p>
          <a:p>
            <a:pPr lvl="0"/>
            <a:r>
              <a:rPr lang="en-US" sz="1800" dirty="0" smtClean="0">
                <a:latin typeface="cmr10" charset="0"/>
              </a:rPr>
              <a:t>The possible coordinates are the distance x of the piston from some reference point, the volume of the compressed gas V, the gas temperature T, the gas pressure p, and so on.</a:t>
            </a:r>
          </a:p>
        </p:txBody>
      </p:sp>
      <p:sp>
        <p:nvSpPr>
          <p:cNvPr id="4" name="Title 1"/>
          <p:cNvSpPr>
            <a:spLocks noGrp="1"/>
          </p:cNvSpPr>
          <p:nvPr>
            <p:ph type="title"/>
          </p:nvPr>
        </p:nvSpPr>
        <p:spPr/>
        <p:txBody>
          <a:bodyPr>
            <a:normAutofit/>
          </a:bodyPr>
          <a:lstStyle/>
          <a:p>
            <a:pPr algn="r"/>
            <a:r>
              <a:rPr lang="en-US" sz="2400" b="1" dirty="0" smtClean="0">
                <a:solidFill>
                  <a:schemeClr val="tx1"/>
                </a:solidFill>
                <a:latin typeface="Gill Sans MT" pitchFamily="34" charset="0"/>
              </a:rPr>
              <a:t>Introduction to Vibrations</a:t>
            </a:r>
          </a:p>
        </p:txBody>
      </p:sp>
      <p:sp>
        <p:nvSpPr>
          <p:cNvPr id="5"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81921" name="Picture 1"/>
          <p:cNvPicPr>
            <a:picLocks noChangeAspect="1" noChangeArrowheads="1"/>
          </p:cNvPicPr>
          <p:nvPr/>
        </p:nvPicPr>
        <p:blipFill>
          <a:blip r:embed="rId3" cstate="print"/>
          <a:srcRect/>
          <a:stretch>
            <a:fillRect/>
          </a:stretch>
        </p:blipFill>
        <p:spPr bwMode="auto">
          <a:xfrm>
            <a:off x="5421312" y="4465637"/>
            <a:ext cx="3048000" cy="2895600"/>
          </a:xfrm>
          <a:prstGeom prst="rect">
            <a:avLst/>
          </a:prstGeom>
          <a:noFill/>
          <a:ln w="9525">
            <a:noFill/>
            <a:miter lim="800000"/>
            <a:headEnd/>
            <a:tailEnd/>
          </a:ln>
          <a:effectLst/>
        </p:spPr>
      </p:pic>
      <p:graphicFrame>
        <p:nvGraphicFramePr>
          <p:cNvPr id="6" name="Object 5"/>
          <p:cNvGraphicFramePr>
            <a:graphicFrameLocks noChangeAspect="1"/>
          </p:cNvGraphicFramePr>
          <p:nvPr/>
        </p:nvGraphicFramePr>
        <p:xfrm>
          <a:off x="1763712" y="4922837"/>
          <a:ext cx="1041400" cy="347662"/>
        </p:xfrm>
        <a:graphic>
          <a:graphicData uri="http://schemas.openxmlformats.org/presentationml/2006/ole">
            <p:oleObj spid="_x0000_s81922" name="Equation" r:id="rId4" imgW="685800" imgH="228600" progId="">
              <p:embed/>
            </p:oleObj>
          </a:graphicData>
        </a:graphic>
      </p:graphicFrame>
      <p:graphicFrame>
        <p:nvGraphicFramePr>
          <p:cNvPr id="7" name="Object 6"/>
          <p:cNvGraphicFramePr>
            <a:graphicFrameLocks noChangeAspect="1"/>
          </p:cNvGraphicFramePr>
          <p:nvPr/>
        </p:nvGraphicFramePr>
        <p:xfrm>
          <a:off x="1763713" y="5608638"/>
          <a:ext cx="1014412" cy="300037"/>
        </p:xfrm>
        <a:graphic>
          <a:graphicData uri="http://schemas.openxmlformats.org/presentationml/2006/ole">
            <p:oleObj spid="_x0000_s81923" name="Equation" r:id="rId5" imgW="685800" imgH="203040" progId="">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01712" y="1343942"/>
            <a:ext cx="8574882" cy="5442966"/>
          </a:xfrm>
        </p:spPr>
        <p:txBody>
          <a:bodyPr>
            <a:normAutofit lnSpcReduction="10000"/>
          </a:bodyPr>
          <a:lstStyle/>
          <a:p>
            <a:pPr marL="425362" indent="-320607">
              <a:buSzPct val="45000"/>
              <a:buNone/>
              <a:tabLst>
                <a:tab pos="425362" algn="l"/>
                <a:tab pos="538052" algn="l"/>
                <a:tab pos="995156" algn="l"/>
                <a:tab pos="1452263" algn="l"/>
                <a:tab pos="1909367" algn="l"/>
                <a:tab pos="2366472" algn="l"/>
                <a:tab pos="2823577" algn="l"/>
                <a:tab pos="3280682" algn="l"/>
                <a:tab pos="3737788" algn="l"/>
                <a:tab pos="4194893" algn="l"/>
                <a:tab pos="4651999" algn="l"/>
                <a:tab pos="5109103" algn="l"/>
                <a:tab pos="5566209" algn="l"/>
                <a:tab pos="6023313" algn="l"/>
                <a:tab pos="6480419" algn="l"/>
                <a:tab pos="6937523" algn="l"/>
                <a:tab pos="7394630" algn="l"/>
                <a:tab pos="7851735" algn="l"/>
                <a:tab pos="8308841" algn="l"/>
                <a:tab pos="8765945" algn="l"/>
                <a:tab pos="9223051" algn="l"/>
              </a:tabLst>
            </a:pPr>
            <a:r>
              <a:rPr lang="en-US" sz="1800" b="1" dirty="0" smtClean="0"/>
              <a:t>Mobility and Degrees of Freedom continued …</a:t>
            </a:r>
          </a:p>
          <a:p>
            <a:pPr lvl="0"/>
            <a:r>
              <a:rPr lang="en-US" sz="1800" dirty="0" smtClean="0">
                <a:latin typeface="cmr10" charset="0"/>
              </a:rPr>
              <a:t>These coordinates are not all necessary to describe the system.</a:t>
            </a:r>
          </a:p>
          <a:p>
            <a:pPr lvl="0"/>
            <a:endParaRPr lang="en-US" sz="1800" dirty="0" smtClean="0">
              <a:latin typeface="cmr10" charset="0"/>
            </a:endParaRPr>
          </a:p>
          <a:p>
            <a:pPr lvl="0"/>
            <a:r>
              <a:rPr lang="en-US" sz="1800" dirty="0" smtClean="0">
                <a:latin typeface="cmr10" charset="0"/>
              </a:rPr>
              <a:t>In both systems, in fact, only one coordinate is sufficient to describe the system.</a:t>
            </a:r>
          </a:p>
          <a:p>
            <a:pPr lvl="0"/>
            <a:endParaRPr lang="en-US" sz="1800" dirty="0" smtClean="0">
              <a:latin typeface="cmr10" charset="0"/>
            </a:endParaRPr>
          </a:p>
          <a:p>
            <a:pPr lvl="0"/>
            <a:r>
              <a:rPr lang="en-US" sz="1800" dirty="0" smtClean="0">
                <a:latin typeface="cmr10" charset="0"/>
              </a:rPr>
              <a:t>The several coordinates are then said to be dependent</a:t>
            </a:r>
          </a:p>
          <a:p>
            <a:pPr lvl="0"/>
            <a:endParaRPr lang="en-US" sz="1800" dirty="0" smtClean="0">
              <a:latin typeface="cmr10" charset="0"/>
            </a:endParaRPr>
          </a:p>
          <a:p>
            <a:pPr lvl="0"/>
            <a:r>
              <a:rPr lang="en-US" sz="1800" dirty="0" smtClean="0">
                <a:latin typeface="cmr10" charset="0"/>
              </a:rPr>
              <a:t>The relations between the dependent coordinates are called equations of constraint</a:t>
            </a:r>
          </a:p>
          <a:p>
            <a:pPr lvl="0"/>
            <a:r>
              <a:rPr lang="en-US" sz="1800" dirty="0" smtClean="0">
                <a:latin typeface="cmr10" charset="0"/>
              </a:rPr>
              <a:t>For example the equations:</a:t>
            </a:r>
          </a:p>
          <a:p>
            <a:pPr lvl="0"/>
            <a:endParaRPr lang="en-US" sz="1800" dirty="0" smtClean="0">
              <a:latin typeface="cmr10" charset="0"/>
            </a:endParaRPr>
          </a:p>
          <a:p>
            <a:pPr lvl="0"/>
            <a:r>
              <a:rPr lang="en-US" sz="1800" dirty="0" smtClean="0">
                <a:latin typeface="cmr10" charset="0"/>
              </a:rPr>
              <a:t>The minimum number of independent coordinates needed to describe a system completely is the number of degrees of freedom of the system.</a:t>
            </a:r>
          </a:p>
          <a:p>
            <a:pPr lvl="0"/>
            <a:endParaRPr lang="en-US" sz="1800" dirty="0" smtClean="0">
              <a:latin typeface="cmr10" charset="0"/>
            </a:endParaRPr>
          </a:p>
          <a:p>
            <a:r>
              <a:rPr lang="en-US" sz="1800" dirty="0" smtClean="0">
                <a:latin typeface="cmr10" charset="0"/>
              </a:rPr>
              <a:t>The systems in the given figures have one degree of freedom</a:t>
            </a:r>
          </a:p>
          <a:p>
            <a:pPr lvl="0"/>
            <a:endParaRPr lang="en-US" sz="1800" dirty="0" smtClean="0">
              <a:latin typeface="cmr10" charset="0"/>
            </a:endParaRPr>
          </a:p>
        </p:txBody>
      </p:sp>
      <p:sp>
        <p:nvSpPr>
          <p:cNvPr id="4" name="Title 1"/>
          <p:cNvSpPr>
            <a:spLocks noGrp="1"/>
          </p:cNvSpPr>
          <p:nvPr>
            <p:ph type="title"/>
          </p:nvPr>
        </p:nvSpPr>
        <p:spPr/>
        <p:txBody>
          <a:bodyPr>
            <a:normAutofit/>
          </a:bodyPr>
          <a:lstStyle/>
          <a:p>
            <a:pPr algn="r"/>
            <a:r>
              <a:rPr lang="en-US" sz="2400" b="1" dirty="0" smtClean="0">
                <a:solidFill>
                  <a:schemeClr val="tx1"/>
                </a:solidFill>
                <a:latin typeface="Gill Sans MT" pitchFamily="34" charset="0"/>
              </a:rPr>
              <a:t>Introduction to Vibrations</a:t>
            </a: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425362" indent="-320607">
              <a:buSzPct val="45000"/>
              <a:buNone/>
              <a:tabLst>
                <a:tab pos="425362" algn="l"/>
                <a:tab pos="538052" algn="l"/>
                <a:tab pos="995156" algn="l"/>
                <a:tab pos="1452263" algn="l"/>
                <a:tab pos="1909367" algn="l"/>
                <a:tab pos="2366472" algn="l"/>
                <a:tab pos="2823577" algn="l"/>
                <a:tab pos="3280682" algn="l"/>
                <a:tab pos="3737788" algn="l"/>
                <a:tab pos="4194893" algn="l"/>
                <a:tab pos="4651999" algn="l"/>
                <a:tab pos="5109103" algn="l"/>
                <a:tab pos="5566209" algn="l"/>
                <a:tab pos="6023313" algn="l"/>
                <a:tab pos="6480419" algn="l"/>
                <a:tab pos="6937523" algn="l"/>
                <a:tab pos="7394630" algn="l"/>
                <a:tab pos="7851735" algn="l"/>
                <a:tab pos="8308841" algn="l"/>
                <a:tab pos="8765945" algn="l"/>
                <a:tab pos="9223051" algn="l"/>
              </a:tabLst>
            </a:pPr>
            <a:r>
              <a:rPr lang="en-US" sz="2400" b="1" dirty="0" smtClean="0"/>
              <a:t>Mobility and Degrees of Freedom continued …</a:t>
            </a:r>
          </a:p>
          <a:p>
            <a:r>
              <a:rPr lang="en-US" sz="1800" dirty="0" smtClean="0">
                <a:latin typeface="cmr10" charset="0"/>
              </a:rPr>
              <a:t>A robot arm has more than one degree of freedom</a:t>
            </a:r>
          </a:p>
        </p:txBody>
      </p:sp>
      <p:sp>
        <p:nvSpPr>
          <p:cNvPr id="4"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
        <p:nvSpPr>
          <p:cNvPr id="5" name="Title 1"/>
          <p:cNvSpPr>
            <a:spLocks noGrp="1"/>
          </p:cNvSpPr>
          <p:nvPr>
            <p:ph type="title"/>
          </p:nvPr>
        </p:nvSpPr>
        <p:spPr/>
        <p:txBody>
          <a:bodyPr>
            <a:normAutofit/>
          </a:bodyPr>
          <a:lstStyle/>
          <a:p>
            <a:pPr algn="r"/>
            <a:r>
              <a:rPr lang="en-US" sz="2400" b="1" dirty="0" smtClean="0">
                <a:solidFill>
                  <a:schemeClr val="tx1"/>
                </a:solidFill>
                <a:latin typeface="Gill Sans MT" pitchFamily="34" charset="0"/>
              </a:rPr>
              <a:t>Introduction to Vibrations</a:t>
            </a:r>
          </a:p>
        </p:txBody>
      </p:sp>
      <p:pic>
        <p:nvPicPr>
          <p:cNvPr id="70657" name="Picture 1"/>
          <p:cNvPicPr>
            <a:picLocks noChangeAspect="1" noChangeArrowheads="1"/>
          </p:cNvPicPr>
          <p:nvPr/>
        </p:nvPicPr>
        <p:blipFill>
          <a:blip r:embed="rId2" cstate="print"/>
          <a:srcRect/>
          <a:stretch>
            <a:fillRect/>
          </a:stretch>
        </p:blipFill>
        <p:spPr bwMode="auto">
          <a:xfrm>
            <a:off x="2068512" y="2713037"/>
            <a:ext cx="44958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marL="425362" indent="-320607">
              <a:buSzPct val="45000"/>
              <a:buNone/>
              <a:tabLst>
                <a:tab pos="425362" algn="l"/>
                <a:tab pos="538052" algn="l"/>
                <a:tab pos="995156" algn="l"/>
                <a:tab pos="1452263" algn="l"/>
                <a:tab pos="1909367" algn="l"/>
                <a:tab pos="2366472" algn="l"/>
                <a:tab pos="2823577" algn="l"/>
                <a:tab pos="3280682" algn="l"/>
                <a:tab pos="3737788" algn="l"/>
                <a:tab pos="4194893" algn="l"/>
                <a:tab pos="4651999" algn="l"/>
                <a:tab pos="5109103" algn="l"/>
                <a:tab pos="5566209" algn="l"/>
                <a:tab pos="6023313" algn="l"/>
                <a:tab pos="6480419" algn="l"/>
                <a:tab pos="6937523" algn="l"/>
                <a:tab pos="7394630" algn="l"/>
                <a:tab pos="7851735" algn="l"/>
                <a:tab pos="8308841" algn="l"/>
                <a:tab pos="8765945" algn="l"/>
                <a:tab pos="9223051" algn="l"/>
              </a:tabLst>
            </a:pPr>
            <a:r>
              <a:rPr lang="en-US" sz="2400" b="1" dirty="0" smtClean="0"/>
              <a:t>Mobility and Degrees of Freedom continued …</a:t>
            </a:r>
          </a:p>
          <a:p>
            <a:r>
              <a:rPr lang="en-US" sz="1800" dirty="0" smtClean="0">
                <a:latin typeface="cmr10" charset="0"/>
              </a:rPr>
              <a:t>A large class of systems can be described by a finite number of degrees of freedom.</a:t>
            </a:r>
          </a:p>
          <a:p>
            <a:endParaRPr lang="en-US" sz="1800" dirty="0" smtClean="0">
              <a:latin typeface="cmr10" charset="0"/>
            </a:endParaRPr>
          </a:p>
          <a:p>
            <a:r>
              <a:rPr lang="en-US" sz="1800" dirty="0" smtClean="0">
                <a:latin typeface="cmr10" charset="0"/>
              </a:rPr>
              <a:t>Other systems such as those that include deformable members, have infinite number of degrees of freedom.</a:t>
            </a:r>
          </a:p>
          <a:p>
            <a:endParaRPr lang="en-US" sz="1800" dirty="0" smtClean="0">
              <a:latin typeface="cmr10" charset="0"/>
            </a:endParaRPr>
          </a:p>
          <a:p>
            <a:r>
              <a:rPr lang="en-US" sz="1800" dirty="0" smtClean="0">
                <a:latin typeface="cmr10" charset="0"/>
              </a:rPr>
              <a:t>For example, to describe an elastic beam one needs an infinite number of coordinates (i.e. deflections of the infinite number of points on its elastic line). The elastic beam therefore has an infinite number of degrees of freedom.</a:t>
            </a:r>
          </a:p>
          <a:p>
            <a:endParaRPr lang="en-US" sz="1800" dirty="0" smtClean="0">
              <a:latin typeface="cmr10" charset="0"/>
            </a:endParaRPr>
          </a:p>
          <a:p>
            <a:r>
              <a:rPr lang="en-US" sz="1800" dirty="0" smtClean="0">
                <a:latin typeface="cmr10" charset="0"/>
              </a:rPr>
              <a:t>Almost all machines and structures have elastic members and thus an infinite number of degrees of freedom.</a:t>
            </a:r>
          </a:p>
          <a:p>
            <a:endParaRPr lang="en-US" sz="1800" dirty="0" smtClean="0">
              <a:latin typeface="cmr10" charset="0"/>
            </a:endParaRPr>
          </a:p>
          <a:p>
            <a:r>
              <a:rPr lang="en-US" sz="1800" dirty="0" smtClean="0">
                <a:latin typeface="cmr10" charset="0"/>
              </a:rPr>
              <a:t>Systems with a finite number of degrees are called </a:t>
            </a:r>
            <a:r>
              <a:rPr lang="en-US" sz="1800" b="1" dirty="0" smtClean="0">
                <a:latin typeface="cmr10" charset="0"/>
              </a:rPr>
              <a:t>discrete systems</a:t>
            </a:r>
            <a:r>
              <a:rPr lang="en-US" sz="1800" dirty="0" smtClean="0">
                <a:latin typeface="cmr10" charset="0"/>
              </a:rPr>
              <a:t>. Those with infinite number of degrees of freedom are called </a:t>
            </a:r>
            <a:r>
              <a:rPr lang="en-US" sz="1800" b="1" dirty="0" smtClean="0">
                <a:latin typeface="cmr10" charset="0"/>
              </a:rPr>
              <a:t>continuous systems</a:t>
            </a:r>
            <a:r>
              <a:rPr lang="en-US" sz="1800" dirty="0" smtClean="0">
                <a:latin typeface="cmr10" charset="0"/>
              </a:rPr>
              <a:t>.</a:t>
            </a:r>
          </a:p>
        </p:txBody>
      </p:sp>
      <p:sp>
        <p:nvSpPr>
          <p:cNvPr id="4"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
        <p:nvSpPr>
          <p:cNvPr id="5" name="Title 1"/>
          <p:cNvSpPr>
            <a:spLocks noGrp="1"/>
          </p:cNvSpPr>
          <p:nvPr>
            <p:ph type="title"/>
          </p:nvPr>
        </p:nvSpPr>
        <p:spPr/>
        <p:txBody>
          <a:bodyPr>
            <a:normAutofit/>
          </a:bodyPr>
          <a:lstStyle/>
          <a:p>
            <a:pPr algn="r"/>
            <a:r>
              <a:rPr lang="en-US" sz="2400" b="1" dirty="0" smtClean="0">
                <a:solidFill>
                  <a:schemeClr val="tx1"/>
                </a:solidFill>
                <a:latin typeface="Gill Sans MT" pitchFamily="34" charset="0"/>
              </a:rPr>
              <a:t>Introduction to Vibrations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425362" indent="-320607">
              <a:buSzPct val="45000"/>
              <a:buNone/>
              <a:tabLst>
                <a:tab pos="425362" algn="l"/>
                <a:tab pos="538052" algn="l"/>
                <a:tab pos="995156" algn="l"/>
                <a:tab pos="1452263" algn="l"/>
                <a:tab pos="1909367" algn="l"/>
                <a:tab pos="2366472" algn="l"/>
                <a:tab pos="2823577" algn="l"/>
                <a:tab pos="3280682" algn="l"/>
                <a:tab pos="3737788" algn="l"/>
                <a:tab pos="4194893" algn="l"/>
                <a:tab pos="4651999" algn="l"/>
                <a:tab pos="5109103" algn="l"/>
                <a:tab pos="5566209" algn="l"/>
                <a:tab pos="6023313" algn="l"/>
                <a:tab pos="6480419" algn="l"/>
                <a:tab pos="6937523" algn="l"/>
                <a:tab pos="7394630" algn="l"/>
                <a:tab pos="7851735" algn="l"/>
                <a:tab pos="8308841" algn="l"/>
                <a:tab pos="8765945" algn="l"/>
                <a:tab pos="9223051" algn="l"/>
              </a:tabLst>
            </a:pPr>
            <a:r>
              <a:rPr lang="en-US" sz="2400" b="1" dirty="0" smtClean="0"/>
              <a:t>Mobility and Degrees of Freedom continued …</a:t>
            </a:r>
          </a:p>
          <a:p>
            <a:r>
              <a:rPr lang="en-US" sz="1800" dirty="0" smtClean="0">
                <a:latin typeface="cmr10" charset="0"/>
              </a:rPr>
              <a:t>Although there are methods of dealing with continuous systems, engineering accuracy is reached many times by describing continuous systems with a finite number of coordinates.</a:t>
            </a:r>
          </a:p>
          <a:p>
            <a:r>
              <a:rPr lang="en-US" sz="1800" dirty="0" smtClean="0">
                <a:latin typeface="cmr10" charset="0"/>
              </a:rPr>
              <a:t>For example an elastic beam can be described by a number of points along its elastic line.</a:t>
            </a:r>
          </a:p>
          <a:p>
            <a:r>
              <a:rPr lang="en-US" sz="1800" dirty="0" smtClean="0">
                <a:latin typeface="cmr10" charset="0"/>
              </a:rPr>
              <a:t>It appears that the larger number of coordinates yields better approximation.</a:t>
            </a:r>
          </a:p>
          <a:p>
            <a:r>
              <a:rPr lang="en-US" sz="1800" dirty="0" smtClean="0">
                <a:latin typeface="cmr10" charset="0"/>
              </a:rPr>
              <a:t>The form of the elastic line between approximation points is assumed parabolic or any convenient curve</a:t>
            </a:r>
          </a:p>
          <a:p>
            <a:r>
              <a:rPr lang="en-US" sz="1800" dirty="0" smtClean="0">
                <a:latin typeface="cmr10" charset="0"/>
              </a:rPr>
              <a:t>At this point without going into detail about degrees of freedom required to describe a continuous system, it is assumed that every system, discrete or continuous will be described by n independent coordinates: in other words by n degrees of freedom.</a:t>
            </a:r>
          </a:p>
          <a:p>
            <a:r>
              <a:rPr lang="en-US" sz="1800" dirty="0" smtClean="0">
                <a:latin typeface="cmr10" charset="0"/>
              </a:rPr>
              <a:t>A lumped system is a particular case of a discrete system that consists of discrete elements, that is elements which relate forces to displacements, velocities, and accelerations.</a:t>
            </a:r>
          </a:p>
        </p:txBody>
      </p:sp>
      <p:sp>
        <p:nvSpPr>
          <p:cNvPr id="4"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
        <p:nvSpPr>
          <p:cNvPr id="5" name="Title 1"/>
          <p:cNvSpPr>
            <a:spLocks noGrp="1"/>
          </p:cNvSpPr>
          <p:nvPr>
            <p:ph type="title"/>
          </p:nvPr>
        </p:nvSpPr>
        <p:spPr/>
        <p:txBody>
          <a:bodyPr>
            <a:normAutofit/>
          </a:bodyPr>
          <a:lstStyle/>
          <a:p>
            <a:pPr algn="r"/>
            <a:r>
              <a:rPr lang="en-US" sz="2400" b="1" dirty="0" smtClean="0"/>
              <a:t>Introduction to Vibrations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2104</TotalTime>
  <Words>2522</Words>
  <Application>Microsoft Office PowerPoint</Application>
  <PresentationFormat>Custom</PresentationFormat>
  <Paragraphs>339</Paragraphs>
  <Slides>47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Origin</vt:lpstr>
      <vt:lpstr>Equation</vt:lpstr>
      <vt:lpstr>Slide 1</vt:lpstr>
      <vt:lpstr>Introduction to vibrations</vt:lpstr>
      <vt:lpstr>Introduction to Vibrations</vt:lpstr>
      <vt:lpstr>Introduction to Vibrations</vt:lpstr>
      <vt:lpstr>Introduction to Vibrations</vt:lpstr>
      <vt:lpstr>Introduction to Vibrations</vt:lpstr>
      <vt:lpstr>Introduction to Vibrations</vt:lpstr>
      <vt:lpstr>Introduction to Vibrations</vt:lpstr>
      <vt:lpstr>Introduction to Vibrations</vt:lpstr>
      <vt:lpstr>DISCRETE ELEMENTS OF VIBRATING SYSTEMS:</vt:lpstr>
      <vt:lpstr>Stiffness Elements</vt:lpstr>
      <vt:lpstr>Stiffness Elements</vt:lpstr>
      <vt:lpstr>Stiffness Elements</vt:lpstr>
      <vt:lpstr>Stiffness Elements</vt:lpstr>
      <vt:lpstr>Stiffness Elements</vt:lpstr>
      <vt:lpstr>Stiffness Elements</vt:lpstr>
      <vt:lpstr>Stiffness Elements</vt:lpstr>
      <vt:lpstr>Stiffness Elements</vt:lpstr>
      <vt:lpstr>Stiffness Elements</vt:lpstr>
      <vt:lpstr>Stiffness Elements</vt:lpstr>
      <vt:lpstr>Slide 21</vt:lpstr>
      <vt:lpstr>Slide 22</vt:lpstr>
      <vt:lpstr>Stiffness Elements</vt:lpstr>
      <vt:lpstr>Forced Vibrations</vt:lpstr>
      <vt:lpstr>Forced Vibrations</vt:lpstr>
      <vt:lpstr>Forced Vibrations</vt:lpstr>
      <vt:lpstr>Forced Vibrations</vt:lpstr>
      <vt:lpstr>Forced Vibrations</vt:lpstr>
      <vt:lpstr>Forced Vibrations</vt:lpstr>
      <vt:lpstr>Forced Vibrations</vt:lpstr>
      <vt:lpstr>Forced Vibrations</vt:lpstr>
      <vt:lpstr>Forced Vibrations</vt:lpstr>
      <vt:lpstr>Forced Vibrations</vt:lpstr>
      <vt:lpstr>Forced Vibrations</vt:lpstr>
      <vt:lpstr>Forced Vibrations</vt:lpstr>
      <vt:lpstr>Forced Vibrations</vt:lpstr>
      <vt:lpstr>Forced Vibrations</vt:lpstr>
      <vt:lpstr>Forced Vibrations</vt:lpstr>
      <vt:lpstr>Forced Vibrations</vt:lpstr>
      <vt:lpstr>Forced Vibrations</vt:lpstr>
      <vt:lpstr>Forced Vibrations</vt:lpstr>
      <vt:lpstr>Forced Vibrations</vt:lpstr>
      <vt:lpstr>Forced Vibrations</vt:lpstr>
      <vt:lpstr>Forced Vibrations</vt:lpstr>
      <vt:lpstr>Forced Vibrations</vt:lpstr>
      <vt:lpstr>Forced Vibrations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EE392 - ELECTRICAL ENGINEERING PRACTICE  MECHANICAL COMPONENT  Shear Stress    </dc:title>
  <cp:lastModifiedBy>Windows User</cp:lastModifiedBy>
  <cp:revision>430</cp:revision>
  <cp:lastPrinted>1601-01-01T00:00:00Z</cp:lastPrinted>
  <dcterms:created xsi:type="dcterms:W3CDTF">2013-04-30T06:54:52Z</dcterms:created>
  <dcterms:modified xsi:type="dcterms:W3CDTF">2014-05-08T10:14:50Z</dcterms:modified>
</cp:coreProperties>
</file>