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25"/>
  </p:notesMasterIdLst>
  <p:sldIdLst>
    <p:sldId id="264" r:id="rId10"/>
    <p:sldId id="256" r:id="rId11"/>
    <p:sldId id="257" r:id="rId12"/>
    <p:sldId id="258" r:id="rId13"/>
    <p:sldId id="259" r:id="rId14"/>
    <p:sldId id="260" r:id="rId15"/>
    <p:sldId id="261" r:id="rId16"/>
    <p:sldId id="262" r:id="rId17"/>
    <p:sldId id="263" r:id="rId18"/>
    <p:sldId id="265" r:id="rId19"/>
    <p:sldId id="266" r:id="rId20"/>
    <p:sldId id="268" r:id="rId21"/>
    <p:sldId id="267" r:id="rId22"/>
    <p:sldId id="269" r:id="rId23"/>
    <p:sldId id="270" r:id="rId24"/>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092" y="-11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0"/>
            <a:ext cx="7772400" cy="10058400"/>
          </a:xfrm>
          <a:prstGeom prst="roundRect">
            <a:avLst>
              <a:gd name="adj" fmla="val 19"/>
            </a:avLst>
          </a:prstGeom>
          <a:solidFill>
            <a:srgbClr val="FFFFFF"/>
          </a:solidFill>
          <a:ln w="9360" cap="sq">
            <a:noFill/>
            <a:miter lim="800000"/>
            <a:headEnd/>
            <a:tailEnd/>
          </a:ln>
          <a:effectLst/>
        </p:spPr>
        <p:txBody>
          <a:bodyPr wrap="none" anchor="ctr"/>
          <a:lstStyle/>
          <a:p>
            <a:pPr>
              <a:defRPr/>
            </a:pPr>
            <a:endParaRPr lang="en-US"/>
          </a:p>
        </p:txBody>
      </p:sp>
      <p:sp>
        <p:nvSpPr>
          <p:cNvPr id="10242" name="AutoShape 2"/>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0243" name="AutoShape 3"/>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0244" name="AutoShape 4"/>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8438" name="Rectangle 5"/>
          <p:cNvSpPr>
            <a:spLocks noGrp="1" noRot="1" noChangeAspect="1" noChangeArrowheads="1"/>
          </p:cNvSpPr>
          <p:nvPr>
            <p:ph type="sldImg"/>
          </p:nvPr>
        </p:nvSpPr>
        <p:spPr bwMode="auto">
          <a:xfrm>
            <a:off x="1138238" y="763588"/>
            <a:ext cx="5487987" cy="3763962"/>
          </a:xfrm>
          <a:prstGeom prst="rect">
            <a:avLst/>
          </a:prstGeom>
          <a:noFill/>
          <a:ln w="9525">
            <a:noFill/>
            <a:round/>
            <a:headEnd/>
            <a:tailEnd/>
          </a:ln>
        </p:spPr>
      </p:sp>
      <p:sp>
        <p:nvSpPr>
          <p:cNvPr id="10246" name="Rectangle 6"/>
          <p:cNvSpPr>
            <a:spLocks noGrp="1" noChangeArrowheads="1"/>
          </p:cNvSpPr>
          <p:nvPr>
            <p:ph type="body"/>
          </p:nvPr>
        </p:nvSpPr>
        <p:spPr bwMode="auto">
          <a:xfrm>
            <a:off x="777875" y="4776788"/>
            <a:ext cx="6210300" cy="45180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10247" name="Rectangle 7"/>
          <p:cNvSpPr>
            <a:spLocks noGrp="1" noChangeArrowheads="1"/>
          </p:cNvSpPr>
          <p:nvPr>
            <p:ph type="hdr"/>
          </p:nvPr>
        </p:nvSpPr>
        <p:spPr bwMode="auto">
          <a:xfrm>
            <a:off x="0" y="0"/>
            <a:ext cx="3365500" cy="4953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48" name="Rectangle 8"/>
          <p:cNvSpPr>
            <a:spLocks noGrp="1" noChangeArrowheads="1"/>
          </p:cNvSpPr>
          <p:nvPr>
            <p:ph type="dt"/>
          </p:nvPr>
        </p:nvSpPr>
        <p:spPr bwMode="auto">
          <a:xfrm>
            <a:off x="4398963" y="0"/>
            <a:ext cx="3365500" cy="4953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49" name="Rectangle 9"/>
          <p:cNvSpPr>
            <a:spLocks noGrp="1" noChangeArrowheads="1"/>
          </p:cNvSpPr>
          <p:nvPr>
            <p:ph type="ftr"/>
          </p:nvPr>
        </p:nvSpPr>
        <p:spPr bwMode="auto">
          <a:xfrm>
            <a:off x="0"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50" name="Rectangle 10"/>
          <p:cNvSpPr>
            <a:spLocks noGrp="1" noChangeArrowheads="1"/>
          </p:cNvSpPr>
          <p:nvPr>
            <p:ph type="sldNum"/>
          </p:nvPr>
        </p:nvSpPr>
        <p:spPr bwMode="auto">
          <a:xfrm>
            <a:off x="4398963"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fld id="{F0BFDFED-AE3E-4A58-A0FA-1E6B3173AA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0"/>
          <p:cNvSpPr>
            <a:spLocks noGrp="1" noChangeArrowheads="1"/>
          </p:cNvSpPr>
          <p:nvPr>
            <p:ph type="sldNum" sz="quarter"/>
          </p:nvPr>
        </p:nvSpPr>
        <p:spPr>
          <a:noFill/>
          <a:ln/>
        </p:spPr>
        <p:txBody>
          <a:bodyPr/>
          <a:lstStyle/>
          <a:p>
            <a:fld id="{0B329969-0236-4656-836F-D5F9AF76B078}" type="slidenum">
              <a:rPr lang="en-US" smtClean="0"/>
              <a:pPr/>
              <a:t>2</a:t>
            </a:fld>
            <a:endParaRPr lang="en-US" smtClean="0"/>
          </a:p>
        </p:txBody>
      </p:sp>
      <p:sp>
        <p:nvSpPr>
          <p:cNvPr id="1945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9460"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0"/>
          <p:cNvSpPr>
            <a:spLocks noGrp="1" noChangeArrowheads="1"/>
          </p:cNvSpPr>
          <p:nvPr>
            <p:ph type="sldNum" sz="quarter"/>
          </p:nvPr>
        </p:nvSpPr>
        <p:spPr>
          <a:noFill/>
          <a:ln/>
        </p:spPr>
        <p:txBody>
          <a:bodyPr/>
          <a:lstStyle/>
          <a:p>
            <a:fld id="{0AE9825D-9904-466F-A4E7-5A382A64DD05}" type="slidenum">
              <a:rPr lang="en-US" smtClean="0"/>
              <a:pPr/>
              <a:t>3</a:t>
            </a:fld>
            <a:endParaRPr lang="en-US" smtClean="0"/>
          </a:p>
        </p:txBody>
      </p:sp>
      <p:sp>
        <p:nvSpPr>
          <p:cNvPr id="2048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20484"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0"/>
          <p:cNvSpPr>
            <a:spLocks noGrp="1" noChangeArrowheads="1"/>
          </p:cNvSpPr>
          <p:nvPr>
            <p:ph type="sldNum" sz="quarter"/>
          </p:nvPr>
        </p:nvSpPr>
        <p:spPr>
          <a:noFill/>
          <a:ln/>
        </p:spPr>
        <p:txBody>
          <a:bodyPr/>
          <a:lstStyle/>
          <a:p>
            <a:fld id="{13E4EE1E-A815-4AE8-A28A-8614B1520366}" type="slidenum">
              <a:rPr lang="en-US" smtClean="0"/>
              <a:pPr/>
              <a:t>4</a:t>
            </a:fld>
            <a:endParaRPr lang="en-US" smtClean="0"/>
          </a:p>
        </p:txBody>
      </p:sp>
      <p:sp>
        <p:nvSpPr>
          <p:cNvPr id="21507"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1508"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0"/>
          <p:cNvSpPr>
            <a:spLocks noGrp="1" noChangeArrowheads="1"/>
          </p:cNvSpPr>
          <p:nvPr>
            <p:ph type="sldNum" sz="quarter"/>
          </p:nvPr>
        </p:nvSpPr>
        <p:spPr>
          <a:noFill/>
          <a:ln/>
        </p:spPr>
        <p:txBody>
          <a:bodyPr/>
          <a:lstStyle/>
          <a:p>
            <a:fld id="{72F1FAAE-BA12-4E60-AD32-109626F481CF}" type="slidenum">
              <a:rPr lang="en-US" smtClean="0"/>
              <a:pPr/>
              <a:t>5</a:t>
            </a:fld>
            <a:endParaRPr lang="en-US" smtClean="0"/>
          </a:p>
        </p:txBody>
      </p:sp>
      <p:sp>
        <p:nvSpPr>
          <p:cNvPr id="22531"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2532"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0"/>
          <p:cNvSpPr>
            <a:spLocks noGrp="1" noChangeArrowheads="1"/>
          </p:cNvSpPr>
          <p:nvPr>
            <p:ph type="sldNum" sz="quarter"/>
          </p:nvPr>
        </p:nvSpPr>
        <p:spPr>
          <a:noFill/>
          <a:ln/>
        </p:spPr>
        <p:txBody>
          <a:bodyPr/>
          <a:lstStyle/>
          <a:p>
            <a:fld id="{B8E6C49D-5AB5-4DF4-B32C-D3E90ECC5758}" type="slidenum">
              <a:rPr lang="en-US" smtClean="0"/>
              <a:pPr/>
              <a:t>6</a:t>
            </a:fld>
            <a:endParaRPr lang="en-US" smtClean="0"/>
          </a:p>
        </p:txBody>
      </p:sp>
      <p:sp>
        <p:nvSpPr>
          <p:cNvPr id="23555"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3556"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ln/>
        </p:spPr>
        <p:txBody>
          <a:bodyPr/>
          <a:lstStyle/>
          <a:p>
            <a:fld id="{78BC1B49-F4DA-4620-929D-0647314F2894}" type="slidenum">
              <a:rPr lang="en-US" smtClean="0"/>
              <a:pPr/>
              <a:t>7</a:t>
            </a:fld>
            <a:endParaRPr lang="en-US" smtClean="0"/>
          </a:p>
        </p:txBody>
      </p:sp>
      <p:sp>
        <p:nvSpPr>
          <p:cNvPr id="24579"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4580"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0"/>
          <p:cNvSpPr>
            <a:spLocks noGrp="1" noChangeArrowheads="1"/>
          </p:cNvSpPr>
          <p:nvPr>
            <p:ph type="sldNum" sz="quarter"/>
          </p:nvPr>
        </p:nvSpPr>
        <p:spPr>
          <a:noFill/>
          <a:ln/>
        </p:spPr>
        <p:txBody>
          <a:bodyPr/>
          <a:lstStyle/>
          <a:p>
            <a:fld id="{88F2883F-D360-4E51-A8F2-CEBA995605CD}" type="slidenum">
              <a:rPr lang="en-US" smtClean="0"/>
              <a:pPr/>
              <a:t>8</a:t>
            </a:fld>
            <a:endParaRPr lang="en-US" smtClean="0"/>
          </a:p>
        </p:txBody>
      </p:sp>
      <p:sp>
        <p:nvSpPr>
          <p:cNvPr id="25603"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5604"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0"/>
          <p:cNvSpPr>
            <a:spLocks noGrp="1" noChangeArrowheads="1"/>
          </p:cNvSpPr>
          <p:nvPr>
            <p:ph type="sldNum" sz="quarter"/>
          </p:nvPr>
        </p:nvSpPr>
        <p:spPr>
          <a:noFill/>
          <a:ln/>
        </p:spPr>
        <p:txBody>
          <a:bodyPr/>
          <a:lstStyle/>
          <a:p>
            <a:fld id="{32F7591E-BD1F-4D85-99C2-DEFD35F7BA99}" type="slidenum">
              <a:rPr lang="en-US" smtClean="0"/>
              <a:pPr/>
              <a:t>9</a:t>
            </a:fld>
            <a:endParaRPr lang="en-US" smtClean="0"/>
          </a:p>
        </p:txBody>
      </p:sp>
      <p:sp>
        <p:nvSpPr>
          <p:cNvPr id="26627"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6628"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6FE04CA-EF4B-4CFB-90DC-0A181735E1E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A54A1E7-2771-48B4-83B6-D0961E652191}"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35375" y="301625"/>
            <a:ext cx="6148388" cy="12541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549263C-3EEE-404B-A78F-B388A279C3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48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48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515DFEC-3384-4EF8-8404-39E649547B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775D259-17CB-46D2-9B61-FF8037C4E2A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64E435D-FD55-457D-8174-42424EA7FD7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D508051-0102-437F-A69E-C719BD2607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AB7477B-37BB-4F29-BDBF-E4D5F279072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2A98DE-BCB9-434B-A8E4-632FECB492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4AF155AC-B0E1-4A5D-A1BB-536A3DBF976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26FCDF4-6FFC-409D-8ECF-120B6E42C66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9A22A7C-DBEC-4D76-A1C6-1E5907CA43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EFE4AD7-3AA0-4B7D-B77C-554E340BD05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3C348371-E8D6-4CDE-8277-B782A4F7E72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305CB4D-11A9-4426-B198-CE9F467B0DB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36550"/>
            <a:ext cx="2265362" cy="5954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36550"/>
            <a:ext cx="6645275" cy="5954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7015EA4-BD7F-4306-8EE9-B6ED65B8FBB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5ABFA05-00AC-4B6B-845D-20A1B677EE0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7A03EE8-D054-49B2-8DE1-0A2EC8579ED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561960E-C2FD-4E79-AE39-E32648BBC0E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10BDB8A-FED6-4494-A813-E32308A8139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105D5440-0339-4BE1-96C2-0FD09F9F63E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0AFF808D-C7C2-4044-AD96-4802F73BC3A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4B514FE-B8D1-4E5D-9A6B-8CF9190CA3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13C32C5-53C7-4D9F-93FD-DBFFA559BC0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AD854FD-2016-4A69-ADC4-8E33AF59198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D84CD06-02E4-4D55-A503-51B0670CFDA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9C9D247-7CB0-441A-82D2-2BA71B4454C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48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48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EE1B9BBF-C01F-4568-BC3A-EA31E36EB32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A1F0CCC-E801-4D62-9576-5A9F1A81CA6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3378240-95A8-4CDE-AD68-BD5D2C00CBB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E43849D-1B96-4D23-B0C1-A2A195080D3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160588"/>
            <a:ext cx="4454525" cy="459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2160588"/>
            <a:ext cx="4456112" cy="459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6057B7D-867E-4FF7-BA0A-FA933990B3F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87AEFF35-06DB-4196-A2FE-41474645755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1389D25B-FAB1-4D27-8309-8EED9CE0B9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E806B3E3-09DD-4E12-A3AF-04CCFDDB1F0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F6A2756-7E38-4B8B-ADB7-A26965B8390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E2341E6-9130-43DB-BBCE-E46B04A251B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AD65346-E8E3-42F0-AB80-0BD4E4E55C9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E2A2A0E-C4E4-4827-A4C0-958632C4FC4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5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5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E4E34C4-9C01-4BB6-B8AA-6F6E2894D224}"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20C20A7-081F-4222-B528-DD68AF29EA0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A396449-3C04-4A24-9138-48E425944F36}"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6473B82-DC25-4D46-BDB4-6A0AB4074EAB}"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768475"/>
            <a:ext cx="4329113"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1263" y="1768475"/>
            <a:ext cx="4330700"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CCA46B8B-B146-4F3F-B29A-3703D058EC66}"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CFC761E2-3B23-4473-88B1-DAE5455829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093D6EF3-6366-4788-BE80-7FB9CF81F7D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D0C1798-F5EC-41EC-AA64-B5D175AFA9FF}"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A6CE6B96-5333-4DFA-B05B-694555D47D2D}"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00FFFD5-6836-4758-AB6F-40A8D6AC5223}"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112E7CF-C1AB-4CFB-A880-B2EC76CBABEF}"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EFC0C07-6C16-4EE8-BC9A-9442F22F60B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0100" y="539750"/>
            <a:ext cx="2201863" cy="6291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539750"/>
            <a:ext cx="6457950" cy="6291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960E471-FE1C-4149-98B5-4151D1820B35}"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0F0AC1C-78CA-4DFA-85FB-88C782FD45AA}"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635EB9D-6E6B-418F-8103-1EBAC3200549}"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3970EB9-F7A2-41C6-8F5C-A14A7D44E030}"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84375"/>
            <a:ext cx="4059237"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1984375"/>
            <a:ext cx="4060825"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074CDF8-8592-45BC-AA9F-13A43D967F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D75045A-719E-481F-AEEB-24CF04A8F595}"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8DC32B55-9646-43CD-850C-1EC3FB024D10}"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076C003E-3A5B-40A7-90AE-10527DBCFA5F}"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41EEC2B-C47C-48EF-812C-4F9E21C4F323}"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B014F48-3FFB-49E8-8054-93A4CB9C77FF}"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1337E75-5D3C-4079-AE40-7B86F149B5B8}"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1581CD9-9D69-41D1-A208-EE566C118F5D}"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6138" y="554038"/>
            <a:ext cx="2157412"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54038"/>
            <a:ext cx="6323013"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EDA91BB-D072-4A37-98B7-1D215B9EC4EB}"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2186BAB-A1BC-4427-B845-599C4F6660B5}"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B98538B-8956-4CF9-9C5E-98AB6AA64166}"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E3F3B4F-C986-4B2C-B181-7A10F3D16C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81DB646F-B30A-4FF3-A927-DE3A84FEAEE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339975"/>
            <a:ext cx="3879850" cy="431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2339975"/>
            <a:ext cx="3879850" cy="431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0EF3789-929E-492A-9676-DAA12151EC86}"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C654C9B6-1D98-4AD2-9233-0895FAEBC34D}"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638E87CC-16B8-4162-B908-EB39ADD2B66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6B1CA71-4D16-4304-877A-5358D90603F9}"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162411C-41DD-4870-A909-64C0D8684008}"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20C02AC-96F2-4383-AA35-9D8C0950B29E}"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C57B978-B7D6-49CF-91BE-97992D9158E3}"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717550"/>
            <a:ext cx="2112962"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717550"/>
            <a:ext cx="6186488"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66A6221-438B-430E-96C1-626EFEFD7B71}"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E6DB216D-378C-4A5E-924A-FAEC796B3E7D}"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FCDB0AD-3DF0-4A4C-9B17-EE7EB802CF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1D69AC5-EB8C-490E-8B7F-73D3894C902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403768B-AB67-4691-96EE-8B434BFB5B60}"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79613"/>
            <a:ext cx="4059237"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1979613"/>
            <a:ext cx="4060825"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C77DA53-8F3C-477B-BC84-6B8E97E78FE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3153FD5F-0619-4219-BC2C-A06302DCE19A}"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C00889F9-DD79-4B02-BADA-396782C5021B}"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0B98FA4-2F05-4E52-BCF7-E61543E6E1F3}"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952A3ED-D9D0-4AAE-810A-F1FADB13B59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3E438CB2-DF2D-475C-8B69-F3E2023BB84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1A73174-B32E-4EB8-B974-D1533BBB6D23}"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720725"/>
            <a:ext cx="2066925" cy="575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720725"/>
            <a:ext cx="6053137" cy="575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8AEDC36-1758-46E9-8A51-1E75E964760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4F0D6C9-AEB4-4ABD-95B4-27D303BE50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696CD69-BFB8-42A5-AF3A-77369A07A9B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20D71D6-D999-4A75-9A54-D63680613616}"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D310D86-F191-4A2D-B1C1-AD0FBA7C3A7F}"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1768475"/>
            <a:ext cx="3806825" cy="380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8838" y="1768475"/>
            <a:ext cx="3808412" cy="380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CCE8C5C-A53C-4C81-A6AC-602B22773406}"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B730CE-BC08-499D-A8AB-DBDFACA9F637}"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01F6DE2-52A8-49CB-8809-FF30A4AA196E}"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1EA4E380-8F6B-41C2-A60F-F53E0FD7F264}"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965434E-22B7-4672-AA60-779C2C624124}"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E4759E21-FFA0-41C9-BBC4-C2A174ABAD13}"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F358508-C8F7-48A5-8A27-13EDB7CE717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2725" y="301625"/>
            <a:ext cx="1951038" cy="527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301625"/>
            <a:ext cx="5700712" cy="527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75F5047-838B-4BE5-A037-E1DC0663FC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3037" cy="498157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pPr>
              <a:defRPr/>
            </a:pPr>
            <a:endParaRPr lang="en-US"/>
          </a:p>
        </p:txBody>
      </p:sp>
      <p:sp>
        <p:nvSpPr>
          <p:cNvPr id="1028"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pPr>
              <a:defRPr/>
            </a:pPr>
            <a:endParaRPr lang="en-US"/>
          </a:p>
        </p:txBody>
      </p:sp>
      <p:sp>
        <p:nvSpPr>
          <p:cNvPr id="1029"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pPr>
              <a:defRPr/>
            </a:pPr>
            <a:fld id="{161C34B0-B077-4722-96B9-BAE38FFC8B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03238" y="336550"/>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503238" y="1768475"/>
            <a:ext cx="9063037" cy="4522788"/>
          </a:xfrm>
          <a:prstGeom prst="rect">
            <a:avLst/>
          </a:prstGeom>
          <a:noFill/>
          <a:ln w="9525">
            <a:noFill/>
            <a:round/>
            <a:headEnd/>
            <a:tailEnd/>
          </a:ln>
        </p:spPr>
        <p:txBody>
          <a:bodyPr vert="horz" wrap="square" lIns="0" tIns="2016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6706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mn-lt"/>
                <a:cs typeface="+mn-cs"/>
              </a:defRPr>
            </a:lvl1pPr>
          </a:lstStyle>
          <a:p>
            <a:pPr>
              <a:defRPr/>
            </a:pPr>
            <a:endParaRPr lang="en-US"/>
          </a:p>
        </p:txBody>
      </p:sp>
      <p:sp>
        <p:nvSpPr>
          <p:cNvPr id="2052" name="Rectangle 4"/>
          <p:cNvSpPr>
            <a:spLocks noGrp="1" noChangeArrowheads="1"/>
          </p:cNvSpPr>
          <p:nvPr>
            <p:ph type="ftr"/>
          </p:nvPr>
        </p:nvSpPr>
        <p:spPr bwMode="auto">
          <a:xfrm>
            <a:off x="3448050" y="66706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mn-lt"/>
                <a:cs typeface="+mn-cs"/>
              </a:defRPr>
            </a:lvl1pPr>
          </a:lstStyle>
          <a:p>
            <a:pPr>
              <a:defRPr/>
            </a:pPr>
            <a:endParaRPr lang="en-US"/>
          </a:p>
        </p:txBody>
      </p:sp>
      <p:sp>
        <p:nvSpPr>
          <p:cNvPr id="2053" name="Rectangle 5"/>
          <p:cNvSpPr>
            <a:spLocks noGrp="1" noChangeArrowheads="1"/>
          </p:cNvSpPr>
          <p:nvPr>
            <p:ph type="sldNum"/>
          </p:nvPr>
        </p:nvSpPr>
        <p:spPr bwMode="auto">
          <a:xfrm>
            <a:off x="7227888" y="66706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mn-lt"/>
                <a:cs typeface="+mn-cs"/>
              </a:defRPr>
            </a:lvl1pPr>
          </a:lstStyle>
          <a:p>
            <a:pPr>
              <a:defRPr/>
            </a:pPr>
            <a:fld id="{6D949910-D912-4363-B27E-62D40BAC99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mj-lt"/>
          <a:ea typeface="+mj-ea"/>
          <a:cs typeface="+mj-cs"/>
        </a:defRPr>
      </a:lvl1pPr>
      <a:lvl2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2pPr>
      <a:lvl3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3pPr>
      <a:lvl4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4pPr>
      <a:lvl5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5pPr>
      <a:lvl6pPr marL="25146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6pPr>
      <a:lvl7pPr marL="29718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7pPr>
      <a:lvl8pPr marL="34290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8pPr>
      <a:lvl9pPr marL="38862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9pPr>
    </p:titleStyle>
    <p:bodyStyle>
      <a:lvl1pPr marL="342900" indent="-342900" algn="l" defTabSz="457200" rtl="0" eaLnBrk="0" fontAlgn="base" hangingPunct="0">
        <a:lnSpc>
          <a:spcPct val="95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Arial" charset="0"/>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Arial" charset="0"/>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Arial" charset="0"/>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Arial" charset="0"/>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503238" y="301625"/>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503238" y="1768475"/>
            <a:ext cx="9063037" cy="498157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3076"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3077"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24C3C537-F15C-454B-A88E-899D54F69F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503238" y="301625"/>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503238" y="2160588"/>
            <a:ext cx="9063037" cy="45910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4100"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4101"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CAC99A53-CD5E-4500-9BEE-23F2791C36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539750" y="539750"/>
            <a:ext cx="8812213" cy="1016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5123" name="Rectangle 2"/>
          <p:cNvSpPr>
            <a:spLocks noGrp="1" noChangeArrowheads="1"/>
          </p:cNvSpPr>
          <p:nvPr>
            <p:ph type="body" idx="1"/>
          </p:nvPr>
        </p:nvSpPr>
        <p:spPr bwMode="auto">
          <a:xfrm>
            <a:off x="539750" y="1768475"/>
            <a:ext cx="8812213" cy="5062538"/>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39750" y="6996113"/>
            <a:ext cx="2330450"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5124" name="Rectangle 4"/>
          <p:cNvSpPr>
            <a:spLocks noGrp="1" noChangeArrowheads="1"/>
          </p:cNvSpPr>
          <p:nvPr>
            <p:ph type="ftr"/>
          </p:nvPr>
        </p:nvSpPr>
        <p:spPr bwMode="auto">
          <a:xfrm>
            <a:off x="3471863" y="6996113"/>
            <a:ext cx="3173412"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5125" name="Rectangle 5"/>
          <p:cNvSpPr>
            <a:spLocks noGrp="1" noChangeArrowheads="1"/>
          </p:cNvSpPr>
          <p:nvPr>
            <p:ph type="sldNum"/>
          </p:nvPr>
        </p:nvSpPr>
        <p:spPr bwMode="auto">
          <a:xfrm>
            <a:off x="7237413" y="6996113"/>
            <a:ext cx="2330450"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D07BE42B-41D8-451C-B92B-DDBAB14981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720725" y="554038"/>
            <a:ext cx="8632825"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147" name="Rectangle 2"/>
          <p:cNvSpPr>
            <a:spLocks noGrp="1" noChangeArrowheads="1"/>
          </p:cNvSpPr>
          <p:nvPr>
            <p:ph type="body" idx="1"/>
          </p:nvPr>
        </p:nvSpPr>
        <p:spPr bwMode="auto">
          <a:xfrm>
            <a:off x="900113" y="1984375"/>
            <a:ext cx="8272462" cy="416242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12775" y="64547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endParaRPr lang="en-US"/>
          </a:p>
        </p:txBody>
      </p:sp>
      <p:sp>
        <p:nvSpPr>
          <p:cNvPr id="6148" name="Rectangle 4"/>
          <p:cNvSpPr>
            <a:spLocks noGrp="1" noChangeArrowheads="1"/>
          </p:cNvSpPr>
          <p:nvPr>
            <p:ph type="ftr"/>
          </p:nvPr>
        </p:nvSpPr>
        <p:spPr bwMode="auto">
          <a:xfrm>
            <a:off x="3448050" y="64547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mn-cs"/>
              </a:defRPr>
            </a:lvl1pPr>
          </a:lstStyle>
          <a:p>
            <a:pPr>
              <a:defRPr/>
            </a:pPr>
            <a:endParaRPr lang="en-US"/>
          </a:p>
        </p:txBody>
      </p:sp>
      <p:sp>
        <p:nvSpPr>
          <p:cNvPr id="6149" name="Rectangle 5"/>
          <p:cNvSpPr>
            <a:spLocks noGrp="1" noChangeArrowheads="1"/>
          </p:cNvSpPr>
          <p:nvPr>
            <p:ph type="sldNum"/>
          </p:nvPr>
        </p:nvSpPr>
        <p:spPr bwMode="auto">
          <a:xfrm>
            <a:off x="7083425" y="64547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fld id="{440881AF-15EB-4B25-AE4A-3A767EED17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720725" y="717550"/>
            <a:ext cx="8451850"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7171" name="Rectangle 2"/>
          <p:cNvSpPr>
            <a:spLocks noGrp="1" noChangeArrowheads="1"/>
          </p:cNvSpPr>
          <p:nvPr>
            <p:ph type="body" idx="1"/>
          </p:nvPr>
        </p:nvSpPr>
        <p:spPr bwMode="auto">
          <a:xfrm>
            <a:off x="1079500" y="2339975"/>
            <a:ext cx="7912100" cy="43116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7172"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7173"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7B1487FF-9A5F-494F-A327-7ECA0DEC6E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900113" y="720725"/>
            <a:ext cx="8272462" cy="107156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195" name="Rectangle 2"/>
          <p:cNvSpPr>
            <a:spLocks noGrp="1" noChangeArrowheads="1"/>
          </p:cNvSpPr>
          <p:nvPr>
            <p:ph type="body" idx="1"/>
          </p:nvPr>
        </p:nvSpPr>
        <p:spPr bwMode="auto">
          <a:xfrm>
            <a:off x="900113" y="1979613"/>
            <a:ext cx="8272462" cy="449262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endParaRPr lang="en-US"/>
          </a:p>
        </p:txBody>
      </p:sp>
      <p:sp>
        <p:nvSpPr>
          <p:cNvPr id="8196"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mn-cs"/>
              </a:defRPr>
            </a:lvl1pPr>
          </a:lstStyle>
          <a:p>
            <a:pPr>
              <a:defRPr/>
            </a:pPr>
            <a:endParaRPr lang="en-US"/>
          </a:p>
        </p:txBody>
      </p:sp>
      <p:sp>
        <p:nvSpPr>
          <p:cNvPr id="8197"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fld id="{E97CDB14-048B-43D8-ABB4-D4D89853CA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3635375" y="301625"/>
            <a:ext cx="6148388"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9219" name="Rectangle 2"/>
          <p:cNvSpPr>
            <a:spLocks noGrp="1" noChangeArrowheads="1"/>
          </p:cNvSpPr>
          <p:nvPr>
            <p:ph type="body" idx="1"/>
          </p:nvPr>
        </p:nvSpPr>
        <p:spPr bwMode="auto">
          <a:xfrm>
            <a:off x="1979613" y="1768475"/>
            <a:ext cx="7767637" cy="38036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1763713" y="6094413"/>
            <a:ext cx="2339975" cy="5127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endParaRPr lang="en-US"/>
          </a:p>
        </p:txBody>
      </p:sp>
      <p:sp>
        <p:nvSpPr>
          <p:cNvPr id="9220" name="Rectangle 4"/>
          <p:cNvSpPr>
            <a:spLocks noGrp="1" noChangeArrowheads="1"/>
          </p:cNvSpPr>
          <p:nvPr>
            <p:ph type="ftr"/>
          </p:nvPr>
        </p:nvSpPr>
        <p:spPr bwMode="auto">
          <a:xfrm>
            <a:off x="4203700" y="6707188"/>
            <a:ext cx="3187700" cy="5127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mn-cs"/>
              </a:defRPr>
            </a:lvl1pPr>
          </a:lstStyle>
          <a:p>
            <a:pPr>
              <a:defRPr/>
            </a:pPr>
            <a:endParaRPr lang="en-US"/>
          </a:p>
        </p:txBody>
      </p:sp>
      <p:sp>
        <p:nvSpPr>
          <p:cNvPr id="9221" name="Rectangle 5"/>
          <p:cNvSpPr>
            <a:spLocks noGrp="1" noChangeArrowheads="1"/>
          </p:cNvSpPr>
          <p:nvPr>
            <p:ph type="sldNum"/>
          </p:nvPr>
        </p:nvSpPr>
        <p:spPr bwMode="auto">
          <a:xfrm>
            <a:off x="7515225" y="6707188"/>
            <a:ext cx="2339975" cy="5127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fld id="{B754028B-4296-4102-B5C2-6252F909E2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mj-lt"/>
          <a:ea typeface="+mj-ea"/>
          <a:cs typeface="+mj-cs"/>
        </a:defRPr>
      </a:lvl1pPr>
      <a:lvl2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2pPr>
      <a:lvl3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3pPr>
      <a:lvl4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4pPr>
      <a:lvl5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5pPr>
      <a:lvl6pPr marL="25146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6pPr>
      <a:lvl7pPr marL="29718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7pPr>
      <a:lvl8pPr marL="34290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8pPr>
      <a:lvl9pPr marL="38862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312" y="301625"/>
            <a:ext cx="8553451" cy="2106612"/>
          </a:xfrm>
        </p:spPr>
        <p:txBody>
          <a:bodyPr/>
          <a:lstStyle/>
          <a:p>
            <a:r>
              <a:rPr lang="en-US" sz="3200" dirty="0" smtClean="0"/>
              <a:t>EE392 - ELECTRICAL ENGINEERING PRACTICE</a:t>
            </a:r>
            <a:br>
              <a:rPr lang="en-US" sz="3200" dirty="0" smtClean="0"/>
            </a:br>
            <a:r>
              <a:rPr lang="en-US" sz="3200" dirty="0" smtClean="0"/>
              <a:t/>
            </a:r>
            <a:br>
              <a:rPr lang="en-US" sz="3200" dirty="0" smtClean="0"/>
            </a:br>
            <a:r>
              <a:rPr lang="en-US" sz="3200" dirty="0" smtClean="0"/>
              <a:t>MECHANICAL COMPONENT</a:t>
            </a:r>
            <a:endParaRPr lang="en-US" sz="3200" dirty="0"/>
          </a:p>
        </p:txBody>
      </p:sp>
      <p:sp>
        <p:nvSpPr>
          <p:cNvPr id="3" name="TextBox 2"/>
          <p:cNvSpPr txBox="1"/>
          <p:nvPr/>
        </p:nvSpPr>
        <p:spPr>
          <a:xfrm>
            <a:off x="2297112" y="3475037"/>
            <a:ext cx="6019800" cy="14661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smtClean="0">
                <a:solidFill>
                  <a:schemeClr val="tx1"/>
                </a:solidFill>
              </a:rPr>
              <a:t>Static Mechanics: </a:t>
            </a:r>
          </a:p>
          <a:p>
            <a:pPr algn="ctr"/>
            <a:endParaRPr lang="en-US" sz="3200" b="1" dirty="0" smtClean="0">
              <a:solidFill>
                <a:schemeClr val="tx1"/>
              </a:solidFill>
            </a:endParaRPr>
          </a:p>
          <a:p>
            <a:pPr algn="ctr"/>
            <a:r>
              <a:rPr lang="en-US" sz="3200" b="1" dirty="0" smtClean="0">
                <a:solidFill>
                  <a:schemeClr val="tx1"/>
                </a:solidFill>
              </a:rPr>
              <a:t>Bending Stress</a:t>
            </a:r>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EE392 - MECHANICAL COMPONENT</a:t>
            </a:r>
            <a:endParaRPr lang="en-US" dirty="0"/>
          </a:p>
        </p:txBody>
      </p:sp>
      <p:sp>
        <p:nvSpPr>
          <p:cNvPr id="3" name="Content Placeholder 2"/>
          <p:cNvSpPr>
            <a:spLocks noGrp="1"/>
          </p:cNvSpPr>
          <p:nvPr>
            <p:ph idx="1"/>
          </p:nvPr>
        </p:nvSpPr>
        <p:spPr>
          <a:xfrm>
            <a:off x="1979613" y="1768475"/>
            <a:ext cx="7767637" cy="4373562"/>
          </a:xfrm>
        </p:spPr>
        <p:txBody>
          <a:bodyPr/>
          <a:lstStyle/>
          <a:p>
            <a:r>
              <a:rPr lang="en-US" sz="1800" b="1" dirty="0" smtClean="0"/>
              <a:t>Moment of Inertia continued ...</a:t>
            </a:r>
          </a:p>
          <a:p>
            <a:r>
              <a:rPr lang="en-US" sz="1800" dirty="0" smtClean="0"/>
              <a:t>By definition Ix = </a:t>
            </a:r>
            <a:r>
              <a:rPr lang="en-US" sz="1800" dirty="0" smtClean="0">
                <a:latin typeface="Times New Roman"/>
                <a:cs typeface="Times New Roman"/>
              </a:rPr>
              <a:t>∫y2.dA about XX’ axis (Fig 3.2) and </a:t>
            </a:r>
            <a:r>
              <a:rPr lang="en-US" sz="1800" dirty="0" err="1" smtClean="0">
                <a:latin typeface="Times New Roman"/>
                <a:cs typeface="Times New Roman"/>
              </a:rPr>
              <a:t>Iy</a:t>
            </a:r>
            <a:r>
              <a:rPr lang="en-US" sz="1800" dirty="0" smtClean="0">
                <a:latin typeface="Times New Roman"/>
                <a:cs typeface="Times New Roman"/>
              </a:rPr>
              <a:t> = ∫x2.dA</a:t>
            </a:r>
          </a:p>
          <a:p>
            <a:r>
              <a:rPr lang="en-US" sz="1800" dirty="0" smtClean="0"/>
              <a:t>The moment of inertia about an axis through O perpendicular to the figure is called the Polar Moment of Inertia </a:t>
            </a:r>
            <a:r>
              <a:rPr lang="en-US" sz="1800" dirty="0" smtClean="0">
                <a:latin typeface="Times New Roman"/>
                <a:cs typeface="Times New Roman"/>
              </a:rPr>
              <a:t>J = ∫r2.dA</a:t>
            </a:r>
          </a:p>
          <a:p>
            <a:r>
              <a:rPr lang="en-US" sz="1800" dirty="0" smtClean="0">
                <a:latin typeface="Times New Roman"/>
                <a:cs typeface="Times New Roman"/>
              </a:rPr>
              <a:t>= ∫(x2+y2)</a:t>
            </a:r>
            <a:r>
              <a:rPr lang="en-US" sz="1800" dirty="0" err="1" smtClean="0">
                <a:latin typeface="Times New Roman"/>
                <a:cs typeface="Times New Roman"/>
              </a:rPr>
              <a:t>dA</a:t>
            </a:r>
            <a:endParaRPr lang="en-US" sz="1800" dirty="0" smtClean="0">
              <a:latin typeface="Times New Roman"/>
              <a:cs typeface="Times New Roman"/>
            </a:endParaRPr>
          </a:p>
          <a:p>
            <a:r>
              <a:rPr lang="en-US" sz="1800" dirty="0" smtClean="0">
                <a:latin typeface="Times New Roman"/>
                <a:cs typeface="Times New Roman"/>
              </a:rPr>
              <a:t>= Ix + </a:t>
            </a:r>
            <a:r>
              <a:rPr lang="en-US" sz="1800" dirty="0" err="1" smtClean="0">
                <a:latin typeface="Times New Roman"/>
                <a:cs typeface="Times New Roman"/>
              </a:rPr>
              <a:t>Iy</a:t>
            </a:r>
            <a:endParaRPr lang="en-US" sz="1800" dirty="0" smtClean="0">
              <a:latin typeface="Times New Roman"/>
              <a:cs typeface="Times New Roman"/>
            </a:endParaRPr>
          </a:p>
          <a:p>
            <a:r>
              <a:rPr lang="en-US" sz="1800" dirty="0" smtClean="0"/>
              <a:t>This relation is referred to as the perpendicular axis theorem, and maybe stated as follows:</a:t>
            </a:r>
          </a:p>
          <a:p>
            <a:r>
              <a:rPr lang="en-US" sz="1800" dirty="0" smtClean="0"/>
              <a:t>“The sum of moments of inertia about any two axes in the plane is equal to the moment of inertia about the axis perpendicular to the plane, the three axes being concurrent”.</a:t>
            </a:r>
          </a:p>
        </p:txBody>
      </p:sp>
      <p:sp>
        <p:nvSpPr>
          <p:cNvPr id="4"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
        <p:nvSpPr>
          <p:cNvPr id="5" name="Slide Number Placeholder 4"/>
          <p:cNvSpPr>
            <a:spLocks noGrp="1"/>
          </p:cNvSpPr>
          <p:nvPr>
            <p:ph type="sldNum" idx="12"/>
          </p:nvPr>
        </p:nvSpPr>
        <p:spPr/>
        <p:txBody>
          <a:bodyPr/>
          <a:lstStyle/>
          <a:p>
            <a:pPr>
              <a:defRPr/>
            </a:pPr>
            <a:fld id="{620D71D6-D999-4A75-9A54-D63680613616}"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EE392 - MECHANICAL COMPONENT</a:t>
            </a:r>
            <a:endParaRPr lang="en-US" dirty="0"/>
          </a:p>
        </p:txBody>
      </p:sp>
      <p:sp>
        <p:nvSpPr>
          <p:cNvPr id="3" name="Content Placeholder 2"/>
          <p:cNvSpPr>
            <a:spLocks noGrp="1"/>
          </p:cNvSpPr>
          <p:nvPr>
            <p:ph idx="1"/>
          </p:nvPr>
        </p:nvSpPr>
        <p:spPr>
          <a:xfrm>
            <a:off x="1979613" y="1768475"/>
            <a:ext cx="7767637" cy="4754562"/>
          </a:xfrm>
        </p:spPr>
        <p:txBody>
          <a:bodyPr/>
          <a:lstStyle/>
          <a:p>
            <a:pPr>
              <a:buNone/>
            </a:pPr>
            <a:r>
              <a:rPr lang="en-US" sz="1800" b="1" dirty="0" smtClean="0"/>
              <a:t>Moment of Inertia continued..</a:t>
            </a:r>
          </a:p>
          <a:p>
            <a:r>
              <a:rPr lang="en-US" sz="1800" b="1" dirty="0" smtClean="0"/>
              <a:t>Circular Section</a:t>
            </a:r>
          </a:p>
          <a:p>
            <a:r>
              <a:rPr lang="en-US" sz="1800" dirty="0" smtClean="0"/>
              <a:t>To calculate the polar moment of inertia about O (Fig 3.3), </a:t>
            </a:r>
            <a:r>
              <a:rPr lang="el-GR" sz="1800" dirty="0" smtClean="0">
                <a:latin typeface="Times New Roman"/>
                <a:cs typeface="Times New Roman"/>
              </a:rPr>
              <a:t>δ</a:t>
            </a:r>
            <a:r>
              <a:rPr lang="en-US" sz="1800" dirty="0" smtClean="0">
                <a:latin typeface="Times New Roman"/>
                <a:cs typeface="Times New Roman"/>
              </a:rPr>
              <a:t>A = 2</a:t>
            </a:r>
            <a:r>
              <a:rPr lang="el-GR" sz="1800" dirty="0" smtClean="0">
                <a:latin typeface="Times New Roman"/>
                <a:cs typeface="Times New Roman"/>
              </a:rPr>
              <a:t>π</a:t>
            </a:r>
            <a:r>
              <a:rPr lang="en-US" sz="1800" dirty="0" smtClean="0">
                <a:latin typeface="Times New Roman"/>
                <a:cs typeface="Times New Roman"/>
              </a:rPr>
              <a:t>r.</a:t>
            </a:r>
            <a:r>
              <a:rPr lang="el-GR" sz="1800" dirty="0" smtClean="0">
                <a:latin typeface="Times New Roman"/>
                <a:cs typeface="Times New Roman"/>
              </a:rPr>
              <a:t>δ</a:t>
            </a:r>
            <a:r>
              <a:rPr lang="en-US" sz="1800" dirty="0" smtClean="0">
                <a:latin typeface="Times New Roman"/>
                <a:cs typeface="Times New Roman"/>
              </a:rPr>
              <a:t>r</a:t>
            </a:r>
          </a:p>
          <a:p>
            <a:r>
              <a:rPr lang="en-US" sz="1800" dirty="0" smtClean="0">
                <a:latin typeface="Times New Roman"/>
                <a:cs typeface="Times New Roman"/>
              </a:rPr>
              <a:t>Therefore J = ∫r2.2</a:t>
            </a:r>
            <a:r>
              <a:rPr lang="el-GR" sz="1800" dirty="0" smtClean="0">
                <a:latin typeface="Times New Roman"/>
                <a:cs typeface="Times New Roman"/>
              </a:rPr>
              <a:t>π</a:t>
            </a:r>
            <a:r>
              <a:rPr lang="en-US" sz="1800" dirty="0" err="1" smtClean="0">
                <a:latin typeface="Times New Roman"/>
                <a:cs typeface="Times New Roman"/>
              </a:rPr>
              <a:t>r.dr</a:t>
            </a:r>
            <a:endParaRPr lang="en-US" sz="1800" dirty="0" smtClean="0">
              <a:latin typeface="Times New Roman"/>
              <a:cs typeface="Times New Roman"/>
            </a:endParaRPr>
          </a:p>
          <a:p>
            <a:r>
              <a:rPr lang="en-US" sz="1800" dirty="0" smtClean="0">
                <a:latin typeface="Times New Roman"/>
                <a:cs typeface="Times New Roman"/>
              </a:rPr>
              <a:t>= 2</a:t>
            </a:r>
            <a:r>
              <a:rPr lang="el-GR" sz="1800" dirty="0" smtClean="0">
                <a:latin typeface="Times New Roman"/>
                <a:cs typeface="Times New Roman"/>
              </a:rPr>
              <a:t>π[</a:t>
            </a:r>
            <a:r>
              <a:rPr lang="en-US" sz="1800" dirty="0" smtClean="0">
                <a:latin typeface="Times New Roman"/>
                <a:cs typeface="Times New Roman"/>
              </a:rPr>
              <a:t>r4/4]</a:t>
            </a:r>
          </a:p>
          <a:p>
            <a:r>
              <a:rPr lang="en-US" sz="1800" dirty="0" smtClean="0">
                <a:latin typeface="Times New Roman"/>
                <a:cs typeface="Times New Roman"/>
              </a:rPr>
              <a:t>=  </a:t>
            </a:r>
            <a:r>
              <a:rPr lang="el-GR" sz="1800" dirty="0" smtClean="0">
                <a:latin typeface="Times New Roman"/>
                <a:cs typeface="Times New Roman"/>
              </a:rPr>
              <a:t>π</a:t>
            </a:r>
            <a:r>
              <a:rPr lang="en-US" sz="1800" dirty="0" smtClean="0">
                <a:latin typeface="Times New Roman"/>
                <a:cs typeface="Times New Roman"/>
              </a:rPr>
              <a:t>d4/32</a:t>
            </a:r>
          </a:p>
        </p:txBody>
      </p:sp>
      <p:sp>
        <p:nvSpPr>
          <p:cNvPr id="4"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EE392 - MECHANICAL COMPONENT</a:t>
            </a:r>
            <a:endParaRPr lang="en-US" dirty="0"/>
          </a:p>
        </p:txBody>
      </p:sp>
      <p:sp>
        <p:nvSpPr>
          <p:cNvPr id="3" name="Content Placeholder 2"/>
          <p:cNvSpPr>
            <a:spLocks noGrp="1"/>
          </p:cNvSpPr>
          <p:nvPr>
            <p:ph idx="1"/>
          </p:nvPr>
        </p:nvSpPr>
        <p:spPr/>
        <p:txBody>
          <a:bodyPr/>
          <a:lstStyle/>
          <a:p>
            <a:r>
              <a:rPr lang="en-US" sz="1800" b="1" dirty="0" smtClean="0"/>
              <a:t>Circular Section continued …</a:t>
            </a:r>
            <a:endParaRPr lang="en-US" sz="1800" dirty="0" smtClean="0"/>
          </a:p>
          <a:p>
            <a:r>
              <a:rPr lang="en-US" sz="1800" dirty="0" smtClean="0"/>
              <a:t>But </a:t>
            </a:r>
            <a:r>
              <a:rPr lang="en-US" sz="1800" dirty="0" smtClean="0">
                <a:latin typeface="Times New Roman"/>
                <a:cs typeface="Times New Roman"/>
              </a:rPr>
              <a:t>J = Ix + </a:t>
            </a:r>
            <a:r>
              <a:rPr lang="en-US" sz="1800" dirty="0" err="1" smtClean="0">
                <a:latin typeface="Times New Roman"/>
                <a:cs typeface="Times New Roman"/>
              </a:rPr>
              <a:t>Iy</a:t>
            </a:r>
            <a:r>
              <a:rPr lang="en-US" sz="1800" dirty="0" smtClean="0">
                <a:latin typeface="Times New Roman"/>
                <a:cs typeface="Times New Roman"/>
              </a:rPr>
              <a:t>, </a:t>
            </a:r>
            <a:r>
              <a:rPr lang="en-US" sz="1800" dirty="0" smtClean="0"/>
              <a:t>by perpendicular axis theorem, and since </a:t>
            </a:r>
            <a:r>
              <a:rPr lang="en-US" sz="1800" dirty="0" smtClean="0">
                <a:latin typeface="Times New Roman"/>
                <a:cs typeface="Times New Roman"/>
              </a:rPr>
              <a:t>Ix and </a:t>
            </a:r>
            <a:r>
              <a:rPr lang="en-US" sz="1800" dirty="0" err="1" smtClean="0">
                <a:latin typeface="Times New Roman"/>
                <a:cs typeface="Times New Roman"/>
              </a:rPr>
              <a:t>Iy</a:t>
            </a:r>
            <a:r>
              <a:rPr lang="en-US" sz="1800" dirty="0" smtClean="0">
                <a:latin typeface="Times New Roman"/>
                <a:cs typeface="Times New Roman"/>
              </a:rPr>
              <a:t> </a:t>
            </a:r>
            <a:r>
              <a:rPr lang="en-US" sz="1800" dirty="0" smtClean="0"/>
              <a:t>are both equal being moments of inertia about a diameter</a:t>
            </a:r>
          </a:p>
          <a:p>
            <a:r>
              <a:rPr lang="en-US" sz="1800" dirty="0" err="1" smtClean="0">
                <a:latin typeface="Times New Roman"/>
                <a:cs typeface="Times New Roman"/>
              </a:rPr>
              <a:t>Idia</a:t>
            </a:r>
            <a:r>
              <a:rPr lang="en-US" sz="1800" dirty="0" smtClean="0">
                <a:latin typeface="Times New Roman"/>
                <a:cs typeface="Times New Roman"/>
              </a:rPr>
              <a:t> = 1/2J = </a:t>
            </a:r>
            <a:r>
              <a:rPr lang="el-GR" sz="1800" dirty="0" smtClean="0">
                <a:latin typeface="Times New Roman"/>
                <a:cs typeface="Times New Roman"/>
              </a:rPr>
              <a:t>π</a:t>
            </a:r>
            <a:r>
              <a:rPr lang="en-US" sz="1800" dirty="0" smtClean="0">
                <a:latin typeface="Times New Roman"/>
                <a:cs typeface="Times New Roman"/>
              </a:rPr>
              <a:t>d4/64</a:t>
            </a:r>
          </a:p>
          <a:p>
            <a:r>
              <a:rPr lang="en-US" sz="1800" dirty="0" smtClean="0"/>
              <a:t>For a hollow circular section of diameters </a:t>
            </a:r>
            <a:r>
              <a:rPr lang="en-US" sz="1800" dirty="0" smtClean="0">
                <a:latin typeface="Times New Roman"/>
                <a:cs typeface="Times New Roman"/>
              </a:rPr>
              <a:t>D, d</a:t>
            </a:r>
          </a:p>
          <a:p>
            <a:r>
              <a:rPr lang="en-US" sz="1800" dirty="0" smtClean="0">
                <a:latin typeface="Times New Roman"/>
                <a:cs typeface="Times New Roman"/>
              </a:rPr>
              <a:t>J = (</a:t>
            </a:r>
            <a:r>
              <a:rPr lang="el-GR" sz="1800" dirty="0" smtClean="0">
                <a:latin typeface="Times New Roman"/>
                <a:cs typeface="Times New Roman"/>
              </a:rPr>
              <a:t>π</a:t>
            </a:r>
            <a:r>
              <a:rPr lang="en-US" sz="1800" dirty="0" smtClean="0">
                <a:latin typeface="Times New Roman"/>
                <a:cs typeface="Times New Roman"/>
              </a:rPr>
              <a:t>/32)(D4-d4) and I = (</a:t>
            </a:r>
            <a:r>
              <a:rPr lang="el-GR" sz="1800" dirty="0" smtClean="0">
                <a:latin typeface="Times New Roman"/>
                <a:cs typeface="Times New Roman"/>
              </a:rPr>
              <a:t>π</a:t>
            </a:r>
            <a:r>
              <a:rPr lang="en-US" sz="1800" dirty="0" smtClean="0">
                <a:latin typeface="Times New Roman"/>
                <a:cs typeface="Times New Roman"/>
              </a:rPr>
              <a:t>/64)(D4-d4)</a:t>
            </a:r>
            <a:endParaRPr lang="en-US" sz="1800" dirty="0" smtClean="0"/>
          </a:p>
          <a:p>
            <a:endParaRPr lang="en-US" dirty="0"/>
          </a:p>
        </p:txBody>
      </p:sp>
      <p:sp>
        <p:nvSpPr>
          <p:cNvPr id="4"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EE392 - MECHANICAL COMPONENT</a:t>
            </a:r>
            <a:endParaRPr lang="en-US" dirty="0"/>
          </a:p>
        </p:txBody>
      </p:sp>
      <p:sp>
        <p:nvSpPr>
          <p:cNvPr id="3" name="Content Placeholder 2"/>
          <p:cNvSpPr>
            <a:spLocks noGrp="1"/>
          </p:cNvSpPr>
          <p:nvPr>
            <p:ph idx="1"/>
          </p:nvPr>
        </p:nvSpPr>
        <p:spPr>
          <a:xfrm>
            <a:off x="1979613" y="1768475"/>
            <a:ext cx="7767637" cy="4678362"/>
          </a:xfrm>
        </p:spPr>
        <p:txBody>
          <a:bodyPr/>
          <a:lstStyle/>
          <a:p>
            <a:r>
              <a:rPr lang="en-US" sz="1800" b="1" dirty="0" smtClean="0"/>
              <a:t>Moment of Inertia continued..</a:t>
            </a:r>
          </a:p>
          <a:p>
            <a:r>
              <a:rPr lang="en-US" sz="1800" b="1" dirty="0" smtClean="0"/>
              <a:t>Rectangular </a:t>
            </a:r>
            <a:r>
              <a:rPr lang="en-US" sz="1800" b="1" dirty="0" smtClean="0"/>
              <a:t>Section</a:t>
            </a:r>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r>
              <a:rPr lang="el-GR" sz="1800" dirty="0" smtClean="0">
                <a:latin typeface="Times New Roman"/>
                <a:cs typeface="Times New Roman"/>
              </a:rPr>
              <a:t>δ</a:t>
            </a:r>
            <a:r>
              <a:rPr lang="az-Cyrl-AZ" sz="1800" dirty="0" smtClean="0">
                <a:latin typeface="Times New Roman"/>
                <a:cs typeface="Times New Roman"/>
              </a:rPr>
              <a:t>А</a:t>
            </a:r>
            <a:r>
              <a:rPr lang="en-US" sz="1800" dirty="0" smtClean="0">
                <a:latin typeface="Times New Roman"/>
                <a:cs typeface="Times New Roman"/>
              </a:rPr>
              <a:t> = b</a:t>
            </a:r>
            <a:r>
              <a:rPr lang="el-GR" sz="1800" dirty="0" smtClean="0">
                <a:latin typeface="Times New Roman"/>
                <a:cs typeface="Times New Roman"/>
              </a:rPr>
              <a:t>δ</a:t>
            </a:r>
            <a:r>
              <a:rPr lang="en-US" sz="1800" dirty="0" smtClean="0">
                <a:latin typeface="Times New Roman"/>
                <a:cs typeface="Times New Roman"/>
              </a:rPr>
              <a:t>y</a:t>
            </a:r>
          </a:p>
          <a:p>
            <a:r>
              <a:rPr lang="en-US" sz="1800" dirty="0" smtClean="0">
                <a:latin typeface="Times New Roman"/>
                <a:cs typeface="Times New Roman"/>
              </a:rPr>
              <a:t>Ix = ∫y².bdy, where y varies from = -h/2 to +h/2</a:t>
            </a:r>
          </a:p>
          <a:p>
            <a:r>
              <a:rPr lang="en-US" sz="1800" dirty="0" smtClean="0">
                <a:latin typeface="Times New Roman"/>
                <a:cs typeface="Times New Roman"/>
              </a:rPr>
              <a:t>Ix = bh³/12</a:t>
            </a:r>
            <a:endParaRPr lang="en-US" sz="1800" dirty="0" smtClean="0"/>
          </a:p>
          <a:p>
            <a:endParaRPr lang="en-US" dirty="0"/>
          </a:p>
        </p:txBody>
      </p:sp>
      <p:sp>
        <p:nvSpPr>
          <p:cNvPr id="4" name="Rectangle 3"/>
          <p:cNvSpPr/>
          <p:nvPr/>
        </p:nvSpPr>
        <p:spPr bwMode="auto">
          <a:xfrm>
            <a:off x="3287712" y="3094037"/>
            <a:ext cx="838200" cy="1066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5" name="Rectangle 4"/>
          <p:cNvSpPr/>
          <p:nvPr/>
        </p:nvSpPr>
        <p:spPr bwMode="auto">
          <a:xfrm flipV="1">
            <a:off x="3287712" y="3246437"/>
            <a:ext cx="838200" cy="762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cxnSp>
        <p:nvCxnSpPr>
          <p:cNvPr id="7" name="Straight Connector 6"/>
          <p:cNvCxnSpPr/>
          <p:nvPr/>
        </p:nvCxnSpPr>
        <p:spPr bwMode="auto">
          <a:xfrm>
            <a:off x="2906712" y="3627437"/>
            <a:ext cx="1828800" cy="1588"/>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10" name="TextBox 9"/>
          <p:cNvSpPr txBox="1"/>
          <p:nvPr/>
        </p:nvSpPr>
        <p:spPr>
          <a:xfrm>
            <a:off x="4735512" y="3475037"/>
            <a:ext cx="381000" cy="349968"/>
          </a:xfrm>
          <a:prstGeom prst="rect">
            <a:avLst/>
          </a:prstGeom>
          <a:noFill/>
        </p:spPr>
        <p:txBody>
          <a:bodyPr wrap="square" rtlCol="0">
            <a:spAutoFit/>
          </a:bodyPr>
          <a:lstStyle/>
          <a:p>
            <a:r>
              <a:rPr lang="en-US" dirty="0" smtClean="0">
                <a:solidFill>
                  <a:schemeClr val="tx1"/>
                </a:solidFill>
              </a:rPr>
              <a:t>x</a:t>
            </a:r>
            <a:endParaRPr lang="en-US" dirty="0">
              <a:solidFill>
                <a:schemeClr val="tx1"/>
              </a:solidFill>
            </a:endParaRPr>
          </a:p>
        </p:txBody>
      </p:sp>
      <p:sp>
        <p:nvSpPr>
          <p:cNvPr id="11" name="TextBox 10"/>
          <p:cNvSpPr txBox="1"/>
          <p:nvPr/>
        </p:nvSpPr>
        <p:spPr>
          <a:xfrm>
            <a:off x="2678112" y="3475037"/>
            <a:ext cx="381000" cy="349968"/>
          </a:xfrm>
          <a:prstGeom prst="rect">
            <a:avLst/>
          </a:prstGeom>
          <a:noFill/>
        </p:spPr>
        <p:txBody>
          <a:bodyPr wrap="square" rtlCol="0">
            <a:spAutoFit/>
          </a:bodyPr>
          <a:lstStyle/>
          <a:p>
            <a:r>
              <a:rPr lang="en-US" dirty="0" smtClean="0">
                <a:solidFill>
                  <a:schemeClr val="tx1"/>
                </a:solidFill>
              </a:rPr>
              <a:t>x</a:t>
            </a:r>
            <a:endParaRPr lang="en-US" dirty="0">
              <a:solidFill>
                <a:schemeClr val="tx1"/>
              </a:solidFill>
            </a:endParaRPr>
          </a:p>
        </p:txBody>
      </p:sp>
      <p:cxnSp>
        <p:nvCxnSpPr>
          <p:cNvPr id="15" name="Straight Connector 14"/>
          <p:cNvCxnSpPr/>
          <p:nvPr/>
        </p:nvCxnSpPr>
        <p:spPr bwMode="auto">
          <a:xfrm>
            <a:off x="4202112" y="3322637"/>
            <a:ext cx="4572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9" name="Straight Arrow Connector 18"/>
          <p:cNvCxnSpPr/>
          <p:nvPr/>
        </p:nvCxnSpPr>
        <p:spPr bwMode="auto">
          <a:xfrm rot="5400000" flipH="1" flipV="1">
            <a:off x="4278312" y="3475037"/>
            <a:ext cx="304800"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1" name="Straight Connector 20"/>
          <p:cNvCxnSpPr/>
          <p:nvPr/>
        </p:nvCxnSpPr>
        <p:spPr bwMode="auto">
          <a:xfrm flipV="1">
            <a:off x="4202112" y="3245643"/>
            <a:ext cx="534194" cy="79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 name="Straight Arrow Connector 23"/>
          <p:cNvCxnSpPr/>
          <p:nvPr/>
        </p:nvCxnSpPr>
        <p:spPr bwMode="auto">
          <a:xfrm rot="5400000">
            <a:off x="4278312" y="3094037"/>
            <a:ext cx="304800"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5" name="TextBox 24"/>
          <p:cNvSpPr txBox="1"/>
          <p:nvPr/>
        </p:nvSpPr>
        <p:spPr>
          <a:xfrm>
            <a:off x="4430712" y="3322637"/>
            <a:ext cx="381000" cy="349968"/>
          </a:xfrm>
          <a:prstGeom prst="rect">
            <a:avLst/>
          </a:prstGeom>
          <a:noFill/>
        </p:spPr>
        <p:txBody>
          <a:bodyPr wrap="square" rtlCol="0">
            <a:spAutoFit/>
          </a:bodyPr>
          <a:lstStyle/>
          <a:p>
            <a:r>
              <a:rPr lang="en-US" dirty="0" smtClean="0">
                <a:solidFill>
                  <a:schemeClr val="tx1"/>
                </a:solidFill>
              </a:rPr>
              <a:t>y</a:t>
            </a:r>
            <a:endParaRPr lang="en-US" dirty="0">
              <a:solidFill>
                <a:schemeClr val="tx1"/>
              </a:solidFill>
            </a:endParaRPr>
          </a:p>
        </p:txBody>
      </p:sp>
      <p:sp>
        <p:nvSpPr>
          <p:cNvPr id="26" name="TextBox 25"/>
          <p:cNvSpPr txBox="1"/>
          <p:nvPr/>
        </p:nvSpPr>
        <p:spPr>
          <a:xfrm>
            <a:off x="4430712" y="2865437"/>
            <a:ext cx="609600" cy="349968"/>
          </a:xfrm>
          <a:prstGeom prst="rect">
            <a:avLst/>
          </a:prstGeom>
          <a:noFill/>
        </p:spPr>
        <p:txBody>
          <a:bodyPr wrap="square" rtlCol="0">
            <a:spAutoFit/>
          </a:bodyPr>
          <a:lstStyle/>
          <a:p>
            <a:r>
              <a:rPr lang="el-GR" dirty="0" smtClean="0">
                <a:solidFill>
                  <a:schemeClr val="tx1"/>
                </a:solidFill>
                <a:latin typeface="Times New Roman"/>
                <a:cs typeface="Times New Roman"/>
              </a:rPr>
              <a:t>δ</a:t>
            </a:r>
            <a:r>
              <a:rPr lang="en-US" dirty="0" smtClean="0">
                <a:solidFill>
                  <a:schemeClr val="tx1"/>
                </a:solidFill>
              </a:rPr>
              <a:t>y</a:t>
            </a:r>
            <a:endParaRPr lang="en-US" dirty="0">
              <a:solidFill>
                <a:schemeClr val="tx1"/>
              </a:solidFill>
            </a:endParaRPr>
          </a:p>
        </p:txBody>
      </p:sp>
      <p:cxnSp>
        <p:nvCxnSpPr>
          <p:cNvPr id="28" name="Straight Connector 27"/>
          <p:cNvCxnSpPr/>
          <p:nvPr/>
        </p:nvCxnSpPr>
        <p:spPr bwMode="auto">
          <a:xfrm rot="10800000">
            <a:off x="2449512" y="3094037"/>
            <a:ext cx="7620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10800000">
            <a:off x="2373312" y="4160837"/>
            <a:ext cx="8382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2" name="Straight Arrow Connector 31"/>
          <p:cNvCxnSpPr/>
          <p:nvPr/>
        </p:nvCxnSpPr>
        <p:spPr bwMode="auto">
          <a:xfrm rot="5400000">
            <a:off x="2069306" y="3626643"/>
            <a:ext cx="1066800" cy="1588"/>
          </a:xfrm>
          <a:prstGeom prst="straightConnector1">
            <a:avLst/>
          </a:prstGeom>
          <a:solidFill>
            <a:srgbClr val="00B8FF"/>
          </a:solidFill>
          <a:ln w="9525" cap="flat" cmpd="sng" algn="ctr">
            <a:solidFill>
              <a:schemeClr val="tx1"/>
            </a:solidFill>
            <a:prstDash val="solid"/>
            <a:round/>
            <a:headEnd type="arrow"/>
            <a:tailEnd type="arrow"/>
          </a:ln>
          <a:effectLst/>
        </p:spPr>
      </p:cxnSp>
      <p:sp>
        <p:nvSpPr>
          <p:cNvPr id="33" name="TextBox 32"/>
          <p:cNvSpPr txBox="1"/>
          <p:nvPr/>
        </p:nvSpPr>
        <p:spPr>
          <a:xfrm>
            <a:off x="2297112" y="3475037"/>
            <a:ext cx="381000" cy="349968"/>
          </a:xfrm>
          <a:prstGeom prst="rect">
            <a:avLst/>
          </a:prstGeom>
          <a:noFill/>
        </p:spPr>
        <p:txBody>
          <a:bodyPr wrap="square" rtlCol="0">
            <a:spAutoFit/>
          </a:bodyPr>
          <a:lstStyle/>
          <a:p>
            <a:r>
              <a:rPr lang="en-US" dirty="0" smtClean="0">
                <a:solidFill>
                  <a:schemeClr val="tx1"/>
                </a:solidFill>
              </a:rPr>
              <a:t>h</a:t>
            </a:r>
            <a:endParaRPr lang="en-US" dirty="0">
              <a:solidFill>
                <a:schemeClr val="tx1"/>
              </a:solidFill>
            </a:endParaRPr>
          </a:p>
        </p:txBody>
      </p:sp>
      <p:cxnSp>
        <p:nvCxnSpPr>
          <p:cNvPr id="35" name="Straight Connector 34"/>
          <p:cNvCxnSpPr/>
          <p:nvPr/>
        </p:nvCxnSpPr>
        <p:spPr bwMode="auto">
          <a:xfrm rot="5400000">
            <a:off x="3021806" y="4502943"/>
            <a:ext cx="5334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rot="5400000">
            <a:off x="3859212" y="4503737"/>
            <a:ext cx="5334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3287712" y="4618037"/>
            <a:ext cx="838200" cy="1588"/>
          </a:xfrm>
          <a:prstGeom prst="straightConnector1">
            <a:avLst/>
          </a:prstGeom>
          <a:solidFill>
            <a:srgbClr val="00B8FF"/>
          </a:solidFill>
          <a:ln w="9525" cap="flat" cmpd="sng" algn="ctr">
            <a:solidFill>
              <a:schemeClr val="tx1"/>
            </a:solidFill>
            <a:prstDash val="solid"/>
            <a:round/>
            <a:headEnd type="arrow"/>
            <a:tailEnd type="arrow"/>
          </a:ln>
          <a:effectLst/>
        </p:spPr>
      </p:cxnSp>
      <p:sp>
        <p:nvSpPr>
          <p:cNvPr id="42" name="TextBox 41"/>
          <p:cNvSpPr txBox="1"/>
          <p:nvPr/>
        </p:nvSpPr>
        <p:spPr>
          <a:xfrm>
            <a:off x="3516312" y="4313237"/>
            <a:ext cx="381000" cy="349968"/>
          </a:xfrm>
          <a:prstGeom prst="rect">
            <a:avLst/>
          </a:prstGeom>
          <a:noFill/>
        </p:spPr>
        <p:txBody>
          <a:bodyPr wrap="square" rtlCol="0">
            <a:spAutoFit/>
          </a:bodyPr>
          <a:lstStyle/>
          <a:p>
            <a:r>
              <a:rPr lang="en-US" dirty="0" smtClean="0">
                <a:solidFill>
                  <a:schemeClr val="tx1"/>
                </a:solidFill>
              </a:rPr>
              <a:t>b</a:t>
            </a:r>
            <a:endParaRPr lang="en-US" dirty="0">
              <a:solidFill>
                <a:schemeClr val="tx1"/>
              </a:solidFill>
            </a:endParaRPr>
          </a:p>
        </p:txBody>
      </p:sp>
      <p:sp>
        <p:nvSpPr>
          <p:cNvPr id="43"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EE392 - MECHANICAL COMPONENT</a:t>
            </a:r>
            <a:endParaRPr lang="en-US" dirty="0"/>
          </a:p>
        </p:txBody>
      </p:sp>
      <p:sp>
        <p:nvSpPr>
          <p:cNvPr id="3" name="Content Placeholder 2"/>
          <p:cNvSpPr>
            <a:spLocks noGrp="1"/>
          </p:cNvSpPr>
          <p:nvPr>
            <p:ph idx="1"/>
          </p:nvPr>
        </p:nvSpPr>
        <p:spPr/>
        <p:txBody>
          <a:bodyPr/>
          <a:lstStyle/>
          <a:p>
            <a:r>
              <a:rPr lang="en-US" sz="1800" b="1" dirty="0" smtClean="0"/>
              <a:t>I section</a:t>
            </a:r>
          </a:p>
          <a:p>
            <a:r>
              <a:rPr lang="en-US" sz="1800" dirty="0" smtClean="0"/>
              <a:t>Derive the area moment of inertia (Ix) of an I-section beam</a:t>
            </a:r>
            <a:endParaRPr lang="en-US" sz="1800" dirty="0"/>
          </a:p>
        </p:txBody>
      </p:sp>
      <p:sp>
        <p:nvSpPr>
          <p:cNvPr id="4" name="Rectangle 3"/>
          <p:cNvSpPr/>
          <p:nvPr/>
        </p:nvSpPr>
        <p:spPr bwMode="auto">
          <a:xfrm>
            <a:off x="3059112" y="3094037"/>
            <a:ext cx="15240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5" name="Rectangle 4"/>
          <p:cNvSpPr/>
          <p:nvPr/>
        </p:nvSpPr>
        <p:spPr bwMode="auto">
          <a:xfrm>
            <a:off x="3059112" y="4694237"/>
            <a:ext cx="1524000" cy="304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6" name="Rectangle 5"/>
          <p:cNvSpPr/>
          <p:nvPr/>
        </p:nvSpPr>
        <p:spPr bwMode="auto">
          <a:xfrm>
            <a:off x="3668712" y="3398837"/>
            <a:ext cx="304800" cy="1295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cxnSp>
        <p:nvCxnSpPr>
          <p:cNvPr id="8" name="Straight Connector 7"/>
          <p:cNvCxnSpPr/>
          <p:nvPr/>
        </p:nvCxnSpPr>
        <p:spPr bwMode="auto">
          <a:xfrm>
            <a:off x="2525712" y="4008437"/>
            <a:ext cx="2667000" cy="1588"/>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5268912" y="3779837"/>
            <a:ext cx="381000" cy="349968"/>
          </a:xfrm>
          <a:prstGeom prst="rect">
            <a:avLst/>
          </a:prstGeom>
          <a:noFill/>
        </p:spPr>
        <p:txBody>
          <a:bodyPr wrap="square" rtlCol="0">
            <a:spAutoFit/>
          </a:bodyPr>
          <a:lstStyle/>
          <a:p>
            <a:r>
              <a:rPr lang="en-US" dirty="0" smtClean="0">
                <a:solidFill>
                  <a:schemeClr val="tx1"/>
                </a:solidFill>
              </a:rPr>
              <a:t>x</a:t>
            </a:r>
            <a:endParaRPr lang="en-US" dirty="0">
              <a:solidFill>
                <a:schemeClr val="tx1"/>
              </a:solidFill>
            </a:endParaRPr>
          </a:p>
        </p:txBody>
      </p:sp>
      <p:sp>
        <p:nvSpPr>
          <p:cNvPr id="12" name="TextBox 11"/>
          <p:cNvSpPr txBox="1"/>
          <p:nvPr/>
        </p:nvSpPr>
        <p:spPr>
          <a:xfrm>
            <a:off x="2068512" y="3779837"/>
            <a:ext cx="381000" cy="349968"/>
          </a:xfrm>
          <a:prstGeom prst="rect">
            <a:avLst/>
          </a:prstGeom>
          <a:noFill/>
        </p:spPr>
        <p:txBody>
          <a:bodyPr wrap="square" rtlCol="0">
            <a:spAutoFit/>
          </a:bodyPr>
          <a:lstStyle/>
          <a:p>
            <a:r>
              <a:rPr lang="en-US" dirty="0" smtClean="0">
                <a:solidFill>
                  <a:schemeClr val="tx1"/>
                </a:solidFill>
              </a:rPr>
              <a:t>x</a:t>
            </a:r>
            <a:endParaRPr lang="en-US" dirty="0">
              <a:solidFill>
                <a:schemeClr val="tx1"/>
              </a:solidFill>
            </a:endParaRPr>
          </a:p>
        </p:txBody>
      </p:sp>
      <p:sp>
        <p:nvSpPr>
          <p:cNvPr id="13"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800" dirty="0" smtClean="0"/>
              <a:t>G.H Ryder, Strength of Materials, </a:t>
            </a:r>
          </a:p>
          <a:p>
            <a:pPr>
              <a:buNone/>
            </a:pPr>
            <a:endParaRPr lang="en-US" dirty="0"/>
          </a:p>
        </p:txBody>
      </p:sp>
      <p:sp>
        <p:nvSpPr>
          <p:cNvPr id="4"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ln/>
        </p:spPr>
        <p:txBody>
          <a:bodyPr/>
          <a:lstStyle/>
          <a:p>
            <a:fld id="{9BFAF19C-B79C-4516-8E89-D1583A07652F}" type="slidenum">
              <a:rPr lang="en-US" smtClean="0"/>
              <a:pPr/>
              <a:t>2</a:t>
            </a:fld>
            <a:endParaRPr lang="en-US" smtClean="0"/>
          </a:p>
        </p:txBody>
      </p:sp>
      <p:sp>
        <p:nvSpPr>
          <p:cNvPr id="10243" name="Rectangle 1"/>
          <p:cNvSpPr>
            <a:spLocks noGrp="1" noChangeArrowheads="1"/>
          </p:cNvSpPr>
          <p:nvPr>
            <p:ph type="title"/>
          </p:nvPr>
        </p:nvSpPr>
        <p:spPr>
          <a:xfrm>
            <a:off x="3059112" y="339726"/>
            <a:ext cx="6084888" cy="1916112"/>
          </a:xfrm>
        </p:spPr>
        <p:txBody>
          <a:bodyPr tIns="21240"/>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t>EE392 - MECHANICAL COMPONENT</a:t>
            </a:r>
            <a:br>
              <a:rPr lang="en-US" sz="4000" dirty="0" smtClean="0"/>
            </a:br>
            <a:endParaRPr lang="en-US" sz="4000" dirty="0" smtClean="0"/>
          </a:p>
        </p:txBody>
      </p:sp>
      <p:sp>
        <p:nvSpPr>
          <p:cNvPr id="10244" name="Rectangle 2"/>
          <p:cNvSpPr>
            <a:spLocks noGrp="1" noChangeArrowheads="1"/>
          </p:cNvSpPr>
          <p:nvPr>
            <p:ph type="subTitle" idx="4294967295"/>
          </p:nvPr>
        </p:nvSpPr>
        <p:spPr>
          <a:xfrm>
            <a:off x="1154112" y="2560637"/>
            <a:ext cx="7696200" cy="3998912"/>
          </a:xfrm>
        </p:spPr>
        <p:txBody>
          <a:bodyPr tIns="0" anchor="ctr"/>
          <a:lstStyle/>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dirty="0" smtClean="0">
                <a:latin typeface="cmr10" charset="0"/>
              </a:rPr>
              <a:t>3.1 : Pure bending</a:t>
            </a:r>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A Length of beam is acted upon by a constant bending moment (zero shearing force), stresses set up on any cross-section must constitute a pure couple equal in magnitude to the bending moment.</a:t>
            </a:r>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Hence it can be deduced that a part of the cross-section is in compression and the other in tension.</a:t>
            </a:r>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Surfaces at which stress is zero is NN (neutral surface)</a:t>
            </a: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p:txBody>
      </p:sp>
      <p:sp>
        <p:nvSpPr>
          <p:cNvPr id="10249" name="Text Box 7"/>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sp>
        <p:nvSpPr>
          <p:cNvPr id="10255" name="Text Box 13"/>
          <p:cNvSpPr txBox="1">
            <a:spLocks noChangeArrowheads="1"/>
          </p:cNvSpPr>
          <p:nvPr/>
        </p:nvSpPr>
        <p:spPr bwMode="auto">
          <a:xfrm>
            <a:off x="7935912" y="6827837"/>
            <a:ext cx="1279525" cy="344488"/>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latin typeface="cmr10" charset="0"/>
                <a:ea typeface="Microsoft YaHei" charset="0"/>
                <a:cs typeface="Microsoft YaHei" charset="0"/>
              </a:rPr>
              <a:t>Fig. </a:t>
            </a:r>
            <a:r>
              <a:rPr lang="en-US" b="1" dirty="0" smtClean="0">
                <a:solidFill>
                  <a:srgbClr val="000000"/>
                </a:solidFill>
                <a:latin typeface="cmr10" charset="0"/>
                <a:ea typeface="Microsoft YaHei" charset="0"/>
                <a:cs typeface="Microsoft YaHei" charset="0"/>
              </a:rPr>
              <a:t>3.1</a:t>
            </a:r>
            <a:endParaRPr lang="en-US" b="1" dirty="0">
              <a:solidFill>
                <a:srgbClr val="000000"/>
              </a:solidFill>
              <a:latin typeface="cmr10" charset="0"/>
              <a:ea typeface="Microsoft YaHei" charset="0"/>
              <a:cs typeface="Microsoft YaHei" charset="0"/>
            </a:endParaRPr>
          </a:p>
        </p:txBody>
      </p:sp>
      <p:sp>
        <p:nvSpPr>
          <p:cNvPr id="7" name="TextBox 6"/>
          <p:cNvSpPr txBox="1"/>
          <p:nvPr/>
        </p:nvSpPr>
        <p:spPr>
          <a:xfrm>
            <a:off x="1230312" y="1570037"/>
            <a:ext cx="4572000" cy="664797"/>
          </a:xfrm>
          <a:prstGeom prst="rect">
            <a:avLst/>
          </a:prstGeom>
          <a:noFill/>
          <a:ln w="9525">
            <a:noFill/>
            <a:round/>
            <a:headEnd/>
            <a:tailEnd/>
          </a:ln>
        </p:spPr>
        <p:txBody>
          <a:bodyPr vert="horz" wrap="square" lIns="0" tIns="21240" rIns="0" bIns="0" numCol="1" anchor="ctr" anchorCtr="0" compatLnSpc="1">
            <a:prstTxWarp prst="textNoShape">
              <a:avLst/>
            </a:prstTxWarp>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i="1" dirty="0" smtClean="0">
                <a:solidFill>
                  <a:srgbClr val="800000"/>
                </a:solidFill>
                <a:latin typeface="+mj-lt"/>
                <a:ea typeface="+mj-ea"/>
                <a:cs typeface="+mj-cs"/>
              </a:rPr>
              <a:t>Bending Stress</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xfrm>
            <a:off x="7554912" y="6599237"/>
            <a:ext cx="2339975" cy="512762"/>
          </a:xfrm>
          <a:noFill/>
          <a:ln/>
        </p:spPr>
        <p:txBody>
          <a:bodyPr/>
          <a:lstStyle/>
          <a:p>
            <a:fld id="{45602AE9-3F78-4186-9C88-363FB20EF478}" type="slidenum">
              <a:rPr lang="en-US" smtClean="0"/>
              <a:pPr/>
              <a:t>3</a:t>
            </a:fld>
            <a:endParaRPr lang="en-US" smtClean="0"/>
          </a:p>
        </p:txBody>
      </p:sp>
      <p:sp>
        <p:nvSpPr>
          <p:cNvPr id="11267" name="Rectangle 1"/>
          <p:cNvSpPr>
            <a:spLocks noGrp="1" noChangeArrowheads="1"/>
          </p:cNvSpPr>
          <p:nvPr>
            <p:ph type="title"/>
          </p:nvPr>
        </p:nvSpPr>
        <p:spPr>
          <a:xfrm>
            <a:off x="3635375" y="301625"/>
            <a:ext cx="6156325" cy="1262063"/>
          </a:xfrm>
        </p:spPr>
        <p:txBody>
          <a:bodyPr tIns="36000"/>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EE392 - MECHANICAL COMPONENT</a:t>
            </a:r>
          </a:p>
        </p:txBody>
      </p:sp>
      <p:sp>
        <p:nvSpPr>
          <p:cNvPr id="11268" name="Rectangle 2"/>
          <p:cNvSpPr>
            <a:spLocks noGrp="1" noChangeArrowheads="1"/>
          </p:cNvSpPr>
          <p:nvPr>
            <p:ph type="body" idx="1"/>
          </p:nvPr>
        </p:nvSpPr>
        <p:spPr>
          <a:xfrm>
            <a:off x="1979613" y="1768475"/>
            <a:ext cx="7023099" cy="5392738"/>
          </a:xfrm>
        </p:spPr>
        <p:txBody>
          <a:bodyPr tIns="15840"/>
          <a:lstStyle/>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dirty="0" smtClean="0"/>
              <a:t>Pure bending continued …</a:t>
            </a: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b="1" dirty="0" smtClean="0"/>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Let </a:t>
            </a:r>
            <a:r>
              <a:rPr lang="el-GR" sz="1800" dirty="0" smtClean="0">
                <a:latin typeface="Times New Roman"/>
                <a:cs typeface="Times New Roman"/>
              </a:rPr>
              <a:t>σ</a:t>
            </a:r>
            <a:r>
              <a:rPr lang="en-US" sz="1800" dirty="0" smtClean="0">
                <a:latin typeface="Times New Roman"/>
                <a:cs typeface="Times New Roman"/>
              </a:rPr>
              <a:t> </a:t>
            </a:r>
            <a:r>
              <a:rPr lang="en-US" sz="1800" dirty="0" smtClean="0">
                <a:latin typeface="cmr10" charset="0"/>
              </a:rPr>
              <a:t>be the longitudinal stress in a filament </a:t>
            </a:r>
            <a:r>
              <a:rPr lang="en-US" sz="1800" dirty="0" err="1" smtClean="0">
                <a:latin typeface="cmr10" charset="0"/>
              </a:rPr>
              <a:t>ab</a:t>
            </a:r>
            <a:r>
              <a:rPr lang="en-US" sz="1800" dirty="0" smtClean="0">
                <a:latin typeface="cmr10" charset="0"/>
              </a:rPr>
              <a:t> at a distance (y) from NN, the strain </a:t>
            </a:r>
            <a:r>
              <a:rPr lang="el-GR" sz="1800" dirty="0" smtClean="0">
                <a:latin typeface="Times New Roman"/>
                <a:cs typeface="Times New Roman"/>
              </a:rPr>
              <a:t>σ</a:t>
            </a:r>
            <a:r>
              <a:rPr lang="en-US" sz="1800" dirty="0" smtClean="0">
                <a:latin typeface="Times New Roman"/>
                <a:cs typeface="Times New Roman"/>
              </a:rPr>
              <a:t>/E = (</a:t>
            </a:r>
            <a:r>
              <a:rPr lang="en-US" sz="1800" dirty="0" err="1" smtClean="0">
                <a:latin typeface="Times New Roman"/>
                <a:cs typeface="Times New Roman"/>
              </a:rPr>
              <a:t>ab</a:t>
            </a:r>
            <a:r>
              <a:rPr lang="en-US" sz="1800" dirty="0" smtClean="0">
                <a:latin typeface="Times New Roman"/>
                <a:cs typeface="Times New Roman"/>
              </a:rPr>
              <a:t> – NN)/NN</a:t>
            </a: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Times New Roman"/>
                <a:cs typeface="Times New Roman"/>
              </a:rPr>
              <a:t>					      =[(</a:t>
            </a:r>
            <a:r>
              <a:rPr lang="en-US" sz="1800" dirty="0" err="1" smtClean="0">
                <a:latin typeface="Times New Roman"/>
                <a:cs typeface="Times New Roman"/>
              </a:rPr>
              <a:t>R+y</a:t>
            </a:r>
            <a:r>
              <a:rPr lang="en-US" sz="1800" dirty="0" smtClean="0">
                <a:latin typeface="Times New Roman"/>
                <a:cs typeface="Times New Roman"/>
              </a:rPr>
              <a:t>)</a:t>
            </a:r>
            <a:r>
              <a:rPr lang="el-GR" sz="1800" dirty="0" smtClean="0">
                <a:latin typeface="Times New Roman"/>
                <a:cs typeface="Times New Roman"/>
              </a:rPr>
              <a:t>θ</a:t>
            </a:r>
            <a:r>
              <a:rPr lang="en-US" sz="1800" dirty="0" smtClean="0">
                <a:latin typeface="Times New Roman"/>
                <a:cs typeface="Times New Roman"/>
              </a:rPr>
              <a:t> – R</a:t>
            </a:r>
            <a:r>
              <a:rPr lang="el-GR" sz="1800" dirty="0" smtClean="0">
                <a:latin typeface="Times New Roman"/>
                <a:cs typeface="Times New Roman"/>
              </a:rPr>
              <a:t>θ</a:t>
            </a:r>
            <a:r>
              <a:rPr lang="en-US" sz="1800" dirty="0" smtClean="0">
                <a:latin typeface="Times New Roman"/>
                <a:cs typeface="Times New Roman"/>
              </a:rPr>
              <a:t>]/R</a:t>
            </a:r>
            <a:r>
              <a:rPr lang="el-GR" sz="1800" dirty="0" smtClean="0">
                <a:latin typeface="Times New Roman"/>
                <a:cs typeface="Times New Roman"/>
              </a:rPr>
              <a:t>θ</a:t>
            </a:r>
            <a:endParaRPr lang="en-US" sz="1800" dirty="0" smtClean="0">
              <a:latin typeface="Times New Roman"/>
              <a:cs typeface="Times New Roman"/>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Times New Roman"/>
                <a:cs typeface="Times New Roman"/>
              </a:rPr>
              <a:t>					      = y/R or </a:t>
            </a: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Times New Roman"/>
                <a:cs typeface="Times New Roman"/>
              </a:rPr>
              <a:t>					</a:t>
            </a:r>
            <a:r>
              <a:rPr lang="el-GR" sz="1800" dirty="0" smtClean="0">
                <a:latin typeface="Times New Roman"/>
                <a:cs typeface="Times New Roman"/>
              </a:rPr>
              <a:t>σ</a:t>
            </a:r>
            <a:r>
              <a:rPr lang="en-US" sz="1800" dirty="0" smtClean="0">
                <a:latin typeface="Times New Roman"/>
                <a:cs typeface="Times New Roman"/>
              </a:rPr>
              <a:t>/y = E/R ----------------------(1)</a:t>
            </a:r>
            <a:endParaRPr lang="en-US" sz="1800" dirty="0" smtClean="0">
              <a:latin typeface="cmr10" charset="0"/>
            </a:endParaRPr>
          </a:p>
          <a:p>
            <a:pPr marL="425450" indent="-320675" eaLnBrk="1">
              <a:buSzPct val="45000"/>
              <a:buFont typeface="Wingdings" charset="2"/>
              <a:buChar char=""/>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endParaRPr lang="en-US" sz="1800" b="1" dirty="0" smtClean="0"/>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p:txBody>
      </p:sp>
      <p:sp>
        <p:nvSpPr>
          <p:cNvPr id="11271" name="Text Box 5"/>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p:spPr>
        <p:txBody>
          <a:bodyPr/>
          <a:lstStyle/>
          <a:p>
            <a:fld id="{523875C3-CB45-4BD5-A70F-66674548D79B}" type="slidenum">
              <a:rPr lang="en-US" smtClean="0"/>
              <a:pPr/>
              <a:t>4</a:t>
            </a:fld>
            <a:endParaRPr lang="en-US" smtClean="0"/>
          </a:p>
        </p:txBody>
      </p:sp>
      <p:sp>
        <p:nvSpPr>
          <p:cNvPr id="12291"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EE392 - MECHANICAL COMPONENT</a:t>
            </a:r>
          </a:p>
        </p:txBody>
      </p:sp>
      <p:sp>
        <p:nvSpPr>
          <p:cNvPr id="12292" name="Rectangle 2"/>
          <p:cNvSpPr>
            <a:spLocks noGrp="1" noChangeArrowheads="1"/>
          </p:cNvSpPr>
          <p:nvPr>
            <p:ph type="body" idx="1"/>
          </p:nvPr>
        </p:nvSpPr>
        <p:spPr>
          <a:xfrm>
            <a:off x="1979613" y="1768475"/>
            <a:ext cx="7772400" cy="3808413"/>
          </a:xfrm>
        </p:spPr>
        <p:txBody>
          <a:bodyPr/>
          <a:lstStyle/>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 </a:t>
            </a:r>
            <a:r>
              <a:rPr lang="en-US" sz="1800" b="1" dirty="0" smtClean="0">
                <a:latin typeface="cmr10" charset="0"/>
              </a:rPr>
              <a:t>Pure bending continued..</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It is apparent at this stage that, since</a:t>
            </a:r>
            <a:r>
              <a:rPr lang="en-US" sz="1800" i="1" dirty="0" smtClean="0">
                <a:latin typeface="cmr10" charset="0"/>
              </a:rPr>
              <a:t> E/R </a:t>
            </a:r>
            <a:r>
              <a:rPr lang="en-US" sz="1800" dirty="0" smtClean="0">
                <a:latin typeface="cmr10" charset="0"/>
              </a:rPr>
              <a:t>is constant, the stress is proportional to the distance from the neutral axis </a:t>
            </a:r>
            <a:r>
              <a:rPr lang="en-US" sz="1800" i="1" dirty="0" smtClean="0">
                <a:latin typeface="cmr10" charset="0"/>
              </a:rPr>
              <a:t>XX </a:t>
            </a:r>
            <a:r>
              <a:rPr lang="en-US" sz="1800" dirty="0" smtClean="0">
                <a:latin typeface="cmr10" charset="0"/>
              </a:rPr>
              <a:t>(</a:t>
            </a:r>
            <a:r>
              <a:rPr lang="en-US" sz="1800" b="1" i="1" dirty="0" smtClean="0">
                <a:latin typeface="cmr10" charset="0"/>
              </a:rPr>
              <a:t>Fig 3.1 (c)) </a:t>
            </a:r>
            <a:r>
              <a:rPr lang="en-US" sz="1800" dirty="0" smtClean="0">
                <a:latin typeface="cmr10" charset="0"/>
              </a:rPr>
              <a:t>and that for purposes of economy and weight reduction the material should be concentrated as much as possible at the greatest distance from the neutral axis. </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Hence the universal adoption of </a:t>
            </a:r>
            <a:r>
              <a:rPr lang="en-US" sz="1800" b="1" i="1" dirty="0" smtClean="0">
                <a:latin typeface="cmr10" charset="0"/>
              </a:rPr>
              <a:t>I </a:t>
            </a:r>
            <a:r>
              <a:rPr lang="en-US" sz="1800" dirty="0" smtClean="0">
                <a:latin typeface="cmr10" charset="0"/>
              </a:rPr>
              <a:t>– beams for steel beams.</a:t>
            </a:r>
          </a:p>
        </p:txBody>
      </p:sp>
      <p:sp>
        <p:nvSpPr>
          <p:cNvPr id="12293"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p:spPr>
        <p:txBody>
          <a:bodyPr/>
          <a:lstStyle/>
          <a:p>
            <a:fld id="{7C46A682-46F1-4CF8-BA6D-E1220F3891C2}" type="slidenum">
              <a:rPr lang="en-US" smtClean="0"/>
              <a:pPr/>
              <a:t>5</a:t>
            </a:fld>
            <a:endParaRPr lang="en-US" smtClean="0"/>
          </a:p>
        </p:txBody>
      </p:sp>
      <p:sp>
        <p:nvSpPr>
          <p:cNvPr id="13315"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EE392 - MECHANICAL COMPONENT</a:t>
            </a:r>
          </a:p>
        </p:txBody>
      </p:sp>
      <p:sp>
        <p:nvSpPr>
          <p:cNvPr id="13317"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sp>
        <p:nvSpPr>
          <p:cNvPr id="6" name="Content Placeholder 5"/>
          <p:cNvSpPr>
            <a:spLocks noGrp="1"/>
          </p:cNvSpPr>
          <p:nvPr>
            <p:ph idx="1"/>
          </p:nvPr>
        </p:nvSpPr>
        <p:spPr>
          <a:noFill/>
          <a:ln w="9525">
            <a:noFill/>
            <a:round/>
            <a:headEnd/>
            <a:tailEnd/>
          </a:ln>
        </p:spPr>
        <p:txBody>
          <a:bodyPr vert="horz" wrap="square" lIns="0" tIns="28080" rIns="0" bIns="0" numCol="1" anchor="t" anchorCtr="0" compatLnSpc="1">
            <a:prstTxWarp prst="textNoShape">
              <a:avLst/>
            </a:prstTxWarp>
          </a:bodyPr>
          <a:lstStyle/>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b="1" dirty="0" smtClean="0">
                <a:latin typeface="cmr10" charset="0"/>
              </a:rPr>
              <a:t>Pure bending continued …</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Three equilibrium equations can be obtained for the system of parallel stresses on any cross-section</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If </a:t>
            </a:r>
            <a:r>
              <a:rPr lang="el-GR" sz="1800" dirty="0" smtClean="0">
                <a:latin typeface="Times New Roman"/>
                <a:cs typeface="Times New Roman"/>
              </a:rPr>
              <a:t>δ</a:t>
            </a:r>
            <a:r>
              <a:rPr lang="en-US" sz="1800" dirty="0" smtClean="0">
                <a:latin typeface="Times New Roman"/>
                <a:cs typeface="Times New Roman"/>
              </a:rPr>
              <a:t>A is an element of cross-sectional area at a distance y from the neutral axis (Fig 3.1 (b)) then for pure bending the net normal force on the cross-section must be zero, i.e.</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a:t>
            </a:r>
            <a:r>
              <a:rPr lang="el-GR" sz="1800" dirty="0" smtClean="0">
                <a:latin typeface="Times New Roman"/>
                <a:cs typeface="Times New Roman"/>
              </a:rPr>
              <a:t>σ</a:t>
            </a:r>
            <a:r>
              <a:rPr lang="en-US" sz="1800" dirty="0" smtClean="0">
                <a:latin typeface="Times New Roman"/>
                <a:cs typeface="Times New Roman"/>
              </a:rPr>
              <a:t>.</a:t>
            </a:r>
            <a:r>
              <a:rPr lang="en-US" sz="1800" dirty="0" err="1" smtClean="0">
                <a:latin typeface="Times New Roman"/>
                <a:cs typeface="Times New Roman"/>
              </a:rPr>
              <a:t>dA</a:t>
            </a:r>
            <a:r>
              <a:rPr lang="en-US" sz="1800" dirty="0" smtClean="0">
                <a:latin typeface="Times New Roman"/>
                <a:cs typeface="Times New Roman"/>
              </a:rPr>
              <a:t> = 0 or (E/R) ∫</a:t>
            </a:r>
            <a:r>
              <a:rPr lang="en-US" sz="1800" dirty="0" err="1" smtClean="0">
                <a:latin typeface="Times New Roman"/>
                <a:cs typeface="Times New Roman"/>
              </a:rPr>
              <a:t>y.dA</a:t>
            </a:r>
            <a:r>
              <a:rPr lang="en-US" sz="1800" dirty="0" smtClean="0">
                <a:latin typeface="Times New Roman"/>
                <a:cs typeface="Times New Roman"/>
              </a:rPr>
              <a:t> = 0 from (1)</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This is the condition that XX passes through the </a:t>
            </a:r>
            <a:r>
              <a:rPr lang="en-US" sz="1800" dirty="0" err="1" smtClean="0">
                <a:latin typeface="Times New Roman"/>
                <a:cs typeface="Times New Roman"/>
              </a:rPr>
              <a:t>centroid</a:t>
            </a:r>
            <a:r>
              <a:rPr lang="en-US" sz="1800" dirty="0" smtClean="0">
                <a:latin typeface="Times New Roman"/>
                <a:cs typeface="Times New Roman"/>
              </a:rPr>
              <a:t> of the section.</a:t>
            </a:r>
            <a:endParaRPr lang="en-US" sz="1800" dirty="0" smtClean="0">
              <a:latin typeface="cmr10" charset="0"/>
            </a:endParaRP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p:spPr>
        <p:txBody>
          <a:bodyPr/>
          <a:lstStyle/>
          <a:p>
            <a:fld id="{376C3A56-4D31-4BB4-83FD-14E72927A5F6}" type="slidenum">
              <a:rPr lang="en-US" smtClean="0"/>
              <a:pPr/>
              <a:t>6</a:t>
            </a:fld>
            <a:endParaRPr lang="en-US" smtClean="0"/>
          </a:p>
        </p:txBody>
      </p:sp>
      <p:sp>
        <p:nvSpPr>
          <p:cNvPr id="14339"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EE392 - MECHANICAL COMPONENT</a:t>
            </a:r>
          </a:p>
        </p:txBody>
      </p:sp>
      <p:sp>
        <p:nvSpPr>
          <p:cNvPr id="14340" name="Rectangle 2"/>
          <p:cNvSpPr>
            <a:spLocks noGrp="1" noChangeArrowheads="1"/>
          </p:cNvSpPr>
          <p:nvPr>
            <p:ph type="body" idx="1"/>
          </p:nvPr>
        </p:nvSpPr>
        <p:spPr>
          <a:xfrm>
            <a:off x="1979613" y="1768475"/>
            <a:ext cx="7772400" cy="4906962"/>
          </a:xfrm>
        </p:spPr>
        <p:txBody>
          <a:bodyPr/>
          <a:lstStyle/>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b="1" dirty="0" smtClean="0">
                <a:latin typeface="cmr10" charset="0"/>
              </a:rPr>
              <a:t>Pure bending continued..</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The bending moment is balanced by the moment of the normal forces about XX, i.e.</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M = </a:t>
            </a:r>
            <a:r>
              <a:rPr lang="en-US" sz="1800" dirty="0" smtClean="0">
                <a:latin typeface="Times New Roman"/>
                <a:cs typeface="Times New Roman"/>
              </a:rPr>
              <a:t>∫</a:t>
            </a:r>
            <a:r>
              <a:rPr lang="el-GR" sz="1800" dirty="0" smtClean="0">
                <a:latin typeface="Times New Roman"/>
                <a:cs typeface="Times New Roman"/>
              </a:rPr>
              <a:t>σ</a:t>
            </a:r>
            <a:r>
              <a:rPr lang="en-US" sz="1800" dirty="0" err="1" smtClean="0">
                <a:latin typeface="Times New Roman"/>
                <a:cs typeface="Times New Roman"/>
              </a:rPr>
              <a:t>y.dA</a:t>
            </a:r>
            <a:endParaRPr lang="en-US" sz="1800" dirty="0" smtClean="0">
              <a:latin typeface="Times New Roman"/>
              <a:cs typeface="Times New Roman"/>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	= (E/R)∫y2.dA from (1)</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	= EI/R, where I (∫y2.dA) is the property of the cross-section known as the moment of inertia or second moment of area.</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	or 		</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M/I = E/R ------------------(2)</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From (1) and (2)                 </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σ/y = M/I = E/R --------------(3)</a:t>
            </a:r>
            <a:endParaRPr lang="en-US" sz="1800" dirty="0" smtClean="0">
              <a:latin typeface="cmr10" charset="0"/>
            </a:endParaRPr>
          </a:p>
        </p:txBody>
      </p:sp>
      <p:sp>
        <p:nvSpPr>
          <p:cNvPr id="14341"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p:spPr>
        <p:txBody>
          <a:bodyPr/>
          <a:lstStyle/>
          <a:p>
            <a:fld id="{926F53CE-4714-46DF-A11E-61D6EEB36D6D}" type="slidenum">
              <a:rPr lang="en-US" smtClean="0"/>
              <a:pPr/>
              <a:t>7</a:t>
            </a:fld>
            <a:endParaRPr lang="en-US" smtClean="0"/>
          </a:p>
        </p:txBody>
      </p:sp>
      <p:sp>
        <p:nvSpPr>
          <p:cNvPr id="15363"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EE392 - MECHANICAL COMPONENT</a:t>
            </a:r>
          </a:p>
        </p:txBody>
      </p:sp>
      <p:sp>
        <p:nvSpPr>
          <p:cNvPr id="15364" name="Rectangle 2"/>
          <p:cNvSpPr>
            <a:spLocks noGrp="1" noChangeArrowheads="1"/>
          </p:cNvSpPr>
          <p:nvPr>
            <p:ph type="body" idx="1"/>
          </p:nvPr>
        </p:nvSpPr>
        <p:spPr>
          <a:xfrm>
            <a:off x="1916112" y="1722437"/>
            <a:ext cx="7772400" cy="3808413"/>
          </a:xfrm>
          <a:noFill/>
          <a:ln w="9525">
            <a:noFill/>
            <a:round/>
            <a:headEnd/>
            <a:tailEnd/>
          </a:ln>
        </p:spPr>
        <p:txBody>
          <a:bodyPr vert="horz" wrap="square" lIns="0" tIns="28080" rIns="0" bIns="0" numCol="1" anchor="t" anchorCtr="0" compatLnSpc="1">
            <a:prstTxWarp prst="textNoShape">
              <a:avLst/>
            </a:prstTxWarp>
          </a:bodyPr>
          <a:lstStyle/>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b="1" dirty="0" smtClean="0">
                <a:latin typeface="cmr10" charset="0"/>
              </a:rPr>
              <a:t>Pure bending continued …</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In order to satisfy the conversion of signs, y should be taken as positive when measured outwards from the centre of curvature, and negative when inwards.</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The ratio I/</a:t>
            </a:r>
            <a:r>
              <a:rPr lang="en-US" sz="1800" dirty="0" smtClean="0">
                <a:latin typeface="Times New Roman"/>
                <a:cs typeface="Times New Roman"/>
              </a:rPr>
              <a:t>ỷ </a:t>
            </a:r>
            <a:r>
              <a:rPr lang="en-US" sz="1800" dirty="0" smtClean="0">
                <a:latin typeface="cmr10" charset="0"/>
              </a:rPr>
              <a:t>is called the section modulus </a:t>
            </a:r>
            <a:r>
              <a:rPr lang="en-US" sz="1800" dirty="0" smtClean="0">
                <a:latin typeface="Times New Roman"/>
                <a:cs typeface="Times New Roman"/>
              </a:rPr>
              <a:t>Z, </a:t>
            </a:r>
            <a:r>
              <a:rPr lang="en-US" sz="1800" dirty="0" smtClean="0">
                <a:latin typeface="cmr10" charset="0"/>
              </a:rPr>
              <a:t>so that </a:t>
            </a:r>
            <a:r>
              <a:rPr lang="el-GR" sz="1800" dirty="0" smtClean="0">
                <a:latin typeface="Times New Roman"/>
                <a:cs typeface="Times New Roman"/>
              </a:rPr>
              <a:t>σ</a:t>
            </a:r>
            <a:r>
              <a:rPr lang="en-US" sz="1800" dirty="0" smtClean="0">
                <a:latin typeface="Times New Roman"/>
                <a:cs typeface="Times New Roman"/>
              </a:rPr>
              <a:t>max = M/Z.</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The bending moment which can be carried by a given section for a limiting maximum stress is called the </a:t>
            </a:r>
            <a:r>
              <a:rPr lang="en-US" sz="1800" b="1" dirty="0" smtClean="0">
                <a:latin typeface="cmr10" charset="0"/>
              </a:rPr>
              <a:t>moment of resistance</a:t>
            </a:r>
          </a:p>
        </p:txBody>
      </p:sp>
      <p:sp>
        <p:nvSpPr>
          <p:cNvPr id="15365"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p:spPr>
        <p:txBody>
          <a:bodyPr/>
          <a:lstStyle/>
          <a:p>
            <a:fld id="{483EE1E5-912E-4986-93DC-6E0F0EF8EC24}" type="slidenum">
              <a:rPr lang="en-US" smtClean="0"/>
              <a:pPr/>
              <a:t>8</a:t>
            </a:fld>
            <a:endParaRPr lang="en-US" smtClean="0"/>
          </a:p>
        </p:txBody>
      </p:sp>
      <p:sp>
        <p:nvSpPr>
          <p:cNvPr id="16387"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EE392 - MECHANICAL COMPONENT</a:t>
            </a:r>
          </a:p>
        </p:txBody>
      </p:sp>
      <p:sp>
        <p:nvSpPr>
          <p:cNvPr id="16388" name="Rectangle 2"/>
          <p:cNvSpPr>
            <a:spLocks noGrp="1" noChangeArrowheads="1"/>
          </p:cNvSpPr>
          <p:nvPr>
            <p:ph type="body" idx="1"/>
          </p:nvPr>
        </p:nvSpPr>
        <p:spPr>
          <a:xfrm>
            <a:off x="1006475" y="1768475"/>
            <a:ext cx="8745538" cy="5287962"/>
          </a:xfrm>
        </p:spPr>
        <p:txBody>
          <a:bodyPr/>
          <a:lstStyle/>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b="1" dirty="0" smtClean="0">
                <a:latin typeface="cmr10" charset="0"/>
              </a:rPr>
              <a:t> Pure bending continued … </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For pure bending about the neutral axis moments about axis YY must be zero</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i="1" dirty="0" smtClean="0">
                <a:latin typeface="cmr10" charset="0"/>
                <a:cs typeface="Times New Roman"/>
              </a:rPr>
              <a:t>∫</a:t>
            </a:r>
            <a:r>
              <a:rPr lang="el-GR" sz="1800" i="1" dirty="0" smtClean="0">
                <a:latin typeface="Times New Roman"/>
                <a:cs typeface="Times New Roman"/>
              </a:rPr>
              <a:t>σ</a:t>
            </a:r>
            <a:r>
              <a:rPr lang="en-US" sz="1800" i="1" dirty="0" err="1" smtClean="0">
                <a:latin typeface="Times New Roman"/>
                <a:cs typeface="Times New Roman"/>
              </a:rPr>
              <a:t>x.dA</a:t>
            </a:r>
            <a:r>
              <a:rPr lang="en-US" sz="1800" i="1" dirty="0" smtClean="0">
                <a:latin typeface="Times New Roman"/>
                <a:cs typeface="Times New Roman"/>
              </a:rPr>
              <a:t> </a:t>
            </a:r>
            <a:r>
              <a:rPr lang="en-US" sz="1800" dirty="0" smtClean="0">
                <a:latin typeface="Times New Roman"/>
                <a:cs typeface="Times New Roman"/>
              </a:rPr>
              <a:t>= 0  or </a:t>
            </a:r>
            <a:r>
              <a:rPr lang="en-US" sz="1800" i="1" dirty="0" smtClean="0">
                <a:latin typeface="Times New Roman"/>
                <a:cs typeface="Times New Roman"/>
              </a:rPr>
              <a:t>∫</a:t>
            </a:r>
            <a:r>
              <a:rPr lang="en-US" sz="1800" i="1" dirty="0" err="1" smtClean="0">
                <a:latin typeface="Times New Roman"/>
                <a:cs typeface="Times New Roman"/>
              </a:rPr>
              <a:t>xy.dA</a:t>
            </a:r>
            <a:r>
              <a:rPr lang="en-US" sz="1800" i="1" dirty="0" smtClean="0">
                <a:latin typeface="Times New Roman"/>
                <a:cs typeface="Times New Roman"/>
              </a:rPr>
              <a:t> </a:t>
            </a:r>
            <a:r>
              <a:rPr lang="en-US" sz="1800" dirty="0" smtClean="0">
                <a:latin typeface="Times New Roman"/>
                <a:cs typeface="Times New Roman"/>
              </a:rPr>
              <a:t>= 0 from (1)</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This integral is referred to as the product of inertia</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It is important to use consistent units in the bending formula, </a:t>
            </a:r>
            <a:r>
              <a:rPr lang="en-US" sz="1800" dirty="0" err="1" smtClean="0">
                <a:latin typeface="Times New Roman"/>
                <a:cs typeface="Times New Roman"/>
              </a:rPr>
              <a:t>e.g</a:t>
            </a:r>
            <a:endParaRPr lang="en-US" sz="1800" dirty="0" smtClean="0">
              <a:latin typeface="Times New Roman"/>
              <a:cs typeface="Times New Roman"/>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									</a:t>
            </a:r>
            <a:r>
              <a:rPr lang="el-GR" sz="1800" b="1" dirty="0" smtClean="0">
                <a:latin typeface="Times New Roman"/>
                <a:cs typeface="Times New Roman"/>
              </a:rPr>
              <a:t>σ</a:t>
            </a:r>
            <a:r>
              <a:rPr lang="en-US" sz="1800" b="1" dirty="0" smtClean="0">
                <a:latin typeface="Times New Roman"/>
                <a:cs typeface="Times New Roman"/>
              </a:rPr>
              <a:t> </a:t>
            </a:r>
            <a:r>
              <a:rPr lang="en-US" sz="1800" dirty="0" smtClean="0">
                <a:latin typeface="Times New Roman"/>
                <a:cs typeface="Times New Roman"/>
              </a:rPr>
              <a:t>N/mm2, </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									</a:t>
            </a:r>
            <a:r>
              <a:rPr lang="en-US" sz="1800" b="1" dirty="0" smtClean="0">
                <a:latin typeface="Times New Roman"/>
                <a:cs typeface="Times New Roman"/>
              </a:rPr>
              <a:t>y</a:t>
            </a:r>
            <a:r>
              <a:rPr lang="en-US" sz="1800" dirty="0" smtClean="0">
                <a:latin typeface="Times New Roman"/>
                <a:cs typeface="Times New Roman"/>
              </a:rPr>
              <a:t> mm, </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									</a:t>
            </a:r>
            <a:r>
              <a:rPr lang="en-US" sz="1800" b="1" dirty="0" smtClean="0">
                <a:latin typeface="Times New Roman"/>
                <a:cs typeface="Times New Roman"/>
              </a:rPr>
              <a:t>M </a:t>
            </a:r>
            <a:r>
              <a:rPr lang="en-US" sz="1800" dirty="0" err="1" smtClean="0">
                <a:latin typeface="Times New Roman"/>
                <a:cs typeface="Times New Roman"/>
              </a:rPr>
              <a:t>Nmm</a:t>
            </a:r>
            <a:r>
              <a:rPr lang="en-US" sz="1800" dirty="0" smtClean="0">
                <a:latin typeface="Times New Roman"/>
                <a:cs typeface="Times New Roman"/>
              </a:rPr>
              <a:t>, </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									</a:t>
            </a:r>
            <a:r>
              <a:rPr lang="en-US" sz="1800" b="1" dirty="0" smtClean="0">
                <a:latin typeface="Times New Roman"/>
                <a:cs typeface="Times New Roman"/>
              </a:rPr>
              <a:t>I</a:t>
            </a:r>
            <a:r>
              <a:rPr lang="en-US" sz="1800" dirty="0" smtClean="0">
                <a:latin typeface="Times New Roman"/>
                <a:cs typeface="Times New Roman"/>
              </a:rPr>
              <a:t> mm4, </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									</a:t>
            </a:r>
            <a:r>
              <a:rPr lang="en-US" sz="1800" b="1" dirty="0" smtClean="0">
                <a:latin typeface="Times New Roman"/>
                <a:cs typeface="Times New Roman"/>
              </a:rPr>
              <a:t>E</a:t>
            </a:r>
            <a:r>
              <a:rPr lang="en-US" sz="1800" dirty="0" smtClean="0">
                <a:latin typeface="Times New Roman"/>
                <a:cs typeface="Times New Roman"/>
              </a:rPr>
              <a:t> N/mm2, </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Times New Roman"/>
                <a:cs typeface="Times New Roman"/>
              </a:rPr>
              <a:t>									</a:t>
            </a:r>
            <a:r>
              <a:rPr lang="en-US" sz="1800" b="1" dirty="0" smtClean="0">
                <a:latin typeface="Times New Roman"/>
                <a:cs typeface="Times New Roman"/>
              </a:rPr>
              <a:t>R</a:t>
            </a:r>
            <a:r>
              <a:rPr lang="en-US" sz="1800" dirty="0" smtClean="0">
                <a:latin typeface="Times New Roman"/>
                <a:cs typeface="Times New Roman"/>
              </a:rPr>
              <a:t> mm</a:t>
            </a:r>
            <a:endParaRPr lang="en-US" sz="1800"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b="1" dirty="0" smtClean="0">
              <a:latin typeface="cmr10" charset="0"/>
            </a:endParaRPr>
          </a:p>
        </p:txBody>
      </p:sp>
      <p:sp>
        <p:nvSpPr>
          <p:cNvPr id="5"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p:spPr>
        <p:txBody>
          <a:bodyPr/>
          <a:lstStyle/>
          <a:p>
            <a:fld id="{3E70F6F7-8CA3-413F-AC30-B7CCC17E6495}" type="slidenum">
              <a:rPr lang="en-US" smtClean="0"/>
              <a:pPr/>
              <a:t>9</a:t>
            </a:fld>
            <a:endParaRPr lang="en-US" smtClean="0"/>
          </a:p>
        </p:txBody>
      </p:sp>
      <p:sp>
        <p:nvSpPr>
          <p:cNvPr id="17411"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EE392 - MECHANICAL COMPONENT</a:t>
            </a:r>
          </a:p>
        </p:txBody>
      </p:sp>
      <p:sp>
        <p:nvSpPr>
          <p:cNvPr id="17412" name="Rectangle 2"/>
          <p:cNvSpPr>
            <a:spLocks noGrp="1" noChangeArrowheads="1"/>
          </p:cNvSpPr>
          <p:nvPr>
            <p:ph type="body" idx="1"/>
          </p:nvPr>
        </p:nvSpPr>
        <p:spPr>
          <a:xfrm>
            <a:off x="1979613" y="1768475"/>
            <a:ext cx="7772400" cy="3808413"/>
          </a:xfrm>
        </p:spPr>
        <p:txBody>
          <a:bodyPr/>
          <a:lstStyle/>
          <a:p>
            <a:pPr marL="430213" indent="-319088" eaLnBrk="1">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b="1" dirty="0" smtClean="0">
                <a:latin typeface="cmr10" charset="0"/>
              </a:rPr>
              <a:t>3.2 Moments of Inertia</a:t>
            </a:r>
          </a:p>
          <a:p>
            <a:pPr marL="430213" indent="-319088" eaLnBrk="1">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You maybe familiar with moments of inertia of a rigid body, which is a property obtained by summing the products of particle mass and square of its distance from a given axis, for all the particles in the body. This function is involved in all problems of angular motion.</a:t>
            </a:r>
          </a:p>
          <a:p>
            <a:pPr marL="430213" indent="-319088" eaLnBrk="1">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By analogy with mass moment of inertia the summation of areas times distance squared from a fixed axis, which arose in the proof of the previous paragraph, is called the moment of inertia (I) of the cross-section about that axis.</a:t>
            </a:r>
          </a:p>
          <a:p>
            <a:pPr marL="430213" indent="-319088" eaLnBrk="1">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An alternative name is the second moment of area, the first moment being the sum of the areas times their distance from a given axis.</a:t>
            </a:r>
          </a:p>
        </p:txBody>
      </p:sp>
      <p:sp>
        <p:nvSpPr>
          <p:cNvPr id="17413"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Microsoft YaHei"/>
      </a:majorFont>
      <a:minorFont>
        <a:latin typeface="Arial"/>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447</TotalTime>
  <Words>1000</Words>
  <PresentationFormat>Custom</PresentationFormat>
  <Paragraphs>144</Paragraphs>
  <Slides>15</Slides>
  <Notes>8</Notes>
  <HiddenSlides>0</HiddenSlides>
  <MMClips>0</MMClips>
  <ScaleCrop>false</ScaleCrop>
  <HeadingPairs>
    <vt:vector size="4" baseType="variant">
      <vt:variant>
        <vt:lpstr>Theme</vt:lpstr>
      </vt:variant>
      <vt:variant>
        <vt:i4>9</vt:i4>
      </vt:variant>
      <vt:variant>
        <vt:lpstr>Slide Titles</vt:lpstr>
      </vt:variant>
      <vt:variant>
        <vt:i4>15</vt:i4>
      </vt:variant>
    </vt:vector>
  </HeadingPairs>
  <TitlesOfParts>
    <vt:vector size="2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EE392 - ELECTRICAL ENGINEERING PRACTICE  MECHANICAL COMPONENT</vt:lpstr>
      <vt:lpstr>EE392 - MECHANICAL COMPONENT </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EE392 - ELECTRICAL ENGINEERING PRACTICE  MECHANICAL COMPONENT  Shear Stress    </dc:title>
  <cp:lastModifiedBy> </cp:lastModifiedBy>
  <cp:revision>120</cp:revision>
  <cp:lastPrinted>1601-01-01T00:00:00Z</cp:lastPrinted>
  <dcterms:created xsi:type="dcterms:W3CDTF">2013-04-30T06:54:52Z</dcterms:created>
  <dcterms:modified xsi:type="dcterms:W3CDTF">2013-05-20T05:32:15Z</dcterms:modified>
</cp:coreProperties>
</file>