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402" r:id="rId2"/>
    <p:sldId id="429" r:id="rId3"/>
    <p:sldId id="430" r:id="rId4"/>
    <p:sldId id="431" r:id="rId5"/>
    <p:sldId id="432" r:id="rId6"/>
    <p:sldId id="445" r:id="rId7"/>
    <p:sldId id="446" r:id="rId8"/>
    <p:sldId id="447" r:id="rId9"/>
    <p:sldId id="440" r:id="rId10"/>
    <p:sldId id="409" r:id="rId11"/>
    <p:sldId id="410" r:id="rId12"/>
    <p:sldId id="411" r:id="rId13"/>
    <p:sldId id="433" r:id="rId14"/>
    <p:sldId id="444" r:id="rId15"/>
    <p:sldId id="439" r:id="rId16"/>
    <p:sldId id="416" r:id="rId17"/>
    <p:sldId id="448" r:id="rId18"/>
    <p:sldId id="449" r:id="rId19"/>
    <p:sldId id="45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6F9CB-DDE9-478E-87A3-665DD6907EEA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2A9C-B378-405E-B856-FA7BC91E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1586-E9E3-44D3-8789-0865CA5242E3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6832-5E47-4667-A369-B32D4064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F94706C-1E6A-4B7B-A391-FD6D3D341ABE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752384F-B166-432F-94FF-885064793FDB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752384F-B166-432F-94FF-885064793FDB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STRENGTH OF MATERIALS ME 332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495300"/>
            <a:ext cx="8763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143000"/>
            <a:ext cx="4292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143000"/>
            <a:ext cx="4292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C5AE8-AE0E-49B3-B08F-F459684068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7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7837-4F96-4292-9BB7-F2AB7C0271C9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50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3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0.png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46.wmf"/><Relationship Id="rId10" Type="http://schemas.openxmlformats.org/officeDocument/2006/relationships/image" Target="../media/image51.jpe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wmf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3.wmf"/><Relationship Id="rId4" Type="http://schemas.openxmlformats.org/officeDocument/2006/relationships/image" Target="../media/image59.wmf"/><Relationship Id="rId9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6.jpe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9.w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 bwMode="auto">
          <a:xfrm>
            <a:off x="990600" y="228600"/>
            <a:ext cx="7560830" cy="762000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TORSION</a:t>
            </a:r>
            <a:endParaRPr lang="en-US" sz="6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5: Torsion</a:t>
            </a:r>
            <a:endParaRPr lang="en-US" dirty="0"/>
          </a:p>
        </p:txBody>
      </p:sp>
      <p:pic>
        <p:nvPicPr>
          <p:cNvPr id="95236" name="Picture 4" descr="C:\Users\Administrator\Desktop\twisted_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36" y="1066800"/>
            <a:ext cx="4178300" cy="55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5: Torsion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2.0</a:t>
            </a:r>
            <a:endParaRPr lang="en-AU" altLang="zh-CN" sz="4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404217" y="1524000"/>
            <a:ext cx="1524000" cy="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7" rIns="0" bIns="0" anchor="b"/>
          <a:lstStyle/>
          <a:p>
            <a:r>
              <a:rPr lang="en-US" sz="3000" dirty="0">
                <a:solidFill>
                  <a:schemeClr val="tx2"/>
                </a:solidFill>
              </a:rPr>
              <a:t>Solution:</a:t>
            </a:r>
            <a:endParaRPr lang="en-AU" altLang="zh-CN" sz="3000" dirty="0">
              <a:solidFill>
                <a:schemeClr val="tx2"/>
              </a:solidFill>
              <a:cs typeface="华文中宋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381416" y="2037384"/>
            <a:ext cx="4996295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/>
          <a:p>
            <a:r>
              <a:rPr lang="en-AU" altLang="zh-CN" dirty="0">
                <a:cs typeface="华文中宋"/>
              </a:rPr>
              <a:t>From the free-body diagram of the left segment,</a:t>
            </a:r>
          </a:p>
        </p:txBody>
      </p:sp>
      <p:pic>
        <p:nvPicPr>
          <p:cNvPr id="14344" name="Picture 9" descr="Picture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2514600"/>
            <a:ext cx="5090103" cy="4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35"/>
          <p:cNvSpPr>
            <a:spLocks noChangeArrowheads="1"/>
          </p:cNvSpPr>
          <p:nvPr/>
        </p:nvSpPr>
        <p:spPr bwMode="auto">
          <a:xfrm>
            <a:off x="1524000" y="3010207"/>
            <a:ext cx="4243135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/>
          <a:p>
            <a:r>
              <a:rPr lang="en-AU" altLang="zh-CN" dirty="0">
                <a:cs typeface="华文中宋"/>
              </a:rPr>
              <a:t>The polar moment of inertia for the shaft is</a:t>
            </a:r>
          </a:p>
        </p:txBody>
      </p:sp>
      <p:pic>
        <p:nvPicPr>
          <p:cNvPr id="14347" name="Picture 13" descr="Picture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14" y="3379533"/>
            <a:ext cx="2682875" cy="61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36"/>
          <p:cNvSpPr>
            <a:spLocks noChangeArrowheads="1"/>
          </p:cNvSpPr>
          <p:nvPr/>
        </p:nvSpPr>
        <p:spPr bwMode="auto">
          <a:xfrm>
            <a:off x="1692853" y="3995681"/>
            <a:ext cx="3266201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/>
          <a:p>
            <a:r>
              <a:rPr lang="en-AU" altLang="zh-CN" dirty="0">
                <a:cs typeface="华文中宋"/>
              </a:rPr>
              <a:t>Since point </a:t>
            </a:r>
            <a:r>
              <a:rPr lang="en-AU" altLang="zh-CN" i="1" dirty="0">
                <a:cs typeface="华文中宋"/>
              </a:rPr>
              <a:t>A </a:t>
            </a:r>
            <a:r>
              <a:rPr lang="en-AU" altLang="zh-CN" dirty="0">
                <a:cs typeface="华文中宋"/>
              </a:rPr>
              <a:t>is at </a:t>
            </a:r>
            <a:r>
              <a:rPr lang="el-GR" dirty="0"/>
              <a:t>ρ</a:t>
            </a:r>
            <a:r>
              <a:rPr lang="en-US" dirty="0"/>
              <a:t> = </a:t>
            </a:r>
            <a:r>
              <a:rPr lang="en-AU" altLang="zh-CN" i="1" dirty="0">
                <a:cs typeface="华文中宋"/>
              </a:rPr>
              <a:t>c = </a:t>
            </a:r>
            <a:r>
              <a:rPr lang="en-AU" altLang="zh-CN" dirty="0">
                <a:cs typeface="华文中宋"/>
              </a:rPr>
              <a:t>75 mm,</a:t>
            </a:r>
          </a:p>
        </p:txBody>
      </p:sp>
      <p:pic>
        <p:nvPicPr>
          <p:cNvPr id="14349" name="Picture 15" descr="Picture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23" y="4442521"/>
            <a:ext cx="36757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Rectangle 42"/>
          <p:cNvSpPr>
            <a:spLocks noChangeArrowheads="1"/>
          </p:cNvSpPr>
          <p:nvPr/>
        </p:nvSpPr>
        <p:spPr bwMode="auto">
          <a:xfrm>
            <a:off x="1470603" y="5105400"/>
            <a:ext cx="4191967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/>
          <a:p>
            <a:r>
              <a:rPr lang="en-AU" altLang="zh-CN" dirty="0">
                <a:cs typeface="华文中宋"/>
              </a:rPr>
              <a:t>Likewise for point </a:t>
            </a:r>
            <a:r>
              <a:rPr lang="en-AU" altLang="zh-CN" i="1" dirty="0">
                <a:cs typeface="华文中宋"/>
              </a:rPr>
              <a:t>B</a:t>
            </a:r>
            <a:r>
              <a:rPr lang="en-AU" altLang="zh-CN" dirty="0">
                <a:cs typeface="华文中宋"/>
              </a:rPr>
              <a:t>, at </a:t>
            </a:r>
            <a:r>
              <a:rPr lang="el-GR" dirty="0"/>
              <a:t>ρ</a:t>
            </a:r>
            <a:r>
              <a:rPr lang="en-US" dirty="0"/>
              <a:t> =</a:t>
            </a:r>
            <a:r>
              <a:rPr lang="en-AU" altLang="zh-CN" dirty="0">
                <a:cs typeface="华文中宋"/>
              </a:rPr>
              <a:t>15 mm, we have</a:t>
            </a:r>
          </a:p>
        </p:txBody>
      </p:sp>
      <p:pic>
        <p:nvPicPr>
          <p:cNvPr id="14352" name="Picture 18" descr="Picture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53" y="5742534"/>
            <a:ext cx="3785466" cy="59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5: Torsion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z="37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Power Transmission</a:t>
            </a:r>
            <a:endParaRPr lang="en-AU" altLang="zh-CN" sz="37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969818" y="1448098"/>
            <a:ext cx="8174182" cy="4799707"/>
          </a:xfrm>
        </p:spPr>
        <p:txBody>
          <a:bodyPr/>
          <a:lstStyle/>
          <a:p>
            <a:r>
              <a:rPr lang="en-AU" altLang="zh-CN" sz="2400" b="1" i="1" dirty="0">
                <a:latin typeface="Arial" pitchFamily="34" charset="0"/>
                <a:cs typeface="华文中宋"/>
              </a:rPr>
              <a:t>Power </a:t>
            </a:r>
            <a:r>
              <a:rPr lang="en-AU" altLang="zh-CN" sz="2400" dirty="0">
                <a:latin typeface="Arial" pitchFamily="34" charset="0"/>
                <a:cs typeface="华文中宋"/>
              </a:rPr>
              <a:t>is defined as the work performed per unit of time.</a:t>
            </a:r>
          </a:p>
          <a:p>
            <a:r>
              <a:rPr lang="en-US" altLang="zh-CN" sz="2400" dirty="0">
                <a:latin typeface="Arial" pitchFamily="34" charset="0"/>
                <a:cs typeface="华文中宋"/>
              </a:rPr>
              <a:t>For a rotating shaft with a torque, the power is</a:t>
            </a:r>
          </a:p>
          <a:p>
            <a:endParaRPr lang="en-US" altLang="zh-CN" sz="2400" dirty="0">
              <a:latin typeface="Arial" pitchFamily="34" charset="0"/>
              <a:cs typeface="华文中宋"/>
            </a:endParaRPr>
          </a:p>
          <a:p>
            <a:endParaRPr lang="en-AU" altLang="zh-CN" sz="2400" dirty="0">
              <a:latin typeface="Arial" pitchFamily="34" charset="0"/>
              <a:cs typeface="华文中宋"/>
            </a:endParaRPr>
          </a:p>
          <a:p>
            <a:r>
              <a:rPr lang="en-AU" altLang="zh-CN" sz="2400" dirty="0">
                <a:latin typeface="Arial" pitchFamily="34" charset="0"/>
                <a:cs typeface="华文中宋"/>
              </a:rPr>
              <a:t>Since                                  , the power equation is</a:t>
            </a:r>
          </a:p>
          <a:p>
            <a:endParaRPr lang="en-US" altLang="zh-CN" sz="2400" dirty="0">
              <a:latin typeface="Arial" pitchFamily="34" charset="0"/>
              <a:cs typeface="华文中宋"/>
            </a:endParaRPr>
          </a:p>
          <a:p>
            <a:r>
              <a:rPr lang="en-US" altLang="zh-CN" sz="2400" dirty="0">
                <a:latin typeface="Arial" pitchFamily="34" charset="0"/>
                <a:cs typeface="华文中宋"/>
              </a:rPr>
              <a:t>For shaft design, </a:t>
            </a:r>
            <a:r>
              <a:rPr lang="en-AU" altLang="zh-CN" sz="2400" dirty="0">
                <a:latin typeface="Arial" pitchFamily="34" charset="0"/>
                <a:cs typeface="华文中宋"/>
              </a:rPr>
              <a:t>the design or geometric parameter is</a:t>
            </a:r>
          </a:p>
        </p:txBody>
      </p:sp>
      <p:pic>
        <p:nvPicPr>
          <p:cNvPr id="15365" name="Picture 8" descr="Picture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82" y="2583657"/>
            <a:ext cx="5114636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Picture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73" y="3299141"/>
            <a:ext cx="2698750" cy="34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Picture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59" y="3795118"/>
            <a:ext cx="998682" cy="3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 descr="Picture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894958"/>
            <a:ext cx="1036205" cy="74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 </a:t>
            </a:r>
            <a:r>
              <a:rPr lang="en-US" sz="3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</a:t>
            </a:r>
            <a:endParaRPr lang="en-AU" altLang="zh-CN" sz="37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88" name="Text Box 3"/>
          <p:cNvSpPr>
            <a:spLocks noGrp="1" noChangeArrowheads="1"/>
          </p:cNvSpPr>
          <p:nvPr>
            <p:ph idx="1"/>
          </p:nvPr>
        </p:nvSpPr>
        <p:spPr>
          <a:xfrm>
            <a:off x="713510" y="1154669"/>
            <a:ext cx="8174182" cy="87716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sz="1700" dirty="0">
                <a:cs typeface="华文中宋"/>
              </a:rPr>
              <a:t>A solid steel shaft </a:t>
            </a:r>
            <a:r>
              <a:rPr lang="en-US" altLang="zh-CN" sz="1700" i="1" dirty="0">
                <a:cs typeface="华文中宋"/>
              </a:rPr>
              <a:t>AB </a:t>
            </a:r>
            <a:r>
              <a:rPr lang="en-US" altLang="zh-CN" sz="1700" dirty="0">
                <a:cs typeface="华文中宋"/>
              </a:rPr>
              <a:t>is to be used to transmit 3750 W from the motor </a:t>
            </a:r>
            <a:r>
              <a:rPr lang="en-US" altLang="zh-CN" sz="1700" i="1" dirty="0">
                <a:cs typeface="华文中宋"/>
              </a:rPr>
              <a:t>M </a:t>
            </a:r>
            <a:r>
              <a:rPr lang="en-US" altLang="zh-CN" sz="1700" dirty="0">
                <a:cs typeface="华文中宋"/>
              </a:rPr>
              <a:t>to which it is attached. If the shaft rotates at w =175 rpm and the steel has an allowable shear stress of allow </a:t>
            </a:r>
            <a:r>
              <a:rPr lang="el-GR" altLang="zh-CN" sz="1700" dirty="0">
                <a:cs typeface="华文中宋"/>
              </a:rPr>
              <a:t>τ</a:t>
            </a:r>
            <a:r>
              <a:rPr lang="en-US" altLang="zh-CN" sz="1700" baseline="-25000" dirty="0">
                <a:cs typeface="华文中宋"/>
              </a:rPr>
              <a:t>allow</a:t>
            </a:r>
            <a:r>
              <a:rPr lang="en-US" altLang="zh-CN" sz="1700" dirty="0">
                <a:cs typeface="华文中宋"/>
              </a:rPr>
              <a:t> =100 </a:t>
            </a:r>
            <a:r>
              <a:rPr lang="en-US" altLang="zh-CN" sz="1700" dirty="0" err="1">
                <a:cs typeface="华文中宋"/>
              </a:rPr>
              <a:t>MPa</a:t>
            </a:r>
            <a:r>
              <a:rPr lang="en-US" altLang="zh-CN" sz="1700" dirty="0">
                <a:cs typeface="华文中宋"/>
              </a:rPr>
              <a:t>, determine the required diameter of the shaft to the nearest mm.</a:t>
            </a:r>
            <a:endParaRPr lang="en-AU" altLang="zh-CN" sz="1700" dirty="0">
              <a:cs typeface="华文中宋"/>
            </a:endParaRP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1397000" y="2293442"/>
            <a:ext cx="1373909" cy="4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2108" rIns="0" bIns="0" anchor="b"/>
          <a:lstStyle/>
          <a:p>
            <a:r>
              <a:rPr lang="en-US" sz="2800">
                <a:solidFill>
                  <a:schemeClr val="tx2"/>
                </a:solidFill>
              </a:rPr>
              <a:t>Solution:</a:t>
            </a:r>
            <a:endParaRPr lang="en-AU" altLang="zh-CN" sz="2800">
              <a:solidFill>
                <a:schemeClr val="tx2"/>
              </a:solidFill>
              <a:cs typeface="华文中宋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333500" y="2741415"/>
            <a:ext cx="2585482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r>
              <a:rPr lang="en-AU" altLang="zh-CN">
                <a:cs typeface="华文中宋"/>
              </a:rPr>
              <a:t>The torque on the shaft is</a:t>
            </a:r>
          </a:p>
        </p:txBody>
      </p:sp>
      <p:pic>
        <p:nvPicPr>
          <p:cNvPr id="16391" name="Picture 8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073302"/>
            <a:ext cx="3136035" cy="92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Picture40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69" y="2277071"/>
            <a:ext cx="3610841" cy="23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1345045" y="3997524"/>
            <a:ext cx="663802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r>
              <a:rPr lang="en-AU" altLang="zh-CN">
                <a:cs typeface="华文中宋"/>
              </a:rPr>
              <a:t>Since</a:t>
            </a:r>
          </a:p>
        </p:txBody>
      </p:sp>
      <p:pic>
        <p:nvPicPr>
          <p:cNvPr id="16394" name="Picture 11" descr="Picture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486211"/>
            <a:ext cx="4072659" cy="13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1327727" y="5909413"/>
            <a:ext cx="5922357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r>
              <a:rPr lang="en-AU" altLang="zh-CN" dirty="0">
                <a:cs typeface="华文中宋"/>
              </a:rPr>
              <a:t>As 2</a:t>
            </a:r>
            <a:r>
              <a:rPr lang="en-AU" altLang="zh-CN" i="1" dirty="0">
                <a:cs typeface="华文中宋"/>
              </a:rPr>
              <a:t>c </a:t>
            </a:r>
            <a:r>
              <a:rPr lang="en-AU" altLang="zh-CN" dirty="0">
                <a:cs typeface="华文中宋"/>
              </a:rPr>
              <a:t>= 21.84 mm, select a shaft having a diameter of 22 mm.</a:t>
            </a:r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868320"/>
              </p:ext>
            </p:extLst>
          </p:nvPr>
        </p:nvGraphicFramePr>
        <p:xfrm>
          <a:off x="2188091" y="3920035"/>
          <a:ext cx="1233694" cy="57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Equation" r:id="rId6" imgW="875920" imgH="406224" progId="Equation.3">
                  <p:embed/>
                </p:oleObj>
              </mc:Choice>
              <mc:Fallback>
                <p:oleObj name="Equation" r:id="rId6" imgW="87592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091" y="3920035"/>
                        <a:ext cx="1233694" cy="572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8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3 - </a:t>
            </a:r>
            <a:fld id="{A0577FDF-36DB-42FE-BB85-5E77575E4A82}" type="slidenum">
              <a:rPr lang="en-US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74663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Angle of Twist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𝛷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638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4663" y="0"/>
                <a:ext cx="8229600" cy="1143000"/>
              </a:xfrm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8" name="Picture 5" descr="C:\WINDOWS\TEMP\\msotw9_tem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295400"/>
            <a:ext cx="2895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9" name="Group 15"/>
          <p:cNvGrpSpPr>
            <a:grpSpLocks/>
          </p:cNvGrpSpPr>
          <p:nvPr/>
        </p:nvGrpSpPr>
        <p:grpSpPr bwMode="auto">
          <a:xfrm>
            <a:off x="3581400" y="914400"/>
            <a:ext cx="5562600" cy="1485900"/>
            <a:chOff x="2256" y="576"/>
            <a:chExt cx="3504" cy="936"/>
          </a:xfrm>
        </p:grpSpPr>
        <p:sp>
          <p:nvSpPr>
            <p:cNvPr id="16401" name="Text Box 7"/>
            <p:cNvSpPr txBox="1">
              <a:spLocks noChangeArrowheads="1"/>
            </p:cNvSpPr>
            <p:nvPr/>
          </p:nvSpPr>
          <p:spPr bwMode="auto">
            <a:xfrm>
              <a:off x="2256" y="576"/>
              <a:ext cx="35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Recall that the angle of twist and maximum shearing strain are related,</a:t>
              </a:r>
            </a:p>
          </p:txBody>
        </p:sp>
        <p:graphicFrame>
          <p:nvGraphicFramePr>
            <p:cNvPr id="1640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21073"/>
                </p:ext>
              </p:extLst>
            </p:nvPr>
          </p:nvGraphicFramePr>
          <p:xfrm>
            <a:off x="2784" y="1008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3" name="Equation" r:id="rId5" imgW="965200" imgH="533400" progId="Equation.DSMT4">
                    <p:embed/>
                  </p:oleObj>
                </mc:Choice>
                <mc:Fallback>
                  <p:oleObj name="Equation" r:id="rId5" imgW="9652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008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482975" y="2593975"/>
            <a:ext cx="5562600" cy="1600200"/>
            <a:chOff x="2256" y="1344"/>
            <a:chExt cx="3504" cy="1008"/>
          </a:xfrm>
        </p:grpSpPr>
        <p:sp>
          <p:nvSpPr>
            <p:cNvPr id="16399" name="Text Box 10"/>
            <p:cNvSpPr txBox="1">
              <a:spLocks noChangeArrowheads="1"/>
            </p:cNvSpPr>
            <p:nvPr/>
          </p:nvSpPr>
          <p:spPr bwMode="auto">
            <a:xfrm>
              <a:off x="2256" y="1344"/>
              <a:ext cx="35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In the elastic range, the shearing strain and shear are related by Hooke’s Law,</a:t>
              </a:r>
            </a:p>
          </p:txBody>
        </p:sp>
        <p:graphicFrame>
          <p:nvGraphicFramePr>
            <p:cNvPr id="1640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0717318"/>
                </p:ext>
              </p:extLst>
            </p:nvPr>
          </p:nvGraphicFramePr>
          <p:xfrm>
            <a:off x="2784" y="1776"/>
            <a:ext cx="1824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4" name="Equation" r:id="rId7" imgW="1688367" imgH="533169" progId="Equation.3">
                    <p:embed/>
                  </p:oleObj>
                </mc:Choice>
                <mc:Fallback>
                  <p:oleObj name="Equation" r:id="rId7" imgW="1688367" imgH="5331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776"/>
                          <a:ext cx="1824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2049030" y="4541982"/>
            <a:ext cx="5562600" cy="1676400"/>
            <a:chOff x="1392" y="2185"/>
            <a:chExt cx="3504" cy="1056"/>
          </a:xfrm>
        </p:grpSpPr>
        <p:sp>
          <p:nvSpPr>
            <p:cNvPr id="16397" name="Text Box 9"/>
            <p:cNvSpPr txBox="1">
              <a:spLocks noChangeArrowheads="1"/>
            </p:cNvSpPr>
            <p:nvPr/>
          </p:nvSpPr>
          <p:spPr bwMode="auto">
            <a:xfrm>
              <a:off x="1392" y="2185"/>
              <a:ext cx="35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Equating the expressions for shearing strain and solving for the angle of twist,</a:t>
              </a:r>
            </a:p>
          </p:txBody>
        </p:sp>
        <p:graphicFrame>
          <p:nvGraphicFramePr>
            <p:cNvPr id="1639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0551330"/>
                </p:ext>
              </p:extLst>
            </p:nvPr>
          </p:nvGraphicFramePr>
          <p:xfrm>
            <a:off x="2784" y="2544"/>
            <a:ext cx="896" cy="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5" name="Equation" r:id="rId9" imgW="685800" imgH="533160" progId="Equation.DSMT4">
                    <p:embed/>
                  </p:oleObj>
                </mc:Choice>
                <mc:Fallback>
                  <p:oleObj name="Equation" r:id="rId9" imgW="685800" imgH="533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544"/>
                          <a:ext cx="896" cy="6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51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D9999-542C-4FB9-AB59-13E997967670}" type="slidenum">
              <a:rPr lang="en-US"/>
              <a:pPr/>
              <a:t>14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ANGLE </a:t>
            </a:r>
            <a:r>
              <a:rPr lang="en-US" dirty="0"/>
              <a:t>OF TWIST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758237" cy="2286000"/>
          </a:xfrm>
        </p:spPr>
        <p:txBody>
          <a:bodyPr/>
          <a:lstStyle/>
          <a:p>
            <a:r>
              <a:rPr lang="en-US" sz="2800" i="1" dirty="0">
                <a:latin typeface="Arial" charset="0"/>
              </a:rPr>
              <a:t>Angle of twist</a:t>
            </a:r>
            <a:r>
              <a:rPr lang="en-US" sz="2800" dirty="0">
                <a:latin typeface="Arial" charset="0"/>
              </a:rPr>
              <a:t> is important when analyzing reactions on statically indeterminate shafts</a:t>
            </a:r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365125" y="3810000"/>
            <a:ext cx="8550275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73138" indent="-9731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087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01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sz="2400" i="1" dirty="0">
                <a:sym typeface="Symbol" pitchFamily="18" charset="2"/>
              </a:rPr>
              <a:t></a:t>
            </a:r>
            <a:r>
              <a:rPr lang="en-US" sz="2400" dirty="0">
                <a:sym typeface="Symbol" pitchFamily="18" charset="2"/>
              </a:rPr>
              <a:t>  = angle of twist, in radians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sz="2400" i="1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400" dirty="0">
                <a:sym typeface="Symbol" pitchFamily="18" charset="2"/>
              </a:rPr>
              <a:t> = internal torque at arbitrary position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 dirty="0">
                <a:sym typeface="Symbol" pitchFamily="18" charset="2"/>
              </a:rPr>
              <a:t>, found from method of sections and equation of moment equilibrium applied about shaft’s axis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sz="2400" i="1" dirty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400" dirty="0">
                <a:sym typeface="Symbol" pitchFamily="18" charset="2"/>
              </a:rPr>
              <a:t> = polar moment of inertia as a function of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x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sz="2400" i="1" dirty="0">
                <a:latin typeface="Times New Roman" pitchFamily="18" charset="0"/>
                <a:sym typeface="Symbol" pitchFamily="18" charset="2"/>
              </a:rPr>
              <a:t>G</a:t>
            </a:r>
            <a:r>
              <a:rPr lang="en-US" sz="2400" dirty="0">
                <a:sym typeface="Symbol" pitchFamily="18" charset="2"/>
              </a:rPr>
              <a:t> = shear modulus of elasticity for material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27432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Shafts </a:t>
            </a:r>
            <a:r>
              <a:rPr lang="en-US" b="1" dirty="0"/>
              <a:t>Of Varying </a:t>
            </a:r>
            <a:r>
              <a:rPr lang="en-US" b="1" dirty="0" smtClean="0"/>
              <a:t>Diameter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108546" name="Picture 2" descr="C:\Users\Administrator\Desktop\Torsion-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8862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066800"/>
            <a:ext cx="4572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Angle of twist in larger shaft =      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for the thinner =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49789"/>
              </p:ext>
            </p:extLst>
          </p:nvPr>
        </p:nvGraphicFramePr>
        <p:xfrm>
          <a:off x="7494588" y="1032164"/>
          <a:ext cx="1192212" cy="83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3" name="Equation" r:id="rId4" imgW="838080" imgH="583920" progId="Equation.DSMT4">
                  <p:embed/>
                </p:oleObj>
              </mc:Choice>
              <mc:Fallback>
                <p:oleObj name="Equation" r:id="rId4" imgW="8380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1032164"/>
                        <a:ext cx="1192212" cy="831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01155"/>
              </p:ext>
            </p:extLst>
          </p:nvPr>
        </p:nvGraphicFramePr>
        <p:xfrm>
          <a:off x="6400800" y="1502817"/>
          <a:ext cx="1295400" cy="86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4" name="Equation" r:id="rId6" imgW="876240" imgH="583920" progId="Equation.DSMT4">
                  <p:embed/>
                </p:oleObj>
              </mc:Choice>
              <mc:Fallback>
                <p:oleObj name="Equation" r:id="rId6" imgW="876240" imgH="5839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502817"/>
                        <a:ext cx="1295400" cy="864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76091"/>
              </p:ext>
            </p:extLst>
          </p:nvPr>
        </p:nvGraphicFramePr>
        <p:xfrm>
          <a:off x="4548188" y="2514600"/>
          <a:ext cx="36290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5" name="Equation" r:id="rId8" imgW="2222280" imgH="583920" progId="Equation.DSMT4">
                  <p:embed/>
                </p:oleObj>
              </mc:Choice>
              <mc:Fallback>
                <p:oleObj name="Equation" r:id="rId8" imgW="222228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2514600"/>
                        <a:ext cx="36290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318655" y="3624262"/>
            <a:ext cx="8669337" cy="2324100"/>
            <a:chOff x="299" y="2368"/>
            <a:chExt cx="5461" cy="1464"/>
          </a:xfrm>
        </p:grpSpPr>
        <p:pic>
          <p:nvPicPr>
            <p:cNvPr id="11" name="Picture 6" descr="C:\WINDOWS\TEMP\\msotw9_temp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2368"/>
              <a:ext cx="1920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256" y="2840"/>
              <a:ext cx="3504" cy="992"/>
              <a:chOff x="2256" y="2832"/>
              <a:chExt cx="3504" cy="992"/>
            </a:xfrm>
          </p:grpSpPr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2256" y="2832"/>
                <a:ext cx="350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2000" dirty="0"/>
                  <a:t>If the torsional loading or shaft cross-section changes along the length, the angle of rotation is found as the sum of segment rotations</a:t>
                </a:r>
              </a:p>
            </p:txBody>
          </p:sp>
          <p:graphicFrame>
            <p:nvGraphicFramePr>
              <p:cNvPr id="14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0347830"/>
                  </p:ext>
                </p:extLst>
              </p:nvPr>
            </p:nvGraphicFramePr>
            <p:xfrm>
              <a:off x="2784" y="3456"/>
              <a:ext cx="624" cy="3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596" name="Equation" r:id="rId11" imgW="990170" imgH="583947" progId="Equation.DSMT4">
                      <p:embed/>
                    </p:oleObj>
                  </mc:Choice>
                  <mc:Fallback>
                    <p:oleObj name="Equation" r:id="rId11" imgW="990170" imgH="58394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3456"/>
                            <a:ext cx="624" cy="3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6742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53739" cy="70788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dirty="0">
                <a:cs typeface="华文中宋"/>
              </a:rPr>
              <a:t>The solid steel shaft has a diameter of 20 mm. If it is subjected to the two torques, determine the reactions at the fixed supports </a:t>
            </a:r>
            <a:r>
              <a:rPr lang="en-US" altLang="zh-CN" sz="2000" i="1" dirty="0">
                <a:cs typeface="华文中宋"/>
              </a:rPr>
              <a:t>A </a:t>
            </a:r>
            <a:r>
              <a:rPr lang="en-US" altLang="zh-CN" sz="2000" dirty="0">
                <a:cs typeface="华文中宋"/>
              </a:rPr>
              <a:t>and </a:t>
            </a:r>
            <a:r>
              <a:rPr lang="en-US" altLang="zh-CN" sz="2000" i="1" dirty="0">
                <a:cs typeface="华文中宋"/>
              </a:rPr>
              <a:t>B</a:t>
            </a:r>
            <a:r>
              <a:rPr lang="en-US" altLang="zh-CN" sz="2000" dirty="0">
                <a:cs typeface="华文中宋"/>
              </a:rPr>
              <a:t>.</a:t>
            </a:r>
            <a:endParaRPr lang="en-AU" altLang="zh-CN" sz="2000" dirty="0">
              <a:cs typeface="华文中宋"/>
            </a:endParaRP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870364" y="1857374"/>
            <a:ext cx="145472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2108" rIns="0" bIns="0" anchor="b"/>
          <a:lstStyle/>
          <a:p>
            <a:r>
              <a:rPr lang="en-US" sz="2800" dirty="0">
                <a:solidFill>
                  <a:schemeClr val="tx2"/>
                </a:solidFill>
              </a:rPr>
              <a:t>Solution:</a:t>
            </a:r>
            <a:endParaRPr lang="en-AU" altLang="zh-CN" sz="2800" dirty="0">
              <a:solidFill>
                <a:schemeClr val="tx2"/>
              </a:solidFill>
              <a:cs typeface="华文中宋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850161" y="2287950"/>
            <a:ext cx="3785465" cy="63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/>
          <a:p>
            <a:r>
              <a:rPr lang="en-AU" altLang="zh-CN" dirty="0">
                <a:cs typeface="华文中宋"/>
              </a:rPr>
              <a:t>By inspection of the free-body diagram,</a:t>
            </a:r>
          </a:p>
        </p:txBody>
      </p:sp>
      <p:pic>
        <p:nvPicPr>
          <p:cNvPr id="21511" name="Picture 8" descr="Picture61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4" y="1785937"/>
            <a:ext cx="2632364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Picture6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928938"/>
            <a:ext cx="3508375" cy="3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1880466" y="3406676"/>
            <a:ext cx="3586846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r>
              <a:rPr lang="en-AU" altLang="zh-CN">
                <a:cs typeface="华文中宋"/>
              </a:rPr>
              <a:t>Since the ends of the shaft are fixed,</a:t>
            </a:r>
          </a:p>
        </p:txBody>
      </p:sp>
      <p:pic>
        <p:nvPicPr>
          <p:cNvPr id="21514" name="Picture 11" descr="Picture6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80" y="3397747"/>
            <a:ext cx="725920" cy="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2" descr="Picture64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63" y="3458766"/>
            <a:ext cx="2528455" cy="17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1899227" y="3871020"/>
            <a:ext cx="264139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r>
              <a:rPr lang="en-AU" altLang="zh-CN">
                <a:cs typeface="华文中宋"/>
              </a:rPr>
              <a:t>Using the sign convention,</a:t>
            </a:r>
          </a:p>
        </p:txBody>
      </p:sp>
      <p:pic>
        <p:nvPicPr>
          <p:cNvPr id="21517" name="Picture 14" descr="Picture6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9" y="4436567"/>
            <a:ext cx="4078432" cy="8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20"/>
          <p:cNvSpPr>
            <a:spLocks noChangeArrowheads="1"/>
          </p:cNvSpPr>
          <p:nvPr/>
        </p:nvSpPr>
        <p:spPr bwMode="auto">
          <a:xfrm>
            <a:off x="1321955" y="5573614"/>
            <a:ext cx="5545395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r>
              <a:rPr lang="en-AU" altLang="zh-CN">
                <a:cs typeface="华文中宋"/>
              </a:rPr>
              <a:t>Solving Eqs. 1 and 2 yields </a:t>
            </a:r>
            <a:r>
              <a:rPr lang="en-AU" altLang="zh-CN" i="1">
                <a:cs typeface="华文中宋"/>
              </a:rPr>
              <a:t>T</a:t>
            </a:r>
            <a:r>
              <a:rPr lang="en-AU" altLang="zh-CN" i="1" baseline="-25000">
                <a:cs typeface="华文中宋"/>
              </a:rPr>
              <a:t>A</a:t>
            </a:r>
            <a:r>
              <a:rPr lang="en-AU" altLang="zh-CN">
                <a:cs typeface="华文中宋"/>
              </a:rPr>
              <a:t> = -345 Nm and </a:t>
            </a:r>
            <a:r>
              <a:rPr lang="en-AU" altLang="zh-CN" i="1">
                <a:cs typeface="华文中宋"/>
              </a:rPr>
              <a:t>T</a:t>
            </a:r>
            <a:r>
              <a:rPr lang="en-AU" altLang="zh-CN" i="1" baseline="-25000">
                <a:cs typeface="华文中宋"/>
              </a:rPr>
              <a:t>B</a:t>
            </a:r>
            <a:r>
              <a:rPr lang="en-AU" altLang="zh-CN">
                <a:cs typeface="华文中宋"/>
              </a:rPr>
              <a:t> = 645 Nm.</a:t>
            </a:r>
          </a:p>
        </p:txBody>
      </p:sp>
      <p:pic>
        <p:nvPicPr>
          <p:cNvPr id="21519" name="Picture 16" descr="Picture66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14" y="5143500"/>
            <a:ext cx="1549977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EXAMPLE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en-US" altLang="zh-CN" sz="2800" dirty="0">
              <a:solidFill>
                <a:schemeClr val="bg1"/>
              </a:solidFill>
              <a:latin typeface="Arial Black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1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9144000" cy="747713"/>
          </a:xfrm>
          <a:prstGeom prst="rect">
            <a:avLst/>
          </a:prstGeom>
          <a:solidFill>
            <a:srgbClr val="0067B3"/>
          </a:solidFill>
          <a:ln w="19050">
            <a:solidFill>
              <a:srgbClr val="0067B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  <a:ln/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EXAMPLE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5 </a:t>
            </a:r>
            <a:endParaRPr lang="en-US" altLang="zh-CN" sz="2800" dirty="0">
              <a:solidFill>
                <a:schemeClr val="bg1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3429000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itchFamily="2" charset="-122"/>
              </a:rPr>
              <a:t>The two solid steel shafts are coupled together using the meshed gears. Determine the angle of twist of end </a:t>
            </a:r>
            <a:r>
              <a:rPr lang="en-US" altLang="zh-CN" sz="2400" i="1">
                <a:ea typeface="宋体" pitchFamily="2" charset="-122"/>
              </a:rPr>
              <a:t>A </a:t>
            </a:r>
            <a:r>
              <a:rPr lang="en-US" altLang="zh-CN" sz="2400">
                <a:ea typeface="宋体" pitchFamily="2" charset="-122"/>
              </a:rPr>
              <a:t>of shaft </a:t>
            </a:r>
            <a:r>
              <a:rPr lang="en-US" altLang="zh-CN" sz="2400" i="1">
                <a:ea typeface="宋体" pitchFamily="2" charset="-122"/>
              </a:rPr>
              <a:t>AB </a:t>
            </a:r>
            <a:r>
              <a:rPr lang="en-US" altLang="zh-CN" sz="2400">
                <a:ea typeface="宋体" pitchFamily="2" charset="-122"/>
              </a:rPr>
              <a:t>when the torque 45 Nm is applied. Take G to be 80 GPa. Shaft </a:t>
            </a:r>
            <a:r>
              <a:rPr lang="en-US" altLang="zh-CN" sz="2400" i="1">
                <a:ea typeface="宋体" pitchFamily="2" charset="-122"/>
              </a:rPr>
              <a:t>AB </a:t>
            </a:r>
            <a:r>
              <a:rPr lang="en-US" altLang="zh-CN" sz="2400">
                <a:ea typeface="宋体" pitchFamily="2" charset="-122"/>
              </a:rPr>
              <a:t>is free to rotate within bearings </a:t>
            </a:r>
            <a:r>
              <a:rPr lang="en-US" altLang="zh-CN" sz="2400" i="1">
                <a:ea typeface="宋体" pitchFamily="2" charset="-122"/>
              </a:rPr>
              <a:t>E </a:t>
            </a:r>
            <a:r>
              <a:rPr lang="en-US" altLang="zh-CN" sz="2400">
                <a:ea typeface="宋体" pitchFamily="2" charset="-122"/>
              </a:rPr>
              <a:t>and </a:t>
            </a:r>
            <a:r>
              <a:rPr lang="en-US" altLang="zh-CN" sz="2400" i="1">
                <a:ea typeface="宋体" pitchFamily="2" charset="-122"/>
              </a:rPr>
              <a:t>F</a:t>
            </a:r>
            <a:r>
              <a:rPr lang="en-US" altLang="zh-CN" sz="2400">
                <a:ea typeface="宋体" pitchFamily="2" charset="-122"/>
              </a:rPr>
              <a:t>, whereas shaft </a:t>
            </a:r>
            <a:r>
              <a:rPr lang="en-US" altLang="zh-CN" sz="2400" i="1">
                <a:ea typeface="宋体" pitchFamily="2" charset="-122"/>
              </a:rPr>
              <a:t>DC </a:t>
            </a:r>
            <a:r>
              <a:rPr lang="en-US" altLang="zh-CN" sz="2400">
                <a:ea typeface="宋体" pitchFamily="2" charset="-122"/>
              </a:rPr>
              <a:t>is fixed at </a:t>
            </a:r>
            <a:r>
              <a:rPr lang="en-US" altLang="zh-CN" sz="2400" i="1">
                <a:ea typeface="宋体" pitchFamily="2" charset="-122"/>
              </a:rPr>
              <a:t>D</a:t>
            </a:r>
            <a:r>
              <a:rPr lang="en-US" altLang="zh-CN" sz="2400">
                <a:ea typeface="宋体" pitchFamily="2" charset="-122"/>
              </a:rPr>
              <a:t>. Each shaft has a diameter of 20 mm.</a:t>
            </a:r>
            <a:endParaRPr lang="en-AU" altLang="zh-CN" sz="2400"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altLang="zh-CN" sz="2400">
              <a:ea typeface="宋体" pitchFamily="2" charset="-122"/>
            </a:endParaRPr>
          </a:p>
        </p:txBody>
      </p:sp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4958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0"/>
            <a:ext cx="9144000" cy="747713"/>
          </a:xfrm>
          <a:prstGeom prst="rect">
            <a:avLst/>
          </a:prstGeom>
          <a:solidFill>
            <a:srgbClr val="0067B3"/>
          </a:solidFill>
          <a:ln w="19050">
            <a:solidFill>
              <a:srgbClr val="0067B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  <a:ln/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EXAMPLE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5 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cont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n-US" altLang="zh-CN" sz="2800" dirty="0">
              <a:solidFill>
                <a:schemeClr val="bg1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257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altLang="zh-CN" sz="2000">
                <a:ea typeface="宋体" pitchFamily="2" charset="-122"/>
              </a:rPr>
              <a:t>From free body diagram,</a:t>
            </a:r>
          </a:p>
          <a:p>
            <a:pPr>
              <a:spcBef>
                <a:spcPct val="0"/>
              </a:spcBef>
            </a:pPr>
            <a:endParaRPr lang="en-US" altLang="zh-CN" sz="200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z="200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z="200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AU" altLang="zh-CN" sz="2000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AU" altLang="zh-CN" sz="2000">
                <a:ea typeface="宋体" pitchFamily="2" charset="-122"/>
              </a:rPr>
              <a:t>Angle of twist at C is</a:t>
            </a:r>
          </a:p>
          <a:p>
            <a:pPr>
              <a:spcBef>
                <a:spcPct val="0"/>
              </a:spcBef>
            </a:pPr>
            <a:endParaRPr lang="en-US" altLang="zh-CN" sz="200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z="200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z="200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AU" altLang="zh-CN" sz="2000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AU" altLang="zh-CN" sz="2000">
                <a:ea typeface="宋体" pitchFamily="2" charset="-122"/>
              </a:rPr>
              <a:t>Since the gears at the end </a:t>
            </a:r>
            <a:br>
              <a:rPr lang="en-AU" altLang="zh-CN" sz="2000">
                <a:ea typeface="宋体" pitchFamily="2" charset="-122"/>
              </a:rPr>
            </a:br>
            <a:r>
              <a:rPr lang="en-AU" altLang="zh-CN" sz="2000">
                <a:ea typeface="宋体" pitchFamily="2" charset="-122"/>
              </a:rPr>
              <a:t>of the shaft are in mesh,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52400" y="7620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400">
                <a:solidFill>
                  <a:srgbClr val="006DCF"/>
                </a:solidFill>
                <a:ea typeface="宋体" pitchFamily="2" charset="-122"/>
              </a:rPr>
              <a:t>Solutions</a:t>
            </a:r>
          </a:p>
        </p:txBody>
      </p:sp>
      <p:graphicFrame>
        <p:nvGraphicFramePr>
          <p:cNvPr id="91151" name="Object 5"/>
          <p:cNvGraphicFramePr>
            <a:graphicFrameLocks noChangeAspect="1"/>
          </p:cNvGraphicFramePr>
          <p:nvPr/>
        </p:nvGraphicFramePr>
        <p:xfrm>
          <a:off x="1981200" y="1905000"/>
          <a:ext cx="27114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" name="Equation" r:id="rId3" imgW="1841400" imgH="457200" progId="Equation.3">
                  <p:embed/>
                </p:oleObj>
              </mc:Choice>
              <mc:Fallback>
                <p:oleObj name="Equation" r:id="rId3" imgW="18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05000"/>
                        <a:ext cx="27114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2" name="Object 5"/>
          <p:cNvGraphicFramePr>
            <a:graphicFrameLocks noChangeAspect="1"/>
          </p:cNvGraphicFramePr>
          <p:nvPr/>
        </p:nvGraphicFramePr>
        <p:xfrm>
          <a:off x="1447800" y="3276600"/>
          <a:ext cx="44878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" name="Equation" r:id="rId5" imgW="3047760" imgH="431640" progId="Equation.3">
                  <p:embed/>
                </p:oleObj>
              </mc:Choice>
              <mc:Fallback>
                <p:oleObj name="Equation" r:id="rId5" imgW="304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448786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3" name="Object 5"/>
          <p:cNvGraphicFramePr>
            <a:graphicFrameLocks noChangeAspect="1"/>
          </p:cNvGraphicFramePr>
          <p:nvPr/>
        </p:nvGraphicFramePr>
        <p:xfrm>
          <a:off x="990600" y="5257800"/>
          <a:ext cx="36623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Equation" r:id="rId7" imgW="2489040" imgH="215640" progId="Equation.3">
                  <p:embed/>
                </p:oleObj>
              </mc:Choice>
              <mc:Fallback>
                <p:oleObj name="Equation" r:id="rId7" imgW="248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36623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5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733800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5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67347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747713"/>
          </a:xfrm>
          <a:prstGeom prst="rect">
            <a:avLst/>
          </a:prstGeom>
          <a:solidFill>
            <a:srgbClr val="0067B3"/>
          </a:solidFill>
          <a:ln w="19050">
            <a:solidFill>
              <a:srgbClr val="0067B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  <a:ln/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EXAMPLE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5 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cont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n-US" altLang="zh-CN" sz="2800" dirty="0">
              <a:solidFill>
                <a:schemeClr val="bg1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257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altLang="zh-CN" sz="2000" dirty="0">
                <a:ea typeface="宋体" pitchFamily="2" charset="-122"/>
              </a:rPr>
              <a:t>Since the angle of twist of end </a:t>
            </a:r>
            <a:r>
              <a:rPr lang="en-AU" altLang="zh-CN" sz="2000" i="1" dirty="0">
                <a:ea typeface="宋体" pitchFamily="2" charset="-122"/>
              </a:rPr>
              <a:t>A </a:t>
            </a:r>
            <a:r>
              <a:rPr lang="en-AU" altLang="zh-CN" sz="2000" dirty="0">
                <a:ea typeface="宋体" pitchFamily="2" charset="-122"/>
              </a:rPr>
              <a:t>with respect to end </a:t>
            </a:r>
            <a:r>
              <a:rPr lang="en-AU" altLang="zh-CN" sz="2000" i="1" dirty="0">
                <a:ea typeface="宋体" pitchFamily="2" charset="-122"/>
              </a:rPr>
              <a:t>B </a:t>
            </a:r>
            <a:r>
              <a:rPr lang="en-AU" altLang="zh-CN" sz="2000" dirty="0">
                <a:ea typeface="宋体" pitchFamily="2" charset="-122"/>
              </a:rPr>
              <a:t>of shaft </a:t>
            </a:r>
            <a:r>
              <a:rPr lang="en-AU" altLang="zh-CN" sz="2000" i="1" dirty="0">
                <a:ea typeface="宋体" pitchFamily="2" charset="-122"/>
              </a:rPr>
              <a:t>AB </a:t>
            </a:r>
            <a:r>
              <a:rPr lang="en-AU" altLang="zh-CN" sz="2000" dirty="0">
                <a:ea typeface="宋体" pitchFamily="2" charset="-122"/>
              </a:rPr>
              <a:t>caused by the torque 45 Nm,</a:t>
            </a:r>
          </a:p>
          <a:p>
            <a:pPr>
              <a:spcBef>
                <a:spcPct val="0"/>
              </a:spcBef>
            </a:pPr>
            <a:endParaRPr lang="en-US" altLang="zh-CN" sz="20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z="20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z="20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AU" altLang="zh-CN" sz="20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AU" altLang="zh-CN" sz="20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AU" altLang="zh-CN" sz="20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AU" altLang="zh-CN" sz="2000" dirty="0">
                <a:ea typeface="宋体" pitchFamily="2" charset="-122"/>
              </a:rPr>
              <a:t>The rotation of end </a:t>
            </a:r>
            <a:r>
              <a:rPr lang="en-AU" altLang="zh-CN" sz="2000" i="1" dirty="0">
                <a:ea typeface="宋体" pitchFamily="2" charset="-122"/>
              </a:rPr>
              <a:t>A </a:t>
            </a:r>
            <a:r>
              <a:rPr lang="en-AU" altLang="zh-CN" sz="2000" dirty="0">
                <a:ea typeface="宋体" pitchFamily="2" charset="-122"/>
              </a:rPr>
              <a:t>is therefore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152400" y="7620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400">
                <a:solidFill>
                  <a:srgbClr val="006DCF"/>
                </a:solidFill>
                <a:ea typeface="宋体" pitchFamily="2" charset="-122"/>
              </a:rPr>
              <a:t>Solutions</a:t>
            </a:r>
          </a:p>
        </p:txBody>
      </p:sp>
      <p:graphicFrame>
        <p:nvGraphicFramePr>
          <p:cNvPr id="92176" name="Object 5"/>
          <p:cNvGraphicFramePr>
            <a:graphicFrameLocks noChangeAspect="1"/>
          </p:cNvGraphicFramePr>
          <p:nvPr/>
        </p:nvGraphicFramePr>
        <p:xfrm>
          <a:off x="1219200" y="2286000"/>
          <a:ext cx="6248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Equation" r:id="rId3" imgW="3263760" imgH="431640" progId="Equation.3">
                  <p:embed/>
                </p:oleObj>
              </mc:Choice>
              <mc:Fallback>
                <p:oleObj name="Equation" r:id="rId3" imgW="3263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62484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7" name="Object 5"/>
          <p:cNvGraphicFramePr>
            <a:graphicFrameLocks noChangeAspect="1"/>
          </p:cNvGraphicFramePr>
          <p:nvPr/>
        </p:nvGraphicFramePr>
        <p:xfrm>
          <a:off x="1143000" y="4572000"/>
          <a:ext cx="67056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tion" r:id="rId5" imgW="3327120" imgH="228600" progId="Equation.3">
                  <p:embed/>
                </p:oleObj>
              </mc:Choice>
              <mc:Fallback>
                <p:oleObj name="Equation" r:id="rId5" imgW="332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67056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7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807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Torsion occurs when an object, such as a bar with a cylindrical or square cross section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twisted.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twisting force acting on the object is known as torque, and the resulting stress is known as Shear stress.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object undergoes deformation as a result of and in the direction of the application of the force, the resulting deflection is known as Strain.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common example of torsion in engineering is when a transmission drive shaft (such as in an automobile) receives a turning force from its power source </a:t>
            </a:r>
          </a:p>
        </p:txBody>
      </p:sp>
    </p:spTree>
    <p:extLst>
      <p:ext uri="{BB962C8B-B14F-4D97-AF65-F5344CB8AC3E}">
        <p14:creationId xmlns:p14="http://schemas.microsoft.com/office/powerpoint/2010/main" val="41691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3 - </a:t>
            </a:r>
            <a:fld id="{3D853C1F-B601-446C-8AB1-30E099121738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8195" name="Group 15"/>
          <p:cNvGrpSpPr>
            <a:grpSpLocks/>
          </p:cNvGrpSpPr>
          <p:nvPr/>
        </p:nvGrpSpPr>
        <p:grpSpPr bwMode="auto">
          <a:xfrm>
            <a:off x="550863" y="957263"/>
            <a:ext cx="8120062" cy="3124200"/>
            <a:chOff x="453" y="432"/>
            <a:chExt cx="5115" cy="1968"/>
          </a:xfrm>
        </p:grpSpPr>
        <p:pic>
          <p:nvPicPr>
            <p:cNvPr id="8204" name="Picture 6" descr="C:\WINDOWS\TEMP\\msotw9_temp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432"/>
              <a:ext cx="1528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5" name="Text Box 4"/>
            <p:cNvSpPr txBox="1">
              <a:spLocks noChangeArrowheads="1"/>
            </p:cNvSpPr>
            <p:nvPr/>
          </p:nvSpPr>
          <p:spPr bwMode="auto">
            <a:xfrm>
              <a:off x="2304" y="720"/>
              <a:ext cx="326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1775" indent="-2317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From observation, the angle of twist of the shaft is proportional to the applied torque and to the shaft length.</a:t>
              </a:r>
            </a:p>
          </p:txBody>
        </p:sp>
        <p:graphicFrame>
          <p:nvGraphicFramePr>
            <p:cNvPr id="8206" name="Object 10"/>
            <p:cNvGraphicFramePr>
              <a:graphicFrameLocks noChangeAspect="1"/>
            </p:cNvGraphicFramePr>
            <p:nvPr/>
          </p:nvGraphicFramePr>
          <p:xfrm>
            <a:off x="2832" y="1392"/>
            <a:ext cx="377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8" name="Equation" r:id="rId4" imgW="545863" imgH="647419" progId="Equation.3">
                    <p:embed/>
                  </p:oleObj>
                </mc:Choice>
                <mc:Fallback>
                  <p:oleObj name="Equation" r:id="rId4" imgW="545863" imgH="6474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392"/>
                          <a:ext cx="377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Shaft Deformations</a:t>
            </a:r>
          </a:p>
        </p:txBody>
      </p: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593725" y="3155950"/>
            <a:ext cx="8153400" cy="2200275"/>
            <a:chOff x="480" y="1817"/>
            <a:chExt cx="5136" cy="1386"/>
          </a:xfrm>
        </p:grpSpPr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2304" y="1817"/>
              <a:ext cx="331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1775" indent="-2317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When subjected to torsion, every cross-section of a circular shaft remains plane and undistorted.</a:t>
              </a:r>
            </a:p>
          </p:txBody>
        </p:sp>
        <p:pic>
          <p:nvPicPr>
            <p:cNvPr id="8203" name="Picture 18" descr="C:\WINDOWS\TEMP\\msotw9_temp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00"/>
              <a:ext cx="1584" cy="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593725" y="5224463"/>
            <a:ext cx="7772400" cy="1157287"/>
            <a:chOff x="480" y="3120"/>
            <a:chExt cx="4896" cy="729"/>
          </a:xfrm>
        </p:grpSpPr>
        <p:sp>
          <p:nvSpPr>
            <p:cNvPr id="8200" name="Text Box 14"/>
            <p:cNvSpPr txBox="1">
              <a:spLocks noChangeArrowheads="1"/>
            </p:cNvSpPr>
            <p:nvPr/>
          </p:nvSpPr>
          <p:spPr bwMode="auto">
            <a:xfrm>
              <a:off x="2304" y="3120"/>
              <a:ext cx="307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1775" indent="-2317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Cross-sections of noncircular (non-axisymmetric) shafts are distorted when subjected to torsion.</a:t>
              </a:r>
            </a:p>
          </p:txBody>
        </p:sp>
        <p:pic>
          <p:nvPicPr>
            <p:cNvPr id="8201" name="Picture 20" descr="C:\WINDOWS\TEMP\\msotw9_temp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68"/>
              <a:ext cx="1536" cy="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89325" y="4189413"/>
            <a:ext cx="525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Cross-sections for hollow and solid circular shafts remain plain and undistorted because a circular shaft is axisymmetric.</a:t>
            </a:r>
          </a:p>
        </p:txBody>
      </p:sp>
    </p:spTree>
    <p:extLst>
      <p:ext uri="{BB962C8B-B14F-4D97-AF65-F5344CB8AC3E}">
        <p14:creationId xmlns:p14="http://schemas.microsoft.com/office/powerpoint/2010/main" val="180596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3 - </a:t>
            </a:r>
            <a:fld id="{A2364649-ADA2-442B-AB13-4D719EB925A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42900"/>
            <a:ext cx="8686800" cy="396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Shearing Strain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567113" y="1181100"/>
            <a:ext cx="518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Consider an interior section of the shaft.  As a torsional load is applied, an element on the interior cylinder deforms into a rhombus.  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3567113" y="4533900"/>
            <a:ext cx="5181600" cy="914400"/>
            <a:chOff x="2400" y="2496"/>
            <a:chExt cx="3264" cy="576"/>
          </a:xfrm>
        </p:grpSpPr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2400" y="2496"/>
              <a:ext cx="32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1775" indent="-2317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Shear strain is proportional to twist and radius</a:t>
              </a:r>
            </a:p>
          </p:txBody>
        </p:sp>
        <p:graphicFrame>
          <p:nvGraphicFramePr>
            <p:cNvPr id="9228" name="Object 8"/>
            <p:cNvGraphicFramePr>
              <a:graphicFrameLocks noChangeAspect="1"/>
            </p:cNvGraphicFramePr>
            <p:nvPr/>
          </p:nvGraphicFramePr>
          <p:xfrm>
            <a:off x="2688" y="2736"/>
            <a:ext cx="160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0" name="Equation" r:id="rId3" imgW="2540000" imgH="533400" progId="Equation.3">
                    <p:embed/>
                  </p:oleObj>
                </mc:Choice>
                <mc:Fallback>
                  <p:oleObj name="Equation" r:id="rId3" imgW="25400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736"/>
                          <a:ext cx="160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222" name="Picture 9" descr="C:\WINDOWS\TEMP\\msotw9_temp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27273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567113" y="3375025"/>
            <a:ext cx="4114800" cy="914400"/>
            <a:chOff x="2352" y="1728"/>
            <a:chExt cx="2592" cy="576"/>
          </a:xfrm>
        </p:grpSpPr>
        <p:graphicFrame>
          <p:nvGraphicFramePr>
            <p:cNvPr id="9225" name="Object 6"/>
            <p:cNvGraphicFramePr>
              <a:graphicFrameLocks noChangeAspect="1"/>
            </p:cNvGraphicFramePr>
            <p:nvPr/>
          </p:nvGraphicFramePr>
          <p:xfrm>
            <a:off x="2688" y="1968"/>
            <a:ext cx="120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1" name="Equation" r:id="rId6" imgW="1905000" imgH="533400" progId="Equation.3">
                    <p:embed/>
                  </p:oleObj>
                </mc:Choice>
                <mc:Fallback>
                  <p:oleObj name="Equation" r:id="rId6" imgW="19050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968"/>
                          <a:ext cx="120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2352" y="1728"/>
              <a:ext cx="25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It follows that</a:t>
              </a:r>
            </a:p>
          </p:txBody>
        </p:sp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567113" y="2430463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Since the ends of the element remain planar, the shear strain is equal to angle of twist.</a:t>
            </a:r>
          </a:p>
        </p:txBody>
      </p:sp>
    </p:spTree>
    <p:extLst>
      <p:ext uri="{BB962C8B-B14F-4D97-AF65-F5344CB8AC3E}">
        <p14:creationId xmlns:p14="http://schemas.microsoft.com/office/powerpoint/2010/main" val="39299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3 - </a:t>
            </a:r>
            <a:fld id="{AF7D5373-DD78-4276-A7BF-B2D39282E4D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42900"/>
            <a:ext cx="86868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TORSION FORMULA</a:t>
            </a:r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3514725" y="3684588"/>
            <a:ext cx="4876800" cy="1524000"/>
            <a:chOff x="2400" y="2352"/>
            <a:chExt cx="3072" cy="960"/>
          </a:xfrm>
        </p:grpSpPr>
        <p:graphicFrame>
          <p:nvGraphicFramePr>
            <p:cNvPr id="1026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2546155"/>
                </p:ext>
              </p:extLst>
            </p:nvPr>
          </p:nvGraphicFramePr>
          <p:xfrm>
            <a:off x="3172" y="2952"/>
            <a:ext cx="206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9" name="Equation" r:id="rId3" imgW="2260440" imgH="393480" progId="Equation.DSMT4">
                    <p:embed/>
                  </p:oleObj>
                </mc:Choice>
                <mc:Fallback>
                  <p:oleObj name="Equation" r:id="rId3" imgW="22604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2" y="2952"/>
                          <a:ext cx="2067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5" name="Text Box 15"/>
            <p:cNvSpPr txBox="1">
              <a:spLocks noChangeArrowheads="1"/>
            </p:cNvSpPr>
            <p:nvPr/>
          </p:nvSpPr>
          <p:spPr bwMode="auto">
            <a:xfrm>
              <a:off x="2400" y="2352"/>
              <a:ext cx="307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Recall that the sum of the moments from the internal stress distribution is equal to the torque on the shaft at the section,</a:t>
              </a:r>
            </a:p>
          </p:txBody>
        </p:sp>
      </p:grpSp>
      <p:grpSp>
        <p:nvGrpSpPr>
          <p:cNvPr id="10245" name="Group 33"/>
          <p:cNvGrpSpPr>
            <a:grpSpLocks/>
          </p:cNvGrpSpPr>
          <p:nvPr/>
        </p:nvGrpSpPr>
        <p:grpSpPr bwMode="auto">
          <a:xfrm>
            <a:off x="1000126" y="1093788"/>
            <a:ext cx="1946275" cy="4978400"/>
            <a:chOff x="576" y="576"/>
            <a:chExt cx="1226" cy="3136"/>
          </a:xfrm>
        </p:grpSpPr>
        <p:grpSp>
          <p:nvGrpSpPr>
            <p:cNvPr id="10258" name="Group 20"/>
            <p:cNvGrpSpPr>
              <a:grpSpLocks/>
            </p:cNvGrpSpPr>
            <p:nvPr/>
          </p:nvGrpSpPr>
          <p:grpSpPr bwMode="auto">
            <a:xfrm>
              <a:off x="576" y="576"/>
              <a:ext cx="1181" cy="1504"/>
              <a:chOff x="480" y="576"/>
              <a:chExt cx="1181" cy="1504"/>
            </a:xfrm>
          </p:grpSpPr>
          <p:pic>
            <p:nvPicPr>
              <p:cNvPr id="10262" name="Picture 16" descr="C:\WINDOWS\TEMP\\msotw9_temp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576"/>
                <a:ext cx="1181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10263" name="Object 18"/>
              <p:cNvGraphicFramePr>
                <a:graphicFrameLocks noChangeAspect="1"/>
              </p:cNvGraphicFramePr>
              <p:nvPr/>
            </p:nvGraphicFramePr>
            <p:xfrm>
              <a:off x="672" y="1824"/>
              <a:ext cx="55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450" name="Equation" r:id="rId6" imgW="875920" imgH="406224" progId="Equation.3">
                      <p:embed/>
                    </p:oleObj>
                  </mc:Choice>
                  <mc:Fallback>
                    <p:oleObj name="Equation" r:id="rId6" imgW="875920" imgH="4062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824"/>
                            <a:ext cx="552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59" name="Group 21"/>
            <p:cNvGrpSpPr>
              <a:grpSpLocks/>
            </p:cNvGrpSpPr>
            <p:nvPr/>
          </p:nvGrpSpPr>
          <p:grpSpPr bwMode="auto">
            <a:xfrm>
              <a:off x="576" y="2160"/>
              <a:ext cx="1226" cy="1552"/>
              <a:chOff x="480" y="2208"/>
              <a:chExt cx="1226" cy="1552"/>
            </a:xfrm>
          </p:grpSpPr>
          <p:pic>
            <p:nvPicPr>
              <p:cNvPr id="10260" name="Picture 17" descr="C:\WINDOWS\TEMP\\msotw9_temp0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208"/>
                <a:ext cx="1226" cy="1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10261" name="Object 19"/>
              <p:cNvGraphicFramePr>
                <a:graphicFrameLocks noChangeAspect="1"/>
              </p:cNvGraphicFramePr>
              <p:nvPr/>
            </p:nvGraphicFramePr>
            <p:xfrm>
              <a:off x="528" y="3504"/>
              <a:ext cx="880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451" name="Equation" r:id="rId9" imgW="1396394" imgH="406224" progId="Equation.3">
                      <p:embed/>
                    </p:oleObj>
                  </mc:Choice>
                  <mc:Fallback>
                    <p:oleObj name="Equation" r:id="rId9" imgW="1396394" imgH="4062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504"/>
                            <a:ext cx="880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3514725" y="5208588"/>
            <a:ext cx="5105400" cy="1219200"/>
            <a:chOff x="2352" y="3216"/>
            <a:chExt cx="3216" cy="768"/>
          </a:xfrm>
        </p:grpSpPr>
        <p:graphicFrame>
          <p:nvGraphicFramePr>
            <p:cNvPr id="10256" name="Object 14"/>
            <p:cNvGraphicFramePr>
              <a:graphicFrameLocks noChangeAspect="1"/>
            </p:cNvGraphicFramePr>
            <p:nvPr/>
          </p:nvGraphicFramePr>
          <p:xfrm>
            <a:off x="2976" y="3648"/>
            <a:ext cx="135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52" name="Equation" r:id="rId11" imgW="2146300" imgH="533400" progId="Equation.3">
                    <p:embed/>
                  </p:oleObj>
                </mc:Choice>
                <mc:Fallback>
                  <p:oleObj name="Equation" r:id="rId11" imgW="21463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3648"/>
                          <a:ext cx="135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7" name="Text Box 23"/>
            <p:cNvSpPr txBox="1">
              <a:spLocks noChangeArrowheads="1"/>
            </p:cNvSpPr>
            <p:nvPr/>
          </p:nvSpPr>
          <p:spPr bwMode="auto">
            <a:xfrm>
              <a:off x="2352" y="3216"/>
              <a:ext cx="32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results are known as the elastic torsion formulas,</a:t>
              </a:r>
            </a:p>
          </p:txBody>
        </p:sp>
      </p:grpSp>
      <p:grpSp>
        <p:nvGrpSpPr>
          <p:cNvPr id="10247" name="Group 30"/>
          <p:cNvGrpSpPr>
            <a:grpSpLocks/>
          </p:cNvGrpSpPr>
          <p:nvPr/>
        </p:nvGrpSpPr>
        <p:grpSpPr bwMode="auto">
          <a:xfrm>
            <a:off x="3514725" y="865188"/>
            <a:ext cx="4953000" cy="2759075"/>
            <a:chOff x="2400" y="576"/>
            <a:chExt cx="3120" cy="1738"/>
          </a:xfrm>
        </p:grpSpPr>
        <p:sp>
          <p:nvSpPr>
            <p:cNvPr id="10248" name="Text Box 7"/>
            <p:cNvSpPr txBox="1">
              <a:spLocks noChangeArrowheads="1"/>
            </p:cNvSpPr>
            <p:nvPr/>
          </p:nvSpPr>
          <p:spPr bwMode="auto">
            <a:xfrm>
              <a:off x="2400" y="576"/>
              <a:ext cx="31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Multiplying the previous equation by the shear modulus,</a:t>
              </a:r>
            </a:p>
          </p:txBody>
        </p:sp>
        <p:graphicFrame>
          <p:nvGraphicFramePr>
            <p:cNvPr id="10249" name="Object 8"/>
            <p:cNvGraphicFramePr>
              <a:graphicFrameLocks noChangeAspect="1"/>
            </p:cNvGraphicFramePr>
            <p:nvPr/>
          </p:nvGraphicFramePr>
          <p:xfrm>
            <a:off x="2832" y="960"/>
            <a:ext cx="84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53" name="Equation" r:id="rId13" imgW="1333500" imgH="533400" progId="Equation.3">
                    <p:embed/>
                  </p:oleObj>
                </mc:Choice>
                <mc:Fallback>
                  <p:oleObj name="Equation" r:id="rId13" imgW="13335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960"/>
                          <a:ext cx="84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5467210"/>
                </p:ext>
              </p:extLst>
            </p:nvPr>
          </p:nvGraphicFramePr>
          <p:xfrm>
            <a:off x="2832" y="1536"/>
            <a:ext cx="61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54" name="Equation" r:id="rId15" imgW="977476" imgH="533169" progId="Equation.DSMT4">
                    <p:embed/>
                  </p:oleObj>
                </mc:Choice>
                <mc:Fallback>
                  <p:oleObj name="Equation" r:id="rId15" imgW="977476" imgH="5331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536"/>
                          <a:ext cx="61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51" name="Group 26"/>
            <p:cNvGrpSpPr>
              <a:grpSpLocks/>
            </p:cNvGrpSpPr>
            <p:nvPr/>
          </p:nvGrpSpPr>
          <p:grpSpPr bwMode="auto">
            <a:xfrm>
              <a:off x="2544" y="1296"/>
              <a:ext cx="2297" cy="250"/>
              <a:chOff x="2544" y="1296"/>
              <a:chExt cx="2297" cy="250"/>
            </a:xfrm>
          </p:grpSpPr>
          <p:sp>
            <p:nvSpPr>
              <p:cNvPr id="10253" name="Text Box 5"/>
              <p:cNvSpPr txBox="1">
                <a:spLocks noChangeArrowheads="1"/>
              </p:cNvSpPr>
              <p:nvPr/>
            </p:nvSpPr>
            <p:spPr bwMode="auto">
              <a:xfrm>
                <a:off x="2544" y="1296"/>
                <a:ext cx="14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/>
                  <a:t>From Hooke’s Law,</a:t>
                </a:r>
              </a:p>
            </p:txBody>
          </p:sp>
          <p:graphicFrame>
            <p:nvGraphicFramePr>
              <p:cNvPr id="1025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5437242"/>
                  </p:ext>
                </p:extLst>
              </p:nvPr>
            </p:nvGraphicFramePr>
            <p:xfrm>
              <a:off x="3936" y="1341"/>
              <a:ext cx="533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455" name="Equation" r:id="rId17" imgW="660113" imgH="253890" progId="Equation.3">
                      <p:embed/>
                    </p:oleObj>
                  </mc:Choice>
                  <mc:Fallback>
                    <p:oleObj name="Equation" r:id="rId17" imgW="660113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1341"/>
                            <a:ext cx="533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5" name="Text Box 25"/>
              <p:cNvSpPr txBox="1">
                <a:spLocks noChangeArrowheads="1"/>
              </p:cNvSpPr>
              <p:nvPr/>
            </p:nvSpPr>
            <p:spPr bwMode="auto">
              <a:xfrm>
                <a:off x="4457" y="1296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/>
                  <a:t>, so</a:t>
                </a:r>
              </a:p>
            </p:txBody>
          </p:sp>
        </p:grpSp>
        <p:sp>
          <p:nvSpPr>
            <p:cNvPr id="10252" name="Text Box 29"/>
            <p:cNvSpPr txBox="1">
              <a:spLocks noChangeArrowheads="1"/>
            </p:cNvSpPr>
            <p:nvPr/>
          </p:nvSpPr>
          <p:spPr bwMode="auto">
            <a:xfrm>
              <a:off x="2544" y="1872"/>
              <a:ext cx="29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The shearing stress varies linearly with the radial position in the section.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3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747713"/>
          </a:xfrm>
          <a:prstGeom prst="rect">
            <a:avLst/>
          </a:prstGeom>
          <a:solidFill>
            <a:srgbClr val="0067B3"/>
          </a:solidFill>
          <a:ln w="19050">
            <a:solidFill>
              <a:srgbClr val="0067B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  <a:ln/>
        </p:spPr>
        <p:txBody>
          <a:bodyPr/>
          <a:lstStyle/>
          <a:p>
            <a:pPr algn="l"/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 EXAMPLE 1 </a:t>
            </a:r>
            <a:endParaRPr lang="en-US" altLang="zh-CN" sz="2800">
              <a:solidFill>
                <a:schemeClr val="bg1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2286000"/>
          </a:xfrm>
          <a:noFill/>
          <a:ln/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zh-CN" sz="2400" dirty="0">
                <a:ea typeface="宋体" pitchFamily="2" charset="-122"/>
              </a:rPr>
              <a:t>The pipe shown in Fig. </a:t>
            </a:r>
            <a:r>
              <a:rPr lang="en-US" altLang="zh-CN" sz="2400" i="1" dirty="0" smtClean="0">
                <a:ea typeface="宋体" pitchFamily="2" charset="-122"/>
              </a:rPr>
              <a:t>a </a:t>
            </a:r>
            <a:r>
              <a:rPr lang="en-US" altLang="zh-CN" sz="2400" dirty="0">
                <a:ea typeface="宋体" pitchFamily="2" charset="-122"/>
              </a:rPr>
              <a:t>has an inner diameter of 80 mm and an outer diameter of 100 mm. If its end is tightened against the support at </a:t>
            </a:r>
            <a:r>
              <a:rPr lang="en-US" altLang="zh-CN" sz="2400" i="1" dirty="0">
                <a:ea typeface="宋体" pitchFamily="2" charset="-122"/>
              </a:rPr>
              <a:t>A </a:t>
            </a:r>
            <a:r>
              <a:rPr lang="en-US" altLang="zh-CN" sz="2400" dirty="0">
                <a:ea typeface="宋体" pitchFamily="2" charset="-122"/>
              </a:rPr>
              <a:t>using a torque wrench at </a:t>
            </a:r>
            <a:r>
              <a:rPr lang="en-US" altLang="zh-CN" sz="2400" i="1" dirty="0">
                <a:ea typeface="宋体" pitchFamily="2" charset="-122"/>
              </a:rPr>
              <a:t>B</a:t>
            </a:r>
            <a:r>
              <a:rPr lang="en-US" altLang="zh-CN" sz="2400" dirty="0">
                <a:ea typeface="宋体" pitchFamily="2" charset="-122"/>
              </a:rPr>
              <a:t>, determine the shear stress developed in the material at the inner and outer walls along the central portion of the pipe when the 80-N forces are applied to the wrench.</a:t>
            </a:r>
            <a:endParaRPr lang="en-AU" altLang="zh-CN" sz="2400" dirty="0">
              <a:ea typeface="宋体" pitchFamily="2" charset="-122"/>
            </a:endParaRP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38862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0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747713"/>
          </a:xfrm>
          <a:prstGeom prst="rect">
            <a:avLst/>
          </a:prstGeom>
          <a:solidFill>
            <a:srgbClr val="0067B3"/>
          </a:solidFill>
          <a:ln w="19050">
            <a:solidFill>
              <a:srgbClr val="0067B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  <a:ln/>
        </p:spPr>
        <p:txBody>
          <a:bodyPr/>
          <a:lstStyle/>
          <a:p>
            <a:pPr algn="l"/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 EXAMPLE 1 (cont)</a:t>
            </a:r>
            <a:endParaRPr lang="en-US" altLang="zh-CN" sz="2800">
              <a:solidFill>
                <a:schemeClr val="bg1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257800"/>
          </a:xfrm>
          <a:noFill/>
          <a:ln/>
        </p:spPr>
        <p:txBody>
          <a:bodyPr/>
          <a:lstStyle/>
          <a:p>
            <a:r>
              <a:rPr lang="en-AU" altLang="zh-CN" sz="2000" dirty="0">
                <a:ea typeface="宋体" pitchFamily="2" charset="-122"/>
              </a:rPr>
              <a:t>The only unknown at the section is the internal torque </a:t>
            </a:r>
            <a:r>
              <a:rPr lang="en-AU" altLang="zh-CN" sz="2000" b="1" dirty="0">
                <a:ea typeface="宋体" pitchFamily="2" charset="-122"/>
              </a:rPr>
              <a:t>T</a:t>
            </a:r>
            <a:endParaRPr lang="en-AU" altLang="zh-CN" sz="20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en-AU" altLang="zh-CN" sz="2000" dirty="0">
              <a:ea typeface="宋体" pitchFamily="2" charset="-122"/>
            </a:endParaRPr>
          </a:p>
          <a:p>
            <a:r>
              <a:rPr lang="en-AU" altLang="zh-CN" sz="2000" dirty="0">
                <a:ea typeface="宋体" pitchFamily="2" charset="-122"/>
              </a:rPr>
              <a:t>The polar moment of inertia for the pipe’s cross-sectional area is</a:t>
            </a:r>
          </a:p>
          <a:p>
            <a:endParaRPr lang="en-US" altLang="zh-CN" sz="20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en-AU" altLang="zh-CN" sz="2000" dirty="0">
              <a:ea typeface="宋体" pitchFamily="2" charset="-122"/>
            </a:endParaRPr>
          </a:p>
          <a:p>
            <a:r>
              <a:rPr lang="en-AU" altLang="zh-CN" sz="2000" dirty="0">
                <a:ea typeface="宋体" pitchFamily="2" charset="-122"/>
              </a:rPr>
              <a:t>For any point lying on the outside </a:t>
            </a:r>
            <a:br>
              <a:rPr lang="en-AU" altLang="zh-CN" sz="2000" dirty="0">
                <a:ea typeface="宋体" pitchFamily="2" charset="-122"/>
              </a:rPr>
            </a:br>
            <a:r>
              <a:rPr lang="en-AU" altLang="zh-CN" sz="2000" dirty="0">
                <a:ea typeface="宋体" pitchFamily="2" charset="-122"/>
              </a:rPr>
              <a:t>surface of the pipe,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52400" y="7620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400">
                <a:solidFill>
                  <a:srgbClr val="006DCF"/>
                </a:solidFill>
              </a:rPr>
              <a:t>Solutions</a:t>
            </a:r>
          </a:p>
        </p:txBody>
      </p:sp>
      <p:graphicFrame>
        <p:nvGraphicFramePr>
          <p:cNvPr id="22552" name="Object 5"/>
          <p:cNvGraphicFramePr>
            <a:graphicFrameLocks noChangeAspect="1"/>
          </p:cNvGraphicFramePr>
          <p:nvPr/>
        </p:nvGraphicFramePr>
        <p:xfrm>
          <a:off x="2209800" y="3733800"/>
          <a:ext cx="38115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8" name="Equation" r:id="rId3" imgW="2501640" imgH="393480" progId="Equation.3">
                  <p:embed/>
                </p:oleObj>
              </mc:Choice>
              <mc:Fallback>
                <p:oleObj name="Equation" r:id="rId3" imgW="250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3800"/>
                        <a:ext cx="38115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122430"/>
              </p:ext>
            </p:extLst>
          </p:nvPr>
        </p:nvGraphicFramePr>
        <p:xfrm>
          <a:off x="2932113" y="1733550"/>
          <a:ext cx="23844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9" name="Equation" r:id="rId5" imgW="1536480" imgH="685800" progId="Equation.DSMT4">
                  <p:embed/>
                </p:oleObj>
              </mc:Choice>
              <mc:Fallback>
                <p:oleObj name="Equation" r:id="rId5" imgW="1536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733550"/>
                        <a:ext cx="23844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4" name="Object 5"/>
          <p:cNvGraphicFramePr>
            <a:graphicFrameLocks noChangeAspect="1"/>
          </p:cNvGraphicFramePr>
          <p:nvPr/>
        </p:nvGraphicFramePr>
        <p:xfrm>
          <a:off x="2209800" y="5257800"/>
          <a:ext cx="17224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name="Equation" r:id="rId7" imgW="990360" imgH="228600" progId="Equation.3">
                  <p:embed/>
                </p:oleObj>
              </mc:Choice>
              <mc:Fallback>
                <p:oleObj name="Equation" r:id="rId7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57800"/>
                        <a:ext cx="17224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54635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557" name="Object 5"/>
          <p:cNvGraphicFramePr>
            <a:graphicFrameLocks noChangeAspect="1"/>
          </p:cNvGraphicFramePr>
          <p:nvPr/>
        </p:nvGraphicFramePr>
        <p:xfrm>
          <a:off x="2362200" y="5791200"/>
          <a:ext cx="40243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1" name="Equation" r:id="rId10" imgW="2641320" imgH="419040" progId="Equation.3">
                  <p:embed/>
                </p:oleObj>
              </mc:Choice>
              <mc:Fallback>
                <p:oleObj name="Equation" r:id="rId10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91200"/>
                        <a:ext cx="402431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2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0"/>
            <a:ext cx="9144000" cy="747713"/>
          </a:xfrm>
          <a:prstGeom prst="rect">
            <a:avLst/>
          </a:prstGeom>
          <a:solidFill>
            <a:srgbClr val="0067B3"/>
          </a:solidFill>
          <a:ln w="19050">
            <a:solidFill>
              <a:srgbClr val="0067B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  <a:ln/>
        </p:spPr>
        <p:txBody>
          <a:bodyPr/>
          <a:lstStyle/>
          <a:p>
            <a:pPr algn="l"/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 EXAMPLE 1 (cont)</a:t>
            </a:r>
            <a:endParaRPr lang="en-US" altLang="zh-CN" sz="2800">
              <a:solidFill>
                <a:schemeClr val="bg1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257800"/>
          </a:xfrm>
          <a:noFill/>
          <a:ln/>
        </p:spPr>
        <p:txBody>
          <a:bodyPr/>
          <a:lstStyle/>
          <a:p>
            <a:r>
              <a:rPr lang="en-AU" altLang="zh-CN" sz="2000">
                <a:ea typeface="宋体" pitchFamily="2" charset="-122"/>
              </a:rPr>
              <a:t>And for any point located on the inside surface,</a:t>
            </a:r>
          </a:p>
          <a:p>
            <a:endParaRPr lang="en-US" altLang="zh-CN" sz="2000">
              <a:ea typeface="宋体" pitchFamily="2" charset="-122"/>
            </a:endParaRPr>
          </a:p>
          <a:p>
            <a:endParaRPr lang="en-US" altLang="zh-CN" sz="2000">
              <a:ea typeface="宋体" pitchFamily="2" charset="-122"/>
            </a:endParaRPr>
          </a:p>
          <a:p>
            <a:endParaRPr lang="en-US" altLang="zh-CN" sz="2000">
              <a:ea typeface="宋体" pitchFamily="2" charset="-122"/>
            </a:endParaRPr>
          </a:p>
          <a:p>
            <a:endParaRPr lang="en-AU" altLang="zh-CN" sz="2000">
              <a:ea typeface="宋体" pitchFamily="2" charset="-122"/>
            </a:endParaRPr>
          </a:p>
          <a:p>
            <a:r>
              <a:rPr lang="en-AU" altLang="zh-CN" sz="2000">
                <a:ea typeface="宋体" pitchFamily="2" charset="-122"/>
              </a:rPr>
              <a:t>The resultant internal torque is equal but opposite.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152400" y="7620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400">
                <a:solidFill>
                  <a:srgbClr val="006DCF"/>
                </a:solidFill>
              </a:rPr>
              <a:t>Solutions</a:t>
            </a:r>
          </a:p>
        </p:txBody>
      </p:sp>
      <p:graphicFrame>
        <p:nvGraphicFramePr>
          <p:cNvPr id="125962" name="Object 5"/>
          <p:cNvGraphicFramePr>
            <a:graphicFrameLocks noChangeAspect="1"/>
          </p:cNvGraphicFramePr>
          <p:nvPr/>
        </p:nvGraphicFramePr>
        <p:xfrm>
          <a:off x="6172200" y="1219200"/>
          <a:ext cx="17002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Equation" r:id="rId3" imgW="977760" imgH="228600" progId="Equation.3">
                  <p:embed/>
                </p:oleObj>
              </mc:Choice>
              <mc:Fallback>
                <p:oleObj name="Equation" r:id="rId3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19200"/>
                        <a:ext cx="17002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4" name="Object 5"/>
          <p:cNvGraphicFramePr>
            <a:graphicFrameLocks noChangeAspect="1"/>
          </p:cNvGraphicFramePr>
          <p:nvPr/>
        </p:nvGraphicFramePr>
        <p:xfrm>
          <a:off x="1828800" y="1905000"/>
          <a:ext cx="563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Equation" r:id="rId5" imgW="2603160" imgH="419040" progId="Equation.3">
                  <p:embed/>
                </p:oleObj>
              </mc:Choice>
              <mc:Fallback>
                <p:oleObj name="Equation" r:id="rId5" imgW="260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5638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96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272732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5: Torsion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2.0</a:t>
            </a:r>
            <a:endParaRPr lang="en-AU" altLang="zh-CN" sz="4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340" name="Text Box 3"/>
          <p:cNvSpPr>
            <a:spLocks noGrp="1" noChangeArrowheads="1"/>
          </p:cNvSpPr>
          <p:nvPr>
            <p:ph idx="1"/>
          </p:nvPr>
        </p:nvSpPr>
        <p:spPr>
          <a:xfrm>
            <a:off x="990023" y="1448099"/>
            <a:ext cx="8153977" cy="959941"/>
          </a:xfrm>
        </p:spPr>
        <p:txBody>
          <a:bodyPr>
            <a:spAutoFit/>
          </a:bodyPr>
          <a:lstStyle/>
          <a:p>
            <a:r>
              <a:rPr lang="en-US" altLang="zh-CN" sz="1800" dirty="0">
                <a:cs typeface="华文中宋"/>
              </a:rPr>
              <a:t>The shaft is supported by two bearings and is subjected to three torques. Determine the shear stress developed at points </a:t>
            </a:r>
            <a:r>
              <a:rPr lang="en-US" altLang="zh-CN" sz="1800" i="1" dirty="0">
                <a:cs typeface="华文中宋"/>
              </a:rPr>
              <a:t>A </a:t>
            </a:r>
            <a:r>
              <a:rPr lang="en-US" altLang="zh-CN" sz="1800" dirty="0">
                <a:cs typeface="华文中宋"/>
              </a:rPr>
              <a:t>and </a:t>
            </a:r>
            <a:r>
              <a:rPr lang="en-US" altLang="zh-CN" sz="1800" i="1" dirty="0">
                <a:cs typeface="华文中宋"/>
              </a:rPr>
              <a:t>B</a:t>
            </a:r>
            <a:r>
              <a:rPr lang="en-US" altLang="zh-CN" sz="1800" dirty="0">
                <a:cs typeface="华文中宋"/>
              </a:rPr>
              <a:t>, located at section </a:t>
            </a:r>
            <a:r>
              <a:rPr lang="en-US" altLang="zh-CN" sz="1800" i="1" dirty="0">
                <a:cs typeface="华文中宋"/>
              </a:rPr>
              <a:t>a</a:t>
            </a:r>
            <a:r>
              <a:rPr lang="en-US" altLang="zh-CN" sz="1800" dirty="0">
                <a:cs typeface="华文中宋"/>
              </a:rPr>
              <a:t>–</a:t>
            </a:r>
            <a:r>
              <a:rPr lang="en-US" altLang="zh-CN" sz="1800" i="1" dirty="0">
                <a:cs typeface="华文中宋"/>
              </a:rPr>
              <a:t>a </a:t>
            </a:r>
            <a:r>
              <a:rPr lang="en-US" altLang="zh-CN" sz="1800" dirty="0">
                <a:cs typeface="华文中宋"/>
              </a:rPr>
              <a:t>of the shaft.</a:t>
            </a:r>
            <a:endParaRPr lang="en-AU" altLang="zh-CN" sz="1800" dirty="0">
              <a:cs typeface="华文中宋"/>
            </a:endParaRPr>
          </a:p>
        </p:txBody>
      </p:sp>
      <p:pic>
        <p:nvPicPr>
          <p:cNvPr id="14343" name="Picture 8" descr="Picture27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31277"/>
            <a:ext cx="4648200" cy="22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Picture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52059"/>
            <a:ext cx="402684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7" descr="Picture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68" y="4579851"/>
            <a:ext cx="3035012" cy="15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6430</TotalTime>
  <Words>1029</Words>
  <Application>Microsoft Office PowerPoint</Application>
  <PresentationFormat>On-screen Show (4:3)</PresentationFormat>
  <Paragraphs>125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TORSION</vt:lpstr>
      <vt:lpstr>INTRODUCTION</vt:lpstr>
      <vt:lpstr>Shaft Deformations</vt:lpstr>
      <vt:lpstr>Shearing Strain</vt:lpstr>
      <vt:lpstr>THE TORSION FORMULA</vt:lpstr>
      <vt:lpstr> EXAMPLE 1 </vt:lpstr>
      <vt:lpstr> EXAMPLE 1 (cont)</vt:lpstr>
      <vt:lpstr> EXAMPLE 1 (cont)</vt:lpstr>
      <vt:lpstr>Example 2.0</vt:lpstr>
      <vt:lpstr>Example 2.0</vt:lpstr>
      <vt:lpstr>Power Transmission</vt:lpstr>
      <vt:lpstr>Example 3</vt:lpstr>
      <vt:lpstr>Angle of Twist Φ </vt:lpstr>
      <vt:lpstr>ANGLE OF TWIST</vt:lpstr>
      <vt:lpstr> Shafts Of Varying Diameter </vt:lpstr>
      <vt:lpstr> EXAMPLE 4</vt:lpstr>
      <vt:lpstr> EXAMPLE 5 </vt:lpstr>
      <vt:lpstr> EXAMPLE 5 (cont)</vt:lpstr>
      <vt:lpstr> EXAMPLE 5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Joseph Mphande</cp:lastModifiedBy>
  <cp:revision>174</cp:revision>
  <dcterms:created xsi:type="dcterms:W3CDTF">2012-01-30T13:12:45Z</dcterms:created>
  <dcterms:modified xsi:type="dcterms:W3CDTF">2014-05-04T07:21:54Z</dcterms:modified>
</cp:coreProperties>
</file>