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Lst>
  <p:notesMasterIdLst>
    <p:notesMasterId r:id="rId28"/>
  </p:notesMasterIdLst>
  <p:sldIdLst>
    <p:sldId id="256"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5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3C72C5-473A-4B59-BD36-F915362CAE2C}"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D732F8F2-7C22-44EF-82F8-A157ED03C7F2}">
      <dgm:prSet/>
      <dgm:spPr/>
      <dgm:t>
        <a:bodyPr/>
        <a:lstStyle/>
        <a:p>
          <a:pPr rtl="0"/>
          <a:r>
            <a:rPr lang="en-US" b="1" i="1" dirty="0" smtClean="0"/>
            <a:t>EE392 - ELECTRICAL ENGINEERING PRACTICE</a:t>
          </a:r>
          <a:br>
            <a:rPr lang="en-US" b="1" i="1" dirty="0" smtClean="0"/>
          </a:br>
          <a:r>
            <a:rPr lang="en-US" b="1" i="1" dirty="0" smtClean="0"/>
            <a:t/>
          </a:r>
          <a:br>
            <a:rPr lang="en-US" b="1" i="1" dirty="0" smtClean="0"/>
          </a:br>
          <a:r>
            <a:rPr lang="en-US" b="1" i="1" dirty="0" smtClean="0"/>
            <a:t>MECHANICAL COMPONENT</a:t>
          </a:r>
          <a:endParaRPr lang="en-US" b="1" i="1" dirty="0"/>
        </a:p>
      </dgm:t>
    </dgm:pt>
    <dgm:pt modelId="{A0826681-7CAB-4B92-94E2-A618B6BA33F3}" type="parTrans" cxnId="{29B5AEAD-E978-4C90-B994-58E0BC2EF037}">
      <dgm:prSet/>
      <dgm:spPr/>
      <dgm:t>
        <a:bodyPr/>
        <a:lstStyle/>
        <a:p>
          <a:endParaRPr lang="en-US"/>
        </a:p>
      </dgm:t>
    </dgm:pt>
    <dgm:pt modelId="{5C99C1ED-5D60-458E-A981-1C7D13635D4C}" type="sibTrans" cxnId="{29B5AEAD-E978-4C90-B994-58E0BC2EF037}">
      <dgm:prSet/>
      <dgm:spPr/>
      <dgm:t>
        <a:bodyPr/>
        <a:lstStyle/>
        <a:p>
          <a:endParaRPr lang="en-US"/>
        </a:p>
      </dgm:t>
    </dgm:pt>
    <dgm:pt modelId="{2ED73879-6600-4151-853A-D7497FA006B9}" type="pres">
      <dgm:prSet presAssocID="{4F3C72C5-473A-4B59-BD36-F915362CAE2C}" presName="Name0" presStyleCnt="0">
        <dgm:presLayoutVars>
          <dgm:chMax val="7"/>
          <dgm:dir/>
          <dgm:animLvl val="lvl"/>
          <dgm:resizeHandles val="exact"/>
        </dgm:presLayoutVars>
      </dgm:prSet>
      <dgm:spPr/>
    </dgm:pt>
    <dgm:pt modelId="{A06D2B6D-60FE-4EDC-84A2-C3234D6C073A}" type="pres">
      <dgm:prSet presAssocID="{D732F8F2-7C22-44EF-82F8-A157ED03C7F2}" presName="circle1" presStyleLbl="node1" presStyleIdx="0" presStyleCnt="1"/>
      <dgm:spPr/>
    </dgm:pt>
    <dgm:pt modelId="{FF39CF4F-1878-4F1A-A94C-4496EB0B9D52}" type="pres">
      <dgm:prSet presAssocID="{D732F8F2-7C22-44EF-82F8-A157ED03C7F2}" presName="space" presStyleCnt="0"/>
      <dgm:spPr/>
    </dgm:pt>
    <dgm:pt modelId="{9F3955A8-811A-48FA-A593-5FE83FD48603}" type="pres">
      <dgm:prSet presAssocID="{D732F8F2-7C22-44EF-82F8-A157ED03C7F2}" presName="rect1" presStyleLbl="alignAcc1" presStyleIdx="0" presStyleCnt="1"/>
      <dgm:spPr/>
    </dgm:pt>
    <dgm:pt modelId="{E24F20EF-0C4C-4CE2-8441-0B887E63DB3B}" type="pres">
      <dgm:prSet presAssocID="{D732F8F2-7C22-44EF-82F8-A157ED03C7F2}" presName="rect1ParTxNoCh" presStyleLbl="alignAcc1" presStyleIdx="0" presStyleCnt="1">
        <dgm:presLayoutVars>
          <dgm:chMax val="1"/>
          <dgm:bulletEnabled val="1"/>
        </dgm:presLayoutVars>
      </dgm:prSet>
      <dgm:spPr/>
    </dgm:pt>
  </dgm:ptLst>
  <dgm:cxnLst>
    <dgm:cxn modelId="{16DC22C8-B6FF-4685-B584-3AB9A5514AD4}" type="presOf" srcId="{D732F8F2-7C22-44EF-82F8-A157ED03C7F2}" destId="{9F3955A8-811A-48FA-A593-5FE83FD48603}" srcOrd="0" destOrd="0" presId="urn:microsoft.com/office/officeart/2005/8/layout/target3"/>
    <dgm:cxn modelId="{AA78F35A-EB98-4E7A-A10B-A45F0EE82E2C}" type="presOf" srcId="{4F3C72C5-473A-4B59-BD36-F915362CAE2C}" destId="{2ED73879-6600-4151-853A-D7497FA006B9}" srcOrd="0" destOrd="0" presId="urn:microsoft.com/office/officeart/2005/8/layout/target3"/>
    <dgm:cxn modelId="{29B5AEAD-E978-4C90-B994-58E0BC2EF037}" srcId="{4F3C72C5-473A-4B59-BD36-F915362CAE2C}" destId="{D732F8F2-7C22-44EF-82F8-A157ED03C7F2}" srcOrd="0" destOrd="0" parTransId="{A0826681-7CAB-4B92-94E2-A618B6BA33F3}" sibTransId="{5C99C1ED-5D60-458E-A981-1C7D13635D4C}"/>
    <dgm:cxn modelId="{DCE3E24A-0DFC-46A7-8359-31BFE93BDC98}" type="presOf" srcId="{D732F8F2-7C22-44EF-82F8-A157ED03C7F2}" destId="{E24F20EF-0C4C-4CE2-8441-0B887E63DB3B}" srcOrd="1" destOrd="0" presId="urn:microsoft.com/office/officeart/2005/8/layout/target3"/>
    <dgm:cxn modelId="{96FDD472-1380-48AE-9CBB-01A02817B2E2}" type="presParOf" srcId="{2ED73879-6600-4151-853A-D7497FA006B9}" destId="{A06D2B6D-60FE-4EDC-84A2-C3234D6C073A}" srcOrd="0" destOrd="0" presId="urn:microsoft.com/office/officeart/2005/8/layout/target3"/>
    <dgm:cxn modelId="{E2B747AF-0A9F-45B0-B248-A04E3F0786AA}" type="presParOf" srcId="{2ED73879-6600-4151-853A-D7497FA006B9}" destId="{FF39CF4F-1878-4F1A-A94C-4496EB0B9D52}" srcOrd="1" destOrd="0" presId="urn:microsoft.com/office/officeart/2005/8/layout/target3"/>
    <dgm:cxn modelId="{BC3E8EDF-67E2-4761-8DB4-D88766F0114B}" type="presParOf" srcId="{2ED73879-6600-4151-853A-D7497FA006B9}" destId="{9F3955A8-811A-48FA-A593-5FE83FD48603}" srcOrd="2" destOrd="0" presId="urn:microsoft.com/office/officeart/2005/8/layout/target3"/>
    <dgm:cxn modelId="{C955E5BF-38AF-4916-9A94-06AC3D901BEF}" type="presParOf" srcId="{2ED73879-6600-4151-853A-D7497FA006B9}" destId="{E24F20EF-0C4C-4CE2-8441-0B887E63DB3B}" srcOrd="3" destOrd="0" presId="urn:microsoft.com/office/officeart/2005/8/layout/target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06D2B6D-60FE-4EDC-84A2-C3234D6C073A}">
      <dsp:nvSpPr>
        <dsp:cNvPr id="0" name=""/>
        <dsp:cNvSpPr/>
      </dsp:nvSpPr>
      <dsp:spPr>
        <a:xfrm>
          <a:off x="0" y="0"/>
          <a:ext cx="1382712" cy="1382712"/>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3955A8-811A-48FA-A593-5FE83FD48603}">
      <dsp:nvSpPr>
        <dsp:cNvPr id="0" name=""/>
        <dsp:cNvSpPr/>
      </dsp:nvSpPr>
      <dsp:spPr>
        <a:xfrm>
          <a:off x="691356" y="0"/>
          <a:ext cx="6441280" cy="13827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b="1" i="1" kern="1200" dirty="0" smtClean="0"/>
            <a:t>EE392 - ELECTRICAL ENGINEERING PRACTICE</a:t>
          </a:r>
          <a:br>
            <a:rPr lang="en-US" sz="2200" b="1" i="1" kern="1200" dirty="0" smtClean="0"/>
          </a:br>
          <a:r>
            <a:rPr lang="en-US" sz="2200" b="1" i="1" kern="1200" dirty="0" smtClean="0"/>
            <a:t/>
          </a:r>
          <a:br>
            <a:rPr lang="en-US" sz="2200" b="1" i="1" kern="1200" dirty="0" smtClean="0"/>
          </a:br>
          <a:r>
            <a:rPr lang="en-US" sz="2200" b="1" i="1" kern="1200" dirty="0" smtClean="0"/>
            <a:t>MECHANICAL COMPONENT</a:t>
          </a:r>
          <a:endParaRPr lang="en-US" sz="2200" b="1" i="1" kern="1200" dirty="0"/>
        </a:p>
      </dsp:txBody>
      <dsp:txXfrm>
        <a:off x="691356" y="0"/>
        <a:ext cx="6441280" cy="138271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1" name="AutoShape 1"/>
          <p:cNvSpPr>
            <a:spLocks noChangeArrowheads="1"/>
          </p:cNvSpPr>
          <p:nvPr/>
        </p:nvSpPr>
        <p:spPr bwMode="auto">
          <a:xfrm>
            <a:off x="0" y="0"/>
            <a:ext cx="7772400" cy="10058400"/>
          </a:xfrm>
          <a:prstGeom prst="roundRect">
            <a:avLst>
              <a:gd name="adj" fmla="val 19"/>
            </a:avLst>
          </a:prstGeom>
          <a:solidFill>
            <a:srgbClr val="FFFFFF"/>
          </a:solidFill>
          <a:ln w="9360" cap="sq">
            <a:noFill/>
            <a:miter lim="800000"/>
            <a:headEnd/>
            <a:tailEnd/>
          </a:ln>
          <a:effectLst/>
        </p:spPr>
        <p:txBody>
          <a:bodyPr wrap="none" anchor="ctr"/>
          <a:lstStyle/>
          <a:p>
            <a:pPr>
              <a:defRPr/>
            </a:pPr>
            <a:endParaRPr lang="en-US"/>
          </a:p>
        </p:txBody>
      </p:sp>
      <p:sp>
        <p:nvSpPr>
          <p:cNvPr id="10242" name="AutoShape 2"/>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3" name="AutoShape 3"/>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0244" name="AutoShape 4"/>
          <p:cNvSpPr>
            <a:spLocks noChangeArrowheads="1"/>
          </p:cNvSpPr>
          <p:nvPr/>
        </p:nvSpPr>
        <p:spPr bwMode="auto">
          <a:xfrm>
            <a:off x="0" y="0"/>
            <a:ext cx="7772400" cy="10058400"/>
          </a:xfrm>
          <a:prstGeom prst="roundRect">
            <a:avLst>
              <a:gd name="adj" fmla="val 19"/>
            </a:avLst>
          </a:prstGeom>
          <a:solidFill>
            <a:srgbClr val="FFFFFF"/>
          </a:solidFill>
          <a:ln w="9525" cap="flat">
            <a:noFill/>
            <a:round/>
            <a:headEnd/>
            <a:tailEnd/>
          </a:ln>
          <a:effectLst/>
        </p:spPr>
        <p:txBody>
          <a:bodyPr wrap="none" anchor="ctr"/>
          <a:lstStyle/>
          <a:p>
            <a:pPr>
              <a:defRPr/>
            </a:pPr>
            <a:endParaRPr lang="en-US"/>
          </a:p>
        </p:txBody>
      </p:sp>
      <p:sp>
        <p:nvSpPr>
          <p:cNvPr id="18438" name="Rectangle 5"/>
          <p:cNvSpPr>
            <a:spLocks noGrp="1" noRot="1" noChangeAspect="1" noChangeArrowheads="1"/>
          </p:cNvSpPr>
          <p:nvPr>
            <p:ph type="sldImg"/>
          </p:nvPr>
        </p:nvSpPr>
        <p:spPr bwMode="auto">
          <a:xfrm>
            <a:off x="1138238" y="763588"/>
            <a:ext cx="5487987" cy="3763962"/>
          </a:xfrm>
          <a:prstGeom prst="rect">
            <a:avLst/>
          </a:prstGeom>
          <a:noFill/>
          <a:ln w="9525">
            <a:noFill/>
            <a:round/>
            <a:headEnd/>
            <a:tailEnd/>
          </a:ln>
        </p:spPr>
      </p:sp>
      <p:sp>
        <p:nvSpPr>
          <p:cNvPr id="10246" name="Rectangle 6"/>
          <p:cNvSpPr>
            <a:spLocks noGrp="1" noChangeArrowheads="1"/>
          </p:cNvSpPr>
          <p:nvPr>
            <p:ph type="body"/>
          </p:nvPr>
        </p:nvSpPr>
        <p:spPr bwMode="auto">
          <a:xfrm>
            <a:off x="777875" y="4776788"/>
            <a:ext cx="6210300" cy="45180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n-US" noProof="0" smtClean="0"/>
          </a:p>
        </p:txBody>
      </p:sp>
      <p:sp>
        <p:nvSpPr>
          <p:cNvPr id="10247" name="Rectangle 7"/>
          <p:cNvSpPr>
            <a:spLocks noGrp="1" noChangeArrowheads="1"/>
          </p:cNvSpPr>
          <p:nvPr>
            <p:ph type="hdr"/>
          </p:nvPr>
        </p:nvSpPr>
        <p:spPr bwMode="auto">
          <a:xfrm>
            <a:off x="0"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8" name="Rectangle 8"/>
          <p:cNvSpPr>
            <a:spLocks noGrp="1" noChangeArrowheads="1"/>
          </p:cNvSpPr>
          <p:nvPr>
            <p:ph type="dt"/>
          </p:nvPr>
        </p:nvSpPr>
        <p:spPr bwMode="auto">
          <a:xfrm>
            <a:off x="4398963" y="0"/>
            <a:ext cx="3365500" cy="4953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49" name="Rectangle 9"/>
          <p:cNvSpPr>
            <a:spLocks noGrp="1" noChangeArrowheads="1"/>
          </p:cNvSpPr>
          <p:nvPr>
            <p:ph type="ftr"/>
          </p:nvPr>
        </p:nvSpPr>
        <p:spPr bwMode="auto">
          <a:xfrm>
            <a:off x="0"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endParaRPr lang="en-US"/>
          </a:p>
        </p:txBody>
      </p:sp>
      <p:sp>
        <p:nvSpPr>
          <p:cNvPr id="10250" name="Rectangle 10"/>
          <p:cNvSpPr>
            <a:spLocks noGrp="1" noChangeArrowheads="1"/>
          </p:cNvSpPr>
          <p:nvPr>
            <p:ph type="sldNum"/>
          </p:nvPr>
        </p:nvSpPr>
        <p:spPr bwMode="auto">
          <a:xfrm>
            <a:off x="4398963" y="9555163"/>
            <a:ext cx="3365500" cy="4953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Arial Unicode MS" charset="0"/>
              </a:defRPr>
            </a:lvl1pPr>
          </a:lstStyle>
          <a:p>
            <a:pPr>
              <a:defRPr/>
            </a:pPr>
            <a:fld id="{F0BFDFED-AE3E-4A58-A0FA-1E6B3173AA4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0"/>
          <p:cNvSpPr>
            <a:spLocks noGrp="1" noChangeArrowheads="1"/>
          </p:cNvSpPr>
          <p:nvPr>
            <p:ph type="sldNum" sz="quarter"/>
          </p:nvPr>
        </p:nvSpPr>
        <p:spPr>
          <a:noFill/>
          <a:ln/>
        </p:spPr>
        <p:txBody>
          <a:bodyPr/>
          <a:lstStyle/>
          <a:p>
            <a:fld id="{0B329969-0236-4656-836F-D5F9AF76B078}" type="slidenum">
              <a:rPr lang="en-US" smtClean="0"/>
              <a:pPr/>
              <a:t>1</a:t>
            </a:fld>
            <a:endParaRPr lang="en-US" smtClean="0"/>
          </a:p>
        </p:txBody>
      </p:sp>
      <p:sp>
        <p:nvSpPr>
          <p:cNvPr id="19459" name="Rectangle 1"/>
          <p:cNvSpPr>
            <a:spLocks noGrp="1" noRot="1" noChangeAspect="1" noChangeArrowheads="1" noTextEdit="1"/>
          </p:cNvSpPr>
          <p:nvPr>
            <p:ph type="sldImg"/>
          </p:nvPr>
        </p:nvSpPr>
        <p:spPr>
          <a:xfrm>
            <a:off x="1371600" y="763588"/>
            <a:ext cx="5029200" cy="3771900"/>
          </a:xfrm>
          <a:solidFill>
            <a:srgbClr val="FFFFFF"/>
          </a:solidFill>
          <a:ln>
            <a:solidFill>
              <a:srgbClr val="000000"/>
            </a:solidFill>
            <a:miter lim="800000"/>
          </a:ln>
        </p:spPr>
      </p:sp>
      <p:sp>
        <p:nvSpPr>
          <p:cNvPr id="19460" name="Rectangle 2"/>
          <p:cNvSpPr>
            <a:spLocks noGrp="1" noChangeArrowheads="1"/>
          </p:cNvSpPr>
          <p:nvPr>
            <p:ph type="body" idx="1"/>
          </p:nvPr>
        </p:nvSpPr>
        <p:spPr>
          <a:xfrm>
            <a:off x="777875" y="4776788"/>
            <a:ext cx="6218238" cy="452596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0"/>
          <p:cNvSpPr>
            <a:spLocks noGrp="1" noChangeArrowheads="1"/>
          </p:cNvSpPr>
          <p:nvPr>
            <p:ph type="sldNum" sz="quarter"/>
          </p:nvPr>
        </p:nvSpPr>
        <p:spPr>
          <a:noFill/>
          <a:ln/>
        </p:spPr>
        <p:txBody>
          <a:bodyPr/>
          <a:lstStyle/>
          <a:p>
            <a:fld id="{13E4EE1E-A815-4AE8-A28A-8614B1520366}" type="slidenum">
              <a:rPr lang="en-US" smtClean="0"/>
              <a:pPr/>
              <a:t>2</a:t>
            </a:fld>
            <a:endParaRPr lang="en-US" smtClean="0"/>
          </a:p>
        </p:txBody>
      </p:sp>
      <p:sp>
        <p:nvSpPr>
          <p:cNvPr id="21507"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1508"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0"/>
          <p:cNvSpPr>
            <a:spLocks noGrp="1" noChangeArrowheads="1"/>
          </p:cNvSpPr>
          <p:nvPr>
            <p:ph type="sldNum" sz="quarter"/>
          </p:nvPr>
        </p:nvSpPr>
        <p:spPr>
          <a:noFill/>
          <a:ln/>
        </p:spPr>
        <p:txBody>
          <a:bodyPr/>
          <a:lstStyle/>
          <a:p>
            <a:fld id="{72F1FAAE-BA12-4E60-AD32-109626F481CF}" type="slidenum">
              <a:rPr lang="en-US" smtClean="0"/>
              <a:pPr/>
              <a:t>3</a:t>
            </a:fld>
            <a:endParaRPr lang="en-US" smtClean="0"/>
          </a:p>
        </p:txBody>
      </p:sp>
      <p:sp>
        <p:nvSpPr>
          <p:cNvPr id="22531"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2532"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0"/>
          <p:cNvSpPr>
            <a:spLocks noGrp="1" noChangeArrowheads="1"/>
          </p:cNvSpPr>
          <p:nvPr>
            <p:ph type="sldNum" sz="quarter"/>
          </p:nvPr>
        </p:nvSpPr>
        <p:spPr>
          <a:noFill/>
          <a:ln/>
        </p:spPr>
        <p:txBody>
          <a:bodyPr/>
          <a:lstStyle/>
          <a:p>
            <a:fld id="{B8E6C49D-5AB5-4DF4-B32C-D3E90ECC5758}" type="slidenum">
              <a:rPr lang="en-US" smtClean="0"/>
              <a:pPr/>
              <a:t>4</a:t>
            </a:fld>
            <a:endParaRPr lang="en-US" smtClean="0"/>
          </a:p>
        </p:txBody>
      </p:sp>
      <p:sp>
        <p:nvSpPr>
          <p:cNvPr id="23555"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3556"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0"/>
          <p:cNvSpPr>
            <a:spLocks noGrp="1" noChangeArrowheads="1"/>
          </p:cNvSpPr>
          <p:nvPr>
            <p:ph type="sldNum" sz="quarter"/>
          </p:nvPr>
        </p:nvSpPr>
        <p:spPr>
          <a:noFill/>
          <a:ln/>
        </p:spPr>
        <p:txBody>
          <a:bodyPr/>
          <a:lstStyle/>
          <a:p>
            <a:fld id="{78BC1B49-F4DA-4620-929D-0647314F2894}" type="slidenum">
              <a:rPr lang="en-US" smtClean="0"/>
              <a:pPr/>
              <a:t>5</a:t>
            </a:fld>
            <a:endParaRPr lang="en-US" smtClean="0"/>
          </a:p>
        </p:txBody>
      </p:sp>
      <p:sp>
        <p:nvSpPr>
          <p:cNvPr id="24579"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4580"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0"/>
          <p:cNvSpPr>
            <a:spLocks noGrp="1" noChangeArrowheads="1"/>
          </p:cNvSpPr>
          <p:nvPr>
            <p:ph type="sldNum" sz="quarter"/>
          </p:nvPr>
        </p:nvSpPr>
        <p:spPr>
          <a:noFill/>
          <a:ln/>
        </p:spPr>
        <p:txBody>
          <a:bodyPr/>
          <a:lstStyle/>
          <a:p>
            <a:fld id="{88F2883F-D360-4E51-A8F2-CEBA995605CD}" type="slidenum">
              <a:rPr lang="en-US" smtClean="0"/>
              <a:pPr/>
              <a:t>6</a:t>
            </a:fld>
            <a:endParaRPr lang="en-US" smtClean="0"/>
          </a:p>
        </p:txBody>
      </p:sp>
      <p:sp>
        <p:nvSpPr>
          <p:cNvPr id="25603"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5604"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0"/>
          <p:cNvSpPr>
            <a:spLocks noGrp="1" noChangeArrowheads="1"/>
          </p:cNvSpPr>
          <p:nvPr>
            <p:ph type="sldNum" sz="quarter"/>
          </p:nvPr>
        </p:nvSpPr>
        <p:spPr>
          <a:noFill/>
          <a:ln/>
        </p:spPr>
        <p:txBody>
          <a:bodyPr/>
          <a:lstStyle/>
          <a:p>
            <a:fld id="{32F7591E-BD1F-4D85-99C2-DEFD35F7BA99}" type="slidenum">
              <a:rPr lang="en-US" smtClean="0"/>
              <a:pPr/>
              <a:t>7</a:t>
            </a:fld>
            <a:endParaRPr lang="en-US" smtClean="0"/>
          </a:p>
        </p:txBody>
      </p:sp>
      <p:sp>
        <p:nvSpPr>
          <p:cNvPr id="26627" name="Rectangle 1"/>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26628" name="Rectangle 2"/>
          <p:cNvSpPr>
            <a:spLocks noGrp="1" noChangeArrowheads="1"/>
          </p:cNvSpPr>
          <p:nvPr>
            <p:ph type="body" idx="1"/>
          </p:nvPr>
        </p:nvSpPr>
        <p:spPr>
          <a:xfrm>
            <a:off x="777875" y="4776788"/>
            <a:ext cx="6215063" cy="4522787"/>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6FE04CA-EF4B-4CFB-90DC-0A181735E1E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A54A1E7-2771-48B4-83B6-D0961E65219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5"/>
            <a:ext cx="6148388" cy="1254125"/>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9549263C-3EEE-404B-A78F-B388A279C3F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515DFEC-3384-4EF8-8404-39E649547BF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775D259-17CB-46D2-9B61-FF8037C4E2A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64E435D-FD55-457D-8174-42424EA7FD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D508051-0102-437F-A69E-C719BD26079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AB7477B-37BB-4F29-BDBF-E4D5F279072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2A98DE-BCB9-434B-A8E4-632FECB4924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4AF155AC-B0E1-4A5D-A1BB-536A3DBF976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626FCDF4-6FFC-409D-8ECF-120B6E42C66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9A22A7C-DBEC-4D76-A1C6-1E5907CA43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EFE4AD7-3AA0-4B7D-B77C-554E340BD05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C348371-E8D6-4CDE-8277-B782A4F7E720}"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305CB4D-11A9-4426-B198-CE9F467B0DB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36550"/>
            <a:ext cx="2265362" cy="5954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36550"/>
            <a:ext cx="6645275" cy="5954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7015EA4-BD7F-4306-8EE9-B6ED65B8FBBD}"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5ABFA05-00AC-4B6B-845D-20A1B677EE0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7A03EE8-D054-49B2-8DE1-0A2EC8579ED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561960E-C2FD-4E79-AE39-E32648BBC0E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10BDB8A-FED6-4494-A813-E32308A8139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105D5440-0339-4BE1-96C2-0FD09F9F63E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AFF808D-C7C2-4044-AD96-4802F73BC3A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4B514FE-B8D1-4E5D-9A6B-8CF9190CA3B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13C32C5-53C7-4D9F-93FD-DBFFA559BC07}"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AD854FD-2016-4A69-ADC4-8E33AF591985}"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8D84CD06-02E4-4D55-A503-51B0670CFDAF}"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9C9D247-7CB0-441A-82D2-2BA71B4454C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48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48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E1B9BBF-C01F-4568-BC3A-EA31E36EB32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A1F0CCC-E801-4D62-9576-5A9F1A81CA69}"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3378240-95A8-4CDE-AD68-BD5D2C00CBB5}"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E43849D-1B96-4D23-B0C1-A2A195080D3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2160588"/>
            <a:ext cx="4454525"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2160588"/>
            <a:ext cx="4456112" cy="4591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D6057B7D-867E-4FF7-BA0A-FA933990B3FE}"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87AEFF35-06DB-4196-A2FE-414746457552}"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1389D25B-FAB1-4D27-8309-8EED9CE0B9E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4525"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0163" y="1768475"/>
            <a:ext cx="4456112" cy="4981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806B3E3-09DD-4E12-A3AF-04CCFDDB1F0E}"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F6A2756-7E38-4B8B-ADB7-A26965B8390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E2341E6-9130-43DB-BBCE-E46B04A251BF}"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AAD65346-E8E3-42F0-AB80-0BD4E4E55C97}"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E2A2A0E-C4E4-4827-A4C0-958632C4FC43}"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0913" y="301625"/>
            <a:ext cx="2265362" cy="6450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5275" cy="6450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E4E34C4-9C01-4BB6-B8AA-6F6E2894D224}"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0C20A7-081F-4222-B528-DD68AF29EA01}"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A396449-3C04-4A24-9138-48E425944F36}"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46473B82-DC25-4D46-BDB4-6A0AB4074EAB}"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768475"/>
            <a:ext cx="4329113"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1263" y="1768475"/>
            <a:ext cx="4330700" cy="5062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CCA46B8B-B146-4F3F-B29A-3703D058EC66}"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CFC761E2-3B23-4473-88B1-DAE5455829D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093D6EF3-6366-4788-BE80-7FB9CF81F7D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DD0C1798-F5EC-41EC-AA64-B5D175AFA9F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A6CE6B96-5333-4DFA-B05B-694555D47D2D}"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00FFFD5-6836-4758-AB6F-40A8D6AC5223}"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112E7CF-C1AB-4CFB-A880-B2EC76CBABEF}"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EFC0C07-6C16-4EE8-BC9A-9442F22F60BE}"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50100" y="539750"/>
            <a:ext cx="2201863" cy="62912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9750" y="539750"/>
            <a:ext cx="6457950" cy="62912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960E471-FE1C-4149-98B5-4151D1820B3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0F0AC1C-78CA-4DFA-85FB-88C782FD45AA}"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5635EB9D-6E6B-418F-8103-1EBAC3200549}"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3970EB9-F7A2-41C6-8F5C-A14A7D44E03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84375"/>
            <a:ext cx="4059237"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984375"/>
            <a:ext cx="4060825" cy="4162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074CDF8-8592-45BC-AA9F-13A43D967F8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D75045A-719E-481F-AEEB-24CF04A8F595}"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8DC32B55-9646-43CD-850C-1EC3FB024D10}"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076C003E-3A5B-40A7-90AE-10527DBCFA5F}"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41EEC2B-C47C-48EF-812C-4F9E21C4F323}"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B014F48-3FFB-49E8-8054-93A4CB9C77FF}"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21337E75-5D3C-4079-AE40-7B86F149B5B8}"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A1581CD9-9D69-41D1-A208-EE566C118F5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6138" y="554038"/>
            <a:ext cx="2157412" cy="5592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554038"/>
            <a:ext cx="6323013"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EDA91BB-D072-4A37-98B7-1D215B9EC4EB}"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2186BAB-A1BC-4427-B845-599C4F6660B5}"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B98538B-8956-4CF9-9C5E-98AB6AA64166}"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CE3F3B4F-C986-4B2C-B181-7A10F3D16CC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81DB646F-B30A-4FF3-A927-DE3A84FEAEEA}"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0" y="2339975"/>
            <a:ext cx="387985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2339975"/>
            <a:ext cx="3879850" cy="4311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0EF3789-929E-492A-9676-DAA12151EC86}"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C654C9B6-1D98-4AD2-9233-0895FAEBC34D}"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638E87CC-16B8-4162-B908-EB39ADD2B66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46B1CA71-4D16-4304-877A-5358D90603F9}"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0162411C-41DD-4870-A909-64C0D8684008}"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120C02AC-96F2-4383-AA35-9D8C0950B29E}"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C57B978-B7D6-49CF-91BE-97992D9158E3}"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717550"/>
            <a:ext cx="2112962" cy="5934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717550"/>
            <a:ext cx="6186488" cy="5934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266A6221-438B-430E-96C1-626EFEFD7B71}"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E6DB216D-378C-4A5E-924A-FAEC796B3E7D}"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BFCDB0AD-3DF0-4A4C-9B17-EE7EB802CF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1D69AC5-EB8C-490E-8B7F-73D3894C902E}"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0403768B-AB67-4691-96EE-8B434BFB5B60}"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00113" y="1979613"/>
            <a:ext cx="4059237"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1750" y="1979613"/>
            <a:ext cx="4060825" cy="4492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C77DA53-8F3C-477B-BC84-6B8E97E78FE1}"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3153FD5F-0619-4219-BC2C-A06302DCE19A}"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C00889F9-DD79-4B02-BADA-396782C5021B}"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C0B98FA4-2F05-4E52-BCF7-E61543E6E1F3}"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6952A3ED-D9D0-4AAE-810A-F1FADB13B598}"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3E438CB2-DF2D-475C-8B69-F3E2023BB841}"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91A73174-B32E-4EB8-B974-D1533BBB6D23}"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720725"/>
            <a:ext cx="2066925" cy="575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0113" y="720725"/>
            <a:ext cx="6053137" cy="575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88AEDC36-1758-46E9-8A51-1E75E9647604}"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D4F0D6C9-AEB4-4ABD-95B4-27D303BE504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9696CD69-BFB8-42A5-AF3A-77369A07A9B3}"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620D71D6-D999-4A75-9A54-D63680613616}"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1D310D86-F191-4A2D-B1C1-AD0FBA7C3A7F}"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79613" y="1768475"/>
            <a:ext cx="3806825"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8838" y="1768475"/>
            <a:ext cx="3808412" cy="380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5CCE8C5C-A53C-4C81-A6AC-602B22773406}"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endParaRPr lang="en-US"/>
          </a:p>
        </p:txBody>
      </p:sp>
      <p:sp>
        <p:nvSpPr>
          <p:cNvPr id="8" name="Rectangle 4"/>
          <p:cNvSpPr>
            <a:spLocks noGrp="1" noChangeArrowheads="1"/>
          </p:cNvSpPr>
          <p:nvPr>
            <p:ph type="ftr" idx="11"/>
          </p:nvPr>
        </p:nvSpPr>
        <p:spPr>
          <a:ln/>
        </p:spPr>
        <p:txBody>
          <a:bodyPr/>
          <a:lstStyle>
            <a:lvl1pPr>
              <a:defRPr/>
            </a:lvl1pPr>
          </a:lstStyle>
          <a:p>
            <a:pPr>
              <a:defRPr/>
            </a:pPr>
            <a:endParaRPr lang="en-US"/>
          </a:p>
        </p:txBody>
      </p:sp>
      <p:sp>
        <p:nvSpPr>
          <p:cNvPr id="9" name="Rectangle 5"/>
          <p:cNvSpPr>
            <a:spLocks noGrp="1" noChangeArrowheads="1"/>
          </p:cNvSpPr>
          <p:nvPr>
            <p:ph type="sldNum" idx="12"/>
          </p:nvPr>
        </p:nvSpPr>
        <p:spPr>
          <a:ln/>
        </p:spPr>
        <p:txBody>
          <a:bodyPr/>
          <a:lstStyle>
            <a:lvl1pPr>
              <a:defRPr/>
            </a:lvl1pPr>
          </a:lstStyle>
          <a:p>
            <a:pPr>
              <a:defRPr/>
            </a:pPr>
            <a:fld id="{20B730CE-BC08-499D-A8AB-DBDFACA9F637}"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endParaRPr lang="en-US"/>
          </a:p>
        </p:txBody>
      </p:sp>
      <p:sp>
        <p:nvSpPr>
          <p:cNvPr id="4" name="Rectangle 4"/>
          <p:cNvSpPr>
            <a:spLocks noGrp="1" noChangeArrowheads="1"/>
          </p:cNvSpPr>
          <p:nvPr>
            <p:ph type="ftr" idx="11"/>
          </p:nvPr>
        </p:nvSpPr>
        <p:spPr>
          <a:ln/>
        </p:spPr>
        <p:txBody>
          <a:bodyPr/>
          <a:lstStyle>
            <a:lvl1pPr>
              <a:defRPr/>
            </a:lvl1pPr>
          </a:lstStyle>
          <a:p>
            <a:pPr>
              <a:defRPr/>
            </a:pPr>
            <a:endParaRPr lang="en-US"/>
          </a:p>
        </p:txBody>
      </p:sp>
      <p:sp>
        <p:nvSpPr>
          <p:cNvPr id="5" name="Rectangle 5"/>
          <p:cNvSpPr>
            <a:spLocks noGrp="1" noChangeArrowheads="1"/>
          </p:cNvSpPr>
          <p:nvPr>
            <p:ph type="sldNum" idx="12"/>
          </p:nvPr>
        </p:nvSpPr>
        <p:spPr>
          <a:ln/>
        </p:spPr>
        <p:txBody>
          <a:bodyPr/>
          <a:lstStyle>
            <a:lvl1pPr>
              <a:defRPr/>
            </a:lvl1pPr>
          </a:lstStyle>
          <a:p>
            <a:pPr>
              <a:defRPr/>
            </a:pPr>
            <a:fld id="{A01F6DE2-52A8-49CB-8809-FF30A4AA196E}"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p>
        </p:txBody>
      </p:sp>
      <p:sp>
        <p:nvSpPr>
          <p:cNvPr id="3" name="Rectangle 4"/>
          <p:cNvSpPr>
            <a:spLocks noGrp="1" noChangeArrowheads="1"/>
          </p:cNvSpPr>
          <p:nvPr>
            <p:ph type="ftr" idx="11"/>
          </p:nvPr>
        </p:nvSpPr>
        <p:spPr>
          <a:ln/>
        </p:spPr>
        <p:txBody>
          <a:bodyPr/>
          <a:lstStyle>
            <a:lvl1pPr>
              <a:defRPr/>
            </a:lvl1pPr>
          </a:lstStyle>
          <a:p>
            <a:pPr>
              <a:defRPr/>
            </a:pPr>
            <a:endParaRPr lang="en-US"/>
          </a:p>
        </p:txBody>
      </p:sp>
      <p:sp>
        <p:nvSpPr>
          <p:cNvPr id="4" name="Rectangle 5"/>
          <p:cNvSpPr>
            <a:spLocks noGrp="1" noChangeArrowheads="1"/>
          </p:cNvSpPr>
          <p:nvPr>
            <p:ph type="sldNum" idx="12"/>
          </p:nvPr>
        </p:nvSpPr>
        <p:spPr>
          <a:ln/>
        </p:spPr>
        <p:txBody>
          <a:bodyPr/>
          <a:lstStyle>
            <a:lvl1pPr>
              <a:defRPr/>
            </a:lvl1pPr>
          </a:lstStyle>
          <a:p>
            <a:pPr>
              <a:defRPr/>
            </a:pPr>
            <a:fld id="{1EA4E380-8F6B-41C2-A60F-F53E0FD7F264}"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7965434E-22B7-4672-AA60-779C2C624124}"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US"/>
          </a:p>
        </p:txBody>
      </p:sp>
      <p:sp>
        <p:nvSpPr>
          <p:cNvPr id="6" name="Rectangle 4"/>
          <p:cNvSpPr>
            <a:spLocks noGrp="1" noChangeArrowheads="1"/>
          </p:cNvSpPr>
          <p:nvPr>
            <p:ph type="ftr" idx="11"/>
          </p:nvPr>
        </p:nvSpPr>
        <p:spPr>
          <a:ln/>
        </p:spPr>
        <p:txBody>
          <a:bodyPr/>
          <a:lstStyle>
            <a:lvl1pPr>
              <a:defRPr/>
            </a:lvl1pPr>
          </a:lstStyle>
          <a:p>
            <a:pPr>
              <a:defRPr/>
            </a:pPr>
            <a:endParaRPr lang="en-US"/>
          </a:p>
        </p:txBody>
      </p:sp>
      <p:sp>
        <p:nvSpPr>
          <p:cNvPr id="7" name="Rectangle 5"/>
          <p:cNvSpPr>
            <a:spLocks noGrp="1" noChangeArrowheads="1"/>
          </p:cNvSpPr>
          <p:nvPr>
            <p:ph type="sldNum" idx="12"/>
          </p:nvPr>
        </p:nvSpPr>
        <p:spPr>
          <a:ln/>
        </p:spPr>
        <p:txBody>
          <a:bodyPr/>
          <a:lstStyle>
            <a:lvl1pPr>
              <a:defRPr/>
            </a:lvl1pPr>
          </a:lstStyle>
          <a:p>
            <a:pPr>
              <a:defRPr/>
            </a:pPr>
            <a:fld id="{E4759E21-FFA0-41C9-BBC4-C2A174ABAD13}"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7F358508-C8F7-48A5-8A27-13EDB7CE7170}"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32725" y="301625"/>
            <a:ext cx="1951038" cy="5270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79613" y="301625"/>
            <a:ext cx="5700712" cy="5270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endParaRPr lang="en-US"/>
          </a:p>
        </p:txBody>
      </p:sp>
      <p:sp>
        <p:nvSpPr>
          <p:cNvPr id="5" name="Rectangle 4"/>
          <p:cNvSpPr>
            <a:spLocks noGrp="1" noChangeArrowheads="1"/>
          </p:cNvSpPr>
          <p:nvPr>
            <p:ph type="ftr" idx="11"/>
          </p:nvPr>
        </p:nvSpPr>
        <p:spPr>
          <a:ln/>
        </p:spPr>
        <p:txBody>
          <a:bodyPr/>
          <a:lstStyle>
            <a:lvl1pPr>
              <a:defRPr/>
            </a:lvl1pPr>
          </a:lstStyle>
          <a:p>
            <a:pPr>
              <a:defRPr/>
            </a:pPr>
            <a:endParaRPr lang="en-US"/>
          </a:p>
        </p:txBody>
      </p:sp>
      <p:sp>
        <p:nvSpPr>
          <p:cNvPr id="6" name="Rectangle 5"/>
          <p:cNvSpPr>
            <a:spLocks noGrp="1" noChangeArrowheads="1"/>
          </p:cNvSpPr>
          <p:nvPr>
            <p:ph type="sldNum" idx="12"/>
          </p:nvPr>
        </p:nvSpPr>
        <p:spPr>
          <a:ln/>
        </p:spPr>
        <p:txBody>
          <a:bodyPr/>
          <a:lstStyle>
            <a:lvl1pPr>
              <a:defRPr/>
            </a:lvl1pPr>
          </a:lstStyle>
          <a:p>
            <a:pPr>
              <a:defRPr/>
            </a:pPr>
            <a:fld id="{F75F5047-838B-4BE5-A037-E1DC0663FC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7.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7" name="Rectangle 2"/>
          <p:cNvSpPr>
            <a:spLocks noGrp="1" noChangeArrowheads="1"/>
          </p:cNvSpPr>
          <p:nvPr>
            <p:ph type="body" idx="1"/>
          </p:nvPr>
        </p:nvSpPr>
        <p:spPr bwMode="auto">
          <a:xfrm>
            <a:off x="503238" y="1768475"/>
            <a:ext cx="9063037" cy="498157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endParaRPr lang="en-US"/>
          </a:p>
        </p:txBody>
      </p:sp>
      <p:sp>
        <p:nvSpPr>
          <p:cNvPr id="1028"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endParaRPr lang="en-US"/>
          </a:p>
        </p:txBody>
      </p:sp>
      <p:sp>
        <p:nvSpPr>
          <p:cNvPr id="1029"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ea typeface="+mn-ea"/>
                <a:cs typeface="+mn-cs"/>
              </a:defRPr>
            </a:lvl1pPr>
          </a:lstStyle>
          <a:p>
            <a:pPr>
              <a:defRPr/>
            </a:pPr>
            <a:fld id="{161C34B0-B077-4722-96B9-BAE38FFC8B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0"/>
          <a:cs typeface="Microsoft YaHei"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03238" y="336550"/>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2051" name="Rectangle 2"/>
          <p:cNvSpPr>
            <a:spLocks noGrp="1" noChangeArrowheads="1"/>
          </p:cNvSpPr>
          <p:nvPr>
            <p:ph type="body" idx="1"/>
          </p:nvPr>
        </p:nvSpPr>
        <p:spPr bwMode="auto">
          <a:xfrm>
            <a:off x="503238" y="1768475"/>
            <a:ext cx="9063037" cy="4522788"/>
          </a:xfrm>
          <a:prstGeom prst="rect">
            <a:avLst/>
          </a:prstGeom>
          <a:noFill/>
          <a:ln w="9525">
            <a:noFill/>
            <a:round/>
            <a:headEnd/>
            <a:tailEnd/>
          </a:ln>
        </p:spPr>
        <p:txBody>
          <a:bodyPr vert="horz" wrap="square" lIns="0" tIns="2016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6706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mn-lt"/>
                <a:cs typeface="+mn-cs"/>
              </a:defRPr>
            </a:lvl1pPr>
          </a:lstStyle>
          <a:p>
            <a:pPr>
              <a:defRPr/>
            </a:pPr>
            <a:endParaRPr lang="en-US"/>
          </a:p>
        </p:txBody>
      </p:sp>
      <p:sp>
        <p:nvSpPr>
          <p:cNvPr id="2052" name="Rectangle 4"/>
          <p:cNvSpPr>
            <a:spLocks noGrp="1" noChangeArrowheads="1"/>
          </p:cNvSpPr>
          <p:nvPr>
            <p:ph type="ftr"/>
          </p:nvPr>
        </p:nvSpPr>
        <p:spPr bwMode="auto">
          <a:xfrm>
            <a:off x="3448050" y="66706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mn-lt"/>
                <a:cs typeface="+mn-cs"/>
              </a:defRPr>
            </a:lvl1pPr>
          </a:lstStyle>
          <a:p>
            <a:pPr>
              <a:defRPr/>
            </a:pPr>
            <a:endParaRPr lang="en-US"/>
          </a:p>
        </p:txBody>
      </p:sp>
      <p:sp>
        <p:nvSpPr>
          <p:cNvPr id="2053" name="Rectangle 5"/>
          <p:cNvSpPr>
            <a:spLocks noGrp="1" noChangeArrowheads="1"/>
          </p:cNvSpPr>
          <p:nvPr>
            <p:ph type="sldNum"/>
          </p:nvPr>
        </p:nvSpPr>
        <p:spPr bwMode="auto">
          <a:xfrm>
            <a:off x="7227888" y="66706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mn-lt"/>
                <a:cs typeface="+mn-cs"/>
              </a:defRPr>
            </a:lvl1pPr>
          </a:lstStyle>
          <a:p>
            <a:pPr>
              <a:defRPr/>
            </a:pPr>
            <a:fld id="{6D949910-D912-4363-B27E-62D40BAC99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mj-lt"/>
          <a:ea typeface="+mj-ea"/>
          <a:cs typeface="+mj-cs"/>
        </a:defRPr>
      </a:lvl1pPr>
      <a:lvl2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2pPr>
      <a:lvl3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3pPr>
      <a:lvl4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4pPr>
      <a:lvl5pPr algn="ctr" defTabSz="457200" rtl="0" eaLnBrk="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5pPr>
      <a:lvl6pPr marL="25146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6pPr>
      <a:lvl7pPr marL="29718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7pPr>
      <a:lvl8pPr marL="34290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8pPr>
      <a:lvl9pPr marL="3886200" indent="-228600" algn="ctr" defTabSz="457200" rtl="0" fontAlgn="base" hangingPunct="0">
        <a:lnSpc>
          <a:spcPct val="95000"/>
        </a:lnSpc>
        <a:spcBef>
          <a:spcPct val="0"/>
        </a:spcBef>
        <a:spcAft>
          <a:spcPct val="0"/>
        </a:spcAft>
        <a:buClr>
          <a:srgbClr val="000000"/>
        </a:buClr>
        <a:buSzPct val="100000"/>
        <a:buFont typeface="Times New Roman" pitchFamily="16" charset="0"/>
        <a:defRPr sz="4100">
          <a:solidFill>
            <a:srgbClr val="000080"/>
          </a:solidFill>
          <a:latin typeface="Times New Roman" pitchFamily="16" charset="0"/>
          <a:cs typeface="Arial Unicode MS" charset="0"/>
        </a:defRPr>
      </a:lvl9pPr>
    </p:titleStyle>
    <p:bodyStyle>
      <a:lvl1pPr marL="342900" indent="-342900" algn="l" defTabSz="457200" rtl="0" eaLnBrk="0" fontAlgn="base" hangingPunct="0">
        <a:lnSpc>
          <a:spcPct val="95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Arial" charset="0"/>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Arial" charset="0"/>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Arial" charset="0"/>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Arial" charset="0"/>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3075" name="Rectangle 2"/>
          <p:cNvSpPr>
            <a:spLocks noGrp="1" noChangeArrowheads="1"/>
          </p:cNvSpPr>
          <p:nvPr>
            <p:ph type="body" idx="1"/>
          </p:nvPr>
        </p:nvSpPr>
        <p:spPr bwMode="auto">
          <a:xfrm>
            <a:off x="503238" y="1768475"/>
            <a:ext cx="9063037" cy="498157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3076"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3077"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24C3C537-F15C-454B-A88E-899D54F69F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FFFFFF"/>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503238" y="301625"/>
            <a:ext cx="9063037"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4099" name="Rectangle 2"/>
          <p:cNvSpPr>
            <a:spLocks noGrp="1" noChangeArrowheads="1"/>
          </p:cNvSpPr>
          <p:nvPr>
            <p:ph type="body" idx="1"/>
          </p:nvPr>
        </p:nvSpPr>
        <p:spPr bwMode="auto">
          <a:xfrm>
            <a:off x="503238" y="2160588"/>
            <a:ext cx="9063037" cy="45910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4100"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4101"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CAC99A53-CD5E-4500-9BEE-23F2791C36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b="1">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FFFFFF"/>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539750" y="539750"/>
            <a:ext cx="8812213" cy="1016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5123" name="Rectangle 2"/>
          <p:cNvSpPr>
            <a:spLocks noGrp="1" noChangeArrowheads="1"/>
          </p:cNvSpPr>
          <p:nvPr>
            <p:ph type="body" idx="1"/>
          </p:nvPr>
        </p:nvSpPr>
        <p:spPr bwMode="auto">
          <a:xfrm>
            <a:off x="539750" y="1768475"/>
            <a:ext cx="8812213" cy="5062538"/>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39750" y="6996113"/>
            <a:ext cx="2330450"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5124" name="Rectangle 4"/>
          <p:cNvSpPr>
            <a:spLocks noGrp="1" noChangeArrowheads="1"/>
          </p:cNvSpPr>
          <p:nvPr>
            <p:ph type="ftr"/>
          </p:nvPr>
        </p:nvSpPr>
        <p:spPr bwMode="auto">
          <a:xfrm>
            <a:off x="3471863" y="6996113"/>
            <a:ext cx="3173412"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5125" name="Rectangle 5"/>
          <p:cNvSpPr>
            <a:spLocks noGrp="1" noChangeArrowheads="1"/>
          </p:cNvSpPr>
          <p:nvPr>
            <p:ph type="sldNum"/>
          </p:nvPr>
        </p:nvSpPr>
        <p:spPr bwMode="auto">
          <a:xfrm>
            <a:off x="7237413" y="6996113"/>
            <a:ext cx="2330450" cy="51117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D07BE42B-41D8-451C-B92B-DDBAB149819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720725" y="554038"/>
            <a:ext cx="8632825"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6147" name="Rectangle 2"/>
          <p:cNvSpPr>
            <a:spLocks noGrp="1" noChangeArrowheads="1"/>
          </p:cNvSpPr>
          <p:nvPr>
            <p:ph type="body" idx="1"/>
          </p:nvPr>
        </p:nvSpPr>
        <p:spPr bwMode="auto">
          <a:xfrm>
            <a:off x="900113" y="1984375"/>
            <a:ext cx="8272462" cy="416242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612775" y="64547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6148" name="Rectangle 4"/>
          <p:cNvSpPr>
            <a:spLocks noGrp="1" noChangeArrowheads="1"/>
          </p:cNvSpPr>
          <p:nvPr>
            <p:ph type="ftr"/>
          </p:nvPr>
        </p:nvSpPr>
        <p:spPr bwMode="auto">
          <a:xfrm>
            <a:off x="3448050" y="64547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6149" name="Rectangle 5"/>
          <p:cNvSpPr>
            <a:spLocks noGrp="1" noChangeArrowheads="1"/>
          </p:cNvSpPr>
          <p:nvPr>
            <p:ph type="sldNum"/>
          </p:nvPr>
        </p:nvSpPr>
        <p:spPr bwMode="auto">
          <a:xfrm>
            <a:off x="7083425" y="64547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440881AF-15EB-4B25-AE4A-3A767EED17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720725" y="717550"/>
            <a:ext cx="8451850"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7171" name="Rectangle 2"/>
          <p:cNvSpPr>
            <a:spLocks noGrp="1" noChangeArrowheads="1"/>
          </p:cNvSpPr>
          <p:nvPr>
            <p:ph type="body" idx="1"/>
          </p:nvPr>
        </p:nvSpPr>
        <p:spPr bwMode="auto">
          <a:xfrm>
            <a:off x="1079500" y="2339975"/>
            <a:ext cx="7912100" cy="43116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endParaRPr lang="en-US"/>
          </a:p>
        </p:txBody>
      </p:sp>
      <p:sp>
        <p:nvSpPr>
          <p:cNvPr id="7172"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FFFFFF"/>
                </a:solidFill>
                <a:latin typeface="Times New Roman" pitchFamily="16" charset="0"/>
                <a:cs typeface="+mn-cs"/>
              </a:defRPr>
            </a:lvl1pPr>
          </a:lstStyle>
          <a:p>
            <a:pPr>
              <a:defRPr/>
            </a:pPr>
            <a:endParaRPr lang="en-US"/>
          </a:p>
        </p:txBody>
      </p:sp>
      <p:sp>
        <p:nvSpPr>
          <p:cNvPr id="7173"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FFFFFF"/>
                </a:solidFill>
                <a:latin typeface="Times New Roman" pitchFamily="16" charset="0"/>
                <a:cs typeface="+mn-cs"/>
              </a:defRPr>
            </a:lvl1pPr>
          </a:lstStyle>
          <a:p>
            <a:pPr>
              <a:defRPr/>
            </a:pPr>
            <a:fld id="{7B1487FF-9A5F-494F-A327-7ECA0DEC6E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900113" y="720725"/>
            <a:ext cx="8272462" cy="107156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8195" name="Rectangle 2"/>
          <p:cNvSpPr>
            <a:spLocks noGrp="1" noChangeArrowheads="1"/>
          </p:cNvSpPr>
          <p:nvPr>
            <p:ph type="body" idx="1"/>
          </p:nvPr>
        </p:nvSpPr>
        <p:spPr bwMode="auto">
          <a:xfrm>
            <a:off x="900113" y="1979613"/>
            <a:ext cx="8272462" cy="4492625"/>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50323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8196" name="Rectangle 4"/>
          <p:cNvSpPr>
            <a:spLocks noGrp="1" noChangeArrowheads="1"/>
          </p:cNvSpPr>
          <p:nvPr>
            <p:ph type="ftr"/>
          </p:nvPr>
        </p:nvSpPr>
        <p:spPr bwMode="auto">
          <a:xfrm>
            <a:off x="3448050" y="6886575"/>
            <a:ext cx="3187700"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8197" name="Rectangle 5"/>
          <p:cNvSpPr>
            <a:spLocks noGrp="1" noChangeArrowheads="1"/>
          </p:cNvSpPr>
          <p:nvPr>
            <p:ph type="sldNum"/>
          </p:nvPr>
        </p:nvSpPr>
        <p:spPr bwMode="auto">
          <a:xfrm>
            <a:off x="7227888" y="6886575"/>
            <a:ext cx="2339975" cy="51276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E97CDB14-048B-43D8-ABB4-D4D89853CA0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algn="ctr" defTabSz="457200" rtl="0" eaLnBrk="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13"/>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3635375" y="301625"/>
            <a:ext cx="6148388" cy="125412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9219" name="Rectangle 2"/>
          <p:cNvSpPr>
            <a:spLocks noGrp="1" noChangeArrowheads="1"/>
          </p:cNvSpPr>
          <p:nvPr>
            <p:ph type="body" idx="1"/>
          </p:nvPr>
        </p:nvSpPr>
        <p:spPr bwMode="auto">
          <a:xfrm>
            <a:off x="1979613" y="1768475"/>
            <a:ext cx="7767637" cy="3803650"/>
          </a:xfrm>
          <a:prstGeom prst="rect">
            <a:avLst/>
          </a:prstGeom>
          <a:noFill/>
          <a:ln w="9525">
            <a:noFill/>
            <a:round/>
            <a:headEnd/>
            <a:tailEnd/>
          </a:ln>
        </p:spPr>
        <p:txBody>
          <a:bodyPr vert="horz" wrap="square" lIns="0" tIns="2808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2" name="Rectangle 3"/>
          <p:cNvSpPr>
            <a:spLocks noGrp="1" noChangeArrowheads="1"/>
          </p:cNvSpPr>
          <p:nvPr>
            <p:ph type="dt"/>
          </p:nvPr>
        </p:nvSpPr>
        <p:spPr bwMode="auto">
          <a:xfrm>
            <a:off x="1763713" y="6094413"/>
            <a:ext cx="2339975"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endParaRPr lang="en-US"/>
          </a:p>
        </p:txBody>
      </p:sp>
      <p:sp>
        <p:nvSpPr>
          <p:cNvPr id="9220" name="Rectangle 4"/>
          <p:cNvSpPr>
            <a:spLocks noGrp="1" noChangeArrowheads="1"/>
          </p:cNvSpPr>
          <p:nvPr>
            <p:ph type="ftr"/>
          </p:nvPr>
        </p:nvSpPr>
        <p:spPr bwMode="auto">
          <a:xfrm>
            <a:off x="4203700" y="6707188"/>
            <a:ext cx="3187700"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cs typeface="+mn-cs"/>
              </a:defRPr>
            </a:lvl1pPr>
          </a:lstStyle>
          <a:p>
            <a:pPr>
              <a:defRPr/>
            </a:pPr>
            <a:endParaRPr lang="en-US"/>
          </a:p>
        </p:txBody>
      </p:sp>
      <p:sp>
        <p:nvSpPr>
          <p:cNvPr id="9221" name="Rectangle 5"/>
          <p:cNvSpPr>
            <a:spLocks noGrp="1" noChangeArrowheads="1"/>
          </p:cNvSpPr>
          <p:nvPr>
            <p:ph type="sldNum"/>
          </p:nvPr>
        </p:nvSpPr>
        <p:spPr bwMode="auto">
          <a:xfrm>
            <a:off x="7515225" y="6707188"/>
            <a:ext cx="2339975" cy="512762"/>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cs typeface="+mn-cs"/>
              </a:defRPr>
            </a:lvl1pPr>
          </a:lstStyle>
          <a:p>
            <a:pPr>
              <a:defRPr/>
            </a:pPr>
            <a:fld id="{B754028B-4296-4102-B5C2-6252F909E21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mj-lt"/>
          <a:ea typeface="+mj-ea"/>
          <a:cs typeface="+mj-cs"/>
        </a:defRPr>
      </a:lvl1pPr>
      <a:lvl2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2pPr>
      <a:lvl3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3pPr>
      <a:lvl4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4pPr>
      <a:lvl5pPr algn="r" defTabSz="457200" rtl="0" eaLnBrk="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5pPr>
      <a:lvl6pPr marL="25146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6pPr>
      <a:lvl7pPr marL="29718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7pPr>
      <a:lvl8pPr marL="34290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8pPr>
      <a:lvl9pPr marL="3886200" indent="-228600" algn="r" defTabSz="457200" rtl="0" fontAlgn="base" hangingPunct="0">
        <a:lnSpc>
          <a:spcPct val="93000"/>
        </a:lnSpc>
        <a:spcBef>
          <a:spcPct val="0"/>
        </a:spcBef>
        <a:spcAft>
          <a:spcPct val="0"/>
        </a:spcAft>
        <a:buClr>
          <a:srgbClr val="000000"/>
        </a:buClr>
        <a:buSzPct val="100000"/>
        <a:buFont typeface="Times New Roman" pitchFamily="16" charset="0"/>
        <a:defRPr sz="4100" b="1" i="1">
          <a:solidFill>
            <a:srgbClr val="800000"/>
          </a:solidFill>
          <a:latin typeface="Arial" charset="0"/>
          <a:cs typeface="Arial Unicode MS"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0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90.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90.xml"/><Relationship Id="rId1" Type="http://schemas.openxmlformats.org/officeDocument/2006/relationships/vmlDrawing" Target="../drawings/vmlDrawing6.vml"/><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90.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90.xml"/><Relationship Id="rId1" Type="http://schemas.openxmlformats.org/officeDocument/2006/relationships/vmlDrawing" Target="../drawings/vmlDrawing8.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90.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90.xml"/><Relationship Id="rId1" Type="http://schemas.openxmlformats.org/officeDocument/2006/relationships/vmlDrawing" Target="../drawings/vmlDrawing10.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0.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0.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0.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0.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p:spPr>
        <p:txBody>
          <a:bodyPr/>
          <a:lstStyle/>
          <a:p>
            <a:fld id="{9BFAF19C-B79C-4516-8E89-D1583A07652F}" type="slidenum">
              <a:rPr lang="en-US" smtClean="0"/>
              <a:pPr/>
              <a:t>1</a:t>
            </a:fld>
            <a:endParaRPr lang="en-US" smtClean="0"/>
          </a:p>
        </p:txBody>
      </p:sp>
      <p:graphicFrame>
        <p:nvGraphicFramePr>
          <p:cNvPr id="12" name="Diagram 11"/>
          <p:cNvGraphicFramePr/>
          <p:nvPr/>
        </p:nvGraphicFramePr>
        <p:xfrm>
          <a:off x="2601912" y="427037"/>
          <a:ext cx="7132637" cy="1382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244" name="Rectangle 2"/>
          <p:cNvSpPr>
            <a:spLocks noGrp="1" noChangeArrowheads="1"/>
          </p:cNvSpPr>
          <p:nvPr>
            <p:ph type="subTitle" idx="4294967295"/>
          </p:nvPr>
        </p:nvSpPr>
        <p:spPr>
          <a:xfrm>
            <a:off x="1611312" y="2560637"/>
            <a:ext cx="6477000" cy="3124200"/>
          </a:xfrm>
        </p:spPr>
        <p:txBody>
          <a:bodyPr tIns="0" anchor="ctr"/>
          <a:lstStyle/>
          <a:p>
            <a:pPr indent="-336550" algn="ctr"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4000" dirty="0" smtClean="0"/>
              <a:t>LECTURE 6</a:t>
            </a:r>
          </a:p>
          <a:p>
            <a:pPr indent="-336550" algn="ctr"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4000" b="1" dirty="0" smtClean="0"/>
              <a:t>Deflection by </a:t>
            </a:r>
            <a:r>
              <a:rPr lang="en-US" sz="4000" b="1" dirty="0" err="1" smtClean="0"/>
              <a:t>Castigliano’s</a:t>
            </a:r>
            <a:r>
              <a:rPr lang="en-US" sz="4000" b="1" dirty="0" smtClean="0"/>
              <a:t> Theorem</a:t>
            </a:r>
            <a:endParaRPr lang="en-US" sz="4000" b="1" dirty="0" smtClean="0">
              <a:latin typeface="cmr10" charset="0"/>
            </a:endParaRPr>
          </a:p>
        </p:txBody>
      </p:sp>
      <p:sp>
        <p:nvSpPr>
          <p:cNvPr id="10249" name="Text Box 7"/>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5" y="427036"/>
            <a:ext cx="6148388" cy="685801"/>
          </a:xfrm>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2400" b="1" dirty="0" smtClean="0">
                <a:latin typeface="cmr10" charset="0"/>
              </a:rPr>
              <a:t>Continuing example:</a:t>
            </a:r>
          </a:p>
          <a:p>
            <a:r>
              <a:rPr lang="en-US" sz="1800" dirty="0" smtClean="0"/>
              <a:t>deflection</a:t>
            </a:r>
            <a:endParaRPr lang="en-US" sz="1800" dirty="0" smtClean="0"/>
          </a:p>
          <a:p>
            <a:endParaRPr lang="en-US" sz="1800" dirty="0" smtClean="0"/>
          </a:p>
          <a:p>
            <a:endParaRPr lang="en-US" sz="1800" dirty="0" smtClean="0"/>
          </a:p>
          <a:p>
            <a:endParaRPr lang="en-US" sz="1800" dirty="0" smtClean="0"/>
          </a:p>
          <a:p>
            <a:r>
              <a:rPr lang="en-US" sz="1800" dirty="0" smtClean="0"/>
              <a:t>With </a:t>
            </a:r>
          </a:p>
          <a:p>
            <a:endParaRPr lang="en-US" sz="1800" dirty="0" smtClean="0"/>
          </a:p>
          <a:p>
            <a:r>
              <a:rPr lang="en-US" sz="1800" dirty="0" smtClean="0"/>
              <a:t>The area and moment of inertia are not changing, so we can easily find the displacement.</a:t>
            </a:r>
            <a:endParaRPr lang="en-US" sz="1800" dirty="0"/>
          </a:p>
        </p:txBody>
      </p:sp>
      <p:graphicFrame>
        <p:nvGraphicFramePr>
          <p:cNvPr id="5124" name="Object 4"/>
          <p:cNvGraphicFramePr>
            <a:graphicFrameLocks noChangeAspect="1"/>
          </p:cNvGraphicFramePr>
          <p:nvPr/>
        </p:nvGraphicFramePr>
        <p:xfrm>
          <a:off x="3592512" y="2484437"/>
          <a:ext cx="2079625" cy="963612"/>
        </p:xfrm>
        <a:graphic>
          <a:graphicData uri="http://schemas.openxmlformats.org/presentationml/2006/ole">
            <p:oleObj spid="_x0000_s5124" name="Equation" r:id="rId3" imgW="1041120" imgH="482400" progId="Equation.DSMT4">
              <p:embed/>
            </p:oleObj>
          </a:graphicData>
        </a:graphic>
      </p:graphicFrame>
      <p:graphicFrame>
        <p:nvGraphicFramePr>
          <p:cNvPr id="5125" name="Object 5"/>
          <p:cNvGraphicFramePr>
            <a:graphicFrameLocks noChangeAspect="1"/>
          </p:cNvGraphicFramePr>
          <p:nvPr/>
        </p:nvGraphicFramePr>
        <p:xfrm>
          <a:off x="3211512" y="3779837"/>
          <a:ext cx="1266825" cy="787400"/>
        </p:xfrm>
        <a:graphic>
          <a:graphicData uri="http://schemas.openxmlformats.org/presentationml/2006/ole">
            <p:oleObj spid="_x0000_s5125" name="Equation" r:id="rId4" imgW="634680" imgH="393480" progId="Equation.DSMT4">
              <p:embed/>
            </p:oleObj>
          </a:graphicData>
        </a:graphic>
      </p:graphicFrame>
      <p:sp>
        <p:nvSpPr>
          <p:cNvPr id="8"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6"/>
            <a:ext cx="6148388" cy="887412"/>
          </a:xfrm>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a:xfrm>
            <a:off x="1979613" y="1768475"/>
            <a:ext cx="6794499" cy="4373562"/>
          </a:xfrm>
        </p:spPr>
        <p:txBody>
          <a:bodyPr/>
          <a:lstStyle/>
          <a:p>
            <a:r>
              <a:rPr lang="en-US" sz="2400" b="1" dirty="0" smtClean="0">
                <a:latin typeface="cmr10" charset="0"/>
              </a:rPr>
              <a:t>Continuing example:</a:t>
            </a:r>
          </a:p>
          <a:p>
            <a:r>
              <a:rPr lang="en-US" sz="1800" dirty="0" smtClean="0"/>
              <a:t>Because differentiating  and integrating are linear operations, the partial derivative can be placed inside the integral:</a:t>
            </a:r>
          </a:p>
          <a:p>
            <a:endParaRPr lang="en-US" sz="1800" dirty="0" smtClean="0"/>
          </a:p>
        </p:txBody>
      </p:sp>
      <p:graphicFrame>
        <p:nvGraphicFramePr>
          <p:cNvPr id="6147" name="Object 3"/>
          <p:cNvGraphicFramePr>
            <a:graphicFrameLocks noChangeAspect="1"/>
          </p:cNvGraphicFramePr>
          <p:nvPr/>
        </p:nvGraphicFramePr>
        <p:xfrm>
          <a:off x="2297112" y="3322637"/>
          <a:ext cx="5173662" cy="963612"/>
        </p:xfrm>
        <a:graphic>
          <a:graphicData uri="http://schemas.openxmlformats.org/presentationml/2006/ole">
            <p:oleObj spid="_x0000_s6147" name="Equation" r:id="rId3" imgW="2590560" imgH="482400" progId="Equation.DSMT4">
              <p:embed/>
            </p:oleObj>
          </a:graphicData>
        </a:graphic>
      </p:graphicFrame>
      <p:graphicFrame>
        <p:nvGraphicFramePr>
          <p:cNvPr id="6148" name="Object 4"/>
          <p:cNvGraphicFramePr>
            <a:graphicFrameLocks noChangeAspect="1"/>
          </p:cNvGraphicFramePr>
          <p:nvPr/>
        </p:nvGraphicFramePr>
        <p:xfrm>
          <a:off x="2297112" y="4770437"/>
          <a:ext cx="5146675" cy="1166812"/>
        </p:xfrm>
        <a:graphic>
          <a:graphicData uri="http://schemas.openxmlformats.org/presentationml/2006/ole">
            <p:oleObj spid="_x0000_s6148" name="Equation" r:id="rId4" imgW="2577960" imgH="583920" progId="Equation.DSMT4">
              <p:embed/>
            </p:oleObj>
          </a:graphicData>
        </a:graphic>
      </p:graphicFrame>
      <p:sp>
        <p:nvSpPr>
          <p:cNvPr id="7"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312" y="350837"/>
            <a:ext cx="6148388" cy="1254125"/>
          </a:xfrm>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a:xfrm>
            <a:off x="1979613" y="1768475"/>
            <a:ext cx="7480299" cy="3803650"/>
          </a:xfrm>
        </p:spPr>
        <p:txBody>
          <a:bodyPr/>
          <a:lstStyle/>
          <a:p>
            <a:r>
              <a:rPr lang="en-US" sz="1800" b="1" dirty="0" smtClean="0">
                <a:latin typeface="cmr10" charset="0"/>
              </a:rPr>
              <a:t>Examples</a:t>
            </a:r>
          </a:p>
          <a:p>
            <a:r>
              <a:rPr lang="en-US" sz="1800" dirty="0" smtClean="0"/>
              <a:t>Imagine having a beam with a changing cross section shown below, with an initial height of 3 m and final height of 1 m, with a constant base length of 2 m. The beam has a length of 6 m, with a Young’s Modulus of 120 </a:t>
            </a:r>
            <a:r>
              <a:rPr lang="en-US" sz="1800" dirty="0" err="1" smtClean="0"/>
              <a:t>GPa</a:t>
            </a:r>
            <a:r>
              <a:rPr lang="en-US" sz="1800" dirty="0" smtClean="0"/>
              <a:t>, and a force is applied with magnitude P = 10 </a:t>
            </a:r>
            <a:r>
              <a:rPr lang="en-US" sz="1800" dirty="0" err="1" smtClean="0"/>
              <a:t>kN.</a:t>
            </a:r>
            <a:endParaRPr lang="en-US" sz="1800" dirty="0"/>
          </a:p>
        </p:txBody>
      </p:sp>
      <p:cxnSp>
        <p:nvCxnSpPr>
          <p:cNvPr id="7" name="Straight Connector 6"/>
          <p:cNvCxnSpPr/>
          <p:nvPr/>
        </p:nvCxnSpPr>
        <p:spPr bwMode="auto">
          <a:xfrm rot="5400000">
            <a:off x="2068512" y="46942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754312" y="4389437"/>
            <a:ext cx="22098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flipV="1">
            <a:off x="2754312" y="4770437"/>
            <a:ext cx="2209800" cy="3810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5400000">
            <a:off x="4773612" y="4579937"/>
            <a:ext cx="3810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4" name="Rectangle 13"/>
          <p:cNvSpPr/>
          <p:nvPr/>
        </p:nvSpPr>
        <p:spPr bwMode="auto">
          <a:xfrm>
            <a:off x="5573712" y="4389437"/>
            <a:ext cx="381000" cy="381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cxnSp>
        <p:nvCxnSpPr>
          <p:cNvPr id="16" name="Straight Arrow Connector 15"/>
          <p:cNvCxnSpPr/>
          <p:nvPr/>
        </p:nvCxnSpPr>
        <p:spPr bwMode="auto">
          <a:xfrm>
            <a:off x="2754312" y="4237037"/>
            <a:ext cx="2209800" cy="1588"/>
          </a:xfrm>
          <a:prstGeom prst="straightConnector1">
            <a:avLst/>
          </a:prstGeom>
          <a:solidFill>
            <a:srgbClr val="00B8FF"/>
          </a:solidFill>
          <a:ln w="9525" cap="flat" cmpd="sng" algn="ctr">
            <a:solidFill>
              <a:schemeClr val="tx1"/>
            </a:solidFill>
            <a:prstDash val="solid"/>
            <a:round/>
            <a:headEnd type="arrow"/>
            <a:tailEnd type="arrow"/>
          </a:ln>
          <a:effectLst/>
        </p:spPr>
      </p:cxnSp>
      <p:cxnSp>
        <p:nvCxnSpPr>
          <p:cNvPr id="20" name="Straight Arrow Connector 19"/>
          <p:cNvCxnSpPr/>
          <p:nvPr/>
        </p:nvCxnSpPr>
        <p:spPr bwMode="auto">
          <a:xfrm rot="5400000">
            <a:off x="4621212" y="4046537"/>
            <a:ext cx="685800"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cxnSp>
        <p:nvCxnSpPr>
          <p:cNvPr id="22" name="Straight Connector 21"/>
          <p:cNvCxnSpPr/>
          <p:nvPr/>
        </p:nvCxnSpPr>
        <p:spPr bwMode="auto">
          <a:xfrm rot="5400000">
            <a:off x="2525712" y="40846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rot="5400000">
            <a:off x="2525712" y="45418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5400000">
            <a:off x="2525712" y="49990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5400000">
            <a:off x="2525712" y="5303837"/>
            <a:ext cx="228600" cy="2286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9" name="TextBox 28"/>
          <p:cNvSpPr txBox="1"/>
          <p:nvPr/>
        </p:nvSpPr>
        <p:spPr>
          <a:xfrm>
            <a:off x="2830512" y="4618037"/>
            <a:ext cx="533400" cy="349968"/>
          </a:xfrm>
          <a:prstGeom prst="rect">
            <a:avLst/>
          </a:prstGeom>
          <a:noFill/>
        </p:spPr>
        <p:txBody>
          <a:bodyPr wrap="square" rtlCol="0">
            <a:spAutoFit/>
          </a:bodyPr>
          <a:lstStyle/>
          <a:p>
            <a:r>
              <a:rPr lang="en-US" dirty="0" smtClean="0">
                <a:solidFill>
                  <a:schemeClr val="tx1"/>
                </a:solidFill>
              </a:rPr>
              <a:t>h1</a:t>
            </a:r>
            <a:endParaRPr lang="en-US" dirty="0">
              <a:solidFill>
                <a:schemeClr val="tx1"/>
              </a:solidFill>
            </a:endParaRPr>
          </a:p>
        </p:txBody>
      </p:sp>
      <p:sp>
        <p:nvSpPr>
          <p:cNvPr id="30" name="TextBox 29"/>
          <p:cNvSpPr txBox="1"/>
          <p:nvPr/>
        </p:nvSpPr>
        <p:spPr>
          <a:xfrm>
            <a:off x="4964112" y="4389437"/>
            <a:ext cx="533400" cy="349968"/>
          </a:xfrm>
          <a:prstGeom prst="rect">
            <a:avLst/>
          </a:prstGeom>
          <a:noFill/>
        </p:spPr>
        <p:txBody>
          <a:bodyPr wrap="square" rtlCol="0">
            <a:spAutoFit/>
          </a:bodyPr>
          <a:lstStyle/>
          <a:p>
            <a:r>
              <a:rPr lang="en-US" dirty="0" smtClean="0">
                <a:solidFill>
                  <a:schemeClr val="tx1"/>
                </a:solidFill>
              </a:rPr>
              <a:t>h2</a:t>
            </a:r>
            <a:endParaRPr lang="en-US" dirty="0">
              <a:solidFill>
                <a:schemeClr val="tx1"/>
              </a:solidFill>
            </a:endParaRPr>
          </a:p>
        </p:txBody>
      </p:sp>
      <p:sp>
        <p:nvSpPr>
          <p:cNvPr id="31" name="TextBox 30"/>
          <p:cNvSpPr txBox="1"/>
          <p:nvPr/>
        </p:nvSpPr>
        <p:spPr>
          <a:xfrm>
            <a:off x="5573712" y="4008437"/>
            <a:ext cx="533400" cy="349968"/>
          </a:xfrm>
          <a:prstGeom prst="rect">
            <a:avLst/>
          </a:prstGeom>
          <a:noFill/>
        </p:spPr>
        <p:txBody>
          <a:bodyPr wrap="square" rtlCol="0">
            <a:spAutoFit/>
          </a:bodyPr>
          <a:lstStyle/>
          <a:p>
            <a:r>
              <a:rPr lang="en-US" dirty="0" smtClean="0">
                <a:solidFill>
                  <a:schemeClr val="tx1"/>
                </a:solidFill>
              </a:rPr>
              <a:t>b</a:t>
            </a:r>
            <a:endParaRPr lang="en-US" dirty="0">
              <a:solidFill>
                <a:schemeClr val="tx1"/>
              </a:solidFill>
            </a:endParaRPr>
          </a:p>
        </p:txBody>
      </p:sp>
      <p:sp>
        <p:nvSpPr>
          <p:cNvPr id="18"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dirty="0" smtClean="0"/>
              <a:t>We will use </a:t>
            </a:r>
            <a:r>
              <a:rPr lang="en-US" sz="1800" dirty="0" err="1" smtClean="0"/>
              <a:t>Castigliano’s</a:t>
            </a:r>
            <a:r>
              <a:rPr lang="en-US" sz="1800" dirty="0" smtClean="0"/>
              <a:t> Theorem applied for bending to solve for the deflection where M is applied.</a:t>
            </a:r>
          </a:p>
          <a:p>
            <a:endParaRPr lang="en-US" sz="1800" dirty="0" smtClean="0"/>
          </a:p>
          <a:p>
            <a:endParaRPr lang="en-US" sz="1800" dirty="0" smtClean="0"/>
          </a:p>
          <a:p>
            <a:endParaRPr lang="en-US" sz="1800" dirty="0" smtClean="0"/>
          </a:p>
          <a:p>
            <a:pPr>
              <a:buNone/>
            </a:pPr>
            <a:endParaRPr lang="en-US" sz="1800" dirty="0" smtClean="0"/>
          </a:p>
          <a:p>
            <a:r>
              <a:rPr lang="en-US" sz="1800" dirty="0" smtClean="0"/>
              <a:t>To find M, we need to consider the circumstances. At the wall (x = 0) the moment felt is the maximum moment or PL, but at the end of the beam, the moment is zero because moments at the locations do not contribute to the overall moments.</a:t>
            </a:r>
            <a:endParaRPr lang="en-US" sz="1800" dirty="0"/>
          </a:p>
        </p:txBody>
      </p:sp>
      <p:graphicFrame>
        <p:nvGraphicFramePr>
          <p:cNvPr id="7170" name="Object 2"/>
          <p:cNvGraphicFramePr>
            <a:graphicFrameLocks noChangeAspect="1"/>
          </p:cNvGraphicFramePr>
          <p:nvPr/>
        </p:nvGraphicFramePr>
        <p:xfrm>
          <a:off x="3363912" y="2713037"/>
          <a:ext cx="2181225" cy="963612"/>
        </p:xfrm>
        <a:graphic>
          <a:graphicData uri="http://schemas.openxmlformats.org/presentationml/2006/ole">
            <p:oleObj spid="_x0000_s7170" name="Equation" r:id="rId3" imgW="1091880" imgH="482400" progId="Equation.DSMT4">
              <p:embed/>
            </p:oleObj>
          </a:graphicData>
        </a:graphic>
      </p:graphicFrame>
      <p:sp>
        <p:nvSpPr>
          <p:cNvPr id="5"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7712" y="274637"/>
            <a:ext cx="6148388" cy="1254125"/>
          </a:xfrm>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a:xfrm>
            <a:off x="1763712" y="2255837"/>
            <a:ext cx="7620000" cy="3803650"/>
          </a:xfrm>
        </p:spPr>
        <p:txBody>
          <a:bodyPr/>
          <a:lstStyle/>
          <a:p>
            <a:r>
              <a:rPr lang="en-US" sz="1800" b="1" dirty="0" smtClean="0">
                <a:latin typeface="cmr10" charset="0"/>
              </a:rPr>
              <a:t>Continuing example:</a:t>
            </a:r>
          </a:p>
          <a:p>
            <a:r>
              <a:rPr lang="en-US" sz="1800" b="1" dirty="0" smtClean="0">
                <a:latin typeface="cmr10" charset="0"/>
              </a:rPr>
              <a:t>And so; </a:t>
            </a:r>
            <a:r>
              <a:rPr lang="en-US" sz="1800" i="1" dirty="0" smtClean="0">
                <a:latin typeface="cmr10" charset="0"/>
              </a:rPr>
              <a:t>M(x) = PL – </a:t>
            </a:r>
            <a:r>
              <a:rPr lang="en-US" sz="1800" i="1" dirty="0" err="1" smtClean="0">
                <a:latin typeface="cmr10" charset="0"/>
              </a:rPr>
              <a:t>Px</a:t>
            </a:r>
            <a:endParaRPr lang="en-US" sz="1800" i="1" dirty="0" smtClean="0">
              <a:latin typeface="cmr10" charset="0"/>
            </a:endParaRPr>
          </a:p>
          <a:p>
            <a:endParaRPr lang="en-US" sz="1800" i="1" dirty="0" smtClean="0">
              <a:latin typeface="cmr10" charset="0"/>
            </a:endParaRPr>
          </a:p>
          <a:p>
            <a:r>
              <a:rPr lang="en-US" sz="1800" dirty="0" smtClean="0">
                <a:latin typeface="cmr10" charset="0"/>
              </a:rPr>
              <a:t>The height is also a function of x, and the initial and final heights can be used to formulate an equation:</a:t>
            </a:r>
          </a:p>
          <a:p>
            <a:endParaRPr lang="en-US" sz="1800" i="1" dirty="0" smtClean="0">
              <a:latin typeface="cmr10" charset="0"/>
            </a:endParaRPr>
          </a:p>
          <a:p>
            <a:r>
              <a:rPr lang="en-US" dirty="0" smtClean="0"/>
              <a:t> </a:t>
            </a:r>
            <a:endParaRPr lang="en-US" dirty="0"/>
          </a:p>
        </p:txBody>
      </p:sp>
      <p:graphicFrame>
        <p:nvGraphicFramePr>
          <p:cNvPr id="8194" name="Object 2"/>
          <p:cNvGraphicFramePr>
            <a:graphicFrameLocks noChangeAspect="1"/>
          </p:cNvGraphicFramePr>
          <p:nvPr/>
        </p:nvGraphicFramePr>
        <p:xfrm>
          <a:off x="2297112" y="4008437"/>
          <a:ext cx="3727450" cy="836612"/>
        </p:xfrm>
        <a:graphic>
          <a:graphicData uri="http://schemas.openxmlformats.org/presentationml/2006/ole">
            <p:oleObj spid="_x0000_s8194" name="Equation" r:id="rId3" imgW="1866600" imgH="419040" progId="Equation.DSMT4">
              <p:embed/>
            </p:oleObj>
          </a:graphicData>
        </a:graphic>
      </p:graphicFrame>
      <p:sp>
        <p:nvSpPr>
          <p:cNvPr id="5"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Continuing example:</a:t>
            </a:r>
          </a:p>
          <a:p>
            <a:r>
              <a:rPr lang="en-US" sz="1800" dirty="0" smtClean="0"/>
              <a:t>And so the moment of inertia, as a function of x, is:</a:t>
            </a:r>
          </a:p>
          <a:p>
            <a:endParaRPr lang="en-US" sz="1800" dirty="0" smtClean="0"/>
          </a:p>
          <a:p>
            <a:endParaRPr lang="en-US" sz="1800" dirty="0" smtClean="0"/>
          </a:p>
          <a:p>
            <a:pPr>
              <a:buNone/>
            </a:pPr>
            <a:endParaRPr lang="en-US" sz="1800" dirty="0" smtClean="0"/>
          </a:p>
          <a:p>
            <a:r>
              <a:rPr lang="en-US" sz="1800" dirty="0" smtClean="0"/>
              <a:t>Substituting the functions we have derived into the equation for displacement:</a:t>
            </a:r>
            <a:endParaRPr lang="en-US" sz="1800" dirty="0"/>
          </a:p>
        </p:txBody>
      </p:sp>
      <p:graphicFrame>
        <p:nvGraphicFramePr>
          <p:cNvPr id="9218" name="Object 2"/>
          <p:cNvGraphicFramePr>
            <a:graphicFrameLocks noChangeAspect="1"/>
          </p:cNvGraphicFramePr>
          <p:nvPr/>
        </p:nvGraphicFramePr>
        <p:xfrm>
          <a:off x="2476500" y="2801938"/>
          <a:ext cx="4008438" cy="785812"/>
        </p:xfrm>
        <a:graphic>
          <a:graphicData uri="http://schemas.openxmlformats.org/presentationml/2006/ole">
            <p:oleObj spid="_x0000_s9218" name="Equation" r:id="rId3" imgW="2006280" imgH="393480" progId="Equation.DSMT4">
              <p:embed/>
            </p:oleObj>
          </a:graphicData>
        </a:graphic>
      </p:graphicFrame>
      <p:graphicFrame>
        <p:nvGraphicFramePr>
          <p:cNvPr id="9219" name="Object 3"/>
          <p:cNvGraphicFramePr>
            <a:graphicFrameLocks noChangeAspect="1"/>
          </p:cNvGraphicFramePr>
          <p:nvPr/>
        </p:nvGraphicFramePr>
        <p:xfrm>
          <a:off x="2540000" y="4619625"/>
          <a:ext cx="4032250" cy="1724025"/>
        </p:xfrm>
        <a:graphic>
          <a:graphicData uri="http://schemas.openxmlformats.org/presentationml/2006/ole">
            <p:oleObj spid="_x0000_s9219" name="Equation" r:id="rId4" imgW="2019240" imgH="863280" progId="Equation.DSMT4">
              <p:embed/>
            </p:oleObj>
          </a:graphicData>
        </a:graphic>
      </p:graphicFrame>
      <p:sp>
        <p:nvSpPr>
          <p:cNvPr id="6"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1800" b="1" dirty="0" smtClean="0">
                <a:latin typeface="cmr10" charset="0"/>
              </a:rPr>
              <a:t>Continuing example:</a:t>
            </a:r>
          </a:p>
          <a:p>
            <a:endParaRPr lang="en-US" dirty="0"/>
          </a:p>
        </p:txBody>
      </p:sp>
      <p:graphicFrame>
        <p:nvGraphicFramePr>
          <p:cNvPr id="10242" name="Object 2"/>
          <p:cNvGraphicFramePr>
            <a:graphicFrameLocks noChangeAspect="1"/>
          </p:cNvGraphicFramePr>
          <p:nvPr/>
        </p:nvGraphicFramePr>
        <p:xfrm>
          <a:off x="2601912" y="2408237"/>
          <a:ext cx="3068638" cy="1293812"/>
        </p:xfrm>
        <a:graphic>
          <a:graphicData uri="http://schemas.openxmlformats.org/presentationml/2006/ole">
            <p:oleObj spid="_x0000_s10242" name="Equation" r:id="rId3" imgW="1536480" imgH="647640" progId="Equation.DSMT4">
              <p:embed/>
            </p:oleObj>
          </a:graphicData>
        </a:graphic>
      </p:graphicFrame>
      <p:graphicFrame>
        <p:nvGraphicFramePr>
          <p:cNvPr id="10243" name="Object 3"/>
          <p:cNvGraphicFramePr>
            <a:graphicFrameLocks noChangeAspect="1"/>
          </p:cNvGraphicFramePr>
          <p:nvPr/>
        </p:nvGraphicFramePr>
        <p:xfrm>
          <a:off x="2603500" y="4313238"/>
          <a:ext cx="3981450" cy="1293812"/>
        </p:xfrm>
        <a:graphic>
          <a:graphicData uri="http://schemas.openxmlformats.org/presentationml/2006/ole">
            <p:oleObj spid="_x0000_s10243" name="Equation" r:id="rId4" imgW="1993680" imgH="647640" progId="Equation.DSMT4">
              <p:embed/>
            </p:oleObj>
          </a:graphicData>
        </a:graphic>
      </p:graphicFrame>
      <p:graphicFrame>
        <p:nvGraphicFramePr>
          <p:cNvPr id="10244" name="Object 4"/>
          <p:cNvGraphicFramePr>
            <a:graphicFrameLocks noChangeAspect="1"/>
          </p:cNvGraphicFramePr>
          <p:nvPr/>
        </p:nvGraphicFramePr>
        <p:xfrm>
          <a:off x="2678112" y="5837237"/>
          <a:ext cx="1598613" cy="406400"/>
        </p:xfrm>
        <a:graphic>
          <a:graphicData uri="http://schemas.openxmlformats.org/presentationml/2006/ole">
            <p:oleObj spid="_x0000_s10244" name="Equation" r:id="rId5" imgW="799920" imgH="203040" progId="Equation.DSMT4">
              <p:embed/>
            </p:oleObj>
          </a:graphicData>
        </a:graphic>
      </p:graphicFrame>
      <p:sp>
        <p:nvSpPr>
          <p:cNvPr id="7"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p:txBody>
          <a:bodyPr/>
          <a:lstStyle/>
          <a:p>
            <a:r>
              <a:rPr lang="en-US" sz="2400" b="1" dirty="0" smtClean="0"/>
              <a:t>Summary</a:t>
            </a:r>
          </a:p>
          <a:p>
            <a:r>
              <a:rPr lang="en-US" sz="1800" dirty="0" smtClean="0"/>
              <a:t>After </a:t>
            </a:r>
            <a:r>
              <a:rPr lang="en-US" sz="1800" dirty="0" smtClean="0"/>
              <a:t>this </a:t>
            </a:r>
            <a:r>
              <a:rPr lang="en-US" sz="1800" dirty="0" smtClean="0"/>
              <a:t>lecture, you should be confident in:</a:t>
            </a:r>
          </a:p>
          <a:p>
            <a:r>
              <a:rPr lang="en-US" sz="1800" dirty="0" smtClean="0"/>
              <a:t>Identifying a situation (whether in axial loading, bending, or torsion) where </a:t>
            </a:r>
            <a:r>
              <a:rPr lang="en-US" sz="1800" dirty="0" err="1" smtClean="0"/>
              <a:t>Castigliano’s</a:t>
            </a:r>
            <a:r>
              <a:rPr lang="en-US" sz="1800" dirty="0" smtClean="0"/>
              <a:t> Theorem may be applied to solve for deflection in a beam or cylinder.</a:t>
            </a:r>
          </a:p>
          <a:p>
            <a:endParaRPr lang="en-US" sz="1800" dirty="0" smtClean="0"/>
          </a:p>
          <a:p>
            <a:r>
              <a:rPr lang="en-US" sz="1800" dirty="0" smtClean="0"/>
              <a:t>Generate equations for the changes in height, base, or even force across the length of a beam/cylinder.</a:t>
            </a:r>
            <a:endParaRPr lang="en-US" sz="1800" dirty="0"/>
          </a:p>
        </p:txBody>
      </p:sp>
      <p:sp>
        <p:nvSpPr>
          <p:cNvPr id="4"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sz="1800" dirty="0" smtClean="0"/>
              <a:t>Mechanics of Materials – Beer/Johnson 5</a:t>
            </a:r>
            <a:r>
              <a:rPr lang="en-US" sz="1800" baseline="30000" dirty="0" smtClean="0"/>
              <a:t>th</a:t>
            </a:r>
            <a:r>
              <a:rPr lang="en-US" sz="1800" dirty="0" smtClean="0"/>
              <a:t> Edition</a:t>
            </a:r>
          </a:p>
          <a:p>
            <a:r>
              <a:rPr lang="en-US" sz="1800" dirty="0" smtClean="0"/>
              <a:t>Section 11.13 “Deflections by </a:t>
            </a:r>
            <a:r>
              <a:rPr lang="en-US" sz="1800" dirty="0" err="1" smtClean="0"/>
              <a:t>Castgliano’s</a:t>
            </a:r>
            <a:r>
              <a:rPr lang="en-US" sz="1800" dirty="0" smtClean="0"/>
              <a:t> Theorem”</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b="1" dirty="0" smtClean="0"/>
              <a:t>SOURCE: </a:t>
            </a:r>
            <a:r>
              <a:rPr lang="en-US" sz="1800" b="1" dirty="0" smtClean="0"/>
              <a:t>A tutorial by “THE ARC”</a:t>
            </a:r>
          </a:p>
          <a:p>
            <a:pPr>
              <a:buNone/>
            </a:pPr>
            <a:r>
              <a:rPr lang="en-US" sz="1800" i="1" dirty="0" smtClean="0"/>
              <a:t>	www.iit.edu/arc/workshops/pdfs/</a:t>
            </a:r>
            <a:r>
              <a:rPr lang="en-US" sz="1800" b="1" i="1" dirty="0" smtClean="0"/>
              <a:t>Castigliano</a:t>
            </a:r>
            <a:r>
              <a:rPr lang="en-US" sz="1800" i="1" dirty="0" smtClean="0"/>
              <a:t>_s_</a:t>
            </a:r>
            <a:r>
              <a:rPr lang="en-US" sz="1800" b="1" i="1" dirty="0" smtClean="0"/>
              <a:t>Theorem</a:t>
            </a:r>
            <a:r>
              <a:rPr lang="en-US" sz="1800" i="1" dirty="0" smtClean="0"/>
              <a:t>.pdf</a:t>
            </a:r>
            <a:endParaRPr lang="en-US" sz="1800" b="1" dirty="0"/>
          </a:p>
        </p:txBody>
      </p:sp>
      <p:sp>
        <p:nvSpPr>
          <p:cNvPr id="4"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p:spPr>
        <p:txBody>
          <a:bodyPr/>
          <a:lstStyle/>
          <a:p>
            <a:fld id="{523875C3-CB45-4BD5-A70F-66674548D79B}" type="slidenum">
              <a:rPr lang="en-US" smtClean="0"/>
              <a:pPr/>
              <a:t>2</a:t>
            </a:fld>
            <a:endParaRPr lang="en-US" smtClean="0"/>
          </a:p>
        </p:txBody>
      </p:sp>
      <p:sp>
        <p:nvSpPr>
          <p:cNvPr id="12291"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2292" name="Rectangle 2"/>
          <p:cNvSpPr>
            <a:spLocks noGrp="1" noChangeArrowheads="1"/>
          </p:cNvSpPr>
          <p:nvPr>
            <p:ph type="body" idx="1"/>
          </p:nvPr>
        </p:nvSpPr>
        <p:spPr>
          <a:xfrm>
            <a:off x="1979613" y="1768475"/>
            <a:ext cx="7772400" cy="3808413"/>
          </a:xfrm>
        </p:spPr>
        <p:txBody>
          <a:bodyPr/>
          <a:lstStyle/>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latin typeface="cmr10" charset="0"/>
              </a:rPr>
              <a:t>To use this method…</a:t>
            </a: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b="1" dirty="0" smtClean="0">
                <a:latin typeface="cmr10" charset="0"/>
              </a:rPr>
              <a:t>You should have some background with: </a:t>
            </a: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Deflection of beam/cylinder due to:</a:t>
            </a:r>
          </a:p>
          <a:p>
            <a:pPr lvl="1"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Axial loading</a:t>
            </a:r>
          </a:p>
          <a:p>
            <a:pPr lvl="1"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Bending</a:t>
            </a:r>
          </a:p>
          <a:p>
            <a:pPr lvl="1"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Torsion</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 Calculating normal and polar moments of inertia</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Deriving equations for linear changes in quantities</a:t>
            </a:r>
          </a:p>
          <a:p>
            <a:pPr indent="-336550" algn="just" eaLnBrk="1">
              <a:lnSpc>
                <a:spcPct val="112000"/>
              </a:lnSpc>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sz="1800" dirty="0" smtClean="0">
                <a:latin typeface="cmr10" charset="0"/>
              </a:rPr>
              <a:t>Using singularity functions (for more advanced applications; no examples here explicitly show it, but it is often used in conjunction with </a:t>
            </a:r>
            <a:r>
              <a:rPr lang="en-US" sz="1800" dirty="0" err="1" smtClean="0">
                <a:latin typeface="cmr10" charset="0"/>
              </a:rPr>
              <a:t>castigliano’s</a:t>
            </a:r>
            <a:r>
              <a:rPr lang="en-US" sz="1800" dirty="0" smtClean="0">
                <a:latin typeface="cmr10" charset="0"/>
              </a:rPr>
              <a:t> Theorem).</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 </a:t>
            </a:r>
          </a:p>
        </p:txBody>
      </p:sp>
      <p:sp>
        <p:nvSpPr>
          <p:cNvPr id="1229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p:spPr>
        <p:txBody>
          <a:bodyPr/>
          <a:lstStyle/>
          <a:p>
            <a:fld id="{7C46A682-46F1-4CF8-BA6D-E1220F3891C2}" type="slidenum">
              <a:rPr lang="en-US" smtClean="0"/>
              <a:pPr/>
              <a:t>3</a:t>
            </a:fld>
            <a:endParaRPr lang="en-US" smtClean="0"/>
          </a:p>
        </p:txBody>
      </p:sp>
      <p:sp>
        <p:nvSpPr>
          <p:cNvPr id="13315" name="Rectangle 1"/>
          <p:cNvSpPr>
            <a:spLocks noGrp="1" noChangeArrowheads="1"/>
          </p:cNvSpPr>
          <p:nvPr>
            <p:ph type="title"/>
          </p:nvPr>
        </p:nvSpPr>
        <p:spPr>
          <a:xfrm>
            <a:off x="3635375" y="301625"/>
            <a:ext cx="6153150" cy="658812"/>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3316" name="Rectangle 2"/>
          <p:cNvSpPr>
            <a:spLocks noGrp="1" noChangeArrowheads="1"/>
          </p:cNvSpPr>
          <p:nvPr>
            <p:ph type="body" idx="1"/>
          </p:nvPr>
        </p:nvSpPr>
        <p:spPr>
          <a:xfrm>
            <a:off x="1458912" y="1798637"/>
            <a:ext cx="7772400" cy="4002088"/>
          </a:xfrm>
        </p:spPr>
        <p:txBody>
          <a:bodyPr/>
          <a:lstStyle/>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r>
              <a:rPr lang="en-US" sz="2400" b="1" dirty="0" smtClean="0"/>
              <a:t>Definition</a:t>
            </a:r>
          </a:p>
          <a:p>
            <a:pPr marL="425450" indent="-320675" eaLnBrk="1">
              <a:buSzPct val="45000"/>
              <a:buFont typeface="Wingdings" pitchFamily="2" charset="2"/>
              <a:buChar char="ü"/>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r>
              <a:rPr lang="en-US" sz="2400" dirty="0" smtClean="0">
                <a:latin typeface="cmr10" charset="0"/>
              </a:rPr>
              <a:t>Determining the deflection of beams typically requires repeated integration of singularity functions </a:t>
            </a:r>
            <a:r>
              <a:rPr lang="en-US" sz="2400" b="1" dirty="0" smtClean="0">
                <a:latin typeface="cmr10" charset="0"/>
              </a:rPr>
              <a:t>(done in lecture 5).</a:t>
            </a: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r>
              <a:rPr lang="en-US" sz="2400" dirty="0" err="1" smtClean="0">
                <a:latin typeface="cmr10" charset="0"/>
              </a:rPr>
              <a:t>Castigliano’s</a:t>
            </a:r>
            <a:r>
              <a:rPr lang="en-US" sz="2400" dirty="0" smtClean="0">
                <a:latin typeface="cmr10" charset="0"/>
              </a:rPr>
              <a:t> Theorem lets us use strain energies at the locations of forces to determine the deflections</a:t>
            </a:r>
          </a:p>
          <a:p>
            <a:pPr marL="425450" indent="-320675" eaLnBrk="1">
              <a:buSzPct val="45000"/>
              <a:buFont typeface="Wingdings" charset="2"/>
              <a:buChar char=""/>
              <a:tabLst>
                <a:tab pos="425450" algn="l"/>
                <a:tab pos="538163" algn="l"/>
                <a:tab pos="995363" algn="l"/>
                <a:tab pos="1452563" algn="l"/>
                <a:tab pos="1909763" algn="l"/>
                <a:tab pos="2366963" algn="l"/>
                <a:tab pos="2824163" algn="l"/>
                <a:tab pos="3281363" algn="l"/>
                <a:tab pos="3738563" algn="l"/>
                <a:tab pos="4195763" algn="l"/>
                <a:tab pos="4652963" algn="l"/>
                <a:tab pos="5110163" algn="l"/>
                <a:tab pos="5567363" algn="l"/>
                <a:tab pos="6024563" algn="l"/>
                <a:tab pos="6481763" algn="l"/>
                <a:tab pos="6938963" algn="l"/>
                <a:tab pos="7396163" algn="l"/>
                <a:tab pos="7853363" algn="l"/>
                <a:tab pos="8310563" algn="l"/>
                <a:tab pos="8767763" algn="l"/>
                <a:tab pos="9224963" algn="l"/>
              </a:tabLst>
            </a:pPr>
            <a:r>
              <a:rPr lang="en-US" sz="2400" dirty="0" smtClean="0">
                <a:latin typeface="cmr10" charset="0"/>
              </a:rPr>
              <a:t>The Theorem also allows for the determining of deflections for objects with changing cross sectional areas.</a:t>
            </a: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indent="-336550" algn="just" eaLnBrk="1">
              <a:lnSpc>
                <a:spcPct val="112000"/>
              </a:lnSpc>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a:p>
            <a:pPr marL="1171575" lvl="1" indent="-603250" algn="just" eaLnBrk="1">
              <a:lnSpc>
                <a:spcPct val="112000"/>
              </a:lnSpc>
              <a:spcAft>
                <a:spcPts val="1425"/>
              </a:spcAft>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p:txBody>
      </p:sp>
      <p:sp>
        <p:nvSpPr>
          <p:cNvPr id="13317"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p:spPr>
        <p:txBody>
          <a:bodyPr/>
          <a:lstStyle/>
          <a:p>
            <a:fld id="{376C3A56-4D31-4BB4-83FD-14E72927A5F6}" type="slidenum">
              <a:rPr lang="en-US" smtClean="0"/>
              <a:pPr/>
              <a:t>4</a:t>
            </a:fld>
            <a:endParaRPr lang="en-US" smtClean="0"/>
          </a:p>
        </p:txBody>
      </p:sp>
      <p:sp>
        <p:nvSpPr>
          <p:cNvPr id="14339" name="Rectangle 1"/>
          <p:cNvSpPr>
            <a:spLocks noGrp="1" noChangeArrowheads="1"/>
          </p:cNvSpPr>
          <p:nvPr>
            <p:ph type="title"/>
          </p:nvPr>
        </p:nvSpPr>
        <p:spPr>
          <a:xfrm>
            <a:off x="3635375" y="301625"/>
            <a:ext cx="6153150" cy="582612"/>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4340" name="Rectangle 2"/>
          <p:cNvSpPr>
            <a:spLocks noGrp="1" noChangeArrowheads="1"/>
          </p:cNvSpPr>
          <p:nvPr>
            <p:ph type="body" idx="1"/>
          </p:nvPr>
        </p:nvSpPr>
        <p:spPr>
          <a:xfrm>
            <a:off x="1382712" y="2027237"/>
            <a:ext cx="6781800" cy="3808413"/>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b="1" dirty="0" smtClean="0">
                <a:latin typeface="cmr10" charset="0"/>
              </a:rPr>
              <a:t>Definition.</a:t>
            </a:r>
          </a:p>
          <a:p>
            <a:pPr marL="430213" indent="-319088" algn="just" eaLnBrk="1">
              <a:lnSpc>
                <a:spcPct val="112000"/>
              </a:lnSpc>
              <a:buClrTx/>
              <a:buSz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err="1" smtClean="0">
                <a:latin typeface="cmr10" charset="0"/>
              </a:rPr>
              <a:t>Castigliano’s</a:t>
            </a:r>
            <a:r>
              <a:rPr lang="en-US" sz="2400" dirty="0" smtClean="0">
                <a:latin typeface="cmr10" charset="0"/>
              </a:rPr>
              <a:t> Theorem is given as:</a:t>
            </a:r>
            <a:endParaRPr lang="en-US" sz="2400" b="1" dirty="0" smtClean="0">
              <a:latin typeface="cmr10" charset="0"/>
            </a:endParaRPr>
          </a:p>
          <a:p>
            <a:pPr marL="430213" indent="-319088" algn="just" eaLnBrk="1">
              <a:lnSpc>
                <a:spcPct val="112000"/>
              </a:lnSpc>
              <a:buClrTx/>
              <a:buSz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Times New Roman"/>
              <a:cs typeface="Times New Roman"/>
            </a:endParaRPr>
          </a:p>
          <a:p>
            <a:pPr marL="430213" indent="-319088" algn="just" eaLnBrk="1">
              <a:lnSpc>
                <a:spcPct val="112000"/>
              </a:lnSpc>
              <a:buClrTx/>
              <a:buSz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Times New Roman"/>
              <a:cs typeface="Times New Roman"/>
            </a:endParaRPr>
          </a:p>
          <a:p>
            <a:pPr marL="430213" indent="-319088" algn="just" eaLnBrk="1">
              <a:lnSpc>
                <a:spcPct val="112000"/>
              </a:lnSpc>
              <a:buClrTx/>
              <a:buSz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Times New Roman"/>
              <a:cs typeface="Times New Roman"/>
            </a:endParaRPr>
          </a:p>
          <a:p>
            <a:pPr marL="430213" indent="-319088" algn="just" eaLnBrk="1">
              <a:lnSpc>
                <a:spcPct val="112000"/>
              </a:lnSpc>
              <a:buClrTx/>
              <a:buSz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2400" dirty="0" smtClean="0">
                <a:latin typeface="Times New Roman"/>
                <a:cs typeface="Times New Roman"/>
              </a:rPr>
              <a:t>Where </a:t>
            </a:r>
            <a:r>
              <a:rPr lang="en-US" sz="2400" i="1" dirty="0" smtClean="0">
                <a:latin typeface="cmr10" charset="0"/>
                <a:cs typeface="Times New Roman"/>
              </a:rPr>
              <a:t>δ </a:t>
            </a:r>
            <a:r>
              <a:rPr lang="en-US" sz="2400" dirty="0" smtClean="0">
                <a:latin typeface="cmr10" charset="0"/>
                <a:cs typeface="Times New Roman"/>
              </a:rPr>
              <a:t>is the deflection,</a:t>
            </a:r>
            <a:r>
              <a:rPr lang="en-US" sz="2400" i="1" dirty="0" smtClean="0">
                <a:latin typeface="cmr10" charset="0"/>
                <a:cs typeface="Times New Roman"/>
              </a:rPr>
              <a:t> U </a:t>
            </a:r>
            <a:r>
              <a:rPr lang="en-US" sz="2400" dirty="0" smtClean="0">
                <a:latin typeface="cmr10" charset="0"/>
                <a:cs typeface="Times New Roman"/>
              </a:rPr>
              <a:t>is the strain energy and P is the force (or torque) at a certain point</a:t>
            </a:r>
            <a:endParaRPr lang="en-US" sz="24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b="1" dirty="0" smtClean="0">
              <a:latin typeface="cmr10" charset="0"/>
            </a:endParaRPr>
          </a:p>
        </p:txBody>
      </p:sp>
      <p:sp>
        <p:nvSpPr>
          <p:cNvPr id="14341"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graphicFrame>
        <p:nvGraphicFramePr>
          <p:cNvPr id="6" name="Object 5"/>
          <p:cNvGraphicFramePr>
            <a:graphicFrameLocks noChangeAspect="1"/>
          </p:cNvGraphicFramePr>
          <p:nvPr/>
        </p:nvGraphicFramePr>
        <p:xfrm>
          <a:off x="3211513" y="3170238"/>
          <a:ext cx="987425" cy="784225"/>
        </p:xfrm>
        <a:graphic>
          <a:graphicData uri="http://schemas.openxmlformats.org/presentationml/2006/ole">
            <p:oleObj spid="_x0000_s1026" name="Equation" r:id="rId5" imgW="495000" imgH="393480" progId="Equation.DSMT4">
              <p:embed/>
            </p:oleObj>
          </a:graphicData>
        </a:graphic>
      </p:graphicFrame>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p:spPr>
        <p:txBody>
          <a:bodyPr/>
          <a:lstStyle/>
          <a:p>
            <a:fld id="{926F53CE-4714-46DF-A11E-61D6EEB36D6D}" type="slidenum">
              <a:rPr lang="en-US" smtClean="0"/>
              <a:pPr/>
              <a:t>5</a:t>
            </a:fld>
            <a:endParaRPr lang="en-US" smtClean="0"/>
          </a:p>
        </p:txBody>
      </p:sp>
      <p:sp>
        <p:nvSpPr>
          <p:cNvPr id="15363" name="Rectangle 1"/>
          <p:cNvSpPr>
            <a:spLocks noGrp="1" noChangeArrowheads="1"/>
          </p:cNvSpPr>
          <p:nvPr>
            <p:ph type="title"/>
          </p:nvPr>
        </p:nvSpPr>
        <p:spPr>
          <a:xfrm>
            <a:off x="2068512" y="274637"/>
            <a:ext cx="6153150" cy="735012"/>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5364" name="Rectangle 2"/>
          <p:cNvSpPr>
            <a:spLocks noGrp="1" noChangeArrowheads="1"/>
          </p:cNvSpPr>
          <p:nvPr>
            <p:ph type="body" idx="1"/>
          </p:nvPr>
        </p:nvSpPr>
        <p:spPr>
          <a:xfrm>
            <a:off x="1763712" y="1798637"/>
            <a:ext cx="6108699" cy="4449762"/>
          </a:xfrm>
        </p:spPr>
        <p:txBody>
          <a:bodyPr/>
          <a:lstStyle/>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Variations</a:t>
            </a: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cs typeface="Times New Roman"/>
              </a:rPr>
              <a:t>Different loading conditions require different strain energies.</a:t>
            </a: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cs typeface="Times New Roman"/>
              </a:rPr>
              <a:t>For axial loading:</a:t>
            </a: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cs typeface="Times New Roman"/>
            </a:endParaRP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cs typeface="Times New Roman"/>
            </a:endParaRP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cs typeface="Times New Roman"/>
            </a:endParaRP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cs typeface="Times New Roman"/>
            </a:endParaRPr>
          </a:p>
          <a:p>
            <a:pPr algn="just" eaLnBrk="1">
              <a:lnSpc>
                <a:spcPct val="112000"/>
              </a:lnSpc>
              <a:buFont typeface="Times New Roman" pitchFamily="16" charset="0"/>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cs typeface="Times New Roman"/>
              </a:rPr>
              <a:t>Where P is the load, E is the material’s Young’s Modulus (usually in </a:t>
            </a:r>
            <a:r>
              <a:rPr lang="en-US" sz="1800" dirty="0" err="1" smtClean="0">
                <a:latin typeface="cmr10" charset="0"/>
                <a:cs typeface="Times New Roman"/>
              </a:rPr>
              <a:t>Gpa</a:t>
            </a:r>
            <a:r>
              <a:rPr lang="en-US" sz="1800" dirty="0" smtClean="0">
                <a:latin typeface="cmr10" charset="0"/>
                <a:cs typeface="Times New Roman"/>
              </a:rPr>
              <a:t>), A is the cross sectional area, and L is the length</a:t>
            </a:r>
          </a:p>
        </p:txBody>
      </p:sp>
      <p:sp>
        <p:nvSpPr>
          <p:cNvPr id="15365"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cxnSp>
        <p:nvCxnSpPr>
          <p:cNvPr id="8" name="Straight Connector 7"/>
          <p:cNvCxnSpPr/>
          <p:nvPr/>
        </p:nvCxnSpPr>
        <p:spPr bwMode="auto">
          <a:xfrm rot="5400000">
            <a:off x="1459706" y="3932237"/>
            <a:ext cx="1523206" cy="79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220912" y="36274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220912" y="44656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3" name="Oval 12"/>
          <p:cNvSpPr/>
          <p:nvPr/>
        </p:nvSpPr>
        <p:spPr bwMode="auto">
          <a:xfrm>
            <a:off x="3516312" y="3627437"/>
            <a:ext cx="152400" cy="838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cxnSp>
        <p:nvCxnSpPr>
          <p:cNvPr id="17" name="Straight Arrow Connector 16"/>
          <p:cNvCxnSpPr>
            <a:endCxn id="19" idx="1"/>
          </p:cNvCxnSpPr>
          <p:nvPr/>
        </p:nvCxnSpPr>
        <p:spPr bwMode="auto">
          <a:xfrm flipV="1">
            <a:off x="3592512" y="4031021"/>
            <a:ext cx="762000" cy="15516"/>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9" name="TextBox 18"/>
          <p:cNvSpPr txBox="1"/>
          <p:nvPr/>
        </p:nvSpPr>
        <p:spPr>
          <a:xfrm>
            <a:off x="4354512" y="3856037"/>
            <a:ext cx="381000" cy="349968"/>
          </a:xfrm>
          <a:prstGeom prst="rect">
            <a:avLst/>
          </a:prstGeom>
          <a:noFill/>
        </p:spPr>
        <p:txBody>
          <a:bodyPr wrap="square" rtlCol="0">
            <a:spAutoFit/>
          </a:bodyPr>
          <a:lstStyle/>
          <a:p>
            <a:r>
              <a:rPr lang="en-US" b="1" dirty="0" smtClean="0">
                <a:solidFill>
                  <a:schemeClr val="tx1"/>
                </a:solidFill>
              </a:rPr>
              <a:t>P</a:t>
            </a:r>
            <a:endParaRPr lang="en-US" b="1" dirty="0">
              <a:solidFill>
                <a:schemeClr val="tx1"/>
              </a:solidFill>
            </a:endParaRPr>
          </a:p>
        </p:txBody>
      </p:sp>
      <p:cxnSp>
        <p:nvCxnSpPr>
          <p:cNvPr id="24" name="Straight Connector 23"/>
          <p:cNvCxnSpPr/>
          <p:nvPr/>
        </p:nvCxnSpPr>
        <p:spPr bwMode="auto">
          <a:xfrm rot="10800000" flipV="1">
            <a:off x="1839912" y="3551235"/>
            <a:ext cx="381004" cy="22860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rot="10800000" flipV="1">
            <a:off x="1916112" y="37798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rot="10800000" flipV="1">
            <a:off x="1916112" y="40846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10800000" flipV="1">
            <a:off x="1916112" y="43132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0800000" flipV="1">
            <a:off x="1916112" y="45418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Arrow Connector 37"/>
          <p:cNvCxnSpPr/>
          <p:nvPr/>
        </p:nvCxnSpPr>
        <p:spPr bwMode="auto">
          <a:xfrm>
            <a:off x="2220912" y="3398837"/>
            <a:ext cx="1371600" cy="1588"/>
          </a:xfrm>
          <a:prstGeom prst="straightConnector1">
            <a:avLst/>
          </a:prstGeom>
          <a:solidFill>
            <a:srgbClr val="00B8FF"/>
          </a:solidFill>
          <a:ln w="9525" cap="flat" cmpd="sng" algn="ctr">
            <a:solidFill>
              <a:schemeClr val="tx1"/>
            </a:solidFill>
            <a:prstDash val="solid"/>
            <a:round/>
            <a:headEnd type="arrow"/>
            <a:tailEnd type="arrow"/>
          </a:ln>
          <a:effectLst/>
        </p:spPr>
      </p:cxnSp>
      <p:sp>
        <p:nvSpPr>
          <p:cNvPr id="39" name="TextBox 38"/>
          <p:cNvSpPr txBox="1"/>
          <p:nvPr/>
        </p:nvSpPr>
        <p:spPr>
          <a:xfrm>
            <a:off x="2678112" y="3170237"/>
            <a:ext cx="304800" cy="349968"/>
          </a:xfrm>
          <a:prstGeom prst="rect">
            <a:avLst/>
          </a:prstGeom>
          <a:solidFill>
            <a:schemeClr val="bg1"/>
          </a:solidFill>
        </p:spPr>
        <p:txBody>
          <a:bodyPr wrap="square" rtlCol="0">
            <a:spAutoFit/>
          </a:bodyPr>
          <a:lstStyle/>
          <a:p>
            <a:r>
              <a:rPr lang="en-US" dirty="0" smtClean="0">
                <a:solidFill>
                  <a:schemeClr val="tx1"/>
                </a:solidFill>
              </a:rPr>
              <a:t>L</a:t>
            </a:r>
            <a:endParaRPr lang="en-US" dirty="0">
              <a:solidFill>
                <a:schemeClr val="tx1"/>
              </a:solidFill>
            </a:endParaRPr>
          </a:p>
        </p:txBody>
      </p:sp>
      <p:graphicFrame>
        <p:nvGraphicFramePr>
          <p:cNvPr id="20" name="Object 19"/>
          <p:cNvGraphicFramePr>
            <a:graphicFrameLocks noChangeAspect="1"/>
          </p:cNvGraphicFramePr>
          <p:nvPr/>
        </p:nvGraphicFramePr>
        <p:xfrm>
          <a:off x="6030912" y="3475037"/>
          <a:ext cx="1106488" cy="706437"/>
        </p:xfrm>
        <a:graphic>
          <a:graphicData uri="http://schemas.openxmlformats.org/presentationml/2006/ole">
            <p:oleObj spid="_x0000_s2050" name="Equation" r:id="rId5" imgW="736560" imgH="469800" progId="Equation.DSMT4">
              <p:embed/>
            </p:oleObj>
          </a:graphicData>
        </a:graphic>
      </p:graphicFrame>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p:spPr>
        <p:txBody>
          <a:bodyPr/>
          <a:lstStyle/>
          <a:p>
            <a:fld id="{483EE1E5-912E-4986-93DC-6E0F0EF8EC24}" type="slidenum">
              <a:rPr lang="en-US" smtClean="0"/>
              <a:pPr/>
              <a:t>6</a:t>
            </a:fld>
            <a:endParaRPr lang="en-US" smtClean="0"/>
          </a:p>
        </p:txBody>
      </p:sp>
      <p:sp>
        <p:nvSpPr>
          <p:cNvPr id="16387" name="Rectangle 1"/>
          <p:cNvSpPr>
            <a:spLocks noGrp="1" noChangeArrowheads="1"/>
          </p:cNvSpPr>
          <p:nvPr>
            <p:ph type="title"/>
          </p:nvPr>
        </p:nvSpPr>
        <p:spPr>
          <a:xfrm>
            <a:off x="3635375" y="301625"/>
            <a:ext cx="6153150" cy="1258888"/>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6388" name="Rectangle 2"/>
          <p:cNvSpPr>
            <a:spLocks noGrp="1" noChangeArrowheads="1"/>
          </p:cNvSpPr>
          <p:nvPr>
            <p:ph type="body" idx="1"/>
          </p:nvPr>
        </p:nvSpPr>
        <p:spPr>
          <a:xfrm>
            <a:off x="1763712" y="1768475"/>
            <a:ext cx="6858000" cy="3808413"/>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Variations</a:t>
            </a: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For a material in bending:</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b="1"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b="1"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b="1"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b="1"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b="1"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Where </a:t>
            </a:r>
            <a:r>
              <a:rPr lang="en-US" sz="1800" b="1" dirty="0" smtClean="0">
                <a:latin typeface="cmr10" charset="0"/>
              </a:rPr>
              <a:t>M</a:t>
            </a:r>
            <a:r>
              <a:rPr lang="en-US" sz="1800" dirty="0" smtClean="0">
                <a:latin typeface="cmr10" charset="0"/>
              </a:rPr>
              <a:t> is the moment applied, and </a:t>
            </a:r>
            <a:r>
              <a:rPr lang="en-US" sz="1800" b="1" dirty="0" smtClean="0">
                <a:latin typeface="cmr10" charset="0"/>
              </a:rPr>
              <a:t>I</a:t>
            </a:r>
            <a:r>
              <a:rPr lang="en-US" sz="1800" dirty="0" smtClean="0">
                <a:latin typeface="cmr10" charset="0"/>
              </a:rPr>
              <a:t> is the area moment of inertia.</a:t>
            </a:r>
          </a:p>
        </p:txBody>
      </p:sp>
      <p:cxnSp>
        <p:nvCxnSpPr>
          <p:cNvPr id="5" name="Straight Connector 4"/>
          <p:cNvCxnSpPr/>
          <p:nvPr/>
        </p:nvCxnSpPr>
        <p:spPr bwMode="auto">
          <a:xfrm rot="5400000">
            <a:off x="1535906" y="3703637"/>
            <a:ext cx="1523206" cy="79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297112" y="33988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297112" y="42370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 name="Oval 7"/>
          <p:cNvSpPr/>
          <p:nvPr/>
        </p:nvSpPr>
        <p:spPr bwMode="auto">
          <a:xfrm>
            <a:off x="3592512" y="3398837"/>
            <a:ext cx="152400" cy="838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cxnSp>
        <p:nvCxnSpPr>
          <p:cNvPr id="9" name="Straight Arrow Connector 8"/>
          <p:cNvCxnSpPr/>
          <p:nvPr/>
        </p:nvCxnSpPr>
        <p:spPr bwMode="auto">
          <a:xfrm rot="5400000">
            <a:off x="3314520" y="3067229"/>
            <a:ext cx="708384" cy="1588"/>
          </a:xfrm>
          <a:prstGeom prst="straightConnector1">
            <a:avLst/>
          </a:prstGeom>
          <a:solidFill>
            <a:srgbClr val="00B8FF"/>
          </a:solidFill>
          <a:ln w="9525" cap="flat" cmpd="sng" algn="ctr">
            <a:solidFill>
              <a:schemeClr val="tx1"/>
            </a:solidFill>
            <a:prstDash val="solid"/>
            <a:round/>
            <a:headEnd type="none" w="med" len="med"/>
            <a:tailEnd type="arrow"/>
          </a:ln>
          <a:effectLst/>
        </p:spPr>
      </p:cxnSp>
      <p:sp>
        <p:nvSpPr>
          <p:cNvPr id="10" name="TextBox 9"/>
          <p:cNvSpPr txBox="1"/>
          <p:nvPr/>
        </p:nvSpPr>
        <p:spPr>
          <a:xfrm>
            <a:off x="3668712" y="2636837"/>
            <a:ext cx="381000" cy="349968"/>
          </a:xfrm>
          <a:prstGeom prst="rect">
            <a:avLst/>
          </a:prstGeom>
          <a:noFill/>
        </p:spPr>
        <p:txBody>
          <a:bodyPr wrap="square" rtlCol="0">
            <a:spAutoFit/>
          </a:bodyPr>
          <a:lstStyle/>
          <a:p>
            <a:r>
              <a:rPr lang="en-US" b="1" dirty="0" smtClean="0">
                <a:solidFill>
                  <a:schemeClr val="tx1"/>
                </a:solidFill>
              </a:rPr>
              <a:t>P</a:t>
            </a:r>
            <a:endParaRPr lang="en-US" b="1" dirty="0">
              <a:solidFill>
                <a:schemeClr val="tx1"/>
              </a:solidFill>
            </a:endParaRPr>
          </a:p>
        </p:txBody>
      </p:sp>
      <p:cxnSp>
        <p:nvCxnSpPr>
          <p:cNvPr id="11" name="Straight Connector 10"/>
          <p:cNvCxnSpPr/>
          <p:nvPr/>
        </p:nvCxnSpPr>
        <p:spPr bwMode="auto">
          <a:xfrm rot="10800000" flipV="1">
            <a:off x="1992312" y="3322635"/>
            <a:ext cx="304804" cy="15240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10800000" flipV="1">
            <a:off x="1992312" y="35512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0800000" flipV="1">
            <a:off x="1992312" y="38560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10800000" flipV="1">
            <a:off x="1992312" y="40846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0800000" flipV="1">
            <a:off x="1992312" y="43132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 name="Straight Arrow Connector 15"/>
          <p:cNvCxnSpPr/>
          <p:nvPr/>
        </p:nvCxnSpPr>
        <p:spPr bwMode="auto">
          <a:xfrm>
            <a:off x="2297112" y="3170237"/>
            <a:ext cx="1371600" cy="1588"/>
          </a:xfrm>
          <a:prstGeom prst="straightConnector1">
            <a:avLst/>
          </a:prstGeom>
          <a:solidFill>
            <a:srgbClr val="00B8FF"/>
          </a:solidFill>
          <a:ln w="9525" cap="flat" cmpd="sng" algn="ctr">
            <a:solidFill>
              <a:schemeClr val="tx1"/>
            </a:solidFill>
            <a:prstDash val="solid"/>
            <a:round/>
            <a:headEnd type="arrow"/>
            <a:tailEnd type="arrow"/>
          </a:ln>
          <a:effectLst/>
        </p:spPr>
      </p:cxnSp>
      <p:sp>
        <p:nvSpPr>
          <p:cNvPr id="17" name="TextBox 16"/>
          <p:cNvSpPr txBox="1"/>
          <p:nvPr/>
        </p:nvSpPr>
        <p:spPr>
          <a:xfrm>
            <a:off x="2754312" y="2941637"/>
            <a:ext cx="304800" cy="349968"/>
          </a:xfrm>
          <a:prstGeom prst="rect">
            <a:avLst/>
          </a:prstGeom>
          <a:solidFill>
            <a:schemeClr val="bg1"/>
          </a:solidFill>
        </p:spPr>
        <p:txBody>
          <a:bodyPr wrap="square" rtlCol="0">
            <a:spAutoFit/>
          </a:bodyPr>
          <a:lstStyle/>
          <a:p>
            <a:r>
              <a:rPr lang="en-US" dirty="0" smtClean="0">
                <a:solidFill>
                  <a:schemeClr val="tx1"/>
                </a:solidFill>
              </a:rPr>
              <a:t>L</a:t>
            </a:r>
            <a:endParaRPr lang="en-US" dirty="0">
              <a:solidFill>
                <a:schemeClr val="tx1"/>
              </a:solidFill>
            </a:endParaRPr>
          </a:p>
        </p:txBody>
      </p:sp>
      <p:graphicFrame>
        <p:nvGraphicFramePr>
          <p:cNvPr id="3074" name="Object 2"/>
          <p:cNvGraphicFramePr>
            <a:graphicFrameLocks noChangeAspect="1"/>
          </p:cNvGraphicFramePr>
          <p:nvPr/>
        </p:nvGraphicFramePr>
        <p:xfrm>
          <a:off x="5230813" y="3246438"/>
          <a:ext cx="1571625" cy="938212"/>
        </p:xfrm>
        <a:graphic>
          <a:graphicData uri="http://schemas.openxmlformats.org/presentationml/2006/ole">
            <p:oleObj spid="_x0000_s3074" name="Equation" r:id="rId5" imgW="787320" imgH="469800" progId="Equation.DSMT4">
              <p:embed/>
            </p:oleObj>
          </a:graphicData>
        </a:graphic>
      </p:graphicFrame>
      <p:sp>
        <p:nvSpPr>
          <p:cNvPr id="19"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p:spPr>
        <p:txBody>
          <a:bodyPr/>
          <a:lstStyle/>
          <a:p>
            <a:fld id="{3E70F6F7-8CA3-413F-AC30-B7CCC17E6495}" type="slidenum">
              <a:rPr lang="en-US" smtClean="0"/>
              <a:pPr/>
              <a:t>7</a:t>
            </a:fld>
            <a:endParaRPr lang="en-US" smtClean="0"/>
          </a:p>
        </p:txBody>
      </p:sp>
      <p:sp>
        <p:nvSpPr>
          <p:cNvPr id="17411" name="Rectangle 1"/>
          <p:cNvSpPr>
            <a:spLocks noGrp="1" noChangeArrowheads="1"/>
          </p:cNvSpPr>
          <p:nvPr>
            <p:ph type="title"/>
          </p:nvPr>
        </p:nvSpPr>
        <p:spPr>
          <a:xfrm>
            <a:off x="3287712" y="503237"/>
            <a:ext cx="6153150" cy="582612"/>
          </a:xfrm>
        </p:spPr>
        <p:txBody>
          <a:bodyPr/>
          <a:lstStyle/>
          <a:p>
            <a:pPr eaLnBrk="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dirty="0" smtClean="0"/>
              <a:t>EE392 - MECHANICAL COMPONENT</a:t>
            </a:r>
          </a:p>
        </p:txBody>
      </p:sp>
      <p:sp>
        <p:nvSpPr>
          <p:cNvPr id="17412" name="Rectangle 2"/>
          <p:cNvSpPr>
            <a:spLocks noGrp="1" noChangeArrowheads="1"/>
          </p:cNvSpPr>
          <p:nvPr>
            <p:ph type="body" idx="1"/>
          </p:nvPr>
        </p:nvSpPr>
        <p:spPr>
          <a:xfrm>
            <a:off x="1839912" y="1798637"/>
            <a:ext cx="6248399" cy="4297362"/>
          </a:xfrm>
        </p:spPr>
        <p:txBody>
          <a:bodyPr/>
          <a:lstStyle/>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b="1" dirty="0" smtClean="0">
                <a:latin typeface="cmr10" charset="0"/>
              </a:rPr>
              <a:t>Variations</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For a material in torsion</a:t>
            </a: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a:p>
            <a:pPr marL="430213" indent="-319088" algn="just" eaLnBrk="1">
              <a:lnSpc>
                <a:spcPct val="112000"/>
              </a:lnSpc>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sz="1800" dirty="0" smtClean="0">
                <a:latin typeface="cmr10" charset="0"/>
              </a:rPr>
              <a:t>Where T is the torque applied, G is the Modulus of Rigidity, and J is the polar moment of inertia.</a:t>
            </a:r>
          </a:p>
          <a:p>
            <a:pPr marL="430213" indent="-319088" eaLnBrk="1">
              <a:buClrTx/>
              <a:buFontTx/>
              <a:buNone/>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endParaRPr lang="en-US" sz="1800" dirty="0" smtClean="0">
              <a:latin typeface="cmr10" charset="0"/>
            </a:endParaRPr>
          </a:p>
        </p:txBody>
      </p:sp>
      <p:sp>
        <p:nvSpPr>
          <p:cNvPr id="17413"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a:solidFill>
                  <a:srgbClr val="000000"/>
                </a:solidFill>
                <a:latin typeface="cmr10" charset="0"/>
                <a:ea typeface="cmr10" charset="0"/>
                <a:cs typeface="cmr10" charset="0"/>
              </a:rPr>
              <a:t>UNZA., Department of Mechanical Engineering</a:t>
            </a:r>
          </a:p>
        </p:txBody>
      </p:sp>
      <p:cxnSp>
        <p:nvCxnSpPr>
          <p:cNvPr id="6" name="Straight Connector 5"/>
          <p:cNvCxnSpPr/>
          <p:nvPr/>
        </p:nvCxnSpPr>
        <p:spPr bwMode="auto">
          <a:xfrm rot="5400000">
            <a:off x="1535906" y="3779837"/>
            <a:ext cx="1523206" cy="79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297112" y="34750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2297112" y="43132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9" name="Oval 8"/>
          <p:cNvSpPr/>
          <p:nvPr/>
        </p:nvSpPr>
        <p:spPr bwMode="auto">
          <a:xfrm>
            <a:off x="3592512" y="3475037"/>
            <a:ext cx="152400" cy="838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11" name="TextBox 10"/>
          <p:cNvSpPr txBox="1"/>
          <p:nvPr/>
        </p:nvSpPr>
        <p:spPr>
          <a:xfrm>
            <a:off x="3821112" y="3322637"/>
            <a:ext cx="381000" cy="349968"/>
          </a:xfrm>
          <a:prstGeom prst="rect">
            <a:avLst/>
          </a:prstGeom>
          <a:noFill/>
        </p:spPr>
        <p:txBody>
          <a:bodyPr wrap="square" rtlCol="0">
            <a:spAutoFit/>
          </a:bodyPr>
          <a:lstStyle/>
          <a:p>
            <a:r>
              <a:rPr lang="en-US" b="1" dirty="0" smtClean="0">
                <a:solidFill>
                  <a:schemeClr val="tx1"/>
                </a:solidFill>
              </a:rPr>
              <a:t>T</a:t>
            </a:r>
            <a:endParaRPr lang="en-US" b="1" dirty="0">
              <a:solidFill>
                <a:schemeClr val="tx1"/>
              </a:solidFill>
            </a:endParaRPr>
          </a:p>
        </p:txBody>
      </p:sp>
      <p:cxnSp>
        <p:nvCxnSpPr>
          <p:cNvPr id="12" name="Straight Connector 11"/>
          <p:cNvCxnSpPr/>
          <p:nvPr/>
        </p:nvCxnSpPr>
        <p:spPr bwMode="auto">
          <a:xfrm rot="10800000" flipV="1">
            <a:off x="1992312" y="3398835"/>
            <a:ext cx="304804" cy="15240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0800000" flipV="1">
            <a:off x="1992312" y="36274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rot="10800000" flipV="1">
            <a:off x="1992312" y="39322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rot="10800000" flipV="1">
            <a:off x="1992312" y="41608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rot="10800000" flipV="1">
            <a:off x="1992312" y="43894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7" name="Straight Arrow Connector 16"/>
          <p:cNvCxnSpPr/>
          <p:nvPr/>
        </p:nvCxnSpPr>
        <p:spPr bwMode="auto">
          <a:xfrm>
            <a:off x="2297112" y="3246437"/>
            <a:ext cx="1371600" cy="1588"/>
          </a:xfrm>
          <a:prstGeom prst="straightConnector1">
            <a:avLst/>
          </a:prstGeom>
          <a:solidFill>
            <a:srgbClr val="00B8FF"/>
          </a:solidFill>
          <a:ln w="9525" cap="flat" cmpd="sng" algn="ctr">
            <a:solidFill>
              <a:schemeClr val="tx1"/>
            </a:solidFill>
            <a:prstDash val="solid"/>
            <a:round/>
            <a:headEnd type="arrow"/>
            <a:tailEnd type="arrow"/>
          </a:ln>
          <a:effectLst/>
        </p:spPr>
      </p:cxnSp>
      <p:sp>
        <p:nvSpPr>
          <p:cNvPr id="18" name="TextBox 17"/>
          <p:cNvSpPr txBox="1"/>
          <p:nvPr/>
        </p:nvSpPr>
        <p:spPr>
          <a:xfrm>
            <a:off x="2754312" y="3017837"/>
            <a:ext cx="304800" cy="349968"/>
          </a:xfrm>
          <a:prstGeom prst="rect">
            <a:avLst/>
          </a:prstGeom>
          <a:solidFill>
            <a:schemeClr val="bg1"/>
          </a:solidFill>
        </p:spPr>
        <p:txBody>
          <a:bodyPr wrap="square" rtlCol="0">
            <a:spAutoFit/>
          </a:bodyPr>
          <a:lstStyle/>
          <a:p>
            <a:r>
              <a:rPr lang="en-US" dirty="0" smtClean="0">
                <a:solidFill>
                  <a:schemeClr val="tx1"/>
                </a:solidFill>
              </a:rPr>
              <a:t>L</a:t>
            </a:r>
            <a:endParaRPr lang="en-US" dirty="0">
              <a:solidFill>
                <a:schemeClr val="tx1"/>
              </a:solidFill>
            </a:endParaRPr>
          </a:p>
        </p:txBody>
      </p:sp>
      <p:cxnSp>
        <p:nvCxnSpPr>
          <p:cNvPr id="27" name="Curved Connector 26"/>
          <p:cNvCxnSpPr/>
          <p:nvPr/>
        </p:nvCxnSpPr>
        <p:spPr bwMode="auto">
          <a:xfrm rot="5400000" flipH="1" flipV="1">
            <a:off x="3478212" y="3665537"/>
            <a:ext cx="304800" cy="228600"/>
          </a:xfrm>
          <a:prstGeom prst="curvedConnector3">
            <a:avLst>
              <a:gd name="adj1" fmla="val 175000"/>
            </a:avLst>
          </a:prstGeom>
          <a:solidFill>
            <a:srgbClr val="00B8FF"/>
          </a:solidFill>
          <a:ln w="9525" cap="flat" cmpd="sng" algn="ctr">
            <a:solidFill>
              <a:schemeClr val="tx1"/>
            </a:solidFill>
            <a:prstDash val="solid"/>
            <a:round/>
            <a:headEnd type="none" w="med" len="med"/>
            <a:tailEnd type="arrow"/>
          </a:ln>
          <a:effectLst/>
        </p:spPr>
      </p:cxnSp>
      <p:cxnSp>
        <p:nvCxnSpPr>
          <p:cNvPr id="31" name="Shape 30"/>
          <p:cNvCxnSpPr/>
          <p:nvPr/>
        </p:nvCxnSpPr>
        <p:spPr bwMode="auto">
          <a:xfrm rot="10800000" flipV="1">
            <a:off x="3516312" y="4008437"/>
            <a:ext cx="206282" cy="105849"/>
          </a:xfrm>
          <a:prstGeom prst="curvedConnector4">
            <a:avLst>
              <a:gd name="adj1" fmla="val 4397"/>
              <a:gd name="adj2" fmla="val 404511"/>
            </a:avLst>
          </a:prstGeom>
          <a:solidFill>
            <a:srgbClr val="00B8FF"/>
          </a:solidFill>
          <a:ln w="9525" cap="flat" cmpd="sng" algn="ctr">
            <a:solidFill>
              <a:schemeClr val="tx1"/>
            </a:solidFill>
            <a:prstDash val="solid"/>
            <a:round/>
            <a:headEnd type="none" w="med" len="med"/>
            <a:tailEnd type="arrow"/>
          </a:ln>
          <a:effectLst/>
        </p:spPr>
      </p:cxnSp>
      <p:graphicFrame>
        <p:nvGraphicFramePr>
          <p:cNvPr id="4098" name="Object 2"/>
          <p:cNvGraphicFramePr>
            <a:graphicFrameLocks noChangeAspect="1"/>
          </p:cNvGraphicFramePr>
          <p:nvPr/>
        </p:nvGraphicFramePr>
        <p:xfrm>
          <a:off x="5294313" y="3246438"/>
          <a:ext cx="1444625" cy="938212"/>
        </p:xfrm>
        <a:graphic>
          <a:graphicData uri="http://schemas.openxmlformats.org/presentationml/2006/ole">
            <p:oleObj spid="_x0000_s4098" name="Equation" r:id="rId5" imgW="723600" imgH="469800" progId="Equation.DSMT4">
              <p:embed/>
            </p:oleObj>
          </a:graphicData>
        </a:graphic>
      </p:graphicFrame>
    </p:spTree>
  </p:cSld>
  <p:clrMapOvr>
    <a:masterClrMapping/>
  </p:clrMapOvr>
  <p:transition spd="med">
    <p:wheel spokes="2"/>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6"/>
            <a:ext cx="5595937" cy="582612"/>
          </a:xfrm>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a:xfrm>
            <a:off x="1382711" y="1768475"/>
            <a:ext cx="8534401" cy="3803650"/>
          </a:xfrm>
        </p:spPr>
        <p:txBody>
          <a:bodyPr/>
          <a:lstStyle/>
          <a:p>
            <a:r>
              <a:rPr lang="en-US" sz="2400" b="1" dirty="0" smtClean="0">
                <a:latin typeface="cmr10" charset="0"/>
              </a:rPr>
              <a:t>Variations</a:t>
            </a:r>
          </a:p>
          <a:p>
            <a:r>
              <a:rPr lang="en-US" sz="2400" dirty="0" smtClean="0"/>
              <a:t>Note: except for the Young’s Modulus and Modulus of Rigidity (E and G), it is not guaranteed that the other variables are not functions of x.</a:t>
            </a:r>
          </a:p>
          <a:p>
            <a:endParaRPr lang="en-US" sz="2400" dirty="0" smtClean="0"/>
          </a:p>
          <a:p>
            <a:r>
              <a:rPr lang="en-US" sz="2400" dirty="0" smtClean="0"/>
              <a:t>Sometimes dimensions of the material change as functions of x, and thus the moments of inertia change; and sometimes the forces applied may vary with x.</a:t>
            </a:r>
            <a:endParaRPr lang="en-US" sz="2400" dirty="0"/>
          </a:p>
        </p:txBody>
      </p:sp>
      <p:sp>
        <p:nvSpPr>
          <p:cNvPr id="4" name="Slide Number Placeholder 3"/>
          <p:cNvSpPr>
            <a:spLocks noGrp="1"/>
          </p:cNvSpPr>
          <p:nvPr>
            <p:ph type="sldNum" idx="12"/>
          </p:nvPr>
        </p:nvSpPr>
        <p:spPr/>
        <p:txBody>
          <a:bodyPr/>
          <a:lstStyle/>
          <a:p>
            <a:pPr>
              <a:defRPr/>
            </a:pPr>
            <a:fld id="{620D71D6-D999-4A75-9A54-D63680613616}" type="slidenum">
              <a:rPr lang="en-US" smtClean="0"/>
              <a:pPr>
                <a:defRPr/>
              </a:pPr>
              <a:t>8</a:t>
            </a:fld>
            <a:endParaRPr lang="en-US"/>
          </a:p>
        </p:txBody>
      </p:sp>
      <p:sp>
        <p:nvSpPr>
          <p:cNvPr id="5"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375" y="301626"/>
            <a:ext cx="6148388" cy="811212"/>
          </a:xfrm>
        </p:spPr>
        <p:txBody>
          <a:bodyPr/>
          <a:lstStyle/>
          <a:p>
            <a:r>
              <a:rPr lang="en-US" sz="2400" dirty="0" smtClean="0"/>
              <a:t>EE392 - MECHANICAL COMPONENT</a:t>
            </a:r>
            <a:endParaRPr lang="en-US" sz="2400" dirty="0"/>
          </a:p>
        </p:txBody>
      </p:sp>
      <p:sp>
        <p:nvSpPr>
          <p:cNvPr id="3" name="Content Placeholder 2"/>
          <p:cNvSpPr>
            <a:spLocks noGrp="1"/>
          </p:cNvSpPr>
          <p:nvPr>
            <p:ph idx="1"/>
          </p:nvPr>
        </p:nvSpPr>
        <p:spPr>
          <a:xfrm>
            <a:off x="1979613" y="1768475"/>
            <a:ext cx="7023099" cy="4449762"/>
          </a:xfrm>
        </p:spPr>
        <p:txBody>
          <a:bodyPr/>
          <a:lstStyle/>
          <a:p>
            <a:r>
              <a:rPr lang="en-US" sz="2400" b="1" dirty="0" smtClean="0">
                <a:latin typeface="cmr10" charset="0"/>
              </a:rPr>
              <a:t>Examples</a:t>
            </a:r>
          </a:p>
          <a:p>
            <a:r>
              <a:rPr lang="en-US" sz="1800" dirty="0" smtClean="0"/>
              <a:t>Imagine a cylinder attached to a fixed wall, with constant diameter d = 4 cm and length L = 2 m, and a torque of 8 Nm is applied. Assume G = 120 </a:t>
            </a:r>
            <a:r>
              <a:rPr lang="en-US" sz="1800" dirty="0" err="1" smtClean="0"/>
              <a:t>Gpa</a:t>
            </a:r>
            <a:r>
              <a:rPr lang="en-US" sz="1800" dirty="0" smtClean="0"/>
              <a:t>.</a:t>
            </a:r>
          </a:p>
          <a:p>
            <a:endParaRPr lang="en-US" sz="1800" dirty="0" smtClean="0"/>
          </a:p>
          <a:p>
            <a:endParaRPr lang="en-US" sz="1800" dirty="0" smtClean="0"/>
          </a:p>
          <a:p>
            <a:endParaRPr lang="en-US" sz="1800" dirty="0" smtClean="0"/>
          </a:p>
          <a:p>
            <a:endParaRPr lang="en-US" sz="1800" dirty="0" smtClean="0"/>
          </a:p>
          <a:p>
            <a:endParaRPr lang="en-US" sz="1800" dirty="0" smtClean="0"/>
          </a:p>
          <a:p>
            <a:r>
              <a:rPr lang="en-US" sz="1800" dirty="0" smtClean="0"/>
              <a:t>To find the displacement of the cylinder, we use </a:t>
            </a:r>
            <a:r>
              <a:rPr lang="en-US" sz="1800" dirty="0" err="1" smtClean="0"/>
              <a:t>Castigliano’s</a:t>
            </a:r>
            <a:r>
              <a:rPr lang="en-US" sz="1800" dirty="0" smtClean="0"/>
              <a:t> Theorem with the strain energy for torsion</a:t>
            </a:r>
            <a:endParaRPr lang="en-US" sz="1800" dirty="0"/>
          </a:p>
        </p:txBody>
      </p:sp>
      <p:cxnSp>
        <p:nvCxnSpPr>
          <p:cNvPr id="4" name="Straight Connector 3"/>
          <p:cNvCxnSpPr/>
          <p:nvPr/>
        </p:nvCxnSpPr>
        <p:spPr bwMode="auto">
          <a:xfrm rot="5400000">
            <a:off x="2145506" y="4008437"/>
            <a:ext cx="1523206" cy="794"/>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2906712" y="37036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2906712" y="4541837"/>
            <a:ext cx="1371600"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 name="Oval 6"/>
          <p:cNvSpPr/>
          <p:nvPr/>
        </p:nvSpPr>
        <p:spPr bwMode="auto">
          <a:xfrm>
            <a:off x="4202112" y="3703637"/>
            <a:ext cx="152400" cy="838200"/>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endParaRPr>
          </a:p>
        </p:txBody>
      </p:sp>
      <p:sp>
        <p:nvSpPr>
          <p:cNvPr id="8" name="TextBox 7"/>
          <p:cNvSpPr txBox="1"/>
          <p:nvPr/>
        </p:nvSpPr>
        <p:spPr>
          <a:xfrm>
            <a:off x="4430712" y="3551237"/>
            <a:ext cx="381000" cy="349968"/>
          </a:xfrm>
          <a:prstGeom prst="rect">
            <a:avLst/>
          </a:prstGeom>
          <a:noFill/>
        </p:spPr>
        <p:txBody>
          <a:bodyPr wrap="square" rtlCol="0">
            <a:spAutoFit/>
          </a:bodyPr>
          <a:lstStyle/>
          <a:p>
            <a:r>
              <a:rPr lang="en-US" b="1" dirty="0" smtClean="0">
                <a:solidFill>
                  <a:schemeClr val="tx1"/>
                </a:solidFill>
              </a:rPr>
              <a:t>T</a:t>
            </a:r>
            <a:endParaRPr lang="en-US" b="1" dirty="0">
              <a:solidFill>
                <a:schemeClr val="tx1"/>
              </a:solidFill>
            </a:endParaRPr>
          </a:p>
        </p:txBody>
      </p:sp>
      <p:cxnSp>
        <p:nvCxnSpPr>
          <p:cNvPr id="9" name="Straight Connector 8"/>
          <p:cNvCxnSpPr/>
          <p:nvPr/>
        </p:nvCxnSpPr>
        <p:spPr bwMode="auto">
          <a:xfrm rot="10800000" flipV="1">
            <a:off x="2601912" y="3627435"/>
            <a:ext cx="304804" cy="15240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rot="10800000" flipV="1">
            <a:off x="2601912" y="38560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rot="10800000" flipV="1">
            <a:off x="2601912" y="41608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rot="10800000" flipV="1">
            <a:off x="2601912" y="43894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rot="10800000" flipV="1">
            <a:off x="2601912" y="4618037"/>
            <a:ext cx="304800" cy="15240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4" name="Straight Arrow Connector 13"/>
          <p:cNvCxnSpPr/>
          <p:nvPr/>
        </p:nvCxnSpPr>
        <p:spPr bwMode="auto">
          <a:xfrm>
            <a:off x="2906712" y="3475037"/>
            <a:ext cx="1371600" cy="1588"/>
          </a:xfrm>
          <a:prstGeom prst="straightConnector1">
            <a:avLst/>
          </a:prstGeom>
          <a:solidFill>
            <a:srgbClr val="00B8FF"/>
          </a:solidFill>
          <a:ln w="9525" cap="flat" cmpd="sng" algn="ctr">
            <a:solidFill>
              <a:schemeClr val="tx1"/>
            </a:solidFill>
            <a:prstDash val="solid"/>
            <a:round/>
            <a:headEnd type="arrow"/>
            <a:tailEnd type="arrow"/>
          </a:ln>
          <a:effectLst/>
        </p:spPr>
      </p:cxnSp>
      <p:sp>
        <p:nvSpPr>
          <p:cNvPr id="15" name="TextBox 14"/>
          <p:cNvSpPr txBox="1"/>
          <p:nvPr/>
        </p:nvSpPr>
        <p:spPr>
          <a:xfrm>
            <a:off x="3363912" y="3246437"/>
            <a:ext cx="304800" cy="349968"/>
          </a:xfrm>
          <a:prstGeom prst="rect">
            <a:avLst/>
          </a:prstGeom>
          <a:solidFill>
            <a:schemeClr val="bg1"/>
          </a:solidFill>
        </p:spPr>
        <p:txBody>
          <a:bodyPr wrap="square" rtlCol="0">
            <a:spAutoFit/>
          </a:bodyPr>
          <a:lstStyle/>
          <a:p>
            <a:r>
              <a:rPr lang="en-US" dirty="0" smtClean="0">
                <a:solidFill>
                  <a:schemeClr val="tx1"/>
                </a:solidFill>
              </a:rPr>
              <a:t>L</a:t>
            </a:r>
            <a:endParaRPr lang="en-US" dirty="0">
              <a:solidFill>
                <a:schemeClr val="tx1"/>
              </a:solidFill>
            </a:endParaRPr>
          </a:p>
        </p:txBody>
      </p:sp>
      <p:cxnSp>
        <p:nvCxnSpPr>
          <p:cNvPr id="16" name="Curved Connector 15"/>
          <p:cNvCxnSpPr/>
          <p:nvPr/>
        </p:nvCxnSpPr>
        <p:spPr bwMode="auto">
          <a:xfrm rot="5400000" flipH="1" flipV="1">
            <a:off x="4087812" y="3894137"/>
            <a:ext cx="304800" cy="228600"/>
          </a:xfrm>
          <a:prstGeom prst="curvedConnector3">
            <a:avLst>
              <a:gd name="adj1" fmla="val 175000"/>
            </a:avLst>
          </a:prstGeom>
          <a:solidFill>
            <a:srgbClr val="00B8FF"/>
          </a:solidFill>
          <a:ln w="9525" cap="flat" cmpd="sng" algn="ctr">
            <a:solidFill>
              <a:schemeClr val="tx1"/>
            </a:solidFill>
            <a:prstDash val="solid"/>
            <a:round/>
            <a:headEnd type="none" w="med" len="med"/>
            <a:tailEnd type="arrow"/>
          </a:ln>
          <a:effectLst/>
        </p:spPr>
      </p:cxnSp>
      <p:cxnSp>
        <p:nvCxnSpPr>
          <p:cNvPr id="17" name="Shape 16"/>
          <p:cNvCxnSpPr/>
          <p:nvPr/>
        </p:nvCxnSpPr>
        <p:spPr bwMode="auto">
          <a:xfrm rot="10800000" flipV="1">
            <a:off x="4125912" y="4237037"/>
            <a:ext cx="206282" cy="105849"/>
          </a:xfrm>
          <a:prstGeom prst="curvedConnector4">
            <a:avLst>
              <a:gd name="adj1" fmla="val 4397"/>
              <a:gd name="adj2" fmla="val 404511"/>
            </a:avLst>
          </a:prstGeom>
          <a:solidFill>
            <a:srgbClr val="00B8FF"/>
          </a:solidFill>
          <a:ln w="9525" cap="flat" cmpd="sng" algn="ctr">
            <a:solidFill>
              <a:schemeClr val="tx1"/>
            </a:solidFill>
            <a:prstDash val="solid"/>
            <a:round/>
            <a:headEnd type="none" w="med" len="med"/>
            <a:tailEnd type="arrow"/>
          </a:ln>
          <a:effectLst/>
        </p:spPr>
      </p:cxnSp>
      <p:sp>
        <p:nvSpPr>
          <p:cNvPr id="18" name="Text Box 3"/>
          <p:cNvSpPr txBox="1">
            <a:spLocks noChangeArrowheads="1"/>
          </p:cNvSpPr>
          <p:nvPr/>
        </p:nvSpPr>
        <p:spPr bwMode="auto">
          <a:xfrm>
            <a:off x="549275" y="7040563"/>
            <a:ext cx="4846638" cy="388937"/>
          </a:xfrm>
          <a:prstGeom prst="rect">
            <a:avLst/>
          </a:prstGeom>
          <a:noFill/>
          <a:ln w="9525">
            <a:noFill/>
            <a:round/>
            <a:headEnd/>
            <a:tailEnd/>
          </a:ln>
        </p:spPr>
        <p:txBody>
          <a:bodyPr lIns="90000" tIns="45000" rIns="90000" bIns="45000"/>
          <a:lstStyle/>
          <a:p>
            <a:pPr>
              <a:lnSpc>
                <a:spcPct val="112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400" dirty="0">
                <a:solidFill>
                  <a:srgbClr val="000000"/>
                </a:solidFill>
                <a:latin typeface="cmr10" charset="0"/>
                <a:ea typeface="cmr10" charset="0"/>
                <a:cs typeface="cmr10" charset="0"/>
              </a:rPr>
              <a:t>UNZA., Department of Mechanical Engineering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Microsoft YaHei"/>
      </a:majorFont>
      <a:minorFont>
        <a:latin typeface="Arial"/>
        <a:ea typeface="Microsoft YaHei"/>
        <a:cs typeface="Microsoft Ya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Arial Unicode MS"/>
      </a:majorFont>
      <a:minorFont>
        <a:latin typeface="Times New Roman"/>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517</TotalTime>
  <Words>905</Words>
  <Application>Microsoft Office PowerPoint</Application>
  <PresentationFormat>Custom</PresentationFormat>
  <Paragraphs>169</Paragraphs>
  <Slides>18</Slides>
  <Notes>7</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18</vt:i4>
      </vt:variant>
    </vt:vector>
  </HeadingPairs>
  <TitlesOfParts>
    <vt:vector size="28"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MathType 6.0 Equation</vt:lpstr>
      <vt:lpstr>Slide 1</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EE392 - MECHANICAL COMPONENT</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EE392 - ELECTRICAL ENGINEERING PRACTICE  MECHANICAL COMPONENT  Shear Stress    </dc:title>
  <cp:lastModifiedBy>Kando</cp:lastModifiedBy>
  <cp:revision>185</cp:revision>
  <cp:lastPrinted>1601-01-01T00:00:00Z</cp:lastPrinted>
  <dcterms:created xsi:type="dcterms:W3CDTF">2013-04-30T06:54:52Z</dcterms:created>
  <dcterms:modified xsi:type="dcterms:W3CDTF">2013-05-26T11:02:11Z</dcterms:modified>
</cp:coreProperties>
</file>