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vml" ContentType="application/vnd.openxmlformats-officedocument.vmlDrawing"/>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bin" ContentType="application/vnd.openxmlformats-officedocument.oleObject"/>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83" r:id="rId1"/>
  </p:sldMasterIdLst>
  <p:notesMasterIdLst>
    <p:notesMasterId r:id="rId13"/>
  </p:notesMasterIdLst>
  <p:sldIdLst>
    <p:sldId id="264" r:id="rId2"/>
    <p:sldId id="265" r:id="rId3"/>
    <p:sldId id="266" r:id="rId4"/>
    <p:sldId id="267" r:id="rId5"/>
    <p:sldId id="269" r:id="rId6"/>
    <p:sldId id="268" r:id="rId7"/>
    <p:sldId id="270" r:id="rId8"/>
    <p:sldId id="271" r:id="rId9"/>
    <p:sldId id="272" r:id="rId10"/>
    <p:sldId id="273" r:id="rId11"/>
    <p:sldId id="274" r:id="rId12"/>
  </p:sldIdLst>
  <p:sldSz cx="10080625" cy="7559675"/>
  <p:notesSz cx="7772400" cy="10058400"/>
  <p:defaultTextStyle>
    <a:defPPr>
      <a:defRPr lang="en-GB"/>
    </a:defPPr>
    <a:lvl1pPr algn="l" defTabSz="457105"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mn-cs"/>
      </a:defRPr>
    </a:lvl1pPr>
    <a:lvl2pPr marL="742796" indent="-285692" algn="l" defTabSz="457105"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mn-cs"/>
      </a:defRPr>
    </a:lvl2pPr>
    <a:lvl3pPr marL="1142762" indent="-228552" algn="l" defTabSz="457105"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mn-cs"/>
      </a:defRPr>
    </a:lvl3pPr>
    <a:lvl4pPr marL="1599868" indent="-228552" algn="l" defTabSz="457105"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mn-cs"/>
      </a:defRPr>
    </a:lvl4pPr>
    <a:lvl5pPr marL="2056973" indent="-228552" algn="l" defTabSz="457105"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mn-cs"/>
      </a:defRPr>
    </a:lvl5pPr>
    <a:lvl6pPr marL="2285526" algn="l" defTabSz="914210" rtl="0" eaLnBrk="1" latinLnBrk="0" hangingPunct="1">
      <a:defRPr kern="1200">
        <a:solidFill>
          <a:schemeClr val="bg1"/>
        </a:solidFill>
        <a:latin typeface="Arial" charset="0"/>
        <a:ea typeface="+mn-ea"/>
        <a:cs typeface="+mn-cs"/>
      </a:defRPr>
    </a:lvl6pPr>
    <a:lvl7pPr marL="2742632" algn="l" defTabSz="914210" rtl="0" eaLnBrk="1" latinLnBrk="0" hangingPunct="1">
      <a:defRPr kern="1200">
        <a:solidFill>
          <a:schemeClr val="bg1"/>
        </a:solidFill>
        <a:latin typeface="Arial" charset="0"/>
        <a:ea typeface="+mn-ea"/>
        <a:cs typeface="+mn-cs"/>
      </a:defRPr>
    </a:lvl7pPr>
    <a:lvl8pPr marL="3199737" algn="l" defTabSz="914210" rtl="0" eaLnBrk="1" latinLnBrk="0" hangingPunct="1">
      <a:defRPr kern="1200">
        <a:solidFill>
          <a:schemeClr val="bg1"/>
        </a:solidFill>
        <a:latin typeface="Arial" charset="0"/>
        <a:ea typeface="+mn-ea"/>
        <a:cs typeface="+mn-cs"/>
      </a:defRPr>
    </a:lvl8pPr>
    <a:lvl9pPr marL="3656842" algn="l" defTabSz="914210" rtl="0" eaLnBrk="1" latinLnBrk="0" hangingPunct="1">
      <a:defRPr kern="1200">
        <a:solidFill>
          <a:schemeClr val="bg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050" y="-102"/>
      </p:cViewPr>
      <p:guideLst>
        <p:guide orient="horz" pos="2161"/>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0D95DD-09C9-4BE2-AF2C-E5C58EDFC7B3}"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n-US"/>
        </a:p>
      </dgm:t>
    </dgm:pt>
    <dgm:pt modelId="{D01CC968-BFDE-4BF8-8836-2194EFD6C97E}">
      <dgm:prSet/>
      <dgm:spPr/>
      <dgm:t>
        <a:bodyPr/>
        <a:lstStyle/>
        <a:p>
          <a:pPr rtl="0"/>
          <a:r>
            <a:rPr lang="en-US" b="1" i="1" dirty="0" smtClean="0"/>
            <a:t>EE392 - ELECTRICAL ENGINEERING PRACTICE</a:t>
          </a:r>
          <a:br>
            <a:rPr lang="en-US" b="1" i="1" dirty="0" smtClean="0"/>
          </a:br>
          <a:r>
            <a:rPr lang="en-US" b="1" i="1" dirty="0" smtClean="0"/>
            <a:t/>
          </a:r>
          <a:br>
            <a:rPr lang="en-US" b="1" i="1" dirty="0" smtClean="0"/>
          </a:br>
          <a:r>
            <a:rPr lang="en-US" b="1" i="1" dirty="0" smtClean="0"/>
            <a:t>MECHANICAL COMPONENT</a:t>
          </a:r>
          <a:endParaRPr lang="en-US" b="1" i="1" dirty="0"/>
        </a:p>
      </dgm:t>
    </dgm:pt>
    <dgm:pt modelId="{9DAE5A87-5597-4C57-A545-A4E006F042AC}" type="parTrans" cxnId="{64F65B57-F8E2-430E-B88F-8E8A5B2AA662}">
      <dgm:prSet/>
      <dgm:spPr/>
      <dgm:t>
        <a:bodyPr/>
        <a:lstStyle/>
        <a:p>
          <a:endParaRPr lang="en-US"/>
        </a:p>
      </dgm:t>
    </dgm:pt>
    <dgm:pt modelId="{70036433-EF4D-4010-B983-B3A73763A702}" type="sibTrans" cxnId="{64F65B57-F8E2-430E-B88F-8E8A5B2AA662}">
      <dgm:prSet/>
      <dgm:spPr/>
      <dgm:t>
        <a:bodyPr/>
        <a:lstStyle/>
        <a:p>
          <a:endParaRPr lang="en-US"/>
        </a:p>
      </dgm:t>
    </dgm:pt>
    <dgm:pt modelId="{1184A8F6-7BF5-4D77-8598-1FB02C62836A}" type="pres">
      <dgm:prSet presAssocID="{5D0D95DD-09C9-4BE2-AF2C-E5C58EDFC7B3}" presName="compositeShape" presStyleCnt="0">
        <dgm:presLayoutVars>
          <dgm:dir/>
          <dgm:resizeHandles/>
        </dgm:presLayoutVars>
      </dgm:prSet>
      <dgm:spPr/>
      <dgm:t>
        <a:bodyPr/>
        <a:lstStyle/>
        <a:p>
          <a:endParaRPr lang="en-US"/>
        </a:p>
      </dgm:t>
    </dgm:pt>
    <dgm:pt modelId="{1BDC9B5D-4D6A-43E9-BEE1-594E480BCCE8}" type="pres">
      <dgm:prSet presAssocID="{5D0D95DD-09C9-4BE2-AF2C-E5C58EDFC7B3}" presName="pyramid" presStyleLbl="node1" presStyleIdx="0" presStyleCnt="1"/>
      <dgm:spPr/>
    </dgm:pt>
    <dgm:pt modelId="{0320A0A0-33AA-497F-8FC5-C2DF86339935}" type="pres">
      <dgm:prSet presAssocID="{5D0D95DD-09C9-4BE2-AF2C-E5C58EDFC7B3}" presName="theList" presStyleCnt="0"/>
      <dgm:spPr/>
    </dgm:pt>
    <dgm:pt modelId="{0879226A-E599-4A57-97B5-F91B960874E3}" type="pres">
      <dgm:prSet presAssocID="{D01CC968-BFDE-4BF8-8836-2194EFD6C97E}" presName="aNode" presStyleLbl="fgAcc1" presStyleIdx="0" presStyleCnt="1">
        <dgm:presLayoutVars>
          <dgm:bulletEnabled val="1"/>
        </dgm:presLayoutVars>
      </dgm:prSet>
      <dgm:spPr/>
      <dgm:t>
        <a:bodyPr/>
        <a:lstStyle/>
        <a:p>
          <a:endParaRPr lang="en-US"/>
        </a:p>
      </dgm:t>
    </dgm:pt>
    <dgm:pt modelId="{A96752F9-B069-4364-8082-8ACC00039F6F}" type="pres">
      <dgm:prSet presAssocID="{D01CC968-BFDE-4BF8-8836-2194EFD6C97E}" presName="aSpace" presStyleCnt="0"/>
      <dgm:spPr/>
    </dgm:pt>
  </dgm:ptLst>
  <dgm:cxnLst>
    <dgm:cxn modelId="{64F65B57-F8E2-430E-B88F-8E8A5B2AA662}" srcId="{5D0D95DD-09C9-4BE2-AF2C-E5C58EDFC7B3}" destId="{D01CC968-BFDE-4BF8-8836-2194EFD6C97E}" srcOrd="0" destOrd="0" parTransId="{9DAE5A87-5597-4C57-A545-A4E006F042AC}" sibTransId="{70036433-EF4D-4010-B983-B3A73763A702}"/>
    <dgm:cxn modelId="{922C2368-B34F-41AB-9E23-C1025014CA2B}" type="presOf" srcId="{D01CC968-BFDE-4BF8-8836-2194EFD6C97E}" destId="{0879226A-E599-4A57-97B5-F91B960874E3}" srcOrd="0" destOrd="0" presId="urn:microsoft.com/office/officeart/2005/8/layout/pyramid2"/>
    <dgm:cxn modelId="{8E012D57-1E21-4525-99D6-3E290F2E65CA}" type="presOf" srcId="{5D0D95DD-09C9-4BE2-AF2C-E5C58EDFC7B3}" destId="{1184A8F6-7BF5-4D77-8598-1FB02C62836A}" srcOrd="0" destOrd="0" presId="urn:microsoft.com/office/officeart/2005/8/layout/pyramid2"/>
    <dgm:cxn modelId="{B15F8AD1-7E28-43B8-A095-64EDD065643F}" type="presParOf" srcId="{1184A8F6-7BF5-4D77-8598-1FB02C62836A}" destId="{1BDC9B5D-4D6A-43E9-BEE1-594E480BCCE8}" srcOrd="0" destOrd="0" presId="urn:microsoft.com/office/officeart/2005/8/layout/pyramid2"/>
    <dgm:cxn modelId="{CAF91EE5-79F7-4E9F-B874-D2ADFD268295}" type="presParOf" srcId="{1184A8F6-7BF5-4D77-8598-1FB02C62836A}" destId="{0320A0A0-33AA-497F-8FC5-C2DF86339935}" srcOrd="1" destOrd="0" presId="urn:microsoft.com/office/officeart/2005/8/layout/pyramid2"/>
    <dgm:cxn modelId="{1F1A4CA3-7396-49BC-AE84-260D701EA502}" type="presParOf" srcId="{0320A0A0-33AA-497F-8FC5-C2DF86339935}" destId="{0879226A-E599-4A57-97B5-F91B960874E3}" srcOrd="0" destOrd="0" presId="urn:microsoft.com/office/officeart/2005/8/layout/pyramid2"/>
    <dgm:cxn modelId="{CC3E3FB7-EF1A-479B-BDE0-11D4A4FEE108}" type="presParOf" srcId="{0320A0A0-33AA-497F-8FC5-C2DF86339935}" destId="{A96752F9-B069-4364-8082-8ACC00039F6F}" srcOrd="1"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BA355E-22DE-4BFC-A1D9-47FFA29350BD}"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en-US"/>
        </a:p>
      </dgm:t>
    </dgm:pt>
    <dgm:pt modelId="{EDEE24E3-92BD-4453-95F4-8D2AC8B5BC4B}">
      <dgm:prSet/>
      <dgm:spPr/>
      <dgm:t>
        <a:bodyPr/>
        <a:lstStyle/>
        <a:p>
          <a:pPr rtl="0"/>
          <a:r>
            <a:rPr lang="en-US" b="1" dirty="0" smtClean="0"/>
            <a:t>Dynamic Mechanics:</a:t>
          </a:r>
          <a:endParaRPr lang="en-US" dirty="0"/>
        </a:p>
      </dgm:t>
    </dgm:pt>
    <dgm:pt modelId="{EEB7C799-E722-4F7A-B258-AEAF38456409}" type="parTrans" cxnId="{FE9E76BB-0CBC-4CC2-B7EE-C458F8CE4736}">
      <dgm:prSet/>
      <dgm:spPr/>
      <dgm:t>
        <a:bodyPr/>
        <a:lstStyle/>
        <a:p>
          <a:endParaRPr lang="en-US"/>
        </a:p>
      </dgm:t>
    </dgm:pt>
    <dgm:pt modelId="{266B38E4-54B2-4607-839C-33C5E5AB1699}" type="sibTrans" cxnId="{FE9E76BB-0CBC-4CC2-B7EE-C458F8CE4736}">
      <dgm:prSet/>
      <dgm:spPr/>
      <dgm:t>
        <a:bodyPr/>
        <a:lstStyle/>
        <a:p>
          <a:endParaRPr lang="en-US"/>
        </a:p>
      </dgm:t>
    </dgm:pt>
    <dgm:pt modelId="{7E0DC19A-4229-4535-AFFB-18E8D19F9C6E}">
      <dgm:prSet/>
      <dgm:spPr/>
      <dgm:t>
        <a:bodyPr/>
        <a:lstStyle/>
        <a:p>
          <a:pPr rtl="0"/>
          <a:r>
            <a:rPr lang="en-US" b="1" dirty="0" smtClean="0"/>
            <a:t>Gear Systems</a:t>
          </a:r>
          <a:endParaRPr lang="en-US" b="1" dirty="0"/>
        </a:p>
      </dgm:t>
    </dgm:pt>
    <dgm:pt modelId="{48DC478D-60E2-42B5-9C5B-BBA20133F928}" type="parTrans" cxnId="{2E858BC5-F80C-4085-A8CE-B9C62999A2DA}">
      <dgm:prSet/>
      <dgm:spPr/>
      <dgm:t>
        <a:bodyPr/>
        <a:lstStyle/>
        <a:p>
          <a:endParaRPr lang="en-US"/>
        </a:p>
      </dgm:t>
    </dgm:pt>
    <dgm:pt modelId="{044A1904-9FC2-4CF7-B558-157FAED9F6D3}" type="sibTrans" cxnId="{2E858BC5-F80C-4085-A8CE-B9C62999A2DA}">
      <dgm:prSet/>
      <dgm:spPr/>
      <dgm:t>
        <a:bodyPr/>
        <a:lstStyle/>
        <a:p>
          <a:endParaRPr lang="en-US"/>
        </a:p>
      </dgm:t>
    </dgm:pt>
    <dgm:pt modelId="{77227DA8-4882-4A2F-ADFA-6404296BA308}" type="pres">
      <dgm:prSet presAssocID="{B7BA355E-22DE-4BFC-A1D9-47FFA29350BD}" presName="Name0" presStyleCnt="0">
        <dgm:presLayoutVars>
          <dgm:chMax val="7"/>
          <dgm:dir/>
          <dgm:animLvl val="lvl"/>
          <dgm:resizeHandles val="exact"/>
        </dgm:presLayoutVars>
      </dgm:prSet>
      <dgm:spPr/>
      <dgm:t>
        <a:bodyPr/>
        <a:lstStyle/>
        <a:p>
          <a:endParaRPr lang="en-US"/>
        </a:p>
      </dgm:t>
    </dgm:pt>
    <dgm:pt modelId="{ACC13B32-C0A7-411A-AD43-96477C6C9C29}" type="pres">
      <dgm:prSet presAssocID="{EDEE24E3-92BD-4453-95F4-8D2AC8B5BC4B}" presName="circle1" presStyleLbl="node1" presStyleIdx="0" presStyleCnt="2"/>
      <dgm:spPr/>
    </dgm:pt>
    <dgm:pt modelId="{E87280CD-8FC3-48A9-ADDF-DB80F04E2CC5}" type="pres">
      <dgm:prSet presAssocID="{EDEE24E3-92BD-4453-95F4-8D2AC8B5BC4B}" presName="space" presStyleCnt="0"/>
      <dgm:spPr/>
    </dgm:pt>
    <dgm:pt modelId="{7CD55FD6-ADEB-41AF-BEB1-D089AE6321A7}" type="pres">
      <dgm:prSet presAssocID="{EDEE24E3-92BD-4453-95F4-8D2AC8B5BC4B}" presName="rect1" presStyleLbl="alignAcc1" presStyleIdx="0" presStyleCnt="2"/>
      <dgm:spPr/>
      <dgm:t>
        <a:bodyPr/>
        <a:lstStyle/>
        <a:p>
          <a:endParaRPr lang="en-US"/>
        </a:p>
      </dgm:t>
    </dgm:pt>
    <dgm:pt modelId="{55012C8D-9881-4024-B88E-68D4082B4667}" type="pres">
      <dgm:prSet presAssocID="{7E0DC19A-4229-4535-AFFB-18E8D19F9C6E}" presName="vertSpace2" presStyleLbl="node1" presStyleIdx="0" presStyleCnt="2"/>
      <dgm:spPr/>
    </dgm:pt>
    <dgm:pt modelId="{66CDDABA-8587-491B-A4EC-CD17EFB37169}" type="pres">
      <dgm:prSet presAssocID="{7E0DC19A-4229-4535-AFFB-18E8D19F9C6E}" presName="circle2" presStyleLbl="node1" presStyleIdx="1" presStyleCnt="2"/>
      <dgm:spPr/>
    </dgm:pt>
    <dgm:pt modelId="{62EA14DA-DE94-4F0F-A8D7-C9BA3A326A4D}" type="pres">
      <dgm:prSet presAssocID="{7E0DC19A-4229-4535-AFFB-18E8D19F9C6E}" presName="rect2" presStyleLbl="alignAcc1" presStyleIdx="1" presStyleCnt="2"/>
      <dgm:spPr/>
      <dgm:t>
        <a:bodyPr/>
        <a:lstStyle/>
        <a:p>
          <a:endParaRPr lang="en-US"/>
        </a:p>
      </dgm:t>
    </dgm:pt>
    <dgm:pt modelId="{CE142410-EFF5-4139-AA4A-0E93E2668142}" type="pres">
      <dgm:prSet presAssocID="{EDEE24E3-92BD-4453-95F4-8D2AC8B5BC4B}" presName="rect1ParTxNoCh" presStyleLbl="alignAcc1" presStyleIdx="1" presStyleCnt="2">
        <dgm:presLayoutVars>
          <dgm:chMax val="1"/>
          <dgm:bulletEnabled val="1"/>
        </dgm:presLayoutVars>
      </dgm:prSet>
      <dgm:spPr/>
      <dgm:t>
        <a:bodyPr/>
        <a:lstStyle/>
        <a:p>
          <a:endParaRPr lang="en-US"/>
        </a:p>
      </dgm:t>
    </dgm:pt>
    <dgm:pt modelId="{05B3A1FC-FD33-46B2-85F2-82FA25C302C7}" type="pres">
      <dgm:prSet presAssocID="{7E0DC19A-4229-4535-AFFB-18E8D19F9C6E}" presName="rect2ParTxNoCh" presStyleLbl="alignAcc1" presStyleIdx="1" presStyleCnt="2">
        <dgm:presLayoutVars>
          <dgm:chMax val="1"/>
          <dgm:bulletEnabled val="1"/>
        </dgm:presLayoutVars>
      </dgm:prSet>
      <dgm:spPr/>
      <dgm:t>
        <a:bodyPr/>
        <a:lstStyle/>
        <a:p>
          <a:endParaRPr lang="en-US"/>
        </a:p>
      </dgm:t>
    </dgm:pt>
  </dgm:ptLst>
  <dgm:cxnLst>
    <dgm:cxn modelId="{D07F3D50-3160-4692-8FBC-B6311665478D}" type="presOf" srcId="{EDEE24E3-92BD-4453-95F4-8D2AC8B5BC4B}" destId="{7CD55FD6-ADEB-41AF-BEB1-D089AE6321A7}" srcOrd="0" destOrd="0" presId="urn:microsoft.com/office/officeart/2005/8/layout/target3"/>
    <dgm:cxn modelId="{CF106C2E-6077-479C-88FA-9F359DB5EBE1}" type="presOf" srcId="{7E0DC19A-4229-4535-AFFB-18E8D19F9C6E}" destId="{05B3A1FC-FD33-46B2-85F2-82FA25C302C7}" srcOrd="1" destOrd="0" presId="urn:microsoft.com/office/officeart/2005/8/layout/target3"/>
    <dgm:cxn modelId="{01D25899-DF3D-4659-A6E1-A67E56BF27AE}" type="presOf" srcId="{EDEE24E3-92BD-4453-95F4-8D2AC8B5BC4B}" destId="{CE142410-EFF5-4139-AA4A-0E93E2668142}" srcOrd="1" destOrd="0" presId="urn:microsoft.com/office/officeart/2005/8/layout/target3"/>
    <dgm:cxn modelId="{FE9E76BB-0CBC-4CC2-B7EE-C458F8CE4736}" srcId="{B7BA355E-22DE-4BFC-A1D9-47FFA29350BD}" destId="{EDEE24E3-92BD-4453-95F4-8D2AC8B5BC4B}" srcOrd="0" destOrd="0" parTransId="{EEB7C799-E722-4F7A-B258-AEAF38456409}" sibTransId="{266B38E4-54B2-4607-839C-33C5E5AB1699}"/>
    <dgm:cxn modelId="{B16E9846-C4E9-4B22-9D12-01C2D5105D1B}" type="presOf" srcId="{7E0DC19A-4229-4535-AFFB-18E8D19F9C6E}" destId="{62EA14DA-DE94-4F0F-A8D7-C9BA3A326A4D}" srcOrd="0" destOrd="0" presId="urn:microsoft.com/office/officeart/2005/8/layout/target3"/>
    <dgm:cxn modelId="{2E858BC5-F80C-4085-A8CE-B9C62999A2DA}" srcId="{B7BA355E-22DE-4BFC-A1D9-47FFA29350BD}" destId="{7E0DC19A-4229-4535-AFFB-18E8D19F9C6E}" srcOrd="1" destOrd="0" parTransId="{48DC478D-60E2-42B5-9C5B-BBA20133F928}" sibTransId="{044A1904-9FC2-4CF7-B558-157FAED9F6D3}"/>
    <dgm:cxn modelId="{818B0229-4A63-4643-891F-A59D9EFAC329}" type="presOf" srcId="{B7BA355E-22DE-4BFC-A1D9-47FFA29350BD}" destId="{77227DA8-4882-4A2F-ADFA-6404296BA308}" srcOrd="0" destOrd="0" presId="urn:microsoft.com/office/officeart/2005/8/layout/target3"/>
    <dgm:cxn modelId="{45D50A1A-6557-43EB-A116-E16DCA8EFC54}" type="presParOf" srcId="{77227DA8-4882-4A2F-ADFA-6404296BA308}" destId="{ACC13B32-C0A7-411A-AD43-96477C6C9C29}" srcOrd="0" destOrd="0" presId="urn:microsoft.com/office/officeart/2005/8/layout/target3"/>
    <dgm:cxn modelId="{487A91B5-AB74-4B3F-97DC-3AFB3809AD33}" type="presParOf" srcId="{77227DA8-4882-4A2F-ADFA-6404296BA308}" destId="{E87280CD-8FC3-48A9-ADDF-DB80F04E2CC5}" srcOrd="1" destOrd="0" presId="urn:microsoft.com/office/officeart/2005/8/layout/target3"/>
    <dgm:cxn modelId="{81B5D584-42C2-49C7-B000-BC47E386123E}" type="presParOf" srcId="{77227DA8-4882-4A2F-ADFA-6404296BA308}" destId="{7CD55FD6-ADEB-41AF-BEB1-D089AE6321A7}" srcOrd="2" destOrd="0" presId="urn:microsoft.com/office/officeart/2005/8/layout/target3"/>
    <dgm:cxn modelId="{78BFF187-79E5-44F9-869D-06FE3B49CC6C}" type="presParOf" srcId="{77227DA8-4882-4A2F-ADFA-6404296BA308}" destId="{55012C8D-9881-4024-B88E-68D4082B4667}" srcOrd="3" destOrd="0" presId="urn:microsoft.com/office/officeart/2005/8/layout/target3"/>
    <dgm:cxn modelId="{F4034293-BF1F-476D-8B66-1E6952EE5398}" type="presParOf" srcId="{77227DA8-4882-4A2F-ADFA-6404296BA308}" destId="{66CDDABA-8587-491B-A4EC-CD17EFB37169}" srcOrd="4" destOrd="0" presId="urn:microsoft.com/office/officeart/2005/8/layout/target3"/>
    <dgm:cxn modelId="{79C8EE27-2D15-450F-9F1C-11AD4A019AA8}" type="presParOf" srcId="{77227DA8-4882-4A2F-ADFA-6404296BA308}" destId="{62EA14DA-DE94-4F0F-A8D7-C9BA3A326A4D}" srcOrd="5" destOrd="0" presId="urn:microsoft.com/office/officeart/2005/8/layout/target3"/>
    <dgm:cxn modelId="{EF686251-F819-4A78-944A-1132FC149DC9}" type="presParOf" srcId="{77227DA8-4882-4A2F-ADFA-6404296BA308}" destId="{CE142410-EFF5-4139-AA4A-0E93E2668142}" srcOrd="6" destOrd="0" presId="urn:microsoft.com/office/officeart/2005/8/layout/target3"/>
    <dgm:cxn modelId="{678E9402-5B3A-4C54-BBDA-B4221F2B856C}" type="presParOf" srcId="{77227DA8-4882-4A2F-ADFA-6404296BA308}" destId="{05B3A1FC-FD33-46B2-85F2-82FA25C302C7}" srcOrd="7" destOrd="0" presId="urn:microsoft.com/office/officeart/2005/8/layout/target3"/>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BDC9B5D-4D6A-43E9-BEE1-594E480BCCE8}">
      <dsp:nvSpPr>
        <dsp:cNvPr id="0" name=""/>
        <dsp:cNvSpPr/>
      </dsp:nvSpPr>
      <dsp:spPr>
        <a:xfrm>
          <a:off x="2808249" y="0"/>
          <a:ext cx="2487610" cy="2487610"/>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79226A-E599-4A57-97B5-F91B960874E3}">
      <dsp:nvSpPr>
        <dsp:cNvPr id="0" name=""/>
        <dsp:cNvSpPr/>
      </dsp:nvSpPr>
      <dsp:spPr>
        <a:xfrm>
          <a:off x="4052054" y="249004"/>
          <a:ext cx="1616947" cy="1768535"/>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n-US" sz="1500" b="1" i="1" kern="1200" dirty="0" smtClean="0"/>
            <a:t>EE392 - ELECTRICAL ENGINEERING PRACTICE</a:t>
          </a:r>
          <a:br>
            <a:rPr lang="en-US" sz="1500" b="1" i="1" kern="1200" dirty="0" smtClean="0"/>
          </a:br>
          <a:r>
            <a:rPr lang="en-US" sz="1500" b="1" i="1" kern="1200" dirty="0" smtClean="0"/>
            <a:t/>
          </a:r>
          <a:br>
            <a:rPr lang="en-US" sz="1500" b="1" i="1" kern="1200" dirty="0" smtClean="0"/>
          </a:br>
          <a:r>
            <a:rPr lang="en-US" sz="1500" b="1" i="1" kern="1200" dirty="0" smtClean="0"/>
            <a:t>MECHANICAL COMPONENT</a:t>
          </a:r>
          <a:endParaRPr lang="en-US" sz="1500" b="1" i="1" kern="1200" dirty="0"/>
        </a:p>
      </dsp:txBody>
      <dsp:txXfrm>
        <a:off x="4052054" y="249004"/>
        <a:ext cx="1616947" cy="176853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C13B32-C0A7-411A-AD43-96477C6C9C29}">
      <dsp:nvSpPr>
        <dsp:cNvPr id="0" name=""/>
        <dsp:cNvSpPr/>
      </dsp:nvSpPr>
      <dsp:spPr>
        <a:xfrm>
          <a:off x="0" y="0"/>
          <a:ext cx="1008225" cy="1008225"/>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D55FD6-ADEB-41AF-BEB1-D089AE6321A7}">
      <dsp:nvSpPr>
        <dsp:cNvPr id="0" name=""/>
        <dsp:cNvSpPr/>
      </dsp:nvSpPr>
      <dsp:spPr>
        <a:xfrm>
          <a:off x="504112" y="0"/>
          <a:ext cx="4677487" cy="1008225"/>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200" b="1" kern="1200" dirty="0" smtClean="0"/>
            <a:t>Dynamic Mechanics:</a:t>
          </a:r>
          <a:endParaRPr lang="en-US" sz="2200" kern="1200" dirty="0"/>
        </a:p>
      </dsp:txBody>
      <dsp:txXfrm>
        <a:off x="504112" y="0"/>
        <a:ext cx="4677487" cy="478906"/>
      </dsp:txXfrm>
    </dsp:sp>
    <dsp:sp modelId="{66CDDABA-8587-491B-A4EC-CD17EFB37169}">
      <dsp:nvSpPr>
        <dsp:cNvPr id="0" name=""/>
        <dsp:cNvSpPr/>
      </dsp:nvSpPr>
      <dsp:spPr>
        <a:xfrm>
          <a:off x="264659" y="478906"/>
          <a:ext cx="478906" cy="478906"/>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EA14DA-DE94-4F0F-A8D7-C9BA3A326A4D}">
      <dsp:nvSpPr>
        <dsp:cNvPr id="0" name=""/>
        <dsp:cNvSpPr/>
      </dsp:nvSpPr>
      <dsp:spPr>
        <a:xfrm>
          <a:off x="504112" y="478906"/>
          <a:ext cx="4677487" cy="478906"/>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200" b="1" kern="1200" dirty="0" smtClean="0"/>
            <a:t>Gear Systems</a:t>
          </a:r>
          <a:endParaRPr lang="en-US" sz="2200" b="1" kern="1200" dirty="0"/>
        </a:p>
      </dsp:txBody>
      <dsp:txXfrm>
        <a:off x="504112" y="478906"/>
        <a:ext cx="4677487" cy="47890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image" Target="../media/image20.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9.wmf"/><Relationship Id="rId2" Type="http://schemas.openxmlformats.org/officeDocument/2006/relationships/image" Target="../media/image3.wmf"/><Relationship Id="rId16" Type="http://schemas.openxmlformats.org/officeDocument/2006/relationships/image" Target="../media/image23.wmf"/><Relationship Id="rId1" Type="http://schemas.openxmlformats.org/officeDocument/2006/relationships/image" Target="../media/image2.wmf"/><Relationship Id="rId6" Type="http://schemas.openxmlformats.org/officeDocument/2006/relationships/image" Target="../media/image14.wmf"/><Relationship Id="rId11" Type="http://schemas.openxmlformats.org/officeDocument/2006/relationships/image" Target="../media/image18.wmf"/><Relationship Id="rId5" Type="http://schemas.openxmlformats.org/officeDocument/2006/relationships/image" Target="../media/image6.wmf"/><Relationship Id="rId15" Type="http://schemas.openxmlformats.org/officeDocument/2006/relationships/image" Target="../media/image22.wmf"/><Relationship Id="rId10" Type="http://schemas.openxmlformats.org/officeDocument/2006/relationships/image" Target="../media/image17.wmf"/><Relationship Id="rId4" Type="http://schemas.openxmlformats.org/officeDocument/2006/relationships/image" Target="../media/image5.wmf"/><Relationship Id="rId9" Type="http://schemas.openxmlformats.org/officeDocument/2006/relationships/image" Target="../media/image16.wmf"/><Relationship Id="rId1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4" Type="http://schemas.openxmlformats.org/officeDocument/2006/relationships/image" Target="../media/image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1" name="AutoShape 1"/>
          <p:cNvSpPr>
            <a:spLocks noChangeArrowheads="1"/>
          </p:cNvSpPr>
          <p:nvPr/>
        </p:nvSpPr>
        <p:spPr bwMode="auto">
          <a:xfrm>
            <a:off x="0" y="0"/>
            <a:ext cx="7772400" cy="10058400"/>
          </a:xfrm>
          <a:prstGeom prst="roundRect">
            <a:avLst>
              <a:gd name="adj" fmla="val 19"/>
            </a:avLst>
          </a:prstGeom>
          <a:solidFill>
            <a:srgbClr val="FFFFFF"/>
          </a:solidFill>
          <a:ln w="9360" cap="sq">
            <a:noFill/>
            <a:miter lim="800000"/>
            <a:headEnd/>
            <a:tailEnd/>
          </a:ln>
          <a:effectLst/>
        </p:spPr>
        <p:txBody>
          <a:bodyPr wrap="none" anchor="ctr"/>
          <a:lstStyle/>
          <a:p>
            <a:pPr>
              <a:defRPr/>
            </a:pPr>
            <a:endParaRPr lang="en-US"/>
          </a:p>
        </p:txBody>
      </p:sp>
      <p:sp>
        <p:nvSpPr>
          <p:cNvPr id="10242" name="AutoShape 2"/>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a:defRPr/>
            </a:pPr>
            <a:endParaRPr lang="en-US"/>
          </a:p>
        </p:txBody>
      </p:sp>
      <p:sp>
        <p:nvSpPr>
          <p:cNvPr id="10243" name="AutoShape 3"/>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a:defRPr/>
            </a:pPr>
            <a:endParaRPr lang="en-US"/>
          </a:p>
        </p:txBody>
      </p:sp>
      <p:sp>
        <p:nvSpPr>
          <p:cNvPr id="10244" name="AutoShape 4"/>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a:defRPr/>
            </a:pPr>
            <a:endParaRPr lang="en-US"/>
          </a:p>
        </p:txBody>
      </p:sp>
      <p:sp>
        <p:nvSpPr>
          <p:cNvPr id="18438" name="Rectangle 5"/>
          <p:cNvSpPr>
            <a:spLocks noGrp="1" noRot="1" noChangeAspect="1" noChangeArrowheads="1"/>
          </p:cNvSpPr>
          <p:nvPr>
            <p:ph type="sldImg"/>
          </p:nvPr>
        </p:nvSpPr>
        <p:spPr bwMode="auto">
          <a:xfrm>
            <a:off x="1373188" y="763588"/>
            <a:ext cx="5018087" cy="3763962"/>
          </a:xfrm>
          <a:prstGeom prst="rect">
            <a:avLst/>
          </a:prstGeom>
          <a:noFill/>
          <a:ln w="9525">
            <a:noFill/>
            <a:round/>
            <a:headEnd/>
            <a:tailEnd/>
          </a:ln>
        </p:spPr>
      </p:sp>
      <p:sp>
        <p:nvSpPr>
          <p:cNvPr id="10246" name="Rectangle 6"/>
          <p:cNvSpPr>
            <a:spLocks noGrp="1" noChangeArrowheads="1"/>
          </p:cNvSpPr>
          <p:nvPr>
            <p:ph type="body"/>
          </p:nvPr>
        </p:nvSpPr>
        <p:spPr bwMode="auto">
          <a:xfrm>
            <a:off x="777875" y="4776788"/>
            <a:ext cx="6210300" cy="4518025"/>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10247" name="Rectangle 7"/>
          <p:cNvSpPr>
            <a:spLocks noGrp="1" noChangeArrowheads="1"/>
          </p:cNvSpPr>
          <p:nvPr>
            <p:ph type="hdr"/>
          </p:nvPr>
        </p:nvSpPr>
        <p:spPr bwMode="auto">
          <a:xfrm>
            <a:off x="0" y="0"/>
            <a:ext cx="3365500" cy="49530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nSpc>
                <a:spcPct val="95000"/>
              </a:lnSpc>
              <a:buClrTx/>
              <a:buFontTx/>
              <a:buNone/>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pPr>
              <a:defRPr/>
            </a:pPr>
            <a:endParaRPr lang="en-US"/>
          </a:p>
        </p:txBody>
      </p:sp>
      <p:sp>
        <p:nvSpPr>
          <p:cNvPr id="10248" name="Rectangle 8"/>
          <p:cNvSpPr>
            <a:spLocks noGrp="1" noChangeArrowheads="1"/>
          </p:cNvSpPr>
          <p:nvPr>
            <p:ph type="dt"/>
          </p:nvPr>
        </p:nvSpPr>
        <p:spPr bwMode="auto">
          <a:xfrm>
            <a:off x="4398963" y="0"/>
            <a:ext cx="3365500" cy="49530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lnSpc>
                <a:spcPct val="95000"/>
              </a:lnSpc>
              <a:buClrTx/>
              <a:buFontTx/>
              <a:buNone/>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pPr>
              <a:defRPr/>
            </a:pPr>
            <a:endParaRPr lang="en-US"/>
          </a:p>
        </p:txBody>
      </p:sp>
      <p:sp>
        <p:nvSpPr>
          <p:cNvPr id="10249" name="Rectangle 9"/>
          <p:cNvSpPr>
            <a:spLocks noGrp="1" noChangeArrowheads="1"/>
          </p:cNvSpPr>
          <p:nvPr>
            <p:ph type="ftr"/>
          </p:nvPr>
        </p:nvSpPr>
        <p:spPr bwMode="auto">
          <a:xfrm>
            <a:off x="0" y="9555163"/>
            <a:ext cx="3365500" cy="49530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nSpc>
                <a:spcPct val="95000"/>
              </a:lnSpc>
              <a:buClrTx/>
              <a:buFontTx/>
              <a:buNone/>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pPr>
              <a:defRPr/>
            </a:pPr>
            <a:endParaRPr lang="en-US"/>
          </a:p>
        </p:txBody>
      </p:sp>
      <p:sp>
        <p:nvSpPr>
          <p:cNvPr id="10250" name="Rectangle 10"/>
          <p:cNvSpPr>
            <a:spLocks noGrp="1" noChangeArrowheads="1"/>
          </p:cNvSpPr>
          <p:nvPr>
            <p:ph type="sldNum"/>
          </p:nvPr>
        </p:nvSpPr>
        <p:spPr bwMode="auto">
          <a:xfrm>
            <a:off x="4398963" y="9555163"/>
            <a:ext cx="3365500" cy="49530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gn="r">
              <a:lnSpc>
                <a:spcPct val="95000"/>
              </a:lnSpc>
              <a:buClrTx/>
              <a:buFontTx/>
              <a:buNone/>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pPr>
              <a:defRPr/>
            </a:pPr>
            <a:fld id="{F0BFDFED-AE3E-4A58-A0FA-1E6B3173AA4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105"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796" indent="-285692" algn="l" defTabSz="457105"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2762" indent="-228552" algn="l" defTabSz="457105"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599868" indent="-228552" algn="l" defTabSz="457105"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6973" indent="-228552" algn="l" defTabSz="457105"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5526" algn="l" defTabSz="914210" rtl="0" eaLnBrk="1" latinLnBrk="0" hangingPunct="1">
      <a:defRPr sz="1200" kern="1200">
        <a:solidFill>
          <a:schemeClr val="tx1"/>
        </a:solidFill>
        <a:latin typeface="+mn-lt"/>
        <a:ea typeface="+mn-ea"/>
        <a:cs typeface="+mn-cs"/>
      </a:defRPr>
    </a:lvl6pPr>
    <a:lvl7pPr marL="2742632" algn="l" defTabSz="914210" rtl="0" eaLnBrk="1" latinLnBrk="0" hangingPunct="1">
      <a:defRPr sz="1200" kern="1200">
        <a:solidFill>
          <a:schemeClr val="tx1"/>
        </a:solidFill>
        <a:latin typeface="+mn-lt"/>
        <a:ea typeface="+mn-ea"/>
        <a:cs typeface="+mn-cs"/>
      </a:defRPr>
    </a:lvl7pPr>
    <a:lvl8pPr marL="3199737" algn="l" defTabSz="914210" rtl="0" eaLnBrk="1" latinLnBrk="0" hangingPunct="1">
      <a:defRPr sz="1200" kern="1200">
        <a:solidFill>
          <a:schemeClr val="tx1"/>
        </a:solidFill>
        <a:latin typeface="+mn-lt"/>
        <a:ea typeface="+mn-ea"/>
        <a:cs typeface="+mn-cs"/>
      </a:defRPr>
    </a:lvl8pPr>
    <a:lvl9pPr marL="3656842" algn="l" defTabSz="91421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idx="10"/>
          </p:nvPr>
        </p:nvSpPr>
        <p:spPr/>
        <p:txBody>
          <a:bodyPr/>
          <a:lstStyle/>
          <a:p>
            <a:pPr>
              <a:defRPr/>
            </a:pPr>
            <a:fld id="{F0BFDFED-AE3E-4A58-A0FA-1E6B3173AA41}"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344083" y="4283816"/>
            <a:ext cx="7560469" cy="1091953"/>
          </a:xfrm>
        </p:spPr>
        <p:txBody>
          <a:bodyPr anchor="t" anchorCtr="0"/>
          <a:lstStyle>
            <a:lvl1pPr algn="r">
              <a:defRPr sz="35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344083" y="5648757"/>
            <a:ext cx="7560469" cy="587975"/>
          </a:xfrm>
        </p:spPr>
        <p:txBody>
          <a:bodyPr/>
          <a:lstStyle>
            <a:lvl1pPr marL="0" indent="0" algn="r">
              <a:buNone/>
              <a:defRPr sz="2200">
                <a:solidFill>
                  <a:schemeClr val="tx2"/>
                </a:solidFill>
                <a:latin typeface="+mj-lt"/>
                <a:ea typeface="+mj-ea"/>
                <a:cs typeface="+mj-cs"/>
              </a:defRPr>
            </a:lvl1pPr>
            <a:lvl2pPr marL="503972" indent="0" algn="ctr">
              <a:buNone/>
            </a:lvl2pPr>
            <a:lvl3pPr marL="1007943" indent="0" algn="ctr">
              <a:buNone/>
            </a:lvl3pPr>
            <a:lvl4pPr marL="1511915" indent="0" algn="ctr">
              <a:buNone/>
            </a:lvl4pPr>
            <a:lvl5pPr marL="2015886" indent="0" algn="ctr">
              <a:buNone/>
            </a:lvl5pPr>
            <a:lvl6pPr marL="2519858" indent="0" algn="ctr">
              <a:buNone/>
            </a:lvl6pPr>
            <a:lvl7pPr marL="3023829" indent="0" algn="ctr">
              <a:buNone/>
            </a:lvl7pPr>
            <a:lvl8pPr marL="3527801" indent="0" algn="ctr">
              <a:buNone/>
            </a:lvl8pPr>
            <a:lvl9pPr marL="4031772"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056438" y="7005299"/>
            <a:ext cx="2520156" cy="403183"/>
          </a:xfrm>
        </p:spPr>
        <p:txBody>
          <a:bodyPr/>
          <a:lstStyle>
            <a:lvl1pPr>
              <a:defRPr sz="1500"/>
            </a:lvl1pPr>
          </a:lstStyle>
          <a:p>
            <a:pPr>
              <a:defRPr/>
            </a:pPr>
            <a:endParaRPr lang="en-US"/>
          </a:p>
        </p:txBody>
      </p:sp>
      <p:sp>
        <p:nvSpPr>
          <p:cNvPr id="17" name="Footer Placeholder 16"/>
          <p:cNvSpPr>
            <a:spLocks noGrp="1"/>
          </p:cNvSpPr>
          <p:nvPr>
            <p:ph type="ftr" sz="quarter" idx="11"/>
          </p:nvPr>
        </p:nvSpPr>
        <p:spPr>
          <a:xfrm>
            <a:off x="3195558" y="7005299"/>
            <a:ext cx="3830638" cy="403183"/>
          </a:xfrm>
        </p:spPr>
        <p:txBody>
          <a:bodyPr/>
          <a:lstStyle/>
          <a:p>
            <a:pPr>
              <a:defRPr/>
            </a:pPr>
            <a:endParaRPr lang="en-US"/>
          </a:p>
        </p:txBody>
      </p:sp>
      <p:sp>
        <p:nvSpPr>
          <p:cNvPr id="29" name="Slide Number Placeholder 28"/>
          <p:cNvSpPr>
            <a:spLocks noGrp="1"/>
          </p:cNvSpPr>
          <p:nvPr>
            <p:ph type="sldNum" sz="quarter" idx="12"/>
          </p:nvPr>
        </p:nvSpPr>
        <p:spPr>
          <a:xfrm>
            <a:off x="1340723" y="7005299"/>
            <a:ext cx="1344083" cy="403183"/>
          </a:xfrm>
        </p:spPr>
        <p:txBody>
          <a:bodyPr/>
          <a:lstStyle/>
          <a:p>
            <a:pPr>
              <a:defRPr/>
            </a:pPr>
            <a:fld id="{06FE04CA-EF4B-4CFB-90DC-0A181735E1EA}" type="slidenum">
              <a:rPr lang="en-US" smtClean="0"/>
              <a:pPr>
                <a:defRPr/>
              </a:pPr>
              <a:t>‹#›</a:t>
            </a:fld>
            <a:endParaRPr lang="en-US"/>
          </a:p>
        </p:txBody>
      </p:sp>
      <p:sp>
        <p:nvSpPr>
          <p:cNvPr id="21" name="Rectangle 20"/>
          <p:cNvSpPr/>
          <p:nvPr/>
        </p:nvSpPr>
        <p:spPr>
          <a:xfrm>
            <a:off x="997562" y="4021327"/>
            <a:ext cx="8064500" cy="1411139"/>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
        <p:nvSpPr>
          <p:cNvPr id="33" name="Rectangle 32"/>
          <p:cNvSpPr/>
          <p:nvPr/>
        </p:nvSpPr>
        <p:spPr>
          <a:xfrm>
            <a:off x="1008063" y="5564761"/>
            <a:ext cx="8064500" cy="755968"/>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
        <p:nvSpPr>
          <p:cNvPr id="22" name="Rectangle 21"/>
          <p:cNvSpPr/>
          <p:nvPr/>
        </p:nvSpPr>
        <p:spPr>
          <a:xfrm>
            <a:off x="997562" y="4021327"/>
            <a:ext cx="252016" cy="1411139"/>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
        <p:nvSpPr>
          <p:cNvPr id="32" name="Rectangle 31"/>
          <p:cNvSpPr/>
          <p:nvPr/>
        </p:nvSpPr>
        <p:spPr>
          <a:xfrm>
            <a:off x="1008062" y="5564761"/>
            <a:ext cx="252016" cy="755968"/>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A54A1E7-2771-48B4-83B6-D0961E652191}"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8453" y="302738"/>
            <a:ext cx="2268141" cy="645022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4031" y="302738"/>
            <a:ext cx="6636411" cy="645022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515DFEC-3384-4EF8-8404-39E649547BFA}" type="slidenum">
              <a:rPr lang="en-US" smtClean="0"/>
              <a:pPr>
                <a:defRPr/>
              </a:pPr>
              <a:t>‹#›</a:t>
            </a:fld>
            <a:endParaRPr lang="en-US"/>
          </a:p>
        </p:txBody>
      </p:sp>
      <p:sp>
        <p:nvSpPr>
          <p:cNvPr id="7" name="Straight Connector 6"/>
          <p:cNvSpPr>
            <a:spLocks noChangeShapeType="1"/>
          </p:cNvSpPr>
          <p:nvPr/>
        </p:nvSpPr>
        <p:spPr bwMode="auto">
          <a:xfrm>
            <a:off x="504031" y="7003199"/>
            <a:ext cx="9072563" cy="0"/>
          </a:xfrm>
          <a:prstGeom prst="line">
            <a:avLst/>
          </a:prstGeom>
          <a:noFill/>
          <a:ln w="9525" cap="flat" cmpd="sng" algn="ctr">
            <a:solidFill>
              <a:schemeClr val="accent2"/>
            </a:solidFill>
            <a:prstDash val="dash"/>
            <a:round/>
            <a:headEnd type="none" w="med" len="med"/>
            <a:tailEnd type="none" w="med" len="med"/>
          </a:ln>
          <a:effectLst/>
        </p:spPr>
        <p:txBody>
          <a:bodyPr vert="horz" wrap="square" lIns="100794" tIns="50397" rIns="100794" bIns="50397" anchor="t" compatLnSpc="1"/>
          <a:lstStyle/>
          <a:p>
            <a:endParaRPr kumimoji="0" lang="en-US"/>
          </a:p>
        </p:txBody>
      </p:sp>
      <p:sp>
        <p:nvSpPr>
          <p:cNvPr id="8" name="Isosceles Triangle 7"/>
          <p:cNvSpPr>
            <a:spLocks noChangeAspect="1"/>
          </p:cNvSpPr>
          <p:nvPr/>
        </p:nvSpPr>
        <p:spPr>
          <a:xfrm rot="5400000">
            <a:off x="462040" y="7129186"/>
            <a:ext cx="210376" cy="132638"/>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
        <p:nvSpPr>
          <p:cNvPr id="9" name="Straight Connector 8"/>
          <p:cNvSpPr>
            <a:spLocks noChangeShapeType="1"/>
          </p:cNvSpPr>
          <p:nvPr/>
        </p:nvSpPr>
        <p:spPr bwMode="auto">
          <a:xfrm rot="5400000">
            <a:off x="4001728" y="3529559"/>
            <a:ext cx="6450923" cy="0"/>
          </a:xfrm>
          <a:prstGeom prst="line">
            <a:avLst/>
          </a:prstGeom>
          <a:noFill/>
          <a:ln w="9525" cap="flat" cmpd="sng" algn="ctr">
            <a:solidFill>
              <a:schemeClr val="accent2"/>
            </a:solidFill>
            <a:prstDash val="dash"/>
            <a:round/>
            <a:headEnd type="none" w="med" len="med"/>
            <a:tailEnd type="none" w="med" len="med"/>
          </a:ln>
          <a:effectLst/>
        </p:spPr>
        <p:txBody>
          <a:bodyPr vert="horz" wrap="square" lIns="100794" tIns="50397" rIns="100794" bIns="50397"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635375" y="301627"/>
            <a:ext cx="6148388" cy="1254125"/>
          </a:xfrm>
        </p:spPr>
        <p:txBody>
          <a:bodyPr/>
          <a:lstStyle/>
          <a:p>
            <a:r>
              <a:rPr lang="en-US" smtClean="0"/>
              <a:t>Click to edit Master title style</a:t>
            </a:r>
            <a:endParaRPr lang="en-US"/>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4"/>
          <p:cNvSpPr>
            <a:spLocks noGrp="1" noChangeArrowheads="1"/>
          </p:cNvSpPr>
          <p:nvPr>
            <p:ph type="ftr" idx="11"/>
          </p:nvPr>
        </p:nvSpPr>
        <p:spPr>
          <a:ln/>
        </p:spPr>
        <p:txBody>
          <a:bodyPr/>
          <a:lstStyle>
            <a:lvl1pPr>
              <a:defRPr/>
            </a:lvl1pPr>
          </a:lstStyle>
          <a:p>
            <a:pPr>
              <a:defRPr/>
            </a:pPr>
            <a:endParaRPr lang="en-US"/>
          </a:p>
        </p:txBody>
      </p:sp>
      <p:sp>
        <p:nvSpPr>
          <p:cNvPr id="5" name="Rectangle 5"/>
          <p:cNvSpPr>
            <a:spLocks noGrp="1" noChangeArrowheads="1"/>
          </p:cNvSpPr>
          <p:nvPr>
            <p:ph type="sldNum" idx="12"/>
          </p:nvPr>
        </p:nvSpPr>
        <p:spPr>
          <a:ln/>
        </p:spPr>
        <p:txBody>
          <a:bodyPr/>
          <a:lstStyle>
            <a:lvl1pPr>
              <a:defRPr/>
            </a:lvl1pPr>
          </a:lstStyle>
          <a:p>
            <a:pPr>
              <a:defRPr/>
            </a:pPr>
            <a:fld id="{9549263C-3EEE-404B-A78F-B388A279C3F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EFE4AD7-3AA0-4B7D-B77C-554E340BD054}" type="slidenum">
              <a:rPr lang="en-US" smtClean="0"/>
              <a:pPr>
                <a:defRPr/>
              </a:pPr>
              <a:t>‹#›</a:t>
            </a:fld>
            <a:endParaRPr lang="en-US"/>
          </a:p>
        </p:txBody>
      </p:sp>
      <p:sp>
        <p:nvSpPr>
          <p:cNvPr id="8" name="Content Placeholder 7"/>
          <p:cNvSpPr>
            <a:spLocks noGrp="1"/>
          </p:cNvSpPr>
          <p:nvPr>
            <p:ph sz="quarter" idx="1"/>
          </p:nvPr>
        </p:nvSpPr>
        <p:spPr>
          <a:xfrm>
            <a:off x="504031" y="1343942"/>
            <a:ext cx="9072563" cy="544296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44083" y="3275859"/>
            <a:ext cx="7560469" cy="1175949"/>
          </a:xfrm>
        </p:spPr>
        <p:txBody>
          <a:bodyPr anchor="t" anchorCtr="0"/>
          <a:lstStyle>
            <a:lvl1pPr algn="r">
              <a:buNone/>
              <a:defRPr sz="35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428088" y="4703798"/>
            <a:ext cx="7476464" cy="1259946"/>
          </a:xfrm>
        </p:spPr>
        <p:txBody>
          <a:bodyPr anchor="t" anchorCtr="0"/>
          <a:lstStyle>
            <a:lvl1pPr marL="0" indent="0" algn="r">
              <a:buNone/>
              <a:defRPr sz="2200">
                <a:solidFill>
                  <a:schemeClr val="tx1">
                    <a:tint val="75000"/>
                  </a:schemeClr>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7056438" y="7005299"/>
            <a:ext cx="2520156" cy="403183"/>
          </a:xfrm>
        </p:spPr>
        <p:txBody>
          <a:bodyPr/>
          <a:lstStyle/>
          <a:p>
            <a:pPr>
              <a:defRPr/>
            </a:pPr>
            <a:endParaRPr lang="en-US"/>
          </a:p>
        </p:txBody>
      </p:sp>
      <p:sp>
        <p:nvSpPr>
          <p:cNvPr id="5" name="Footer Placeholder 4"/>
          <p:cNvSpPr>
            <a:spLocks noGrp="1"/>
          </p:cNvSpPr>
          <p:nvPr>
            <p:ph type="ftr" sz="quarter" idx="11"/>
          </p:nvPr>
        </p:nvSpPr>
        <p:spPr>
          <a:xfrm>
            <a:off x="3195558" y="7005299"/>
            <a:ext cx="3830638" cy="403183"/>
          </a:xfrm>
        </p:spPr>
        <p:txBody>
          <a:bodyPr/>
          <a:lstStyle/>
          <a:p>
            <a:pPr>
              <a:defRPr/>
            </a:pPr>
            <a:endParaRPr lang="en-US"/>
          </a:p>
        </p:txBody>
      </p:sp>
      <p:sp>
        <p:nvSpPr>
          <p:cNvPr id="6" name="Slide Number Placeholder 5"/>
          <p:cNvSpPr>
            <a:spLocks noGrp="1"/>
          </p:cNvSpPr>
          <p:nvPr>
            <p:ph type="sldNum" sz="quarter" idx="12"/>
          </p:nvPr>
        </p:nvSpPr>
        <p:spPr>
          <a:xfrm>
            <a:off x="1179433" y="7005299"/>
            <a:ext cx="1676744" cy="403183"/>
          </a:xfrm>
        </p:spPr>
        <p:txBody>
          <a:bodyPr/>
          <a:lstStyle/>
          <a:p>
            <a:pPr>
              <a:defRPr/>
            </a:pPr>
            <a:fld id="{B13C32C5-53C7-4D9F-93FD-DBFFA559BC07}" type="slidenum">
              <a:rPr lang="en-US" smtClean="0"/>
              <a:pPr>
                <a:defRPr/>
              </a:pPr>
              <a:t>‹#›</a:t>
            </a:fld>
            <a:endParaRPr lang="en-US"/>
          </a:p>
        </p:txBody>
      </p:sp>
      <p:sp>
        <p:nvSpPr>
          <p:cNvPr id="7" name="Rectangle 6"/>
          <p:cNvSpPr/>
          <p:nvPr/>
        </p:nvSpPr>
        <p:spPr>
          <a:xfrm>
            <a:off x="1008063" y="3107867"/>
            <a:ext cx="8064500" cy="1411139"/>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
        <p:nvSpPr>
          <p:cNvPr id="8" name="Rectangle 7"/>
          <p:cNvSpPr/>
          <p:nvPr/>
        </p:nvSpPr>
        <p:spPr>
          <a:xfrm>
            <a:off x="1008062" y="3107867"/>
            <a:ext cx="252016" cy="1411139"/>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04031" y="251989"/>
            <a:ext cx="9072563" cy="1007957"/>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806B3E3-09DD-4E12-A3AF-04CCFDDB1F0E}" type="slidenum">
              <a:rPr lang="en-US" smtClean="0"/>
              <a:pPr>
                <a:defRPr/>
              </a:pPr>
              <a:t>‹#›</a:t>
            </a:fld>
            <a:endParaRPr lang="en-US"/>
          </a:p>
        </p:txBody>
      </p:sp>
      <p:sp>
        <p:nvSpPr>
          <p:cNvPr id="9" name="Content Placeholder 8"/>
          <p:cNvSpPr>
            <a:spLocks noGrp="1"/>
          </p:cNvSpPr>
          <p:nvPr>
            <p:ph sz="quarter" idx="1"/>
          </p:nvPr>
        </p:nvSpPr>
        <p:spPr>
          <a:xfrm>
            <a:off x="504031" y="1343942"/>
            <a:ext cx="4455636" cy="544296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5106677" y="1340582"/>
            <a:ext cx="4455636" cy="544296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031" y="251989"/>
            <a:ext cx="9072563" cy="1007957"/>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4031" y="1417439"/>
            <a:ext cx="4454027" cy="755968"/>
          </a:xfrm>
          <a:noFill/>
          <a:ln>
            <a:noFill/>
          </a:ln>
        </p:spPr>
        <p:txBody>
          <a:bodyPr lIns="100794" anchor="b" anchorCtr="0">
            <a:noAutofit/>
          </a:bodyPr>
          <a:lstStyle>
            <a:lvl1pPr marL="0" indent="0">
              <a:buNone/>
              <a:defRPr sz="2600" b="1">
                <a:solidFill>
                  <a:schemeClr val="accent2"/>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24318" y="1427938"/>
            <a:ext cx="4455776" cy="755968"/>
          </a:xfrm>
          <a:noFill/>
          <a:ln>
            <a:noFill/>
          </a:ln>
        </p:spPr>
        <p:txBody>
          <a:bodyPr lIns="100794" anchor="b" anchorCtr="0"/>
          <a:lstStyle>
            <a:lvl1pPr marL="0" indent="0">
              <a:buNone/>
              <a:defRPr sz="2600" b="1">
                <a:solidFill>
                  <a:schemeClr val="accent2"/>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093D6EF3-6366-4788-BE80-7FB9CF81F7DC}" type="slidenum">
              <a:rPr lang="en-US" smtClean="0"/>
              <a:pPr>
                <a:defRPr/>
              </a:pPr>
              <a:t>‹#›</a:t>
            </a:fld>
            <a:endParaRPr lang="en-US"/>
          </a:p>
        </p:txBody>
      </p:sp>
      <p:sp>
        <p:nvSpPr>
          <p:cNvPr id="11" name="Content Placeholder 10"/>
          <p:cNvSpPr>
            <a:spLocks noGrp="1"/>
          </p:cNvSpPr>
          <p:nvPr>
            <p:ph sz="quarter" idx="2"/>
          </p:nvPr>
        </p:nvSpPr>
        <p:spPr>
          <a:xfrm>
            <a:off x="504031" y="2351899"/>
            <a:ext cx="4452276" cy="4451809"/>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5124318" y="2351899"/>
            <a:ext cx="4452276" cy="4451809"/>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4031" y="251989"/>
            <a:ext cx="9072563" cy="1007957"/>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AD75045A-719E-481F-AEEB-24CF04A8F595}" type="slidenum">
              <a:rPr lang="en-US" smtClean="0"/>
              <a:pPr>
                <a:defRPr/>
              </a:pPr>
              <a:t>‹#›</a:t>
            </a:fld>
            <a:endParaRPr lang="en-US"/>
          </a:p>
        </p:txBody>
      </p:sp>
      <p:sp>
        <p:nvSpPr>
          <p:cNvPr id="6" name="Isosceles Triangle 5"/>
          <p:cNvSpPr>
            <a:spLocks noChangeAspect="1"/>
          </p:cNvSpPr>
          <p:nvPr/>
        </p:nvSpPr>
        <p:spPr>
          <a:xfrm rot="5400000">
            <a:off x="462040" y="7129186"/>
            <a:ext cx="210376" cy="132638"/>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81DB646F-B30A-4FF3-A927-DE3A84FEAEEA}" type="slidenum">
              <a:rPr lang="en-US" smtClean="0"/>
              <a:pPr>
                <a:defRPr/>
              </a:pPr>
              <a:t>‹#›</a:t>
            </a:fld>
            <a:endParaRPr lang="en-US"/>
          </a:p>
        </p:txBody>
      </p:sp>
      <p:sp>
        <p:nvSpPr>
          <p:cNvPr id="5" name="Straight Connector 4"/>
          <p:cNvSpPr>
            <a:spLocks noChangeShapeType="1"/>
          </p:cNvSpPr>
          <p:nvPr/>
        </p:nvSpPr>
        <p:spPr bwMode="auto">
          <a:xfrm>
            <a:off x="504031" y="7003199"/>
            <a:ext cx="9072563" cy="0"/>
          </a:xfrm>
          <a:prstGeom prst="line">
            <a:avLst/>
          </a:prstGeom>
          <a:noFill/>
          <a:ln w="9525" cap="flat" cmpd="sng" algn="ctr">
            <a:solidFill>
              <a:schemeClr val="accent2"/>
            </a:solidFill>
            <a:prstDash val="dash"/>
            <a:round/>
            <a:headEnd type="none" w="med" len="med"/>
            <a:tailEnd type="none" w="med" len="med"/>
          </a:ln>
          <a:effectLst/>
        </p:spPr>
        <p:txBody>
          <a:bodyPr vert="horz" wrap="square" lIns="100794" tIns="50397" rIns="100794" bIns="50397" anchor="t" compatLnSpc="1"/>
          <a:lstStyle/>
          <a:p>
            <a:endParaRPr kumimoji="0" lang="en-US"/>
          </a:p>
        </p:txBody>
      </p:sp>
      <p:sp>
        <p:nvSpPr>
          <p:cNvPr id="6" name="Isosceles Triangle 5"/>
          <p:cNvSpPr>
            <a:spLocks noChangeAspect="1"/>
          </p:cNvSpPr>
          <p:nvPr/>
        </p:nvSpPr>
        <p:spPr>
          <a:xfrm rot="5400000">
            <a:off x="462040" y="7129186"/>
            <a:ext cx="210376" cy="132638"/>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72432" y="335986"/>
            <a:ext cx="2772172" cy="923960"/>
          </a:xfrm>
        </p:spPr>
        <p:txBody>
          <a:bodyPr anchor="b" anchorCtr="0">
            <a:noAutofit/>
          </a:bodyPr>
          <a:lstStyle>
            <a:lvl1pPr algn="l">
              <a:buNone/>
              <a:defRPr sz="22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972432" y="1343943"/>
            <a:ext cx="2772172" cy="5339021"/>
          </a:xfrm>
        </p:spPr>
        <p:txBody>
          <a:bodyPr/>
          <a:lstStyle>
            <a:lvl1pPr marL="0" indent="0">
              <a:lnSpc>
                <a:spcPts val="2425"/>
              </a:lnSpc>
              <a:spcAft>
                <a:spcPts val="1102"/>
              </a:spcAft>
              <a:buNone/>
              <a:defRPr sz="1800">
                <a:solidFill>
                  <a:schemeClr val="tx2"/>
                </a:solidFill>
              </a:defRPr>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1D69AC5-EB8C-490E-8B7F-73D3894C902E}" type="slidenum">
              <a:rPr lang="en-US" smtClean="0"/>
              <a:pPr>
                <a:defRPr/>
              </a:pPr>
              <a:t>‹#›</a:t>
            </a:fld>
            <a:endParaRPr lang="en-US"/>
          </a:p>
        </p:txBody>
      </p:sp>
      <p:sp>
        <p:nvSpPr>
          <p:cNvPr id="8" name="Straight Connector 7"/>
          <p:cNvSpPr>
            <a:spLocks noChangeShapeType="1"/>
          </p:cNvSpPr>
          <p:nvPr/>
        </p:nvSpPr>
        <p:spPr bwMode="auto">
          <a:xfrm>
            <a:off x="504031" y="7003199"/>
            <a:ext cx="9072563" cy="0"/>
          </a:xfrm>
          <a:prstGeom prst="line">
            <a:avLst/>
          </a:prstGeom>
          <a:noFill/>
          <a:ln w="9525" cap="flat" cmpd="sng" algn="ctr">
            <a:solidFill>
              <a:schemeClr val="accent2"/>
            </a:solidFill>
            <a:prstDash val="dash"/>
            <a:round/>
            <a:headEnd type="none" w="med" len="med"/>
            <a:tailEnd type="none" w="med" len="med"/>
          </a:ln>
          <a:effectLst/>
        </p:spPr>
        <p:txBody>
          <a:bodyPr vert="horz" wrap="square" lIns="100794" tIns="50397" rIns="100794" bIns="50397" anchor="t" compatLnSpc="1"/>
          <a:lstStyle/>
          <a:p>
            <a:endParaRPr kumimoji="0" lang="en-US"/>
          </a:p>
        </p:txBody>
      </p:sp>
      <p:sp>
        <p:nvSpPr>
          <p:cNvPr id="10" name="Straight Connector 9"/>
          <p:cNvSpPr>
            <a:spLocks noChangeShapeType="1"/>
          </p:cNvSpPr>
          <p:nvPr/>
        </p:nvSpPr>
        <p:spPr bwMode="auto">
          <a:xfrm rot="5400000">
            <a:off x="3484741" y="3664342"/>
            <a:ext cx="6652514" cy="0"/>
          </a:xfrm>
          <a:prstGeom prst="line">
            <a:avLst/>
          </a:prstGeom>
          <a:noFill/>
          <a:ln w="9525" cap="flat" cmpd="sng" algn="ctr">
            <a:solidFill>
              <a:schemeClr val="accent2"/>
            </a:solidFill>
            <a:prstDash val="dash"/>
            <a:round/>
            <a:headEnd type="none" w="med" len="med"/>
            <a:tailEnd type="none" w="med" len="med"/>
          </a:ln>
          <a:effectLst/>
        </p:spPr>
        <p:txBody>
          <a:bodyPr vert="horz" wrap="square" lIns="100794" tIns="50397" rIns="100794" bIns="50397" anchor="t" compatLnSpc="1"/>
          <a:lstStyle/>
          <a:p>
            <a:endParaRPr kumimoji="0" lang="en-US" dirty="0"/>
          </a:p>
        </p:txBody>
      </p:sp>
      <p:sp>
        <p:nvSpPr>
          <p:cNvPr id="9" name="Isosceles Triangle 8"/>
          <p:cNvSpPr>
            <a:spLocks noChangeAspect="1"/>
          </p:cNvSpPr>
          <p:nvPr/>
        </p:nvSpPr>
        <p:spPr>
          <a:xfrm rot="5400000">
            <a:off x="462040" y="7129186"/>
            <a:ext cx="210376" cy="132638"/>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
        <p:nvSpPr>
          <p:cNvPr id="12" name="Content Placeholder 11"/>
          <p:cNvSpPr>
            <a:spLocks noGrp="1"/>
          </p:cNvSpPr>
          <p:nvPr>
            <p:ph sz="quarter" idx="1"/>
          </p:nvPr>
        </p:nvSpPr>
        <p:spPr>
          <a:xfrm>
            <a:off x="336021" y="335986"/>
            <a:ext cx="6300391" cy="6299729"/>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04031" y="552101"/>
            <a:ext cx="9072563" cy="743719"/>
          </a:xfrm>
          <a:ln>
            <a:solidFill>
              <a:schemeClr val="accent1"/>
            </a:solidFill>
          </a:ln>
        </p:spPr>
        <p:txBody>
          <a:bodyPr lIns="302383" anchor="ctr"/>
          <a:lstStyle>
            <a:lvl1pPr algn="r">
              <a:buNone/>
              <a:defRPr sz="22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504031" y="2099910"/>
            <a:ext cx="9072563" cy="4707158"/>
          </a:xfrm>
          <a:solidFill>
            <a:schemeClr val="tx1">
              <a:shade val="50000"/>
            </a:schemeClr>
          </a:solidFill>
          <a:ln>
            <a:noFill/>
          </a:ln>
          <a:effectLst/>
        </p:spPr>
        <p:txBody>
          <a:bodyPr/>
          <a:lstStyle>
            <a:lvl1pPr marL="0" indent="0">
              <a:spcBef>
                <a:spcPts val="661"/>
              </a:spcBef>
              <a:buNone/>
              <a:defRPr sz="35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04031" y="1343942"/>
            <a:ext cx="9072563" cy="587975"/>
          </a:xfrm>
        </p:spPr>
        <p:txBody>
          <a:bodyPr anchor="ctr" anchorCtr="0"/>
          <a:lstStyle>
            <a:lvl1pPr marL="0" indent="0" algn="l">
              <a:buFontTx/>
              <a:buNone/>
              <a:defRPr sz="15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696CD69-BFB8-42A5-AF3A-77369A07A9B3}" type="slidenum">
              <a:rPr lang="en-US" smtClean="0"/>
              <a:pPr>
                <a:defRPr/>
              </a:pPr>
              <a:t>‹#›</a:t>
            </a:fld>
            <a:endParaRPr lang="en-US"/>
          </a:p>
        </p:txBody>
      </p:sp>
      <p:sp>
        <p:nvSpPr>
          <p:cNvPr id="8" name="Straight Connector 7"/>
          <p:cNvSpPr>
            <a:spLocks noChangeShapeType="1"/>
          </p:cNvSpPr>
          <p:nvPr/>
        </p:nvSpPr>
        <p:spPr bwMode="auto">
          <a:xfrm>
            <a:off x="504031" y="7003199"/>
            <a:ext cx="9072563" cy="0"/>
          </a:xfrm>
          <a:prstGeom prst="line">
            <a:avLst/>
          </a:prstGeom>
          <a:noFill/>
          <a:ln w="9525" cap="flat" cmpd="sng" algn="ctr">
            <a:solidFill>
              <a:schemeClr val="accent2"/>
            </a:solidFill>
            <a:prstDash val="dash"/>
            <a:round/>
            <a:headEnd type="none" w="med" len="med"/>
            <a:tailEnd type="none" w="med" len="med"/>
          </a:ln>
          <a:effectLst/>
        </p:spPr>
        <p:txBody>
          <a:bodyPr vert="horz" wrap="square" lIns="100794" tIns="50397" rIns="100794" bIns="50397" anchor="t" compatLnSpc="1"/>
          <a:lstStyle/>
          <a:p>
            <a:endParaRPr kumimoji="0" lang="en-US"/>
          </a:p>
        </p:txBody>
      </p:sp>
      <p:sp>
        <p:nvSpPr>
          <p:cNvPr id="9" name="Isosceles Triangle 8"/>
          <p:cNvSpPr>
            <a:spLocks noChangeAspect="1"/>
          </p:cNvSpPr>
          <p:nvPr/>
        </p:nvSpPr>
        <p:spPr>
          <a:xfrm rot="5400000">
            <a:off x="462040" y="7129186"/>
            <a:ext cx="210376" cy="132638"/>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
        <p:nvSpPr>
          <p:cNvPr id="10" name="Rectangle 9"/>
          <p:cNvSpPr/>
          <p:nvPr/>
        </p:nvSpPr>
        <p:spPr>
          <a:xfrm>
            <a:off x="504031" y="552101"/>
            <a:ext cx="201613" cy="755968"/>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4031" y="167993"/>
            <a:ext cx="9072563" cy="1091953"/>
          </a:xfrm>
          <a:prstGeom prst="rect">
            <a:avLst/>
          </a:prstGeom>
        </p:spPr>
        <p:txBody>
          <a:bodyPr vert="horz" lIns="100794" tIns="50397" rIns="100794" bIns="50397"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4031" y="1343942"/>
            <a:ext cx="9072563" cy="5412727"/>
          </a:xfrm>
          <a:prstGeom prst="rect">
            <a:avLst/>
          </a:prstGeom>
        </p:spPr>
        <p:txBody>
          <a:bodyPr vert="horz" lIns="100794" tIns="50397" rIns="100794" bIns="50397">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7056438" y="7006699"/>
            <a:ext cx="2523516" cy="403183"/>
          </a:xfrm>
          <a:prstGeom prst="rect">
            <a:avLst/>
          </a:prstGeom>
        </p:spPr>
        <p:txBody>
          <a:bodyPr vert="horz" lIns="100794" tIns="50397" rIns="100794" bIns="50397"/>
          <a:lstStyle>
            <a:lvl1pPr algn="l" eaLnBrk="1" latinLnBrk="0" hangingPunct="1">
              <a:defRPr kumimoji="0" sz="1500">
                <a:solidFill>
                  <a:schemeClr val="tx2"/>
                </a:solidFill>
              </a:defRPr>
            </a:lvl1pPr>
          </a:lstStyle>
          <a:p>
            <a:pPr>
              <a:defRPr/>
            </a:pPr>
            <a:endParaRPr lang="en-US"/>
          </a:p>
        </p:txBody>
      </p:sp>
      <p:sp>
        <p:nvSpPr>
          <p:cNvPr id="3" name="Footer Placeholder 2"/>
          <p:cNvSpPr>
            <a:spLocks noGrp="1"/>
          </p:cNvSpPr>
          <p:nvPr>
            <p:ph type="ftr" sz="quarter" idx="3"/>
          </p:nvPr>
        </p:nvSpPr>
        <p:spPr>
          <a:xfrm>
            <a:off x="3195558" y="7006699"/>
            <a:ext cx="3864240" cy="403183"/>
          </a:xfrm>
          <a:prstGeom prst="rect">
            <a:avLst/>
          </a:prstGeom>
        </p:spPr>
        <p:txBody>
          <a:bodyPr vert="horz" lIns="100794" tIns="50397" rIns="100794" bIns="50397"/>
          <a:lstStyle>
            <a:lvl1pPr algn="r" eaLnBrk="1" latinLnBrk="0" hangingPunct="1">
              <a:defRPr kumimoji="0" sz="15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675402" y="7006699"/>
            <a:ext cx="2184135" cy="403183"/>
          </a:xfrm>
          <a:prstGeom prst="rect">
            <a:avLst/>
          </a:prstGeom>
        </p:spPr>
        <p:txBody>
          <a:bodyPr vert="horz" lIns="100794" tIns="50397" rIns="100794" bIns="50397"/>
          <a:lstStyle>
            <a:lvl1pPr algn="l" eaLnBrk="1" latinLnBrk="0" hangingPunct="1">
              <a:defRPr kumimoji="0" sz="1500">
                <a:solidFill>
                  <a:schemeClr val="tx2"/>
                </a:solidFill>
              </a:defRPr>
            </a:lvl1pPr>
          </a:lstStyle>
          <a:p>
            <a:pPr>
              <a:defRPr/>
            </a:pPr>
            <a:fld id="{161C34B0-B077-4722-96B9-BAE38FFC8BCE}" type="slidenum">
              <a:rPr lang="en-US" smtClean="0"/>
              <a:pPr>
                <a:defRPr/>
              </a:pPr>
              <a:t>‹#›</a:t>
            </a:fld>
            <a:endParaRPr lang="en-US"/>
          </a:p>
        </p:txBody>
      </p:sp>
      <p:sp>
        <p:nvSpPr>
          <p:cNvPr id="28" name="Straight Connector 27"/>
          <p:cNvSpPr>
            <a:spLocks noChangeShapeType="1"/>
          </p:cNvSpPr>
          <p:nvPr/>
        </p:nvSpPr>
        <p:spPr bwMode="auto">
          <a:xfrm>
            <a:off x="504031" y="7003199"/>
            <a:ext cx="9072563" cy="0"/>
          </a:xfrm>
          <a:prstGeom prst="line">
            <a:avLst/>
          </a:prstGeom>
          <a:noFill/>
          <a:ln w="9525" cap="flat" cmpd="sng" algn="ctr">
            <a:solidFill>
              <a:schemeClr val="accent2"/>
            </a:solidFill>
            <a:prstDash val="dash"/>
            <a:round/>
            <a:headEnd type="none" w="med" len="med"/>
            <a:tailEnd type="none" w="med" len="med"/>
          </a:ln>
          <a:effectLst/>
        </p:spPr>
        <p:txBody>
          <a:bodyPr vert="horz" wrap="square" lIns="100794" tIns="50397" rIns="100794" bIns="50397" anchor="t" compatLnSpc="1"/>
          <a:lstStyle/>
          <a:p>
            <a:endParaRPr kumimoji="0" lang="en-US"/>
          </a:p>
        </p:txBody>
      </p:sp>
      <p:sp>
        <p:nvSpPr>
          <p:cNvPr id="29" name="Straight Connector 28"/>
          <p:cNvSpPr>
            <a:spLocks noChangeShapeType="1"/>
          </p:cNvSpPr>
          <p:nvPr/>
        </p:nvSpPr>
        <p:spPr bwMode="auto">
          <a:xfrm>
            <a:off x="504031" y="1259946"/>
            <a:ext cx="9072563" cy="0"/>
          </a:xfrm>
          <a:prstGeom prst="line">
            <a:avLst/>
          </a:prstGeom>
          <a:noFill/>
          <a:ln w="9525" cap="flat" cmpd="sng" algn="ctr">
            <a:solidFill>
              <a:schemeClr val="accent2"/>
            </a:solidFill>
            <a:prstDash val="dash"/>
            <a:round/>
            <a:headEnd type="none" w="med" len="med"/>
            <a:tailEnd type="none" w="med" len="med"/>
          </a:ln>
          <a:effectLst/>
        </p:spPr>
        <p:txBody>
          <a:bodyPr vert="horz" wrap="square" lIns="100794" tIns="50397" rIns="100794" bIns="50397" anchor="t" compatLnSpc="1"/>
          <a:lstStyle/>
          <a:p>
            <a:endParaRPr kumimoji="0" lang="en-US"/>
          </a:p>
        </p:txBody>
      </p:sp>
      <p:sp>
        <p:nvSpPr>
          <p:cNvPr id="10" name="Isosceles Triangle 9"/>
          <p:cNvSpPr>
            <a:spLocks noChangeAspect="1"/>
          </p:cNvSpPr>
          <p:nvPr/>
        </p:nvSpPr>
        <p:spPr>
          <a:xfrm rot="5400000">
            <a:off x="462040" y="7129186"/>
            <a:ext cx="210376" cy="132638"/>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Lst>
  <p:txStyles>
    <p:titleStyle>
      <a:lvl1pPr algn="l" rtl="0" eaLnBrk="1" latinLnBrk="0" hangingPunct="1">
        <a:spcBef>
          <a:spcPct val="0"/>
        </a:spcBef>
        <a:buNone/>
        <a:defRPr kumimoji="0" sz="3500" kern="1200">
          <a:solidFill>
            <a:schemeClr val="tx2"/>
          </a:solidFill>
          <a:latin typeface="+mj-lt"/>
          <a:ea typeface="+mj-ea"/>
          <a:cs typeface="+mj-cs"/>
        </a:defRPr>
      </a:lvl1pPr>
    </p:titleStyle>
    <p:bodyStyle>
      <a:lvl1pPr marL="302383" indent="-302383" algn="l" rtl="0" eaLnBrk="1" latinLnBrk="0" hangingPunct="1">
        <a:spcBef>
          <a:spcPts val="661"/>
        </a:spcBef>
        <a:buClr>
          <a:schemeClr val="accent1"/>
        </a:buClr>
        <a:buSzPct val="76000"/>
        <a:buFont typeface="Wingdings 3"/>
        <a:buChar char=""/>
        <a:defRPr kumimoji="0" sz="2900" kern="1200">
          <a:solidFill>
            <a:schemeClr val="tx1"/>
          </a:solidFill>
          <a:latin typeface="+mn-lt"/>
          <a:ea typeface="+mn-ea"/>
          <a:cs typeface="+mn-cs"/>
        </a:defRPr>
      </a:lvl1pPr>
      <a:lvl2pPr marL="604766" indent="-302383" algn="l" rtl="0" eaLnBrk="1" latinLnBrk="0" hangingPunct="1">
        <a:spcBef>
          <a:spcPts val="551"/>
        </a:spcBef>
        <a:buClr>
          <a:schemeClr val="accent2"/>
        </a:buClr>
        <a:buSzPct val="76000"/>
        <a:buFont typeface="Wingdings 3"/>
        <a:buChar char=""/>
        <a:defRPr kumimoji="0" sz="2500" kern="1200">
          <a:solidFill>
            <a:schemeClr val="tx2"/>
          </a:solidFill>
          <a:latin typeface="+mn-lt"/>
          <a:ea typeface="+mn-ea"/>
          <a:cs typeface="+mn-cs"/>
        </a:defRPr>
      </a:lvl2pPr>
      <a:lvl3pPr marL="907149" indent="-251986" algn="l" rtl="0" eaLnBrk="1" latinLnBrk="0" hangingPunct="1">
        <a:spcBef>
          <a:spcPts val="551"/>
        </a:spcBef>
        <a:buClr>
          <a:schemeClr val="bg1">
            <a:shade val="50000"/>
          </a:schemeClr>
        </a:buClr>
        <a:buSzPct val="76000"/>
        <a:buFont typeface="Wingdings 3"/>
        <a:buChar char=""/>
        <a:defRPr kumimoji="0" sz="2200" kern="1200">
          <a:solidFill>
            <a:schemeClr val="tx1"/>
          </a:solidFill>
          <a:latin typeface="+mn-lt"/>
          <a:ea typeface="+mn-ea"/>
          <a:cs typeface="+mn-cs"/>
        </a:defRPr>
      </a:lvl3pPr>
      <a:lvl4pPr marL="1209532" indent="-251986" algn="l" rtl="0" eaLnBrk="1" latinLnBrk="0" hangingPunct="1">
        <a:spcBef>
          <a:spcPts val="441"/>
        </a:spcBef>
        <a:buClr>
          <a:schemeClr val="accent2">
            <a:shade val="75000"/>
          </a:schemeClr>
        </a:buClr>
        <a:buSzPct val="70000"/>
        <a:buFont typeface="Wingdings"/>
        <a:buChar char=""/>
        <a:defRPr kumimoji="0" sz="2000" kern="1200">
          <a:solidFill>
            <a:schemeClr val="tx1"/>
          </a:solidFill>
          <a:latin typeface="+mn-lt"/>
          <a:ea typeface="+mn-ea"/>
          <a:cs typeface="+mn-cs"/>
        </a:defRPr>
      </a:lvl4pPr>
      <a:lvl5pPr marL="1511915" indent="-251986" algn="l" rtl="0" eaLnBrk="1" latinLnBrk="0" hangingPunct="1">
        <a:spcBef>
          <a:spcPts val="331"/>
        </a:spcBef>
        <a:buClr>
          <a:schemeClr val="accent2"/>
        </a:buClr>
        <a:buSzPct val="70000"/>
        <a:buFont typeface="Wingdings"/>
        <a:buChar char=""/>
        <a:defRPr kumimoji="0" sz="1800" kern="1200">
          <a:solidFill>
            <a:schemeClr val="tx1"/>
          </a:solidFill>
          <a:latin typeface="+mn-lt"/>
          <a:ea typeface="+mn-ea"/>
          <a:cs typeface="+mn-cs"/>
        </a:defRPr>
      </a:lvl5pPr>
      <a:lvl6pPr marL="1814298" indent="-201589" algn="l" rtl="0" eaLnBrk="1" latinLnBrk="0" hangingPunct="1">
        <a:spcBef>
          <a:spcPts val="331"/>
        </a:spcBef>
        <a:buClr>
          <a:srgbClr val="9FB8CD">
            <a:shade val="75000"/>
          </a:srgbClr>
        </a:buClr>
        <a:buSzPct val="75000"/>
        <a:buFont typeface="Wingdings 3"/>
        <a:buChar char=""/>
        <a:defRPr kumimoji="0" lang="en-US" sz="1800" kern="1200" smtClean="0">
          <a:solidFill>
            <a:schemeClr val="tx1"/>
          </a:solidFill>
          <a:latin typeface="+mn-lt"/>
          <a:ea typeface="+mn-ea"/>
          <a:cs typeface="+mn-cs"/>
        </a:defRPr>
      </a:lvl6pPr>
      <a:lvl7pPr marL="2015886" indent="-201589" algn="l" rtl="0" eaLnBrk="1" latinLnBrk="0" hangingPunct="1">
        <a:spcBef>
          <a:spcPts val="331"/>
        </a:spcBef>
        <a:buClr>
          <a:srgbClr val="727CA3">
            <a:shade val="75000"/>
          </a:srgbClr>
        </a:buClr>
        <a:buSzPct val="75000"/>
        <a:buFont typeface="Wingdings 3"/>
        <a:buChar char=""/>
        <a:defRPr kumimoji="0" lang="en-US" sz="1500" kern="1200" smtClean="0">
          <a:solidFill>
            <a:schemeClr val="tx1"/>
          </a:solidFill>
          <a:latin typeface="+mn-lt"/>
          <a:ea typeface="+mn-ea"/>
          <a:cs typeface="+mn-cs"/>
        </a:defRPr>
      </a:lvl7pPr>
      <a:lvl8pPr marL="2217475" indent="-201589" algn="l" rtl="0" eaLnBrk="1" latinLnBrk="0" hangingPunct="1">
        <a:spcBef>
          <a:spcPts val="331"/>
        </a:spcBef>
        <a:buClr>
          <a:prstClr val="white">
            <a:shade val="50000"/>
          </a:prstClr>
        </a:buClr>
        <a:buSzPct val="75000"/>
        <a:buFont typeface="Wingdings 3"/>
        <a:buChar char=""/>
        <a:defRPr kumimoji="0" lang="en-US" sz="1500" kern="1200" smtClean="0">
          <a:solidFill>
            <a:schemeClr val="tx1"/>
          </a:solidFill>
          <a:latin typeface="+mn-lt"/>
          <a:ea typeface="+mn-ea"/>
          <a:cs typeface="+mn-cs"/>
        </a:defRPr>
      </a:lvl8pPr>
      <a:lvl9pPr marL="2419063" indent="-201589" algn="l" rtl="0" eaLnBrk="1" latinLnBrk="0" hangingPunct="1">
        <a:spcBef>
          <a:spcPts val="331"/>
        </a:spcBef>
        <a:buClr>
          <a:srgbClr val="9FB8CD"/>
        </a:buClr>
        <a:buSzPct val="75000"/>
        <a:buFont typeface="Wingdings 3"/>
        <a:buChar char=""/>
        <a:defRPr kumimoji="0" lang="en-US" sz="13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3972" algn="l" rtl="0" eaLnBrk="1" latinLnBrk="0" hangingPunct="1">
        <a:defRPr kumimoji="0" kern="1200">
          <a:solidFill>
            <a:schemeClr val="tx1"/>
          </a:solidFill>
          <a:latin typeface="+mn-lt"/>
          <a:ea typeface="+mn-ea"/>
          <a:cs typeface="+mn-cs"/>
        </a:defRPr>
      </a:lvl2pPr>
      <a:lvl3pPr marL="1007943" algn="l" rtl="0" eaLnBrk="1" latinLnBrk="0" hangingPunct="1">
        <a:defRPr kumimoji="0" kern="1200">
          <a:solidFill>
            <a:schemeClr val="tx1"/>
          </a:solidFill>
          <a:latin typeface="+mn-lt"/>
          <a:ea typeface="+mn-ea"/>
          <a:cs typeface="+mn-cs"/>
        </a:defRPr>
      </a:lvl3pPr>
      <a:lvl4pPr marL="1511915" algn="l" rtl="0" eaLnBrk="1" latinLnBrk="0" hangingPunct="1">
        <a:defRPr kumimoji="0" kern="1200">
          <a:solidFill>
            <a:schemeClr val="tx1"/>
          </a:solidFill>
          <a:latin typeface="+mn-lt"/>
          <a:ea typeface="+mn-ea"/>
          <a:cs typeface="+mn-cs"/>
        </a:defRPr>
      </a:lvl4pPr>
      <a:lvl5pPr marL="2015886" algn="l" rtl="0" eaLnBrk="1" latinLnBrk="0" hangingPunct="1">
        <a:defRPr kumimoji="0" kern="1200">
          <a:solidFill>
            <a:schemeClr val="tx1"/>
          </a:solidFill>
          <a:latin typeface="+mn-lt"/>
          <a:ea typeface="+mn-ea"/>
          <a:cs typeface="+mn-cs"/>
        </a:defRPr>
      </a:lvl5pPr>
      <a:lvl6pPr marL="2519858" algn="l" rtl="0" eaLnBrk="1" latinLnBrk="0" hangingPunct="1">
        <a:defRPr kumimoji="0" kern="1200">
          <a:solidFill>
            <a:schemeClr val="tx1"/>
          </a:solidFill>
          <a:latin typeface="+mn-lt"/>
          <a:ea typeface="+mn-ea"/>
          <a:cs typeface="+mn-cs"/>
        </a:defRPr>
      </a:lvl6pPr>
      <a:lvl7pPr marL="3023829" algn="l" rtl="0" eaLnBrk="1" latinLnBrk="0" hangingPunct="1">
        <a:defRPr kumimoji="0" kern="1200">
          <a:solidFill>
            <a:schemeClr val="tx1"/>
          </a:solidFill>
          <a:latin typeface="+mn-lt"/>
          <a:ea typeface="+mn-ea"/>
          <a:cs typeface="+mn-cs"/>
        </a:defRPr>
      </a:lvl7pPr>
      <a:lvl8pPr marL="3527801" algn="l" rtl="0" eaLnBrk="1" latinLnBrk="0" hangingPunct="1">
        <a:defRPr kumimoji="0" kern="1200">
          <a:solidFill>
            <a:schemeClr val="tx1"/>
          </a:solidFill>
          <a:latin typeface="+mn-lt"/>
          <a:ea typeface="+mn-ea"/>
          <a:cs typeface="+mn-cs"/>
        </a:defRPr>
      </a:lvl8pPr>
      <a:lvl9pPr marL="403177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10" Type="http://schemas.openxmlformats.org/officeDocument/2006/relationships/oleObject" Target="../embeddings/oleObject8.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3.bin"/><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12.bin"/><Relationship Id="rId11" Type="http://schemas.openxmlformats.org/officeDocument/2006/relationships/oleObject" Target="../embeddings/oleObject17.bin"/><Relationship Id="rId5" Type="http://schemas.openxmlformats.org/officeDocument/2006/relationships/oleObject" Target="../embeddings/oleObject11.bin"/><Relationship Id="rId10" Type="http://schemas.openxmlformats.org/officeDocument/2006/relationships/oleObject" Target="../embeddings/oleObject16.bin"/><Relationship Id="rId4" Type="http://schemas.openxmlformats.org/officeDocument/2006/relationships/oleObject" Target="../embeddings/oleObject10.bin"/><Relationship Id="rId9" Type="http://schemas.openxmlformats.org/officeDocument/2006/relationships/oleObject" Target="../embeddings/oleObject15.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20.bin"/><Relationship Id="rId4" Type="http://schemas.openxmlformats.org/officeDocument/2006/relationships/oleObject" Target="../embeddings/oleObject19.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oleObject" Target="../embeddings/oleObject31.bin"/><Relationship Id="rId18" Type="http://schemas.openxmlformats.org/officeDocument/2006/relationships/oleObject" Target="../embeddings/oleObject36.bin"/><Relationship Id="rId3" Type="http://schemas.openxmlformats.org/officeDocument/2006/relationships/oleObject" Target="../embeddings/oleObject21.bin"/><Relationship Id="rId7" Type="http://schemas.openxmlformats.org/officeDocument/2006/relationships/oleObject" Target="../embeddings/oleObject25.bin"/><Relationship Id="rId12" Type="http://schemas.openxmlformats.org/officeDocument/2006/relationships/oleObject" Target="../embeddings/oleObject30.bin"/><Relationship Id="rId17" Type="http://schemas.openxmlformats.org/officeDocument/2006/relationships/oleObject" Target="../embeddings/oleObject35.bin"/><Relationship Id="rId2" Type="http://schemas.openxmlformats.org/officeDocument/2006/relationships/slideLayout" Target="../slideLayouts/slideLayout2.xml"/><Relationship Id="rId16" Type="http://schemas.openxmlformats.org/officeDocument/2006/relationships/oleObject" Target="../embeddings/oleObject34.bin"/><Relationship Id="rId1" Type="http://schemas.openxmlformats.org/officeDocument/2006/relationships/vmlDrawing" Target="../drawings/vmlDrawing4.vml"/><Relationship Id="rId6" Type="http://schemas.openxmlformats.org/officeDocument/2006/relationships/oleObject" Target="../embeddings/oleObject24.bin"/><Relationship Id="rId11" Type="http://schemas.openxmlformats.org/officeDocument/2006/relationships/oleObject" Target="../embeddings/oleObject29.bin"/><Relationship Id="rId5" Type="http://schemas.openxmlformats.org/officeDocument/2006/relationships/oleObject" Target="../embeddings/oleObject23.bin"/><Relationship Id="rId15" Type="http://schemas.openxmlformats.org/officeDocument/2006/relationships/oleObject" Target="../embeddings/oleObject33.bin"/><Relationship Id="rId10" Type="http://schemas.openxmlformats.org/officeDocument/2006/relationships/oleObject" Target="../embeddings/oleObject28.bin"/><Relationship Id="rId4" Type="http://schemas.openxmlformats.org/officeDocument/2006/relationships/oleObject" Target="../embeddings/oleObject22.bin"/><Relationship Id="rId9" Type="http://schemas.openxmlformats.org/officeDocument/2006/relationships/oleObject" Target="../embeddings/oleObject27.bin"/><Relationship Id="rId14" Type="http://schemas.openxmlformats.org/officeDocument/2006/relationships/oleObject" Target="../embeddings/oleObject32.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43.bin"/><Relationship Id="rId4" Type="http://schemas.openxmlformats.org/officeDocument/2006/relationships/oleObject" Target="../embeddings/oleObject42.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oleObject" Target="../embeddings/oleObject46.bin"/><Relationship Id="rId4" Type="http://schemas.openxmlformats.org/officeDocument/2006/relationships/oleObject" Target="../embeddings/oleObject45.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48.bin"/><Relationship Id="rId4" Type="http://schemas.openxmlformats.org/officeDocument/2006/relationships/oleObject" Target="../embeddings/oleObject4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1306514" y="301627"/>
          <a:ext cx="8477251" cy="24876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3059113" y="3779839"/>
          <a:ext cx="5181600" cy="100822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sz="2400" b="1" dirty="0" smtClean="0"/>
              <a:t>Maximum Velocity</a:t>
            </a:r>
          </a:p>
          <a:p>
            <a:r>
              <a:rPr lang="en-US" sz="1800" dirty="0" smtClean="0">
                <a:latin typeface="cmr10" charset="0"/>
              </a:rPr>
              <a:t>The gear ratio can also be selected to maximize the ratio of load velocity to developed torque under steady state conditions (zero acceleration</a:t>
            </a:r>
            <a:r>
              <a:rPr lang="en-US" sz="1800" dirty="0" smtClean="0">
                <a:latin typeface="cmr10" charset="0"/>
              </a:rPr>
              <a:t>).</a:t>
            </a:r>
          </a:p>
          <a:p>
            <a:endParaRPr lang="en-US" sz="1800" dirty="0" smtClean="0">
              <a:latin typeface="cmr10" charset="0"/>
            </a:endParaRPr>
          </a:p>
          <a:p>
            <a:r>
              <a:rPr lang="en-US" sz="1800" dirty="0" smtClean="0">
                <a:latin typeface="cmr10" charset="0"/>
              </a:rPr>
              <a:t>The result is a gear ratio equal to the square root of the ratio of load friction to rotor friction. </a:t>
            </a:r>
          </a:p>
          <a:p>
            <a:endParaRPr lang="en-US" sz="1800" dirty="0" smtClean="0">
              <a:latin typeface="cmr10" charset="0"/>
            </a:endParaRPr>
          </a:p>
          <a:p>
            <a:r>
              <a:rPr lang="en-US" sz="1800" dirty="0" smtClean="0">
                <a:latin typeface="cmr10" charset="0"/>
              </a:rPr>
              <a:t>This procedure will not produce not normally generate the same ratio as obtained when maximizing acceleration.</a:t>
            </a:r>
          </a:p>
          <a:p>
            <a:endParaRPr lang="en-US" sz="1800" dirty="0" smtClean="0">
              <a:latin typeface="cmr10" charset="0"/>
            </a:endParaRPr>
          </a:p>
          <a:p>
            <a:r>
              <a:rPr lang="en-US" sz="1800" dirty="0" smtClean="0">
                <a:latin typeface="cmr10" charset="0"/>
              </a:rPr>
              <a:t>The final selection of gear ratio maybe a compromise that considers the relative importance of several factors.</a:t>
            </a:r>
            <a:endParaRPr lang="en-US" sz="1800" dirty="0" smtClean="0">
              <a:latin typeface="cmr10" charset="0"/>
            </a:endParaRPr>
          </a:p>
          <a:p>
            <a:endParaRPr lang="en-US" dirty="0"/>
          </a:p>
        </p:txBody>
      </p:sp>
      <p:sp>
        <p:nvSpPr>
          <p:cNvPr id="4" name="Title 1"/>
          <p:cNvSpPr>
            <a:spLocks noGrp="1"/>
          </p:cNvSpPr>
          <p:nvPr>
            <p:ph type="title"/>
          </p:nvPr>
        </p:nvSpPr>
        <p:spPr/>
        <p:txBody>
          <a:bodyPr>
            <a:normAutofit/>
          </a:bodyPr>
          <a:lstStyle/>
          <a:p>
            <a:pPr algn="r"/>
            <a:r>
              <a:rPr lang="en-US" sz="2400" b="1" dirty="0" smtClean="0"/>
              <a:t>Gear Ratio Selection</a:t>
            </a:r>
            <a:endParaRPr lang="en-US" sz="2400" b="1" dirty="0" smtClean="0">
              <a:solidFill>
                <a:schemeClr val="tx1"/>
              </a:solidFill>
              <a:latin typeface="Gill Sans MT" pitchFamily="34" charset="0"/>
            </a:endParaRPr>
          </a:p>
        </p:txBody>
      </p:sp>
      <p:sp>
        <p:nvSpPr>
          <p:cNvPr id="5"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sz="2400" b="1" dirty="0" smtClean="0"/>
              <a:t>Summary</a:t>
            </a:r>
          </a:p>
          <a:p>
            <a:r>
              <a:rPr lang="en-US" sz="1800" dirty="0" smtClean="0">
                <a:latin typeface="cmr10" charset="0"/>
              </a:rPr>
              <a:t>When selecting gears, obtaining the desired gear ratio and an acceptably high torque rating in a physical package that is acceptable in view of size and weight is often difficult</a:t>
            </a:r>
            <a:r>
              <a:rPr lang="en-US" sz="1800" dirty="0" smtClean="0">
                <a:latin typeface="cmr10" charset="0"/>
              </a:rPr>
              <a:t>.</a:t>
            </a:r>
          </a:p>
          <a:p>
            <a:endParaRPr lang="en-US" sz="1800" dirty="0" smtClean="0">
              <a:latin typeface="cmr10" charset="0"/>
            </a:endParaRPr>
          </a:p>
          <a:p>
            <a:r>
              <a:rPr lang="en-US" sz="1800" dirty="0" smtClean="0">
                <a:latin typeface="cmr10" charset="0"/>
              </a:rPr>
              <a:t>This combination of objectives is a particular problem in robotic applications</a:t>
            </a:r>
            <a:r>
              <a:rPr lang="en-US" sz="1800" dirty="0" smtClean="0">
                <a:latin typeface="cmr10" charset="0"/>
              </a:rPr>
              <a:t>.</a:t>
            </a:r>
          </a:p>
          <a:p>
            <a:endParaRPr lang="en-US" sz="1800" dirty="0" smtClean="0">
              <a:latin typeface="cmr10" charset="0"/>
            </a:endParaRPr>
          </a:p>
          <a:p>
            <a:r>
              <a:rPr lang="en-US" sz="1800" dirty="0" smtClean="0">
                <a:latin typeface="cmr10" charset="0"/>
              </a:rPr>
              <a:t>Another important concern is the elimination of any significant backlash. Once response to this combination is the harmonic gear.</a:t>
            </a:r>
          </a:p>
        </p:txBody>
      </p:sp>
      <p:sp>
        <p:nvSpPr>
          <p:cNvPr id="4" name="Title 1"/>
          <p:cNvSpPr>
            <a:spLocks noGrp="1"/>
          </p:cNvSpPr>
          <p:nvPr>
            <p:ph type="title"/>
          </p:nvPr>
        </p:nvSpPr>
        <p:spPr/>
        <p:txBody>
          <a:bodyPr>
            <a:normAutofit/>
          </a:bodyPr>
          <a:lstStyle/>
          <a:p>
            <a:pPr algn="r"/>
            <a:r>
              <a:rPr lang="en-US" sz="2400" b="1" dirty="0" smtClean="0">
                <a:solidFill>
                  <a:schemeClr val="tx1"/>
                </a:solidFill>
                <a:latin typeface="Gill Sans MT" pitchFamily="34" charset="0"/>
              </a:rPr>
              <a:t>Gear Systems</a:t>
            </a:r>
            <a:endParaRPr lang="en-US" sz="2400" b="1" dirty="0" smtClean="0">
              <a:solidFill>
                <a:schemeClr val="tx1"/>
              </a:solidFill>
              <a:latin typeface="Gill Sans MT" pitchFamily="34" charset="0"/>
            </a:endParaRPr>
          </a:p>
        </p:txBody>
      </p:sp>
      <p:sp>
        <p:nvSpPr>
          <p:cNvPr id="5"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2912" y="350837"/>
            <a:ext cx="6148388" cy="658810"/>
          </a:xfrm>
        </p:spPr>
        <p:txBody>
          <a:bodyPr>
            <a:normAutofit/>
          </a:bodyPr>
          <a:lstStyle/>
          <a:p>
            <a:pPr algn="r"/>
            <a:r>
              <a:rPr lang="en-US" sz="2400" b="1" dirty="0" smtClean="0">
                <a:solidFill>
                  <a:schemeClr val="tx1"/>
                </a:solidFill>
                <a:latin typeface="Gill Sans MT" pitchFamily="34" charset="0"/>
              </a:rPr>
              <a:t>Gear Systems</a:t>
            </a:r>
          </a:p>
        </p:txBody>
      </p:sp>
      <p:sp>
        <p:nvSpPr>
          <p:cNvPr id="4" name="Rectangle 2"/>
          <p:cNvSpPr txBox="1">
            <a:spLocks noChangeArrowheads="1"/>
          </p:cNvSpPr>
          <p:nvPr/>
        </p:nvSpPr>
        <p:spPr>
          <a:xfrm>
            <a:off x="1077912" y="2027237"/>
            <a:ext cx="6019800" cy="3886200"/>
          </a:xfrm>
          <a:prstGeom prst="rect">
            <a:avLst/>
          </a:prstGeom>
        </p:spPr>
        <p:txBody>
          <a:bodyPr vert="horz" lIns="100794" tIns="0" rIns="100794" bIns="50397" anchor="ctr">
            <a:normAutofit/>
          </a:bodyPr>
          <a:lstStyle/>
          <a:p>
            <a:pPr marL="302383" marR="0" lvl="0" indent="-336481" algn="just" defTabSz="914400" rtl="0" eaLnBrk="1" fontAlgn="auto" latinLnBrk="0" hangingPunct="1">
              <a:lnSpc>
                <a:spcPct val="112000"/>
              </a:lnSpc>
              <a:spcBef>
                <a:spcPts val="661"/>
              </a:spcBef>
              <a:spcAft>
                <a:spcPct val="0"/>
              </a:spcAft>
              <a:buClrTx/>
              <a:buSzPct val="76000"/>
              <a:buFont typeface="Wingdings 3"/>
              <a:buNone/>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r>
              <a:rPr kumimoji="0" lang="en-US" sz="1800" b="1" i="0" u="none" strike="noStrike" kern="1200" cap="none" spc="0" normalizeH="0" baseline="0" noProof="0" dirty="0" smtClean="0">
                <a:ln>
                  <a:noFill/>
                </a:ln>
                <a:solidFill>
                  <a:schemeClr val="tx1"/>
                </a:solidFill>
                <a:effectLst/>
                <a:uLnTx/>
                <a:uFillTx/>
                <a:latin typeface="cmr10" charset="0"/>
                <a:ea typeface="+mn-ea"/>
                <a:cs typeface="+mn-cs"/>
              </a:rPr>
              <a:t>Introduction</a:t>
            </a:r>
            <a:endParaRPr kumimoji="0" lang="en-US" sz="1800" b="1" i="0" u="none" strike="noStrike" kern="1200" cap="none" spc="0" normalizeH="0" baseline="0" noProof="0" dirty="0" smtClean="0">
              <a:ln>
                <a:noFill/>
              </a:ln>
              <a:solidFill>
                <a:schemeClr val="tx1"/>
              </a:solidFill>
              <a:effectLst/>
              <a:uLnTx/>
              <a:uFillTx/>
              <a:latin typeface="cmr10" charset="0"/>
              <a:ea typeface="+mn-ea"/>
              <a:cs typeface="+mn-cs"/>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r>
              <a:rPr kumimoji="0" lang="en-US" sz="1800" b="0" i="0" u="none" strike="noStrike" kern="1200" cap="none" spc="0" normalizeH="0" baseline="0" noProof="0" dirty="0" smtClean="0">
                <a:ln>
                  <a:noFill/>
                </a:ln>
                <a:solidFill>
                  <a:schemeClr val="tx1"/>
                </a:solidFill>
                <a:effectLst/>
                <a:uLnTx/>
                <a:uFillTx/>
                <a:latin typeface="cmr10" charset="0"/>
                <a:ea typeface="+mn-ea"/>
                <a:cs typeface="+mn-cs"/>
              </a:rPr>
              <a:t>Gear reduction systems are commonly used with motors in an attempt to best utilize the power that is available at high speeds. </a:t>
            </a: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r>
              <a:rPr kumimoji="0" lang="en-US" sz="1800" b="0" i="0" u="none" strike="noStrike" kern="1200" cap="none" spc="0" normalizeH="0" baseline="0" noProof="0" dirty="0" smtClean="0">
                <a:ln>
                  <a:noFill/>
                </a:ln>
                <a:solidFill>
                  <a:schemeClr val="tx1"/>
                </a:solidFill>
                <a:effectLst/>
                <a:uLnTx/>
                <a:uFillTx/>
                <a:latin typeface="cmr10" charset="0"/>
                <a:ea typeface="+mn-ea"/>
                <a:cs typeface="+mn-cs"/>
              </a:rPr>
              <a:t>Although there are many different types of gear configurations, the fundamental relationships are </a:t>
            </a:r>
            <a:r>
              <a:rPr kumimoji="0" lang="en-US" sz="1800" b="1" i="0" u="none" strike="noStrike" kern="1200" cap="none" spc="0" normalizeH="0" baseline="0" noProof="0" dirty="0" smtClean="0">
                <a:ln>
                  <a:noFill/>
                </a:ln>
                <a:solidFill>
                  <a:schemeClr val="tx1"/>
                </a:solidFill>
                <a:effectLst/>
                <a:uLnTx/>
                <a:uFillTx/>
                <a:latin typeface="cmr10" charset="0"/>
                <a:ea typeface="+mn-ea"/>
                <a:cs typeface="+mn-cs"/>
              </a:rPr>
              <a:t>described using a pair of spur gears as</a:t>
            </a:r>
            <a:r>
              <a:rPr kumimoji="0" lang="en-US" sz="1800" b="1" i="0" u="none" strike="noStrike" kern="1200" cap="none" spc="0" normalizeH="0" noProof="0" dirty="0" smtClean="0">
                <a:ln>
                  <a:noFill/>
                </a:ln>
                <a:solidFill>
                  <a:schemeClr val="tx1"/>
                </a:solidFill>
                <a:effectLst/>
                <a:uLnTx/>
                <a:uFillTx/>
                <a:latin typeface="cmr10" charset="0"/>
                <a:ea typeface="+mn-ea"/>
                <a:cs typeface="+mn-cs"/>
              </a:rPr>
              <a:t> shown in the figure</a:t>
            </a:r>
            <a:r>
              <a:rPr kumimoji="0" lang="en-US" sz="1800" b="0" i="0" u="none" strike="noStrike" kern="1200" cap="none" spc="0" normalizeH="0" baseline="0" noProof="0" dirty="0" smtClean="0">
                <a:ln>
                  <a:noFill/>
                </a:ln>
                <a:solidFill>
                  <a:schemeClr val="tx1"/>
                </a:solidFill>
                <a:effectLst/>
                <a:uLnTx/>
                <a:uFillTx/>
                <a:latin typeface="cmr10" charset="0"/>
                <a:ea typeface="+mn-ea"/>
                <a:cs typeface="+mn-cs"/>
              </a:rPr>
              <a:t>.</a:t>
            </a:r>
          </a:p>
          <a:p>
            <a:pPr marL="302383" marR="0" lvl="0" indent="-336481" algn="just" defTabSz="914400" rtl="0" eaLnBrk="1" fontAlgn="auto" latinLnBrk="0" hangingPunct="1">
              <a:lnSpc>
                <a:spcPct val="112000"/>
              </a:lnSpc>
              <a:spcBef>
                <a:spcPts val="661"/>
              </a:spcBef>
              <a:spcAft>
                <a:spcPct val="0"/>
              </a:spcAft>
              <a:buClrTx/>
              <a:buSzPct val="76000"/>
              <a:buFont typeface="Wingdings 3"/>
              <a:buNone/>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lang="en-US" dirty="0" smtClean="0">
              <a:solidFill>
                <a:schemeClr val="tx1"/>
              </a:solidFill>
              <a:latin typeface="cmr10" charset="0"/>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None/>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p:txBody>
      </p:sp>
      <p:sp>
        <p:nvSpPr>
          <p:cNvPr id="5" name="Text Box 13"/>
          <p:cNvSpPr txBox="1">
            <a:spLocks noChangeArrowheads="1"/>
          </p:cNvSpPr>
          <p:nvPr/>
        </p:nvSpPr>
        <p:spPr bwMode="auto">
          <a:xfrm>
            <a:off x="6564311" y="5227637"/>
            <a:ext cx="3516313" cy="381000"/>
          </a:xfrm>
          <a:prstGeom prst="rect">
            <a:avLst/>
          </a:prstGeom>
          <a:noFill/>
          <a:ln w="9525">
            <a:noFill/>
            <a:round/>
            <a:headEnd/>
            <a:tailEnd/>
          </a:ln>
        </p:spPr>
        <p:txBody>
          <a:bodyPr lIns="89982" tIns="44991" rIns="89982" bIns="44991"/>
          <a:lstStyle/>
          <a:p>
            <a:pPr algn="ctr">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b="1" dirty="0" smtClean="0">
                <a:solidFill>
                  <a:srgbClr val="000000"/>
                </a:solidFill>
                <a:latin typeface="cmr10" charset="0"/>
                <a:ea typeface="Microsoft YaHei" charset="0"/>
                <a:cs typeface="Microsoft YaHei" charset="0"/>
              </a:rPr>
              <a:t>       A Pair of Spur Gears</a:t>
            </a:r>
            <a:endParaRPr lang="en-US" b="1" dirty="0">
              <a:solidFill>
                <a:srgbClr val="000000"/>
              </a:solidFill>
              <a:latin typeface="cmr10" charset="0"/>
              <a:ea typeface="Microsoft YaHei" charset="0"/>
              <a:cs typeface="Microsoft YaHei" charset="0"/>
            </a:endParaRPr>
          </a:p>
        </p:txBody>
      </p:sp>
      <p:grpSp>
        <p:nvGrpSpPr>
          <p:cNvPr id="25" name="Group 24"/>
          <p:cNvGrpSpPr/>
          <p:nvPr/>
        </p:nvGrpSpPr>
        <p:grpSpPr>
          <a:xfrm>
            <a:off x="7173912" y="2713037"/>
            <a:ext cx="2667001" cy="2481262"/>
            <a:chOff x="7173912" y="2713037"/>
            <a:chExt cx="2667001" cy="2481262"/>
          </a:xfrm>
        </p:grpSpPr>
        <p:sp>
          <p:nvSpPr>
            <p:cNvPr id="6" name="Rectangle 5"/>
            <p:cNvSpPr/>
            <p:nvPr/>
          </p:nvSpPr>
          <p:spPr bwMode="auto">
            <a:xfrm>
              <a:off x="8469313" y="3094037"/>
              <a:ext cx="152400" cy="609600"/>
            </a:xfrm>
            <a:prstGeom prst="rect">
              <a:avLst/>
            </a:prstGeom>
            <a:gradFill flip="none" rotWithShape="1">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16200000" scaled="1"/>
              <a:tileRect/>
            </a:gra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7" name="Rectangle 6"/>
            <p:cNvSpPr/>
            <p:nvPr/>
          </p:nvSpPr>
          <p:spPr bwMode="auto">
            <a:xfrm>
              <a:off x="8469313" y="3703636"/>
              <a:ext cx="152400" cy="990600"/>
            </a:xfrm>
            <a:prstGeom prst="rect">
              <a:avLst/>
            </a:prstGeom>
            <a:gradFill flip="none" rotWithShape="1">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path path="shape">
                <a:fillToRect l="50000" t="50000" r="50000" b="50000"/>
              </a:path>
              <a:tileRect/>
            </a:gra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8" name="Rectangle 7"/>
            <p:cNvSpPr/>
            <p:nvPr/>
          </p:nvSpPr>
          <p:spPr bwMode="auto">
            <a:xfrm flipV="1">
              <a:off x="7707313" y="3322637"/>
              <a:ext cx="762000" cy="152399"/>
            </a:xfrm>
            <a:prstGeom prst="rect">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9" name="Curved Down Arrow 8"/>
            <p:cNvSpPr/>
            <p:nvPr/>
          </p:nvSpPr>
          <p:spPr bwMode="auto">
            <a:xfrm>
              <a:off x="8697913" y="2941637"/>
              <a:ext cx="381000" cy="609600"/>
            </a:xfrm>
            <a:prstGeom prst="curvedDownArrow">
              <a:avLst/>
            </a:prstGeom>
            <a:solidFill>
              <a:schemeClr val="tx2">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10" name="Curved Down Arrow 9"/>
            <p:cNvSpPr/>
            <p:nvPr/>
          </p:nvSpPr>
          <p:spPr bwMode="auto">
            <a:xfrm>
              <a:off x="7554913" y="3170236"/>
              <a:ext cx="381000" cy="457201"/>
            </a:xfrm>
            <a:prstGeom prst="curvedDown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ln w="18415" cmpd="sng">
                  <a:solidFill>
                    <a:srgbClr val="FFFFFF"/>
                  </a:solidFill>
                  <a:prstDash val="solid"/>
                </a:ln>
                <a:noFill/>
                <a:effectLst>
                  <a:outerShdw blurRad="63500" dir="3600000" algn="tl" rotWithShape="0">
                    <a:srgbClr val="000000">
                      <a:alpha val="70000"/>
                    </a:srgbClr>
                  </a:outerShdw>
                </a:effectLst>
              </a:endParaRPr>
            </a:p>
          </p:txBody>
        </p:sp>
        <p:sp>
          <p:nvSpPr>
            <p:cNvPr id="11" name="Curved Up Arrow 10"/>
            <p:cNvSpPr/>
            <p:nvPr/>
          </p:nvSpPr>
          <p:spPr bwMode="auto">
            <a:xfrm flipH="1" flipV="1">
              <a:off x="9231313" y="3779837"/>
              <a:ext cx="381000" cy="609600"/>
            </a:xfrm>
            <a:prstGeom prst="curvedUpArrow">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12" name="Rectangle 11"/>
            <p:cNvSpPr/>
            <p:nvPr/>
          </p:nvSpPr>
          <p:spPr bwMode="auto">
            <a:xfrm>
              <a:off x="8621713" y="4084638"/>
              <a:ext cx="838200" cy="152401"/>
            </a:xfrm>
            <a:prstGeom prst="rect">
              <a:avLst/>
            </a:prstGeom>
            <a:solidFill>
              <a:schemeClr val="accent4">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cxnSp>
          <p:nvCxnSpPr>
            <p:cNvPr id="13" name="Curved Connector 12"/>
            <p:cNvCxnSpPr/>
            <p:nvPr/>
          </p:nvCxnSpPr>
          <p:spPr bwMode="auto">
            <a:xfrm rot="16200000" flipH="1">
              <a:off x="7821613" y="3284537"/>
              <a:ext cx="609600" cy="228600"/>
            </a:xfrm>
            <a:prstGeom prst="curvedConnector3">
              <a:avLst>
                <a:gd name="adj1" fmla="val -23810"/>
              </a:avLst>
            </a:prstGeom>
            <a:solidFill>
              <a:srgbClr val="00B8FF"/>
            </a:solidFill>
            <a:ln w="9525" cap="flat" cmpd="sng" algn="ctr">
              <a:solidFill>
                <a:schemeClr val="tx1"/>
              </a:solidFill>
              <a:prstDash val="solid"/>
              <a:round/>
              <a:headEnd type="none" w="med" len="med"/>
              <a:tailEnd type="arrow"/>
            </a:ln>
            <a:effectLst/>
          </p:spPr>
        </p:cxnSp>
        <p:cxnSp>
          <p:nvCxnSpPr>
            <p:cNvPr id="14" name="Curved Connector 13"/>
            <p:cNvCxnSpPr/>
            <p:nvPr/>
          </p:nvCxnSpPr>
          <p:spPr bwMode="auto">
            <a:xfrm rot="16200000" flipV="1">
              <a:off x="8621714" y="4084637"/>
              <a:ext cx="762000" cy="304800"/>
            </a:xfrm>
            <a:prstGeom prst="curvedConnector3">
              <a:avLst>
                <a:gd name="adj1" fmla="val -26191"/>
              </a:avLst>
            </a:prstGeom>
            <a:solidFill>
              <a:srgbClr val="00B8FF"/>
            </a:solidFill>
            <a:ln w="9525" cap="flat" cmpd="sng" algn="ctr">
              <a:solidFill>
                <a:schemeClr val="tx1"/>
              </a:solidFill>
              <a:prstDash val="solid"/>
              <a:round/>
              <a:headEnd type="none" w="med" len="med"/>
              <a:tailEnd type="arrow"/>
            </a:ln>
            <a:effectLst/>
          </p:spPr>
        </p:cxnSp>
        <p:graphicFrame>
          <p:nvGraphicFramePr>
            <p:cNvPr id="15" name="Object 14"/>
            <p:cNvGraphicFramePr>
              <a:graphicFrameLocks noChangeAspect="1"/>
            </p:cNvGraphicFramePr>
            <p:nvPr/>
          </p:nvGraphicFramePr>
          <p:xfrm>
            <a:off x="7478712" y="2713037"/>
            <a:ext cx="209550" cy="342900"/>
          </p:xfrm>
          <a:graphic>
            <a:graphicData uri="http://schemas.openxmlformats.org/presentationml/2006/ole">
              <p:oleObj spid="_x0000_s1026" name="Equation" r:id="rId3" imgW="139680" imgH="228600" progId="Equation.DSMT4">
                <p:embed/>
              </p:oleObj>
            </a:graphicData>
          </a:graphic>
        </p:graphicFrame>
        <p:graphicFrame>
          <p:nvGraphicFramePr>
            <p:cNvPr id="1027" name="Object 3"/>
            <p:cNvGraphicFramePr>
              <a:graphicFrameLocks noChangeAspect="1"/>
            </p:cNvGraphicFramePr>
            <p:nvPr/>
          </p:nvGraphicFramePr>
          <p:xfrm>
            <a:off x="8774112" y="4846637"/>
            <a:ext cx="246062" cy="341312"/>
          </p:xfrm>
          <a:graphic>
            <a:graphicData uri="http://schemas.openxmlformats.org/presentationml/2006/ole">
              <p:oleObj spid="_x0000_s1027" name="Equation" r:id="rId4" imgW="164880" imgH="228600" progId="Equation.DSMT4">
                <p:embed/>
              </p:oleObj>
            </a:graphicData>
          </a:graphic>
        </p:graphicFrame>
        <p:graphicFrame>
          <p:nvGraphicFramePr>
            <p:cNvPr id="1028" name="Object 4"/>
            <p:cNvGraphicFramePr>
              <a:graphicFrameLocks noChangeAspect="1"/>
            </p:cNvGraphicFramePr>
            <p:nvPr/>
          </p:nvGraphicFramePr>
          <p:xfrm>
            <a:off x="8393112" y="2713037"/>
            <a:ext cx="292100" cy="349250"/>
          </p:xfrm>
          <a:graphic>
            <a:graphicData uri="http://schemas.openxmlformats.org/presentationml/2006/ole">
              <p:oleObj spid="_x0000_s1028" name="Equation" r:id="rId5" imgW="190440" imgH="228600" progId="Equation.DSMT4">
                <p:embed/>
              </p:oleObj>
            </a:graphicData>
          </a:graphic>
        </p:graphicFrame>
        <p:graphicFrame>
          <p:nvGraphicFramePr>
            <p:cNvPr id="1029" name="Object 5"/>
            <p:cNvGraphicFramePr>
              <a:graphicFrameLocks noChangeAspect="1"/>
            </p:cNvGraphicFramePr>
            <p:nvPr/>
          </p:nvGraphicFramePr>
          <p:xfrm>
            <a:off x="8393112" y="4846637"/>
            <a:ext cx="328612" cy="347662"/>
          </p:xfrm>
          <a:graphic>
            <a:graphicData uri="http://schemas.openxmlformats.org/presentationml/2006/ole">
              <p:oleObj spid="_x0000_s1029" name="Equation" r:id="rId6" imgW="215640" imgH="228600" progId="Equation.DSMT4">
                <p:embed/>
              </p:oleObj>
            </a:graphicData>
          </a:graphic>
        </p:graphicFrame>
        <p:graphicFrame>
          <p:nvGraphicFramePr>
            <p:cNvPr id="1030" name="Object 6"/>
            <p:cNvGraphicFramePr>
              <a:graphicFrameLocks noChangeAspect="1"/>
            </p:cNvGraphicFramePr>
            <p:nvPr/>
          </p:nvGraphicFramePr>
          <p:xfrm>
            <a:off x="9069388" y="2713038"/>
            <a:ext cx="228600" cy="342900"/>
          </p:xfrm>
          <a:graphic>
            <a:graphicData uri="http://schemas.openxmlformats.org/presentationml/2006/ole">
              <p:oleObj spid="_x0000_s1030" name="Equation" r:id="rId7" imgW="152280" imgH="228600" progId="Equation.DSMT4">
                <p:embed/>
              </p:oleObj>
            </a:graphicData>
          </a:graphic>
        </p:graphicFrame>
        <p:graphicFrame>
          <p:nvGraphicFramePr>
            <p:cNvPr id="1031" name="Object 7"/>
            <p:cNvGraphicFramePr>
              <a:graphicFrameLocks noChangeAspect="1"/>
            </p:cNvGraphicFramePr>
            <p:nvPr/>
          </p:nvGraphicFramePr>
          <p:xfrm>
            <a:off x="9459912" y="2713037"/>
            <a:ext cx="274637" cy="354012"/>
          </p:xfrm>
          <a:graphic>
            <a:graphicData uri="http://schemas.openxmlformats.org/presentationml/2006/ole">
              <p:oleObj spid="_x0000_s1031" name="Equation" r:id="rId8" imgW="177480" imgH="228600" progId="Equation.DSMT4">
                <p:embed/>
              </p:oleObj>
            </a:graphicData>
          </a:graphic>
        </p:graphicFrame>
        <p:graphicFrame>
          <p:nvGraphicFramePr>
            <p:cNvPr id="1032" name="Object 8"/>
            <p:cNvGraphicFramePr>
              <a:graphicFrameLocks noChangeAspect="1"/>
            </p:cNvGraphicFramePr>
            <p:nvPr/>
          </p:nvGraphicFramePr>
          <p:xfrm>
            <a:off x="9078912" y="4846637"/>
            <a:ext cx="228600" cy="342900"/>
          </p:xfrm>
          <a:graphic>
            <a:graphicData uri="http://schemas.openxmlformats.org/presentationml/2006/ole">
              <p:oleObj spid="_x0000_s1032" name="Equation" r:id="rId9" imgW="152280" imgH="228600" progId="Equation.DSMT4">
                <p:embed/>
              </p:oleObj>
            </a:graphicData>
          </a:graphic>
        </p:graphicFrame>
        <p:graphicFrame>
          <p:nvGraphicFramePr>
            <p:cNvPr id="1033" name="Object 9"/>
            <p:cNvGraphicFramePr>
              <a:graphicFrameLocks noChangeAspect="1"/>
            </p:cNvGraphicFramePr>
            <p:nvPr/>
          </p:nvGraphicFramePr>
          <p:xfrm>
            <a:off x="9383712" y="4770437"/>
            <a:ext cx="293687" cy="354012"/>
          </p:xfrm>
          <a:graphic>
            <a:graphicData uri="http://schemas.openxmlformats.org/presentationml/2006/ole">
              <p:oleObj spid="_x0000_s1033" name="Equation" r:id="rId10" imgW="190440" imgH="228600" progId="Equation.DSMT4">
                <p:embed/>
              </p:oleObj>
            </a:graphicData>
          </a:graphic>
        </p:graphicFrame>
        <p:cxnSp>
          <p:nvCxnSpPr>
            <p:cNvPr id="24" name="Straight Connector 23"/>
            <p:cNvCxnSpPr/>
            <p:nvPr/>
          </p:nvCxnSpPr>
          <p:spPr>
            <a:xfrm>
              <a:off x="7173912" y="3398837"/>
              <a:ext cx="2209800" cy="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7631112" y="4160837"/>
              <a:ext cx="2209801" cy="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grpSp>
      <p:sp>
        <p:nvSpPr>
          <p:cNvPr id="30"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3635375" y="301628"/>
            <a:ext cx="6148388" cy="658810"/>
          </a:xfrm>
        </p:spPr>
        <p:txBody>
          <a:bodyPr>
            <a:normAutofit/>
          </a:bodyPr>
          <a:lstStyle/>
          <a:p>
            <a:pPr algn="r"/>
            <a:r>
              <a:rPr lang="en-US" sz="2400" b="1" dirty="0" smtClean="0">
                <a:solidFill>
                  <a:schemeClr val="tx1"/>
                </a:solidFill>
                <a:latin typeface="Gill Sans MT" pitchFamily="34" charset="0"/>
              </a:rPr>
              <a:t>Gear Systems</a:t>
            </a:r>
          </a:p>
        </p:txBody>
      </p:sp>
      <p:sp>
        <p:nvSpPr>
          <p:cNvPr id="4"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sp>
        <p:nvSpPr>
          <p:cNvPr id="6" name="Rectangle 2"/>
          <p:cNvSpPr txBox="1">
            <a:spLocks noChangeArrowheads="1"/>
          </p:cNvSpPr>
          <p:nvPr/>
        </p:nvSpPr>
        <p:spPr>
          <a:xfrm>
            <a:off x="1458914" y="1768474"/>
            <a:ext cx="5943601" cy="5392738"/>
          </a:xfrm>
          <a:prstGeom prst="rect">
            <a:avLst/>
          </a:prstGeom>
        </p:spPr>
        <p:txBody>
          <a:bodyPr tIns="15837"/>
          <a:lstStyle/>
          <a:p>
            <a:pPr marL="425362" marR="0" lvl="0" indent="-320607" algn="l" defTabSz="914400" rtl="0" eaLnBrk="1" fontAlgn="auto" latinLnBrk="0" hangingPunct="1">
              <a:lnSpc>
                <a:spcPct val="100000"/>
              </a:lnSpc>
              <a:spcBef>
                <a:spcPts val="661"/>
              </a:spcBef>
              <a:spcAft>
                <a:spcPts val="0"/>
              </a:spcAft>
              <a:buClr>
                <a:schemeClr val="accent1"/>
              </a:buClr>
              <a:buSzPct val="45000"/>
              <a:tabLst>
                <a:tab pos="425362" algn="l"/>
                <a:tab pos="538052" algn="l"/>
                <a:tab pos="995156" algn="l"/>
                <a:tab pos="1452263" algn="l"/>
                <a:tab pos="1909367" algn="l"/>
                <a:tab pos="2366472" algn="l"/>
                <a:tab pos="2823577" algn="l"/>
                <a:tab pos="3280682" algn="l"/>
                <a:tab pos="3737788" algn="l"/>
                <a:tab pos="4194893" algn="l"/>
                <a:tab pos="4651999" algn="l"/>
                <a:tab pos="5109103" algn="l"/>
                <a:tab pos="5566209" algn="l"/>
                <a:tab pos="6023313" algn="l"/>
                <a:tab pos="6480419" algn="l"/>
                <a:tab pos="6937523" algn="l"/>
                <a:tab pos="7394630" algn="l"/>
                <a:tab pos="7851735" algn="l"/>
                <a:tab pos="8308841" algn="l"/>
                <a:tab pos="8765945" algn="l"/>
                <a:tab pos="9223051" algn="l"/>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Transmission Ratio</a:t>
            </a: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r>
              <a:rPr kumimoji="0" lang="en-US" sz="1800" b="0" i="0" u="none" strike="noStrike" kern="1200" cap="none" spc="0" normalizeH="0" baseline="0" noProof="0" dirty="0" smtClean="0">
                <a:ln>
                  <a:noFill/>
                </a:ln>
                <a:solidFill>
                  <a:schemeClr val="tx1"/>
                </a:solidFill>
                <a:effectLst/>
                <a:uLnTx/>
                <a:uFillTx/>
                <a:latin typeface="cmr10" charset="0"/>
                <a:ea typeface="+mn-ea"/>
                <a:cs typeface="+mn-cs"/>
              </a:rPr>
              <a:t>Since the applied and load forces on the contacting gear teeth are equal, the magnitude of the respective torques must be in direct proportion to the radii. </a:t>
            </a: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r>
              <a:rPr kumimoji="0" lang="en-US" sz="1800" b="0" i="0" u="none" strike="noStrike" kern="1200" cap="none" spc="0" normalizeH="0" baseline="0" noProof="0" dirty="0" smtClean="0">
                <a:ln>
                  <a:noFill/>
                </a:ln>
                <a:solidFill>
                  <a:schemeClr val="tx1"/>
                </a:solidFill>
                <a:effectLst/>
                <a:uLnTx/>
                <a:uFillTx/>
                <a:latin typeface="cmr10" charset="0"/>
                <a:ea typeface="+mn-ea"/>
                <a:cs typeface="+mn-cs"/>
              </a:rPr>
              <a:t>The ratio of radii is, of course, equal to the ratio of circumferences. </a:t>
            </a: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r>
              <a:rPr kumimoji="0" lang="en-US" sz="1800" b="0" i="0" u="none" strike="noStrike" kern="1200" cap="none" spc="0" normalizeH="0" baseline="0" noProof="0" dirty="0" smtClean="0">
                <a:ln>
                  <a:noFill/>
                </a:ln>
                <a:solidFill>
                  <a:schemeClr val="tx1"/>
                </a:solidFill>
                <a:effectLst/>
                <a:uLnTx/>
                <a:uFillTx/>
                <a:latin typeface="cmr10" charset="0"/>
                <a:ea typeface="+mn-ea"/>
                <a:cs typeface="+mn-cs"/>
              </a:rPr>
              <a:t>Therefore, the ratio of applied torque to transmitted torque is equal to the ratio of the number of gear teeth such that:</a:t>
            </a: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lang="en-US" dirty="0" smtClean="0">
              <a:solidFill>
                <a:schemeClr val="tx1"/>
              </a:solidFill>
              <a:latin typeface="cmr10" charset="0"/>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Char char=""/>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r>
              <a:rPr lang="en-US" dirty="0" smtClean="0">
                <a:solidFill>
                  <a:schemeClr val="tx1"/>
                </a:solidFill>
                <a:latin typeface="cmr10" charset="0"/>
              </a:rPr>
              <a:t>Where N is the number of teeth</a:t>
            </a: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None/>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None/>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None/>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a:p>
            <a:pPr marL="302383" marR="0" lvl="0" indent="-336481" algn="just" defTabSz="914400" rtl="0" eaLnBrk="1" fontAlgn="auto" latinLnBrk="0" hangingPunct="1">
              <a:lnSpc>
                <a:spcPct val="112000"/>
              </a:lnSpc>
              <a:spcBef>
                <a:spcPts val="661"/>
              </a:spcBef>
              <a:spcAft>
                <a:spcPct val="0"/>
              </a:spcAft>
              <a:buClrTx/>
              <a:buSzPct val="76000"/>
              <a:buFont typeface="Wingdings 3"/>
              <a:buNone/>
              <a:tabLst>
                <a:tab pos="342830" algn="l"/>
                <a:tab pos="455519" algn="l"/>
                <a:tab pos="912624" algn="l"/>
                <a:tab pos="1369729" algn="l"/>
                <a:tab pos="1826834" algn="l"/>
                <a:tab pos="2283939" algn="l"/>
                <a:tab pos="2741045" algn="l"/>
                <a:tab pos="3198149" algn="l"/>
                <a:tab pos="3655255" algn="l"/>
                <a:tab pos="4112361" algn="l"/>
                <a:tab pos="4569467" algn="l"/>
                <a:tab pos="5026571" algn="l"/>
                <a:tab pos="5483677" algn="l"/>
                <a:tab pos="5940781" algn="l"/>
                <a:tab pos="6397886" algn="l"/>
                <a:tab pos="6854991" algn="l"/>
                <a:tab pos="7312096" algn="l"/>
                <a:tab pos="7769201" algn="l"/>
                <a:tab pos="8226307" algn="l"/>
                <a:tab pos="8683412" algn="l"/>
                <a:tab pos="9140517" algn="l"/>
              </a:tabLst>
              <a:defRPr/>
            </a:pPr>
            <a:endParaRPr kumimoji="0" lang="en-US" sz="1800" b="0" i="0" u="none" strike="noStrike" kern="1200" cap="none" spc="0" normalizeH="0" baseline="0" noProof="0" dirty="0" smtClean="0">
              <a:ln>
                <a:noFill/>
              </a:ln>
              <a:solidFill>
                <a:schemeClr val="tx1"/>
              </a:solidFill>
              <a:effectLst/>
              <a:uLnTx/>
              <a:uFillTx/>
              <a:latin typeface="cmr10" charset="0"/>
              <a:ea typeface="+mn-ea"/>
              <a:cs typeface="+mn-cs"/>
            </a:endParaRPr>
          </a:p>
        </p:txBody>
      </p:sp>
      <p:sp>
        <p:nvSpPr>
          <p:cNvPr id="7" name="Text Box 13"/>
          <p:cNvSpPr txBox="1">
            <a:spLocks noChangeArrowheads="1"/>
          </p:cNvSpPr>
          <p:nvPr/>
        </p:nvSpPr>
        <p:spPr bwMode="auto">
          <a:xfrm>
            <a:off x="6564311" y="5227637"/>
            <a:ext cx="3516313" cy="381000"/>
          </a:xfrm>
          <a:prstGeom prst="rect">
            <a:avLst/>
          </a:prstGeom>
          <a:noFill/>
          <a:ln w="9525">
            <a:noFill/>
            <a:round/>
            <a:headEnd/>
            <a:tailEnd/>
          </a:ln>
        </p:spPr>
        <p:txBody>
          <a:bodyPr lIns="89982" tIns="44991" rIns="89982" bIns="44991"/>
          <a:lstStyle/>
          <a:p>
            <a:pPr algn="ctr">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b="1" dirty="0" smtClean="0">
                <a:solidFill>
                  <a:srgbClr val="000000"/>
                </a:solidFill>
                <a:latin typeface="cmr10" charset="0"/>
                <a:ea typeface="Microsoft YaHei" charset="0"/>
                <a:cs typeface="Microsoft YaHei" charset="0"/>
              </a:rPr>
              <a:t>       A Pair of Spur Gears</a:t>
            </a:r>
            <a:endParaRPr lang="en-US" b="1" dirty="0">
              <a:solidFill>
                <a:srgbClr val="000000"/>
              </a:solidFill>
              <a:latin typeface="cmr10" charset="0"/>
              <a:ea typeface="Microsoft YaHei" charset="0"/>
              <a:cs typeface="Microsoft YaHei" charset="0"/>
            </a:endParaRPr>
          </a:p>
        </p:txBody>
      </p:sp>
      <p:grpSp>
        <p:nvGrpSpPr>
          <p:cNvPr id="28" name="Group 27"/>
          <p:cNvGrpSpPr/>
          <p:nvPr/>
        </p:nvGrpSpPr>
        <p:grpSpPr>
          <a:xfrm>
            <a:off x="7173912" y="2713037"/>
            <a:ext cx="2667001" cy="2481262"/>
            <a:chOff x="7173912" y="2713037"/>
            <a:chExt cx="2667001" cy="2481262"/>
          </a:xfrm>
        </p:grpSpPr>
        <p:sp>
          <p:nvSpPr>
            <p:cNvPr id="8" name="Rectangle 7"/>
            <p:cNvSpPr/>
            <p:nvPr/>
          </p:nvSpPr>
          <p:spPr bwMode="auto">
            <a:xfrm>
              <a:off x="8469313" y="3094037"/>
              <a:ext cx="152400" cy="609600"/>
            </a:xfrm>
            <a:prstGeom prst="rect">
              <a:avLst/>
            </a:prstGeom>
            <a:gradFill flip="none" rotWithShape="1">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16200000" scaled="1"/>
              <a:tileRect/>
            </a:gra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9" name="Rectangle 8"/>
            <p:cNvSpPr/>
            <p:nvPr/>
          </p:nvSpPr>
          <p:spPr bwMode="auto">
            <a:xfrm>
              <a:off x="8469313" y="3703636"/>
              <a:ext cx="152400" cy="990600"/>
            </a:xfrm>
            <a:prstGeom prst="rect">
              <a:avLst/>
            </a:prstGeom>
            <a:gradFill flip="none" rotWithShape="1">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path path="shape">
                <a:fillToRect l="50000" t="50000" r="50000" b="50000"/>
              </a:path>
              <a:tileRect/>
            </a:gra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10" name="Rectangle 9"/>
            <p:cNvSpPr/>
            <p:nvPr/>
          </p:nvSpPr>
          <p:spPr bwMode="auto">
            <a:xfrm flipV="1">
              <a:off x="7707313" y="3322637"/>
              <a:ext cx="762000" cy="152399"/>
            </a:xfrm>
            <a:prstGeom prst="rect">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11" name="Curved Down Arrow 10"/>
            <p:cNvSpPr/>
            <p:nvPr/>
          </p:nvSpPr>
          <p:spPr bwMode="auto">
            <a:xfrm>
              <a:off x="8697913" y="2941637"/>
              <a:ext cx="381000" cy="609600"/>
            </a:xfrm>
            <a:prstGeom prst="curvedDownArrow">
              <a:avLst/>
            </a:prstGeom>
            <a:solidFill>
              <a:schemeClr val="tx2">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12" name="Curved Down Arrow 11"/>
            <p:cNvSpPr/>
            <p:nvPr/>
          </p:nvSpPr>
          <p:spPr bwMode="auto">
            <a:xfrm>
              <a:off x="7554913" y="3170236"/>
              <a:ext cx="381000" cy="457201"/>
            </a:xfrm>
            <a:prstGeom prst="curvedDown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ln w="18415" cmpd="sng">
                  <a:solidFill>
                    <a:srgbClr val="FFFFFF"/>
                  </a:solidFill>
                  <a:prstDash val="solid"/>
                </a:ln>
                <a:noFill/>
                <a:effectLst>
                  <a:outerShdw blurRad="63500" dir="3600000" algn="tl" rotWithShape="0">
                    <a:srgbClr val="000000">
                      <a:alpha val="70000"/>
                    </a:srgbClr>
                  </a:outerShdw>
                </a:effectLst>
              </a:endParaRPr>
            </a:p>
          </p:txBody>
        </p:sp>
        <p:sp>
          <p:nvSpPr>
            <p:cNvPr id="13" name="Curved Up Arrow 12"/>
            <p:cNvSpPr/>
            <p:nvPr/>
          </p:nvSpPr>
          <p:spPr bwMode="auto">
            <a:xfrm flipH="1" flipV="1">
              <a:off x="9231313" y="3779837"/>
              <a:ext cx="381000" cy="609600"/>
            </a:xfrm>
            <a:prstGeom prst="curvedUpArrow">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14" name="Rectangle 13"/>
            <p:cNvSpPr/>
            <p:nvPr/>
          </p:nvSpPr>
          <p:spPr bwMode="auto">
            <a:xfrm>
              <a:off x="8621713" y="4084638"/>
              <a:ext cx="838200" cy="152401"/>
            </a:xfrm>
            <a:prstGeom prst="rect">
              <a:avLst/>
            </a:prstGeom>
            <a:solidFill>
              <a:schemeClr val="accent4">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cxnSp>
          <p:nvCxnSpPr>
            <p:cNvPr id="15" name="Curved Connector 14"/>
            <p:cNvCxnSpPr/>
            <p:nvPr/>
          </p:nvCxnSpPr>
          <p:spPr bwMode="auto">
            <a:xfrm rot="16200000" flipH="1">
              <a:off x="7821613" y="3284537"/>
              <a:ext cx="609600" cy="228600"/>
            </a:xfrm>
            <a:prstGeom prst="curvedConnector3">
              <a:avLst>
                <a:gd name="adj1" fmla="val -23810"/>
              </a:avLst>
            </a:prstGeom>
            <a:solidFill>
              <a:srgbClr val="00B8FF"/>
            </a:solidFill>
            <a:ln w="9525" cap="flat" cmpd="sng" algn="ctr">
              <a:solidFill>
                <a:schemeClr val="tx1"/>
              </a:solidFill>
              <a:prstDash val="solid"/>
              <a:round/>
              <a:headEnd type="none" w="med" len="med"/>
              <a:tailEnd type="arrow"/>
            </a:ln>
            <a:effectLst/>
          </p:spPr>
        </p:cxnSp>
        <p:cxnSp>
          <p:nvCxnSpPr>
            <p:cNvPr id="16" name="Curved Connector 15"/>
            <p:cNvCxnSpPr/>
            <p:nvPr/>
          </p:nvCxnSpPr>
          <p:spPr bwMode="auto">
            <a:xfrm rot="16200000" flipV="1">
              <a:off x="8621714" y="4084637"/>
              <a:ext cx="762000" cy="304800"/>
            </a:xfrm>
            <a:prstGeom prst="curvedConnector3">
              <a:avLst>
                <a:gd name="adj1" fmla="val -26191"/>
              </a:avLst>
            </a:prstGeom>
            <a:solidFill>
              <a:srgbClr val="00B8FF"/>
            </a:solidFill>
            <a:ln w="9525" cap="flat" cmpd="sng" algn="ctr">
              <a:solidFill>
                <a:schemeClr val="tx1"/>
              </a:solidFill>
              <a:prstDash val="solid"/>
              <a:round/>
              <a:headEnd type="none" w="med" len="med"/>
              <a:tailEnd type="arrow"/>
            </a:ln>
            <a:effectLst/>
          </p:spPr>
        </p:cxnSp>
        <p:graphicFrame>
          <p:nvGraphicFramePr>
            <p:cNvPr id="17" name="Object 16"/>
            <p:cNvGraphicFramePr>
              <a:graphicFrameLocks noChangeAspect="1"/>
            </p:cNvGraphicFramePr>
            <p:nvPr/>
          </p:nvGraphicFramePr>
          <p:xfrm>
            <a:off x="7478712" y="2713037"/>
            <a:ext cx="209550" cy="342900"/>
          </p:xfrm>
          <a:graphic>
            <a:graphicData uri="http://schemas.openxmlformats.org/presentationml/2006/ole">
              <p:oleObj spid="_x0000_s2050" name="Equation" r:id="rId3" imgW="139680" imgH="228600" progId="Equation.DSMT4">
                <p:embed/>
              </p:oleObj>
            </a:graphicData>
          </a:graphic>
        </p:graphicFrame>
        <p:graphicFrame>
          <p:nvGraphicFramePr>
            <p:cNvPr id="18" name="Object 3"/>
            <p:cNvGraphicFramePr>
              <a:graphicFrameLocks noChangeAspect="1"/>
            </p:cNvGraphicFramePr>
            <p:nvPr/>
          </p:nvGraphicFramePr>
          <p:xfrm>
            <a:off x="8774112" y="4846637"/>
            <a:ext cx="246062" cy="341312"/>
          </p:xfrm>
          <a:graphic>
            <a:graphicData uri="http://schemas.openxmlformats.org/presentationml/2006/ole">
              <p:oleObj spid="_x0000_s2051" name="Equation" r:id="rId4" imgW="164880" imgH="228600" progId="Equation.DSMT4">
                <p:embed/>
              </p:oleObj>
            </a:graphicData>
          </a:graphic>
        </p:graphicFrame>
        <p:graphicFrame>
          <p:nvGraphicFramePr>
            <p:cNvPr id="19" name="Object 4"/>
            <p:cNvGraphicFramePr>
              <a:graphicFrameLocks noChangeAspect="1"/>
            </p:cNvGraphicFramePr>
            <p:nvPr/>
          </p:nvGraphicFramePr>
          <p:xfrm>
            <a:off x="8393112" y="2713037"/>
            <a:ext cx="292100" cy="349250"/>
          </p:xfrm>
          <a:graphic>
            <a:graphicData uri="http://schemas.openxmlformats.org/presentationml/2006/ole">
              <p:oleObj spid="_x0000_s2052" name="Equation" r:id="rId5" imgW="190440" imgH="228600" progId="Equation.DSMT4">
                <p:embed/>
              </p:oleObj>
            </a:graphicData>
          </a:graphic>
        </p:graphicFrame>
        <p:graphicFrame>
          <p:nvGraphicFramePr>
            <p:cNvPr id="20" name="Object 5"/>
            <p:cNvGraphicFramePr>
              <a:graphicFrameLocks noChangeAspect="1"/>
            </p:cNvGraphicFramePr>
            <p:nvPr/>
          </p:nvGraphicFramePr>
          <p:xfrm>
            <a:off x="8393112" y="4846637"/>
            <a:ext cx="328612" cy="347662"/>
          </p:xfrm>
          <a:graphic>
            <a:graphicData uri="http://schemas.openxmlformats.org/presentationml/2006/ole">
              <p:oleObj spid="_x0000_s2053" name="Equation" r:id="rId6" imgW="215640" imgH="228600" progId="Equation.DSMT4">
                <p:embed/>
              </p:oleObj>
            </a:graphicData>
          </a:graphic>
        </p:graphicFrame>
        <p:graphicFrame>
          <p:nvGraphicFramePr>
            <p:cNvPr id="21" name="Object 6"/>
            <p:cNvGraphicFramePr>
              <a:graphicFrameLocks noChangeAspect="1"/>
            </p:cNvGraphicFramePr>
            <p:nvPr/>
          </p:nvGraphicFramePr>
          <p:xfrm>
            <a:off x="9069388" y="2713038"/>
            <a:ext cx="228600" cy="342900"/>
          </p:xfrm>
          <a:graphic>
            <a:graphicData uri="http://schemas.openxmlformats.org/presentationml/2006/ole">
              <p:oleObj spid="_x0000_s2054" name="Equation" r:id="rId7" imgW="152280" imgH="228600" progId="Equation.DSMT4">
                <p:embed/>
              </p:oleObj>
            </a:graphicData>
          </a:graphic>
        </p:graphicFrame>
        <p:graphicFrame>
          <p:nvGraphicFramePr>
            <p:cNvPr id="22" name="Object 7"/>
            <p:cNvGraphicFramePr>
              <a:graphicFrameLocks noChangeAspect="1"/>
            </p:cNvGraphicFramePr>
            <p:nvPr/>
          </p:nvGraphicFramePr>
          <p:xfrm>
            <a:off x="9459912" y="2713037"/>
            <a:ext cx="274637" cy="354012"/>
          </p:xfrm>
          <a:graphic>
            <a:graphicData uri="http://schemas.openxmlformats.org/presentationml/2006/ole">
              <p:oleObj spid="_x0000_s2055" name="Equation" r:id="rId8" imgW="177480" imgH="228600" progId="Equation.DSMT4">
                <p:embed/>
              </p:oleObj>
            </a:graphicData>
          </a:graphic>
        </p:graphicFrame>
        <p:graphicFrame>
          <p:nvGraphicFramePr>
            <p:cNvPr id="23" name="Object 8"/>
            <p:cNvGraphicFramePr>
              <a:graphicFrameLocks noChangeAspect="1"/>
            </p:cNvGraphicFramePr>
            <p:nvPr/>
          </p:nvGraphicFramePr>
          <p:xfrm>
            <a:off x="9078912" y="4846637"/>
            <a:ext cx="228600" cy="342900"/>
          </p:xfrm>
          <a:graphic>
            <a:graphicData uri="http://schemas.openxmlformats.org/presentationml/2006/ole">
              <p:oleObj spid="_x0000_s2056" name="Equation" r:id="rId9" imgW="152280" imgH="228600" progId="Equation.DSMT4">
                <p:embed/>
              </p:oleObj>
            </a:graphicData>
          </a:graphic>
        </p:graphicFrame>
        <p:graphicFrame>
          <p:nvGraphicFramePr>
            <p:cNvPr id="24" name="Object 9"/>
            <p:cNvGraphicFramePr>
              <a:graphicFrameLocks noChangeAspect="1"/>
            </p:cNvGraphicFramePr>
            <p:nvPr/>
          </p:nvGraphicFramePr>
          <p:xfrm>
            <a:off x="9383712" y="4770437"/>
            <a:ext cx="293687" cy="354012"/>
          </p:xfrm>
          <a:graphic>
            <a:graphicData uri="http://schemas.openxmlformats.org/presentationml/2006/ole">
              <p:oleObj spid="_x0000_s2057" name="Equation" r:id="rId10" imgW="190440" imgH="228600" progId="Equation.DSMT4">
                <p:embed/>
              </p:oleObj>
            </a:graphicData>
          </a:graphic>
        </p:graphicFrame>
        <p:cxnSp>
          <p:nvCxnSpPr>
            <p:cNvPr id="25" name="Straight Connector 24"/>
            <p:cNvCxnSpPr/>
            <p:nvPr/>
          </p:nvCxnSpPr>
          <p:spPr>
            <a:xfrm>
              <a:off x="7173912" y="3398837"/>
              <a:ext cx="2209800" cy="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7631112" y="4160837"/>
              <a:ext cx="2209801" cy="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grpSp>
      <p:graphicFrame>
        <p:nvGraphicFramePr>
          <p:cNvPr id="27" name="Object 26"/>
          <p:cNvGraphicFramePr>
            <a:graphicFrameLocks noChangeAspect="1"/>
          </p:cNvGraphicFramePr>
          <p:nvPr/>
        </p:nvGraphicFramePr>
        <p:xfrm>
          <a:off x="3821112" y="5608637"/>
          <a:ext cx="841375" cy="650875"/>
        </p:xfrm>
        <a:graphic>
          <a:graphicData uri="http://schemas.openxmlformats.org/presentationml/2006/ole">
            <p:oleObj spid="_x0000_s2058" name="Equation" r:id="rId11" imgW="558720" imgH="431640" progId="Equation.DSMT4">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425362" indent="-320607">
              <a:buSzPct val="45000"/>
              <a:buNone/>
              <a:tabLst>
                <a:tab pos="425362" algn="l"/>
                <a:tab pos="538052" algn="l"/>
                <a:tab pos="995156" algn="l"/>
                <a:tab pos="1452263" algn="l"/>
                <a:tab pos="1909367" algn="l"/>
                <a:tab pos="2366472" algn="l"/>
                <a:tab pos="2823577" algn="l"/>
                <a:tab pos="3280682" algn="l"/>
                <a:tab pos="3737788" algn="l"/>
                <a:tab pos="4194893" algn="l"/>
                <a:tab pos="4651999" algn="l"/>
                <a:tab pos="5109103" algn="l"/>
                <a:tab pos="5566209" algn="l"/>
                <a:tab pos="6023313" algn="l"/>
                <a:tab pos="6480419" algn="l"/>
                <a:tab pos="6937523" algn="l"/>
                <a:tab pos="7394630" algn="l"/>
                <a:tab pos="7851735" algn="l"/>
                <a:tab pos="8308841" algn="l"/>
                <a:tab pos="8765945" algn="l"/>
                <a:tab pos="9223051" algn="l"/>
              </a:tabLst>
            </a:pPr>
            <a:r>
              <a:rPr lang="en-US" sz="1800" b="1" dirty="0" smtClean="0"/>
              <a:t>Transmission Ratio continued …</a:t>
            </a:r>
          </a:p>
          <a:p>
            <a:pPr lvl="0"/>
            <a:r>
              <a:rPr lang="en-US" sz="1800" dirty="0" smtClean="0">
                <a:latin typeface="cmr10" charset="0"/>
              </a:rPr>
              <a:t>With rotation of the gears, the distance traversed along the circumferences must be equal, and this equality can be restated in terms of the product of the change in angle and the radius such that</a:t>
            </a:r>
          </a:p>
          <a:p>
            <a:pPr lvl="0"/>
            <a:endParaRPr lang="en-US" sz="1800" dirty="0" smtClean="0">
              <a:latin typeface="cmr10" charset="0"/>
            </a:endParaRPr>
          </a:p>
          <a:p>
            <a:pPr lvl="0"/>
            <a:r>
              <a:rPr lang="en-US" sz="1800" dirty="0" smtClean="0">
                <a:latin typeface="cmr10" charset="0"/>
              </a:rPr>
              <a:t>Then a derivative with respect to time provides   </a:t>
            </a:r>
          </a:p>
          <a:p>
            <a:pPr lvl="0"/>
            <a:endParaRPr lang="en-US" sz="1800" dirty="0" smtClean="0">
              <a:latin typeface="cmr10" charset="0"/>
            </a:endParaRPr>
          </a:p>
          <a:p>
            <a:pPr lvl="0"/>
            <a:r>
              <a:rPr lang="en-US" sz="1800" dirty="0" smtClean="0">
                <a:latin typeface="cmr10" charset="0"/>
              </a:rPr>
              <a:t>To avoid minus signs the assumed positive direction of motion is reversed for the second gear </a:t>
            </a:r>
          </a:p>
          <a:p>
            <a:pPr lvl="0"/>
            <a:endParaRPr lang="en-US" sz="1800" dirty="0" smtClean="0">
              <a:latin typeface="cmr10" charset="0"/>
            </a:endParaRPr>
          </a:p>
          <a:p>
            <a:pPr lvl="0"/>
            <a:r>
              <a:rPr lang="en-US" sz="1800" dirty="0" smtClean="0">
                <a:latin typeface="cmr10" charset="0"/>
              </a:rPr>
              <a:t>If ratios of radii are replaced with ratios of teeth, then </a:t>
            </a:r>
          </a:p>
          <a:p>
            <a:pPr lvl="0"/>
            <a:endParaRPr lang="en-US" sz="1800" dirty="0" smtClean="0">
              <a:latin typeface="cmr10" charset="0"/>
            </a:endParaRPr>
          </a:p>
          <a:p>
            <a:pPr lvl="0"/>
            <a:r>
              <a:rPr lang="en-US" sz="1800" dirty="0" smtClean="0">
                <a:latin typeface="cmr10" charset="0"/>
              </a:rPr>
              <a:t>Thus, the torque changes in direct proportion to the ratio of teeth, and the angular velocity changes in reverse proportion to the ratio of teeth</a:t>
            </a:r>
          </a:p>
          <a:p>
            <a:endParaRPr lang="en-US" dirty="0"/>
          </a:p>
        </p:txBody>
      </p:sp>
      <p:sp>
        <p:nvSpPr>
          <p:cNvPr id="4" name="Title 1"/>
          <p:cNvSpPr>
            <a:spLocks noGrp="1"/>
          </p:cNvSpPr>
          <p:nvPr>
            <p:ph type="title"/>
          </p:nvPr>
        </p:nvSpPr>
        <p:spPr/>
        <p:txBody>
          <a:bodyPr>
            <a:normAutofit/>
          </a:bodyPr>
          <a:lstStyle/>
          <a:p>
            <a:pPr algn="r"/>
            <a:r>
              <a:rPr lang="en-US" sz="2400" b="1" dirty="0" smtClean="0">
                <a:solidFill>
                  <a:schemeClr val="tx1"/>
                </a:solidFill>
                <a:latin typeface="Gill Sans MT" pitchFamily="34" charset="0"/>
              </a:rPr>
              <a:t>Gear Systems</a:t>
            </a:r>
          </a:p>
        </p:txBody>
      </p:sp>
      <p:graphicFrame>
        <p:nvGraphicFramePr>
          <p:cNvPr id="5" name="Object 4"/>
          <p:cNvGraphicFramePr>
            <a:graphicFrameLocks noChangeAspect="1"/>
          </p:cNvGraphicFramePr>
          <p:nvPr/>
        </p:nvGraphicFramePr>
        <p:xfrm>
          <a:off x="6488112" y="4618037"/>
          <a:ext cx="1335087" cy="649287"/>
        </p:xfrm>
        <a:graphic>
          <a:graphicData uri="http://schemas.openxmlformats.org/presentationml/2006/ole">
            <p:oleObj spid="_x0000_s3074" name="Equation" r:id="rId3" imgW="888840" imgH="431640" progId="Equation.DSMT4">
              <p:embed/>
            </p:oleObj>
          </a:graphicData>
        </a:graphic>
      </p:graphicFrame>
      <p:graphicFrame>
        <p:nvGraphicFramePr>
          <p:cNvPr id="6" name="Object 5"/>
          <p:cNvGraphicFramePr>
            <a:graphicFrameLocks noChangeAspect="1"/>
          </p:cNvGraphicFramePr>
          <p:nvPr/>
        </p:nvGraphicFramePr>
        <p:xfrm>
          <a:off x="4049712" y="2255837"/>
          <a:ext cx="1077912" cy="346075"/>
        </p:xfrm>
        <a:graphic>
          <a:graphicData uri="http://schemas.openxmlformats.org/presentationml/2006/ole">
            <p:oleObj spid="_x0000_s3075" name="Equation" r:id="rId4" imgW="711000" imgH="228600" progId="Equation.DSMT4">
              <p:embed/>
            </p:oleObj>
          </a:graphicData>
        </a:graphic>
      </p:graphicFrame>
      <p:graphicFrame>
        <p:nvGraphicFramePr>
          <p:cNvPr id="3077" name="Object 5"/>
          <p:cNvGraphicFramePr>
            <a:graphicFrameLocks noChangeAspect="1"/>
          </p:cNvGraphicFramePr>
          <p:nvPr/>
        </p:nvGraphicFramePr>
        <p:xfrm>
          <a:off x="5688013" y="3017838"/>
          <a:ext cx="1154112" cy="346075"/>
        </p:xfrm>
        <a:graphic>
          <a:graphicData uri="http://schemas.openxmlformats.org/presentationml/2006/ole">
            <p:oleObj spid="_x0000_s3077" name="Equation" r:id="rId5" imgW="761760" imgH="228600" progId="Equation.DSMT4">
              <p:embed/>
            </p:oleObj>
          </a:graphicData>
        </a:graphic>
      </p:graphicFrame>
      <p:sp>
        <p:nvSpPr>
          <p:cNvPr id="9"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None/>
            </a:pPr>
            <a:r>
              <a:rPr lang="en-US" sz="1800" b="1" dirty="0" smtClean="0"/>
              <a:t>Motor Rotor and Coupled </a:t>
            </a:r>
            <a:r>
              <a:rPr lang="en-US" sz="1800" b="1" dirty="0" smtClean="0"/>
              <a:t>Load</a:t>
            </a:r>
            <a:endParaRPr lang="en-US" sz="1800" dirty="0" smtClean="0">
              <a:latin typeface="cmr10" charset="0"/>
            </a:endParaRPr>
          </a:p>
          <a:p>
            <a:r>
              <a:rPr lang="en-US" sz="1800" dirty="0" smtClean="0">
                <a:latin typeface="cmr10" charset="0"/>
              </a:rPr>
              <a:t>If </a:t>
            </a:r>
            <a:r>
              <a:rPr lang="en-US" sz="1800" dirty="0" smtClean="0">
                <a:latin typeface="cmr10" charset="0"/>
              </a:rPr>
              <a:t>the rotor of a motor is connected to a load with gears between the motor and load, a system is obtained as shown in the figure.</a:t>
            </a:r>
            <a:endParaRPr lang="en-US" sz="1800" dirty="0" smtClean="0">
              <a:latin typeface="cmr10" charset="0"/>
            </a:endParaRPr>
          </a:p>
          <a:p>
            <a:pPr>
              <a:buNone/>
            </a:pPr>
            <a:r>
              <a:rPr lang="en-US" sz="1800" dirty="0" smtClean="0">
                <a:latin typeface="cmr10" charset="0"/>
              </a:rPr>
              <a:t> </a:t>
            </a:r>
          </a:p>
          <a:p>
            <a:r>
              <a:rPr lang="en-US" sz="1800" dirty="0" smtClean="0">
                <a:latin typeface="cmr10" charset="0"/>
              </a:rPr>
              <a:t>        is </a:t>
            </a:r>
            <a:r>
              <a:rPr lang="en-US" sz="1800" dirty="0" smtClean="0">
                <a:latin typeface="cmr10" charset="0"/>
              </a:rPr>
              <a:t>the developed torque of the motor, and          </a:t>
            </a:r>
            <a:r>
              <a:rPr lang="en-US" sz="1800" dirty="0" err="1" smtClean="0">
                <a:latin typeface="cmr10" charset="0"/>
              </a:rPr>
              <a:t>and</a:t>
            </a:r>
            <a:r>
              <a:rPr lang="en-US" sz="1800" dirty="0" smtClean="0">
                <a:latin typeface="cmr10" charset="0"/>
              </a:rPr>
              <a:t>        are the moment of inertia and viscous friction associated with the motor rotor.</a:t>
            </a:r>
            <a:endParaRPr lang="en-US" sz="1800" dirty="0">
              <a:latin typeface="cmr10" charset="0"/>
            </a:endParaRPr>
          </a:p>
        </p:txBody>
      </p:sp>
      <p:sp>
        <p:nvSpPr>
          <p:cNvPr id="4" name="Title 1"/>
          <p:cNvSpPr>
            <a:spLocks noGrp="1"/>
          </p:cNvSpPr>
          <p:nvPr>
            <p:ph type="title"/>
          </p:nvPr>
        </p:nvSpPr>
        <p:spPr/>
        <p:txBody>
          <a:bodyPr>
            <a:normAutofit/>
          </a:bodyPr>
          <a:lstStyle/>
          <a:p>
            <a:pPr algn="r"/>
            <a:r>
              <a:rPr lang="en-US" sz="2400" b="1" dirty="0" smtClean="0">
                <a:solidFill>
                  <a:schemeClr val="tx1"/>
                </a:solidFill>
                <a:latin typeface="Gill Sans MT" pitchFamily="34" charset="0"/>
              </a:rPr>
              <a:t>Gear Systems</a:t>
            </a:r>
          </a:p>
        </p:txBody>
      </p:sp>
      <p:sp>
        <p:nvSpPr>
          <p:cNvPr id="5"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grpSp>
        <p:nvGrpSpPr>
          <p:cNvPr id="42" name="Group 41"/>
          <p:cNvGrpSpPr/>
          <p:nvPr/>
        </p:nvGrpSpPr>
        <p:grpSpPr>
          <a:xfrm>
            <a:off x="2373312" y="3475037"/>
            <a:ext cx="5257800" cy="2868611"/>
            <a:chOff x="1306512" y="2103438"/>
            <a:chExt cx="5257800" cy="2868611"/>
          </a:xfrm>
        </p:grpSpPr>
        <p:sp>
          <p:nvSpPr>
            <p:cNvPr id="37" name="Rectangle 36"/>
            <p:cNvSpPr/>
            <p:nvPr/>
          </p:nvSpPr>
          <p:spPr>
            <a:xfrm>
              <a:off x="4659312" y="3322637"/>
              <a:ext cx="2286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2068512" y="2560637"/>
              <a:ext cx="2286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5345112" y="3170237"/>
              <a:ext cx="1219200" cy="1143000"/>
            </a:xfrm>
            <a:prstGeom prst="rect">
              <a:avLst/>
            </a:prstGeom>
            <a:gradFill>
              <a:gsLst>
                <a:gs pos="0">
                  <a:srgbClr val="8488C4"/>
                </a:gs>
                <a:gs pos="53000">
                  <a:srgbClr val="D4DEFF"/>
                </a:gs>
                <a:gs pos="83000">
                  <a:srgbClr val="D4DEFF"/>
                </a:gs>
                <a:gs pos="100000">
                  <a:srgbClr val="96AB94"/>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bwMode="auto">
            <a:xfrm>
              <a:off x="4364037" y="2636836"/>
              <a:ext cx="152400" cy="609600"/>
            </a:xfrm>
            <a:prstGeom prst="rect">
              <a:avLst/>
            </a:prstGeom>
            <a:gradFill flip="none" rotWithShape="1">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16200000" scaled="1"/>
              <a:tileRect/>
            </a:gra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7" name="Rectangle 6"/>
            <p:cNvSpPr/>
            <p:nvPr/>
          </p:nvSpPr>
          <p:spPr bwMode="auto">
            <a:xfrm>
              <a:off x="4364037" y="3246435"/>
              <a:ext cx="142875" cy="914402"/>
            </a:xfrm>
            <a:prstGeom prst="rect">
              <a:avLst/>
            </a:prstGeom>
            <a:gradFill flip="none" rotWithShape="1">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path path="shape">
                <a:fillToRect l="50000" t="50000" r="50000" b="50000"/>
              </a:path>
              <a:tileRect/>
            </a:gra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8" name="Rectangle 7"/>
            <p:cNvSpPr/>
            <p:nvPr/>
          </p:nvSpPr>
          <p:spPr bwMode="auto">
            <a:xfrm flipV="1">
              <a:off x="3602037" y="2865436"/>
              <a:ext cx="762000" cy="152399"/>
            </a:xfrm>
            <a:prstGeom prst="rect">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9" name="Curved Down Arrow 8"/>
            <p:cNvSpPr/>
            <p:nvPr/>
          </p:nvSpPr>
          <p:spPr bwMode="auto">
            <a:xfrm>
              <a:off x="1306512" y="2636837"/>
              <a:ext cx="381000" cy="609600"/>
            </a:xfrm>
            <a:prstGeom prst="curvedDownArrow">
              <a:avLst/>
            </a:prstGeom>
            <a:solidFill>
              <a:schemeClr val="tx2">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10" name="Curved Down Arrow 9"/>
            <p:cNvSpPr/>
            <p:nvPr/>
          </p:nvSpPr>
          <p:spPr bwMode="auto">
            <a:xfrm>
              <a:off x="3449637" y="2713035"/>
              <a:ext cx="381000" cy="457201"/>
            </a:xfrm>
            <a:prstGeom prst="curvedDown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ln w="18415" cmpd="sng">
                  <a:solidFill>
                    <a:srgbClr val="FFFFFF"/>
                  </a:solidFill>
                  <a:prstDash val="solid"/>
                </a:ln>
                <a:noFill/>
                <a:effectLst>
                  <a:outerShdw blurRad="63500" dir="3600000" algn="tl" rotWithShape="0">
                    <a:srgbClr val="000000">
                      <a:alpha val="70000"/>
                    </a:srgbClr>
                  </a:outerShdw>
                </a:effectLst>
              </a:endParaRPr>
            </a:p>
          </p:txBody>
        </p:sp>
        <p:sp>
          <p:nvSpPr>
            <p:cNvPr id="11" name="Curved Up Arrow 10"/>
            <p:cNvSpPr/>
            <p:nvPr/>
          </p:nvSpPr>
          <p:spPr bwMode="auto">
            <a:xfrm flipH="1" flipV="1">
              <a:off x="5126037" y="3322636"/>
              <a:ext cx="381000" cy="609600"/>
            </a:xfrm>
            <a:prstGeom prst="curvedUpArrow">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sp>
          <p:nvSpPr>
            <p:cNvPr id="12" name="Rectangle 11"/>
            <p:cNvSpPr/>
            <p:nvPr/>
          </p:nvSpPr>
          <p:spPr bwMode="auto">
            <a:xfrm>
              <a:off x="4516437" y="3627437"/>
              <a:ext cx="838200" cy="152401"/>
            </a:xfrm>
            <a:prstGeom prst="rect">
              <a:avLst/>
            </a:prstGeom>
            <a:solidFill>
              <a:schemeClr val="accent4">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20" tIns="45711" rIns="91420" bIns="45711" numCol="1" rtlCol="0" anchor="t" anchorCtr="0" compatLnSpc="1">
              <a:prstTxWarp prst="textNoShape">
                <a:avLst/>
              </a:prstTxWarp>
            </a:bodyPr>
            <a:lstStyle/>
            <a:p>
              <a:endParaRPr lang="en-US" dirty="0" smtClean="0"/>
            </a:p>
          </p:txBody>
        </p:sp>
        <p:cxnSp>
          <p:nvCxnSpPr>
            <p:cNvPr id="13" name="Curved Connector 12"/>
            <p:cNvCxnSpPr/>
            <p:nvPr/>
          </p:nvCxnSpPr>
          <p:spPr bwMode="auto">
            <a:xfrm rot="16200000" flipH="1">
              <a:off x="3716337" y="2827336"/>
              <a:ext cx="609600" cy="228600"/>
            </a:xfrm>
            <a:prstGeom prst="curvedConnector3">
              <a:avLst>
                <a:gd name="adj1" fmla="val -23810"/>
              </a:avLst>
            </a:prstGeom>
            <a:solidFill>
              <a:srgbClr val="00B8FF"/>
            </a:solidFill>
            <a:ln w="9525" cap="flat" cmpd="sng" algn="ctr">
              <a:solidFill>
                <a:schemeClr val="tx1"/>
              </a:solidFill>
              <a:prstDash val="solid"/>
              <a:round/>
              <a:headEnd type="none" w="med" len="med"/>
              <a:tailEnd type="arrow"/>
            </a:ln>
            <a:effectLst/>
          </p:spPr>
        </p:cxnSp>
        <p:graphicFrame>
          <p:nvGraphicFramePr>
            <p:cNvPr id="15" name="Object 14"/>
            <p:cNvGraphicFramePr>
              <a:graphicFrameLocks noChangeAspect="1"/>
            </p:cNvGraphicFramePr>
            <p:nvPr/>
          </p:nvGraphicFramePr>
          <p:xfrm>
            <a:off x="3973512" y="2179637"/>
            <a:ext cx="209550" cy="342900"/>
          </p:xfrm>
          <a:graphic>
            <a:graphicData uri="http://schemas.openxmlformats.org/presentationml/2006/ole">
              <p:oleObj spid="_x0000_s20481" name="Equation" r:id="rId3" imgW="139680" imgH="228600" progId="Equation.DSMT4">
                <p:embed/>
              </p:oleObj>
            </a:graphicData>
          </a:graphic>
        </p:graphicFrame>
        <p:graphicFrame>
          <p:nvGraphicFramePr>
            <p:cNvPr id="16" name="Object 3"/>
            <p:cNvGraphicFramePr>
              <a:graphicFrameLocks noChangeAspect="1"/>
            </p:cNvGraphicFramePr>
            <p:nvPr/>
          </p:nvGraphicFramePr>
          <p:xfrm>
            <a:off x="4668836" y="4618036"/>
            <a:ext cx="246062" cy="341312"/>
          </p:xfrm>
          <a:graphic>
            <a:graphicData uri="http://schemas.openxmlformats.org/presentationml/2006/ole">
              <p:oleObj spid="_x0000_s20482" name="Equation" r:id="rId4" imgW="164880" imgH="228600" progId="Equation.DSMT4">
                <p:embed/>
              </p:oleObj>
            </a:graphicData>
          </a:graphic>
        </p:graphicFrame>
        <p:graphicFrame>
          <p:nvGraphicFramePr>
            <p:cNvPr id="17" name="Object 4"/>
            <p:cNvGraphicFramePr>
              <a:graphicFrameLocks noChangeAspect="1"/>
            </p:cNvGraphicFramePr>
            <p:nvPr/>
          </p:nvGraphicFramePr>
          <p:xfrm>
            <a:off x="4278312" y="2179637"/>
            <a:ext cx="292100" cy="349250"/>
          </p:xfrm>
          <a:graphic>
            <a:graphicData uri="http://schemas.openxmlformats.org/presentationml/2006/ole">
              <p:oleObj spid="_x0000_s20483" name="Equation" r:id="rId5" imgW="190440" imgH="228600" progId="Equation.DSMT4">
                <p:embed/>
              </p:oleObj>
            </a:graphicData>
          </a:graphic>
        </p:graphicFrame>
        <p:graphicFrame>
          <p:nvGraphicFramePr>
            <p:cNvPr id="18" name="Object 5"/>
            <p:cNvGraphicFramePr>
              <a:graphicFrameLocks noChangeAspect="1"/>
            </p:cNvGraphicFramePr>
            <p:nvPr/>
          </p:nvGraphicFramePr>
          <p:xfrm>
            <a:off x="4287836" y="4618036"/>
            <a:ext cx="328612" cy="347662"/>
          </p:xfrm>
          <a:graphic>
            <a:graphicData uri="http://schemas.openxmlformats.org/presentationml/2006/ole">
              <p:oleObj spid="_x0000_s20484" name="Equation" r:id="rId6" imgW="215640" imgH="228600" progId="Equation.DSMT4">
                <p:embed/>
              </p:oleObj>
            </a:graphicData>
          </a:graphic>
        </p:graphicFrame>
        <p:graphicFrame>
          <p:nvGraphicFramePr>
            <p:cNvPr id="19" name="Object 6"/>
            <p:cNvGraphicFramePr>
              <a:graphicFrameLocks noChangeAspect="1"/>
            </p:cNvGraphicFramePr>
            <p:nvPr/>
          </p:nvGraphicFramePr>
          <p:xfrm>
            <a:off x="4700586" y="2179636"/>
            <a:ext cx="228600" cy="342900"/>
          </p:xfrm>
          <a:graphic>
            <a:graphicData uri="http://schemas.openxmlformats.org/presentationml/2006/ole">
              <p:oleObj spid="_x0000_s20485" name="Equation" r:id="rId7" imgW="152280" imgH="228600" progId="Equation.DSMT4">
                <p:embed/>
              </p:oleObj>
            </a:graphicData>
          </a:graphic>
        </p:graphicFrame>
        <p:graphicFrame>
          <p:nvGraphicFramePr>
            <p:cNvPr id="20" name="Object 7"/>
            <p:cNvGraphicFramePr>
              <a:graphicFrameLocks noChangeAspect="1"/>
            </p:cNvGraphicFramePr>
            <p:nvPr/>
          </p:nvGraphicFramePr>
          <p:xfrm>
            <a:off x="4964112" y="2179637"/>
            <a:ext cx="530225" cy="354012"/>
          </p:xfrm>
          <a:graphic>
            <a:graphicData uri="http://schemas.openxmlformats.org/presentationml/2006/ole">
              <p:oleObj spid="_x0000_s20486" name="Equation" r:id="rId8" imgW="342720" imgH="228600" progId="Equation.DSMT4">
                <p:embed/>
              </p:oleObj>
            </a:graphicData>
          </a:graphic>
        </p:graphicFrame>
        <p:graphicFrame>
          <p:nvGraphicFramePr>
            <p:cNvPr id="21" name="Object 8"/>
            <p:cNvGraphicFramePr>
              <a:graphicFrameLocks noChangeAspect="1"/>
            </p:cNvGraphicFramePr>
            <p:nvPr/>
          </p:nvGraphicFramePr>
          <p:xfrm>
            <a:off x="4973636" y="4618036"/>
            <a:ext cx="228600" cy="342900"/>
          </p:xfrm>
          <a:graphic>
            <a:graphicData uri="http://schemas.openxmlformats.org/presentationml/2006/ole">
              <p:oleObj spid="_x0000_s20487" name="Equation" r:id="rId9" imgW="152280" imgH="228600" progId="Equation.DSMT4">
                <p:embed/>
              </p:oleObj>
            </a:graphicData>
          </a:graphic>
        </p:graphicFrame>
        <p:graphicFrame>
          <p:nvGraphicFramePr>
            <p:cNvPr id="22" name="Object 9"/>
            <p:cNvGraphicFramePr>
              <a:graphicFrameLocks noChangeAspect="1"/>
            </p:cNvGraphicFramePr>
            <p:nvPr/>
          </p:nvGraphicFramePr>
          <p:xfrm>
            <a:off x="5345112" y="4618037"/>
            <a:ext cx="547687" cy="354012"/>
          </p:xfrm>
          <a:graphic>
            <a:graphicData uri="http://schemas.openxmlformats.org/presentationml/2006/ole">
              <p:oleObj spid="_x0000_s20488" name="Equation" r:id="rId10" imgW="355320" imgH="228600" progId="Equation.DSMT4">
                <p:embed/>
              </p:oleObj>
            </a:graphicData>
          </a:graphic>
        </p:graphicFrame>
        <p:cxnSp>
          <p:nvCxnSpPr>
            <p:cNvPr id="23" name="Straight Connector 22"/>
            <p:cNvCxnSpPr/>
            <p:nvPr/>
          </p:nvCxnSpPr>
          <p:spPr>
            <a:xfrm>
              <a:off x="3068636" y="2941636"/>
              <a:ext cx="2209800" cy="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3525836" y="3703636"/>
              <a:ext cx="2209801" cy="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2754312" y="2636837"/>
              <a:ext cx="838200" cy="6096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1763712" y="2865437"/>
              <a:ext cx="9906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2068512" y="2484437"/>
              <a:ext cx="16002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2068512" y="3322637"/>
              <a:ext cx="16002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Curved Connector 30"/>
            <p:cNvCxnSpPr/>
            <p:nvPr/>
          </p:nvCxnSpPr>
          <p:spPr bwMode="auto">
            <a:xfrm rot="16200000" flipH="1">
              <a:off x="1497012" y="2827337"/>
              <a:ext cx="609600" cy="228600"/>
            </a:xfrm>
            <a:prstGeom prst="curvedConnector3">
              <a:avLst>
                <a:gd name="adj1" fmla="val -23810"/>
              </a:avLst>
            </a:prstGeom>
            <a:solidFill>
              <a:srgbClr val="00B8FF"/>
            </a:solidFill>
            <a:ln w="9525" cap="flat" cmpd="sng" algn="ctr">
              <a:solidFill>
                <a:schemeClr val="tx1"/>
              </a:solidFill>
              <a:prstDash val="solid"/>
              <a:round/>
              <a:headEnd type="none" w="med" len="med"/>
              <a:tailEnd type="arrow"/>
            </a:ln>
            <a:effectLst/>
          </p:spPr>
        </p:cxnSp>
        <p:graphicFrame>
          <p:nvGraphicFramePr>
            <p:cNvPr id="20489" name="Object 9"/>
            <p:cNvGraphicFramePr>
              <a:graphicFrameLocks noChangeAspect="1"/>
            </p:cNvGraphicFramePr>
            <p:nvPr/>
          </p:nvGraphicFramePr>
          <p:xfrm>
            <a:off x="1382713" y="2179638"/>
            <a:ext cx="514350" cy="342900"/>
          </p:xfrm>
          <a:graphic>
            <a:graphicData uri="http://schemas.openxmlformats.org/presentationml/2006/ole">
              <p:oleObj spid="_x0000_s20489" name="Equation" r:id="rId11" imgW="342720" imgH="228600" progId="Equation.DSMT4">
                <p:embed/>
              </p:oleObj>
            </a:graphicData>
          </a:graphic>
        </p:graphicFrame>
        <p:graphicFrame>
          <p:nvGraphicFramePr>
            <p:cNvPr id="20490" name="Object 10"/>
            <p:cNvGraphicFramePr>
              <a:graphicFrameLocks noChangeAspect="1"/>
            </p:cNvGraphicFramePr>
            <p:nvPr/>
          </p:nvGraphicFramePr>
          <p:xfrm>
            <a:off x="3040063" y="2713038"/>
            <a:ext cx="247650" cy="342900"/>
          </p:xfrm>
          <a:graphic>
            <a:graphicData uri="http://schemas.openxmlformats.org/presentationml/2006/ole">
              <p:oleObj spid="_x0000_s20490" name="Equation" r:id="rId12" imgW="164880" imgH="228600" progId="Equation.DSMT4">
                <p:embed/>
              </p:oleObj>
            </a:graphicData>
          </a:graphic>
        </p:graphicFrame>
        <p:graphicFrame>
          <p:nvGraphicFramePr>
            <p:cNvPr id="20491" name="Object 11"/>
            <p:cNvGraphicFramePr>
              <a:graphicFrameLocks noChangeAspect="1"/>
            </p:cNvGraphicFramePr>
            <p:nvPr/>
          </p:nvGraphicFramePr>
          <p:xfrm>
            <a:off x="5926138" y="3551238"/>
            <a:ext cx="266700" cy="342900"/>
          </p:xfrm>
          <a:graphic>
            <a:graphicData uri="http://schemas.openxmlformats.org/presentationml/2006/ole">
              <p:oleObj spid="_x0000_s20491" name="Equation" r:id="rId13" imgW="177480" imgH="228600" progId="Equation.DSMT4">
                <p:embed/>
              </p:oleObj>
            </a:graphicData>
          </a:graphic>
        </p:graphicFrame>
        <p:graphicFrame>
          <p:nvGraphicFramePr>
            <p:cNvPr id="20492" name="Object 12"/>
            <p:cNvGraphicFramePr>
              <a:graphicFrameLocks noChangeAspect="1"/>
            </p:cNvGraphicFramePr>
            <p:nvPr/>
          </p:nvGraphicFramePr>
          <p:xfrm>
            <a:off x="2049463" y="2103438"/>
            <a:ext cx="247650" cy="342900"/>
          </p:xfrm>
          <a:graphic>
            <a:graphicData uri="http://schemas.openxmlformats.org/presentationml/2006/ole">
              <p:oleObj spid="_x0000_s20492" name="Equation" r:id="rId14" imgW="164880" imgH="228600" progId="Equation.DSMT4">
                <p:embed/>
              </p:oleObj>
            </a:graphicData>
          </a:graphic>
        </p:graphicFrame>
        <p:sp>
          <p:nvSpPr>
            <p:cNvPr id="39" name="Rectangle 38"/>
            <p:cNvSpPr/>
            <p:nvPr/>
          </p:nvSpPr>
          <p:spPr>
            <a:xfrm>
              <a:off x="4583112" y="4084637"/>
              <a:ext cx="3810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4583112" y="3170237"/>
              <a:ext cx="3810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494" name="Object 14"/>
            <p:cNvGraphicFramePr>
              <a:graphicFrameLocks noChangeAspect="1"/>
            </p:cNvGraphicFramePr>
            <p:nvPr/>
          </p:nvGraphicFramePr>
          <p:xfrm>
            <a:off x="4640263" y="4237038"/>
            <a:ext cx="285750" cy="342900"/>
          </p:xfrm>
          <a:graphic>
            <a:graphicData uri="http://schemas.openxmlformats.org/presentationml/2006/ole">
              <p:oleObj spid="_x0000_s20494" name="Equation" r:id="rId15" imgW="190440" imgH="228600" progId="Equation.DSMT4">
                <p:embed/>
              </p:oleObj>
            </a:graphicData>
          </a:graphic>
        </p:graphicFrame>
      </p:grpSp>
      <p:graphicFrame>
        <p:nvGraphicFramePr>
          <p:cNvPr id="20496" name="Object 16"/>
          <p:cNvGraphicFramePr>
            <a:graphicFrameLocks noChangeAspect="1"/>
          </p:cNvGraphicFramePr>
          <p:nvPr/>
        </p:nvGraphicFramePr>
        <p:xfrm>
          <a:off x="849312" y="2789237"/>
          <a:ext cx="520700" cy="346075"/>
        </p:xfrm>
        <a:graphic>
          <a:graphicData uri="http://schemas.openxmlformats.org/presentationml/2006/ole">
            <p:oleObj spid="_x0000_s20496" name="Equation" r:id="rId16" imgW="342720" imgH="228600" progId="Equation.DSMT4">
              <p:embed/>
            </p:oleObj>
          </a:graphicData>
        </a:graphic>
      </p:graphicFrame>
      <p:graphicFrame>
        <p:nvGraphicFramePr>
          <p:cNvPr id="20497" name="Object 17"/>
          <p:cNvGraphicFramePr>
            <a:graphicFrameLocks noChangeAspect="1"/>
          </p:cNvGraphicFramePr>
          <p:nvPr/>
        </p:nvGraphicFramePr>
        <p:xfrm>
          <a:off x="5726112" y="2713037"/>
          <a:ext cx="250825" cy="346075"/>
        </p:xfrm>
        <a:graphic>
          <a:graphicData uri="http://schemas.openxmlformats.org/presentationml/2006/ole">
            <p:oleObj spid="_x0000_s20497" name="Equation" r:id="rId17" imgW="164880" imgH="228600" progId="Equation.DSMT4">
              <p:embed/>
            </p:oleObj>
          </a:graphicData>
        </a:graphic>
      </p:graphicFrame>
      <p:graphicFrame>
        <p:nvGraphicFramePr>
          <p:cNvPr id="20498" name="Object 18"/>
          <p:cNvGraphicFramePr>
            <a:graphicFrameLocks noChangeAspect="1"/>
          </p:cNvGraphicFramePr>
          <p:nvPr/>
        </p:nvGraphicFramePr>
        <p:xfrm>
          <a:off x="6716712" y="2713037"/>
          <a:ext cx="250825" cy="346075"/>
        </p:xfrm>
        <a:graphic>
          <a:graphicData uri="http://schemas.openxmlformats.org/presentationml/2006/ole">
            <p:oleObj spid="_x0000_s20498" name="Equation" r:id="rId18" imgW="164880" imgH="228600" progId="Equation.DSMT4">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01712" y="1343942"/>
            <a:ext cx="8574882" cy="5442966"/>
          </a:xfrm>
        </p:spPr>
        <p:txBody>
          <a:bodyPr>
            <a:normAutofit/>
          </a:bodyPr>
          <a:lstStyle/>
          <a:p>
            <a:pPr>
              <a:buNone/>
            </a:pPr>
            <a:r>
              <a:rPr lang="en-US" sz="1800" b="1" dirty="0" smtClean="0"/>
              <a:t>Motor Rotor and Coupled Load </a:t>
            </a:r>
            <a:r>
              <a:rPr lang="en-US" sz="1800" b="1" dirty="0" smtClean="0"/>
              <a:t>Continued …</a:t>
            </a:r>
            <a:endParaRPr lang="en-US" sz="1800" b="1" dirty="0" smtClean="0"/>
          </a:p>
          <a:p>
            <a:pPr>
              <a:buNone/>
            </a:pPr>
            <a:r>
              <a:rPr lang="en-US" sz="1800" dirty="0" smtClean="0">
                <a:latin typeface="cmr10" charset="0"/>
              </a:rPr>
              <a:t>If      is </a:t>
            </a:r>
            <a:r>
              <a:rPr lang="en-US" sz="1800" dirty="0" smtClean="0">
                <a:latin typeface="cmr10" charset="0"/>
              </a:rPr>
              <a:t>the load torque reflected back through the gears, </a:t>
            </a:r>
            <a:r>
              <a:rPr lang="en-US" sz="1800" dirty="0" smtClean="0">
                <a:latin typeface="cmr10" charset="0"/>
              </a:rPr>
              <a:t>then</a:t>
            </a:r>
          </a:p>
          <a:p>
            <a:pPr>
              <a:buNone/>
            </a:pPr>
            <a:endParaRPr lang="en-US" sz="1800" dirty="0" smtClean="0">
              <a:latin typeface="cmr10" charset="0"/>
            </a:endParaRPr>
          </a:p>
          <a:p>
            <a:pPr>
              <a:buNone/>
            </a:pPr>
            <a:endParaRPr lang="en-US" sz="1800" dirty="0" smtClean="0">
              <a:latin typeface="cmr10" charset="0"/>
            </a:endParaRPr>
          </a:p>
          <a:p>
            <a:pPr>
              <a:buNone/>
            </a:pPr>
            <a:endParaRPr lang="en-US" sz="1800" dirty="0" smtClean="0">
              <a:latin typeface="cmr10" charset="0"/>
            </a:endParaRPr>
          </a:p>
          <a:p>
            <a:r>
              <a:rPr lang="en-US" sz="1800" dirty="0" smtClean="0">
                <a:latin typeface="cmr10" charset="0"/>
              </a:rPr>
              <a:t>And the load torque is </a:t>
            </a:r>
          </a:p>
          <a:p>
            <a:endParaRPr lang="en-US" sz="1800" dirty="0" smtClean="0">
              <a:latin typeface="cmr10" charset="0"/>
            </a:endParaRPr>
          </a:p>
          <a:p>
            <a:endParaRPr lang="en-US" sz="1800" dirty="0" smtClean="0">
              <a:latin typeface="cmr10" charset="0"/>
            </a:endParaRPr>
          </a:p>
          <a:p>
            <a:r>
              <a:rPr lang="en-US" sz="1800" dirty="0" smtClean="0">
                <a:latin typeface="cmr10" charset="0"/>
              </a:rPr>
              <a:t>Using the torque relationship to combine the two equations then</a:t>
            </a:r>
          </a:p>
        </p:txBody>
      </p:sp>
      <p:sp>
        <p:nvSpPr>
          <p:cNvPr id="4" name="Title 1"/>
          <p:cNvSpPr>
            <a:spLocks noGrp="1"/>
          </p:cNvSpPr>
          <p:nvPr>
            <p:ph type="title"/>
          </p:nvPr>
        </p:nvSpPr>
        <p:spPr/>
        <p:txBody>
          <a:bodyPr>
            <a:normAutofit/>
          </a:bodyPr>
          <a:lstStyle/>
          <a:p>
            <a:pPr algn="r"/>
            <a:r>
              <a:rPr lang="en-US" sz="2400" b="1" dirty="0" smtClean="0">
                <a:solidFill>
                  <a:schemeClr val="tx1"/>
                </a:solidFill>
                <a:latin typeface="Gill Sans MT" pitchFamily="34" charset="0"/>
              </a:rPr>
              <a:t>Gear Systems</a:t>
            </a:r>
          </a:p>
        </p:txBody>
      </p:sp>
      <p:graphicFrame>
        <p:nvGraphicFramePr>
          <p:cNvPr id="9" name="Object 8"/>
          <p:cNvGraphicFramePr>
            <a:graphicFrameLocks noChangeAspect="1"/>
          </p:cNvGraphicFramePr>
          <p:nvPr/>
        </p:nvGraphicFramePr>
        <p:xfrm>
          <a:off x="1916112" y="2255837"/>
          <a:ext cx="3125787" cy="593725"/>
        </p:xfrm>
        <a:graphic>
          <a:graphicData uri="http://schemas.openxmlformats.org/presentationml/2006/ole">
            <p:oleObj spid="_x0000_s4102" name="Equation" r:id="rId3" imgW="2070000" imgH="393480" progId="Equation.DSMT4">
              <p:embed/>
            </p:oleObj>
          </a:graphicData>
        </a:graphic>
      </p:graphicFrame>
      <p:graphicFrame>
        <p:nvGraphicFramePr>
          <p:cNvPr id="10" name="Object 9"/>
          <p:cNvGraphicFramePr>
            <a:graphicFrameLocks noChangeAspect="1"/>
          </p:cNvGraphicFramePr>
          <p:nvPr/>
        </p:nvGraphicFramePr>
        <p:xfrm>
          <a:off x="3744912" y="3094037"/>
          <a:ext cx="2605087" cy="593725"/>
        </p:xfrm>
        <a:graphic>
          <a:graphicData uri="http://schemas.openxmlformats.org/presentationml/2006/ole">
            <p:oleObj spid="_x0000_s4103" name="Equation" r:id="rId4" imgW="1726920" imgH="393480" progId="Equation.DSMT4">
              <p:embed/>
            </p:oleObj>
          </a:graphicData>
        </a:graphic>
      </p:graphicFrame>
      <p:sp>
        <p:nvSpPr>
          <p:cNvPr id="11"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graphicFrame>
        <p:nvGraphicFramePr>
          <p:cNvPr id="12" name="Object 11"/>
          <p:cNvGraphicFramePr>
            <a:graphicFrameLocks noChangeAspect="1"/>
          </p:cNvGraphicFramePr>
          <p:nvPr/>
        </p:nvGraphicFramePr>
        <p:xfrm>
          <a:off x="1916112" y="5151437"/>
          <a:ext cx="5110162" cy="666750"/>
        </p:xfrm>
        <a:graphic>
          <a:graphicData uri="http://schemas.openxmlformats.org/presentationml/2006/ole">
            <p:oleObj spid="_x0000_s4104" name="Equation" r:id="rId5" imgW="3403440" imgH="444240" progId="Equation.DSMT4">
              <p:embed/>
            </p:oleObj>
          </a:graphicData>
        </a:graphic>
      </p:graphicFrame>
      <p:graphicFrame>
        <p:nvGraphicFramePr>
          <p:cNvPr id="13" name="Object 12"/>
          <p:cNvGraphicFramePr>
            <a:graphicFrameLocks noChangeAspect="1"/>
          </p:cNvGraphicFramePr>
          <p:nvPr/>
        </p:nvGraphicFramePr>
        <p:xfrm>
          <a:off x="1306512" y="1722437"/>
          <a:ext cx="209550" cy="342900"/>
        </p:xfrm>
        <a:graphic>
          <a:graphicData uri="http://schemas.openxmlformats.org/presentationml/2006/ole">
            <p:oleObj spid="_x0000_s4105" name="Equation" r:id="rId6" imgW="139680" imgH="228600" progId="Equation.DSMT4">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buNone/>
            </a:pPr>
            <a:r>
              <a:rPr lang="en-US" sz="2400" b="1" dirty="0" smtClean="0"/>
              <a:t>Equivalent mass moment of inertia and equivalent friction coefficient</a:t>
            </a:r>
          </a:p>
          <a:p>
            <a:r>
              <a:rPr lang="en-US" sz="1800" dirty="0" smtClean="0">
                <a:latin typeface="cmr10" charset="0"/>
              </a:rPr>
              <a:t>The terms that are expressed in terms of the output velocity can be reflected to the source side of the gears.</a:t>
            </a:r>
          </a:p>
          <a:p>
            <a:endParaRPr lang="en-US" sz="1800" dirty="0" smtClean="0">
              <a:latin typeface="cmr10" charset="0"/>
            </a:endParaRPr>
          </a:p>
          <a:p>
            <a:r>
              <a:rPr lang="en-US" sz="1800" dirty="0" smtClean="0">
                <a:latin typeface="cmr10" charset="0"/>
              </a:rPr>
              <a:t>Note that angular velocity is inversely related to the ratio of teeth, and the derivatives of angular velocity must exhibit the same ratio.</a:t>
            </a:r>
          </a:p>
          <a:p>
            <a:endParaRPr lang="en-US" sz="1800" dirty="0" smtClean="0">
              <a:latin typeface="cmr10" charset="0"/>
            </a:endParaRPr>
          </a:p>
          <a:p>
            <a:r>
              <a:rPr lang="en-US" sz="1800" dirty="0" smtClean="0">
                <a:latin typeface="cmr10" charset="0"/>
              </a:rPr>
              <a:t>With all terms of the previous equation expressed in terms of the input velocity,</a:t>
            </a:r>
          </a:p>
          <a:p>
            <a:endParaRPr lang="en-US" sz="1800" dirty="0" smtClean="0">
              <a:latin typeface="cmr10" charset="0"/>
            </a:endParaRPr>
          </a:p>
          <a:p>
            <a:pPr>
              <a:buNone/>
            </a:pPr>
            <a:r>
              <a:rPr lang="en-US" sz="1800" dirty="0" smtClean="0">
                <a:latin typeface="cmr10" charset="0"/>
              </a:rPr>
              <a:t>                                                        </a:t>
            </a:r>
            <a:endParaRPr lang="en-US" sz="1800" dirty="0" smtClean="0">
              <a:latin typeface="cmr10" charset="0"/>
            </a:endParaRPr>
          </a:p>
          <a:p>
            <a:endParaRPr lang="en-US" sz="1800" dirty="0" smtClean="0">
              <a:latin typeface="cmr10" charset="0"/>
            </a:endParaRPr>
          </a:p>
          <a:p>
            <a:r>
              <a:rPr lang="en-US" sz="1800" dirty="0" smtClean="0">
                <a:latin typeface="cmr10" charset="0"/>
              </a:rPr>
              <a:t>These equations are used when developing models for motors with loads that are coupled through gear systems.</a:t>
            </a:r>
          </a:p>
        </p:txBody>
      </p:sp>
      <p:sp>
        <p:nvSpPr>
          <p:cNvPr id="4"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sp>
        <p:nvSpPr>
          <p:cNvPr id="5" name="Title 1"/>
          <p:cNvSpPr>
            <a:spLocks noGrp="1"/>
          </p:cNvSpPr>
          <p:nvPr>
            <p:ph type="title"/>
          </p:nvPr>
        </p:nvSpPr>
        <p:spPr/>
        <p:txBody>
          <a:bodyPr>
            <a:normAutofit/>
          </a:bodyPr>
          <a:lstStyle/>
          <a:p>
            <a:pPr algn="r"/>
            <a:r>
              <a:rPr lang="en-US" sz="2400" b="1" dirty="0" smtClean="0">
                <a:solidFill>
                  <a:schemeClr val="tx1"/>
                </a:solidFill>
                <a:latin typeface="Gill Sans MT" pitchFamily="34" charset="0"/>
              </a:rPr>
              <a:t>Gear Systems</a:t>
            </a:r>
          </a:p>
        </p:txBody>
      </p:sp>
      <p:graphicFrame>
        <p:nvGraphicFramePr>
          <p:cNvPr id="5123" name="Object 3"/>
          <p:cNvGraphicFramePr>
            <a:graphicFrameLocks noChangeAspect="1"/>
          </p:cNvGraphicFramePr>
          <p:nvPr/>
        </p:nvGraphicFramePr>
        <p:xfrm>
          <a:off x="1306512" y="4770437"/>
          <a:ext cx="2681287" cy="593725"/>
        </p:xfrm>
        <a:graphic>
          <a:graphicData uri="http://schemas.openxmlformats.org/presentationml/2006/ole">
            <p:oleObj spid="_x0000_s5123" name="Equation" r:id="rId3" imgW="1777680" imgH="393480" progId="Equation.DSMT4">
              <p:embed/>
            </p:oleObj>
          </a:graphicData>
        </a:graphic>
      </p:graphicFrame>
      <p:graphicFrame>
        <p:nvGraphicFramePr>
          <p:cNvPr id="5124" name="Object 4"/>
          <p:cNvGraphicFramePr>
            <a:graphicFrameLocks noChangeAspect="1"/>
          </p:cNvGraphicFramePr>
          <p:nvPr/>
        </p:nvGraphicFramePr>
        <p:xfrm>
          <a:off x="4202112" y="4694237"/>
          <a:ext cx="2508250" cy="765175"/>
        </p:xfrm>
        <a:graphic>
          <a:graphicData uri="http://schemas.openxmlformats.org/presentationml/2006/ole">
            <p:oleObj spid="_x0000_s5124" name="Equation" r:id="rId4" imgW="1663560" imgH="507960" progId="Equation.DSMT4">
              <p:embed/>
            </p:oleObj>
          </a:graphicData>
        </a:graphic>
      </p:graphicFrame>
      <p:graphicFrame>
        <p:nvGraphicFramePr>
          <p:cNvPr id="5125" name="Object 5"/>
          <p:cNvGraphicFramePr>
            <a:graphicFrameLocks noChangeAspect="1"/>
          </p:cNvGraphicFramePr>
          <p:nvPr/>
        </p:nvGraphicFramePr>
        <p:xfrm>
          <a:off x="6869112" y="4618037"/>
          <a:ext cx="2298700" cy="765175"/>
        </p:xfrm>
        <a:graphic>
          <a:graphicData uri="http://schemas.openxmlformats.org/presentationml/2006/ole">
            <p:oleObj spid="_x0000_s5125" name="Equation" r:id="rId5" imgW="1523880" imgH="507960" progId="Equation.DSMT4">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sz="2400" b="1" dirty="0" smtClean="0"/>
              <a:t>Maximum </a:t>
            </a:r>
            <a:r>
              <a:rPr lang="en-US" sz="2400" b="1" dirty="0" smtClean="0"/>
              <a:t>acceleration</a:t>
            </a:r>
            <a:endParaRPr lang="en-US" sz="2400" b="1" dirty="0" smtClean="0"/>
          </a:p>
          <a:p>
            <a:r>
              <a:rPr lang="en-US" sz="1800" dirty="0" smtClean="0">
                <a:latin typeface="cmr10" charset="0"/>
              </a:rPr>
              <a:t>Gear ratio can be selected to maximize the ratio of load acceleration to applied torque.</a:t>
            </a:r>
          </a:p>
          <a:p>
            <a:endParaRPr lang="en-US" sz="1800" dirty="0" smtClean="0">
              <a:latin typeface="cmr10" charset="0"/>
            </a:endParaRPr>
          </a:p>
          <a:p>
            <a:r>
              <a:rPr lang="en-US" sz="1800" dirty="0" smtClean="0">
                <a:latin typeface="cmr10" charset="0"/>
              </a:rPr>
              <a:t>Assuming that the inertial loads provide the dominant components of the load torque during periods of high acceleration (or deceleration), then the friction loads can be neglected and equation 3.47 becomes</a:t>
            </a:r>
          </a:p>
          <a:p>
            <a:endParaRPr lang="en-US" sz="2400" b="1" dirty="0" smtClean="0"/>
          </a:p>
          <a:p>
            <a:endParaRPr lang="en-US" sz="2400" b="1" dirty="0" smtClean="0"/>
          </a:p>
          <a:p>
            <a:endParaRPr lang="en-US" sz="1800" dirty="0" smtClean="0">
              <a:latin typeface="cmr10" charset="0"/>
            </a:endParaRPr>
          </a:p>
          <a:p>
            <a:r>
              <a:rPr lang="en-US" sz="1800" dirty="0" smtClean="0">
                <a:latin typeface="cmr10" charset="0"/>
              </a:rPr>
              <a:t>To simplify the notation, replace              by n and replace the load acceleration by </a:t>
            </a:r>
          </a:p>
        </p:txBody>
      </p:sp>
      <p:sp>
        <p:nvSpPr>
          <p:cNvPr id="4"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sp>
        <p:nvSpPr>
          <p:cNvPr id="5" name="Title 1"/>
          <p:cNvSpPr>
            <a:spLocks noGrp="1"/>
          </p:cNvSpPr>
          <p:nvPr>
            <p:ph type="title"/>
          </p:nvPr>
        </p:nvSpPr>
        <p:spPr/>
        <p:txBody>
          <a:bodyPr>
            <a:normAutofit/>
          </a:bodyPr>
          <a:lstStyle/>
          <a:p>
            <a:pPr algn="r"/>
            <a:r>
              <a:rPr lang="en-US" sz="2400" b="1" dirty="0" smtClean="0"/>
              <a:t>Gear Ratio Selection</a:t>
            </a:r>
          </a:p>
        </p:txBody>
      </p:sp>
      <p:graphicFrame>
        <p:nvGraphicFramePr>
          <p:cNvPr id="6146" name="Object 2"/>
          <p:cNvGraphicFramePr>
            <a:graphicFrameLocks noChangeAspect="1"/>
          </p:cNvGraphicFramePr>
          <p:nvPr/>
        </p:nvGraphicFramePr>
        <p:xfrm>
          <a:off x="2782888" y="4160838"/>
          <a:ext cx="3375025" cy="666750"/>
        </p:xfrm>
        <a:graphic>
          <a:graphicData uri="http://schemas.openxmlformats.org/presentationml/2006/ole">
            <p:oleObj spid="_x0000_s6146" name="Equation" r:id="rId3" imgW="2247840" imgH="444240" progId="Equation.DSMT4">
              <p:embed/>
            </p:oleObj>
          </a:graphicData>
        </a:graphic>
      </p:graphicFrame>
      <p:graphicFrame>
        <p:nvGraphicFramePr>
          <p:cNvPr id="7" name="Object 6"/>
          <p:cNvGraphicFramePr>
            <a:graphicFrameLocks noChangeAspect="1"/>
          </p:cNvGraphicFramePr>
          <p:nvPr/>
        </p:nvGraphicFramePr>
        <p:xfrm>
          <a:off x="4202112" y="4999037"/>
          <a:ext cx="695325" cy="347662"/>
        </p:xfrm>
        <a:graphic>
          <a:graphicData uri="http://schemas.openxmlformats.org/presentationml/2006/ole">
            <p:oleObj spid="_x0000_s6147" name="Equation" r:id="rId4" imgW="457200" imgH="228600" progId="Equation.DSMT4">
              <p:embed/>
            </p:oleObj>
          </a:graphicData>
        </a:graphic>
      </p:graphicFrame>
      <p:graphicFrame>
        <p:nvGraphicFramePr>
          <p:cNvPr id="8" name="Object 7"/>
          <p:cNvGraphicFramePr>
            <a:graphicFrameLocks noChangeAspect="1"/>
          </p:cNvGraphicFramePr>
          <p:nvPr/>
        </p:nvGraphicFramePr>
        <p:xfrm>
          <a:off x="9307513" y="4999038"/>
          <a:ext cx="292100" cy="349250"/>
        </p:xfrm>
        <a:graphic>
          <a:graphicData uri="http://schemas.openxmlformats.org/presentationml/2006/ole">
            <p:oleObj spid="_x0000_s6148" name="Equation" r:id="rId5" imgW="190440" imgH="228600" progId="Equation.DSMT4">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sz="2400" b="1" dirty="0" smtClean="0"/>
              <a:t>Maximum acceleration continued …</a:t>
            </a:r>
          </a:p>
          <a:p>
            <a:r>
              <a:rPr lang="en-US" sz="1800" dirty="0" smtClean="0">
                <a:latin typeface="cmr10" charset="0"/>
              </a:rPr>
              <a:t>Then if the acceleration of the motor is expressed in terms of the load acceleration and gear ratio, the ratio of the load acceleration to developed torque is</a:t>
            </a:r>
          </a:p>
          <a:p>
            <a:endParaRPr lang="en-US" sz="1800" dirty="0" smtClean="0">
              <a:latin typeface="cmr10" charset="0"/>
            </a:endParaRPr>
          </a:p>
          <a:p>
            <a:endParaRPr lang="en-US" sz="1800" dirty="0" smtClean="0">
              <a:latin typeface="cmr10" charset="0"/>
            </a:endParaRPr>
          </a:p>
          <a:p>
            <a:endParaRPr lang="en-US" sz="1800" dirty="0" smtClean="0">
              <a:latin typeface="cmr10" charset="0"/>
            </a:endParaRPr>
          </a:p>
          <a:p>
            <a:r>
              <a:rPr lang="en-US" sz="1800" dirty="0" smtClean="0">
                <a:latin typeface="cmr10" charset="0"/>
              </a:rPr>
              <a:t>And the maximum value of this ratio occurs with </a:t>
            </a:r>
          </a:p>
          <a:p>
            <a:endParaRPr lang="en-US" dirty="0"/>
          </a:p>
        </p:txBody>
      </p:sp>
      <p:sp>
        <p:nvSpPr>
          <p:cNvPr id="4" name="Title 1"/>
          <p:cNvSpPr>
            <a:spLocks noGrp="1"/>
          </p:cNvSpPr>
          <p:nvPr>
            <p:ph type="title"/>
          </p:nvPr>
        </p:nvSpPr>
        <p:spPr/>
        <p:txBody>
          <a:bodyPr>
            <a:normAutofit/>
          </a:bodyPr>
          <a:lstStyle/>
          <a:p>
            <a:pPr algn="r"/>
            <a:r>
              <a:rPr lang="en-US" sz="2400" b="1" dirty="0" smtClean="0"/>
              <a:t>Gear Ratio Selection</a:t>
            </a:r>
            <a:endParaRPr lang="en-US" sz="2400" b="1" dirty="0" smtClean="0">
              <a:solidFill>
                <a:schemeClr val="tx1"/>
              </a:solidFill>
              <a:latin typeface="Gill Sans MT" pitchFamily="34" charset="0"/>
            </a:endParaRPr>
          </a:p>
        </p:txBody>
      </p:sp>
      <p:sp>
        <p:nvSpPr>
          <p:cNvPr id="5" name="Text Box 7"/>
          <p:cNvSpPr txBox="1">
            <a:spLocks noChangeArrowheads="1"/>
          </p:cNvSpPr>
          <p:nvPr/>
        </p:nvSpPr>
        <p:spPr bwMode="auto">
          <a:xfrm>
            <a:off x="549275" y="7040565"/>
            <a:ext cx="4846638" cy="388937"/>
          </a:xfrm>
          <a:prstGeom prst="rect">
            <a:avLst/>
          </a:prstGeom>
          <a:noFill/>
          <a:ln w="9525">
            <a:noFill/>
            <a:round/>
            <a:headEnd/>
            <a:tailEnd/>
          </a:ln>
        </p:spPr>
        <p:txBody>
          <a:bodyPr lIns="89982" tIns="44991" rIns="89982" bIns="44991"/>
          <a:lstStyle/>
          <a:p>
            <a:pPr>
              <a:lnSpc>
                <a:spcPct val="112000"/>
              </a:lnSpc>
              <a:buClrTx/>
              <a:tabLst>
                <a:tab pos="0" algn="l"/>
                <a:tab pos="457105" algn="l"/>
                <a:tab pos="914210" algn="l"/>
                <a:tab pos="1371315" algn="l"/>
                <a:tab pos="1828420" algn="l"/>
                <a:tab pos="2285526" algn="l"/>
                <a:tab pos="2742632" algn="l"/>
                <a:tab pos="3199737" algn="l"/>
                <a:tab pos="3656842" algn="l"/>
                <a:tab pos="4113947" algn="l"/>
                <a:tab pos="4571052" algn="l"/>
                <a:tab pos="5028157" algn="l"/>
                <a:tab pos="5485262" algn="l"/>
                <a:tab pos="5942368" algn="l"/>
                <a:tab pos="6399473" algn="l"/>
                <a:tab pos="6856578" algn="l"/>
                <a:tab pos="7313683" algn="l"/>
                <a:tab pos="7770788" algn="l"/>
                <a:tab pos="8227893" algn="l"/>
                <a:tab pos="8684999" algn="l"/>
                <a:tab pos="9142104" algn="l"/>
              </a:tabLst>
            </a:pPr>
            <a:r>
              <a:rPr lang="en-US" sz="1400" dirty="0">
                <a:solidFill>
                  <a:srgbClr val="000000"/>
                </a:solidFill>
                <a:latin typeface="cmr10" charset="0"/>
                <a:ea typeface="cmr10" charset="0"/>
                <a:cs typeface="cmr10" charset="0"/>
              </a:rPr>
              <a:t>UNZA., Department of Mechanical Engineering</a:t>
            </a:r>
          </a:p>
        </p:txBody>
      </p:sp>
      <p:graphicFrame>
        <p:nvGraphicFramePr>
          <p:cNvPr id="6" name="Object 5"/>
          <p:cNvGraphicFramePr>
            <a:graphicFrameLocks noChangeAspect="1"/>
          </p:cNvGraphicFramePr>
          <p:nvPr/>
        </p:nvGraphicFramePr>
        <p:xfrm>
          <a:off x="1306513" y="2636838"/>
          <a:ext cx="1389062" cy="647700"/>
        </p:xfrm>
        <a:graphic>
          <a:graphicData uri="http://schemas.openxmlformats.org/presentationml/2006/ole">
            <p:oleObj spid="_x0000_s7170" name="Equation" r:id="rId4" imgW="927000" imgH="431640" progId="Equation.DSMT4">
              <p:embed/>
            </p:oleObj>
          </a:graphicData>
        </a:graphic>
      </p:graphicFrame>
      <p:graphicFrame>
        <p:nvGraphicFramePr>
          <p:cNvPr id="7" name="Object 6"/>
          <p:cNvGraphicFramePr>
            <a:graphicFrameLocks noChangeAspect="1"/>
          </p:cNvGraphicFramePr>
          <p:nvPr/>
        </p:nvGraphicFramePr>
        <p:xfrm>
          <a:off x="6030912" y="3322637"/>
          <a:ext cx="841375" cy="727075"/>
        </p:xfrm>
        <a:graphic>
          <a:graphicData uri="http://schemas.openxmlformats.org/presentationml/2006/ole">
            <p:oleObj spid="_x0000_s7171" name="Equation" r:id="rId5" imgW="558720" imgH="482400" progId="Equation.DSMT4">
              <p:embed/>
            </p:oleObj>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493</TotalTime>
  <Words>785</Words>
  <Application>Microsoft Office PowerPoint</Application>
  <PresentationFormat>Custom</PresentationFormat>
  <Paragraphs>103</Paragraphs>
  <Slides>11</Slides>
  <Notes>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11</vt:i4>
      </vt:variant>
    </vt:vector>
  </HeadingPairs>
  <TitlesOfParts>
    <vt:vector size="14" baseType="lpstr">
      <vt:lpstr>Origin</vt:lpstr>
      <vt:lpstr>Equation</vt:lpstr>
      <vt:lpstr>MathType 6.0 Equation</vt:lpstr>
      <vt:lpstr>Slide 1</vt:lpstr>
      <vt:lpstr>Gear Systems</vt:lpstr>
      <vt:lpstr>Gear Systems</vt:lpstr>
      <vt:lpstr>Gear Systems</vt:lpstr>
      <vt:lpstr>Gear Systems</vt:lpstr>
      <vt:lpstr>Gear Systems</vt:lpstr>
      <vt:lpstr>Gear Systems</vt:lpstr>
      <vt:lpstr>Gear Ratio Selection</vt:lpstr>
      <vt:lpstr>Gear Ratio Selection</vt:lpstr>
      <vt:lpstr>Gear Ratio Selection</vt:lpstr>
      <vt:lpstr>Gear Systems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EE392 - ELECTRICAL ENGINEERING PRACTICE  MECHANICAL COMPONENT  Shear Stress    </dc:title>
  <cp:lastModifiedBy>Kando</cp:lastModifiedBy>
  <cp:revision>164</cp:revision>
  <cp:lastPrinted>1601-01-01T00:00:00Z</cp:lastPrinted>
  <dcterms:created xsi:type="dcterms:W3CDTF">2013-04-30T06:54:52Z</dcterms:created>
  <dcterms:modified xsi:type="dcterms:W3CDTF">2013-06-02T14:46:56Z</dcterms:modified>
</cp:coreProperties>
</file>