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2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5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BAD75-3B77-4760-AC6F-75916F341B2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DC046C31-0737-47D6-BAB6-19FE79B37584}">
      <dgm:prSet/>
      <dgm:spPr/>
      <dgm:t>
        <a:bodyPr/>
        <a:lstStyle/>
        <a:p>
          <a:pPr rtl="0"/>
          <a:r>
            <a:rPr lang="en-US" b="1" dirty="0" smtClean="0"/>
            <a:t>STATIC MECHANICS</a:t>
          </a:r>
          <a:endParaRPr lang="en-US" dirty="0"/>
        </a:p>
      </dgm:t>
    </dgm:pt>
    <dgm:pt modelId="{035F6DBB-5509-4BC8-9759-31113DFDC889}" type="parTrans" cxnId="{9FFE1D66-BCF8-4775-A0DE-159B86B95B70}">
      <dgm:prSet/>
      <dgm:spPr/>
      <dgm:t>
        <a:bodyPr/>
        <a:lstStyle/>
        <a:p>
          <a:endParaRPr lang="en-US"/>
        </a:p>
      </dgm:t>
    </dgm:pt>
    <dgm:pt modelId="{42301DD7-EC4D-4587-AE5F-B066BE1A3AF8}" type="sibTrans" cxnId="{9FFE1D66-BCF8-4775-A0DE-159B86B95B70}">
      <dgm:prSet/>
      <dgm:spPr/>
      <dgm:t>
        <a:bodyPr/>
        <a:lstStyle/>
        <a:p>
          <a:endParaRPr lang="en-US"/>
        </a:p>
      </dgm:t>
    </dgm:pt>
    <dgm:pt modelId="{85597F29-2C6A-4831-8AF4-9F76D40D91D5}">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7.0 Springs</a:t>
          </a:r>
          <a:endParaRPr lang="en-US" dirty="0"/>
        </a:p>
      </dgm:t>
    </dgm:pt>
    <dgm:pt modelId="{A641CF1B-10D7-4A5C-AE7D-7A5B67AFD1D8}" type="parTrans" cxnId="{5308EF69-641B-4590-BFFE-B31C0E286EF5}">
      <dgm:prSet/>
      <dgm:spPr/>
      <dgm:t>
        <a:bodyPr/>
        <a:lstStyle/>
        <a:p>
          <a:endParaRPr lang="en-US"/>
        </a:p>
      </dgm:t>
    </dgm:pt>
    <dgm:pt modelId="{418376C4-BFC5-4786-9109-2ECFCBA84E63}" type="sibTrans" cxnId="{5308EF69-641B-4590-BFFE-B31C0E286EF5}">
      <dgm:prSet/>
      <dgm:spPr/>
      <dgm:t>
        <a:bodyPr/>
        <a:lstStyle/>
        <a:p>
          <a:endParaRPr lang="en-US"/>
        </a:p>
      </dgm:t>
    </dgm:pt>
    <dgm:pt modelId="{DF50F40A-ADA4-4F5E-85D4-9D5086A67FCD}" type="pres">
      <dgm:prSet presAssocID="{571BAD75-3B77-4760-AC6F-75916F341B21}" presName="compositeShape" presStyleCnt="0">
        <dgm:presLayoutVars>
          <dgm:chMax val="7"/>
          <dgm:dir/>
          <dgm:resizeHandles val="exact"/>
        </dgm:presLayoutVars>
      </dgm:prSet>
      <dgm:spPr/>
      <dgm:t>
        <a:bodyPr/>
        <a:lstStyle/>
        <a:p>
          <a:endParaRPr lang="en-US"/>
        </a:p>
      </dgm:t>
    </dgm:pt>
    <dgm:pt modelId="{D6F04E70-3CBC-4401-A713-7A190758E1DA}" type="pres">
      <dgm:prSet presAssocID="{DC046C31-0737-47D6-BAB6-19FE79B37584}" presName="circ1" presStyleLbl="vennNode1" presStyleIdx="0" presStyleCnt="2"/>
      <dgm:spPr/>
      <dgm:t>
        <a:bodyPr/>
        <a:lstStyle/>
        <a:p>
          <a:endParaRPr lang="en-US"/>
        </a:p>
      </dgm:t>
    </dgm:pt>
    <dgm:pt modelId="{AAD1B354-08AF-4B58-BC05-6298D059898E}" type="pres">
      <dgm:prSet presAssocID="{DC046C31-0737-47D6-BAB6-19FE79B37584}" presName="circ1Tx" presStyleLbl="revTx" presStyleIdx="0" presStyleCnt="0">
        <dgm:presLayoutVars>
          <dgm:chMax val="0"/>
          <dgm:chPref val="0"/>
          <dgm:bulletEnabled val="1"/>
        </dgm:presLayoutVars>
      </dgm:prSet>
      <dgm:spPr/>
      <dgm:t>
        <a:bodyPr/>
        <a:lstStyle/>
        <a:p>
          <a:endParaRPr lang="en-US"/>
        </a:p>
      </dgm:t>
    </dgm:pt>
    <dgm:pt modelId="{DC5797C5-74BF-4F6F-9A22-0F264002AA4B}" type="pres">
      <dgm:prSet presAssocID="{85597F29-2C6A-4831-8AF4-9F76D40D91D5}" presName="circ2" presStyleLbl="vennNode1" presStyleIdx="1" presStyleCnt="2"/>
      <dgm:spPr/>
      <dgm:t>
        <a:bodyPr/>
        <a:lstStyle/>
        <a:p>
          <a:endParaRPr lang="en-US"/>
        </a:p>
      </dgm:t>
    </dgm:pt>
    <dgm:pt modelId="{B747D2DB-2A38-4394-BB90-48258826A0FB}" type="pres">
      <dgm:prSet presAssocID="{85597F29-2C6A-4831-8AF4-9F76D40D91D5}" presName="circ2Tx" presStyleLbl="revTx" presStyleIdx="0" presStyleCnt="0">
        <dgm:presLayoutVars>
          <dgm:chMax val="0"/>
          <dgm:chPref val="0"/>
          <dgm:bulletEnabled val="1"/>
        </dgm:presLayoutVars>
      </dgm:prSet>
      <dgm:spPr/>
      <dgm:t>
        <a:bodyPr/>
        <a:lstStyle/>
        <a:p>
          <a:endParaRPr lang="en-US"/>
        </a:p>
      </dgm:t>
    </dgm:pt>
  </dgm:ptLst>
  <dgm:cxnLst>
    <dgm:cxn modelId="{24D41A7C-5265-4363-84D6-81C399F9A7E8}" type="presOf" srcId="{DC046C31-0737-47D6-BAB6-19FE79B37584}" destId="{D6F04E70-3CBC-4401-A713-7A190758E1DA}" srcOrd="0" destOrd="0" presId="urn:microsoft.com/office/officeart/2005/8/layout/venn1"/>
    <dgm:cxn modelId="{9FFE1D66-BCF8-4775-A0DE-159B86B95B70}" srcId="{571BAD75-3B77-4760-AC6F-75916F341B21}" destId="{DC046C31-0737-47D6-BAB6-19FE79B37584}" srcOrd="0" destOrd="0" parTransId="{035F6DBB-5509-4BC8-9759-31113DFDC889}" sibTransId="{42301DD7-EC4D-4587-AE5F-B066BE1A3AF8}"/>
    <dgm:cxn modelId="{5308EF69-641B-4590-BFFE-B31C0E286EF5}" srcId="{571BAD75-3B77-4760-AC6F-75916F341B21}" destId="{85597F29-2C6A-4831-8AF4-9F76D40D91D5}" srcOrd="1" destOrd="0" parTransId="{A641CF1B-10D7-4A5C-AE7D-7A5B67AFD1D8}" sibTransId="{418376C4-BFC5-4786-9109-2ECFCBA84E63}"/>
    <dgm:cxn modelId="{0FB45114-61E5-441D-A2BD-FBB875EC7BAC}" type="presOf" srcId="{85597F29-2C6A-4831-8AF4-9F76D40D91D5}" destId="{DC5797C5-74BF-4F6F-9A22-0F264002AA4B}" srcOrd="0" destOrd="0" presId="urn:microsoft.com/office/officeart/2005/8/layout/venn1"/>
    <dgm:cxn modelId="{12E448F9-8945-4F9D-8DBC-774EAB27193D}" type="presOf" srcId="{85597F29-2C6A-4831-8AF4-9F76D40D91D5}" destId="{B747D2DB-2A38-4394-BB90-48258826A0FB}" srcOrd="1" destOrd="0" presId="urn:microsoft.com/office/officeart/2005/8/layout/venn1"/>
    <dgm:cxn modelId="{14F598D9-D67E-4CF5-B72D-28F463071794}" type="presOf" srcId="{DC046C31-0737-47D6-BAB6-19FE79B37584}" destId="{AAD1B354-08AF-4B58-BC05-6298D059898E}" srcOrd="1" destOrd="0" presId="urn:microsoft.com/office/officeart/2005/8/layout/venn1"/>
    <dgm:cxn modelId="{CA53426D-EE4A-46D1-A511-C1E8CB6474EC}" type="presOf" srcId="{571BAD75-3B77-4760-AC6F-75916F341B21}" destId="{DF50F40A-ADA4-4F5E-85D4-9D5086A67FCD}" srcOrd="0" destOrd="0" presId="urn:microsoft.com/office/officeart/2005/8/layout/venn1"/>
    <dgm:cxn modelId="{761B65E3-09B3-4899-8C58-73BE8B817D70}" type="presParOf" srcId="{DF50F40A-ADA4-4F5E-85D4-9D5086A67FCD}" destId="{D6F04E70-3CBC-4401-A713-7A190758E1DA}" srcOrd="0" destOrd="0" presId="urn:microsoft.com/office/officeart/2005/8/layout/venn1"/>
    <dgm:cxn modelId="{14A5CF2F-B72F-4878-9088-16DA01BDDCBB}" type="presParOf" srcId="{DF50F40A-ADA4-4F5E-85D4-9D5086A67FCD}" destId="{AAD1B354-08AF-4B58-BC05-6298D059898E}" srcOrd="1" destOrd="0" presId="urn:microsoft.com/office/officeart/2005/8/layout/venn1"/>
    <dgm:cxn modelId="{78215963-662A-4554-A6D6-0B613FAF65B8}" type="presParOf" srcId="{DF50F40A-ADA4-4F5E-85D4-9D5086A67FCD}" destId="{DC5797C5-74BF-4F6F-9A22-0F264002AA4B}" srcOrd="2" destOrd="0" presId="urn:microsoft.com/office/officeart/2005/8/layout/venn1"/>
    <dgm:cxn modelId="{DA273F55-CB06-4FC4-92BE-776FE694EDC1}" type="presParOf" srcId="{DF50F40A-ADA4-4F5E-85D4-9D5086A67FCD}" destId="{B747D2DB-2A38-4394-BB90-48258826A0FB}" srcOrd="3"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30057-4776-4846-BE4A-7C688948B807}" type="doc">
      <dgm:prSet loTypeId="urn:microsoft.com/office/officeart/2005/8/layout/list1" loCatId="list" qsTypeId="urn:microsoft.com/office/officeart/2005/8/quickstyle/simple3" qsCatId="simple" csTypeId="urn:microsoft.com/office/officeart/2005/8/colors/colorful4" csCatId="colorful"/>
      <dgm:spPr/>
      <dgm:t>
        <a:bodyPr/>
        <a:lstStyle/>
        <a:p>
          <a:endParaRPr lang="en-US"/>
        </a:p>
      </dgm:t>
    </dgm:pt>
    <dgm:pt modelId="{75BE70F7-0B38-4857-BBCF-115B0829E9DE}">
      <dgm:prSet/>
      <dgm:spPr/>
      <dgm:t>
        <a:bodyPr/>
        <a:lstStyle/>
        <a:p>
          <a:pPr rtl="0"/>
          <a:r>
            <a:rPr lang="en-US" b="1" i="1" dirty="0" smtClean="0"/>
            <a:t>EE392 - ELECTRICAL ENGINEERING PRACTICE</a:t>
          </a:r>
          <a:br>
            <a:rPr lang="en-US" b="1" i="1" dirty="0" smtClean="0"/>
          </a:br>
          <a:r>
            <a:rPr lang="en-US" b="1" i="1" dirty="0" smtClean="0"/>
            <a:t/>
          </a:r>
          <a:br>
            <a:rPr lang="en-US" b="1" i="1" dirty="0" smtClean="0"/>
          </a:br>
          <a:r>
            <a:rPr lang="en-US" b="1" i="1" dirty="0" smtClean="0"/>
            <a:t>MECHANICAL COMPONENT </a:t>
          </a:r>
          <a:br>
            <a:rPr lang="en-US" b="1" i="1" dirty="0" smtClean="0"/>
          </a:br>
          <a:r>
            <a:rPr lang="en-US" b="1" i="1" dirty="0" smtClean="0"/>
            <a:t/>
          </a:r>
          <a:br>
            <a:rPr lang="en-US" b="1" i="1" dirty="0" smtClean="0"/>
          </a:br>
          <a:endParaRPr lang="en-US" dirty="0"/>
        </a:p>
      </dgm:t>
    </dgm:pt>
    <dgm:pt modelId="{35C9D021-2B6C-400F-8373-5F7F616FEB1C}" type="parTrans" cxnId="{BB2C4AF4-7E58-4317-A314-FBD73943AA01}">
      <dgm:prSet/>
      <dgm:spPr/>
      <dgm:t>
        <a:bodyPr/>
        <a:lstStyle/>
        <a:p>
          <a:endParaRPr lang="en-US"/>
        </a:p>
      </dgm:t>
    </dgm:pt>
    <dgm:pt modelId="{75102118-D4FA-45BD-895F-FB97DE3F0FF7}" type="sibTrans" cxnId="{BB2C4AF4-7E58-4317-A314-FBD73943AA01}">
      <dgm:prSet/>
      <dgm:spPr/>
      <dgm:t>
        <a:bodyPr/>
        <a:lstStyle/>
        <a:p>
          <a:endParaRPr lang="en-US"/>
        </a:p>
      </dgm:t>
    </dgm:pt>
    <dgm:pt modelId="{5521E0C1-9C13-4015-8019-92EFC8F00047}" type="pres">
      <dgm:prSet presAssocID="{31430057-4776-4846-BE4A-7C688948B807}" presName="linear" presStyleCnt="0">
        <dgm:presLayoutVars>
          <dgm:dir/>
          <dgm:animLvl val="lvl"/>
          <dgm:resizeHandles val="exact"/>
        </dgm:presLayoutVars>
      </dgm:prSet>
      <dgm:spPr/>
      <dgm:t>
        <a:bodyPr/>
        <a:lstStyle/>
        <a:p>
          <a:endParaRPr lang="en-US"/>
        </a:p>
      </dgm:t>
    </dgm:pt>
    <dgm:pt modelId="{C2293079-3B67-4D53-ADC8-64793793ADF7}" type="pres">
      <dgm:prSet presAssocID="{75BE70F7-0B38-4857-BBCF-115B0829E9DE}" presName="parentLin" presStyleCnt="0"/>
      <dgm:spPr/>
    </dgm:pt>
    <dgm:pt modelId="{98C2F9D5-D7B0-4074-A2B1-2DA92D3C35B3}" type="pres">
      <dgm:prSet presAssocID="{75BE70F7-0B38-4857-BBCF-115B0829E9DE}" presName="parentLeftMargin" presStyleLbl="node1" presStyleIdx="0" presStyleCnt="1"/>
      <dgm:spPr/>
      <dgm:t>
        <a:bodyPr/>
        <a:lstStyle/>
        <a:p>
          <a:endParaRPr lang="en-US"/>
        </a:p>
      </dgm:t>
    </dgm:pt>
    <dgm:pt modelId="{1002AA9E-B57A-4E3A-AFEF-EA4B8F185971}" type="pres">
      <dgm:prSet presAssocID="{75BE70F7-0B38-4857-BBCF-115B0829E9DE}" presName="parentText" presStyleLbl="node1" presStyleIdx="0" presStyleCnt="1">
        <dgm:presLayoutVars>
          <dgm:chMax val="0"/>
          <dgm:bulletEnabled val="1"/>
        </dgm:presLayoutVars>
      </dgm:prSet>
      <dgm:spPr/>
      <dgm:t>
        <a:bodyPr/>
        <a:lstStyle/>
        <a:p>
          <a:endParaRPr lang="en-US"/>
        </a:p>
      </dgm:t>
    </dgm:pt>
    <dgm:pt modelId="{56A1E495-4417-4A60-B79F-75FEB4002978}" type="pres">
      <dgm:prSet presAssocID="{75BE70F7-0B38-4857-BBCF-115B0829E9DE}" presName="negativeSpace" presStyleCnt="0"/>
      <dgm:spPr/>
    </dgm:pt>
    <dgm:pt modelId="{FE76511D-4F9D-4B92-8776-70ED99D53680}" type="pres">
      <dgm:prSet presAssocID="{75BE70F7-0B38-4857-BBCF-115B0829E9DE}" presName="childText" presStyleLbl="conFgAcc1" presStyleIdx="0" presStyleCnt="1">
        <dgm:presLayoutVars>
          <dgm:bulletEnabled val="1"/>
        </dgm:presLayoutVars>
      </dgm:prSet>
      <dgm:spPr/>
    </dgm:pt>
  </dgm:ptLst>
  <dgm:cxnLst>
    <dgm:cxn modelId="{CE1AFAEA-798D-4981-9571-467D92EB7FA5}" type="presOf" srcId="{75BE70F7-0B38-4857-BBCF-115B0829E9DE}" destId="{98C2F9D5-D7B0-4074-A2B1-2DA92D3C35B3}" srcOrd="0" destOrd="0" presId="urn:microsoft.com/office/officeart/2005/8/layout/list1"/>
    <dgm:cxn modelId="{BB2C4AF4-7E58-4317-A314-FBD73943AA01}" srcId="{31430057-4776-4846-BE4A-7C688948B807}" destId="{75BE70F7-0B38-4857-BBCF-115B0829E9DE}" srcOrd="0" destOrd="0" parTransId="{35C9D021-2B6C-400F-8373-5F7F616FEB1C}" sibTransId="{75102118-D4FA-45BD-895F-FB97DE3F0FF7}"/>
    <dgm:cxn modelId="{4A9C02A4-A587-4A71-8376-3EB303708F80}" type="presOf" srcId="{31430057-4776-4846-BE4A-7C688948B807}" destId="{5521E0C1-9C13-4015-8019-92EFC8F00047}" srcOrd="0" destOrd="0" presId="urn:microsoft.com/office/officeart/2005/8/layout/list1"/>
    <dgm:cxn modelId="{20750EE6-DBA7-4F91-8191-51FC40BBFD55}" type="presOf" srcId="{75BE70F7-0B38-4857-BBCF-115B0829E9DE}" destId="{1002AA9E-B57A-4E3A-AFEF-EA4B8F185971}" srcOrd="1" destOrd="0" presId="urn:microsoft.com/office/officeart/2005/8/layout/list1"/>
    <dgm:cxn modelId="{6B2129E7-717D-4A32-8491-15CE59FD6B73}" type="presParOf" srcId="{5521E0C1-9C13-4015-8019-92EFC8F00047}" destId="{C2293079-3B67-4D53-ADC8-64793793ADF7}" srcOrd="0" destOrd="0" presId="urn:microsoft.com/office/officeart/2005/8/layout/list1"/>
    <dgm:cxn modelId="{4A734FF5-1444-402B-9808-7F198176C9B0}" type="presParOf" srcId="{C2293079-3B67-4D53-ADC8-64793793ADF7}" destId="{98C2F9D5-D7B0-4074-A2B1-2DA92D3C35B3}" srcOrd="0" destOrd="0" presId="urn:microsoft.com/office/officeart/2005/8/layout/list1"/>
    <dgm:cxn modelId="{CDA46727-40D2-4617-9427-EDBCDC5C71CD}" type="presParOf" srcId="{C2293079-3B67-4D53-ADC8-64793793ADF7}" destId="{1002AA9E-B57A-4E3A-AFEF-EA4B8F185971}" srcOrd="1" destOrd="0" presId="urn:microsoft.com/office/officeart/2005/8/layout/list1"/>
    <dgm:cxn modelId="{FB36AE09-A0C8-4486-BA5E-0BB865B65686}" type="presParOf" srcId="{5521E0C1-9C13-4015-8019-92EFC8F00047}" destId="{56A1E495-4417-4A60-B79F-75FEB4002978}" srcOrd="1" destOrd="0" presId="urn:microsoft.com/office/officeart/2005/8/layout/list1"/>
    <dgm:cxn modelId="{68EA5A7E-BFF6-45B1-8D35-651193C54D93}" type="presParOf" srcId="{5521E0C1-9C13-4015-8019-92EFC8F00047}" destId="{FE76511D-4F9D-4B92-8776-70ED99D53680}" srcOrd="2"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04E70-3CBC-4401-A713-7A190758E1DA}">
      <dsp:nvSpPr>
        <dsp:cNvPr id="0" name=""/>
        <dsp:cNvSpPr/>
      </dsp:nvSpPr>
      <dsp:spPr>
        <a:xfrm>
          <a:off x="825995" y="7668"/>
          <a:ext cx="2804062" cy="28040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b="1" kern="1200" dirty="0" smtClean="0"/>
            <a:t>STATIC MECHANICS</a:t>
          </a:r>
          <a:endParaRPr lang="en-US" sz="2100" kern="1200" dirty="0"/>
        </a:p>
      </dsp:txBody>
      <dsp:txXfrm>
        <a:off x="1217554" y="338327"/>
        <a:ext cx="1616756" cy="2142744"/>
      </dsp:txXfrm>
    </dsp:sp>
    <dsp:sp modelId="{DC5797C5-74BF-4F6F-9A22-0F264002AA4B}">
      <dsp:nvSpPr>
        <dsp:cNvPr id="0" name=""/>
        <dsp:cNvSpPr/>
      </dsp:nvSpPr>
      <dsp:spPr>
        <a:xfrm>
          <a:off x="2846941" y="7668"/>
          <a:ext cx="2804062" cy="2804062"/>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dirty="0" smtClean="0"/>
            <a:t>7.0 Springs</a:t>
          </a:r>
          <a:endParaRPr lang="en-US" sz="2100" kern="1200" dirty="0"/>
        </a:p>
      </dsp:txBody>
      <dsp:txXfrm>
        <a:off x="3642689" y="338327"/>
        <a:ext cx="1616756" cy="21427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76511D-4F9D-4B92-8776-70ED99D53680}">
      <dsp:nvSpPr>
        <dsp:cNvPr id="0" name=""/>
        <dsp:cNvSpPr/>
      </dsp:nvSpPr>
      <dsp:spPr>
        <a:xfrm>
          <a:off x="0" y="812166"/>
          <a:ext cx="8023224" cy="428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02AA9E-B57A-4E3A-AFEF-EA4B8F185971}">
      <dsp:nvSpPr>
        <dsp:cNvPr id="0" name=""/>
        <dsp:cNvSpPr/>
      </dsp:nvSpPr>
      <dsp:spPr>
        <a:xfrm>
          <a:off x="401161" y="561246"/>
          <a:ext cx="5616257" cy="5018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2281" tIns="0" rIns="212281" bIns="0" numCol="1" spcCol="1270" anchor="ctr" anchorCtr="0">
          <a:noAutofit/>
        </a:bodyPr>
        <a:lstStyle/>
        <a:p>
          <a:pPr lvl="0" algn="l" defTabSz="755650" rtl="0">
            <a:lnSpc>
              <a:spcPct val="90000"/>
            </a:lnSpc>
            <a:spcBef>
              <a:spcPct val="0"/>
            </a:spcBef>
            <a:spcAft>
              <a:spcPct val="35000"/>
            </a:spcAft>
          </a:pPr>
          <a:r>
            <a:rPr lang="en-US" sz="1700" b="1" i="1" kern="1200" dirty="0" smtClean="0"/>
            <a:t>EE392 - ELECTRICAL ENGINEERING PRACTICE</a:t>
          </a:r>
          <a:br>
            <a:rPr lang="en-US" sz="1700" b="1" i="1" kern="1200" dirty="0" smtClean="0"/>
          </a:br>
          <a:r>
            <a:rPr lang="en-US" sz="1700" b="1" i="1" kern="1200" dirty="0" smtClean="0"/>
            <a:t/>
          </a:r>
          <a:br>
            <a:rPr lang="en-US" sz="1700" b="1" i="1" kern="1200" dirty="0" smtClean="0"/>
          </a:br>
          <a:r>
            <a:rPr lang="en-US" sz="1700" b="1" i="1" kern="1200" dirty="0" smtClean="0"/>
            <a:t>MECHANICAL COMPONENT </a:t>
          </a:r>
          <a:br>
            <a:rPr lang="en-US" sz="1700" b="1" i="1" kern="1200" dirty="0" smtClean="0"/>
          </a:br>
          <a:r>
            <a:rPr lang="en-US" sz="1700" b="1" i="1" kern="1200" dirty="0" smtClean="0"/>
            <a:t/>
          </a:r>
          <a:br>
            <a:rPr lang="en-US" sz="1700" b="1" i="1" kern="1200" dirty="0" smtClean="0"/>
          </a:br>
          <a:endParaRPr lang="en-US" sz="1700" kern="1200" dirty="0"/>
        </a:p>
      </dsp:txBody>
      <dsp:txXfrm>
        <a:off x="401161" y="561246"/>
        <a:ext cx="5616257"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en-US"/>
          </a:p>
        </p:txBody>
      </p:sp>
      <p:sp>
        <p:nvSpPr>
          <p:cNvPr id="10242"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3"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4"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8438" name="Rectangle 5"/>
          <p:cNvSpPr>
            <a:spLocks noGrp="1" noRot="1" noChangeAspect="1" noChangeArrowheads="1"/>
          </p:cNvSpPr>
          <p:nvPr>
            <p:ph type="sldImg"/>
          </p:nvPr>
        </p:nvSpPr>
        <p:spPr bwMode="auto">
          <a:xfrm>
            <a:off x="1138238" y="763588"/>
            <a:ext cx="5487987" cy="3763962"/>
          </a:xfrm>
          <a:prstGeom prst="rect">
            <a:avLst/>
          </a:prstGeom>
          <a:noFill/>
          <a:ln w="9525">
            <a:noFill/>
            <a:round/>
            <a:headEnd/>
            <a:tailEnd/>
          </a:ln>
        </p:spPr>
      </p:sp>
      <p:sp>
        <p:nvSpPr>
          <p:cNvPr id="10246" name="Rectangle 6"/>
          <p:cNvSpPr>
            <a:spLocks noGrp="1" noChangeArrowheads="1"/>
          </p:cNvSpPr>
          <p:nvPr>
            <p:ph type="body"/>
          </p:nvPr>
        </p:nvSpPr>
        <p:spPr bwMode="auto">
          <a:xfrm>
            <a:off x="777875" y="4776788"/>
            <a:ext cx="6210300" cy="45180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10247" name="Rectangle 7"/>
          <p:cNvSpPr>
            <a:spLocks noGrp="1" noChangeArrowheads="1"/>
          </p:cNvSpPr>
          <p:nvPr>
            <p:ph type="hdr"/>
          </p:nvPr>
        </p:nvSpPr>
        <p:spPr bwMode="auto">
          <a:xfrm>
            <a:off x="0"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8" name="Rectangle 8"/>
          <p:cNvSpPr>
            <a:spLocks noGrp="1" noChangeArrowheads="1"/>
          </p:cNvSpPr>
          <p:nvPr>
            <p:ph type="dt"/>
          </p:nvPr>
        </p:nvSpPr>
        <p:spPr bwMode="auto">
          <a:xfrm>
            <a:off x="4398963"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9" name="Rectangle 9"/>
          <p:cNvSpPr>
            <a:spLocks noGrp="1" noChangeArrowheads="1"/>
          </p:cNvSpPr>
          <p:nvPr>
            <p:ph type="ftr"/>
          </p:nvPr>
        </p:nvSpPr>
        <p:spPr bwMode="auto">
          <a:xfrm>
            <a:off x="0"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50" name="Rectangle 10"/>
          <p:cNvSpPr>
            <a:spLocks noGrp="1" noChangeArrowheads="1"/>
          </p:cNvSpPr>
          <p:nvPr>
            <p:ph type="sldNum"/>
          </p:nvPr>
        </p:nvSpPr>
        <p:spPr bwMode="auto">
          <a:xfrm>
            <a:off x="4398963"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0BFDFED-AE3E-4A58-A0FA-1E6B3173AA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0"/>
          <p:cNvSpPr>
            <a:spLocks noGrp="1" noChangeArrowheads="1"/>
          </p:cNvSpPr>
          <p:nvPr>
            <p:ph type="sldNum" sz="quarter"/>
          </p:nvPr>
        </p:nvSpPr>
        <p:spPr>
          <a:noFill/>
          <a:ln/>
        </p:spPr>
        <p:txBody>
          <a:bodyPr/>
          <a:lstStyle/>
          <a:p>
            <a:fld id="{0B329969-0236-4656-836F-D5F9AF76B078}" type="slidenum">
              <a:rPr lang="en-US" smtClean="0"/>
              <a:pPr/>
              <a:t>1</a:t>
            </a:fld>
            <a:endParaRPr lang="en-US" smtClean="0"/>
          </a:p>
        </p:txBody>
      </p:sp>
      <p:sp>
        <p:nvSpPr>
          <p:cNvPr id="194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9460"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p:cNvSpPr>
            <a:spLocks noGrp="1" noChangeArrowheads="1"/>
          </p:cNvSpPr>
          <p:nvPr>
            <p:ph type="sldNum" sz="quarter"/>
          </p:nvPr>
        </p:nvSpPr>
        <p:spPr>
          <a:noFill/>
          <a:ln/>
        </p:spPr>
        <p:txBody>
          <a:bodyPr/>
          <a:lstStyle/>
          <a:p>
            <a:fld id="{0AE9825D-9904-466F-A4E7-5A382A64DD05}" type="slidenum">
              <a:rPr lang="en-US" smtClean="0"/>
              <a:pPr/>
              <a:t>2</a:t>
            </a:fld>
            <a:endParaRPr lang="en-US" smtClean="0"/>
          </a:p>
        </p:txBody>
      </p:sp>
      <p:sp>
        <p:nvSpPr>
          <p:cNvPr id="204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2048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0"/>
          <p:cNvSpPr>
            <a:spLocks noGrp="1" noChangeArrowheads="1"/>
          </p:cNvSpPr>
          <p:nvPr>
            <p:ph type="sldNum" sz="quarter"/>
          </p:nvPr>
        </p:nvSpPr>
        <p:spPr>
          <a:noFill/>
          <a:ln/>
        </p:spPr>
        <p:txBody>
          <a:bodyPr/>
          <a:lstStyle/>
          <a:p>
            <a:fld id="{13E4EE1E-A815-4AE8-A28A-8614B1520366}" type="slidenum">
              <a:rPr lang="en-US" smtClean="0"/>
              <a:pPr/>
              <a:t>3</a:t>
            </a:fld>
            <a:endParaRPr lang="en-US" smtClean="0"/>
          </a:p>
        </p:txBody>
      </p:sp>
      <p:sp>
        <p:nvSpPr>
          <p:cNvPr id="21507"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1508"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p:cNvSpPr>
            <a:spLocks noGrp="1" noChangeArrowheads="1"/>
          </p:cNvSpPr>
          <p:nvPr>
            <p:ph type="sldNum" sz="quarter"/>
          </p:nvPr>
        </p:nvSpPr>
        <p:spPr>
          <a:noFill/>
          <a:ln/>
        </p:spPr>
        <p:txBody>
          <a:bodyPr/>
          <a:lstStyle/>
          <a:p>
            <a:fld id="{72F1FAAE-BA12-4E60-AD32-109626F481CF}" type="slidenum">
              <a:rPr lang="en-US" smtClean="0"/>
              <a:pPr/>
              <a:t>4</a:t>
            </a:fld>
            <a:endParaRPr lang="en-US" smtClean="0"/>
          </a:p>
        </p:txBody>
      </p:sp>
      <p:sp>
        <p:nvSpPr>
          <p:cNvPr id="22531"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2532"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p:cNvSpPr>
            <a:spLocks noGrp="1" noChangeArrowheads="1"/>
          </p:cNvSpPr>
          <p:nvPr>
            <p:ph type="sldNum" sz="quarter"/>
          </p:nvPr>
        </p:nvSpPr>
        <p:spPr>
          <a:noFill/>
          <a:ln/>
        </p:spPr>
        <p:txBody>
          <a:bodyPr/>
          <a:lstStyle/>
          <a:p>
            <a:fld id="{B8E6C49D-5AB5-4DF4-B32C-D3E90ECC5758}" type="slidenum">
              <a:rPr lang="en-US" smtClean="0"/>
              <a:pPr/>
              <a:t>5</a:t>
            </a:fld>
            <a:endParaRPr lang="en-US" smtClean="0"/>
          </a:p>
        </p:txBody>
      </p:sp>
      <p:sp>
        <p:nvSpPr>
          <p:cNvPr id="23555"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3556"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ln/>
        </p:spPr>
        <p:txBody>
          <a:bodyPr/>
          <a:lstStyle/>
          <a:p>
            <a:fld id="{78BC1B49-F4DA-4620-929D-0647314F2894}" type="slidenum">
              <a:rPr lang="en-US" smtClean="0"/>
              <a:pPr/>
              <a:t>6</a:t>
            </a:fld>
            <a:endParaRPr lang="en-US" smtClean="0"/>
          </a:p>
        </p:txBody>
      </p:sp>
      <p:sp>
        <p:nvSpPr>
          <p:cNvPr id="24579"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4580"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a:ln/>
        </p:spPr>
        <p:txBody>
          <a:bodyPr/>
          <a:lstStyle/>
          <a:p>
            <a:fld id="{88F2883F-D360-4E51-A8F2-CEBA995605CD}" type="slidenum">
              <a:rPr lang="en-US" smtClean="0"/>
              <a:pPr/>
              <a:t>7</a:t>
            </a:fld>
            <a:endParaRPr lang="en-US" smtClean="0"/>
          </a:p>
        </p:txBody>
      </p:sp>
      <p:sp>
        <p:nvSpPr>
          <p:cNvPr id="25603"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5604"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p:cNvSpPr>
            <a:spLocks noGrp="1" noChangeArrowheads="1"/>
          </p:cNvSpPr>
          <p:nvPr>
            <p:ph type="sldNum" sz="quarter"/>
          </p:nvPr>
        </p:nvSpPr>
        <p:spPr>
          <a:noFill/>
          <a:ln/>
        </p:spPr>
        <p:txBody>
          <a:bodyPr/>
          <a:lstStyle/>
          <a:p>
            <a:fld id="{32F7591E-BD1F-4D85-99C2-DEFD35F7BA99}" type="slidenum">
              <a:rPr lang="en-US" smtClean="0"/>
              <a:pPr/>
              <a:t>8</a:t>
            </a:fld>
            <a:endParaRPr lang="en-US" smtClean="0"/>
          </a:p>
        </p:txBody>
      </p:sp>
      <p:sp>
        <p:nvSpPr>
          <p:cNvPr id="26627"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6628"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6FE04CA-EF4B-4CFB-90DC-0A181735E1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A54A1E7-2771-48B4-83B6-D0961E65219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5"/>
            <a:ext cx="6148388" cy="12541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549263C-3EEE-404B-A78F-B388A279C3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515DFEC-3384-4EF8-8404-39E649547B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775D259-17CB-46D2-9B61-FF8037C4E2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64E435D-FD55-457D-8174-42424EA7FD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D508051-0102-437F-A69E-C719BD2607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AB7477B-37BB-4F29-BDBF-E4D5F279072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2A98DE-BCB9-434B-A8E4-632FECB492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4AF155AC-B0E1-4A5D-A1BB-536A3DBF976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26FCDF4-6FFC-409D-8ECF-120B6E42C66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9A22A7C-DBEC-4D76-A1C6-1E5907CA43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EFE4AD7-3AA0-4B7D-B77C-554E340BD0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C348371-E8D6-4CDE-8277-B782A4F7E72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305CB4D-11A9-4426-B198-CE9F467B0DB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36550"/>
            <a:ext cx="2265362" cy="5954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36550"/>
            <a:ext cx="6645275" cy="5954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7015EA4-BD7F-4306-8EE9-B6ED65B8FBB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5ABFA05-00AC-4B6B-845D-20A1B677EE0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7A03EE8-D054-49B2-8DE1-0A2EC8579ED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561960E-C2FD-4E79-AE39-E32648BBC0E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10BDB8A-FED6-4494-A813-E32308A8139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105D5440-0339-4BE1-96C2-0FD09F9F63E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AFF808D-C7C2-4044-AD96-4802F73BC3A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4B514FE-B8D1-4E5D-9A6B-8CF9190CA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13C32C5-53C7-4D9F-93FD-DBFFA559BC0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AD854FD-2016-4A69-ADC4-8E33AF59198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D84CD06-02E4-4D55-A503-51B0670CFDA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9C9D247-7CB0-441A-82D2-2BA71B4454C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E1B9BBF-C01F-4568-BC3A-EA31E36EB32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A1F0CCC-E801-4D62-9576-5A9F1A81CA6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3378240-95A8-4CDE-AD68-BD5D2C00CBB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E43849D-1B96-4D23-B0C1-A2A195080D3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4525"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2160588"/>
            <a:ext cx="4456112"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6057B7D-867E-4FF7-BA0A-FA933990B3F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7AEFF35-06DB-4196-A2FE-41474645755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1389D25B-FAB1-4D27-8309-8EED9CE0B9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806B3E3-09DD-4E12-A3AF-04CCFDDB1F0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F6A2756-7E38-4B8B-ADB7-A26965B8390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E2341E6-9130-43DB-BBCE-E46B04A251B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AD65346-E8E3-42F0-AB80-0BD4E4E55C9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E2A2A0E-C4E4-4827-A4C0-958632C4FC4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5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5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E4E34C4-9C01-4BB6-B8AA-6F6E2894D22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0C20A7-081F-4222-B528-DD68AF29EA0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A396449-3C04-4A24-9138-48E425944F3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6473B82-DC25-4D46-BDB4-6A0AB4074EA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68475"/>
            <a:ext cx="4329113"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1263" y="1768475"/>
            <a:ext cx="4330700"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CA46B8B-B146-4F3F-B29A-3703D058EC6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FC761E2-3B23-4473-88B1-DAE5455829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93D6EF3-6366-4788-BE80-7FB9CF81F7D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D0C1798-F5EC-41EC-AA64-B5D175AFA9F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A6CE6B96-5333-4DFA-B05B-694555D47D2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00FFFD5-6836-4758-AB6F-40A8D6AC5223}"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12E7CF-C1AB-4CFB-A880-B2EC76CBABEF}"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EFC0C07-6C16-4EE8-BC9A-9442F22F60B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0100" y="539750"/>
            <a:ext cx="2201863" cy="6291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39750"/>
            <a:ext cx="6457950" cy="6291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960E471-FE1C-4149-98B5-4151D1820B3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0F0AC1C-78CA-4DFA-85FB-88C782FD45AA}"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635EB9D-6E6B-418F-8103-1EBAC320054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3970EB9-F7A2-41C6-8F5C-A14A7D44E03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59237"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984375"/>
            <a:ext cx="4060825"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074CDF8-8592-45BC-AA9F-13A43D967F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D75045A-719E-481F-AEEB-24CF04A8F59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DC32B55-9646-43CD-850C-1EC3FB024D10}"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76C003E-3A5B-40A7-90AE-10527DBCFA5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41EEC2B-C47C-48EF-812C-4F9E21C4F32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B014F48-3FFB-49E8-8054-93A4CB9C77F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1337E75-5D3C-4079-AE40-7B86F149B5B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1581CD9-9D69-41D1-A208-EE566C118F5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554038"/>
            <a:ext cx="2157412"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3013"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EDA91BB-D072-4A37-98B7-1D215B9EC4EB}"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2186BAB-A1BC-4427-B845-599C4F6660B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B98538B-8956-4CF9-9C5E-98AB6AA6416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E3F3B4F-C986-4B2C-B181-7A10F3D16C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81DB646F-B30A-4FF3-A927-DE3A84FEAEE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339975"/>
            <a:ext cx="387985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2339975"/>
            <a:ext cx="387985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0EF3789-929E-492A-9676-DAA12151EC8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654C9B6-1D98-4AD2-9233-0895FAEBC34D}"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638E87CC-16B8-4162-B908-EB39ADD2B66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6B1CA71-4D16-4304-877A-5358D90603F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62411C-41DD-4870-A909-64C0D868400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20C02AC-96F2-4383-AA35-9D8C0950B29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C57B978-B7D6-49CF-91BE-97992D9158E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717550"/>
            <a:ext cx="2112962"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717550"/>
            <a:ext cx="6186488"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66A6221-438B-430E-96C1-626EFEFD7B71}"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6DB216D-378C-4A5E-924A-FAEC796B3E7D}"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CDB0AD-3DF0-4A4C-9B17-EE7EB802CF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1D69AC5-EB8C-490E-8B7F-73D3894C902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403768B-AB67-4691-96EE-8B434BFB5B60}"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79613"/>
            <a:ext cx="40592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979613"/>
            <a:ext cx="4060825"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C77DA53-8F3C-477B-BC84-6B8E97E78FE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3153FD5F-0619-4219-BC2C-A06302DCE19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C00889F9-DD79-4B02-BADA-396782C5021B}"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0B98FA4-2F05-4E52-BCF7-E61543E6E1F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952A3ED-D9D0-4AAE-810A-F1FADB13B59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E438CB2-DF2D-475C-8B69-F3E2023BB84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1A73174-B32E-4EB8-B974-D1533BBB6D2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720725"/>
            <a:ext cx="2066925"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720725"/>
            <a:ext cx="6053137"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8AEDC36-1758-46E9-8A51-1E75E964760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4F0D6C9-AEB4-4ABD-95B4-27D303BE50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696CD69-BFB8-42A5-AF3A-77369A07A9B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0D71D6-D999-4A75-9A54-D63680613616}"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D310D86-F191-4A2D-B1C1-AD0FBA7C3A7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1768475"/>
            <a:ext cx="3806825"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8838" y="1768475"/>
            <a:ext cx="3808412"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CCE8C5C-A53C-4C81-A6AC-602B22773406}"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B730CE-BC08-499D-A8AB-DBDFACA9F637}"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01F6DE2-52A8-49CB-8809-FF30A4AA196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1EA4E380-8F6B-41C2-A60F-F53E0FD7F26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965434E-22B7-4672-AA60-779C2C624124}"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4759E21-FFA0-41C9-BBC4-C2A174ABAD13}"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F358508-C8F7-48A5-8A27-13EDB7CE717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2725" y="301625"/>
            <a:ext cx="1951038" cy="527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301625"/>
            <a:ext cx="5700712" cy="527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75F5047-838B-4BE5-A037-E1DC0663FC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3037" cy="498157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fld id="{161C34B0-B077-4722-96B9-BAE38FFC8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03238" y="336550"/>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503238" y="1768475"/>
            <a:ext cx="9063037" cy="4522788"/>
          </a:xfrm>
          <a:prstGeom prst="rect">
            <a:avLst/>
          </a:prstGeom>
          <a:noFill/>
          <a:ln w="9525">
            <a:noFill/>
            <a:round/>
            <a:headEnd/>
            <a:tailEnd/>
          </a:ln>
        </p:spPr>
        <p:txBody>
          <a:bodyPr vert="horz" wrap="square" lIns="0" tIns="2016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6706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mn-lt"/>
                <a:cs typeface="+mn-cs"/>
              </a:defRPr>
            </a:lvl1pPr>
          </a:lstStyle>
          <a:p>
            <a:pPr>
              <a:defRPr/>
            </a:pPr>
            <a:endParaRPr lang="en-US"/>
          </a:p>
        </p:txBody>
      </p:sp>
      <p:sp>
        <p:nvSpPr>
          <p:cNvPr id="2052" name="Rectangle 4"/>
          <p:cNvSpPr>
            <a:spLocks noGrp="1" noChangeArrowheads="1"/>
          </p:cNvSpPr>
          <p:nvPr>
            <p:ph type="ftr"/>
          </p:nvPr>
        </p:nvSpPr>
        <p:spPr bwMode="auto">
          <a:xfrm>
            <a:off x="3448050" y="66706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mn-lt"/>
                <a:cs typeface="+mn-cs"/>
              </a:defRPr>
            </a:lvl1pPr>
          </a:lstStyle>
          <a:p>
            <a:pPr>
              <a:defRPr/>
            </a:pPr>
            <a:endParaRPr lang="en-US"/>
          </a:p>
        </p:txBody>
      </p:sp>
      <p:sp>
        <p:nvSpPr>
          <p:cNvPr id="2053" name="Rectangle 5"/>
          <p:cNvSpPr>
            <a:spLocks noGrp="1" noChangeArrowheads="1"/>
          </p:cNvSpPr>
          <p:nvPr>
            <p:ph type="sldNum"/>
          </p:nvPr>
        </p:nvSpPr>
        <p:spPr bwMode="auto">
          <a:xfrm>
            <a:off x="7227888" y="66706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mn-lt"/>
                <a:cs typeface="+mn-cs"/>
              </a:defRPr>
            </a:lvl1pPr>
          </a:lstStyle>
          <a:p>
            <a:pPr>
              <a:defRPr/>
            </a:pPr>
            <a:fld id="{6D949910-D912-4363-B27E-62D40BAC99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2pPr>
      <a:lvl3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3pPr>
      <a:lvl4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4pPr>
      <a:lvl5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Arial"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Arial"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Arial"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Arial" charset="0"/>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503238" y="1768475"/>
            <a:ext cx="9063037" cy="498157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3076"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3077"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24C3C537-F15C-454B-A88E-899D54F69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503238" y="2160588"/>
            <a:ext cx="9063037" cy="45910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4100"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4101"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CAC99A53-CD5E-4500-9BEE-23F2791C36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39750" y="539750"/>
            <a:ext cx="8812213" cy="1016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539750" y="1768475"/>
            <a:ext cx="8812213" cy="5062538"/>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39750" y="6996113"/>
            <a:ext cx="2330450"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5124" name="Rectangle 4"/>
          <p:cNvSpPr>
            <a:spLocks noGrp="1" noChangeArrowheads="1"/>
          </p:cNvSpPr>
          <p:nvPr>
            <p:ph type="ftr"/>
          </p:nvPr>
        </p:nvSpPr>
        <p:spPr bwMode="auto">
          <a:xfrm>
            <a:off x="3471863" y="6996113"/>
            <a:ext cx="3173412"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5125" name="Rectangle 5"/>
          <p:cNvSpPr>
            <a:spLocks noGrp="1" noChangeArrowheads="1"/>
          </p:cNvSpPr>
          <p:nvPr>
            <p:ph type="sldNum"/>
          </p:nvPr>
        </p:nvSpPr>
        <p:spPr bwMode="auto">
          <a:xfrm>
            <a:off x="7237413" y="6996113"/>
            <a:ext cx="2330450"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D07BE42B-41D8-451C-B92B-DDBAB14981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720725" y="554038"/>
            <a:ext cx="8632825"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47" name="Rectangle 2"/>
          <p:cNvSpPr>
            <a:spLocks noGrp="1" noChangeArrowheads="1"/>
          </p:cNvSpPr>
          <p:nvPr>
            <p:ph type="body" idx="1"/>
          </p:nvPr>
        </p:nvSpPr>
        <p:spPr bwMode="auto">
          <a:xfrm>
            <a:off x="900113" y="1984375"/>
            <a:ext cx="8272462" cy="41624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12775" y="64547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6148" name="Rectangle 4"/>
          <p:cNvSpPr>
            <a:spLocks noGrp="1" noChangeArrowheads="1"/>
          </p:cNvSpPr>
          <p:nvPr>
            <p:ph type="ftr"/>
          </p:nvPr>
        </p:nvSpPr>
        <p:spPr bwMode="auto">
          <a:xfrm>
            <a:off x="3448050" y="64547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6149" name="Rectangle 5"/>
          <p:cNvSpPr>
            <a:spLocks noGrp="1" noChangeArrowheads="1"/>
          </p:cNvSpPr>
          <p:nvPr>
            <p:ph type="sldNum"/>
          </p:nvPr>
        </p:nvSpPr>
        <p:spPr bwMode="auto">
          <a:xfrm>
            <a:off x="7083425" y="64547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440881AF-15EB-4B25-AE4A-3A767EED17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720725" y="717550"/>
            <a:ext cx="8451850"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1" name="Rectangle 2"/>
          <p:cNvSpPr>
            <a:spLocks noGrp="1" noChangeArrowheads="1"/>
          </p:cNvSpPr>
          <p:nvPr>
            <p:ph type="body" idx="1"/>
          </p:nvPr>
        </p:nvSpPr>
        <p:spPr bwMode="auto">
          <a:xfrm>
            <a:off x="1079500" y="2339975"/>
            <a:ext cx="7912100" cy="43116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7172"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7173"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7B1487FF-9A5F-494F-A327-7ECA0DEC6E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900113" y="720725"/>
            <a:ext cx="8272462" cy="107156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5" name="Rectangle 2"/>
          <p:cNvSpPr>
            <a:spLocks noGrp="1" noChangeArrowheads="1"/>
          </p:cNvSpPr>
          <p:nvPr>
            <p:ph type="body" idx="1"/>
          </p:nvPr>
        </p:nvSpPr>
        <p:spPr bwMode="auto">
          <a:xfrm>
            <a:off x="900113" y="1979613"/>
            <a:ext cx="8272462" cy="44926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8196"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8197"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E97CDB14-048B-43D8-ABB4-D4D89853CA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3635375" y="301625"/>
            <a:ext cx="6148388"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19" name="Rectangle 2"/>
          <p:cNvSpPr>
            <a:spLocks noGrp="1" noChangeArrowheads="1"/>
          </p:cNvSpPr>
          <p:nvPr>
            <p:ph type="body" idx="1"/>
          </p:nvPr>
        </p:nvSpPr>
        <p:spPr bwMode="auto">
          <a:xfrm>
            <a:off x="1979613" y="1768475"/>
            <a:ext cx="7767637" cy="38036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1763713" y="6094413"/>
            <a:ext cx="2339975"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9220" name="Rectangle 4"/>
          <p:cNvSpPr>
            <a:spLocks noGrp="1" noChangeArrowheads="1"/>
          </p:cNvSpPr>
          <p:nvPr>
            <p:ph type="ftr"/>
          </p:nvPr>
        </p:nvSpPr>
        <p:spPr bwMode="auto">
          <a:xfrm>
            <a:off x="4203700" y="6707188"/>
            <a:ext cx="3187700"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9221" name="Rectangle 5"/>
          <p:cNvSpPr>
            <a:spLocks noGrp="1" noChangeArrowheads="1"/>
          </p:cNvSpPr>
          <p:nvPr>
            <p:ph type="sldNum"/>
          </p:nvPr>
        </p:nvSpPr>
        <p:spPr bwMode="auto">
          <a:xfrm>
            <a:off x="7515225" y="6707188"/>
            <a:ext cx="2339975"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B754028B-4296-4102-B5C2-6252F909E2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mj-lt"/>
          <a:ea typeface="+mj-ea"/>
          <a:cs typeface="+mj-cs"/>
        </a:defRPr>
      </a:lvl1pPr>
      <a:lvl2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2pPr>
      <a:lvl3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3pPr>
      <a:lvl4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4pPr>
      <a:lvl5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5pPr>
      <a:lvl6pPr marL="25146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6pPr>
      <a:lvl7pPr marL="29718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7pPr>
      <a:lvl8pPr marL="34290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8pPr>
      <a:lvl9pPr marL="38862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0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90.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0.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0.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9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oleObject" Target="../embeddings/oleObject5.bin"/><Relationship Id="rId2" Type="http://schemas.openxmlformats.org/officeDocument/2006/relationships/slideLayout" Target="../slideLayouts/slideLayout90.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oleObject" Target="../embeddings/oleObject4.bin"/><Relationship Id="rId4" Type="http://schemas.openxmlformats.org/officeDocument/2006/relationships/image" Target="../media/image8.png"/><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90.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90.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8.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8.xml"/><Relationship Id="rId7" Type="http://schemas.openxmlformats.org/officeDocument/2006/relationships/oleObject" Target="../embeddings/oleObject15.bin"/><Relationship Id="rId2" Type="http://schemas.openxmlformats.org/officeDocument/2006/relationships/slideLayout" Target="../slideLayouts/slideLayout90.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12" Type="http://schemas.openxmlformats.org/officeDocument/2006/relationships/image" Target="../media/image9.jpeg"/><Relationship Id="rId2" Type="http://schemas.openxmlformats.org/officeDocument/2006/relationships/slideLayout" Target="../slideLayouts/slideLayout90.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p:spPr>
        <p:txBody>
          <a:bodyPr/>
          <a:lstStyle/>
          <a:p>
            <a:fld id="{9BFAF19C-B79C-4516-8E89-D1583A07652F}" type="slidenum">
              <a:rPr lang="en-US" smtClean="0"/>
              <a:pPr/>
              <a:t>1</a:t>
            </a:fld>
            <a:endParaRPr lang="en-US" smtClean="0"/>
          </a:p>
        </p:txBody>
      </p:sp>
      <p:graphicFrame>
        <p:nvGraphicFramePr>
          <p:cNvPr id="6" name="Diagram 5"/>
          <p:cNvGraphicFramePr/>
          <p:nvPr/>
        </p:nvGraphicFramePr>
        <p:xfrm>
          <a:off x="1611312" y="2865437"/>
          <a:ext cx="6477000"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9" name="Text Box 7"/>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graphicFrame>
        <p:nvGraphicFramePr>
          <p:cNvPr id="9" name="Diagram 8"/>
          <p:cNvGraphicFramePr/>
          <p:nvPr/>
        </p:nvGraphicFramePr>
        <p:xfrm>
          <a:off x="1535112" y="198437"/>
          <a:ext cx="8023225" cy="1801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a:xfrm>
            <a:off x="1979613" y="1768475"/>
            <a:ext cx="7767637" cy="4602162"/>
          </a:xfrm>
        </p:spPr>
        <p:txBody>
          <a:bodyPr/>
          <a:lstStyle/>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solidFill>
                  <a:srgbClr val="7030A0"/>
                </a:solidFill>
                <a:latin typeface="cmr10" charset="0"/>
              </a:rPr>
              <a:t>Open-coiled </a:t>
            </a:r>
            <a:r>
              <a:rPr lang="en-US" sz="1800" b="1" dirty="0" smtClean="0">
                <a:solidFill>
                  <a:srgbClr val="7030A0"/>
                </a:solidFill>
                <a:latin typeface="cmr10" charset="0"/>
              </a:rPr>
              <a:t>Helical </a:t>
            </a:r>
            <a:r>
              <a:rPr lang="en-US" sz="1800" b="1" dirty="0" smtClean="0">
                <a:solidFill>
                  <a:srgbClr val="7030A0"/>
                </a:solidFill>
                <a:latin typeface="cmr10" charset="0"/>
              </a:rPr>
              <a:t>Springs</a:t>
            </a:r>
            <a:endParaRPr lang="en-US" sz="1800" b="1" dirty="0" smtClean="0">
              <a:solidFill>
                <a:srgbClr val="7030A0"/>
              </a:solidFill>
              <a:latin typeface="cmr10" charset="0"/>
            </a:endParaRPr>
          </a:p>
          <a:p>
            <a:endParaRPr lang="en-US" sz="1800" dirty="0" smtClean="0"/>
          </a:p>
          <a:p>
            <a:r>
              <a:rPr lang="en-US" sz="1800" dirty="0" smtClean="0"/>
              <a:t>Let </a:t>
            </a:r>
            <a:r>
              <a:rPr lang="el-GR" sz="1800" dirty="0" smtClean="0">
                <a:latin typeface="Arial"/>
                <a:cs typeface="Arial"/>
              </a:rPr>
              <a:t>α</a:t>
            </a:r>
            <a:r>
              <a:rPr lang="en-US" sz="1800" dirty="0" smtClean="0">
                <a:latin typeface="Arial"/>
                <a:cs typeface="Arial"/>
              </a:rPr>
              <a:t> be the angle of helix, then the length of wire </a:t>
            </a:r>
            <a:endParaRPr lang="en-US" sz="1800" dirty="0"/>
          </a:p>
        </p:txBody>
      </p:sp>
      <p:graphicFrame>
        <p:nvGraphicFramePr>
          <p:cNvPr id="10241" name="Object 1"/>
          <p:cNvGraphicFramePr>
            <a:graphicFrameLocks noChangeAspect="1"/>
          </p:cNvGraphicFramePr>
          <p:nvPr/>
        </p:nvGraphicFramePr>
        <p:xfrm>
          <a:off x="2679700" y="3043238"/>
          <a:ext cx="1928813" cy="360362"/>
        </p:xfrm>
        <a:graphic>
          <a:graphicData uri="http://schemas.openxmlformats.org/presentationml/2006/ole">
            <p:oleObj spid="_x0000_s10241" name="Equation" r:id="rId3" imgW="95220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endParaRPr lang="en-US" sz="1800" dirty="0" smtClean="0"/>
          </a:p>
          <a:p>
            <a:endParaRPr lang="en-US" sz="1800" dirty="0" smtClean="0"/>
          </a:p>
          <a:p>
            <a:r>
              <a:rPr lang="en-US" sz="1800" dirty="0" smtClean="0"/>
              <a:t>With </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r>
              <a:rPr lang="en-US" sz="1800" dirty="0" smtClean="0"/>
              <a:t>Because differentiating  and integrating are linear operations, the partial derivative can be placed inside the integral:</a:t>
            </a:r>
          </a:p>
          <a:p>
            <a:endParaRPr lang="en-US"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Examples</a:t>
            </a:r>
          </a:p>
          <a:p>
            <a:r>
              <a:rPr lang="en-US" sz="1800" dirty="0" smtClean="0"/>
              <a:t>Imagine</a:t>
            </a:r>
            <a:endParaRPr lang="en-US" sz="1800" dirty="0"/>
          </a:p>
        </p:txBody>
      </p:sp>
      <p:cxnSp>
        <p:nvCxnSpPr>
          <p:cNvPr id="7" name="Straight Connector 6"/>
          <p:cNvCxnSpPr/>
          <p:nvPr/>
        </p:nvCxnSpPr>
        <p:spPr bwMode="auto">
          <a:xfrm rot="5400000">
            <a:off x="2068512" y="43894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754312" y="4084637"/>
            <a:ext cx="22098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2754312" y="4465637"/>
            <a:ext cx="2209800" cy="3810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5400000">
            <a:off x="4773612" y="4275137"/>
            <a:ext cx="3810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4" name="Rectangle 13"/>
          <p:cNvSpPr/>
          <p:nvPr/>
        </p:nvSpPr>
        <p:spPr bwMode="auto">
          <a:xfrm>
            <a:off x="5573712" y="4084637"/>
            <a:ext cx="381000" cy="381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16" name="Straight Arrow Connector 15"/>
          <p:cNvCxnSpPr/>
          <p:nvPr/>
        </p:nvCxnSpPr>
        <p:spPr bwMode="auto">
          <a:xfrm>
            <a:off x="2754312" y="3932237"/>
            <a:ext cx="2209800" cy="1588"/>
          </a:xfrm>
          <a:prstGeom prst="straightConnector1">
            <a:avLst/>
          </a:prstGeom>
          <a:solidFill>
            <a:srgbClr val="00B8FF"/>
          </a:solidFill>
          <a:ln w="9525" cap="flat" cmpd="sng" algn="ctr">
            <a:solidFill>
              <a:schemeClr val="tx1"/>
            </a:solidFill>
            <a:prstDash val="solid"/>
            <a:round/>
            <a:headEnd type="arrow"/>
            <a:tailEnd type="arrow"/>
          </a:ln>
          <a:effectLst/>
        </p:spPr>
      </p:cxnSp>
      <p:cxnSp>
        <p:nvCxnSpPr>
          <p:cNvPr id="20" name="Straight Arrow Connector 19"/>
          <p:cNvCxnSpPr/>
          <p:nvPr/>
        </p:nvCxnSpPr>
        <p:spPr bwMode="auto">
          <a:xfrm rot="5400000">
            <a:off x="4621212" y="3741737"/>
            <a:ext cx="6858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2" name="Straight Connector 21"/>
          <p:cNvCxnSpPr/>
          <p:nvPr/>
        </p:nvCxnSpPr>
        <p:spPr bwMode="auto">
          <a:xfrm rot="5400000">
            <a:off x="2525712" y="37798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2525712" y="42370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2525712" y="46942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a:off x="2525712" y="49990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9" name="TextBox 28"/>
          <p:cNvSpPr txBox="1"/>
          <p:nvPr/>
        </p:nvSpPr>
        <p:spPr>
          <a:xfrm>
            <a:off x="2830512" y="4313237"/>
            <a:ext cx="533400" cy="349968"/>
          </a:xfrm>
          <a:prstGeom prst="rect">
            <a:avLst/>
          </a:prstGeom>
          <a:noFill/>
        </p:spPr>
        <p:txBody>
          <a:bodyPr wrap="square" rtlCol="0">
            <a:spAutoFit/>
          </a:bodyPr>
          <a:lstStyle/>
          <a:p>
            <a:r>
              <a:rPr lang="en-US" dirty="0" smtClean="0">
                <a:solidFill>
                  <a:schemeClr val="tx1"/>
                </a:solidFill>
              </a:rPr>
              <a:t>h1</a:t>
            </a:r>
            <a:endParaRPr lang="en-US" dirty="0">
              <a:solidFill>
                <a:schemeClr val="tx1"/>
              </a:solidFill>
            </a:endParaRPr>
          </a:p>
        </p:txBody>
      </p:sp>
      <p:sp>
        <p:nvSpPr>
          <p:cNvPr id="30" name="TextBox 29"/>
          <p:cNvSpPr txBox="1"/>
          <p:nvPr/>
        </p:nvSpPr>
        <p:spPr>
          <a:xfrm>
            <a:off x="4964112" y="4084637"/>
            <a:ext cx="533400" cy="349968"/>
          </a:xfrm>
          <a:prstGeom prst="rect">
            <a:avLst/>
          </a:prstGeom>
          <a:noFill/>
        </p:spPr>
        <p:txBody>
          <a:bodyPr wrap="square" rtlCol="0">
            <a:spAutoFit/>
          </a:bodyPr>
          <a:lstStyle/>
          <a:p>
            <a:r>
              <a:rPr lang="en-US" dirty="0" smtClean="0">
                <a:solidFill>
                  <a:schemeClr val="tx1"/>
                </a:solidFill>
              </a:rPr>
              <a:t>h2</a:t>
            </a:r>
            <a:endParaRPr lang="en-US" dirty="0">
              <a:solidFill>
                <a:schemeClr val="tx1"/>
              </a:solidFill>
            </a:endParaRPr>
          </a:p>
        </p:txBody>
      </p:sp>
      <p:sp>
        <p:nvSpPr>
          <p:cNvPr id="31" name="TextBox 30"/>
          <p:cNvSpPr txBox="1"/>
          <p:nvPr/>
        </p:nvSpPr>
        <p:spPr>
          <a:xfrm>
            <a:off x="5573712" y="3703637"/>
            <a:ext cx="533400" cy="349968"/>
          </a:xfrm>
          <a:prstGeom prst="rect">
            <a:avLst/>
          </a:prstGeom>
          <a:noFill/>
        </p:spPr>
        <p:txBody>
          <a:bodyPr wrap="square" rtlCol="0">
            <a:spAutoFit/>
          </a:bodyPr>
          <a:lstStyle/>
          <a:p>
            <a:r>
              <a:rPr lang="en-US" dirty="0" smtClean="0">
                <a:solidFill>
                  <a:schemeClr val="tx1"/>
                </a:solidFill>
              </a:rPr>
              <a:t>b</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dirty="0" smtClean="0"/>
              <a:t>We will </a:t>
            </a:r>
            <a:r>
              <a:rPr lang="en-US" sz="1800" dirty="0" smtClean="0"/>
              <a:t>use</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r>
              <a:rPr lang="en-US" sz="1800" b="1" dirty="0" smtClean="0">
                <a:latin typeface="cmr10" charset="0"/>
              </a:rPr>
              <a:t>And </a:t>
            </a:r>
            <a:r>
              <a:rPr lang="en-US" sz="1800" b="1" dirty="0" smtClean="0">
                <a:latin typeface="cmr10" charset="0"/>
              </a:rPr>
              <a:t>so</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r>
              <a:rPr lang="en-US" sz="1800" dirty="0" smtClean="0"/>
              <a:t>And </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dirty="0" smtClean="0"/>
              <a:t>Summary</a:t>
            </a:r>
          </a:p>
          <a:p>
            <a:r>
              <a:rPr lang="en-US" sz="1800" dirty="0" smtClean="0"/>
              <a:t>After</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references</a:t>
            </a:r>
            <a:endParaRPr lang="en-US" sz="2400" dirty="0"/>
          </a:p>
        </p:txBody>
      </p:sp>
      <p:sp>
        <p:nvSpPr>
          <p:cNvPr id="3" name="Content Placeholder 2"/>
          <p:cNvSpPr>
            <a:spLocks noGrp="1"/>
          </p:cNvSpPr>
          <p:nvPr>
            <p:ph idx="1"/>
          </p:nvPr>
        </p:nvSpPr>
        <p:spPr/>
        <p:txBody>
          <a:bodyPr/>
          <a:lstStyle/>
          <a:p>
            <a:r>
              <a:rPr lang="en-US" sz="1800" dirty="0" smtClean="0"/>
              <a:t>Me</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7554912" y="6599237"/>
            <a:ext cx="2339975" cy="512762"/>
          </a:xfrm>
          <a:noFill/>
          <a:ln/>
        </p:spPr>
        <p:txBody>
          <a:bodyPr/>
          <a:lstStyle/>
          <a:p>
            <a:fld id="{45602AE9-3F78-4186-9C88-363FB20EF478}" type="slidenum">
              <a:rPr lang="en-US" smtClean="0"/>
              <a:pPr/>
              <a:t>2</a:t>
            </a:fld>
            <a:endParaRPr lang="en-US" smtClean="0"/>
          </a:p>
        </p:txBody>
      </p:sp>
      <p:sp>
        <p:nvSpPr>
          <p:cNvPr id="11267" name="Rectangle 1"/>
          <p:cNvSpPr>
            <a:spLocks noGrp="1" noChangeArrowheads="1"/>
          </p:cNvSpPr>
          <p:nvPr>
            <p:ph type="title"/>
          </p:nvPr>
        </p:nvSpPr>
        <p:spPr>
          <a:xfrm>
            <a:off x="3635375" y="301626"/>
            <a:ext cx="6156325" cy="658812"/>
          </a:xfrm>
        </p:spPr>
        <p:txBody>
          <a:bodyPr tIns="3600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1268" name="Rectangle 2"/>
          <p:cNvSpPr>
            <a:spLocks noGrp="1" noChangeArrowheads="1"/>
          </p:cNvSpPr>
          <p:nvPr>
            <p:ph type="body" idx="1"/>
          </p:nvPr>
        </p:nvSpPr>
        <p:spPr>
          <a:xfrm>
            <a:off x="1979613" y="1768475"/>
            <a:ext cx="7023099" cy="5392738"/>
          </a:xfrm>
        </p:spPr>
        <p:txBody>
          <a:bodyPr tIns="15840"/>
          <a:lstStyle/>
          <a:p>
            <a:pPr indent="-3365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b="1" dirty="0" smtClean="0"/>
              <a:t>7.1  Close-coiled Helical </a:t>
            </a:r>
            <a:r>
              <a:rPr lang="en-US" sz="2400" b="1" dirty="0" smtClean="0"/>
              <a:t>Springs</a:t>
            </a:r>
          </a:p>
          <a:p>
            <a:pPr indent="-3365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400" b="1" dirty="0" smtClean="0"/>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D = mean coil diameter</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d = wire diameter</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n = number of </a:t>
            </a:r>
            <a:r>
              <a:rPr lang="en-US" sz="1800" dirty="0" smtClean="0">
                <a:latin typeface="cmr10" charset="0"/>
              </a:rPr>
              <a:t>coils</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W = load (axial tension)</a:t>
            </a: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p:txBody>
      </p:sp>
      <p:sp>
        <p:nvSpPr>
          <p:cNvPr id="11271" name="Text Box 5"/>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pic>
        <p:nvPicPr>
          <p:cNvPr id="25602" name="Picture 2" descr="http://optimumspring.com/images/springExtension.jpg"/>
          <p:cNvPicPr>
            <a:picLocks noChangeAspect="1" noChangeArrowheads="1"/>
          </p:cNvPicPr>
          <p:nvPr/>
        </p:nvPicPr>
        <p:blipFill>
          <a:blip r:embed="rId4" cstate="print"/>
          <a:srcRect/>
          <a:stretch>
            <a:fillRect/>
          </a:stretch>
        </p:blipFill>
        <p:spPr bwMode="auto">
          <a:xfrm>
            <a:off x="0" y="0"/>
            <a:ext cx="1724025" cy="1600200"/>
          </a:xfrm>
          <a:prstGeom prst="rect">
            <a:avLst/>
          </a:prstGeom>
          <a:noFill/>
        </p:spPr>
      </p:pic>
      <p:pic>
        <p:nvPicPr>
          <p:cNvPr id="25604" name="Picture 4" descr="http://www.nptel.iitm.ac.in/courses/Webcourse-contents/IIT-ROORKEE/strength%20of%20materials/lects%20&amp;%20picts/image/lect20/fig%204.jpg"/>
          <p:cNvPicPr>
            <a:picLocks noChangeAspect="1" noChangeArrowheads="1"/>
          </p:cNvPicPr>
          <p:nvPr/>
        </p:nvPicPr>
        <p:blipFill>
          <a:blip r:embed="rId5" cstate="print"/>
          <a:srcRect/>
          <a:stretch>
            <a:fillRect/>
          </a:stretch>
        </p:blipFill>
        <p:spPr bwMode="auto">
          <a:xfrm>
            <a:off x="5497512" y="3017837"/>
            <a:ext cx="1619250" cy="186690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p:spPr>
        <p:txBody>
          <a:bodyPr/>
          <a:lstStyle/>
          <a:p>
            <a:fld id="{523875C3-CB45-4BD5-A70F-66674548D79B}" type="slidenum">
              <a:rPr lang="en-US" smtClean="0"/>
              <a:pPr/>
              <a:t>3</a:t>
            </a:fld>
            <a:endParaRPr lang="en-US" smtClean="0"/>
          </a:p>
        </p:txBody>
      </p:sp>
      <p:sp>
        <p:nvSpPr>
          <p:cNvPr id="12291"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2292" name="Rectangle 2"/>
          <p:cNvSpPr>
            <a:spLocks noGrp="1" noChangeArrowheads="1"/>
          </p:cNvSpPr>
          <p:nvPr>
            <p:ph type="body" idx="1"/>
          </p:nvPr>
        </p:nvSpPr>
        <p:spPr>
          <a:xfrm>
            <a:off x="1992312" y="1417637"/>
            <a:ext cx="7391400" cy="3808413"/>
          </a:xfrm>
        </p:spPr>
        <p:txBody>
          <a:bodyPr/>
          <a:lstStyle/>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solidFill>
                  <a:srgbClr val="7030A0"/>
                </a:solidFill>
                <a:latin typeface="cmr10" charset="0"/>
              </a:rPr>
              <a:t>Close-coiled Helical Springs Under axial </a:t>
            </a:r>
            <a:r>
              <a:rPr lang="en-US" sz="1800" b="1" dirty="0" smtClean="0">
                <a:solidFill>
                  <a:srgbClr val="7030A0"/>
                </a:solidFill>
                <a:latin typeface="cmr10" charset="0"/>
              </a:rPr>
              <a:t>load </a:t>
            </a:r>
            <a:r>
              <a:rPr lang="en-US" sz="1800" b="1" dirty="0" smtClean="0">
                <a:solidFill>
                  <a:srgbClr val="7030A0"/>
                </a:solidFill>
                <a:latin typeface="cmr10" charset="0"/>
              </a:rPr>
              <a:t>W.</a:t>
            </a:r>
            <a:endParaRPr lang="en-US" sz="1800" b="1" dirty="0" smtClean="0">
              <a:solidFill>
                <a:srgbClr val="7030A0"/>
              </a:solidFill>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b="1" dirty="0" smtClean="0">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Since the angle of the helix is small the action on any cross-section is approximately a pure torque = W.D/2, and the bending and shear effects maybe neglected.</a:t>
            </a: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The </a:t>
            </a:r>
            <a:r>
              <a:rPr lang="en-US" sz="1800" dirty="0" smtClean="0">
                <a:latin typeface="cmr10" charset="0"/>
              </a:rPr>
              <a:t>wire is therefore being twisted like a shaft, and if </a:t>
            </a:r>
            <a:r>
              <a:rPr lang="el-GR" sz="1800" dirty="0" smtClean="0">
                <a:cs typeface="Arial"/>
              </a:rPr>
              <a:t>θ</a:t>
            </a:r>
            <a:r>
              <a:rPr lang="en-US" sz="1800" dirty="0" smtClean="0">
                <a:cs typeface="Arial"/>
              </a:rPr>
              <a:t> is </a:t>
            </a:r>
            <a:r>
              <a:rPr lang="en-US" sz="1800" dirty="0" smtClean="0">
                <a:latin typeface="cmr10" charset="0"/>
              </a:rPr>
              <a:t>the total angle of twist along the wire, and x the deflection of W along the axis of the coils, x = (D/2)</a:t>
            </a:r>
            <a:r>
              <a:rPr lang="el-GR" sz="1800" dirty="0" smtClean="0">
                <a:cs typeface="Arial"/>
              </a:rPr>
              <a:t>θ</a:t>
            </a:r>
            <a:r>
              <a:rPr lang="en-US" sz="1800" dirty="0" smtClean="0">
                <a:cs typeface="Arial"/>
              </a:rPr>
              <a:t> approximately</a:t>
            </a:r>
            <a:endParaRPr lang="en-US" sz="1800" dirty="0" smtClean="0">
              <a:latin typeface="cmr10" charset="0"/>
            </a:endParaRPr>
          </a:p>
        </p:txBody>
      </p:sp>
      <p:sp>
        <p:nvSpPr>
          <p:cNvPr id="1229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pic>
        <p:nvPicPr>
          <p:cNvPr id="7" name="Picture 2" descr="http://optimumspring.com/images/springExtension.jpg"/>
          <p:cNvPicPr>
            <a:picLocks noChangeAspect="1" noChangeArrowheads="1"/>
          </p:cNvPicPr>
          <p:nvPr/>
        </p:nvPicPr>
        <p:blipFill>
          <a:blip r:embed="rId4" cstate="print"/>
          <a:srcRect/>
          <a:stretch>
            <a:fillRect/>
          </a:stretch>
        </p:blipFill>
        <p:spPr bwMode="auto">
          <a:xfrm>
            <a:off x="0" y="0"/>
            <a:ext cx="1724025" cy="1600200"/>
          </a:xfrm>
          <a:prstGeom prst="rect">
            <a:avLst/>
          </a:prstGeom>
          <a:noFill/>
        </p:spPr>
      </p:pic>
      <p:pic>
        <p:nvPicPr>
          <p:cNvPr id="8" name="Picture 4" descr="http://www.nptel.iitm.ac.in/courses/Webcourse-contents/IIT-ROORKEE/strength%20of%20materials/lects%20&amp;%20picts/image/lect20/fig%204.jpg"/>
          <p:cNvPicPr>
            <a:picLocks noChangeAspect="1" noChangeArrowheads="1"/>
          </p:cNvPicPr>
          <p:nvPr/>
        </p:nvPicPr>
        <p:blipFill>
          <a:blip r:embed="rId5" cstate="print"/>
          <a:srcRect/>
          <a:stretch>
            <a:fillRect/>
          </a:stretch>
        </p:blipFill>
        <p:spPr bwMode="auto">
          <a:xfrm>
            <a:off x="8088312" y="4313237"/>
            <a:ext cx="1619250" cy="186690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p:spPr>
        <p:txBody>
          <a:bodyPr/>
          <a:lstStyle/>
          <a:p>
            <a:fld id="{7C46A682-46F1-4CF8-BA6D-E1220F3891C2}" type="slidenum">
              <a:rPr lang="en-US" smtClean="0"/>
              <a:pPr/>
              <a:t>4</a:t>
            </a:fld>
            <a:endParaRPr lang="en-US" smtClean="0"/>
          </a:p>
        </p:txBody>
      </p:sp>
      <p:sp>
        <p:nvSpPr>
          <p:cNvPr id="13315"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3316" name="Rectangle 2"/>
          <p:cNvSpPr>
            <a:spLocks noGrp="1" noChangeArrowheads="1"/>
          </p:cNvSpPr>
          <p:nvPr>
            <p:ph type="body" idx="1"/>
          </p:nvPr>
        </p:nvSpPr>
        <p:spPr>
          <a:xfrm>
            <a:off x="1979613" y="1768475"/>
            <a:ext cx="7772400" cy="4002088"/>
          </a:xfrm>
        </p:spPr>
        <p:txBody>
          <a:bodyPr/>
          <a:lstStyle/>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solidFill>
                  <a:srgbClr val="7030A0"/>
                </a:solidFill>
                <a:latin typeface="cmr10" charset="0"/>
              </a:rPr>
              <a:t>Under axial </a:t>
            </a:r>
            <a:r>
              <a:rPr lang="en-US" sz="1800" b="1" dirty="0" smtClean="0">
                <a:solidFill>
                  <a:srgbClr val="7030A0"/>
                </a:solidFill>
                <a:latin typeface="cmr10" charset="0"/>
              </a:rPr>
              <a:t>load </a:t>
            </a:r>
            <a:r>
              <a:rPr lang="en-US" sz="1800" b="1" dirty="0" smtClean="0">
                <a:solidFill>
                  <a:srgbClr val="7030A0"/>
                </a:solidFill>
                <a:latin typeface="cmr10" charset="0"/>
              </a:rPr>
              <a:t>W</a:t>
            </a:r>
            <a:r>
              <a:rPr lang="en-US" sz="1800" b="1" dirty="0" smtClean="0">
                <a:solidFill>
                  <a:srgbClr val="7030A0"/>
                </a:solidFill>
                <a:latin typeface="cmr10" charset="0"/>
              </a:rPr>
              <a:t>. continued …</a:t>
            </a: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b="1" dirty="0" smtClean="0">
              <a:solidFill>
                <a:srgbClr val="7030A0"/>
              </a:solidFill>
              <a:latin typeface="cmr10" charset="0"/>
            </a:endParaRP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r>
              <a:rPr lang="en-US" sz="1800" dirty="0" smtClean="0">
                <a:latin typeface="cmr10" charset="0"/>
              </a:rPr>
              <a:t>We can apply the formula for torsion and noting that</a:t>
            </a: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endParaRPr lang="en-US" sz="1800" dirty="0" smtClean="0">
              <a:latin typeface="cmr10" charset="0"/>
            </a:endParaRP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endParaRPr lang="en-US" sz="1800" dirty="0" smtClean="0">
              <a:latin typeface="cmr10" charset="0"/>
            </a:endParaRP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endParaRPr lang="en-US" sz="1800" dirty="0" smtClean="0">
              <a:latin typeface="cmr10" charset="0"/>
            </a:endParaRP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endParaRPr lang="en-US" sz="1800" dirty="0" smtClean="0">
              <a:latin typeface="cmr10" charset="0"/>
            </a:endParaRP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r>
              <a:rPr lang="en-US" sz="1800" dirty="0" smtClean="0">
                <a:latin typeface="cmr10" charset="0"/>
              </a:rPr>
              <a:t>or                                                                                                (1)</a:t>
            </a: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1171575" lvl="1" indent="-603250" algn="just" eaLnBrk="1">
              <a:lnSpc>
                <a:spcPct val="112000"/>
              </a:lnSpc>
              <a:spcAft>
                <a:spcPts val="1425"/>
              </a:spcAft>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p:txBody>
      </p:sp>
      <p:sp>
        <p:nvSpPr>
          <p:cNvPr id="13317"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graphicFrame>
        <p:nvGraphicFramePr>
          <p:cNvPr id="21505" name="Object 1"/>
          <p:cNvGraphicFramePr>
            <a:graphicFrameLocks noChangeAspect="1"/>
          </p:cNvGraphicFramePr>
          <p:nvPr/>
        </p:nvGraphicFramePr>
        <p:xfrm>
          <a:off x="3135312" y="3322637"/>
          <a:ext cx="3500437" cy="787400"/>
        </p:xfrm>
        <a:graphic>
          <a:graphicData uri="http://schemas.openxmlformats.org/presentationml/2006/ole">
            <p:oleObj spid="_x0000_s21505" name="Equation" r:id="rId5" imgW="1752480" imgH="393480" progId="Equation.DSMT4">
              <p:embed/>
            </p:oleObj>
          </a:graphicData>
        </a:graphic>
      </p:graphicFrame>
      <p:graphicFrame>
        <p:nvGraphicFramePr>
          <p:cNvPr id="7" name="Object 6"/>
          <p:cNvGraphicFramePr>
            <a:graphicFrameLocks noChangeAspect="1"/>
          </p:cNvGraphicFramePr>
          <p:nvPr/>
        </p:nvGraphicFramePr>
        <p:xfrm>
          <a:off x="2449512" y="2636837"/>
          <a:ext cx="2084387" cy="411162"/>
        </p:xfrm>
        <a:graphic>
          <a:graphicData uri="http://schemas.openxmlformats.org/presentationml/2006/ole">
            <p:oleObj spid="_x0000_s21506" name="Equation" r:id="rId6" imgW="1028520" imgH="203040" progId="Equation.DSMT4">
              <p:embed/>
            </p:oleObj>
          </a:graphicData>
        </a:graphic>
      </p:graphicFrame>
      <p:graphicFrame>
        <p:nvGraphicFramePr>
          <p:cNvPr id="8" name="Object 7"/>
          <p:cNvGraphicFramePr>
            <a:graphicFrameLocks noChangeAspect="1"/>
          </p:cNvGraphicFramePr>
          <p:nvPr/>
        </p:nvGraphicFramePr>
        <p:xfrm>
          <a:off x="3059112" y="4465637"/>
          <a:ext cx="3830637" cy="411162"/>
        </p:xfrm>
        <a:graphic>
          <a:graphicData uri="http://schemas.openxmlformats.org/presentationml/2006/ole">
            <p:oleObj spid="_x0000_s21507" name="Equation" r:id="rId7" imgW="1892160" imgH="203040" progId="Equation.DSMT4">
              <p:embed/>
            </p:oleObj>
          </a:graphicData>
        </a:graphic>
      </p:graphicFrame>
      <p:pic>
        <p:nvPicPr>
          <p:cNvPr id="9" name="Picture 2" descr="http://optimumspring.com/images/springExtension.jpg"/>
          <p:cNvPicPr>
            <a:picLocks noChangeAspect="1" noChangeArrowheads="1"/>
          </p:cNvPicPr>
          <p:nvPr/>
        </p:nvPicPr>
        <p:blipFill>
          <a:blip r:embed="rId8" cstate="print"/>
          <a:srcRect/>
          <a:stretch>
            <a:fillRect/>
          </a:stretch>
        </p:blipFill>
        <p:spPr bwMode="auto">
          <a:xfrm>
            <a:off x="0" y="0"/>
            <a:ext cx="1724025" cy="160020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p:spPr>
        <p:txBody>
          <a:bodyPr/>
          <a:lstStyle/>
          <a:p>
            <a:fld id="{376C3A56-4D31-4BB4-83FD-14E72927A5F6}" type="slidenum">
              <a:rPr lang="en-US" smtClean="0"/>
              <a:pPr/>
              <a:t>5</a:t>
            </a:fld>
            <a:endParaRPr lang="en-US" smtClean="0"/>
          </a:p>
        </p:txBody>
      </p:sp>
      <p:sp>
        <p:nvSpPr>
          <p:cNvPr id="14339"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4340" name="Rectangle 2"/>
          <p:cNvSpPr>
            <a:spLocks noGrp="1" noChangeArrowheads="1"/>
          </p:cNvSpPr>
          <p:nvPr>
            <p:ph type="body" idx="1"/>
          </p:nvPr>
        </p:nvSpPr>
        <p:spPr>
          <a:xfrm>
            <a:off x="1979613" y="1768475"/>
            <a:ext cx="7772400" cy="4449762"/>
          </a:xfrm>
        </p:spPr>
        <p:txBody>
          <a:bodyPr/>
          <a:lstStyle/>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solidFill>
                  <a:srgbClr val="7030A0"/>
                </a:solidFill>
                <a:latin typeface="cmr10" charset="0"/>
              </a:rPr>
              <a:t>Under axial </a:t>
            </a:r>
            <a:r>
              <a:rPr lang="en-US" sz="1800" b="1" dirty="0" smtClean="0">
                <a:solidFill>
                  <a:srgbClr val="7030A0"/>
                </a:solidFill>
                <a:latin typeface="cmr10" charset="0"/>
              </a:rPr>
              <a:t>load </a:t>
            </a:r>
            <a:r>
              <a:rPr lang="en-US" sz="1800" b="1" dirty="0" smtClean="0">
                <a:solidFill>
                  <a:srgbClr val="7030A0"/>
                </a:solidFill>
                <a:latin typeface="cmr10" charset="0"/>
              </a:rPr>
              <a:t>W. continued </a:t>
            </a:r>
            <a:r>
              <a:rPr lang="en-US" sz="1800" b="1" dirty="0" smtClean="0">
                <a:solidFill>
                  <a:srgbClr val="7030A0"/>
                </a:solidFill>
                <a:latin typeface="cmr10" charset="0"/>
              </a:rPr>
              <a:t>…</a:t>
            </a: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b="1" dirty="0" smtClean="0">
              <a:solidFill>
                <a:srgbClr val="7030A0"/>
              </a:solidFill>
              <a:latin typeface="cmr10" charset="0"/>
            </a:endParaRP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solidFill>
                  <a:schemeClr val="tx1"/>
                </a:solidFill>
                <a:latin typeface="cmr10" charset="0"/>
              </a:rPr>
              <a:t>The spring stiffness</a:t>
            </a: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solidFill>
                  <a:schemeClr val="tx1"/>
                </a:solidFill>
                <a:latin typeface="cmr10" charset="0"/>
              </a:rPr>
              <a:t>The strain energy</a:t>
            </a: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solidFill>
                  <a:schemeClr val="tx1"/>
                </a:solidFill>
                <a:latin typeface="cmr10" charset="0"/>
              </a:rPr>
              <a:t>By substitution in terms of        from (1), can be reduced to </a:t>
            </a:r>
            <a:endParaRPr lang="en-US" sz="1800" dirty="0" smtClean="0">
              <a:solidFill>
                <a:schemeClr val="tx1"/>
              </a:solidFill>
              <a:latin typeface="cmr10" charset="0"/>
            </a:endParaRPr>
          </a:p>
        </p:txBody>
      </p:sp>
      <p:sp>
        <p:nvSpPr>
          <p:cNvPr id="14341"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graphicFrame>
        <p:nvGraphicFramePr>
          <p:cNvPr id="6" name="Object 5"/>
          <p:cNvGraphicFramePr>
            <a:graphicFrameLocks noChangeAspect="1"/>
          </p:cNvGraphicFramePr>
          <p:nvPr/>
        </p:nvGraphicFramePr>
        <p:xfrm>
          <a:off x="4583112" y="2103437"/>
          <a:ext cx="1865312" cy="842962"/>
        </p:xfrm>
        <a:graphic>
          <a:graphicData uri="http://schemas.openxmlformats.org/presentationml/2006/ole">
            <p:oleObj spid="_x0000_s19457" name="Equation" r:id="rId5" imgW="927000" imgH="419040" progId="Equation.DSMT4">
              <p:embed/>
            </p:oleObj>
          </a:graphicData>
        </a:graphic>
      </p:graphicFrame>
      <p:pic>
        <p:nvPicPr>
          <p:cNvPr id="7" name="Picture 2" descr="http://optimumspring.com/images/springExtension.jpg"/>
          <p:cNvPicPr>
            <a:picLocks noChangeAspect="1" noChangeArrowheads="1"/>
          </p:cNvPicPr>
          <p:nvPr/>
        </p:nvPicPr>
        <p:blipFill>
          <a:blip r:embed="rId6" cstate="print"/>
          <a:srcRect/>
          <a:stretch>
            <a:fillRect/>
          </a:stretch>
        </p:blipFill>
        <p:spPr bwMode="auto">
          <a:xfrm>
            <a:off x="0" y="0"/>
            <a:ext cx="1724025" cy="1600200"/>
          </a:xfrm>
          <a:prstGeom prst="rect">
            <a:avLst/>
          </a:prstGeom>
          <a:noFill/>
        </p:spPr>
      </p:pic>
      <p:graphicFrame>
        <p:nvGraphicFramePr>
          <p:cNvPr id="8" name="Object 7"/>
          <p:cNvGraphicFramePr>
            <a:graphicFrameLocks noChangeAspect="1"/>
          </p:cNvGraphicFramePr>
          <p:nvPr/>
        </p:nvGraphicFramePr>
        <p:xfrm>
          <a:off x="4583112" y="3094037"/>
          <a:ext cx="1243012" cy="787400"/>
        </p:xfrm>
        <a:graphic>
          <a:graphicData uri="http://schemas.openxmlformats.org/presentationml/2006/ole">
            <p:oleObj spid="_x0000_s19458" name="Equation" r:id="rId7" imgW="622080" imgH="393480" progId="Equation.DSMT4">
              <p:embed/>
            </p:oleObj>
          </a:graphicData>
        </a:graphic>
      </p:graphicFrame>
      <p:graphicFrame>
        <p:nvGraphicFramePr>
          <p:cNvPr id="9" name="Object 8"/>
          <p:cNvGraphicFramePr>
            <a:graphicFrameLocks noChangeAspect="1"/>
          </p:cNvGraphicFramePr>
          <p:nvPr/>
        </p:nvGraphicFramePr>
        <p:xfrm>
          <a:off x="5040312" y="3932237"/>
          <a:ext cx="255587" cy="357187"/>
        </p:xfrm>
        <a:graphic>
          <a:graphicData uri="http://schemas.openxmlformats.org/presentationml/2006/ole">
            <p:oleObj spid="_x0000_s19459" name="Equation" r:id="rId8" imgW="126720" imgH="177480" progId="Equation.DSMT4">
              <p:embed/>
            </p:oleObj>
          </a:graphicData>
        </a:graphic>
      </p:graphicFrame>
      <p:graphicFrame>
        <p:nvGraphicFramePr>
          <p:cNvPr id="10" name="Object 9"/>
          <p:cNvGraphicFramePr>
            <a:graphicFrameLocks noChangeAspect="1"/>
          </p:cNvGraphicFramePr>
          <p:nvPr/>
        </p:nvGraphicFramePr>
        <p:xfrm>
          <a:off x="2373312" y="4694237"/>
          <a:ext cx="2138362" cy="839787"/>
        </p:xfrm>
        <a:graphic>
          <a:graphicData uri="http://schemas.openxmlformats.org/presentationml/2006/ole">
            <p:oleObj spid="_x0000_s19460" name="Equation" r:id="rId9" imgW="1066680" imgH="419040" progId="Equation.DSMT4">
              <p:embed/>
            </p:oleObj>
          </a:graphicData>
        </a:graphic>
      </p:graphicFrame>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p:spPr>
        <p:txBody>
          <a:bodyPr/>
          <a:lstStyle/>
          <a:p>
            <a:fld id="{926F53CE-4714-46DF-A11E-61D6EEB36D6D}" type="slidenum">
              <a:rPr lang="en-US" smtClean="0"/>
              <a:pPr/>
              <a:t>6</a:t>
            </a:fld>
            <a:endParaRPr lang="en-US" smtClean="0"/>
          </a:p>
        </p:txBody>
      </p:sp>
      <p:sp>
        <p:nvSpPr>
          <p:cNvPr id="15363"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5364" name="Rectangle 2"/>
          <p:cNvSpPr>
            <a:spLocks noGrp="1" noChangeArrowheads="1"/>
          </p:cNvSpPr>
          <p:nvPr>
            <p:ph type="body" idx="1"/>
          </p:nvPr>
        </p:nvSpPr>
        <p:spPr>
          <a:xfrm>
            <a:off x="1979613" y="1768475"/>
            <a:ext cx="6108699" cy="4449762"/>
          </a:xfrm>
        </p:spPr>
        <p:txBody>
          <a:bodyPr/>
          <a:lstStyle/>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solidFill>
                  <a:srgbClr val="7030A0"/>
                </a:solidFill>
                <a:latin typeface="cmr10" charset="0"/>
              </a:rPr>
              <a:t>Close-coiled Helical Springs Under axial </a:t>
            </a:r>
            <a:r>
              <a:rPr lang="en-US" sz="1800" b="1" dirty="0" smtClean="0">
                <a:solidFill>
                  <a:srgbClr val="7030A0"/>
                </a:solidFill>
                <a:latin typeface="cmr10" charset="0"/>
              </a:rPr>
              <a:t>torque T.</a:t>
            </a: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b="1" dirty="0" smtClean="0">
              <a:solidFill>
                <a:srgbClr val="7030A0"/>
              </a:solidFill>
              <a:latin typeface="cmr10" charset="0"/>
            </a:endParaRP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solidFill>
                  <a:schemeClr val="tx1"/>
                </a:solidFill>
                <a:latin typeface="cmr10" charset="0"/>
              </a:rPr>
              <a:t>This will produce approximately a pure bending moment of magnitude T at all cross-sections.</a:t>
            </a: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solidFill>
                  <a:schemeClr val="tx1"/>
                </a:solidFill>
                <a:latin typeface="cmr10" charset="0"/>
              </a:rPr>
              <a:t>The total strain energy is therefore</a:t>
            </a: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marL="349250" algn="just" eaLnBrk="1">
              <a:lnSpc>
                <a:spcPct val="112000"/>
              </a:lnSpc>
              <a:spcAft>
                <a:spcPct val="0"/>
              </a:spcAft>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solidFill>
                <a:schemeClr val="tx1"/>
              </a:solidFill>
              <a:latin typeface="cmr10" charset="0"/>
            </a:endParaRP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cs typeface="Times New Roman"/>
            </a:endParaRPr>
          </a:p>
        </p:txBody>
      </p:sp>
      <p:sp>
        <p:nvSpPr>
          <p:cNvPr id="1536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graphicFrame>
        <p:nvGraphicFramePr>
          <p:cNvPr id="20" name="Object 19"/>
          <p:cNvGraphicFramePr>
            <a:graphicFrameLocks noChangeAspect="1"/>
          </p:cNvGraphicFramePr>
          <p:nvPr/>
        </p:nvGraphicFramePr>
        <p:xfrm>
          <a:off x="3516312" y="3932237"/>
          <a:ext cx="2220912" cy="631825"/>
        </p:xfrm>
        <a:graphic>
          <a:graphicData uri="http://schemas.openxmlformats.org/presentationml/2006/ole">
            <p:oleObj spid="_x0000_s17409" name="Equation" r:id="rId5" imgW="1473120" imgH="419040" progId="Equation.DSMT4">
              <p:embed/>
            </p:oleObj>
          </a:graphicData>
        </a:graphic>
      </p:graphicFrame>
      <p:graphicFrame>
        <p:nvGraphicFramePr>
          <p:cNvPr id="21" name="Object 20"/>
          <p:cNvGraphicFramePr>
            <a:graphicFrameLocks noChangeAspect="1"/>
          </p:cNvGraphicFramePr>
          <p:nvPr/>
        </p:nvGraphicFramePr>
        <p:xfrm>
          <a:off x="4430712" y="4770437"/>
          <a:ext cx="3403600" cy="631825"/>
        </p:xfrm>
        <a:graphic>
          <a:graphicData uri="http://schemas.openxmlformats.org/presentationml/2006/ole">
            <p:oleObj spid="_x0000_s17410" name="Equation" r:id="rId6" imgW="2260440" imgH="419040" progId="Equation.DSMT4">
              <p:embed/>
            </p:oleObj>
          </a:graphicData>
        </a:graphic>
      </p:graphicFrame>
      <p:pic>
        <p:nvPicPr>
          <p:cNvPr id="23" name="Picture 2" descr="http://optimumspring.com/images/springExtension.jpg"/>
          <p:cNvPicPr>
            <a:picLocks noChangeAspect="1" noChangeArrowheads="1"/>
          </p:cNvPicPr>
          <p:nvPr/>
        </p:nvPicPr>
        <p:blipFill>
          <a:blip r:embed="rId7" cstate="print"/>
          <a:srcRect/>
          <a:stretch>
            <a:fillRect/>
          </a:stretch>
        </p:blipFill>
        <p:spPr bwMode="auto">
          <a:xfrm>
            <a:off x="0" y="0"/>
            <a:ext cx="1724025" cy="160020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p:spPr>
        <p:txBody>
          <a:bodyPr/>
          <a:lstStyle/>
          <a:p>
            <a:fld id="{483EE1E5-912E-4986-93DC-6E0F0EF8EC24}" type="slidenum">
              <a:rPr lang="en-US" smtClean="0"/>
              <a:pPr/>
              <a:t>7</a:t>
            </a:fld>
            <a:endParaRPr lang="en-US" smtClean="0"/>
          </a:p>
        </p:txBody>
      </p:sp>
      <p:sp>
        <p:nvSpPr>
          <p:cNvPr id="16387"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6388" name="Rectangle 2"/>
          <p:cNvSpPr>
            <a:spLocks noGrp="1" noChangeArrowheads="1"/>
          </p:cNvSpPr>
          <p:nvPr>
            <p:ph type="body" idx="1"/>
          </p:nvPr>
        </p:nvSpPr>
        <p:spPr>
          <a:xfrm>
            <a:off x="1839912" y="1951037"/>
            <a:ext cx="7081837" cy="4343400"/>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solidFill>
                  <a:srgbClr val="7030A0"/>
                </a:solidFill>
                <a:latin typeface="cmr10" charset="0"/>
              </a:rPr>
              <a:t>Close-coiled Helical Springs Under axial torque T </a:t>
            </a:r>
            <a:endParaRPr lang="en-US" sz="1800" b="1" dirty="0" smtClean="0">
              <a:solidFill>
                <a:srgbClr val="7030A0"/>
              </a:solidFill>
              <a:latin typeface="cmr10" charset="0"/>
            </a:endParaRP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solidFill>
                  <a:schemeClr val="tx1"/>
                </a:solidFill>
                <a:latin typeface="cmr10" charset="0"/>
              </a:rPr>
              <a:t>But </a:t>
            </a:r>
            <a:r>
              <a:rPr lang="en-US" sz="1800" dirty="0" smtClean="0">
                <a:solidFill>
                  <a:schemeClr val="tx1"/>
                </a:solidFill>
                <a:latin typeface="cmr10" charset="0"/>
              </a:rPr>
              <a:t>if T causes a rotation of one end of spring through an angle </a:t>
            </a:r>
            <a:r>
              <a:rPr lang="en-US" sz="1800" dirty="0" smtClean="0">
                <a:solidFill>
                  <a:schemeClr val="tx1"/>
                </a:solidFill>
                <a:cs typeface="Arial"/>
              </a:rPr>
              <a:t>Ø about the axis, relative to the other end</a:t>
            </a:r>
            <a:r>
              <a:rPr lang="en-US" sz="1800" dirty="0" smtClean="0">
                <a:solidFill>
                  <a:schemeClr val="tx1"/>
                </a:solidFill>
                <a:cs typeface="Arial"/>
              </a:rPr>
              <a:t>,</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solidFill>
                <a:schemeClr val="tx1"/>
              </a:solidFill>
              <a:latin typeface="cmr10" charset="0"/>
              <a:cs typeface="Arial"/>
            </a:endParaRP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solidFill>
                <a:schemeClr val="tx1"/>
              </a:solidFill>
              <a:latin typeface="cmr10" charset="0"/>
              <a:cs typeface="Arial"/>
            </a:endParaRP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solidFill>
                  <a:schemeClr val="tx1"/>
                </a:solidFill>
                <a:latin typeface="cmr10" charset="0"/>
                <a:cs typeface="Arial"/>
              </a:rPr>
              <a:t>Equating to (2)</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solidFill>
                <a:schemeClr val="tx1"/>
              </a:solidFill>
              <a:latin typeface="cmr10" charset="0"/>
              <a:cs typeface="Arial"/>
            </a:endParaRP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solidFill>
                <a:schemeClr val="tx1"/>
              </a:solidFill>
              <a:latin typeface="cmr10" charset="0"/>
              <a:cs typeface="Arial"/>
            </a:endParaRP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solidFill>
                  <a:schemeClr val="tx1"/>
                </a:solidFill>
                <a:latin typeface="cmr10" charset="0"/>
                <a:cs typeface="Arial"/>
              </a:rPr>
              <a:t> </a:t>
            </a:r>
            <a:endParaRPr lang="en-US" sz="1800" dirty="0" smtClean="0">
              <a:solidFill>
                <a:schemeClr val="tx1"/>
              </a:solidFill>
              <a:latin typeface="cmr10" charset="0"/>
            </a:endParaRPr>
          </a:p>
        </p:txBody>
      </p:sp>
      <p:graphicFrame>
        <p:nvGraphicFramePr>
          <p:cNvPr id="15361" name="Object 1"/>
          <p:cNvGraphicFramePr>
            <a:graphicFrameLocks noChangeAspect="1"/>
          </p:cNvGraphicFramePr>
          <p:nvPr/>
        </p:nvGraphicFramePr>
        <p:xfrm>
          <a:off x="3897312" y="3246437"/>
          <a:ext cx="923925" cy="596900"/>
        </p:xfrm>
        <a:graphic>
          <a:graphicData uri="http://schemas.openxmlformats.org/presentationml/2006/ole">
            <p:oleObj spid="_x0000_s15361" name="Equation" r:id="rId5" imgW="609480" imgH="393480" progId="Equation.DSMT4">
              <p:embed/>
            </p:oleObj>
          </a:graphicData>
        </a:graphic>
      </p:graphicFrame>
      <p:graphicFrame>
        <p:nvGraphicFramePr>
          <p:cNvPr id="19" name="Object 18"/>
          <p:cNvGraphicFramePr>
            <a:graphicFrameLocks noChangeAspect="1"/>
          </p:cNvGraphicFramePr>
          <p:nvPr/>
        </p:nvGraphicFramePr>
        <p:xfrm>
          <a:off x="4278312" y="4084637"/>
          <a:ext cx="712787" cy="598487"/>
        </p:xfrm>
        <a:graphic>
          <a:graphicData uri="http://schemas.openxmlformats.org/presentationml/2006/ole">
            <p:oleObj spid="_x0000_s15362" name="Equation" r:id="rId6" imgW="469800" imgH="393480" progId="Equation.DSMT4">
              <p:embed/>
            </p:oleObj>
          </a:graphicData>
        </a:graphic>
      </p:graphicFrame>
      <p:graphicFrame>
        <p:nvGraphicFramePr>
          <p:cNvPr id="20" name="Object 19"/>
          <p:cNvGraphicFramePr>
            <a:graphicFrameLocks noChangeAspect="1"/>
          </p:cNvGraphicFramePr>
          <p:nvPr/>
        </p:nvGraphicFramePr>
        <p:xfrm>
          <a:off x="4430712" y="4846637"/>
          <a:ext cx="923925" cy="596900"/>
        </p:xfrm>
        <a:graphic>
          <a:graphicData uri="http://schemas.openxmlformats.org/presentationml/2006/ole">
            <p:oleObj spid="_x0000_s15363" name="Equation" r:id="rId7" imgW="609480" imgH="393480" progId="Equation.DSMT4">
              <p:embed/>
            </p:oleObj>
          </a:graphicData>
        </a:graphic>
      </p:graphicFrame>
      <p:graphicFrame>
        <p:nvGraphicFramePr>
          <p:cNvPr id="21" name="Object 20"/>
          <p:cNvGraphicFramePr>
            <a:graphicFrameLocks noChangeAspect="1"/>
          </p:cNvGraphicFramePr>
          <p:nvPr/>
        </p:nvGraphicFramePr>
        <p:xfrm>
          <a:off x="2220912" y="5456237"/>
          <a:ext cx="4872037" cy="714375"/>
        </p:xfrm>
        <a:graphic>
          <a:graphicData uri="http://schemas.openxmlformats.org/presentationml/2006/ole">
            <p:oleObj spid="_x0000_s15364" name="Equation" r:id="rId8" imgW="2692080" imgH="393480" progId="Equation.DSMT4">
              <p:embed/>
            </p:oleObj>
          </a:graphicData>
        </a:graphic>
      </p:graphicFrame>
      <p:pic>
        <p:nvPicPr>
          <p:cNvPr id="22" name="Picture 2" descr="http://optimumspring.com/images/springExtension.jpg"/>
          <p:cNvPicPr>
            <a:picLocks noChangeAspect="1" noChangeArrowheads="1"/>
          </p:cNvPicPr>
          <p:nvPr/>
        </p:nvPicPr>
        <p:blipFill>
          <a:blip r:embed="rId9" cstate="print"/>
          <a:srcRect/>
          <a:stretch>
            <a:fillRect/>
          </a:stretch>
        </p:blipFill>
        <p:spPr bwMode="auto">
          <a:xfrm>
            <a:off x="0" y="0"/>
            <a:ext cx="1724025" cy="1600200"/>
          </a:xfrm>
          <a:prstGeom prst="rect">
            <a:avLst/>
          </a:prstGeom>
          <a:noFill/>
        </p:spPr>
      </p:pic>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p:spPr>
        <p:txBody>
          <a:bodyPr/>
          <a:lstStyle/>
          <a:p>
            <a:fld id="{3E70F6F7-8CA3-413F-AC30-B7CCC17E6495}" type="slidenum">
              <a:rPr lang="en-US" smtClean="0"/>
              <a:pPr/>
              <a:t>8</a:t>
            </a:fld>
            <a:endParaRPr lang="en-US" smtClean="0"/>
          </a:p>
        </p:txBody>
      </p:sp>
      <p:sp>
        <p:nvSpPr>
          <p:cNvPr id="17411"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7412" name="Rectangle 2"/>
          <p:cNvSpPr>
            <a:spLocks noGrp="1" noChangeArrowheads="1"/>
          </p:cNvSpPr>
          <p:nvPr>
            <p:ph type="body" idx="1"/>
          </p:nvPr>
        </p:nvSpPr>
        <p:spPr>
          <a:xfrm>
            <a:off x="1306513" y="1768475"/>
            <a:ext cx="7467600" cy="4297362"/>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Example</a:t>
            </a:r>
            <a:endParaRPr lang="en-US" sz="1800" b="1" dirty="0" smtClean="0">
              <a:latin typeface="cmr10" charset="0"/>
            </a:endParaRP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A close-coiled helical spring has to absorb 50Nm of energy when compressed 5cm. The coil diameter is eight times the wire diameter. If there are ten coils, estimate the diameters of coil and wire and the maximum shear stress. G = 85,000N/mm2.</a:t>
            </a:r>
          </a:p>
          <a:p>
            <a:pPr marL="430213" indent="-319088" algn="just" eaLnBrk="1">
              <a:lnSpc>
                <a:spcPct val="112000"/>
              </a:lnSpc>
              <a:buClrTx/>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SOLUTION       Note that this is subjected to a</a:t>
            </a:r>
            <a:r>
              <a:rPr lang="en-US" sz="1800" dirty="0" smtClean="0">
                <a:latin typeface="cmr10" charset="0"/>
              </a:rPr>
              <a:t>xial load W</a:t>
            </a:r>
            <a:endParaRPr lang="en-US" sz="1800" dirty="0" smtClean="0">
              <a:latin typeface="cmr10" charset="0"/>
            </a:endParaRPr>
          </a:p>
        </p:txBody>
      </p:sp>
      <p:sp>
        <p:nvSpPr>
          <p:cNvPr id="1741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pic>
        <p:nvPicPr>
          <p:cNvPr id="20" name="Picture 2" descr="http://optimumspring.com/images/springExtension.jpg"/>
          <p:cNvPicPr>
            <a:picLocks noChangeAspect="1" noChangeArrowheads="1"/>
          </p:cNvPicPr>
          <p:nvPr/>
        </p:nvPicPr>
        <p:blipFill>
          <a:blip r:embed="rId5" cstate="print"/>
          <a:srcRect/>
          <a:stretch>
            <a:fillRect/>
          </a:stretch>
        </p:blipFill>
        <p:spPr bwMode="auto">
          <a:xfrm>
            <a:off x="0" y="0"/>
            <a:ext cx="1724025" cy="1600200"/>
          </a:xfrm>
          <a:prstGeom prst="rect">
            <a:avLst/>
          </a:prstGeom>
          <a:noFill/>
        </p:spPr>
      </p:pic>
      <p:graphicFrame>
        <p:nvGraphicFramePr>
          <p:cNvPr id="21" name="Object 20"/>
          <p:cNvGraphicFramePr>
            <a:graphicFrameLocks noChangeAspect="1"/>
          </p:cNvGraphicFramePr>
          <p:nvPr/>
        </p:nvGraphicFramePr>
        <p:xfrm>
          <a:off x="4102100" y="2032000"/>
          <a:ext cx="914400" cy="198438"/>
        </p:xfrm>
        <a:graphic>
          <a:graphicData uri="http://schemas.openxmlformats.org/presentationml/2006/ole">
            <p:oleObj spid="_x0000_s13313" name="Equation" r:id="rId6" imgW="914400" imgH="198720" progId="Equation.DSMT4">
              <p:embed/>
            </p:oleObj>
          </a:graphicData>
        </a:graphic>
      </p:graphicFrame>
      <p:graphicFrame>
        <p:nvGraphicFramePr>
          <p:cNvPr id="13314" name="Object 2"/>
          <p:cNvGraphicFramePr>
            <a:graphicFrameLocks noChangeAspect="1"/>
          </p:cNvGraphicFramePr>
          <p:nvPr/>
        </p:nvGraphicFramePr>
        <p:xfrm>
          <a:off x="2744788" y="4237038"/>
          <a:ext cx="942975" cy="596900"/>
        </p:xfrm>
        <a:graphic>
          <a:graphicData uri="http://schemas.openxmlformats.org/presentationml/2006/ole">
            <p:oleObj spid="_x0000_s13314" name="Equation" r:id="rId7" imgW="622080" imgH="393480" progId="Equation.DSMT4">
              <p:embed/>
            </p:oleObj>
          </a:graphicData>
        </a:graphic>
      </p:graphicFrame>
      <p:graphicFrame>
        <p:nvGraphicFramePr>
          <p:cNvPr id="23" name="Object 22"/>
          <p:cNvGraphicFramePr>
            <a:graphicFrameLocks noChangeAspect="1"/>
          </p:cNvGraphicFramePr>
          <p:nvPr/>
        </p:nvGraphicFramePr>
        <p:xfrm>
          <a:off x="2220912" y="4846637"/>
          <a:ext cx="1663700" cy="592137"/>
        </p:xfrm>
        <a:graphic>
          <a:graphicData uri="http://schemas.openxmlformats.org/presentationml/2006/ole">
            <p:oleObj spid="_x0000_s13315" name="Equation" r:id="rId8" imgW="1104840" imgH="393480" progId="Equation.DSMT4">
              <p:embed/>
            </p:oleObj>
          </a:graphicData>
        </a:graphic>
      </p:graphicFrame>
      <p:graphicFrame>
        <p:nvGraphicFramePr>
          <p:cNvPr id="24" name="Object 23"/>
          <p:cNvGraphicFramePr>
            <a:graphicFrameLocks noChangeAspect="1"/>
          </p:cNvGraphicFramePr>
          <p:nvPr/>
        </p:nvGraphicFramePr>
        <p:xfrm>
          <a:off x="4659313" y="4999038"/>
          <a:ext cx="1398587" cy="265112"/>
        </p:xfrm>
        <a:graphic>
          <a:graphicData uri="http://schemas.openxmlformats.org/presentationml/2006/ole">
            <p:oleObj spid="_x0000_s13316" name="Equation" r:id="rId9" imgW="939600" imgH="177480" progId="Equation.DSMT4">
              <p:embed/>
            </p:oleObj>
          </a:graphicData>
        </a:graphic>
      </p:graphicFrame>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Example continued …</a:t>
            </a:r>
            <a:endParaRPr lang="en-US" sz="1800" b="1" dirty="0" smtClean="0">
              <a:latin typeface="cmr10" charset="0"/>
            </a:endParaRPr>
          </a:p>
          <a:p>
            <a:endParaRPr lang="en-US" sz="1800" dirty="0" smtClean="0"/>
          </a:p>
          <a:p>
            <a:endParaRPr lang="en-US" sz="1800" dirty="0" smtClean="0"/>
          </a:p>
          <a:p>
            <a:r>
              <a:rPr lang="en-US" sz="1800" dirty="0" smtClean="0"/>
              <a:t>Substitute in </a:t>
            </a:r>
          </a:p>
          <a:p>
            <a:endParaRPr lang="en-US" sz="1800" dirty="0" smtClean="0"/>
          </a:p>
          <a:p>
            <a:endParaRPr lang="en-US" sz="1800" dirty="0" smtClean="0"/>
          </a:p>
          <a:p>
            <a:pPr>
              <a:buNone/>
            </a:pPr>
            <a:endParaRPr lang="en-US" sz="1800" dirty="0" smtClean="0"/>
          </a:p>
        </p:txBody>
      </p:sp>
      <p:sp>
        <p:nvSpPr>
          <p:cNvPr id="4" name="Slide Number Placeholder 3"/>
          <p:cNvSpPr>
            <a:spLocks noGrp="1"/>
          </p:cNvSpPr>
          <p:nvPr>
            <p:ph type="sldNum" idx="12"/>
          </p:nvPr>
        </p:nvSpPr>
        <p:spPr/>
        <p:txBody>
          <a:bodyPr/>
          <a:lstStyle/>
          <a:p>
            <a:pPr>
              <a:defRPr/>
            </a:pPr>
            <a:fld id="{620D71D6-D999-4A75-9A54-D63680613616}" type="slidenum">
              <a:rPr lang="en-US" smtClean="0"/>
              <a:pPr>
                <a:defRPr/>
              </a:pPr>
              <a:t>9</a:t>
            </a:fld>
            <a:endParaRPr lang="en-US"/>
          </a:p>
        </p:txBody>
      </p:sp>
      <p:graphicFrame>
        <p:nvGraphicFramePr>
          <p:cNvPr id="6" name="Object 5"/>
          <p:cNvGraphicFramePr>
            <a:graphicFrameLocks noChangeAspect="1"/>
          </p:cNvGraphicFramePr>
          <p:nvPr/>
        </p:nvGraphicFramePr>
        <p:xfrm>
          <a:off x="2601912" y="2560637"/>
          <a:ext cx="1454150" cy="301625"/>
        </p:xfrm>
        <a:graphic>
          <a:graphicData uri="http://schemas.openxmlformats.org/presentationml/2006/ole">
            <p:oleObj spid="_x0000_s11266" name="Equation" r:id="rId3" imgW="977760" imgH="203040" progId="Equation.DSMT4">
              <p:embed/>
            </p:oleObj>
          </a:graphicData>
        </a:graphic>
      </p:graphicFrame>
      <p:graphicFrame>
        <p:nvGraphicFramePr>
          <p:cNvPr id="11268" name="Object 4"/>
          <p:cNvGraphicFramePr>
            <a:graphicFrameLocks noChangeAspect="1"/>
          </p:cNvGraphicFramePr>
          <p:nvPr/>
        </p:nvGraphicFramePr>
        <p:xfrm>
          <a:off x="4125913" y="3017838"/>
          <a:ext cx="2184400" cy="301625"/>
        </p:xfrm>
        <a:graphic>
          <a:graphicData uri="http://schemas.openxmlformats.org/presentationml/2006/ole">
            <p:oleObj spid="_x0000_s11268" name="Equation" r:id="rId4" imgW="1473120" imgH="203040" progId="Equation.DSMT4">
              <p:embed/>
            </p:oleObj>
          </a:graphicData>
        </a:graphic>
      </p:graphicFrame>
      <p:graphicFrame>
        <p:nvGraphicFramePr>
          <p:cNvPr id="9" name="Object 8"/>
          <p:cNvGraphicFramePr>
            <a:graphicFrameLocks noChangeAspect="1"/>
          </p:cNvGraphicFramePr>
          <p:nvPr/>
        </p:nvGraphicFramePr>
        <p:xfrm>
          <a:off x="2373312" y="3551237"/>
          <a:ext cx="4222750" cy="420687"/>
        </p:xfrm>
        <a:graphic>
          <a:graphicData uri="http://schemas.openxmlformats.org/presentationml/2006/ole">
            <p:oleObj spid="_x0000_s11269" name="Equation" r:id="rId5" imgW="2806560" imgH="279360" progId="Equation.DSMT4">
              <p:embed/>
            </p:oleObj>
          </a:graphicData>
        </a:graphic>
      </p:graphicFrame>
      <p:graphicFrame>
        <p:nvGraphicFramePr>
          <p:cNvPr id="10" name="Object 9"/>
          <p:cNvGraphicFramePr>
            <a:graphicFrameLocks noChangeAspect="1"/>
          </p:cNvGraphicFramePr>
          <p:nvPr/>
        </p:nvGraphicFramePr>
        <p:xfrm>
          <a:off x="2449513" y="4084638"/>
          <a:ext cx="2998787" cy="301625"/>
        </p:xfrm>
        <a:graphic>
          <a:graphicData uri="http://schemas.openxmlformats.org/presentationml/2006/ole">
            <p:oleObj spid="_x0000_s11270" name="Equation" r:id="rId6" imgW="2019240" imgH="203040" progId="Equation.DSMT4">
              <p:embed/>
            </p:oleObj>
          </a:graphicData>
        </a:graphic>
      </p:graphicFrame>
      <p:graphicFrame>
        <p:nvGraphicFramePr>
          <p:cNvPr id="11" name="Object 10"/>
          <p:cNvGraphicFramePr>
            <a:graphicFrameLocks noChangeAspect="1"/>
          </p:cNvGraphicFramePr>
          <p:nvPr/>
        </p:nvGraphicFramePr>
        <p:xfrm>
          <a:off x="2678113" y="4541838"/>
          <a:ext cx="950912" cy="266700"/>
        </p:xfrm>
        <a:graphic>
          <a:graphicData uri="http://schemas.openxmlformats.org/presentationml/2006/ole">
            <p:oleObj spid="_x0000_s11271" name="Equation" r:id="rId7" imgW="634680" imgH="177480" progId="Equation.DSMT4">
              <p:embed/>
            </p:oleObj>
          </a:graphicData>
        </a:graphic>
      </p:graphicFrame>
      <p:graphicFrame>
        <p:nvGraphicFramePr>
          <p:cNvPr id="12" name="Object 11"/>
          <p:cNvGraphicFramePr>
            <a:graphicFrameLocks noChangeAspect="1"/>
          </p:cNvGraphicFramePr>
          <p:nvPr/>
        </p:nvGraphicFramePr>
        <p:xfrm>
          <a:off x="2449513" y="4999038"/>
          <a:ext cx="1590675" cy="265112"/>
        </p:xfrm>
        <a:graphic>
          <a:graphicData uri="http://schemas.openxmlformats.org/presentationml/2006/ole">
            <p:oleObj spid="_x0000_s11272" name="Equation" r:id="rId8" imgW="1066680" imgH="177480" progId="Equation.DSMT4">
              <p:embed/>
            </p:oleObj>
          </a:graphicData>
        </a:graphic>
      </p:graphicFrame>
      <p:graphicFrame>
        <p:nvGraphicFramePr>
          <p:cNvPr id="11273" name="Object 9"/>
          <p:cNvGraphicFramePr>
            <a:graphicFrameLocks noChangeAspect="1"/>
          </p:cNvGraphicFramePr>
          <p:nvPr/>
        </p:nvGraphicFramePr>
        <p:xfrm>
          <a:off x="2449512" y="5456237"/>
          <a:ext cx="2587625" cy="347662"/>
        </p:xfrm>
        <a:graphic>
          <a:graphicData uri="http://schemas.openxmlformats.org/presentationml/2006/ole">
            <p:oleObj spid="_x0000_s11273" name="Equation" r:id="rId9" imgW="1701720" imgH="228600" progId="Equation.DSMT4">
              <p:embed/>
            </p:oleObj>
          </a:graphicData>
        </a:graphic>
      </p:graphicFrame>
      <p:graphicFrame>
        <p:nvGraphicFramePr>
          <p:cNvPr id="14" name="Object 13"/>
          <p:cNvGraphicFramePr>
            <a:graphicFrameLocks noChangeAspect="1"/>
          </p:cNvGraphicFramePr>
          <p:nvPr/>
        </p:nvGraphicFramePr>
        <p:xfrm>
          <a:off x="2220912" y="5989637"/>
          <a:ext cx="3529012" cy="347662"/>
        </p:xfrm>
        <a:graphic>
          <a:graphicData uri="http://schemas.openxmlformats.org/presentationml/2006/ole">
            <p:oleObj spid="_x0000_s11274" name="Equation" r:id="rId10" imgW="2323800" imgH="228600" progId="Equation.DSMT4">
              <p:embed/>
            </p:oleObj>
          </a:graphicData>
        </a:graphic>
      </p:graphicFrame>
      <p:graphicFrame>
        <p:nvGraphicFramePr>
          <p:cNvPr id="11275" name="Object 11"/>
          <p:cNvGraphicFramePr>
            <a:graphicFrameLocks noChangeAspect="1"/>
          </p:cNvGraphicFramePr>
          <p:nvPr/>
        </p:nvGraphicFramePr>
        <p:xfrm>
          <a:off x="2573338" y="6503988"/>
          <a:ext cx="1312862" cy="304800"/>
        </p:xfrm>
        <a:graphic>
          <a:graphicData uri="http://schemas.openxmlformats.org/presentationml/2006/ole">
            <p:oleObj spid="_x0000_s11275" name="Equation" r:id="rId11" imgW="876240" imgH="203040" progId="Equation.DSMT4">
              <p:embed/>
            </p:oleObj>
          </a:graphicData>
        </a:graphic>
      </p:graphicFrame>
      <p:pic>
        <p:nvPicPr>
          <p:cNvPr id="16" name="Picture 2" descr="http://optimumspring.com/images/springExtension.jpg"/>
          <p:cNvPicPr>
            <a:picLocks noChangeAspect="1" noChangeArrowheads="1"/>
          </p:cNvPicPr>
          <p:nvPr/>
        </p:nvPicPr>
        <p:blipFill>
          <a:blip r:embed="rId12" cstate="print"/>
          <a:srcRect/>
          <a:stretch>
            <a:fillRect/>
          </a:stretch>
        </p:blipFill>
        <p:spPr bwMode="auto">
          <a:xfrm>
            <a:off x="0" y="0"/>
            <a:ext cx="1724025" cy="1600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608</TotalTime>
  <Words>483</Words>
  <Application>Microsoft Office PowerPoint</Application>
  <PresentationFormat>Custom</PresentationFormat>
  <Paragraphs>123</Paragraphs>
  <Slides>19</Slides>
  <Notes>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2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MathType 6.0 Equation</vt:lpstr>
      <vt:lpstr>Slide 1</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EE392 - ELECTRICAL ENGINEERING PRACTICE  MECHANICAL COMPONENT  Shear Stress    </dc:title>
  <cp:lastModifiedBy>Kando</cp:lastModifiedBy>
  <cp:revision>232</cp:revision>
  <cp:lastPrinted>1601-01-01T00:00:00Z</cp:lastPrinted>
  <dcterms:created xsi:type="dcterms:W3CDTF">2013-04-30T06:54:52Z</dcterms:created>
  <dcterms:modified xsi:type="dcterms:W3CDTF">2013-05-26T13:41:43Z</dcterms:modified>
</cp:coreProperties>
</file>