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475" r:id="rId2"/>
    <p:sldId id="357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4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F9CB-DDE9-478E-87A3-665DD6907EEA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2A9C-B378-405E-B856-FA7BC91E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1586-E9E3-44D3-8789-0865CA5242E3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6832-5E47-4667-A369-B32D4064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STRENGTH OF MATERIALS ME 332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495300"/>
            <a:ext cx="87630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143000"/>
            <a:ext cx="4292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143000"/>
            <a:ext cx="4292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7DF8-16A0-48E8-BB04-FFF14F07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495300"/>
            <a:ext cx="8763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143000"/>
            <a:ext cx="4292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2163" y="1143000"/>
            <a:ext cx="4292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2163" y="3924300"/>
            <a:ext cx="4292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E20-5B76-47D4-9232-13541702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7837-4F96-4292-9BB7-F2AB7C0271C9}" type="datetimeFigureOut">
              <a:rPr lang="en-US" smtClean="0"/>
              <a:t>16-Apr-12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153400" cy="1470025"/>
          </a:xfrm>
        </p:spPr>
        <p:txBody>
          <a:bodyPr/>
          <a:lstStyle/>
          <a:p>
            <a:r>
              <a:rPr lang="en-US" b="1" dirty="0" smtClean="0"/>
              <a:t>DEFLECTION OF STRAIGHT BEAM</a:t>
            </a:r>
            <a:endParaRPr lang="en-US" b="1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752600"/>
            <a:ext cx="5153025" cy="450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686FAC-CD46-46B0-B67D-97FEA12992C9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/>
              <a:t> THE ELASTIC CURVE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CC3300"/>
                </a:solidFill>
                <a:latin typeface="Arial" charset="0"/>
              </a:rPr>
              <a:t>Moment-Curvature Relationship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i="1" dirty="0" err="1" smtClean="0"/>
              <a:t>EI</a:t>
            </a:r>
            <a:r>
              <a:rPr lang="en-US" dirty="0" smtClean="0">
                <a:latin typeface="Arial" charset="0"/>
              </a:rPr>
              <a:t> is the flexural rigidity and is always positive.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Sign for </a:t>
            </a:r>
            <a:r>
              <a:rPr lang="en-US" i="1" dirty="0" smtClean="0">
                <a:latin typeface="Arial" charset="0"/>
                <a:sym typeface="Symbol" pitchFamily="18" charset="2"/>
              </a:rPr>
              <a:t></a:t>
            </a:r>
            <a:r>
              <a:rPr lang="en-US" dirty="0" smtClean="0">
                <a:latin typeface="Arial" charset="0"/>
              </a:rPr>
              <a:t> depends on the direction of the moment.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As shown, when </a:t>
            </a:r>
            <a:r>
              <a:rPr lang="en-US" sz="2800" i="1" dirty="0" smtClean="0"/>
              <a:t>M</a:t>
            </a:r>
            <a:r>
              <a:rPr lang="en-US" sz="2800" dirty="0" smtClean="0">
                <a:latin typeface="Arial" charset="0"/>
              </a:rPr>
              <a:t> is +</a:t>
            </a:r>
            <a:r>
              <a:rPr lang="en-US" sz="2800" dirty="0" err="1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i="1" dirty="0" smtClean="0">
                <a:latin typeface="Arial" charset="0"/>
                <a:sym typeface="Symbol" pitchFamily="18" charset="2"/>
              </a:rPr>
              <a:t></a:t>
            </a:r>
            <a:r>
              <a:rPr lang="en-US" sz="2800" dirty="0" smtClean="0">
                <a:latin typeface="Arial" charset="0"/>
              </a:rPr>
              <a:t> extends above the beam. When </a:t>
            </a:r>
            <a:r>
              <a:rPr lang="en-US" sz="2800" i="1" dirty="0" smtClean="0"/>
              <a:t>M</a:t>
            </a:r>
            <a:r>
              <a:rPr lang="en-US" sz="2800" dirty="0" smtClean="0">
                <a:latin typeface="Arial" charset="0"/>
              </a:rPr>
              <a:t> is –</a:t>
            </a:r>
            <a:r>
              <a:rPr lang="en-US" sz="2800" dirty="0" err="1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i="1" dirty="0" smtClean="0">
                <a:latin typeface="Arial" charset="0"/>
                <a:sym typeface="Symbol" pitchFamily="18" charset="2"/>
              </a:rPr>
              <a:t></a:t>
            </a:r>
            <a:r>
              <a:rPr lang="en-US" sz="2800" dirty="0" smtClean="0">
                <a:latin typeface="Arial" charset="0"/>
              </a:rPr>
              <a:t> extends below the beam</a:t>
            </a:r>
            <a:r>
              <a:rPr lang="en-US" dirty="0" smtClean="0">
                <a:latin typeface="Arial" charset="0"/>
              </a:rPr>
              <a:t>.</a:t>
            </a:r>
          </a:p>
        </p:txBody>
      </p:sp>
      <p:pic>
        <p:nvPicPr>
          <p:cNvPr id="12293" name="Picture 7" descr="AADFPFN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038600"/>
            <a:ext cx="4727575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5054D-4589-4686-B88C-EC2F5BAAA3EC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/>
              <a:t> THE ELASTIC CURVE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CC3300"/>
                </a:solidFill>
                <a:latin typeface="Arial" pitchFamily="34" charset="0"/>
              </a:rPr>
              <a:t>Moment-Curvature Relationship</a:t>
            </a:r>
          </a:p>
          <a:p>
            <a:pPr marL="609600" indent="-609600" defTabSz="966788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rgbClr val="CC3300"/>
              </a:solidFill>
              <a:latin typeface="Arial" pitchFamily="34" charset="0"/>
            </a:endParaRPr>
          </a:p>
          <a:p>
            <a:pPr marL="609600" indent="-609600" defTabSz="966788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</a:rPr>
              <a:t>Using flexure formula,</a:t>
            </a:r>
            <a:r>
              <a:rPr lang="en-US" i="1" dirty="0" smtClean="0"/>
              <a:t> </a:t>
            </a:r>
            <a:r>
              <a:rPr lang="en-US" i="1" dirty="0" smtClean="0">
                <a:sym typeface="Symbol" pitchFamily="18" charset="2"/>
              </a:rPr>
              <a:t> </a:t>
            </a:r>
            <a:r>
              <a:rPr lang="en-US" i="1" dirty="0" smtClean="0"/>
              <a:t>= </a:t>
            </a:r>
            <a:r>
              <a:rPr lang="en-US" i="1" dirty="0" smtClean="0">
                <a:sym typeface="Symbol" pitchFamily="18" charset="2"/>
              </a:rPr>
              <a:t></a:t>
            </a:r>
            <a:r>
              <a:rPr lang="en-US" i="1" dirty="0" smtClean="0"/>
              <a:t>My/I</a:t>
            </a:r>
            <a:r>
              <a:rPr lang="en-US" dirty="0" smtClean="0">
                <a:latin typeface="Arial" pitchFamily="34" charset="0"/>
              </a:rPr>
              <a:t>, curvature (</a:t>
            </a:r>
            <a:r>
              <a:rPr lang="en-US" dirty="0" err="1" smtClean="0">
                <a:latin typeface="Arial" pitchFamily="34" charset="0"/>
              </a:rPr>
              <a:t>eqn</a:t>
            </a:r>
            <a:r>
              <a:rPr lang="en-US" dirty="0" smtClean="0">
                <a:latin typeface="Arial" pitchFamily="34" charset="0"/>
              </a:rPr>
              <a:t> 2) can also be written as also</a:t>
            </a:r>
          </a:p>
          <a:p>
            <a:pPr marL="609600" indent="-609600" defTabSz="966788" eaLnBrk="1" hangingPunct="1">
              <a:lnSpc>
                <a:spcPct val="80000"/>
              </a:lnSpc>
              <a:defRPr/>
            </a:pPr>
            <a:endParaRPr lang="en-US" dirty="0" smtClean="0">
              <a:latin typeface="Arial" pitchFamily="34" charset="0"/>
            </a:endParaRPr>
          </a:p>
          <a:p>
            <a:pPr marL="609600" indent="-609600" defTabSz="966788" eaLnBrk="1" hangingPunct="1">
              <a:lnSpc>
                <a:spcPct val="80000"/>
              </a:lnSpc>
              <a:defRPr/>
            </a:pPr>
            <a:endParaRPr lang="en-US" dirty="0" smtClean="0">
              <a:latin typeface="Arial" pitchFamily="34" charset="0"/>
            </a:endParaRPr>
          </a:p>
          <a:p>
            <a:pPr marL="0" indent="0" defTabSz="966788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</a:endParaRPr>
          </a:p>
        </p:txBody>
      </p:sp>
      <p:graphicFrame>
        <p:nvGraphicFramePr>
          <p:cNvPr id="1331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35700570"/>
              </p:ext>
            </p:extLst>
          </p:nvPr>
        </p:nvGraphicFramePr>
        <p:xfrm>
          <a:off x="2362200" y="3276600"/>
          <a:ext cx="4711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3" imgW="1726920" imgH="419040" progId="Equation.DSMT4">
                  <p:embed/>
                </p:oleObj>
              </mc:Choice>
              <mc:Fallback>
                <p:oleObj name="Equation" r:id="rId3" imgW="1726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711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325E-BB35-4E98-AC30-184D8FBC816A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2       SLOPE AND DISPLACEMENT BY INTEGRATION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Let’s represent the curvature in terms of </a:t>
            </a:r>
            <a:r>
              <a:rPr lang="en-US" i="1" dirty="0" smtClean="0">
                <a:latin typeface="Arial" charset="0"/>
                <a:sym typeface="Symbol" pitchFamily="18" charset="2"/>
              </a:rPr>
              <a:t></a:t>
            </a:r>
            <a:r>
              <a:rPr lang="en-US" dirty="0" smtClean="0">
                <a:latin typeface="Arial" charset="0"/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latin typeface="Arial" charset="0"/>
                <a:sym typeface="Symbol" pitchFamily="18" charset="2"/>
              </a:rPr>
              <a:t>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defTabSz="966788" eaLnBrk="1" hangingPunct="1">
              <a:lnSpc>
                <a:spcPct val="80000"/>
              </a:lnSpc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defTabSz="966788" eaLnBrk="1" hangingPunct="1">
              <a:lnSpc>
                <a:spcPct val="80000"/>
              </a:lnSpc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sym typeface="Symbol" pitchFamily="18" charset="2"/>
              </a:rPr>
              <a:t>Substitute into 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eqn</a:t>
            </a:r>
            <a:r>
              <a:rPr lang="en-US" dirty="0" smtClean="0">
                <a:latin typeface="Arial" charset="0"/>
                <a:sym typeface="Symbol" pitchFamily="18" charset="2"/>
              </a:rPr>
              <a:t> 2.0;</a:t>
            </a:r>
          </a:p>
        </p:txBody>
      </p:sp>
      <p:graphicFrame>
        <p:nvGraphicFramePr>
          <p:cNvPr id="1434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67000" y="1524000"/>
          <a:ext cx="294322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Equation" r:id="rId3" imgW="2946400" imgH="1866900" progId="Equation.3">
                  <p:embed/>
                </p:oleObj>
              </mc:Choice>
              <mc:Fallback>
                <p:oleObj name="Equation" r:id="rId3" imgW="2946400" imgH="186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294322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4671489"/>
              </p:ext>
            </p:extLst>
          </p:nvPr>
        </p:nvGraphicFramePr>
        <p:xfrm>
          <a:off x="2362200" y="4648200"/>
          <a:ext cx="44450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7" name="Equation" r:id="rId5" imgW="2184120" imgH="787320" progId="Equation.DSMT4">
                  <p:embed/>
                </p:oleObj>
              </mc:Choice>
              <mc:Fallback>
                <p:oleObj name="Equation" r:id="rId5" imgW="21841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445000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74AE8E-C5BD-486C-8B31-8BD71834F62A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12.2 </a:t>
            </a:r>
            <a:r>
              <a:rPr lang="en-US" sz="2400" b="1" dirty="0" smtClean="0"/>
              <a:t>SLOPE AND DISPLACEMENT BY INTEGRATION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Slope of elastic curve determined from </a:t>
            </a:r>
            <a:r>
              <a:rPr lang="en-US" sz="2800" i="1" dirty="0" smtClean="0"/>
              <a:t>d</a:t>
            </a:r>
            <a:r>
              <a:rPr lang="en-US" sz="2800" i="1" dirty="0" smtClean="0">
                <a:sym typeface="Symbol" pitchFamily="18" charset="2"/>
              </a:rPr>
              <a:t></a:t>
            </a:r>
            <a:r>
              <a:rPr lang="en-US" sz="2800" i="1" dirty="0" smtClean="0"/>
              <a:t>/dx</a:t>
            </a:r>
            <a:r>
              <a:rPr lang="en-US" sz="2800" dirty="0" smtClean="0">
                <a:latin typeface="Arial" charset="0"/>
              </a:rPr>
              <a:t> is very small and its square will be negligible compared with unity.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Therefore, by approximation 1/</a:t>
            </a:r>
            <a:r>
              <a:rPr lang="en-US" sz="2800" i="1" dirty="0" smtClean="0">
                <a:latin typeface="Arial" charset="0"/>
                <a:sym typeface="Symbol" pitchFamily="18" charset="2"/>
              </a:rPr>
              <a:t></a:t>
            </a:r>
            <a:r>
              <a:rPr lang="en-US" sz="2800" dirty="0" smtClean="0">
                <a:latin typeface="Arial" charset="0"/>
              </a:rPr>
              <a:t> = </a:t>
            </a:r>
            <a:r>
              <a:rPr lang="en-US" sz="2800" i="1" dirty="0" smtClean="0"/>
              <a:t>d</a:t>
            </a:r>
            <a:r>
              <a:rPr lang="en-US" sz="2800" baseline="30000" dirty="0" smtClean="0">
                <a:latin typeface="Arial" charset="0"/>
              </a:rPr>
              <a:t>2</a:t>
            </a:r>
            <a:r>
              <a:rPr lang="en-US" sz="2800" i="1" dirty="0" smtClean="0">
                <a:sym typeface="Symbol" pitchFamily="18" charset="2"/>
              </a:rPr>
              <a:t></a:t>
            </a:r>
            <a:r>
              <a:rPr lang="en-US" sz="2800" dirty="0" smtClean="0">
                <a:latin typeface="Arial" charset="0"/>
              </a:rPr>
              <a:t> /</a:t>
            </a:r>
            <a:r>
              <a:rPr lang="en-US" sz="2800" i="1" dirty="0" smtClean="0"/>
              <a:t>dx</a:t>
            </a:r>
            <a:r>
              <a:rPr lang="en-US" sz="2800" baseline="30000" dirty="0" smtClean="0">
                <a:latin typeface="Arial" charset="0"/>
              </a:rPr>
              <a:t>2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Eqn</a:t>
            </a:r>
            <a:r>
              <a:rPr lang="en-US" sz="2800" dirty="0" smtClean="0">
                <a:latin typeface="Arial" charset="0"/>
              </a:rPr>
              <a:t> 4 rewritten as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sz="2800" dirty="0">
              <a:latin typeface="Arial" charset="0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Differentiate each side w.r.t. </a:t>
            </a:r>
            <a:r>
              <a:rPr lang="en-US" sz="2800" i="1" dirty="0" smtClean="0"/>
              <a:t>x</a:t>
            </a:r>
            <a:r>
              <a:rPr lang="en-US" sz="2800" dirty="0" smtClean="0">
                <a:latin typeface="Arial" charset="0"/>
              </a:rPr>
              <a:t> and substitute </a:t>
            </a:r>
            <a:br>
              <a:rPr lang="en-US" sz="2800" dirty="0" smtClean="0">
                <a:latin typeface="Arial" charset="0"/>
              </a:rPr>
            </a:br>
            <a:r>
              <a:rPr lang="en-US" sz="2800" i="1" dirty="0" smtClean="0"/>
              <a:t>V</a:t>
            </a:r>
            <a:r>
              <a:rPr lang="en-US" sz="2800" dirty="0" smtClean="0">
                <a:latin typeface="Arial" charset="0"/>
              </a:rPr>
              <a:t> = </a:t>
            </a:r>
            <a:r>
              <a:rPr lang="en-US" sz="2800" i="1" dirty="0" err="1" smtClean="0"/>
              <a:t>dM</a:t>
            </a:r>
            <a:r>
              <a:rPr lang="en-US" sz="2800" i="1" dirty="0" smtClean="0"/>
              <a:t>/dx</a:t>
            </a:r>
            <a:r>
              <a:rPr lang="en-US" sz="2800" dirty="0" smtClean="0">
                <a:latin typeface="Arial" charset="0"/>
              </a:rPr>
              <a:t>, we get </a:t>
            </a:r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76409262"/>
              </p:ext>
            </p:extLst>
          </p:nvPr>
        </p:nvGraphicFramePr>
        <p:xfrm>
          <a:off x="2819400" y="3124200"/>
          <a:ext cx="5279024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3" imgW="2184120" imgH="419040" progId="Equation.DSMT4">
                  <p:embed/>
                </p:oleObj>
              </mc:Choice>
              <mc:Fallback>
                <p:oleObj name="Equation" r:id="rId3" imgW="2184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5279024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86200" y="5262563"/>
          <a:ext cx="46529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Equation" r:id="rId5" imgW="2082600" imgH="482400" progId="Equation.DSMT4">
                  <p:embed/>
                </p:oleObj>
              </mc:Choice>
              <mc:Fallback>
                <p:oleObj name="Equation" r:id="rId5" imgW="2082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62563"/>
                        <a:ext cx="4652963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1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3C159F-6584-4795-B7F3-6B079D855421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/>
              <a:t> SLOPE AND DISPLACEMENT BY INTEGRATION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Differentiating again, using </a:t>
            </a:r>
            <a:r>
              <a:rPr lang="en-US" dirty="0" smtClean="0">
                <a:latin typeface="Arial" charset="0"/>
                <a:sym typeface="Symbol" pitchFamily="18" charset="2"/>
              </a:rPr>
              <a:t>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dirty="0" smtClean="0"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i="1" dirty="0" err="1" smtClean="0"/>
              <a:t>dV</a:t>
            </a:r>
            <a:r>
              <a:rPr lang="en-US" i="1" dirty="0" smtClean="0"/>
              <a:t>/dx</a:t>
            </a:r>
            <a:r>
              <a:rPr lang="en-US" dirty="0" smtClean="0">
                <a:latin typeface="Arial" charset="0"/>
              </a:rPr>
              <a:t> yields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 marL="0" indent="0" defTabSz="966788" eaLnBrk="1" hangingPunct="1">
              <a:lnSpc>
                <a:spcPct val="80000"/>
              </a:lnSpc>
              <a:buNone/>
            </a:pPr>
            <a:endParaRPr lang="en-US" dirty="0" smtClean="0">
              <a:latin typeface="Arial" charset="0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Flexural rigidity is constant along beam, thus</a:t>
            </a:r>
          </a:p>
        </p:txBody>
      </p:sp>
      <p:graphicFrame>
        <p:nvGraphicFramePr>
          <p:cNvPr id="1638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4760797"/>
              </p:ext>
            </p:extLst>
          </p:nvPr>
        </p:nvGraphicFramePr>
        <p:xfrm>
          <a:off x="1676400" y="1981200"/>
          <a:ext cx="46529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0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46529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0313" y="3352800"/>
          <a:ext cx="36782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Equation" r:id="rId5" imgW="1612800" imgH="419040" progId="Equation.DSMT4">
                  <p:embed/>
                </p:oleObj>
              </mc:Choice>
              <mc:Fallback>
                <p:oleObj name="Equation" r:id="rId5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352800"/>
                        <a:ext cx="36782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9"/>
          <p:cNvGraphicFramePr>
            <a:graphicFrameLocks noChangeAspect="1"/>
          </p:cNvGraphicFramePr>
          <p:nvPr/>
        </p:nvGraphicFramePr>
        <p:xfrm>
          <a:off x="2514600" y="4478338"/>
          <a:ext cx="3657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2" name="Equation" r:id="rId7" imgW="1612800" imgH="419040" progId="Equation.DSMT4">
                  <p:embed/>
                </p:oleObj>
              </mc:Choice>
              <mc:Fallback>
                <p:oleObj name="Equation" r:id="rId7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78338"/>
                        <a:ext cx="36576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/>
        </p:nvGraphicFramePr>
        <p:xfrm>
          <a:off x="2590800" y="5514975"/>
          <a:ext cx="36576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3" name="Equation" r:id="rId9" imgW="1688760" imgH="419040" progId="Equation.DSMT4">
                  <p:embed/>
                </p:oleObj>
              </mc:Choice>
              <mc:Fallback>
                <p:oleObj name="Equation" r:id="rId9" imgW="1688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514975"/>
                        <a:ext cx="36576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0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6DA7C-47FA-46B9-9539-ECA71F338CB3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/>
              <a:t> SLOPE AND DISPLACEMENT BY INTEGRATION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758237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</a:pPr>
            <a:r>
              <a:rPr lang="en-US" smtClean="0">
                <a:latin typeface="Arial" charset="0"/>
              </a:rPr>
              <a:t>Generally, it is easier to determine the internal moment </a:t>
            </a:r>
            <a:r>
              <a:rPr lang="en-US" i="1" smtClean="0"/>
              <a:t>M</a:t>
            </a:r>
            <a:r>
              <a:rPr lang="en-US" smtClean="0">
                <a:latin typeface="Arial" charset="0"/>
              </a:rPr>
              <a:t> as a function of </a:t>
            </a:r>
            <a:r>
              <a:rPr lang="en-US" i="1" smtClean="0"/>
              <a:t>x</a:t>
            </a:r>
            <a:r>
              <a:rPr lang="en-US" smtClean="0">
                <a:latin typeface="Arial" charset="0"/>
              </a:rPr>
              <a:t>, integrate twice, and evaluate only two integration constants.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mtClean="0">
                <a:latin typeface="Arial" charset="0"/>
              </a:rPr>
              <a:t>For convenience in writing each moment expression, the origin for each </a:t>
            </a:r>
            <a:r>
              <a:rPr lang="en-US" i="1" smtClean="0"/>
              <a:t>x</a:t>
            </a:r>
            <a:r>
              <a:rPr lang="en-US" smtClean="0">
                <a:latin typeface="Arial" charset="0"/>
              </a:rPr>
              <a:t> coordinate can be selected arbitrarily.</a:t>
            </a:r>
          </a:p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CC3300"/>
                </a:solidFill>
                <a:latin typeface="Arial" charset="0"/>
              </a:rPr>
              <a:t>Sign convention and coordinates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mtClean="0">
                <a:latin typeface="Arial" charset="0"/>
              </a:rPr>
              <a:t>Use the proper signs for </a:t>
            </a:r>
            <a:r>
              <a:rPr lang="en-US" i="1" smtClean="0"/>
              <a:t>M</a:t>
            </a:r>
            <a:r>
              <a:rPr lang="en-US" smtClean="0">
                <a:latin typeface="Arial" charset="0"/>
              </a:rPr>
              <a:t>, </a:t>
            </a:r>
            <a:r>
              <a:rPr lang="en-US" i="1" smtClean="0"/>
              <a:t>V</a:t>
            </a:r>
            <a:r>
              <a:rPr lang="en-US" smtClean="0">
                <a:latin typeface="Arial" charset="0"/>
              </a:rPr>
              <a:t> and </a:t>
            </a:r>
            <a:r>
              <a:rPr lang="en-US" i="1" smtClean="0"/>
              <a:t>w</a:t>
            </a:r>
            <a:r>
              <a:rPr lang="en-US" smtClean="0">
                <a:latin typeface="Arial" charset="0"/>
              </a:rPr>
              <a:t>.</a:t>
            </a:r>
          </a:p>
        </p:txBody>
      </p:sp>
      <p:pic>
        <p:nvPicPr>
          <p:cNvPr id="17413" name="Picture 11" descr="AADFPFR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980090"/>
            <a:ext cx="2362200" cy="18779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8611C4-96D6-410C-BB31-2E37BF7C2428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12.2 </a:t>
            </a:r>
            <a:r>
              <a:rPr lang="en-US" sz="2400" b="1" dirty="0" smtClean="0"/>
              <a:t>SLOPE AND DISPLACEMENT BY INTEGRATION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066800"/>
            <a:ext cx="6807200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CC3300"/>
                </a:solidFill>
                <a:latin typeface="Arial" charset="0"/>
              </a:rPr>
              <a:t>Boundary and continuity conditions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Possible boundary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conditions are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shown here.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</p:txBody>
      </p:sp>
      <p:pic>
        <p:nvPicPr>
          <p:cNvPr id="18437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47800"/>
            <a:ext cx="2255837" cy="5334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4193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07FCF0-1EF7-47CE-B304-14BF4ACE2A0E}" type="slidenum">
              <a:rPr lang="en-US" sz="1400"/>
              <a:pPr eaLnBrk="1" hangingPunct="1"/>
              <a:t>17</a:t>
            </a:fld>
            <a:endParaRPr lang="en-US" sz="1400"/>
          </a:p>
        </p:txBody>
      </p:sp>
      <p:pic>
        <p:nvPicPr>
          <p:cNvPr id="19459" name="Picture 8" descr="AADFPF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84600"/>
            <a:ext cx="5715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AADFPF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4648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/>
              <a:t> SLOPE AND DISPLACEMENT BY INTEGRATION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066800"/>
            <a:ext cx="8712200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CC3300"/>
                </a:solidFill>
                <a:latin typeface="Arial" charset="0"/>
              </a:rPr>
              <a:t>Boundary and continuity conditions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If a single </a:t>
            </a:r>
            <a:r>
              <a:rPr lang="en-US" i="1" dirty="0" smtClean="0"/>
              <a:t>x</a:t>
            </a:r>
            <a:r>
              <a:rPr lang="en-US" dirty="0" smtClean="0">
                <a:latin typeface="Arial" charset="0"/>
              </a:rPr>
              <a:t> coordinate cannot be used to express the </a:t>
            </a:r>
            <a:r>
              <a:rPr lang="en-US" dirty="0" err="1" smtClean="0">
                <a:latin typeface="Arial" charset="0"/>
              </a:rPr>
              <a:t>eqn</a:t>
            </a:r>
            <a:r>
              <a:rPr lang="en-US" dirty="0" smtClean="0">
                <a:latin typeface="Arial" charset="0"/>
              </a:rPr>
              <a:t> for beam’s slope or elastic curve, then continuity conditions must be used to evaluate some of the integration constants.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905507-97FE-4A27-86A0-C3E552FB24C0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 1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066800"/>
            <a:ext cx="8224837" cy="510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</a:rPr>
              <a:t>Cantilevered beam shown is subjected to a vertical load </a:t>
            </a:r>
            <a:r>
              <a:rPr lang="en-US" b="1" smtClean="0">
                <a:latin typeface="Arial" charset="0"/>
              </a:rPr>
              <a:t>P</a:t>
            </a:r>
            <a:r>
              <a:rPr lang="en-US" smtClean="0">
                <a:latin typeface="Arial" charset="0"/>
              </a:rPr>
              <a:t> at its end. Determine the eqn of the elastic curve. </a:t>
            </a:r>
            <a:r>
              <a:rPr lang="en-US" i="1" smtClean="0"/>
              <a:t>EI</a:t>
            </a:r>
            <a:r>
              <a:rPr lang="en-US" smtClean="0">
                <a:latin typeface="Arial" charset="0"/>
              </a:rPr>
              <a:t> is constant.</a:t>
            </a:r>
          </a:p>
        </p:txBody>
      </p:sp>
      <p:pic>
        <p:nvPicPr>
          <p:cNvPr id="25605" name="Picture 22" descr="AADFPF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2673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6EDC8B-9D2D-48CF-9502-191BEEE32BA3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55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 1 (</a:t>
            </a:r>
            <a:r>
              <a:rPr lang="en-US" dirty="0" err="1" smtClean="0"/>
              <a:t>SOLN</a:t>
            </a:r>
            <a:r>
              <a:rPr lang="en-US" dirty="0" smtClean="0"/>
              <a:t>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8344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Elastic curve</a:t>
            </a:r>
            <a:r>
              <a:rPr lang="en-US" smtClean="0">
                <a:latin typeface="Arial" charset="0"/>
              </a:rPr>
              <a:t>: Load tends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to deflect the beam.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By inspection, the internal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moment can be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represented throughout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the beam using a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single </a:t>
            </a:r>
            <a:r>
              <a:rPr lang="en-US" i="1" smtClean="0"/>
              <a:t>x</a:t>
            </a:r>
            <a:r>
              <a:rPr lang="en-US" smtClean="0">
                <a:latin typeface="Arial" charset="0"/>
              </a:rPr>
              <a:t> coordinate.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Moment function</a:t>
            </a:r>
            <a:r>
              <a:rPr lang="en-US" smtClean="0">
                <a:latin typeface="Arial" charset="0"/>
              </a:rPr>
              <a:t>: From free-body diagram, with </a:t>
            </a:r>
            <a:r>
              <a:rPr lang="en-US" b="1" smtClean="0">
                <a:latin typeface="Arial" charset="0"/>
              </a:rPr>
              <a:t>M</a:t>
            </a:r>
            <a:r>
              <a:rPr lang="en-US" smtClean="0">
                <a:latin typeface="Arial" charset="0"/>
              </a:rPr>
              <a:t> acting in the +ve direction, we have</a:t>
            </a:r>
          </a:p>
        </p:txBody>
      </p:sp>
      <p:pic>
        <p:nvPicPr>
          <p:cNvPr id="26629" name="Picture 6" descr="AADFPFX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4429125" cy="287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6630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97320359"/>
              </p:ext>
            </p:extLst>
          </p:nvPr>
        </p:nvGraphicFramePr>
        <p:xfrm>
          <a:off x="2209800" y="5943600"/>
          <a:ext cx="2038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Equation" r:id="rId4" imgW="1358310" imgH="304668" progId="Equation.3">
                  <p:embed/>
                </p:oleObj>
              </mc:Choice>
              <mc:Fallback>
                <p:oleObj name="Equation" r:id="rId4" imgW="135831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943600"/>
                        <a:ext cx="2038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10" descr="AADFPFY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81" y="5029200"/>
            <a:ext cx="16557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ED3DD9-BEDA-4D51-A6C4-DEF8895D2903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OBJECTIVE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36" y="1752600"/>
            <a:ext cx="8986837" cy="3581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Use various two methods to determine the deflection and slope at specific </a:t>
            </a:r>
            <a:r>
              <a:rPr lang="en-US" dirty="0" err="1" smtClean="0">
                <a:latin typeface="Arial" charset="0"/>
              </a:rPr>
              <a:t>pts</a:t>
            </a:r>
            <a:r>
              <a:rPr lang="en-US" dirty="0" smtClean="0">
                <a:latin typeface="Arial" charset="0"/>
              </a:rPr>
              <a:t> on beams and shafts: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latin typeface="Arial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dirty="0" smtClean="0">
                <a:latin typeface="Arial" charset="0"/>
              </a:rPr>
              <a:t>Integration method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dirty="0" smtClean="0">
                <a:latin typeface="Arial" charset="0"/>
              </a:rPr>
              <a:t>Discontinuity functions (Macaulay’s Method)</a:t>
            </a:r>
          </a:p>
        </p:txBody>
      </p:sp>
    </p:spTree>
    <p:extLst>
      <p:ext uri="{BB962C8B-B14F-4D97-AF65-F5344CB8AC3E}">
        <p14:creationId xmlns:p14="http://schemas.microsoft.com/office/powerpoint/2010/main" val="36869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5AC3E1-FE1B-4010-9ECC-1ED9E696BC46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1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8344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Slope and elastic curve</a:t>
            </a:r>
            <a:r>
              <a:rPr lang="en-US" smtClean="0">
                <a:latin typeface="Arial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</a:rPr>
              <a:t>Applying Eqn 10 and integrating twice yields</a:t>
            </a:r>
          </a:p>
        </p:txBody>
      </p:sp>
      <p:graphicFrame>
        <p:nvGraphicFramePr>
          <p:cNvPr id="2765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28800" y="2286000"/>
          <a:ext cx="4589463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Equation" r:id="rId3" imgW="4572000" imgH="3073400" progId="Equation.3">
                  <p:embed/>
                </p:oleObj>
              </mc:Choice>
              <mc:Fallback>
                <p:oleObj name="Equation" r:id="rId3" imgW="4572000" imgH="307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4589463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0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B9F9C-4112-4D54-A640-FE3D1BB0C2B0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1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8344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Slope and elastic curve</a:t>
            </a:r>
            <a:r>
              <a:rPr lang="en-US" dirty="0" smtClean="0">
                <a:latin typeface="Arial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latin typeface="Arial" charset="0"/>
              </a:rPr>
              <a:t>Using boundary conditions </a:t>
            </a:r>
            <a:r>
              <a:rPr lang="en-US" sz="2800" i="1" dirty="0" smtClean="0"/>
              <a:t>d</a:t>
            </a:r>
            <a:r>
              <a:rPr lang="en-US" sz="2800" i="1" dirty="0" smtClean="0">
                <a:sym typeface="Symbol" pitchFamily="18" charset="2"/>
              </a:rPr>
              <a:t></a:t>
            </a:r>
            <a:r>
              <a:rPr lang="en-US" sz="2800" dirty="0" smtClean="0"/>
              <a:t>/</a:t>
            </a:r>
            <a:r>
              <a:rPr lang="en-US" sz="2800" i="1" dirty="0" smtClean="0"/>
              <a:t>dx</a:t>
            </a:r>
            <a:r>
              <a:rPr lang="en-US" sz="2800" dirty="0" smtClean="0">
                <a:latin typeface="Arial" charset="0"/>
              </a:rPr>
              <a:t> = 0 at </a:t>
            </a:r>
            <a:r>
              <a:rPr lang="en-US" sz="2800" i="1" dirty="0" smtClean="0"/>
              <a:t>x = L,</a:t>
            </a:r>
            <a:r>
              <a:rPr lang="en-US" sz="2800" dirty="0" smtClean="0">
                <a:latin typeface="Arial" charset="0"/>
              </a:rPr>
              <a:t> and </a:t>
            </a:r>
            <a:r>
              <a:rPr lang="en-US" sz="2800" i="1" dirty="0" smtClean="0">
                <a:sym typeface="Symbol" pitchFamily="18" charset="2"/>
              </a:rPr>
              <a:t></a:t>
            </a:r>
            <a:r>
              <a:rPr lang="en-US" sz="2800" dirty="0" smtClean="0">
                <a:latin typeface="Arial" charset="0"/>
              </a:rPr>
              <a:t> = 0 at </a:t>
            </a:r>
            <a:r>
              <a:rPr lang="en-US" sz="2800" i="1" dirty="0" smtClean="0"/>
              <a:t>x = L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Eqn</a:t>
            </a:r>
            <a:r>
              <a:rPr lang="en-US" sz="2800" dirty="0" smtClean="0">
                <a:latin typeface="Arial" charset="0"/>
              </a:rPr>
              <a:t> (2) and (3) becomes</a:t>
            </a:r>
          </a:p>
        </p:txBody>
      </p:sp>
      <p:graphicFrame>
        <p:nvGraphicFramePr>
          <p:cNvPr id="2867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49300804"/>
              </p:ext>
            </p:extLst>
          </p:nvPr>
        </p:nvGraphicFramePr>
        <p:xfrm>
          <a:off x="2743200" y="3200400"/>
          <a:ext cx="364295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Equation" r:id="rId3" imgW="2959100" imgH="1981200" progId="Equation.3">
                  <p:embed/>
                </p:oleObj>
              </mc:Choice>
              <mc:Fallback>
                <p:oleObj name="Equation" r:id="rId3" imgW="29591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364295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1E9ECF-F7C7-4200-A153-D13D52E2479B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1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834437" cy="54102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Slope and elastic curve</a:t>
            </a:r>
            <a:r>
              <a:rPr lang="en-US" dirty="0" smtClean="0">
                <a:latin typeface="Arial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Thus,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PL</a:t>
            </a:r>
            <a:r>
              <a:rPr lang="en-US" baseline="30000" dirty="0" smtClean="0"/>
              <a:t>2</a:t>
            </a:r>
            <a:r>
              <a:rPr lang="en-US" dirty="0" smtClean="0"/>
              <a:t>/2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= -</a:t>
            </a:r>
            <a:r>
              <a:rPr lang="en-US" i="1" dirty="0" smtClean="0"/>
              <a:t>PL</a:t>
            </a:r>
            <a:r>
              <a:rPr lang="en-US" baseline="30000" dirty="0" smtClean="0"/>
              <a:t>3</a:t>
            </a:r>
            <a:r>
              <a:rPr lang="en-US" dirty="0" smtClean="0"/>
              <a:t>/3</a:t>
            </a:r>
            <a:r>
              <a:rPr lang="en-US" dirty="0" smtClean="0">
                <a:latin typeface="Arial" charset="0"/>
              </a:rPr>
              <a:t>. Substituting these results into </a:t>
            </a:r>
            <a:r>
              <a:rPr lang="en-US" dirty="0" err="1" smtClean="0">
                <a:latin typeface="Arial" charset="0"/>
              </a:rPr>
              <a:t>Eqns</a:t>
            </a:r>
            <a:r>
              <a:rPr lang="en-US" dirty="0" smtClean="0">
                <a:latin typeface="Arial" charset="0"/>
              </a:rPr>
              <a:t> (2) and (3) with </a:t>
            </a:r>
            <a:r>
              <a:rPr lang="en-US" i="1" dirty="0" smtClean="0">
                <a:latin typeface="Arial" charset="0"/>
                <a:sym typeface="Symbol" pitchFamily="18" charset="2"/>
              </a:rPr>
              <a:t></a:t>
            </a:r>
            <a:r>
              <a:rPr lang="en-US" dirty="0" smtClean="0"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i="1" dirty="0" smtClean="0"/>
              <a:t>d</a:t>
            </a:r>
            <a:r>
              <a:rPr lang="en-US" i="1" dirty="0" smtClean="0">
                <a:sym typeface="Symbol" pitchFamily="18" charset="2"/>
              </a:rPr>
              <a:t></a:t>
            </a:r>
            <a:r>
              <a:rPr lang="en-US" dirty="0" smtClean="0"/>
              <a:t>/</a:t>
            </a:r>
            <a:r>
              <a:rPr lang="en-US" i="1" dirty="0" smtClean="0"/>
              <a:t>dx</a:t>
            </a:r>
            <a:r>
              <a:rPr lang="en-US" dirty="0" smtClean="0">
                <a:latin typeface="Arial" charset="0"/>
              </a:rPr>
              <a:t>, we get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latin typeface="Arial" charset="0"/>
              </a:rPr>
              <a:t>Maximum slope and displacement occur at </a:t>
            </a:r>
            <a:r>
              <a:rPr lang="en-US" sz="2800" i="1" dirty="0" smtClean="0"/>
              <a:t>A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US" sz="2800" i="1" dirty="0" smtClean="0"/>
              <a:t>x</a:t>
            </a:r>
            <a:r>
              <a:rPr lang="en-US" sz="2800" dirty="0" smtClean="0">
                <a:latin typeface="Arial" charset="0"/>
              </a:rPr>
              <a:t> = 0),</a:t>
            </a:r>
          </a:p>
        </p:txBody>
      </p:sp>
      <p:graphicFrame>
        <p:nvGraphicFramePr>
          <p:cNvPr id="2970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42917953"/>
              </p:ext>
            </p:extLst>
          </p:nvPr>
        </p:nvGraphicFramePr>
        <p:xfrm>
          <a:off x="2474913" y="2895600"/>
          <a:ext cx="38989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0" name="Equation" r:id="rId3" imgW="1663560" imgH="812520" progId="Equation.DSMT4">
                  <p:embed/>
                </p:oleObj>
              </mc:Choice>
              <mc:Fallback>
                <p:oleObj name="Equation" r:id="rId3" imgW="16635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2895600"/>
                        <a:ext cx="38989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61330394"/>
              </p:ext>
            </p:extLst>
          </p:nvPr>
        </p:nvGraphicFramePr>
        <p:xfrm>
          <a:off x="1981200" y="5656262"/>
          <a:ext cx="6157144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1" name="Equation" r:id="rId5" imgW="3466800" imgH="419040" progId="Equation.DSMT4">
                  <p:embed/>
                </p:oleObj>
              </mc:Choice>
              <mc:Fallback>
                <p:oleObj name="Equation" r:id="rId5" imgW="3466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6262"/>
                        <a:ext cx="6157144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0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FABF3-44F8-4BD7-AC36-6A7015E2B47B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1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834437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Slope and elastic curve</a:t>
            </a:r>
            <a:r>
              <a:rPr lang="en-US" smtClean="0"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Arial" charset="0"/>
              </a:rPr>
              <a:t>Positive result for </a:t>
            </a:r>
            <a:r>
              <a:rPr lang="en-US" i="1" smtClean="0">
                <a:latin typeface="Arial" charset="0"/>
                <a:sym typeface="Symbol" pitchFamily="18" charset="2"/>
              </a:rPr>
              <a:t>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 indicates counterclockwise rotation and negative result for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 indicates that </a:t>
            </a:r>
            <a:r>
              <a:rPr lang="en-US" i="1" smtClean="0">
                <a:latin typeface="Arial" charset="0"/>
                <a:sym typeface="Symbol" pitchFamily="18" charset="2"/>
              </a:rPr>
              <a:t>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 is downward.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Arial" charset="0"/>
                <a:sym typeface="Symbol" pitchFamily="18" charset="2"/>
              </a:rPr>
              <a:t>Consider beam to have a length of 5 m, support load </a:t>
            </a:r>
            <a:br>
              <a:rPr lang="en-US" smtClean="0">
                <a:latin typeface="Arial" charset="0"/>
                <a:sym typeface="Symbol" pitchFamily="18" charset="2"/>
              </a:rPr>
            </a:br>
            <a:r>
              <a:rPr lang="en-US" i="1" smtClean="0">
                <a:sym typeface="Symbol" pitchFamily="18" charset="2"/>
              </a:rPr>
              <a:t>P</a:t>
            </a:r>
            <a:r>
              <a:rPr lang="en-US" smtClean="0">
                <a:latin typeface="Arial" charset="0"/>
                <a:sym typeface="Symbol" pitchFamily="18" charset="2"/>
              </a:rPr>
              <a:t> = 30 kN and made of A-36 steel having </a:t>
            </a:r>
            <a:br>
              <a:rPr lang="en-US" smtClean="0">
                <a:latin typeface="Arial" charset="0"/>
                <a:sym typeface="Symbol" pitchFamily="18" charset="2"/>
              </a:rPr>
            </a:br>
            <a:r>
              <a:rPr lang="en-US" i="1" smtClean="0">
                <a:sym typeface="Symbol" pitchFamily="18" charset="2"/>
              </a:rPr>
              <a:t>E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st</a:t>
            </a:r>
            <a:r>
              <a:rPr lang="en-US" smtClean="0">
                <a:latin typeface="Arial" charset="0"/>
                <a:sym typeface="Symbol" pitchFamily="18" charset="2"/>
              </a:rPr>
              <a:t> = 200 GPa. </a:t>
            </a:r>
          </a:p>
        </p:txBody>
      </p:sp>
    </p:spTree>
    <p:extLst>
      <p:ext uri="{BB962C8B-B14F-4D97-AF65-F5344CB8AC3E}">
        <p14:creationId xmlns:p14="http://schemas.microsoft.com/office/powerpoint/2010/main" val="13976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F57DE-0AA1-4D14-AAAE-41CDE267EF59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1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834437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Slope and elastic curve</a:t>
            </a:r>
            <a:r>
              <a:rPr lang="en-US" dirty="0" smtClean="0"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  <a:sym typeface="Symbol" pitchFamily="18" charset="2"/>
              </a:rPr>
              <a:t>Given </a:t>
            </a:r>
            <a:r>
              <a:rPr lang="en-US" i="1" dirty="0" smtClean="0">
                <a:sym typeface="Symbol" pitchFamily="18" charset="2"/>
              </a:rPr>
              <a:t>I </a:t>
            </a:r>
            <a:r>
              <a:rPr lang="en-US" dirty="0" smtClean="0">
                <a:latin typeface="Arial" charset="0"/>
                <a:sym typeface="Symbol" pitchFamily="18" charset="2"/>
              </a:rPr>
              <a:t>= 84.8 x 10</a:t>
            </a:r>
            <a:r>
              <a:rPr lang="en-US" baseline="30000" dirty="0" smtClean="0">
                <a:latin typeface="Arial" charset="0"/>
                <a:sym typeface="Symbol" pitchFamily="18" charset="2"/>
              </a:rPr>
              <a:t>6</a:t>
            </a:r>
            <a:r>
              <a:rPr lang="en-US" dirty="0" smtClean="0">
                <a:latin typeface="Arial" charset="0"/>
                <a:sym typeface="Symbol" pitchFamily="18" charset="2"/>
              </a:rPr>
              <a:t> mm</a:t>
            </a:r>
            <a:r>
              <a:rPr lang="en-US" baseline="30000" dirty="0" smtClean="0">
                <a:latin typeface="Arial" charset="0"/>
                <a:sym typeface="Symbol" pitchFamily="18" charset="2"/>
              </a:rPr>
              <a:t>4</a:t>
            </a:r>
            <a:r>
              <a:rPr lang="en-US" dirty="0" smtClean="0">
                <a:latin typeface="Arial" charset="0"/>
                <a:sym typeface="Symbol" pitchFamily="18" charset="2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  <a:sym typeface="Symbol" pitchFamily="18" charset="2"/>
              </a:rPr>
              <a:t>From 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Eqns</a:t>
            </a:r>
            <a:r>
              <a:rPr lang="en-US" dirty="0" smtClean="0">
                <a:latin typeface="Arial" charset="0"/>
                <a:sym typeface="Symbol" pitchFamily="18" charset="2"/>
              </a:rPr>
              <a:t> (4) and (5), slope and displacement</a:t>
            </a:r>
            <a:r>
              <a:rPr lang="en-US" dirty="0"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latin typeface="Arial" charset="0"/>
                <a:sym typeface="Symbol" pitchFamily="18" charset="2"/>
              </a:rPr>
              <a:t>become;</a:t>
            </a:r>
          </a:p>
        </p:txBody>
      </p:sp>
      <p:graphicFrame>
        <p:nvGraphicFramePr>
          <p:cNvPr id="31749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85128967"/>
              </p:ext>
            </p:extLst>
          </p:nvPr>
        </p:nvGraphicFramePr>
        <p:xfrm>
          <a:off x="1143000" y="4114800"/>
          <a:ext cx="636879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Equation" r:id="rId3" imgW="4838700" imgH="927100" progId="Equation.3">
                  <p:embed/>
                </p:oleObj>
              </mc:Choice>
              <mc:Fallback>
                <p:oleObj name="Equation" r:id="rId3" imgW="48387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6368796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2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95D877-D9F7-46E8-8591-9E1088A23B01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8344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Slope and elastic curve</a:t>
            </a:r>
            <a:r>
              <a:rPr lang="en-US" smtClean="0">
                <a:latin typeface="Arial" charset="0"/>
              </a:rPr>
              <a:t>:</a:t>
            </a:r>
            <a:r>
              <a:rPr lang="en-US" smtClean="0">
                <a:latin typeface="Arial" charset="0"/>
                <a:sym typeface="Symbol" pitchFamily="18" charset="2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  <a:sym typeface="Symbol" pitchFamily="18" charset="2"/>
              </a:rPr>
              <a:t>From Eqns (4) and (5),</a:t>
            </a:r>
          </a:p>
        </p:txBody>
      </p:sp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" y="2370138"/>
          <a:ext cx="8447088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name="Equation" r:id="rId3" imgW="8470900" imgH="3670300" progId="Equation.3">
                  <p:embed/>
                </p:oleObj>
              </mc:Choice>
              <mc:Fallback>
                <p:oleObj name="Equation" r:id="rId3" imgW="8470900" imgH="3670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70138"/>
                        <a:ext cx="8447088" cy="366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EXAMPLE 1 (SOLN)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787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61B1-426E-4147-B3D1-670EE2067A23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7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066800"/>
            <a:ext cx="8224837" cy="1524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</a:rPr>
              <a:t>Beam is subjected to load </a:t>
            </a:r>
            <a:r>
              <a:rPr lang="en-US" i="1" smtClean="0"/>
              <a:t>P</a:t>
            </a:r>
            <a:r>
              <a:rPr lang="en-US" smtClean="0">
                <a:latin typeface="Arial" charset="0"/>
              </a:rPr>
              <a:t> at its end. Determine the displacement at </a:t>
            </a:r>
            <a:r>
              <a:rPr lang="en-US" i="1" smtClean="0"/>
              <a:t>C</a:t>
            </a:r>
            <a:r>
              <a:rPr lang="en-US" smtClean="0">
                <a:latin typeface="Arial" charset="0"/>
              </a:rPr>
              <a:t>. </a:t>
            </a:r>
            <a:r>
              <a:rPr lang="en-US" i="1" smtClean="0"/>
              <a:t>EI</a:t>
            </a:r>
            <a:r>
              <a:rPr lang="en-US" smtClean="0">
                <a:latin typeface="Arial" charset="0"/>
              </a:rPr>
              <a:t> is a constant.</a:t>
            </a:r>
          </a:p>
        </p:txBody>
      </p:sp>
      <p:pic>
        <p:nvPicPr>
          <p:cNvPr id="36869" name="Picture 5" descr="AADFPGE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048000"/>
            <a:ext cx="5638800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8FCFC-F857-46C7-9C7D-CCAA95A83B4F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7630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Elastic curve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</a:rPr>
              <a:t>Beam deflects into shape shown. Due to loading, two </a:t>
            </a:r>
            <a:r>
              <a:rPr lang="en-US" i="1" smtClean="0"/>
              <a:t>x</a:t>
            </a:r>
            <a:r>
              <a:rPr lang="en-US" smtClean="0">
                <a:latin typeface="Arial" charset="0"/>
              </a:rPr>
              <a:t> coordinates will be considered, 0 </a:t>
            </a:r>
            <a:r>
              <a:rPr lang="en-US" smtClean="0">
                <a:latin typeface="Arial" charset="0"/>
                <a:sym typeface="Symbol" pitchFamily="18" charset="2"/>
              </a:rPr>
              <a:t>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 2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 and </a:t>
            </a:r>
            <a:br>
              <a:rPr lang="en-US" smtClean="0">
                <a:latin typeface="Arial" charset="0"/>
                <a:sym typeface="Symbol" pitchFamily="18" charset="2"/>
              </a:rPr>
            </a:br>
            <a:r>
              <a:rPr lang="en-US" smtClean="0">
                <a:latin typeface="Arial" charset="0"/>
                <a:sym typeface="Symbol" pitchFamily="18" charset="2"/>
              </a:rPr>
              <a:t>0 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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, where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is directed to the left from </a:t>
            </a:r>
            <a:r>
              <a:rPr lang="en-US" i="1" smtClean="0">
                <a:sym typeface="Symbol" pitchFamily="18" charset="2"/>
              </a:rPr>
              <a:t>C</a:t>
            </a:r>
            <a:r>
              <a:rPr lang="en-US" smtClean="0">
                <a:latin typeface="Arial" charset="0"/>
                <a:sym typeface="Symbol" pitchFamily="18" charset="2"/>
              </a:rPr>
              <a:t> since internal moment is easy to formulate.</a:t>
            </a:r>
          </a:p>
        </p:txBody>
      </p:sp>
      <p:pic>
        <p:nvPicPr>
          <p:cNvPr id="37893" name="Picture 4" descr="AADFPGE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4191000"/>
            <a:ext cx="4876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B8DBB9-1B26-4984-98C1-40A81191791C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6820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Moment functions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Using free-body diagrams,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we have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Slope and Elastic curve: </a:t>
            </a:r>
            <a:r>
              <a:rPr lang="en-US" dirty="0" smtClean="0">
                <a:latin typeface="Arial" charset="0"/>
                <a:sym typeface="Symbol" pitchFamily="18" charset="2"/>
              </a:rPr>
              <a:t>Applying 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Eqn</a:t>
            </a:r>
            <a:r>
              <a:rPr lang="en-US" dirty="0" smtClean="0">
                <a:latin typeface="Arial" charset="0"/>
                <a:sym typeface="Symbol" pitchFamily="18" charset="2"/>
              </a:rPr>
              <a:t> 12,</a:t>
            </a:r>
          </a:p>
        </p:txBody>
      </p:sp>
      <p:pic>
        <p:nvPicPr>
          <p:cNvPr id="38917" name="Picture 6" descr="AADFPGF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066800"/>
            <a:ext cx="3886200" cy="216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891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667000"/>
          <a:ext cx="4441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Equation" r:id="rId4" imgW="4406900" imgH="825500" progId="Equation.3">
                  <p:embed/>
                </p:oleObj>
              </mc:Choice>
              <mc:Fallback>
                <p:oleObj name="Equation" r:id="rId4" imgW="44069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44418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12868"/>
              </p:ext>
            </p:extLst>
          </p:nvPr>
        </p:nvGraphicFramePr>
        <p:xfrm>
          <a:off x="762000" y="3886200"/>
          <a:ext cx="6562725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Equation" r:id="rId6" imgW="7315200" imgH="3035300" progId="Equation.3">
                  <p:embed/>
                </p:oleObj>
              </mc:Choice>
              <mc:Fallback>
                <p:oleObj name="Equation" r:id="rId6" imgW="7315200" imgH="303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6562725" cy="272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5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D5F3A-1EB5-49CC-9EF7-0E55A4A98C37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6820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Slope and Elastic curve: 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sym typeface="Symbol" pitchFamily="18" charset="2"/>
              </a:rPr>
              <a:t>Applying 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Eqn</a:t>
            </a:r>
            <a:r>
              <a:rPr lang="en-US" dirty="0" smtClean="0">
                <a:latin typeface="Arial" charset="0"/>
                <a:sym typeface="Symbol" pitchFamily="18" charset="2"/>
              </a:rPr>
              <a:t> 12,</a:t>
            </a:r>
          </a:p>
        </p:txBody>
      </p:sp>
      <p:graphicFrame>
        <p:nvGraphicFramePr>
          <p:cNvPr id="39941" name="Object 6"/>
          <p:cNvGraphicFramePr>
            <a:graphicFrameLocks noChangeAspect="1"/>
          </p:cNvGraphicFramePr>
          <p:nvPr/>
        </p:nvGraphicFramePr>
        <p:xfrm>
          <a:off x="457200" y="2286000"/>
          <a:ext cx="7294563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8" name="Equation" r:id="rId3" imgW="7315200" imgH="3035300" progId="Equation.3">
                  <p:embed/>
                </p:oleObj>
              </mc:Choice>
              <mc:Fallback>
                <p:oleObj name="Equation" r:id="rId3" imgW="7315200" imgH="303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7294563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0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8F32B5-39DB-434D-ACEC-2E1966F0BA52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1          THE ELASTIC CURVE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758237" cy="54102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dirty="0" smtClean="0">
                <a:latin typeface="Arial" charset="0"/>
              </a:rPr>
              <a:t>It is useful to sketch the deflected shape of the loaded beam, to “visualize” computed results and partially check the results.</a:t>
            </a:r>
          </a:p>
          <a:p>
            <a:pPr marL="609600" indent="-609600" eaLnBrk="1" hangingPunct="1"/>
            <a:r>
              <a:rPr lang="en-US" dirty="0" smtClean="0">
                <a:latin typeface="Arial" charset="0"/>
              </a:rPr>
              <a:t>The deflection diagram of the longitudinal axis that passes through the centroid of each x-sectional area of the beam is called the elastic curve.</a:t>
            </a:r>
          </a:p>
        </p:txBody>
      </p:sp>
      <p:pic>
        <p:nvPicPr>
          <p:cNvPr id="5125" name="Picture 4" descr="AADFPFF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217903"/>
            <a:ext cx="4191000" cy="2647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3DC1A4-1669-446E-964C-FA341DE52819}" type="slidenum">
              <a:rPr lang="en-US" sz="1400"/>
              <a:pPr eaLnBrk="1" hangingPunct="1"/>
              <a:t>30</a:t>
            </a:fld>
            <a:endParaRPr 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6820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Slope and Elastic curve: 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  <a:sym typeface="Symbol" pitchFamily="18" charset="2"/>
              </a:rPr>
              <a:t>The four constants of integration determined using three boundary conditions, </a:t>
            </a:r>
            <a:r>
              <a:rPr lang="en-US" i="1" smtClean="0">
                <a:latin typeface="Arial" charset="0"/>
                <a:sym typeface="Symbol" pitchFamily="18" charset="2"/>
              </a:rPr>
              <a:t>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= 0 at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= 0, </a:t>
            </a:r>
            <a:r>
              <a:rPr lang="en-US" i="1" smtClean="0">
                <a:latin typeface="Arial" charset="0"/>
                <a:sym typeface="Symbol" pitchFamily="18" charset="2"/>
              </a:rPr>
              <a:t>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= 0 at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= 2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, and </a:t>
            </a:r>
            <a:r>
              <a:rPr lang="en-US" i="1" smtClean="0">
                <a:latin typeface="Arial" charset="0"/>
                <a:sym typeface="Symbol" pitchFamily="18" charset="2"/>
              </a:rPr>
              <a:t>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=0 at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=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 and a discontinuity eqn.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  <a:sym typeface="Symbol" pitchFamily="18" charset="2"/>
              </a:rPr>
              <a:t>Here, continuity of slope at roller requires </a:t>
            </a:r>
            <a:br>
              <a:rPr lang="en-US" smtClean="0">
                <a:latin typeface="Arial" charset="0"/>
                <a:sym typeface="Symbol" pitchFamily="18" charset="2"/>
              </a:rPr>
            </a:br>
            <a:r>
              <a:rPr lang="en-US" i="1" smtClean="0">
                <a:sym typeface="Symbol" pitchFamily="18" charset="2"/>
              </a:rPr>
              <a:t>d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/</a:t>
            </a:r>
            <a:r>
              <a:rPr lang="en-US" i="1" smtClean="0">
                <a:sym typeface="Symbol" pitchFamily="18" charset="2"/>
              </a:rPr>
              <a:t>dx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= </a:t>
            </a:r>
            <a:r>
              <a:rPr lang="en-US" i="1" smtClean="0">
                <a:sym typeface="Symbol" pitchFamily="18" charset="2"/>
              </a:rPr>
              <a:t>d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/</a:t>
            </a:r>
            <a:r>
              <a:rPr lang="en-US" i="1" smtClean="0">
                <a:sym typeface="Symbol" pitchFamily="18" charset="2"/>
              </a:rPr>
              <a:t>dx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at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1</a:t>
            </a:r>
            <a:r>
              <a:rPr lang="en-US" smtClean="0">
                <a:latin typeface="Arial" charset="0"/>
                <a:sym typeface="Symbol" pitchFamily="18" charset="2"/>
              </a:rPr>
              <a:t> = 2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 and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=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latin typeface="Arial" charset="0"/>
                <a:sym typeface="Symbol" pitchFamily="18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mtClean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359558"/>
              </p:ext>
            </p:extLst>
          </p:nvPr>
        </p:nvGraphicFramePr>
        <p:xfrm>
          <a:off x="990600" y="4953000"/>
          <a:ext cx="66865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Equation" r:id="rId3" imgW="6705600" imgH="1371600" progId="Equation.3">
                  <p:embed/>
                </p:oleObj>
              </mc:Choice>
              <mc:Fallback>
                <p:oleObj name="Equation" r:id="rId3" imgW="6705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53000"/>
                        <a:ext cx="66865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7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88C4E-DC37-4F56-99D1-B5130780F0CE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-6928" y="6927"/>
            <a:ext cx="9150927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2" y="1143000"/>
            <a:ext cx="51006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Slope and Elastic curve: 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sym typeface="Symbol" pitchFamily="18" charset="2"/>
              </a:rPr>
              <a:t>Solving, we obtain</a:t>
            </a:r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42660"/>
              </p:ext>
            </p:extLst>
          </p:nvPr>
        </p:nvGraphicFramePr>
        <p:xfrm>
          <a:off x="457200" y="1905000"/>
          <a:ext cx="845978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0" name="Equation" r:id="rId3" imgW="8483600" imgH="1879600" progId="Equation.3">
                  <p:embed/>
                </p:oleObj>
              </mc:Choice>
              <mc:Fallback>
                <p:oleObj name="Equation" r:id="rId3" imgW="8483600" imgH="187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459788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8504306"/>
              </p:ext>
            </p:extLst>
          </p:nvPr>
        </p:nvGraphicFramePr>
        <p:xfrm>
          <a:off x="381000" y="5181600"/>
          <a:ext cx="79533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name="Equation" r:id="rId5" imgW="7988300" imgH="927100" progId="Equation.3">
                  <p:embed/>
                </p:oleObj>
              </mc:Choice>
              <mc:Fallback>
                <p:oleObj name="Equation" r:id="rId5" imgW="7988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79533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4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76D2D-203A-4A9C-8474-3B8CF86376EA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 (</a:t>
            </a:r>
            <a:r>
              <a:rPr lang="en-US" b="1" dirty="0" err="1" smtClean="0"/>
              <a:t>SOLN</a:t>
            </a:r>
            <a:r>
              <a:rPr lang="en-US" b="1" dirty="0" smtClean="0"/>
              <a:t>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6820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</a:rPr>
              <a:t>Slope and Elastic curve: 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  <a:sym typeface="Symbol" pitchFamily="18" charset="2"/>
              </a:rPr>
              <a:t>Substituting </a:t>
            </a:r>
            <a:r>
              <a:rPr lang="en-US" i="1" smtClean="0">
                <a:sym typeface="Symbol" pitchFamily="18" charset="2"/>
              </a:rPr>
              <a:t>C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3</a:t>
            </a:r>
            <a:r>
              <a:rPr lang="en-US" smtClean="0">
                <a:latin typeface="Arial" charset="0"/>
                <a:sym typeface="Symbol" pitchFamily="18" charset="2"/>
              </a:rPr>
              <a:t> and </a:t>
            </a:r>
            <a:r>
              <a:rPr lang="en-US" i="1" smtClean="0">
                <a:sym typeface="Symbol" pitchFamily="18" charset="2"/>
              </a:rPr>
              <a:t>C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4</a:t>
            </a:r>
            <a:r>
              <a:rPr lang="en-US" smtClean="0">
                <a:latin typeface="Arial" charset="0"/>
                <a:sym typeface="Symbol" pitchFamily="18" charset="2"/>
              </a:rPr>
              <a:t> into Eqn (4) gives</a:t>
            </a:r>
          </a:p>
          <a:p>
            <a:pPr marL="0" indent="0" eaLnBrk="1" hangingPunct="1">
              <a:buFontTx/>
              <a:buNone/>
            </a:pPr>
            <a:endParaRPr lang="en-US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n-US" smtClean="0">
                <a:latin typeface="Arial" charset="0"/>
                <a:sym typeface="Symbol" pitchFamily="18" charset="2"/>
              </a:rPr>
              <a:t>Displacement at </a:t>
            </a:r>
            <a:r>
              <a:rPr lang="en-US" i="1" smtClean="0">
                <a:sym typeface="Symbol" pitchFamily="18" charset="2"/>
              </a:rPr>
              <a:t>C</a:t>
            </a:r>
            <a:r>
              <a:rPr lang="en-US" smtClean="0">
                <a:latin typeface="Arial" charset="0"/>
                <a:sym typeface="Symbol" pitchFamily="18" charset="2"/>
              </a:rPr>
              <a:t> is determined by setting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baseline="-25000" smtClean="0">
                <a:latin typeface="Arial" charset="0"/>
                <a:sym typeface="Symbol" pitchFamily="18" charset="2"/>
              </a:rPr>
              <a:t>2</a:t>
            </a:r>
            <a:r>
              <a:rPr lang="en-US" smtClean="0">
                <a:latin typeface="Arial" charset="0"/>
                <a:sym typeface="Symbol" pitchFamily="18" charset="2"/>
              </a:rPr>
              <a:t> = 0, </a:t>
            </a:r>
          </a:p>
        </p:txBody>
      </p:sp>
      <p:graphicFrame>
        <p:nvGraphicFramePr>
          <p:cNvPr id="4301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14600" y="2438400"/>
          <a:ext cx="45164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4" name="Equation" r:id="rId3" imgW="4533900" imgH="927100" progId="Equation.3">
                  <p:embed/>
                </p:oleObj>
              </mc:Choice>
              <mc:Fallback>
                <p:oleObj name="Equation" r:id="rId3" imgW="45339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5164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32179438"/>
              </p:ext>
            </p:extLst>
          </p:nvPr>
        </p:nvGraphicFramePr>
        <p:xfrm>
          <a:off x="3505200" y="4953000"/>
          <a:ext cx="1981200" cy="112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5" name="Equation" r:id="rId5" imgW="1638300" imgH="927100" progId="Equation.3">
                  <p:embed/>
                </p:oleObj>
              </mc:Choice>
              <mc:Fallback>
                <p:oleObj name="Equation" r:id="rId5" imgW="1638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1981200" cy="112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AD16E9-36D3-4A6A-B1B6-B21A1071D4B2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55" y="0"/>
            <a:ext cx="91440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EXAMPLE 2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758237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Loading functions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sym typeface="Symbol" pitchFamily="18" charset="2"/>
              </a:rPr>
              <a:t>Furthermore, </a:t>
            </a:r>
            <a:r>
              <a:rPr lang="en-US" i="1" dirty="0" err="1" smtClean="0">
                <a:sym typeface="Symbol" pitchFamily="18" charset="2"/>
              </a:rPr>
              <a:t>dM</a:t>
            </a:r>
            <a:r>
              <a:rPr lang="en-US" i="1" dirty="0" smtClean="0">
                <a:sym typeface="Symbol" pitchFamily="18" charset="2"/>
              </a:rPr>
              <a:t>/dx = V</a:t>
            </a:r>
            <a:r>
              <a:rPr lang="en-US" dirty="0" smtClean="0">
                <a:latin typeface="Arial" charset="0"/>
                <a:sym typeface="Symbol" pitchFamily="18" charset="2"/>
              </a:rPr>
              <a:t>, so integrating again yields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  <a:sym typeface="Symbol" pitchFamily="18" charset="2"/>
              </a:rPr>
              <a:t>The same result can be obtained directly from Table 1.</a:t>
            </a:r>
          </a:p>
        </p:txBody>
      </p:sp>
      <p:graphicFrame>
        <p:nvGraphicFramePr>
          <p:cNvPr id="5734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5167157"/>
              </p:ext>
            </p:extLst>
          </p:nvPr>
        </p:nvGraphicFramePr>
        <p:xfrm>
          <a:off x="533400" y="3048000"/>
          <a:ext cx="828198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5" name="Equation" r:id="rId3" imgW="8331200" imgH="1498600" progId="Equation.3">
                  <p:embed/>
                </p:oleObj>
              </mc:Choice>
              <mc:Fallback>
                <p:oleObj name="Equation" r:id="rId3" imgW="83312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8281988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6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A3248-C41F-4C28-AB46-7152579170D9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THE ELASTIC CURVE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758237" cy="54102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dirty="0" smtClean="0">
                <a:latin typeface="Arial" charset="0"/>
              </a:rPr>
              <a:t>Draw the moment diagram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for the beam first before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creating the elastic curve.</a:t>
            </a:r>
          </a:p>
          <a:p>
            <a:pPr marL="609600" indent="-609600" eaLnBrk="1" hangingPunct="1"/>
            <a:r>
              <a:rPr lang="en-US" dirty="0" smtClean="0">
                <a:latin typeface="Arial" charset="0"/>
              </a:rPr>
              <a:t>Use beam convention sign.</a:t>
            </a:r>
          </a:p>
        </p:txBody>
      </p:sp>
      <p:pic>
        <p:nvPicPr>
          <p:cNvPr id="6149" name="Picture 6" descr="AADFPF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971800"/>
            <a:ext cx="305752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AADFPF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54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0EC13-3DE3-41EE-AFFB-A48DD26801C3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4" y="6927"/>
            <a:ext cx="9130145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 THE ELASTIC CURVE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758237" cy="5410200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For example, due to roller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and pin supports at </a:t>
            </a:r>
            <a:r>
              <a:rPr lang="en-US" sz="2800" i="1" dirty="0" smtClean="0"/>
              <a:t>B</a:t>
            </a:r>
            <a:r>
              <a:rPr lang="en-US" sz="2800" dirty="0" smtClean="0">
                <a:latin typeface="Arial" charset="0"/>
              </a:rPr>
              <a:t> and </a:t>
            </a:r>
            <a:br>
              <a:rPr lang="en-US" sz="2800" dirty="0" smtClean="0">
                <a:latin typeface="Arial" charset="0"/>
              </a:rPr>
            </a:br>
            <a:r>
              <a:rPr lang="en-US" sz="2800" i="1" dirty="0" smtClean="0"/>
              <a:t>D</a:t>
            </a:r>
            <a:r>
              <a:rPr lang="en-US" sz="2800" dirty="0" smtClean="0">
                <a:latin typeface="Arial" charset="0"/>
              </a:rPr>
              <a:t>, displacements at </a:t>
            </a:r>
            <a:r>
              <a:rPr lang="en-US" sz="2800" i="1" dirty="0" smtClean="0"/>
              <a:t>B</a:t>
            </a:r>
            <a:r>
              <a:rPr lang="en-US" sz="2800" dirty="0" smtClean="0">
                <a:latin typeface="Arial" charset="0"/>
              </a:rPr>
              <a:t> and </a:t>
            </a:r>
            <a:br>
              <a:rPr lang="en-US" sz="2800" dirty="0" smtClean="0">
                <a:latin typeface="Arial" charset="0"/>
              </a:rPr>
            </a:br>
            <a:r>
              <a:rPr lang="en-US" sz="2800" i="1" dirty="0" smtClean="0"/>
              <a:t>D</a:t>
            </a:r>
            <a:r>
              <a:rPr lang="en-US" sz="2800" dirty="0" smtClean="0">
                <a:latin typeface="Arial" charset="0"/>
              </a:rPr>
              <a:t> is zero.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For region of -</a:t>
            </a:r>
            <a:r>
              <a:rPr lang="en-US" sz="2800" dirty="0" err="1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moment </a:t>
            </a:r>
            <a:r>
              <a:rPr lang="en-US" sz="2800" i="1" dirty="0" smtClean="0"/>
              <a:t>AC</a:t>
            </a:r>
            <a:r>
              <a:rPr lang="en-US" sz="2800" dirty="0" smtClean="0">
                <a:latin typeface="Arial" charset="0"/>
              </a:rPr>
              <a:t>, elastic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curve concave downwards.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Within region of +</a:t>
            </a:r>
            <a:r>
              <a:rPr lang="en-US" sz="2800" dirty="0" err="1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moment </a:t>
            </a:r>
            <a:r>
              <a:rPr lang="en-US" sz="2800" i="1" dirty="0" smtClean="0"/>
              <a:t>CD</a:t>
            </a:r>
            <a:r>
              <a:rPr lang="en-US" sz="2800" dirty="0" smtClean="0">
                <a:latin typeface="Arial" charset="0"/>
              </a:rPr>
              <a:t>, elastic curve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concave upwards.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At </a:t>
            </a:r>
            <a:r>
              <a:rPr lang="en-US" sz="2800" dirty="0" err="1" smtClean="0">
                <a:latin typeface="Arial" charset="0"/>
              </a:rPr>
              <a:t>pt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i="1" dirty="0" smtClean="0"/>
              <a:t>C</a:t>
            </a:r>
            <a:r>
              <a:rPr lang="en-US" sz="2800" dirty="0" smtClean="0">
                <a:latin typeface="Arial" charset="0"/>
              </a:rPr>
              <a:t>, there is an inflection </a:t>
            </a:r>
            <a:r>
              <a:rPr lang="en-US" sz="2800" dirty="0" err="1" smtClean="0">
                <a:latin typeface="Arial" charset="0"/>
              </a:rPr>
              <a:t>pt</a:t>
            </a:r>
            <a:r>
              <a:rPr lang="en-US" sz="2800" dirty="0" smtClean="0">
                <a:latin typeface="Arial" charset="0"/>
              </a:rPr>
              <a:t> where curve changes from concave up to concave down (zero moment</a:t>
            </a:r>
            <a:r>
              <a:rPr lang="en-US" dirty="0" smtClean="0">
                <a:latin typeface="Arial" charset="0"/>
              </a:rPr>
              <a:t>).</a:t>
            </a:r>
          </a:p>
        </p:txBody>
      </p:sp>
      <p:pic>
        <p:nvPicPr>
          <p:cNvPr id="7173" name="Picture 6" descr="AADFPFI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066800"/>
            <a:ext cx="396240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A8902-23F4-4787-B4D3-761C21D0391D}" type="slidenum">
              <a:rPr lang="en-US" sz="1400"/>
              <a:pPr eaLnBrk="1" hangingPunct="1"/>
              <a:t>6</a:t>
            </a:fld>
            <a:endParaRPr lang="en-US" sz="1400"/>
          </a:p>
        </p:txBody>
      </p:sp>
      <p:pic>
        <p:nvPicPr>
          <p:cNvPr id="8195" name="Picture 7" descr="AADFPFK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9624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CC3300"/>
                </a:solidFill>
                <a:latin typeface="Arial" charset="0"/>
              </a:rPr>
              <a:t>Moment-Curvature Relationship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i="1" smtClean="0"/>
              <a:t>x</a:t>
            </a:r>
            <a:r>
              <a:rPr lang="en-US" smtClean="0">
                <a:latin typeface="Arial" charset="0"/>
              </a:rPr>
              <a:t> axis extends +ve to the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right, along longitudinal axis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of beam.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A differential element of undeformed width</a:t>
            </a:r>
            <a:br>
              <a:rPr lang="en-US" smtClean="0">
                <a:latin typeface="Arial" charset="0"/>
              </a:rPr>
            </a:br>
            <a:r>
              <a:rPr lang="en-US" i="1" smtClean="0"/>
              <a:t>dx</a:t>
            </a:r>
            <a:r>
              <a:rPr lang="en-US" smtClean="0">
                <a:latin typeface="Arial" charset="0"/>
              </a:rPr>
              <a:t> is located.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i="1" smtClean="0">
                <a:latin typeface="Arial" charset="0"/>
                <a:sym typeface="Symbol" pitchFamily="18" charset="2"/>
              </a:rPr>
              <a:t></a:t>
            </a:r>
            <a:r>
              <a:rPr lang="en-US" smtClean="0">
                <a:latin typeface="Arial" charset="0"/>
                <a:sym typeface="Symbol" pitchFamily="18" charset="2"/>
              </a:rPr>
              <a:t> </a:t>
            </a:r>
            <a:r>
              <a:rPr lang="en-US" smtClean="0">
                <a:latin typeface="Arial" charset="0"/>
              </a:rPr>
              <a:t>axis extends +ve upwards from </a:t>
            </a:r>
            <a:r>
              <a:rPr lang="en-US" i="1" smtClean="0"/>
              <a:t>x</a:t>
            </a:r>
            <a:r>
              <a:rPr lang="en-US" smtClean="0">
                <a:latin typeface="Arial" charset="0"/>
              </a:rPr>
              <a:t> axis.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It measures the displacement of the centroid on x-sectional area of element.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A “localized” </a:t>
            </a:r>
            <a:r>
              <a:rPr lang="en-US" i="1" smtClean="0"/>
              <a:t>y</a:t>
            </a:r>
            <a:r>
              <a:rPr lang="en-US" smtClean="0">
                <a:latin typeface="Arial" charset="0"/>
              </a:rPr>
              <a:t> coordinate is specified for the position of a fiber in the element.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It is measured +ve upward from the neutral axis.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 THE ELASTIC CURVE</a:t>
            </a:r>
          </a:p>
        </p:txBody>
      </p:sp>
    </p:spTree>
    <p:extLst>
      <p:ext uri="{BB962C8B-B14F-4D97-AF65-F5344CB8AC3E}">
        <p14:creationId xmlns:p14="http://schemas.microsoft.com/office/powerpoint/2010/main" val="4216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D4510-64A5-42DE-A963-366C37C917BB}" type="slidenum">
              <a:rPr lang="en-US" sz="1400"/>
              <a:pPr eaLnBrk="1" hangingPunct="1"/>
              <a:t>7</a:t>
            </a:fld>
            <a:endParaRPr lang="en-US" sz="1400"/>
          </a:p>
        </p:txBody>
      </p:sp>
      <p:pic>
        <p:nvPicPr>
          <p:cNvPr id="9219" name="Picture 6" descr="AADFPFM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0038" y="1066800"/>
            <a:ext cx="2314575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THE ELASTIC CURVE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066800"/>
            <a:ext cx="8758237" cy="5410200"/>
          </a:xfrm>
          <a:noFill/>
        </p:spPr>
        <p:txBody>
          <a:bodyPr>
            <a:normAutofit/>
          </a:bodyPr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CC3300"/>
                </a:solidFill>
                <a:latin typeface="Arial" charset="0"/>
              </a:rPr>
              <a:t>Moment-Curvature Relationship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Limit analysis to the case of initially straight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beam elastically deformed by loads applied perpendicular to beam’s </a:t>
            </a:r>
            <a:r>
              <a:rPr lang="en-US" sz="2800" i="1" dirty="0" smtClean="0"/>
              <a:t>x</a:t>
            </a:r>
            <a:r>
              <a:rPr lang="en-US" sz="2800" dirty="0" smtClean="0">
                <a:latin typeface="Arial" charset="0"/>
              </a:rPr>
              <a:t> axis and lying in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the </a:t>
            </a:r>
            <a:r>
              <a:rPr lang="en-US" sz="2800" i="1" dirty="0" smtClean="0"/>
              <a:t>x</a:t>
            </a:r>
            <a:r>
              <a:rPr lang="en-US" sz="2800" dirty="0" smtClean="0">
                <a:latin typeface="Arial" charset="0"/>
              </a:rPr>
              <a:t>-</a:t>
            </a:r>
            <a:r>
              <a:rPr lang="en-US" sz="2800" i="1" dirty="0" smtClean="0">
                <a:latin typeface="Arial" charset="0"/>
                <a:sym typeface="Symbol" pitchFamily="18" charset="2"/>
              </a:rPr>
              <a:t></a:t>
            </a:r>
            <a:r>
              <a:rPr lang="en-US" sz="2800" dirty="0" smtClean="0">
                <a:latin typeface="Arial" charset="0"/>
              </a:rPr>
              <a:t> plane of symmetry for beam’s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x-sectional area.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Internal moment </a:t>
            </a:r>
            <a:r>
              <a:rPr lang="en-US" sz="2800" b="1" dirty="0" smtClean="0">
                <a:latin typeface="Arial" charset="0"/>
              </a:rPr>
              <a:t>M</a:t>
            </a:r>
            <a:r>
              <a:rPr lang="en-US" sz="2800" dirty="0" smtClean="0">
                <a:latin typeface="Arial" charset="0"/>
              </a:rPr>
              <a:t> deforms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element such that angle between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x-sections is </a:t>
            </a:r>
            <a:r>
              <a:rPr lang="en-US" sz="2800" i="1" dirty="0" smtClean="0"/>
              <a:t>d</a:t>
            </a:r>
            <a:r>
              <a:rPr lang="en-US" sz="2800" i="1" dirty="0" smtClean="0">
                <a:latin typeface="Arial" charset="0"/>
                <a:sym typeface="Symbol" pitchFamily="18" charset="2"/>
              </a:rPr>
              <a:t>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Arc </a:t>
            </a:r>
            <a:r>
              <a:rPr lang="en-US" sz="2800" i="1" dirty="0" smtClean="0"/>
              <a:t>dx</a:t>
            </a:r>
            <a:r>
              <a:rPr lang="en-US" sz="2800" dirty="0" smtClean="0">
                <a:latin typeface="Arial" charset="0"/>
              </a:rPr>
              <a:t> is a part of the elastic curve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that intersects the neutral axis for each x-section.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Radius of curvature for this arc defined as the distance </a:t>
            </a:r>
            <a:r>
              <a:rPr lang="en-US" sz="2800" i="1" dirty="0" smtClean="0">
                <a:latin typeface="Arial" charset="0"/>
                <a:sym typeface="Symbol" pitchFamily="18" charset="2"/>
              </a:rPr>
              <a:t></a:t>
            </a:r>
            <a:r>
              <a:rPr lang="en-US" sz="2800" dirty="0" smtClean="0">
                <a:latin typeface="Arial" charset="0"/>
              </a:rPr>
              <a:t>, measured from center of curvature </a:t>
            </a:r>
            <a:r>
              <a:rPr lang="en-US" sz="2800" i="1" dirty="0" smtClean="0"/>
              <a:t>O’</a:t>
            </a:r>
            <a:r>
              <a:rPr lang="en-US" sz="2800" dirty="0" smtClean="0">
                <a:latin typeface="Arial" charset="0"/>
              </a:rPr>
              <a:t> to </a:t>
            </a:r>
            <a:r>
              <a:rPr lang="en-US" sz="2800" i="1" dirty="0" smtClean="0"/>
              <a:t>dx</a:t>
            </a:r>
            <a:r>
              <a:rPr lang="en-US" sz="2800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9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6C67E-90E5-4F97-8333-5D27C3D0F353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THE ELASTIC CURVE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834437" cy="5410200"/>
          </a:xfrm>
          <a:noFill/>
        </p:spPr>
        <p:txBody>
          <a:bodyPr/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CC3300"/>
                </a:solidFill>
                <a:latin typeface="Arial" charset="0"/>
              </a:rPr>
              <a:t>Moment-Curvature Relationship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mtClean="0">
                <a:latin typeface="Arial" charset="0"/>
              </a:rPr>
              <a:t>Strain in arc </a:t>
            </a:r>
            <a:r>
              <a:rPr lang="en-US" i="1" smtClean="0"/>
              <a:t>ds</a:t>
            </a:r>
            <a:r>
              <a:rPr lang="en-US" smtClean="0">
                <a:latin typeface="Arial" charset="0"/>
              </a:rPr>
              <a:t>, at position </a:t>
            </a:r>
            <a:r>
              <a:rPr lang="en-US" i="1" smtClean="0"/>
              <a:t>y</a:t>
            </a:r>
            <a:r>
              <a:rPr lang="en-US" smtClean="0">
                <a:latin typeface="Arial" charset="0"/>
              </a:rPr>
              <a:t> from neutral axis, is</a:t>
            </a:r>
          </a:p>
        </p:txBody>
      </p:sp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23334815"/>
              </p:ext>
            </p:extLst>
          </p:nvPr>
        </p:nvGraphicFramePr>
        <p:xfrm>
          <a:off x="1143000" y="2590800"/>
          <a:ext cx="6580188" cy="394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Equation" r:id="rId3" imgW="2628720" imgH="1574640" progId="Equation.DSMT4">
                  <p:embed/>
                </p:oleObj>
              </mc:Choice>
              <mc:Fallback>
                <p:oleObj name="Equation" r:id="rId3" imgW="26287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6580188" cy="394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7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B43EA2-9718-4694-BD6D-FAFB018F1520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657600" y="2743200"/>
            <a:ext cx="1447800" cy="1143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/>
              <a:t>THE ELASTIC CURVE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143000"/>
            <a:ext cx="8834437" cy="5410200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CC3300"/>
                </a:solidFill>
                <a:latin typeface="Arial" charset="0"/>
              </a:rPr>
              <a:t>Moment-Curvature Relationship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r>
              <a:rPr lang="en-US" smtClean="0">
                <a:latin typeface="Arial" charset="0"/>
              </a:rPr>
              <a:t>If material is homogeneous and shows linear-elastic behavior, Hooke’s law applies. Since flexure formula also applies, we combing the equations to get</a:t>
            </a: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smtClean="0">
              <a:latin typeface="Arial" charset="0"/>
            </a:endParaRPr>
          </a:p>
          <a:p>
            <a:pPr marL="609600" indent="-609600" defTabSz="966788" eaLnBrk="1" hangingPunct="1">
              <a:lnSpc>
                <a:spcPct val="80000"/>
              </a:lnSpc>
            </a:pPr>
            <a:endParaRPr lang="en-US" smtClean="0">
              <a:latin typeface="Arial" charset="0"/>
            </a:endParaRPr>
          </a:p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i="1" smtClean="0">
                <a:latin typeface="Arial" charset="0"/>
                <a:sym typeface="Symbol" pitchFamily="18" charset="2"/>
              </a:rPr>
              <a:t></a:t>
            </a:r>
            <a:r>
              <a:rPr lang="en-US" smtClean="0">
                <a:latin typeface="Arial" charset="0"/>
              </a:rPr>
              <a:t> = radius of curvature at a specific pt on elastic curve (1/</a:t>
            </a:r>
            <a:r>
              <a:rPr lang="en-US" i="1" smtClean="0">
                <a:latin typeface="Arial" charset="0"/>
                <a:sym typeface="Symbol" pitchFamily="18" charset="2"/>
              </a:rPr>
              <a:t></a:t>
            </a:r>
            <a:r>
              <a:rPr lang="en-US" smtClean="0">
                <a:latin typeface="Arial" charset="0"/>
              </a:rPr>
              <a:t> is referred to as the curvature).</a:t>
            </a:r>
          </a:p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i="1" smtClean="0"/>
              <a:t>M</a:t>
            </a:r>
            <a:r>
              <a:rPr lang="en-US" smtClean="0">
                <a:latin typeface="Arial" charset="0"/>
              </a:rPr>
              <a:t> = internal moment in beam at pt where is to be determined.</a:t>
            </a:r>
          </a:p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i="1" smtClean="0"/>
              <a:t>E</a:t>
            </a:r>
            <a:r>
              <a:rPr lang="en-US" smtClean="0">
                <a:latin typeface="Arial" charset="0"/>
              </a:rPr>
              <a:t> = material’s modulus of elasticity.</a:t>
            </a:r>
          </a:p>
          <a:p>
            <a:pPr marL="609600" indent="-609600" defTabSz="966788" eaLnBrk="1" hangingPunct="1">
              <a:lnSpc>
                <a:spcPct val="80000"/>
              </a:lnSpc>
              <a:buFontTx/>
              <a:buNone/>
            </a:pPr>
            <a:r>
              <a:rPr lang="en-US" i="1" smtClean="0"/>
              <a:t>I</a:t>
            </a:r>
            <a:r>
              <a:rPr lang="en-US" smtClean="0">
                <a:latin typeface="Arial" charset="0"/>
              </a:rPr>
              <a:t> = beam’s moment of inertia computed about neutral axis.</a:t>
            </a:r>
          </a:p>
        </p:txBody>
      </p:sp>
      <p:graphicFrame>
        <p:nvGraphicFramePr>
          <p:cNvPr id="1127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622675" y="2881313"/>
          <a:ext cx="26273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Equation" r:id="rId3" imgW="1269720" imgH="419040" progId="Equation.DSMT4">
                  <p:embed/>
                </p:oleObj>
              </mc:Choice>
              <mc:Fallback>
                <p:oleObj name="Equation" r:id="rId3" imgW="1269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881313"/>
                        <a:ext cx="26273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3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1018</Words>
  <Application>Microsoft Office PowerPoint</Application>
  <PresentationFormat>On-screen Show (4:3)</PresentationFormat>
  <Paragraphs>183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MathType 6.0 Equation</vt:lpstr>
      <vt:lpstr>DEFLECTION OF STRAIGHT BEAM</vt:lpstr>
      <vt:lpstr>OBJECTIVE</vt:lpstr>
      <vt:lpstr>1          THE ELASTIC CURVE</vt:lpstr>
      <vt:lpstr>THE ELASTIC CURVE</vt:lpstr>
      <vt:lpstr> THE ELASTIC CURVE</vt:lpstr>
      <vt:lpstr> THE ELASTIC CURVE</vt:lpstr>
      <vt:lpstr>THE ELASTIC CURVE</vt:lpstr>
      <vt:lpstr>THE ELASTIC CURVE</vt:lpstr>
      <vt:lpstr>THE ELASTIC CURVE</vt:lpstr>
      <vt:lpstr> THE ELASTIC CURVE</vt:lpstr>
      <vt:lpstr> THE ELASTIC CURVE</vt:lpstr>
      <vt:lpstr>2       SLOPE AND DISPLACEMENT BY INTEGRATION</vt:lpstr>
      <vt:lpstr>12.2 SLOPE AND DISPLACEMENT BY INTEGRATION</vt:lpstr>
      <vt:lpstr> SLOPE AND DISPLACEMENT BY INTEGRATION</vt:lpstr>
      <vt:lpstr> SLOPE AND DISPLACEMENT BY INTEGRATION</vt:lpstr>
      <vt:lpstr>12.2 SLOPE AND DISPLACEMENT BY INTEGRATION</vt:lpstr>
      <vt:lpstr> SLOPE AND DISPLACEMENT BY INTEGRATION</vt:lpstr>
      <vt:lpstr>EXAMPLE 1</vt:lpstr>
      <vt:lpstr>EXAMPLE 1 (SOLN)</vt:lpstr>
      <vt:lpstr>EXAMPLE 1 (SOLN)</vt:lpstr>
      <vt:lpstr>EXAMPLE 1 (SOLN)</vt:lpstr>
      <vt:lpstr>EXAMPLE 1 (SOLN)</vt:lpstr>
      <vt:lpstr>EXAMPLE 1 (SOLN)</vt:lpstr>
      <vt:lpstr>EXAMPLE 1 (SOLN)</vt:lpstr>
      <vt:lpstr>PowerPoint Presentation</vt:lpstr>
      <vt:lpstr>EXAMPLE 2</vt:lpstr>
      <vt:lpstr>EXAMPLE 2 (SOLN)</vt:lpstr>
      <vt:lpstr>EXAMPLE 2 (SOLN)</vt:lpstr>
      <vt:lpstr>EXAMPLE 2 (SOLN)</vt:lpstr>
      <vt:lpstr>EXAMPLE 2 (SOLN)</vt:lpstr>
      <vt:lpstr>EXAMPLE 2 (SOLN)</vt:lpstr>
      <vt:lpstr>EXAMPLE 2 (SOLN)</vt:lpstr>
      <vt:lpstr>EXAMPLE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163</cp:revision>
  <dcterms:created xsi:type="dcterms:W3CDTF">2012-01-30T13:12:45Z</dcterms:created>
  <dcterms:modified xsi:type="dcterms:W3CDTF">2012-04-16T08:38:46Z</dcterms:modified>
</cp:coreProperties>
</file>