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6" r:id="rId2"/>
    <p:sldId id="260" r:id="rId3"/>
    <p:sldId id="276" r:id="rId4"/>
    <p:sldId id="262" r:id="rId5"/>
    <p:sldId id="322" r:id="rId6"/>
    <p:sldId id="320" r:id="rId7"/>
    <p:sldId id="321" r:id="rId8"/>
    <p:sldId id="335" r:id="rId9"/>
    <p:sldId id="336" r:id="rId10"/>
    <p:sldId id="323" r:id="rId11"/>
    <p:sldId id="324" r:id="rId12"/>
    <p:sldId id="326" r:id="rId13"/>
    <p:sldId id="328" r:id="rId14"/>
    <p:sldId id="330" r:id="rId15"/>
    <p:sldId id="329" r:id="rId16"/>
    <p:sldId id="327" r:id="rId17"/>
    <p:sldId id="333" r:id="rId18"/>
    <p:sldId id="346" r:id="rId19"/>
    <p:sldId id="334" r:id="rId20"/>
    <p:sldId id="325" r:id="rId21"/>
    <p:sldId id="342" r:id="rId22"/>
    <p:sldId id="341" r:id="rId23"/>
    <p:sldId id="288" r:id="rId24"/>
    <p:sldId id="338" r:id="rId25"/>
    <p:sldId id="339" r:id="rId26"/>
    <p:sldId id="337" r:id="rId27"/>
    <p:sldId id="343" r:id="rId28"/>
    <p:sldId id="345" r:id="rId29"/>
    <p:sldId id="344" r:id="rId30"/>
    <p:sldId id="340" r:id="rId31"/>
    <p:sldId id="347" r:id="rId32"/>
    <p:sldId id="349" r:id="rId33"/>
    <p:sldId id="351" r:id="rId34"/>
    <p:sldId id="350" r:id="rId35"/>
    <p:sldId id="352" r:id="rId36"/>
    <p:sldId id="353" r:id="rId37"/>
    <p:sldId id="354" r:id="rId38"/>
    <p:sldId id="355" r:id="rId39"/>
    <p:sldId id="356" r:id="rId40"/>
    <p:sldId id="357" r:id="rId41"/>
    <p:sldId id="362" r:id="rId42"/>
    <p:sldId id="361" r:id="rId43"/>
    <p:sldId id="360" r:id="rId44"/>
    <p:sldId id="359" r:id="rId45"/>
    <p:sldId id="358" r:id="rId46"/>
    <p:sldId id="363" r:id="rId47"/>
    <p:sldId id="364" r:id="rId48"/>
    <p:sldId id="369" r:id="rId49"/>
    <p:sldId id="370" r:id="rId50"/>
    <p:sldId id="371" r:id="rId51"/>
    <p:sldId id="366" r:id="rId52"/>
    <p:sldId id="367" r:id="rId53"/>
    <p:sldId id="368" r:id="rId54"/>
    <p:sldId id="373" r:id="rId55"/>
    <p:sldId id="372" r:id="rId56"/>
    <p:sldId id="365" r:id="rId57"/>
    <p:sldId id="376" r:id="rId58"/>
    <p:sldId id="381" r:id="rId59"/>
    <p:sldId id="382" r:id="rId60"/>
    <p:sldId id="380" r:id="rId61"/>
    <p:sldId id="379" r:id="rId62"/>
    <p:sldId id="378" r:id="rId63"/>
    <p:sldId id="377" r:id="rId64"/>
    <p:sldId id="383" r:id="rId65"/>
    <p:sldId id="384" r:id="rId66"/>
    <p:sldId id="391" r:id="rId67"/>
    <p:sldId id="390" r:id="rId68"/>
    <p:sldId id="389" r:id="rId69"/>
    <p:sldId id="388" r:id="rId70"/>
    <p:sldId id="387" r:id="rId71"/>
    <p:sldId id="392" r:id="rId72"/>
    <p:sldId id="393" r:id="rId73"/>
    <p:sldId id="394" r:id="rId74"/>
    <p:sldId id="395" r:id="rId75"/>
    <p:sldId id="396" r:id="rId76"/>
    <p:sldId id="397" r:id="rId77"/>
    <p:sldId id="398" r:id="rId78"/>
    <p:sldId id="399" r:id="rId79"/>
    <p:sldId id="400" r:id="rId80"/>
    <p:sldId id="404" r:id="rId81"/>
    <p:sldId id="403" r:id="rId82"/>
    <p:sldId id="402" r:id="rId83"/>
    <p:sldId id="401" r:id="rId84"/>
    <p:sldId id="405" r:id="rId85"/>
    <p:sldId id="409" r:id="rId86"/>
    <p:sldId id="414" r:id="rId87"/>
    <p:sldId id="415" r:id="rId88"/>
    <p:sldId id="416" r:id="rId89"/>
    <p:sldId id="418" r:id="rId90"/>
    <p:sldId id="419" r:id="rId91"/>
    <p:sldId id="410" r:id="rId92"/>
    <p:sldId id="411" r:id="rId93"/>
    <p:sldId id="412" r:id="rId94"/>
    <p:sldId id="375" r:id="rId95"/>
    <p:sldId id="374" r:id="rId9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33"/>
    <a:srgbClr val="FF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12" autoAdjust="0"/>
    <p:restoredTop sz="87485" autoAdjust="0"/>
  </p:normalViewPr>
  <p:slideViewPr>
    <p:cSldViewPr>
      <p:cViewPr varScale="1">
        <p:scale>
          <a:sx n="96" d="100"/>
          <a:sy n="96" d="100"/>
        </p:scale>
        <p:origin x="-366" y="-90"/>
      </p:cViewPr>
      <p:guideLst>
        <p:guide orient="horz" pos="2160"/>
        <p:guide pos="2880"/>
      </p:guideLst>
    </p:cSldViewPr>
  </p:slideViewPr>
  <p:outlineViewPr>
    <p:cViewPr>
      <p:scale>
        <a:sx n="33" d="100"/>
        <a:sy n="33" d="100"/>
      </p:scale>
      <p:origin x="0" y="508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D5A32-49E4-41E2-86ED-40EA93C37C2A}" type="doc">
      <dgm:prSet loTypeId="urn:microsoft.com/office/officeart/2005/8/layout/hList6" loCatId="list" qsTypeId="urn:microsoft.com/office/officeart/2005/8/quickstyle/3d2" qsCatId="3D" csTypeId="urn:microsoft.com/office/officeart/2005/8/colors/colorful5" csCatId="colorful" phldr="1"/>
      <dgm:spPr/>
      <dgm:t>
        <a:bodyPr/>
        <a:lstStyle/>
        <a:p>
          <a:endParaRPr lang="en-ZA"/>
        </a:p>
      </dgm:t>
    </dgm:pt>
    <dgm:pt modelId="{9C5223FF-B66F-490D-A0BE-912A9758E53D}">
      <dgm:prSet phldrT="[Text]"/>
      <dgm:spPr/>
      <dgm:t>
        <a:bodyPr/>
        <a:lstStyle/>
        <a:p>
          <a:r>
            <a:rPr lang="en-ZA" dirty="0" smtClean="0"/>
            <a:t>ELECTRICAL COMPONENT</a:t>
          </a:r>
          <a:endParaRPr lang="en-ZA" dirty="0"/>
        </a:p>
      </dgm:t>
    </dgm:pt>
    <dgm:pt modelId="{24368C5A-1179-4E2E-8CD2-B524D262E7A7}" type="parTrans" cxnId="{290A230E-0948-4CBC-B6C0-676A5ECBE5B1}">
      <dgm:prSet/>
      <dgm:spPr/>
      <dgm:t>
        <a:bodyPr/>
        <a:lstStyle/>
        <a:p>
          <a:endParaRPr lang="en-ZA"/>
        </a:p>
      </dgm:t>
    </dgm:pt>
    <dgm:pt modelId="{F676556C-A698-40F2-AABF-D4309909EE6F}" type="sibTrans" cxnId="{290A230E-0948-4CBC-B6C0-676A5ECBE5B1}">
      <dgm:prSet/>
      <dgm:spPr/>
      <dgm:t>
        <a:bodyPr/>
        <a:lstStyle/>
        <a:p>
          <a:endParaRPr lang="en-ZA"/>
        </a:p>
      </dgm:t>
    </dgm:pt>
    <dgm:pt modelId="{7FCAC106-3738-467E-9F86-C965FCF1FDB1}">
      <dgm:prSet phldrT="[Text]"/>
      <dgm:spPr/>
      <dgm:t>
        <a:bodyPr/>
        <a:lstStyle/>
        <a:p>
          <a:r>
            <a:rPr lang="en-ZA" i="0" dirty="0" smtClean="0"/>
            <a:t>Use of measuring Instruments </a:t>
          </a:r>
          <a:endParaRPr lang="en-ZA" i="0" dirty="0"/>
        </a:p>
      </dgm:t>
    </dgm:pt>
    <dgm:pt modelId="{9DB78D37-9ECC-4920-86D1-5D6E38FC6E3D}" type="parTrans" cxnId="{3E2692D6-DC8C-4AE0-A6EB-30E1C95D3145}">
      <dgm:prSet/>
      <dgm:spPr/>
      <dgm:t>
        <a:bodyPr/>
        <a:lstStyle/>
        <a:p>
          <a:endParaRPr lang="en-ZA"/>
        </a:p>
      </dgm:t>
    </dgm:pt>
    <dgm:pt modelId="{6E5E4610-7E41-44F1-B97A-988B7D95A5A6}" type="sibTrans" cxnId="{3E2692D6-DC8C-4AE0-A6EB-30E1C95D3145}">
      <dgm:prSet/>
      <dgm:spPr/>
      <dgm:t>
        <a:bodyPr/>
        <a:lstStyle/>
        <a:p>
          <a:endParaRPr lang="en-ZA"/>
        </a:p>
      </dgm:t>
    </dgm:pt>
    <dgm:pt modelId="{EFDA29F6-F54B-4E1C-A0F3-DFD433974037}">
      <dgm:prSet phldrT="[Text]"/>
      <dgm:spPr/>
      <dgm:t>
        <a:bodyPr/>
        <a:lstStyle/>
        <a:p>
          <a:r>
            <a:rPr lang="en-ZA" dirty="0" smtClean="0"/>
            <a:t> MECHANICAL COMPONENT</a:t>
          </a:r>
          <a:endParaRPr lang="en-ZA" dirty="0"/>
        </a:p>
      </dgm:t>
    </dgm:pt>
    <dgm:pt modelId="{238EBF30-4AEE-4144-8182-713E5412E5FA}" type="parTrans" cxnId="{C4318F66-4374-4CB7-A484-3A26564B1495}">
      <dgm:prSet/>
      <dgm:spPr/>
      <dgm:t>
        <a:bodyPr/>
        <a:lstStyle/>
        <a:p>
          <a:endParaRPr lang="en-ZA"/>
        </a:p>
      </dgm:t>
    </dgm:pt>
    <dgm:pt modelId="{626B851B-DA67-409C-9D69-4A034E60FD06}" type="sibTrans" cxnId="{C4318F66-4374-4CB7-A484-3A26564B1495}">
      <dgm:prSet/>
      <dgm:spPr/>
      <dgm:t>
        <a:bodyPr/>
        <a:lstStyle/>
        <a:p>
          <a:endParaRPr lang="en-ZA"/>
        </a:p>
      </dgm:t>
    </dgm:pt>
    <dgm:pt modelId="{8B17584F-67C8-411D-8EE2-65703003468F}">
      <dgm:prSet phldrT="[Text]"/>
      <dgm:spPr/>
      <dgm:t>
        <a:bodyPr/>
        <a:lstStyle/>
        <a:p>
          <a:r>
            <a:rPr lang="en-ZA" i="0" dirty="0" smtClean="0"/>
            <a:t>Static Mechanics</a:t>
          </a:r>
          <a:endParaRPr lang="en-ZA" i="0" dirty="0"/>
        </a:p>
      </dgm:t>
    </dgm:pt>
    <dgm:pt modelId="{1D464991-5357-469C-A027-F9B0DAAA3004}" type="parTrans" cxnId="{9AF82EC8-75D9-4937-A7CD-43194AB1C723}">
      <dgm:prSet/>
      <dgm:spPr/>
      <dgm:t>
        <a:bodyPr/>
        <a:lstStyle/>
        <a:p>
          <a:endParaRPr lang="en-ZA"/>
        </a:p>
      </dgm:t>
    </dgm:pt>
    <dgm:pt modelId="{A913CA04-9D29-469B-BD59-0CBFB9F1F308}" type="sibTrans" cxnId="{9AF82EC8-75D9-4937-A7CD-43194AB1C723}">
      <dgm:prSet/>
      <dgm:spPr/>
      <dgm:t>
        <a:bodyPr/>
        <a:lstStyle/>
        <a:p>
          <a:endParaRPr lang="en-ZA"/>
        </a:p>
      </dgm:t>
    </dgm:pt>
    <dgm:pt modelId="{566B9894-98EC-4F1B-B5DF-95D28D1FF514}">
      <dgm:prSet phldrT="[Text]"/>
      <dgm:spPr/>
      <dgm:t>
        <a:bodyPr/>
        <a:lstStyle/>
        <a:p>
          <a:r>
            <a:rPr lang="en-ZA" dirty="0" smtClean="0"/>
            <a:t>assessments</a:t>
          </a:r>
          <a:endParaRPr lang="en-ZA" dirty="0"/>
        </a:p>
      </dgm:t>
    </dgm:pt>
    <dgm:pt modelId="{C2419D78-6DFC-4AB6-8E5D-C44977F930B6}" type="parTrans" cxnId="{930EEC96-3F7D-4FEC-9B4B-CFF3689AAD1C}">
      <dgm:prSet/>
      <dgm:spPr/>
      <dgm:t>
        <a:bodyPr/>
        <a:lstStyle/>
        <a:p>
          <a:endParaRPr lang="en-ZA"/>
        </a:p>
      </dgm:t>
    </dgm:pt>
    <dgm:pt modelId="{FDFC6343-6384-4C04-BE35-3CE24B812437}" type="sibTrans" cxnId="{930EEC96-3F7D-4FEC-9B4B-CFF3689AAD1C}">
      <dgm:prSet/>
      <dgm:spPr/>
      <dgm:t>
        <a:bodyPr/>
        <a:lstStyle/>
        <a:p>
          <a:endParaRPr lang="en-ZA"/>
        </a:p>
      </dgm:t>
    </dgm:pt>
    <dgm:pt modelId="{EDB0E44D-9FCA-44F8-88D4-7304DD617D52}">
      <dgm:prSet phldrT="[Text]"/>
      <dgm:spPr/>
      <dgm:t>
        <a:bodyPr/>
        <a:lstStyle/>
        <a:p>
          <a:r>
            <a:rPr lang="en-ZA" dirty="0" smtClean="0"/>
            <a:t>Designs</a:t>
          </a:r>
          <a:endParaRPr lang="en-ZA" dirty="0"/>
        </a:p>
      </dgm:t>
    </dgm:pt>
    <dgm:pt modelId="{4CE91AC6-DE00-493B-A9D7-E5187FDFC11E}" type="parTrans" cxnId="{F8D655B4-C892-43FF-B93C-40EEC7F59FE0}">
      <dgm:prSet/>
      <dgm:spPr/>
      <dgm:t>
        <a:bodyPr/>
        <a:lstStyle/>
        <a:p>
          <a:endParaRPr lang="en-ZA"/>
        </a:p>
      </dgm:t>
    </dgm:pt>
    <dgm:pt modelId="{9703261E-04F3-4C30-B1B4-3FA7BC9F19D0}" type="sibTrans" cxnId="{F8D655B4-C892-43FF-B93C-40EEC7F59FE0}">
      <dgm:prSet/>
      <dgm:spPr/>
      <dgm:t>
        <a:bodyPr/>
        <a:lstStyle/>
        <a:p>
          <a:endParaRPr lang="en-ZA"/>
        </a:p>
      </dgm:t>
    </dgm:pt>
    <dgm:pt modelId="{843B263B-D1EF-4370-972B-E49C94B3A736}">
      <dgm:prSet/>
      <dgm:spPr/>
      <dgm:t>
        <a:bodyPr/>
        <a:lstStyle/>
        <a:p>
          <a:r>
            <a:rPr lang="en-ZA" dirty="0" smtClean="0"/>
            <a:t>You are welcome to ask anything about the course at any time and anywhere.</a:t>
          </a:r>
          <a:endParaRPr lang="en-ZA" dirty="0"/>
        </a:p>
      </dgm:t>
    </dgm:pt>
    <dgm:pt modelId="{51F44C97-8CA0-44CE-A100-00C2BD2405A3}" type="parTrans" cxnId="{D6406225-69EB-4F17-80A8-C472F2AB3C29}">
      <dgm:prSet/>
      <dgm:spPr/>
      <dgm:t>
        <a:bodyPr/>
        <a:lstStyle/>
        <a:p>
          <a:endParaRPr lang="en-ZA"/>
        </a:p>
      </dgm:t>
    </dgm:pt>
    <dgm:pt modelId="{47A58580-2545-4F57-B5E4-6455301E1196}" type="sibTrans" cxnId="{D6406225-69EB-4F17-80A8-C472F2AB3C29}">
      <dgm:prSet/>
      <dgm:spPr/>
      <dgm:t>
        <a:bodyPr/>
        <a:lstStyle/>
        <a:p>
          <a:endParaRPr lang="en-ZA"/>
        </a:p>
      </dgm:t>
    </dgm:pt>
    <dgm:pt modelId="{5A6B8985-175E-4293-A79A-2DD7C5B05068}">
      <dgm:prSet phldrT="[Text]"/>
      <dgm:spPr/>
      <dgm:t>
        <a:bodyPr/>
        <a:lstStyle/>
        <a:p>
          <a:r>
            <a:rPr lang="en-ZA" i="0" dirty="0" smtClean="0"/>
            <a:t>Electrical Drawings</a:t>
          </a:r>
          <a:endParaRPr lang="en-ZA" i="0" dirty="0"/>
        </a:p>
      </dgm:t>
    </dgm:pt>
    <dgm:pt modelId="{CEAF896B-0EDE-42BB-A3EE-B39D55E3F853}" type="sibTrans" cxnId="{39B6C6C1-5948-4AD8-A696-0DBA03CAAAA8}">
      <dgm:prSet/>
      <dgm:spPr/>
      <dgm:t>
        <a:bodyPr/>
        <a:lstStyle/>
        <a:p>
          <a:endParaRPr lang="en-ZA"/>
        </a:p>
      </dgm:t>
    </dgm:pt>
    <dgm:pt modelId="{03ADADE6-78AD-4AB3-BE19-2F8A38EB860B}" type="parTrans" cxnId="{39B6C6C1-5948-4AD8-A696-0DBA03CAAAA8}">
      <dgm:prSet/>
      <dgm:spPr/>
      <dgm:t>
        <a:bodyPr/>
        <a:lstStyle/>
        <a:p>
          <a:endParaRPr lang="en-ZA"/>
        </a:p>
      </dgm:t>
    </dgm:pt>
    <dgm:pt modelId="{C38B3234-96D3-464E-A96C-1CE257739E73}">
      <dgm:prSet phldrT="[Text]"/>
      <dgm:spPr/>
      <dgm:t>
        <a:bodyPr/>
        <a:lstStyle/>
        <a:p>
          <a:r>
            <a:rPr lang="en-ZA" dirty="0" smtClean="0"/>
            <a:t>Errors, approximations or Ideas   will not attract any marks coz engineers  are exact </a:t>
          </a:r>
          <a:endParaRPr lang="en-ZA" dirty="0"/>
        </a:p>
      </dgm:t>
    </dgm:pt>
    <dgm:pt modelId="{CF451652-051D-42A0-B32A-46584C6F0702}" type="parTrans" cxnId="{73A220BD-D423-45CD-A327-86A3B1A432F2}">
      <dgm:prSet/>
      <dgm:spPr/>
    </dgm:pt>
    <dgm:pt modelId="{F173B7C1-A8A6-4867-936E-E437F35697DF}" type="sibTrans" cxnId="{73A220BD-D423-45CD-A327-86A3B1A432F2}">
      <dgm:prSet/>
      <dgm:spPr/>
    </dgm:pt>
    <dgm:pt modelId="{1B8288CF-C80E-4E8A-AA1B-97654C0D52D3}">
      <dgm:prSet phldrT="[Text]"/>
      <dgm:spPr/>
      <dgm:t>
        <a:bodyPr/>
        <a:lstStyle/>
        <a:p>
          <a:r>
            <a:rPr lang="en-ZA" dirty="0" smtClean="0"/>
            <a:t>8 assignments and 6 labs</a:t>
          </a:r>
          <a:endParaRPr lang="en-ZA" dirty="0"/>
        </a:p>
      </dgm:t>
    </dgm:pt>
    <dgm:pt modelId="{82C5362C-DA8E-40EF-9C5E-798ABCF58DDA}" type="parTrans" cxnId="{B8E49082-F043-42E7-AA5D-F36D5554A321}">
      <dgm:prSet/>
      <dgm:spPr/>
    </dgm:pt>
    <dgm:pt modelId="{292CE698-1887-44BD-A29B-EE0D8D1D9594}" type="sibTrans" cxnId="{B8E49082-F043-42E7-AA5D-F36D5554A321}">
      <dgm:prSet/>
      <dgm:spPr/>
    </dgm:pt>
    <dgm:pt modelId="{802DCA8B-D15F-4657-8624-0CC2BA28CACF}">
      <dgm:prSet phldrT="[Text]"/>
      <dgm:spPr/>
      <dgm:t>
        <a:bodyPr/>
        <a:lstStyle/>
        <a:p>
          <a:r>
            <a:rPr lang="en-ZA" dirty="0" smtClean="0"/>
            <a:t>Assignment will be due for handing every  next Monday</a:t>
          </a:r>
          <a:endParaRPr lang="en-ZA" dirty="0"/>
        </a:p>
      </dgm:t>
    </dgm:pt>
    <dgm:pt modelId="{6778B12D-2A65-44E9-BFE7-330EC6D620BA}" type="parTrans" cxnId="{4C5DBA2B-707F-457A-BCD1-0778FB2BF2A9}">
      <dgm:prSet/>
      <dgm:spPr/>
    </dgm:pt>
    <dgm:pt modelId="{28C39BDE-F773-47AE-8A13-F66381BF9120}" type="sibTrans" cxnId="{4C5DBA2B-707F-457A-BCD1-0778FB2BF2A9}">
      <dgm:prSet/>
      <dgm:spPr/>
    </dgm:pt>
    <dgm:pt modelId="{4F000C82-0494-4AAA-AAAC-B62D2ACEC3E3}">
      <dgm:prSet phldrT="[Text]"/>
      <dgm:spPr/>
      <dgm:t>
        <a:bodyPr/>
        <a:lstStyle/>
        <a:p>
          <a:r>
            <a:rPr lang="en-US" i="1" dirty="0" smtClean="0"/>
            <a:t>Dynamic Mechanics</a:t>
          </a:r>
          <a:endParaRPr lang="en-ZA" i="0" dirty="0"/>
        </a:p>
      </dgm:t>
    </dgm:pt>
    <dgm:pt modelId="{9452E85B-9794-4458-9F40-AA2D066E01BC}" type="parTrans" cxnId="{BA19C833-A482-48B4-8AF8-EB123632F053}">
      <dgm:prSet/>
      <dgm:spPr/>
    </dgm:pt>
    <dgm:pt modelId="{C5DAB05E-B925-4393-BAAF-2B7733335170}" type="sibTrans" cxnId="{BA19C833-A482-48B4-8AF8-EB123632F053}">
      <dgm:prSet/>
      <dgm:spPr/>
    </dgm:pt>
    <dgm:pt modelId="{449C997A-C389-43B1-9BCE-E6869DC052B9}">
      <dgm:prSet/>
      <dgm:spPr/>
      <dgm:t>
        <a:bodyPr/>
        <a:lstStyle/>
        <a:p>
          <a:r>
            <a:rPr lang="en-ZA" dirty="0" smtClean="0"/>
            <a:t>A3 paper for drawing of  certain diagrams </a:t>
          </a:r>
          <a:endParaRPr lang="en-ZA" dirty="0"/>
        </a:p>
      </dgm:t>
    </dgm:pt>
    <dgm:pt modelId="{B6D720A7-F555-400B-B4B1-CD0BC4F0066F}" type="parTrans" cxnId="{5CF38C2A-D8E9-4EDD-81AC-C0A47CDD871D}">
      <dgm:prSet/>
      <dgm:spPr/>
    </dgm:pt>
    <dgm:pt modelId="{D3B44EDC-8739-466C-AD3F-B4A38B4213F7}" type="sibTrans" cxnId="{5CF38C2A-D8E9-4EDD-81AC-C0A47CDD871D}">
      <dgm:prSet/>
      <dgm:spPr/>
    </dgm:pt>
    <dgm:pt modelId="{8E3083D5-F38C-45C3-ADD7-F87F24C8D7A3}" type="pres">
      <dgm:prSet presAssocID="{63CD5A32-49E4-41E2-86ED-40EA93C37C2A}" presName="Name0" presStyleCnt="0">
        <dgm:presLayoutVars>
          <dgm:dir/>
          <dgm:resizeHandles val="exact"/>
        </dgm:presLayoutVars>
      </dgm:prSet>
      <dgm:spPr/>
      <dgm:t>
        <a:bodyPr/>
        <a:lstStyle/>
        <a:p>
          <a:endParaRPr lang="en-ZA"/>
        </a:p>
      </dgm:t>
    </dgm:pt>
    <dgm:pt modelId="{AE12D098-E5F7-4A25-86D7-96529A6EBC42}" type="pres">
      <dgm:prSet presAssocID="{9C5223FF-B66F-490D-A0BE-912A9758E53D}" presName="node" presStyleLbl="node1" presStyleIdx="0" presStyleCnt="3" custScaleX="112423">
        <dgm:presLayoutVars>
          <dgm:bulletEnabled val="1"/>
        </dgm:presLayoutVars>
      </dgm:prSet>
      <dgm:spPr/>
      <dgm:t>
        <a:bodyPr/>
        <a:lstStyle/>
        <a:p>
          <a:endParaRPr lang="en-ZA"/>
        </a:p>
      </dgm:t>
    </dgm:pt>
    <dgm:pt modelId="{1B623050-26CF-4586-812F-6CC0BC0B0437}" type="pres">
      <dgm:prSet presAssocID="{F676556C-A698-40F2-AABF-D4309909EE6F}" presName="sibTrans" presStyleCnt="0"/>
      <dgm:spPr/>
    </dgm:pt>
    <dgm:pt modelId="{754B8801-CD63-4BB4-AA55-A1C2501D4DFE}" type="pres">
      <dgm:prSet presAssocID="{EFDA29F6-F54B-4E1C-A0F3-DFD433974037}" presName="node" presStyleLbl="node1" presStyleIdx="1" presStyleCnt="3" custScaleX="112423">
        <dgm:presLayoutVars>
          <dgm:bulletEnabled val="1"/>
        </dgm:presLayoutVars>
      </dgm:prSet>
      <dgm:spPr/>
      <dgm:t>
        <a:bodyPr/>
        <a:lstStyle/>
        <a:p>
          <a:endParaRPr lang="en-ZA"/>
        </a:p>
      </dgm:t>
    </dgm:pt>
    <dgm:pt modelId="{60DA97C5-B731-4F52-86D3-B8FFD8DE3959}" type="pres">
      <dgm:prSet presAssocID="{626B851B-DA67-409C-9D69-4A034E60FD06}" presName="sibTrans" presStyleCnt="0"/>
      <dgm:spPr/>
    </dgm:pt>
    <dgm:pt modelId="{05FCB083-280B-4B64-A1E9-27855A83FF3E}" type="pres">
      <dgm:prSet presAssocID="{566B9894-98EC-4F1B-B5DF-95D28D1FF514}" presName="node" presStyleLbl="node1" presStyleIdx="2" presStyleCnt="3">
        <dgm:presLayoutVars>
          <dgm:bulletEnabled val="1"/>
        </dgm:presLayoutVars>
      </dgm:prSet>
      <dgm:spPr/>
      <dgm:t>
        <a:bodyPr/>
        <a:lstStyle/>
        <a:p>
          <a:endParaRPr lang="en-ZA"/>
        </a:p>
      </dgm:t>
    </dgm:pt>
  </dgm:ptLst>
  <dgm:cxnLst>
    <dgm:cxn modelId="{9AF82EC8-75D9-4937-A7CD-43194AB1C723}" srcId="{EFDA29F6-F54B-4E1C-A0F3-DFD433974037}" destId="{8B17584F-67C8-411D-8EE2-65703003468F}" srcOrd="0" destOrd="0" parTransId="{1D464991-5357-469C-A027-F9B0DAAA3004}" sibTransId="{A913CA04-9D29-469B-BD59-0CBFB9F1F308}"/>
    <dgm:cxn modelId="{08110588-4D94-4E91-AE5B-F9AF116860A4}" type="presOf" srcId="{1B8288CF-C80E-4E8A-AA1B-97654C0D52D3}" destId="{05FCB083-280B-4B64-A1E9-27855A83FF3E}" srcOrd="0" destOrd="1" presId="urn:microsoft.com/office/officeart/2005/8/layout/hList6"/>
    <dgm:cxn modelId="{B4584C1D-01BC-4AA7-8536-A979E6E240A8}" type="presOf" srcId="{8B17584F-67C8-411D-8EE2-65703003468F}" destId="{754B8801-CD63-4BB4-AA55-A1C2501D4DFE}" srcOrd="0" destOrd="1" presId="urn:microsoft.com/office/officeart/2005/8/layout/hList6"/>
    <dgm:cxn modelId="{D018C5DC-7D72-4002-8AFE-6355CB3C46BC}" type="presOf" srcId="{5A6B8985-175E-4293-A79A-2DD7C5B05068}" destId="{AE12D098-E5F7-4A25-86D7-96529A6EBC42}" srcOrd="0" destOrd="1" presId="urn:microsoft.com/office/officeart/2005/8/layout/hList6"/>
    <dgm:cxn modelId="{39B6C6C1-5948-4AD8-A696-0DBA03CAAAA8}" srcId="{9C5223FF-B66F-490D-A0BE-912A9758E53D}" destId="{5A6B8985-175E-4293-A79A-2DD7C5B05068}" srcOrd="0" destOrd="0" parTransId="{03ADADE6-78AD-4AB3-BE19-2F8A38EB860B}" sibTransId="{CEAF896B-0EDE-42BB-A3EE-B39D55E3F853}"/>
    <dgm:cxn modelId="{1D308F4D-54DD-4A67-BFAA-752CAA6EA925}" type="presOf" srcId="{7FCAC106-3738-467E-9F86-C965FCF1FDB1}" destId="{AE12D098-E5F7-4A25-86D7-96529A6EBC42}" srcOrd="0" destOrd="2" presId="urn:microsoft.com/office/officeart/2005/8/layout/hList6"/>
    <dgm:cxn modelId="{B9EBC265-46A3-42E6-9326-A599AB5C21F8}" type="presOf" srcId="{566B9894-98EC-4F1B-B5DF-95D28D1FF514}" destId="{05FCB083-280B-4B64-A1E9-27855A83FF3E}" srcOrd="0" destOrd="0" presId="urn:microsoft.com/office/officeart/2005/8/layout/hList6"/>
    <dgm:cxn modelId="{B8E49082-F043-42E7-AA5D-F36D5554A321}" srcId="{566B9894-98EC-4F1B-B5DF-95D28D1FF514}" destId="{1B8288CF-C80E-4E8A-AA1B-97654C0D52D3}" srcOrd="0" destOrd="0" parTransId="{82C5362C-DA8E-40EF-9C5E-798ABCF58DDA}" sibTransId="{292CE698-1887-44BD-A29B-EE0D8D1D9594}"/>
    <dgm:cxn modelId="{1F80FECC-23FB-4C73-BF86-05FF70D0E2EA}" type="presOf" srcId="{EDB0E44D-9FCA-44F8-88D4-7304DD617D52}" destId="{AE12D098-E5F7-4A25-86D7-96529A6EBC42}" srcOrd="0" destOrd="3" presId="urn:microsoft.com/office/officeart/2005/8/layout/hList6"/>
    <dgm:cxn modelId="{290A230E-0948-4CBC-B6C0-676A5ECBE5B1}" srcId="{63CD5A32-49E4-41E2-86ED-40EA93C37C2A}" destId="{9C5223FF-B66F-490D-A0BE-912A9758E53D}" srcOrd="0" destOrd="0" parTransId="{24368C5A-1179-4E2E-8CD2-B524D262E7A7}" sibTransId="{F676556C-A698-40F2-AABF-D4309909EE6F}"/>
    <dgm:cxn modelId="{C2EFAED6-E7AC-4E65-8DE2-80E18BDF333C}" type="presOf" srcId="{449C997A-C389-43B1-9BCE-E6869DC052B9}" destId="{05FCB083-280B-4B64-A1E9-27855A83FF3E}" srcOrd="0" destOrd="5" presId="urn:microsoft.com/office/officeart/2005/8/layout/hList6"/>
    <dgm:cxn modelId="{B0DF9C1B-4E92-46C3-A42C-791F9619DA8A}" type="presOf" srcId="{843B263B-D1EF-4370-972B-E49C94B3A736}" destId="{05FCB083-280B-4B64-A1E9-27855A83FF3E}" srcOrd="0" destOrd="4" presId="urn:microsoft.com/office/officeart/2005/8/layout/hList6"/>
    <dgm:cxn modelId="{C4318F66-4374-4CB7-A484-3A26564B1495}" srcId="{63CD5A32-49E4-41E2-86ED-40EA93C37C2A}" destId="{EFDA29F6-F54B-4E1C-A0F3-DFD433974037}" srcOrd="1" destOrd="0" parTransId="{238EBF30-4AEE-4144-8182-713E5412E5FA}" sibTransId="{626B851B-DA67-409C-9D69-4A034E60FD06}"/>
    <dgm:cxn modelId="{D6406225-69EB-4F17-80A8-C472F2AB3C29}" srcId="{566B9894-98EC-4F1B-B5DF-95D28D1FF514}" destId="{843B263B-D1EF-4370-972B-E49C94B3A736}" srcOrd="3" destOrd="0" parTransId="{51F44C97-8CA0-44CE-A100-00C2BD2405A3}" sibTransId="{47A58580-2545-4F57-B5E4-6455301E1196}"/>
    <dgm:cxn modelId="{73A220BD-D423-45CD-A327-86A3B1A432F2}" srcId="{566B9894-98EC-4F1B-B5DF-95D28D1FF514}" destId="{C38B3234-96D3-464E-A96C-1CE257739E73}" srcOrd="2" destOrd="0" parTransId="{CF451652-051D-42A0-B32A-46584C6F0702}" sibTransId="{F173B7C1-A8A6-4867-936E-E437F35697DF}"/>
    <dgm:cxn modelId="{F97783D5-19BD-40B9-989A-033992F361DB}" type="presOf" srcId="{EFDA29F6-F54B-4E1C-A0F3-DFD433974037}" destId="{754B8801-CD63-4BB4-AA55-A1C2501D4DFE}" srcOrd="0" destOrd="0" presId="urn:microsoft.com/office/officeart/2005/8/layout/hList6"/>
    <dgm:cxn modelId="{BA19C833-A482-48B4-8AF8-EB123632F053}" srcId="{EFDA29F6-F54B-4E1C-A0F3-DFD433974037}" destId="{4F000C82-0494-4AAA-AAAC-B62D2ACEC3E3}" srcOrd="1" destOrd="0" parTransId="{9452E85B-9794-4458-9F40-AA2D066E01BC}" sibTransId="{C5DAB05E-B925-4393-BAAF-2B7733335170}"/>
    <dgm:cxn modelId="{607648EE-6572-4742-8D67-F134083EEE3C}" type="presOf" srcId="{63CD5A32-49E4-41E2-86ED-40EA93C37C2A}" destId="{8E3083D5-F38C-45C3-ADD7-F87F24C8D7A3}" srcOrd="0" destOrd="0" presId="urn:microsoft.com/office/officeart/2005/8/layout/hList6"/>
    <dgm:cxn modelId="{3E2692D6-DC8C-4AE0-A6EB-30E1C95D3145}" srcId="{9C5223FF-B66F-490D-A0BE-912A9758E53D}" destId="{7FCAC106-3738-467E-9F86-C965FCF1FDB1}" srcOrd="1" destOrd="0" parTransId="{9DB78D37-9ECC-4920-86D1-5D6E38FC6E3D}" sibTransId="{6E5E4610-7E41-44F1-B97A-988B7D95A5A6}"/>
    <dgm:cxn modelId="{930EEC96-3F7D-4FEC-9B4B-CFF3689AAD1C}" srcId="{63CD5A32-49E4-41E2-86ED-40EA93C37C2A}" destId="{566B9894-98EC-4F1B-B5DF-95D28D1FF514}" srcOrd="2" destOrd="0" parTransId="{C2419D78-6DFC-4AB6-8E5D-C44977F930B6}" sibTransId="{FDFC6343-6384-4C04-BE35-3CE24B812437}"/>
    <dgm:cxn modelId="{5CF38C2A-D8E9-4EDD-81AC-C0A47CDD871D}" srcId="{566B9894-98EC-4F1B-B5DF-95D28D1FF514}" destId="{449C997A-C389-43B1-9BCE-E6869DC052B9}" srcOrd="4" destOrd="0" parTransId="{B6D720A7-F555-400B-B4B1-CD0BC4F0066F}" sibTransId="{D3B44EDC-8739-466C-AD3F-B4A38B4213F7}"/>
    <dgm:cxn modelId="{EF7E164D-DB00-4B12-BAE5-E620D6554A47}" type="presOf" srcId="{802DCA8B-D15F-4657-8624-0CC2BA28CACF}" destId="{05FCB083-280B-4B64-A1E9-27855A83FF3E}" srcOrd="0" destOrd="2" presId="urn:microsoft.com/office/officeart/2005/8/layout/hList6"/>
    <dgm:cxn modelId="{4FA4FA01-9173-4E50-9907-A72B2CCB302C}" type="presOf" srcId="{C38B3234-96D3-464E-A96C-1CE257739E73}" destId="{05FCB083-280B-4B64-A1E9-27855A83FF3E}" srcOrd="0" destOrd="3" presId="urn:microsoft.com/office/officeart/2005/8/layout/hList6"/>
    <dgm:cxn modelId="{63B2A02A-5A26-4ED7-8364-6EB5F4864FCB}" type="presOf" srcId="{9C5223FF-B66F-490D-A0BE-912A9758E53D}" destId="{AE12D098-E5F7-4A25-86D7-96529A6EBC42}" srcOrd="0" destOrd="0" presId="urn:microsoft.com/office/officeart/2005/8/layout/hList6"/>
    <dgm:cxn modelId="{F8D655B4-C892-43FF-B93C-40EEC7F59FE0}" srcId="{9C5223FF-B66F-490D-A0BE-912A9758E53D}" destId="{EDB0E44D-9FCA-44F8-88D4-7304DD617D52}" srcOrd="2" destOrd="0" parTransId="{4CE91AC6-DE00-493B-A9D7-E5187FDFC11E}" sibTransId="{9703261E-04F3-4C30-B1B4-3FA7BC9F19D0}"/>
    <dgm:cxn modelId="{61683ED6-7F64-4F8F-A92E-2A478B077E1D}" type="presOf" srcId="{4F000C82-0494-4AAA-AAAC-B62D2ACEC3E3}" destId="{754B8801-CD63-4BB4-AA55-A1C2501D4DFE}" srcOrd="0" destOrd="2" presId="urn:microsoft.com/office/officeart/2005/8/layout/hList6"/>
    <dgm:cxn modelId="{4C5DBA2B-707F-457A-BCD1-0778FB2BF2A9}" srcId="{566B9894-98EC-4F1B-B5DF-95D28D1FF514}" destId="{802DCA8B-D15F-4657-8624-0CC2BA28CACF}" srcOrd="1" destOrd="0" parTransId="{6778B12D-2A65-44E9-BFE7-330EC6D620BA}" sibTransId="{28C39BDE-F773-47AE-8A13-F66381BF9120}"/>
    <dgm:cxn modelId="{21DA0F42-ECD5-4854-874F-4F16BB2110EA}" type="presParOf" srcId="{8E3083D5-F38C-45C3-ADD7-F87F24C8D7A3}" destId="{AE12D098-E5F7-4A25-86D7-96529A6EBC42}" srcOrd="0" destOrd="0" presId="urn:microsoft.com/office/officeart/2005/8/layout/hList6"/>
    <dgm:cxn modelId="{19621802-1450-46A9-97B6-CD5758C3C401}" type="presParOf" srcId="{8E3083D5-F38C-45C3-ADD7-F87F24C8D7A3}" destId="{1B623050-26CF-4586-812F-6CC0BC0B0437}" srcOrd="1" destOrd="0" presId="urn:microsoft.com/office/officeart/2005/8/layout/hList6"/>
    <dgm:cxn modelId="{5536BFF4-47FF-4F61-8544-150463383FF8}" type="presParOf" srcId="{8E3083D5-F38C-45C3-ADD7-F87F24C8D7A3}" destId="{754B8801-CD63-4BB4-AA55-A1C2501D4DFE}" srcOrd="2" destOrd="0" presId="urn:microsoft.com/office/officeart/2005/8/layout/hList6"/>
    <dgm:cxn modelId="{5259C4E3-D599-46D2-AF97-8F1E6309CEF9}" type="presParOf" srcId="{8E3083D5-F38C-45C3-ADD7-F87F24C8D7A3}" destId="{60DA97C5-B731-4F52-86D3-B8FFD8DE3959}" srcOrd="3" destOrd="0" presId="urn:microsoft.com/office/officeart/2005/8/layout/hList6"/>
    <dgm:cxn modelId="{6B04FA99-43A2-4B2F-BAC4-AACBAB34FDAD}" type="presParOf" srcId="{8E3083D5-F38C-45C3-ADD7-F87F24C8D7A3}" destId="{05FCB083-280B-4B64-A1E9-27855A83FF3E}" srcOrd="4"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096C7-424B-4DE4-9824-BD5CCB019FAF}" type="datetimeFigureOut">
              <a:rPr lang="en-US" smtClean="0"/>
              <a:pPr/>
              <a:t>2/2/2011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4DA9E-2372-471F-8601-9B9F471ECBE4}"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4DA9E-2372-471F-8601-9B9F471ECBE4}" type="slidenum">
              <a:rPr lang="en-GB" smtClean="0"/>
              <a:pPr/>
              <a:t>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4DA9E-2372-471F-8601-9B9F471ECBE4}" type="slidenum">
              <a:rPr lang="en-GB" smtClean="0"/>
              <a:pPr/>
              <a:t>23</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267AB9F1-E41E-431C-9361-B68788422A27}" type="datetimeFigureOut">
              <a:rPr lang="fr-FR"/>
              <a:pPr>
                <a:defRPr/>
              </a:pPr>
              <a:t>02/02/2011</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16492656-C903-43B3-A8D5-49D037591FF3}" type="slidenum">
              <a:rPr lang="fr-CA"/>
              <a:pPr>
                <a:defRPr/>
              </a:pPr>
              <a:t>‹#›</a:t>
            </a:fld>
            <a:endParaRPr lang="fr-CA"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EAD086CD-72DA-454A-B845-BA5B9427C932}" type="datetimeFigureOut">
              <a:rPr lang="fr-FR"/>
              <a:pPr>
                <a:defRPr/>
              </a:pPr>
              <a:t>02/02/2011</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714D089E-D6FA-4922-A0EA-F3EF4838E9B5}" type="slidenum">
              <a:rPr lang="fr-CA"/>
              <a:pPr>
                <a:defRPr/>
              </a:pPr>
              <a:t>‹#›</a:t>
            </a:fld>
            <a:endParaRPr lang="fr-CA"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EFF0648A-29E6-4977-A016-44E7CABAC23B}" type="datetimeFigureOut">
              <a:rPr lang="fr-FR"/>
              <a:pPr>
                <a:defRPr/>
              </a:pPr>
              <a:t>02/02/2011</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7E09D91B-1229-4C87-AFAA-11808FD43EC3}" type="slidenum">
              <a:rPr lang="fr-CA"/>
              <a:pPr>
                <a:defRPr/>
              </a:pPr>
              <a:t>‹#›</a:t>
            </a:fld>
            <a:endParaRPr lang="fr-CA"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931EE0A9-1024-4C67-8354-6F8A5B258B3E}" type="datetimeFigureOut">
              <a:rPr lang="fr-FR"/>
              <a:pPr>
                <a:defRPr/>
              </a:pPr>
              <a:t>02/02/2011</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25DD15F5-B4D6-4176-9049-8DBA4D4818DB}" type="slidenum">
              <a:rPr lang="fr-CA"/>
              <a:pPr>
                <a:defRPr/>
              </a:pPr>
              <a:t>‹#›</a:t>
            </a:fld>
            <a:endParaRPr lang="fr-CA"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5847C1B8-C86C-46D5-840B-74DEE91F5AEA}" type="datetimeFigureOut">
              <a:rPr lang="fr-FR"/>
              <a:pPr>
                <a:defRPr/>
              </a:pPr>
              <a:t>02/02/2011</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75A800E7-2895-419C-8AAD-4F308E5E512D}" type="slidenum">
              <a:rPr lang="fr-CA"/>
              <a:pPr>
                <a:defRPr/>
              </a:pPr>
              <a:t>‹#›</a:t>
            </a:fld>
            <a:endParaRPr lang="fr-CA"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9E692964-347C-4D81-97ED-10F21B36633A}" type="datetimeFigureOut">
              <a:rPr lang="fr-FR"/>
              <a:pPr>
                <a:defRPr/>
              </a:pPr>
              <a:t>02/02/2011</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3245DE2C-E4AF-4BEB-89C8-F322A970DF7A}" type="slidenum">
              <a:rPr lang="fr-CA"/>
              <a:pPr>
                <a:defRPr/>
              </a:pPr>
              <a:t>‹#›</a:t>
            </a:fld>
            <a:endParaRPr lang="fr-CA"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9A70AFA7-F22D-4ED9-87B3-7C3FFEC3059F}" type="datetimeFigureOut">
              <a:rPr lang="fr-FR"/>
              <a:pPr>
                <a:defRPr/>
              </a:pPr>
              <a:t>02/02/2011</a:t>
            </a:fld>
            <a:endParaRPr lang="fr-CA" dirty="0"/>
          </a:p>
        </p:txBody>
      </p:sp>
      <p:sp>
        <p:nvSpPr>
          <p:cNvPr id="8" name="Espace réservé du pied de page 4"/>
          <p:cNvSpPr>
            <a:spLocks noGrp="1"/>
          </p:cNvSpPr>
          <p:nvPr>
            <p:ph type="ftr" sz="quarter" idx="11"/>
          </p:nvPr>
        </p:nvSpPr>
        <p:spPr/>
        <p:txBody>
          <a:bodyPr/>
          <a:lstStyle>
            <a:lvl1pPr>
              <a:defRPr/>
            </a:lvl1pPr>
          </a:lstStyle>
          <a:p>
            <a:pPr>
              <a:defRPr/>
            </a:pPr>
            <a:endParaRPr lang="fr-CA" dirty="0"/>
          </a:p>
        </p:txBody>
      </p:sp>
      <p:sp>
        <p:nvSpPr>
          <p:cNvPr id="9" name="Espace réservé du numéro de diapositive 5"/>
          <p:cNvSpPr>
            <a:spLocks noGrp="1"/>
          </p:cNvSpPr>
          <p:nvPr>
            <p:ph type="sldNum" sz="quarter" idx="12"/>
          </p:nvPr>
        </p:nvSpPr>
        <p:spPr/>
        <p:txBody>
          <a:bodyPr/>
          <a:lstStyle>
            <a:lvl1pPr>
              <a:defRPr/>
            </a:lvl1pPr>
          </a:lstStyle>
          <a:p>
            <a:pPr>
              <a:defRPr/>
            </a:pPr>
            <a:fld id="{2165025B-2A73-41E0-B674-1336478E7F81}" type="slidenum">
              <a:rPr lang="fr-CA"/>
              <a:pPr>
                <a:defRPr/>
              </a:pPr>
              <a:t>‹#›</a:t>
            </a:fld>
            <a:endParaRPr lang="fr-CA"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71B05A78-0D7C-474B-866F-43906E51EE4A}" type="datetimeFigureOut">
              <a:rPr lang="fr-FR"/>
              <a:pPr>
                <a:defRPr/>
              </a:pPr>
              <a:t>02/02/2011</a:t>
            </a:fld>
            <a:endParaRPr lang="fr-CA" dirty="0"/>
          </a:p>
        </p:txBody>
      </p:sp>
      <p:sp>
        <p:nvSpPr>
          <p:cNvPr id="4" name="Espace réservé du pied de page 4"/>
          <p:cNvSpPr>
            <a:spLocks noGrp="1"/>
          </p:cNvSpPr>
          <p:nvPr>
            <p:ph type="ftr" sz="quarter" idx="11"/>
          </p:nvPr>
        </p:nvSpPr>
        <p:spPr/>
        <p:txBody>
          <a:bodyPr/>
          <a:lstStyle>
            <a:lvl1pPr>
              <a:defRPr/>
            </a:lvl1pPr>
          </a:lstStyle>
          <a:p>
            <a:pPr>
              <a:defRPr/>
            </a:pPr>
            <a:endParaRPr lang="fr-CA" dirty="0"/>
          </a:p>
        </p:txBody>
      </p:sp>
      <p:sp>
        <p:nvSpPr>
          <p:cNvPr id="5" name="Espace réservé du numéro de diapositive 5"/>
          <p:cNvSpPr>
            <a:spLocks noGrp="1"/>
          </p:cNvSpPr>
          <p:nvPr>
            <p:ph type="sldNum" sz="quarter" idx="12"/>
          </p:nvPr>
        </p:nvSpPr>
        <p:spPr/>
        <p:txBody>
          <a:bodyPr/>
          <a:lstStyle>
            <a:lvl1pPr>
              <a:defRPr/>
            </a:lvl1pPr>
          </a:lstStyle>
          <a:p>
            <a:pPr>
              <a:defRPr/>
            </a:pPr>
            <a:fld id="{8BCD74C5-394F-4A96-BDDD-C6976C6DB5A3}" type="slidenum">
              <a:rPr lang="fr-CA"/>
              <a:pPr>
                <a:defRPr/>
              </a:pPr>
              <a:t>‹#›</a:t>
            </a:fld>
            <a:endParaRPr lang="fr-CA"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5589A1D-CBF3-4751-8353-EBE67CB4CE9D}" type="datetimeFigureOut">
              <a:rPr lang="fr-FR"/>
              <a:pPr>
                <a:defRPr/>
              </a:pPr>
              <a:t>02/02/2011</a:t>
            </a:fld>
            <a:endParaRPr lang="fr-CA" dirty="0"/>
          </a:p>
        </p:txBody>
      </p:sp>
      <p:sp>
        <p:nvSpPr>
          <p:cNvPr id="3" name="Espace réservé du pied de page 4"/>
          <p:cNvSpPr>
            <a:spLocks noGrp="1"/>
          </p:cNvSpPr>
          <p:nvPr>
            <p:ph type="ftr" sz="quarter" idx="11"/>
          </p:nvPr>
        </p:nvSpPr>
        <p:spPr/>
        <p:txBody>
          <a:bodyPr/>
          <a:lstStyle>
            <a:lvl1pPr>
              <a:defRPr/>
            </a:lvl1pPr>
          </a:lstStyle>
          <a:p>
            <a:pPr>
              <a:defRPr/>
            </a:pPr>
            <a:endParaRPr lang="fr-CA" dirty="0"/>
          </a:p>
        </p:txBody>
      </p:sp>
      <p:sp>
        <p:nvSpPr>
          <p:cNvPr id="4" name="Espace réservé du numéro de diapositive 5"/>
          <p:cNvSpPr>
            <a:spLocks noGrp="1"/>
          </p:cNvSpPr>
          <p:nvPr>
            <p:ph type="sldNum" sz="quarter" idx="12"/>
          </p:nvPr>
        </p:nvSpPr>
        <p:spPr/>
        <p:txBody>
          <a:bodyPr/>
          <a:lstStyle>
            <a:lvl1pPr>
              <a:defRPr/>
            </a:lvl1pPr>
          </a:lstStyle>
          <a:p>
            <a:pPr>
              <a:defRPr/>
            </a:pPr>
            <a:fld id="{5319DF8F-235E-47C9-9CE5-D133B215FC88}" type="slidenum">
              <a:rPr lang="fr-CA"/>
              <a:pPr>
                <a:defRPr/>
              </a:pPr>
              <a:t>‹#›</a:t>
            </a:fld>
            <a:endParaRPr lang="fr-CA"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6003E9D6-668A-4764-9D05-1C1CC9FCF249}" type="datetimeFigureOut">
              <a:rPr lang="fr-FR"/>
              <a:pPr>
                <a:defRPr/>
              </a:pPr>
              <a:t>02/02/2011</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10FAEFF4-FF0D-4BB3-8E89-44ADDC7E2F2F}" type="slidenum">
              <a:rPr lang="fr-CA"/>
              <a:pPr>
                <a:defRPr/>
              </a:pPr>
              <a:t>‹#›</a:t>
            </a:fld>
            <a:endParaRPr lang="fr-CA"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4C600E1-9A7D-4D17-BCEF-AEDA3A9D22E7}" type="datetimeFigureOut">
              <a:rPr lang="fr-FR"/>
              <a:pPr>
                <a:defRPr/>
              </a:pPr>
              <a:t>02/02/2011</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947D80E6-1848-46A2-855A-DC73B633B853}" type="slidenum">
              <a:rPr lang="fr-CA"/>
              <a:pPr>
                <a:defRPr/>
              </a:pPr>
              <a:t>‹#›</a:t>
            </a:fld>
            <a:endParaRPr lang="fr-CA"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5A58749-0EC0-47C7-B26C-CC797404CFE1}" type="datetimeFigureOut">
              <a:rPr lang="fr-FR"/>
              <a:pPr>
                <a:defRPr/>
              </a:pPr>
              <a:t>02/02/2011</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E339C92-94F7-455F-BA49-7769BE68B499}" type="slidenum">
              <a:rPr lang="fr-CA"/>
              <a:pPr>
                <a:defRPr/>
              </a:pPr>
              <a:t>‹#›</a:t>
            </a:fld>
            <a:endParaRPr lang="fr-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0" y="0"/>
            <a:ext cx="9144000" cy="3581400"/>
          </a:xfrm>
        </p:spPr>
        <p:txBody>
          <a:bodyPr>
            <a:normAutofit fontScale="90000"/>
            <a:scene3d>
              <a:camera prst="orthographicFront"/>
              <a:lightRig rig="threePt" dir="t"/>
            </a:scene3d>
            <a:sp3d extrusionH="57150">
              <a:bevelT w="82550" h="38100" prst="coolSlant"/>
            </a:sp3d>
          </a:bodyPr>
          <a:lstStyle/>
          <a:p>
            <a:pPr fontAlgn="auto">
              <a:spcAft>
                <a:spcPts val="0"/>
              </a:spcAft>
              <a:defRPr/>
            </a:pPr>
            <a:r>
              <a:rPr lang="en-GB" sz="4900" b="1" dirty="0" smtClean="0">
                <a:solidFill>
                  <a:schemeClr val="accent3">
                    <a:lumMod val="75000"/>
                  </a:schemeClr>
                </a:solidFill>
                <a:effectLst>
                  <a:outerShdw blurRad="38100" dist="38100" dir="2700000" algn="tl">
                    <a:srgbClr val="000000">
                      <a:alpha val="43137"/>
                    </a:srgbClr>
                  </a:outerShdw>
                </a:effectLst>
                <a:latin typeface="Academy Engraved LET" pitchFamily="2" charset="0"/>
              </a:rPr>
              <a:t>THE UNIVERSITY OF ZAMBIA</a:t>
            </a:r>
            <a:r>
              <a:rPr lang="en-GB" b="1" dirty="0" smtClean="0">
                <a:solidFill>
                  <a:schemeClr val="accent3">
                    <a:lumMod val="75000"/>
                  </a:schemeClr>
                </a:solidFill>
                <a:effectLst>
                  <a:outerShdw blurRad="38100" dist="38100" dir="2700000" algn="tl">
                    <a:srgbClr val="000000">
                      <a:alpha val="43137"/>
                    </a:srgbClr>
                  </a:outerShdw>
                </a:effectLst>
              </a:rPr>
              <a:t/>
            </a:r>
            <a:br>
              <a:rPr lang="en-GB" b="1" dirty="0" smtClean="0">
                <a:solidFill>
                  <a:schemeClr val="accent3">
                    <a:lumMod val="75000"/>
                  </a:schemeClr>
                </a:solidFill>
                <a:effectLst>
                  <a:outerShdw blurRad="38100" dist="38100" dir="2700000" algn="tl">
                    <a:srgbClr val="000000">
                      <a:alpha val="43137"/>
                    </a:srgbClr>
                  </a:outerShdw>
                </a:effectLst>
              </a:rPr>
            </a:br>
            <a:r>
              <a:rPr lang="en-GB" b="1" dirty="0" smtClean="0">
                <a:solidFill>
                  <a:schemeClr val="tx2">
                    <a:lumMod val="75000"/>
                  </a:schemeClr>
                </a:solidFill>
                <a:effectLst>
                  <a:outerShdw blurRad="38100" dist="38100" dir="2700000" algn="tl">
                    <a:srgbClr val="000000">
                      <a:alpha val="43137"/>
                    </a:srgbClr>
                  </a:outerShdw>
                </a:effectLst>
                <a:latin typeface="Andalus" pitchFamily="2" charset="-78"/>
                <a:cs typeface="Andalus" pitchFamily="2" charset="-78"/>
              </a:rPr>
              <a:t> SCHOOL OF ENGINEERING </a:t>
            </a:r>
            <a:r>
              <a:rPr lang="en-GB" b="1" dirty="0" smtClean="0">
                <a:solidFill>
                  <a:schemeClr val="accent3">
                    <a:lumMod val="75000"/>
                  </a:schemeClr>
                </a:solidFill>
                <a:effectLst>
                  <a:outerShdw blurRad="38100" dist="38100" dir="2700000" algn="tl">
                    <a:srgbClr val="000000">
                      <a:alpha val="43137"/>
                    </a:srgbClr>
                  </a:outerShdw>
                </a:effectLst>
              </a:rPr>
              <a:t/>
            </a:r>
            <a:br>
              <a:rPr lang="en-GB" b="1" dirty="0" smtClean="0">
                <a:solidFill>
                  <a:schemeClr val="accent3">
                    <a:lumMod val="75000"/>
                  </a:schemeClr>
                </a:solidFill>
                <a:effectLst>
                  <a:outerShdw blurRad="38100" dist="38100" dir="2700000" algn="tl">
                    <a:srgbClr val="000000">
                      <a:alpha val="43137"/>
                    </a:srgbClr>
                  </a:outerShdw>
                </a:effectLst>
              </a:rPr>
            </a:br>
            <a:r>
              <a:rPr lang="en-GB" b="1" dirty="0" smtClean="0">
                <a:solidFill>
                  <a:schemeClr val="accent3">
                    <a:lumMod val="75000"/>
                  </a:schemeClr>
                </a:solidFill>
                <a:effectLst>
                  <a:outerShdw blurRad="38100" dist="38100" dir="2700000" algn="tl">
                    <a:srgbClr val="000000">
                      <a:alpha val="43137"/>
                    </a:srgbClr>
                  </a:outerShdw>
                </a:effectLst>
              </a:rPr>
              <a:t/>
            </a:r>
            <a:br>
              <a:rPr lang="en-GB" b="1" dirty="0" smtClean="0">
                <a:solidFill>
                  <a:schemeClr val="accent3">
                    <a:lumMod val="75000"/>
                  </a:schemeClr>
                </a:solidFill>
                <a:effectLst>
                  <a:outerShdw blurRad="38100" dist="38100" dir="2700000" algn="tl">
                    <a:srgbClr val="000000">
                      <a:alpha val="43137"/>
                    </a:srgbClr>
                  </a:outerShdw>
                </a:effectLst>
              </a:rPr>
            </a:br>
            <a:r>
              <a:rPr lang="en-GB" b="1" dirty="0" smtClean="0">
                <a:solidFill>
                  <a:schemeClr val="accent3">
                    <a:lumMod val="75000"/>
                  </a:schemeClr>
                </a:solidFill>
                <a:effectLst>
                  <a:outerShdw blurRad="38100" dist="38100" dir="2700000" algn="tl">
                    <a:srgbClr val="000000">
                      <a:alpha val="43137"/>
                    </a:srgbClr>
                  </a:outerShdw>
                </a:effectLst>
              </a:rPr>
              <a:t/>
            </a:r>
            <a:br>
              <a:rPr lang="en-GB" b="1" dirty="0" smtClean="0">
                <a:solidFill>
                  <a:schemeClr val="accent3">
                    <a:lumMod val="75000"/>
                  </a:schemeClr>
                </a:solidFill>
                <a:effectLst>
                  <a:outerShdw blurRad="38100" dist="38100" dir="2700000" algn="tl">
                    <a:srgbClr val="000000">
                      <a:alpha val="43137"/>
                    </a:srgbClr>
                  </a:outerShdw>
                </a:effectLst>
              </a:rPr>
            </a:br>
            <a:r>
              <a:rPr lang="en-GB" dirty="0" smtClean="0"/>
              <a:t/>
            </a:r>
            <a:br>
              <a:rPr lang="en-GB" dirty="0" smtClean="0"/>
            </a:br>
            <a:r>
              <a:rPr lang="en-GB" sz="3100" b="1" dirty="0" smtClean="0">
                <a:solidFill>
                  <a:schemeClr val="tx2">
                    <a:lumMod val="75000"/>
                  </a:schemeClr>
                </a:solidFill>
                <a:effectLst>
                  <a:outerShdw blurRad="38100" dist="38100" dir="2700000" algn="tl">
                    <a:srgbClr val="000000">
                      <a:alpha val="43137"/>
                    </a:srgbClr>
                  </a:outerShdw>
                </a:effectLst>
                <a:latin typeface="Andalus" pitchFamily="2" charset="-78"/>
                <a:cs typeface="Andalus" pitchFamily="2" charset="-78"/>
              </a:rPr>
              <a:t>DEPARTMENT OF ELECTRICAL AND ELECTRONICS</a:t>
            </a:r>
            <a:endParaRPr sz="3100" b="1">
              <a:solidFill>
                <a:schemeClr val="tx2">
                  <a:lumMod val="75000"/>
                </a:schemeClr>
              </a:solidFill>
              <a:effectLst>
                <a:outerShdw blurRad="38100" dist="38100" dir="2700000" algn="tl">
                  <a:srgbClr val="000000">
                    <a:alpha val="43137"/>
                  </a:srgbClr>
                </a:outerShdw>
              </a:effectLst>
              <a:latin typeface="Andalus" pitchFamily="2" charset="-78"/>
              <a:cs typeface="Andalus" pitchFamily="2" charset="-78"/>
            </a:endParaRPr>
          </a:p>
        </p:txBody>
      </p:sp>
      <p:sp>
        <p:nvSpPr>
          <p:cNvPr id="12" name="TextBox 3"/>
          <p:cNvSpPr txBox="1">
            <a:spLocks noChangeArrowheads="1"/>
          </p:cNvSpPr>
          <p:nvPr/>
        </p:nvSpPr>
        <p:spPr bwMode="auto">
          <a:xfrm>
            <a:off x="609600" y="4419600"/>
            <a:ext cx="7715250" cy="2031325"/>
          </a:xfrm>
          <a:prstGeom prst="rect">
            <a:avLst/>
          </a:prstGeom>
          <a:noFill/>
          <a:ln w="9525">
            <a:noFill/>
            <a:miter lim="800000"/>
            <a:headEnd/>
            <a:tailEnd/>
          </a:ln>
        </p:spPr>
        <p:txBody>
          <a:bodyPr wrap="square">
            <a:spAutoFit/>
          </a:bodyPr>
          <a:lstStyle/>
          <a:p>
            <a:pPr algn="ctr"/>
            <a:r>
              <a:rPr lang="en-GB" b="1" dirty="0" smtClean="0">
                <a:latin typeface="Engravers MT" pitchFamily="18" charset="0"/>
              </a:rPr>
              <a:t>EE392 </a:t>
            </a:r>
            <a:r>
              <a:rPr lang="en-GB" b="1" dirty="0" smtClean="0">
                <a:latin typeface="Constantia" pitchFamily="18" charset="0"/>
              </a:rPr>
              <a:t> ELECTRICAL ENGINEERING PRACTICE</a:t>
            </a:r>
            <a:endParaRPr lang="en-GB" b="1" dirty="0">
              <a:latin typeface="Constantia" pitchFamily="18" charset="0"/>
            </a:endParaRPr>
          </a:p>
          <a:p>
            <a:pPr algn="ctr"/>
            <a:endParaRPr lang="en-GB" b="1" dirty="0">
              <a:latin typeface="Constantia" pitchFamily="18" charset="0"/>
            </a:endParaRPr>
          </a:p>
          <a:p>
            <a:pPr algn="ctr"/>
            <a:endParaRPr lang="en-GB" b="1" dirty="0">
              <a:latin typeface="Constantia" pitchFamily="18" charset="0"/>
            </a:endParaRPr>
          </a:p>
          <a:p>
            <a:pPr algn="ctr"/>
            <a:r>
              <a:rPr lang="en-GB" b="1" dirty="0" smtClean="0">
                <a:latin typeface="Constantia" pitchFamily="18" charset="0"/>
              </a:rPr>
              <a:t>LECTURER: MR. S. SICHILALU</a:t>
            </a:r>
          </a:p>
          <a:p>
            <a:pPr algn="ctr"/>
            <a:endParaRPr lang="en-GB" b="1" dirty="0">
              <a:latin typeface="Constantia" pitchFamily="18" charset="0"/>
            </a:endParaRPr>
          </a:p>
          <a:p>
            <a:pPr algn="ctr"/>
            <a:endParaRPr lang="en-GB" b="1" dirty="0">
              <a:latin typeface="Constantia" pitchFamily="18" charset="0"/>
            </a:endParaRPr>
          </a:p>
          <a:p>
            <a:pPr algn="ctr"/>
            <a:r>
              <a:rPr lang="en-GB" b="1" dirty="0" smtClean="0">
                <a:latin typeface="Constantia" pitchFamily="18" charset="0"/>
              </a:rPr>
              <a:t>©SICHGROUP ENERGY </a:t>
            </a:r>
            <a:endParaRPr lang="en-US" b="1" dirty="0">
              <a:latin typeface="Constantia" pitchFamily="18"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457200" y="0"/>
            <a:ext cx="8534400" cy="914400"/>
          </a:xfrm>
        </p:spPr>
        <p:txBody>
          <a:bodyPr rtlCol="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dirty="0" smtClean="0">
                <a:latin typeface="Comic Sans MS" pitchFamily="66" charset="0"/>
              </a:rPr>
              <a:t>TYPES OF DIAGRAMS</a:t>
            </a:r>
            <a:endParaRPr lang="en-GB" sz="4400" kern="1200" dirty="0" smtClean="0">
              <a:solidFill>
                <a:schemeClr val="tx1"/>
              </a:solidFill>
              <a:latin typeface="Comic Sans MS" pitchFamily="66" charset="0"/>
            </a:endParaRPr>
          </a:p>
        </p:txBody>
      </p:sp>
      <p:sp>
        <p:nvSpPr>
          <p:cNvPr id="3"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Electronics</a:t>
            </a:r>
            <a:r>
              <a:rPr lang="en-ZA" sz="2800" b="1" dirty="0" smtClean="0">
                <a:solidFill>
                  <a:srgbClr val="00B0F0"/>
                </a:solidFill>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pic>
        <p:nvPicPr>
          <p:cNvPr id="78850" name="Picture 2"/>
          <p:cNvPicPr>
            <a:picLocks noChangeAspect="1" noChangeArrowheads="1"/>
          </p:cNvPicPr>
          <p:nvPr/>
        </p:nvPicPr>
        <p:blipFill>
          <a:blip r:embed="rId3"/>
          <a:srcRect/>
          <a:stretch>
            <a:fillRect/>
          </a:stretch>
        </p:blipFill>
        <p:spPr bwMode="auto">
          <a:xfrm>
            <a:off x="533400" y="1295400"/>
            <a:ext cx="7297337" cy="3276600"/>
          </a:xfrm>
          <a:prstGeom prst="rect">
            <a:avLst/>
          </a:prstGeom>
          <a:noFill/>
          <a:ln w="9525">
            <a:noFill/>
            <a:miter lim="800000"/>
            <a:headEnd/>
            <a:tailEnd/>
          </a:ln>
          <a:effectLst/>
        </p:spPr>
      </p:pic>
      <p:pic>
        <p:nvPicPr>
          <p:cNvPr id="78851" name="Picture 3"/>
          <p:cNvPicPr>
            <a:picLocks noChangeAspect="1" noChangeArrowheads="1"/>
          </p:cNvPicPr>
          <p:nvPr/>
        </p:nvPicPr>
        <p:blipFill>
          <a:blip r:embed="rId4"/>
          <a:srcRect/>
          <a:stretch>
            <a:fillRect/>
          </a:stretch>
        </p:blipFill>
        <p:spPr bwMode="auto">
          <a:xfrm>
            <a:off x="533400" y="4625196"/>
            <a:ext cx="2590800" cy="1686464"/>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srcRect/>
          <a:stretch>
            <a:fillRect/>
          </a:stretch>
        </p:blipFill>
        <p:spPr bwMode="auto">
          <a:xfrm>
            <a:off x="76200" y="1143000"/>
            <a:ext cx="8984085" cy="5257800"/>
          </a:xfrm>
          <a:prstGeom prst="rect">
            <a:avLst/>
          </a:prstGeom>
          <a:noFill/>
          <a:ln w="9525">
            <a:noFill/>
            <a:miter lim="800000"/>
            <a:headEnd/>
            <a:tailEnd/>
          </a:ln>
          <a:effectLst/>
        </p:spPr>
      </p:pic>
      <p:sp>
        <p:nvSpPr>
          <p:cNvPr id="6"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Comic Sans MS" pitchFamily="66" charset="0"/>
                <a:ea typeface="+mj-ea"/>
                <a:cs typeface="+mj-cs"/>
              </a:rPr>
              <a:t>TYPES OF DIAGRAMS</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7" name="Titre 1"/>
          <p:cNvSpPr txBox="1">
            <a:spLocks/>
          </p:cNvSpPr>
          <p:nvPr/>
        </p:nvSpPr>
        <p:spPr bwMode="auto">
          <a:xfrm>
            <a:off x="0" y="6858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Electronics</a:t>
            </a:r>
            <a:r>
              <a:rPr lang="en-ZA" sz="2800" b="1" dirty="0" smtClean="0">
                <a:solidFill>
                  <a:srgbClr val="00B0F0"/>
                </a:solidFill>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Comic Sans MS" pitchFamily="66" charset="0"/>
                <a:ea typeface="+mj-ea"/>
                <a:cs typeface="+mj-cs"/>
              </a:rPr>
              <a:t>TYPES OF DIAGRAMS</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7" name="Titre 1"/>
          <p:cNvSpPr txBox="1">
            <a:spLocks/>
          </p:cNvSpPr>
          <p:nvPr/>
        </p:nvSpPr>
        <p:spPr bwMode="auto">
          <a:xfrm>
            <a:off x="0" y="6858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Electronics</a:t>
            </a:r>
            <a:r>
              <a:rPr lang="en-ZA" sz="2800" b="1" dirty="0" smtClean="0">
                <a:solidFill>
                  <a:srgbClr val="00B0F0"/>
                </a:solidFill>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pic>
        <p:nvPicPr>
          <p:cNvPr id="80898" name="Picture 2"/>
          <p:cNvPicPr>
            <a:picLocks noChangeAspect="1" noChangeArrowheads="1"/>
          </p:cNvPicPr>
          <p:nvPr/>
        </p:nvPicPr>
        <p:blipFill>
          <a:blip r:embed="rId3"/>
          <a:srcRect/>
          <a:stretch>
            <a:fillRect/>
          </a:stretch>
        </p:blipFill>
        <p:spPr bwMode="auto">
          <a:xfrm>
            <a:off x="228600" y="990600"/>
            <a:ext cx="8686800" cy="567009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Comic Sans MS" pitchFamily="66" charset="0"/>
                <a:ea typeface="+mj-ea"/>
                <a:cs typeface="+mj-cs"/>
              </a:rPr>
              <a:t>TYPES OF DIAGRAMS</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7" name="Titre 1"/>
          <p:cNvSpPr txBox="1">
            <a:spLocks/>
          </p:cNvSpPr>
          <p:nvPr/>
        </p:nvSpPr>
        <p:spPr bwMode="auto">
          <a:xfrm>
            <a:off x="0" y="6858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Electronics</a:t>
            </a:r>
            <a:r>
              <a:rPr lang="en-ZA" sz="2800" b="1" dirty="0" smtClean="0">
                <a:solidFill>
                  <a:srgbClr val="00B0F0"/>
                </a:solidFill>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pic>
        <p:nvPicPr>
          <p:cNvPr id="81923" name="Picture 3"/>
          <p:cNvPicPr>
            <a:picLocks noChangeAspect="1" noChangeArrowheads="1"/>
          </p:cNvPicPr>
          <p:nvPr/>
        </p:nvPicPr>
        <p:blipFill>
          <a:blip r:embed="rId3"/>
          <a:srcRect/>
          <a:stretch>
            <a:fillRect/>
          </a:stretch>
        </p:blipFill>
        <p:spPr bwMode="auto">
          <a:xfrm>
            <a:off x="152401" y="914400"/>
            <a:ext cx="8839200" cy="5700408"/>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0"/>
            <a:ext cx="8534400" cy="762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TYPES OF DIAGRAMS</a:t>
            </a:r>
          </a:p>
        </p:txBody>
      </p:sp>
      <p:sp>
        <p:nvSpPr>
          <p:cNvPr id="7" name="Titre 1"/>
          <p:cNvSpPr txBox="1">
            <a:spLocks/>
          </p:cNvSpPr>
          <p:nvPr/>
        </p:nvSpPr>
        <p:spPr bwMode="auto">
          <a:xfrm>
            <a:off x="0" y="6096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Electronics</a:t>
            </a:r>
            <a:r>
              <a:rPr lang="en-ZA" sz="2800" b="1" dirty="0" smtClean="0">
                <a:solidFill>
                  <a:srgbClr val="00B0F0"/>
                </a:solidFill>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pic>
        <p:nvPicPr>
          <p:cNvPr id="82946" name="Picture 2"/>
          <p:cNvPicPr>
            <a:picLocks noChangeAspect="1" noChangeArrowheads="1"/>
          </p:cNvPicPr>
          <p:nvPr/>
        </p:nvPicPr>
        <p:blipFill>
          <a:blip r:embed="rId3"/>
          <a:srcRect/>
          <a:stretch>
            <a:fillRect/>
          </a:stretch>
        </p:blipFill>
        <p:spPr bwMode="auto">
          <a:xfrm>
            <a:off x="76200" y="990600"/>
            <a:ext cx="8991600" cy="5690318"/>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Comic Sans MS" pitchFamily="66" charset="0"/>
                <a:ea typeface="+mj-ea"/>
                <a:cs typeface="+mj-cs"/>
              </a:rPr>
              <a:t>TYPES OF DIAGRAMS</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7"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Electronics</a:t>
            </a:r>
            <a:r>
              <a:rPr lang="en-ZA" sz="2800" b="1" dirty="0" smtClean="0">
                <a:solidFill>
                  <a:srgbClr val="00B0F0"/>
                </a:solidFill>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pic>
        <p:nvPicPr>
          <p:cNvPr id="83970" name="Picture 2"/>
          <p:cNvPicPr>
            <a:picLocks noChangeAspect="1" noChangeArrowheads="1"/>
          </p:cNvPicPr>
          <p:nvPr/>
        </p:nvPicPr>
        <p:blipFill>
          <a:blip r:embed="rId3"/>
          <a:srcRect/>
          <a:stretch>
            <a:fillRect/>
          </a:stretch>
        </p:blipFill>
        <p:spPr bwMode="auto">
          <a:xfrm>
            <a:off x="76200" y="1143000"/>
            <a:ext cx="5943600" cy="5257800"/>
          </a:xfrm>
          <a:prstGeom prst="rect">
            <a:avLst/>
          </a:prstGeom>
          <a:noFill/>
          <a:ln w="9525">
            <a:noFill/>
            <a:miter lim="800000"/>
            <a:headEnd/>
            <a:tailEnd/>
          </a:ln>
          <a:effectLst/>
        </p:spPr>
      </p:pic>
      <p:sp>
        <p:nvSpPr>
          <p:cNvPr id="5" name="Titre 1"/>
          <p:cNvSpPr txBox="1">
            <a:spLocks/>
          </p:cNvSpPr>
          <p:nvPr/>
        </p:nvSpPr>
        <p:spPr bwMode="auto">
          <a:xfrm>
            <a:off x="0" y="1219200"/>
            <a:ext cx="2590800" cy="1828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2060"/>
                </a:solidFill>
                <a:effectLst/>
                <a:uLnTx/>
                <a:uFillTx/>
                <a:latin typeface="Comic Sans MS" pitchFamily="66" charset="0"/>
                <a:ea typeface="+mj-ea"/>
                <a:cs typeface="+mj-cs"/>
              </a:rPr>
              <a:t>                                Touch</a:t>
            </a:r>
            <a:r>
              <a:rPr kumimoji="0" lang="en-ZA" sz="2800" b="1" i="0" u="none" strike="noStrike" kern="1200" cap="none" spc="0" normalizeH="0" noProof="0" dirty="0" smtClean="0">
                <a:ln>
                  <a:noFill/>
                </a:ln>
                <a:solidFill>
                  <a:srgbClr val="002060"/>
                </a:solidFill>
                <a:effectLst/>
                <a:uLnTx/>
                <a:uFillTx/>
                <a:latin typeface="Comic Sans MS" pitchFamily="66" charset="0"/>
                <a:ea typeface="+mj-ea"/>
                <a:cs typeface="+mj-cs"/>
              </a:rPr>
              <a:t> -activated</a:t>
            </a:r>
            <a:r>
              <a:rPr lang="en-ZA" sz="2800" b="1" dirty="0" smtClean="0">
                <a:solidFill>
                  <a:srgbClr val="002060"/>
                </a:solidFill>
                <a:latin typeface="Comic Sans MS" pitchFamily="66" charset="0"/>
                <a:ea typeface="+mj-ea"/>
                <a:cs typeface="+mj-cs"/>
              </a:rPr>
              <a:t> Alarm</a:t>
            </a:r>
            <a:endParaRPr kumimoji="0" lang="en-GB" sz="2800" b="1" i="0" u="none" strike="noStrike" kern="1200" cap="none" spc="0" normalizeH="0" baseline="0" noProof="0" dirty="0" smtClean="0">
              <a:ln>
                <a:noFill/>
              </a:ln>
              <a:solidFill>
                <a:srgbClr val="002060"/>
              </a:solidFill>
              <a:effectLst/>
              <a:uLnTx/>
              <a:uFillTx/>
              <a:latin typeface="Comic Sans MS" pitchFamily="66" charset="0"/>
              <a:ea typeface="+mj-ea"/>
              <a:cs typeface="+mj-cs"/>
            </a:endParaRPr>
          </a:p>
        </p:txBody>
      </p:sp>
      <p:sp>
        <p:nvSpPr>
          <p:cNvPr id="8" name="Rectangle 7"/>
          <p:cNvSpPr/>
          <p:nvPr/>
        </p:nvSpPr>
        <p:spPr>
          <a:xfrm>
            <a:off x="6019800" y="1143000"/>
            <a:ext cx="3124200" cy="2585323"/>
          </a:xfrm>
          <a:prstGeom prst="rect">
            <a:avLst/>
          </a:prstGeom>
        </p:spPr>
        <p:txBody>
          <a:bodyPr wrap="square">
            <a:spAutoFit/>
          </a:bodyPr>
          <a:lstStyle/>
          <a:p>
            <a:r>
              <a:rPr lang="en-US" b="1" dirty="0" smtClean="0">
                <a:solidFill>
                  <a:srgbClr val="0070C0"/>
                </a:solidFill>
                <a:latin typeface="Comic Sans MS" pitchFamily="66" charset="0"/>
              </a:rPr>
              <a:t>Parts List</a:t>
            </a:r>
          </a:p>
          <a:p>
            <a:r>
              <a:rPr lang="en-US" b="1" dirty="0" smtClean="0">
                <a:latin typeface="Comic Sans MS" pitchFamily="66" charset="0"/>
              </a:rPr>
              <a:t>R1 = 100K D1 = 1N4004, general purpose diode</a:t>
            </a:r>
          </a:p>
          <a:p>
            <a:r>
              <a:rPr lang="en-US" b="1" dirty="0" smtClean="0">
                <a:latin typeface="Comic Sans MS" pitchFamily="66" charset="0"/>
              </a:rPr>
              <a:t>R2 = 4K7 C1 = 47µF/16V</a:t>
            </a:r>
          </a:p>
          <a:p>
            <a:r>
              <a:rPr lang="en-US" b="1" dirty="0" smtClean="0">
                <a:latin typeface="Comic Sans MS" pitchFamily="66" charset="0"/>
              </a:rPr>
              <a:t>R3 = 10M IC1 = 555 Timer</a:t>
            </a:r>
          </a:p>
          <a:p>
            <a:r>
              <a:rPr lang="en-US" b="1" dirty="0" smtClean="0">
                <a:latin typeface="Comic Sans MS" pitchFamily="66" charset="0"/>
              </a:rPr>
              <a:t>P1 = 100K Q1 = 2N3904, 2N2222, or similar</a:t>
            </a:r>
          </a:p>
          <a:p>
            <a:r>
              <a:rPr lang="en-US" b="1" dirty="0" err="1" smtClean="0">
                <a:latin typeface="Comic Sans MS" pitchFamily="66" charset="0"/>
              </a:rPr>
              <a:t>Ry</a:t>
            </a:r>
            <a:r>
              <a:rPr lang="en-US" b="1" dirty="0" smtClean="0">
                <a:latin typeface="Comic Sans MS" pitchFamily="66" charset="0"/>
              </a:rPr>
              <a:t> = Relay</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Comic Sans MS" pitchFamily="66" charset="0"/>
                <a:ea typeface="+mj-ea"/>
                <a:cs typeface="+mj-cs"/>
              </a:rPr>
              <a:t>TYPES OF DIAGRAMS</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7"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Electronics</a:t>
            </a:r>
            <a:r>
              <a:rPr lang="en-ZA" sz="2800" b="1" dirty="0" smtClean="0">
                <a:solidFill>
                  <a:srgbClr val="00B0F0"/>
                </a:solidFill>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sp>
        <p:nvSpPr>
          <p:cNvPr id="4" name="Rectangle 3"/>
          <p:cNvSpPr/>
          <p:nvPr/>
        </p:nvSpPr>
        <p:spPr>
          <a:xfrm>
            <a:off x="304800" y="1599486"/>
            <a:ext cx="8610600" cy="4801314"/>
          </a:xfrm>
          <a:prstGeom prst="rect">
            <a:avLst/>
          </a:prstGeom>
        </p:spPr>
        <p:txBody>
          <a:bodyPr wrap="square">
            <a:spAutoFit/>
          </a:bodyPr>
          <a:lstStyle/>
          <a:p>
            <a:r>
              <a:rPr lang="en-US" b="1" dirty="0" err="1" smtClean="0">
                <a:latin typeface="Comic Sans MS" pitchFamily="66" charset="0"/>
              </a:rPr>
              <a:t>i.e</a:t>
            </a:r>
            <a:r>
              <a:rPr lang="en-US" b="1" dirty="0" smtClean="0">
                <a:latin typeface="Comic Sans MS" pitchFamily="66" charset="0"/>
              </a:rPr>
              <a:t> This circuit is built  particular circuit to prevent students from</a:t>
            </a:r>
          </a:p>
          <a:p>
            <a:r>
              <a:rPr lang="en-US" b="1" dirty="0" smtClean="0">
                <a:latin typeface="Comic Sans MS" pitchFamily="66" charset="0"/>
              </a:rPr>
              <a:t>fiddling with the security cameras, doors in computer labs at the University . You should make sure the metal casing was not</a:t>
            </a:r>
          </a:p>
          <a:p>
            <a:r>
              <a:rPr lang="en-US" b="1" dirty="0" smtClean="0">
                <a:latin typeface="Comic Sans MS" pitchFamily="66" charset="0"/>
              </a:rPr>
              <a:t>grounded. </a:t>
            </a:r>
          </a:p>
          <a:p>
            <a:endParaRPr lang="en-US" b="1" dirty="0" smtClean="0">
              <a:latin typeface="Comic Sans MS" pitchFamily="66" charset="0"/>
            </a:endParaRPr>
          </a:p>
          <a:p>
            <a:r>
              <a:rPr lang="en-US" b="1" dirty="0" smtClean="0">
                <a:solidFill>
                  <a:srgbClr val="00B050"/>
                </a:solidFill>
                <a:latin typeface="Comic Sans MS" pitchFamily="66" charset="0"/>
              </a:rPr>
              <a:t>But as the schematic shows you can basically hook it up to any type of metal surface. I used a 12-vdc power source. Use any suitable relay to handle your requirements. A </a:t>
            </a:r>
            <a:r>
              <a:rPr lang="en-US" b="1" dirty="0" smtClean="0">
                <a:solidFill>
                  <a:srgbClr val="FF66FF"/>
                </a:solidFill>
                <a:latin typeface="Comic Sans MS" pitchFamily="66" charset="0"/>
              </a:rPr>
              <a:t>'RESET'</a:t>
            </a:r>
            <a:r>
              <a:rPr lang="en-US" b="1" dirty="0" smtClean="0">
                <a:solidFill>
                  <a:srgbClr val="00B050"/>
                </a:solidFill>
                <a:latin typeface="Comic Sans MS" pitchFamily="66" charset="0"/>
              </a:rPr>
              <a:t> switch (Normally Closed) can be added between the positive and the 'arrow-with-the-+'. </a:t>
            </a:r>
            <a:r>
              <a:rPr lang="en-US" b="1" dirty="0" smtClean="0">
                <a:solidFill>
                  <a:srgbClr val="FF66FF"/>
                </a:solidFill>
                <a:latin typeface="Comic Sans MS" pitchFamily="66" charset="0"/>
              </a:rPr>
              <a:t>The trigger (touch) wire is connected to pin 2 of the 555 and will trigger the relay,</a:t>
            </a:r>
          </a:p>
          <a:p>
            <a:r>
              <a:rPr lang="en-US" b="1" dirty="0" smtClean="0">
                <a:solidFill>
                  <a:srgbClr val="FF66FF"/>
                </a:solidFill>
                <a:latin typeface="Comic Sans MS" pitchFamily="66" charset="0"/>
              </a:rPr>
              <a:t>using your body resistance, when touched.</a:t>
            </a:r>
            <a:r>
              <a:rPr lang="en-US" b="1" dirty="0" smtClean="0">
                <a:solidFill>
                  <a:srgbClr val="00B050"/>
                </a:solidFill>
                <a:latin typeface="Comic Sans MS" pitchFamily="66" charset="0"/>
              </a:rPr>
              <a:t> It is obvious that the 'touching' part has to be clean and makes good contact with the trigger wire. </a:t>
            </a:r>
          </a:p>
          <a:p>
            <a:endParaRPr lang="en-US" b="1" dirty="0" smtClean="0">
              <a:latin typeface="Comic Sans MS" pitchFamily="66" charset="0"/>
            </a:endParaRPr>
          </a:p>
          <a:p>
            <a:r>
              <a:rPr lang="en-US" b="1" dirty="0" smtClean="0">
                <a:latin typeface="Comic Sans MS" pitchFamily="66" charset="0"/>
              </a:rPr>
              <a:t>This particular circuit may not be suitable for all applications. Just in case you wonder why pin 5 is not listed in the schematic diagram; it is not really needed. In certain n</a:t>
            </a:r>
            <a:endParaRPr lang="en-US" b="1" dirty="0">
              <a:latin typeface="Comic Sans MS" pitchFamily="66" charset="0"/>
            </a:endParaRPr>
          </a:p>
        </p:txBody>
      </p:sp>
      <p:sp>
        <p:nvSpPr>
          <p:cNvPr id="5" name="Titre 1"/>
          <p:cNvSpPr txBox="1">
            <a:spLocks/>
          </p:cNvSpPr>
          <p:nvPr/>
        </p:nvSpPr>
        <p:spPr bwMode="auto">
          <a:xfrm>
            <a:off x="0" y="838200"/>
            <a:ext cx="7772400" cy="762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Touch</a:t>
            </a:r>
            <a:r>
              <a:rPr kumimoji="0" lang="en-ZA" sz="2800" b="1" i="0" u="none" strike="noStrike" kern="1200" cap="none" spc="0" normalizeH="0" noProof="0" dirty="0" smtClean="0">
                <a:ln>
                  <a:noFill/>
                </a:ln>
                <a:solidFill>
                  <a:srgbClr val="00B0F0"/>
                </a:solidFill>
                <a:effectLst/>
                <a:uLnTx/>
                <a:uFillTx/>
                <a:latin typeface="Comic Sans MS" pitchFamily="66" charset="0"/>
                <a:ea typeface="+mj-ea"/>
                <a:cs typeface="+mj-cs"/>
              </a:rPr>
              <a:t> -activated</a:t>
            </a:r>
            <a:r>
              <a:rPr lang="en-ZA" sz="2800" b="1" dirty="0" smtClean="0">
                <a:solidFill>
                  <a:srgbClr val="00B0F0"/>
                </a:solidFill>
                <a:latin typeface="Comic Sans MS" pitchFamily="66" charset="0"/>
                <a:ea typeface="+mj-ea"/>
                <a:cs typeface="+mj-cs"/>
              </a:rPr>
              <a:t> Alarm   contd….</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TYPES OF DIAGRAMS</a:t>
            </a:r>
          </a:p>
        </p:txBody>
      </p:sp>
      <p:sp>
        <p:nvSpPr>
          <p:cNvPr id="7"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pic>
        <p:nvPicPr>
          <p:cNvPr id="7169" name="Picture 1"/>
          <p:cNvPicPr>
            <a:picLocks noChangeAspect="1" noChangeArrowheads="1"/>
          </p:cNvPicPr>
          <p:nvPr/>
        </p:nvPicPr>
        <p:blipFill>
          <a:blip r:embed="rId3"/>
          <a:srcRect/>
          <a:stretch>
            <a:fillRect/>
          </a:stretch>
        </p:blipFill>
        <p:spPr bwMode="auto">
          <a:xfrm>
            <a:off x="76200" y="1054942"/>
            <a:ext cx="8991600" cy="5422058"/>
          </a:xfrm>
          <a:prstGeom prst="rect">
            <a:avLst/>
          </a:prstGeom>
          <a:noFill/>
          <a:ln w="9525">
            <a:noFill/>
            <a:miter lim="800000"/>
            <a:headEnd/>
            <a:tailEnd/>
          </a:ln>
          <a:effectLst/>
        </p:spPr>
      </p:pic>
      <p:sp>
        <p:nvSpPr>
          <p:cNvPr id="5" name="Rectangle 4"/>
          <p:cNvSpPr/>
          <p:nvPr/>
        </p:nvSpPr>
        <p:spPr>
          <a:xfrm>
            <a:off x="228600" y="6336268"/>
            <a:ext cx="4919937" cy="369332"/>
          </a:xfrm>
          <a:prstGeom prst="rect">
            <a:avLst/>
          </a:prstGeom>
        </p:spPr>
        <p:txBody>
          <a:bodyPr wrap="none">
            <a:spAutoFit/>
          </a:bodyPr>
          <a:lstStyle/>
          <a:p>
            <a:r>
              <a:rPr lang="en-US" b="1" dirty="0" smtClean="0">
                <a:latin typeface="Comic Sans MS" pitchFamily="66" charset="0"/>
              </a:rPr>
              <a:t>Overview of the electricity infrastructure</a:t>
            </a:r>
            <a:endParaRPr lang="en-US" b="1"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TYPES OF DIAGRAMS</a:t>
            </a:r>
          </a:p>
        </p:txBody>
      </p:sp>
      <p:sp>
        <p:nvSpPr>
          <p:cNvPr id="5" name="Rectangle 4"/>
          <p:cNvSpPr/>
          <p:nvPr/>
        </p:nvSpPr>
        <p:spPr>
          <a:xfrm>
            <a:off x="228600" y="838200"/>
            <a:ext cx="4559261" cy="369332"/>
          </a:xfrm>
          <a:prstGeom prst="rect">
            <a:avLst/>
          </a:prstGeom>
        </p:spPr>
        <p:txBody>
          <a:bodyPr wrap="none">
            <a:spAutoFit/>
          </a:bodyPr>
          <a:lstStyle/>
          <a:p>
            <a:r>
              <a:rPr lang="en-US" b="1" dirty="0" smtClean="0">
                <a:latin typeface="Comic Sans MS" pitchFamily="66" charset="0"/>
              </a:rPr>
              <a:t>Overview of the electrical full diagram</a:t>
            </a:r>
            <a:endParaRPr lang="en-US" b="1" dirty="0">
              <a:latin typeface="Comic Sans MS" pitchFamily="66" charset="0"/>
            </a:endParaRPr>
          </a:p>
        </p:txBody>
      </p:sp>
      <p:pic>
        <p:nvPicPr>
          <p:cNvPr id="81922" name="Picture 2"/>
          <p:cNvPicPr>
            <a:picLocks noChangeAspect="1" noChangeArrowheads="1"/>
          </p:cNvPicPr>
          <p:nvPr/>
        </p:nvPicPr>
        <p:blipFill>
          <a:blip r:embed="rId3"/>
          <a:srcRect/>
          <a:stretch>
            <a:fillRect/>
          </a:stretch>
        </p:blipFill>
        <p:spPr bwMode="auto">
          <a:xfrm>
            <a:off x="304800" y="1219200"/>
            <a:ext cx="8686800" cy="549019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76200" y="961880"/>
            <a:ext cx="8991600" cy="5743720"/>
          </a:xfrm>
          <a:prstGeom prst="rect">
            <a:avLst/>
          </a:prstGeom>
          <a:noFill/>
          <a:ln w="9525">
            <a:noFill/>
            <a:miter lim="800000"/>
            <a:headEnd/>
            <a:tailEnd/>
          </a:ln>
          <a:effectLst/>
        </p:spPr>
      </p:pic>
      <p:sp>
        <p:nvSpPr>
          <p:cNvPr id="5"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TYPES OF DIAGRAMS</a:t>
            </a:r>
          </a:p>
        </p:txBody>
      </p:sp>
      <p:sp>
        <p:nvSpPr>
          <p:cNvPr id="8" name="Titre 1"/>
          <p:cNvSpPr txBox="1">
            <a:spLocks/>
          </p:cNvSpPr>
          <p:nvPr/>
        </p:nvSpPr>
        <p:spPr bwMode="auto">
          <a:xfrm>
            <a:off x="0" y="6858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0112010307.jpg"/>
          <p:cNvPicPr>
            <a:picLocks noChangeAspect="1"/>
          </p:cNvPicPr>
          <p:nvPr/>
        </p:nvPicPr>
        <p:blipFill>
          <a:blip r:embed="rId2"/>
          <a:stretch>
            <a:fillRect/>
          </a:stretch>
        </p:blipFill>
        <p:spPr>
          <a:xfrm>
            <a:off x="2057400" y="762000"/>
            <a:ext cx="7010400" cy="5257800"/>
          </a:xfrm>
          <a:prstGeom prst="rect">
            <a:avLst/>
          </a:prstGeom>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TYPES OF DIAGRAMS</a:t>
            </a:r>
          </a:p>
        </p:txBody>
      </p:sp>
      <p:sp>
        <p:nvSpPr>
          <p:cNvPr id="7"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pic>
        <p:nvPicPr>
          <p:cNvPr id="8" name="Picture 15"/>
          <p:cNvPicPr>
            <a:picLocks noChangeAspect="1" noChangeArrowheads="1"/>
          </p:cNvPicPr>
          <p:nvPr/>
        </p:nvPicPr>
        <p:blipFill>
          <a:blip r:embed="rId3"/>
          <a:srcRect/>
          <a:stretch>
            <a:fillRect/>
          </a:stretch>
        </p:blipFill>
        <p:spPr bwMode="auto">
          <a:xfrm>
            <a:off x="228600" y="1295400"/>
            <a:ext cx="8686800" cy="5257800"/>
          </a:xfrm>
          <a:prstGeom prst="rect">
            <a:avLst/>
          </a:prstGeom>
          <a:noFill/>
          <a:ln w="9525">
            <a:noFill/>
            <a:miter lim="800000"/>
            <a:headEnd/>
            <a:tailEnd/>
          </a:ln>
        </p:spPr>
      </p:pic>
      <p:sp>
        <p:nvSpPr>
          <p:cNvPr id="9" name="Text Box 4"/>
          <p:cNvSpPr txBox="1">
            <a:spLocks noChangeArrowheads="1"/>
          </p:cNvSpPr>
          <p:nvPr/>
        </p:nvSpPr>
        <p:spPr bwMode="auto">
          <a:xfrm>
            <a:off x="304800" y="990600"/>
            <a:ext cx="7920038" cy="369888"/>
          </a:xfrm>
          <a:prstGeom prst="rect">
            <a:avLst/>
          </a:prstGeom>
          <a:noFill/>
          <a:ln w="9525">
            <a:noFill/>
            <a:miter lim="800000"/>
            <a:headEnd/>
            <a:tailEnd/>
          </a:ln>
        </p:spPr>
        <p:txBody>
          <a:bodyPr>
            <a:spAutoFit/>
          </a:bodyPr>
          <a:lstStyle/>
          <a:p>
            <a:pPr>
              <a:spcBef>
                <a:spcPct val="50000"/>
              </a:spcBef>
            </a:pPr>
            <a:r>
              <a:rPr lang="en-US" altLang="zh-TW" b="1" dirty="0">
                <a:solidFill>
                  <a:srgbClr val="00B050"/>
                </a:solidFill>
                <a:ea typeface="新細明體" charset="-120"/>
              </a:rPr>
              <a:t>Radial distribution diagram for typical  building </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TYPES OF DIAGRAMS</a:t>
            </a:r>
          </a:p>
        </p:txBody>
      </p:sp>
      <p:sp>
        <p:nvSpPr>
          <p:cNvPr id="7" name="Titre 1"/>
          <p:cNvSpPr txBox="1">
            <a:spLocks/>
          </p:cNvSpPr>
          <p:nvPr/>
        </p:nvSpPr>
        <p:spPr bwMode="auto">
          <a:xfrm>
            <a:off x="0" y="6858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pic>
        <p:nvPicPr>
          <p:cNvPr id="4" name="Picture 2"/>
          <p:cNvPicPr>
            <a:picLocks noChangeAspect="1" noChangeArrowheads="1"/>
          </p:cNvPicPr>
          <p:nvPr/>
        </p:nvPicPr>
        <p:blipFill>
          <a:blip r:embed="rId3"/>
          <a:srcRect/>
          <a:stretch>
            <a:fillRect/>
          </a:stretch>
        </p:blipFill>
        <p:spPr bwMode="auto">
          <a:xfrm>
            <a:off x="309563" y="916106"/>
            <a:ext cx="8605837" cy="571329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TYPES OF DIAGRAMS</a:t>
            </a:r>
          </a:p>
        </p:txBody>
      </p:sp>
      <p:sp>
        <p:nvSpPr>
          <p:cNvPr id="7"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diagrams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sp>
        <p:nvSpPr>
          <p:cNvPr id="4" name="Text Box 4"/>
          <p:cNvSpPr txBox="1">
            <a:spLocks noChangeArrowheads="1"/>
          </p:cNvSpPr>
          <p:nvPr/>
        </p:nvSpPr>
        <p:spPr bwMode="auto">
          <a:xfrm>
            <a:off x="0" y="990600"/>
            <a:ext cx="8301038" cy="369888"/>
          </a:xfrm>
          <a:prstGeom prst="rect">
            <a:avLst/>
          </a:prstGeom>
          <a:noFill/>
          <a:ln w="9525">
            <a:noFill/>
            <a:miter lim="800000"/>
            <a:headEnd/>
            <a:tailEnd/>
          </a:ln>
        </p:spPr>
        <p:txBody>
          <a:bodyPr>
            <a:spAutoFit/>
          </a:bodyPr>
          <a:lstStyle/>
          <a:p>
            <a:pPr>
              <a:spcBef>
                <a:spcPct val="50000"/>
              </a:spcBef>
            </a:pPr>
            <a:r>
              <a:rPr lang="en-US" altLang="zh-TW" b="1" dirty="0">
                <a:solidFill>
                  <a:srgbClr val="00B050"/>
                </a:solidFill>
                <a:ea typeface="新細明體" charset="-120"/>
              </a:rPr>
              <a:t> </a:t>
            </a:r>
            <a:r>
              <a:rPr lang="en-US" altLang="zh-TW" b="1" dirty="0" smtClean="0">
                <a:solidFill>
                  <a:srgbClr val="00B050"/>
                </a:solidFill>
                <a:ea typeface="新細明體" charset="-120"/>
              </a:rPr>
              <a:t>Typical  </a:t>
            </a:r>
            <a:r>
              <a:rPr lang="en-US" altLang="zh-TW" b="1" dirty="0">
                <a:solidFill>
                  <a:srgbClr val="00B050"/>
                </a:solidFill>
                <a:ea typeface="新細明體" charset="-120"/>
              </a:rPr>
              <a:t>wired building</a:t>
            </a:r>
          </a:p>
        </p:txBody>
      </p:sp>
      <p:pic>
        <p:nvPicPr>
          <p:cNvPr id="5" name="Picture 15"/>
          <p:cNvPicPr>
            <a:picLocks noChangeAspect="1" noChangeArrowheads="1"/>
          </p:cNvPicPr>
          <p:nvPr/>
        </p:nvPicPr>
        <p:blipFill>
          <a:blip r:embed="rId3"/>
          <a:srcRect/>
          <a:stretch>
            <a:fillRect/>
          </a:stretch>
        </p:blipFill>
        <p:spPr bwMode="auto">
          <a:xfrm>
            <a:off x="76200" y="1295400"/>
            <a:ext cx="8991600" cy="5334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srcRect/>
          <a:stretch>
            <a:fillRect/>
          </a:stretch>
        </a:blipFill>
        <a:effectLst/>
      </p:bgPr>
    </p:bg>
    <p:spTree>
      <p:nvGrpSpPr>
        <p:cNvPr id="1" name=""/>
        <p:cNvGrpSpPr/>
        <p:nvPr/>
      </p:nvGrpSpPr>
      <p:grpSpPr>
        <a:xfrm>
          <a:off x="0" y="0"/>
          <a:ext cx="0" cy="0"/>
          <a:chOff x="0" y="0"/>
          <a:chExt cx="0" cy="0"/>
        </a:xfrm>
      </p:grpSpPr>
      <p:pic>
        <p:nvPicPr>
          <p:cNvPr id="6" name="Picture 1"/>
          <p:cNvPicPr>
            <a:picLocks noGrp="1" noChangeAspect="1" noChangeArrowheads="1"/>
          </p:cNvPicPr>
          <p:nvPr>
            <p:ph idx="1"/>
          </p:nvPr>
        </p:nvPicPr>
        <p:blipFill>
          <a:blip r:embed="rId5"/>
          <a:srcRect t="10810" b="4595"/>
          <a:stretch>
            <a:fillRect/>
          </a:stretch>
        </p:blipFill>
        <p:spPr bwMode="auto">
          <a:xfrm>
            <a:off x="76200" y="1371600"/>
            <a:ext cx="8991600" cy="5212185"/>
          </a:xfrm>
          <a:prstGeom prst="rect">
            <a:avLst/>
          </a:prstGeom>
          <a:noFill/>
          <a:ln w="9525">
            <a:noFill/>
            <a:miter lim="800000"/>
            <a:headEnd/>
            <a:tailEnd/>
          </a:ln>
          <a:effectLst/>
        </p:spPr>
      </p:pic>
      <p:sp>
        <p:nvSpPr>
          <p:cNvPr id="4" name="Titre 1"/>
          <p:cNvSpPr>
            <a:spLocks noGrp="1"/>
          </p:cNvSpPr>
          <p:nvPr>
            <p:ph type="title"/>
          </p:nvPr>
        </p:nvSpPr>
        <p:spPr>
          <a:xfrm>
            <a:off x="0" y="990600"/>
            <a:ext cx="9144000" cy="457200"/>
          </a:xfrm>
        </p:spPr>
        <p:txBody>
          <a:bodyPr rtlCol="0">
            <a:normAutofit/>
          </a:bodyPr>
          <a:lstStyle/>
          <a:p>
            <a:pPr>
              <a:defRPr/>
            </a:pPr>
            <a:r>
              <a:rPr lang="en-ZA" sz="2400" b="1" dirty="0" smtClean="0">
                <a:solidFill>
                  <a:srgbClr val="00B0F0"/>
                </a:solidFill>
              </a:rPr>
              <a:t>Hydro power generation</a:t>
            </a:r>
            <a:endParaRPr lang="en-GB" sz="2400" b="1" kern="1200" dirty="0" smtClean="0">
              <a:solidFill>
                <a:srgbClr val="00B0F0"/>
              </a:solidFill>
              <a:latin typeface="+mj-lt"/>
              <a:ea typeface="+mj-ea"/>
              <a:cs typeface="+mj-cs"/>
            </a:endParaRPr>
          </a:p>
        </p:txBody>
      </p:sp>
      <p:sp>
        <p:nvSpPr>
          <p:cNvPr id="8" name="Striped Right Arrow 7"/>
          <p:cNvSpPr/>
          <p:nvPr/>
        </p:nvSpPr>
        <p:spPr>
          <a:xfrm rot="653286" flipV="1">
            <a:off x="300523" y="4168378"/>
            <a:ext cx="2196548" cy="1640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2050" name="Object 2"/>
          <p:cNvGraphicFramePr>
            <a:graphicFrameLocks noChangeAspect="1"/>
          </p:cNvGraphicFramePr>
          <p:nvPr/>
        </p:nvGraphicFramePr>
        <p:xfrm>
          <a:off x="5929313" y="4495800"/>
          <a:ext cx="2190750" cy="533400"/>
        </p:xfrm>
        <a:graphic>
          <a:graphicData uri="http://schemas.openxmlformats.org/presentationml/2006/ole">
            <p:oleObj spid="_x0000_s2050" name="Equation" r:id="rId6" imgW="1015920" imgH="228600" progId="Equation.DSMT4">
              <p:embed/>
            </p:oleObj>
          </a:graphicData>
        </a:graphic>
      </p:graphicFrame>
      <p:sp>
        <p:nvSpPr>
          <p:cNvPr id="7"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VIEWS AND SECTIONS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9"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equipments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20104 -0.08333 L 0.23229 0.05 " pathEditMode="relative" rAng="0" ptsTypes="AA">
                                      <p:cBhvr>
                                        <p:cTn id="6" dur="2000" fill="hold"/>
                                        <p:tgtEl>
                                          <p:spTgt spid="8"/>
                                        </p:tgtEl>
                                        <p:attrNameLst>
                                          <p:attrName>ppt_x</p:attrName>
                                          <p:attrName>ppt_y</p:attrName>
                                        </p:attrNameLst>
                                      </p:cBhvr>
                                      <p:rCtr x="217" y="67"/>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VIEWS AND SECTIONS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7"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equipments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pic>
        <p:nvPicPr>
          <p:cNvPr id="78851" name="Picture 3"/>
          <p:cNvPicPr>
            <a:picLocks noChangeAspect="1" noChangeArrowheads="1"/>
          </p:cNvPicPr>
          <p:nvPr/>
        </p:nvPicPr>
        <p:blipFill>
          <a:blip r:embed="rId3"/>
          <a:srcRect/>
          <a:stretch>
            <a:fillRect/>
          </a:stretch>
        </p:blipFill>
        <p:spPr bwMode="auto">
          <a:xfrm>
            <a:off x="76200" y="1188761"/>
            <a:ext cx="6781800" cy="5364439"/>
          </a:xfrm>
          <a:prstGeom prst="rect">
            <a:avLst/>
          </a:prstGeom>
          <a:noFill/>
          <a:ln w="9525">
            <a:noFill/>
            <a:miter lim="800000"/>
            <a:headEnd/>
            <a:tailEnd/>
          </a:ln>
          <a:effectLst/>
        </p:spPr>
      </p:pic>
      <p:sp>
        <p:nvSpPr>
          <p:cNvPr id="8" name="Rectangle 7"/>
          <p:cNvSpPr/>
          <p:nvPr/>
        </p:nvSpPr>
        <p:spPr>
          <a:xfrm>
            <a:off x="6934200" y="1600200"/>
            <a:ext cx="2209800" cy="3970318"/>
          </a:xfrm>
          <a:prstGeom prst="rect">
            <a:avLst/>
          </a:prstGeom>
        </p:spPr>
        <p:txBody>
          <a:bodyPr wrap="square">
            <a:spAutoFit/>
          </a:bodyPr>
          <a:lstStyle/>
          <a:p>
            <a:r>
              <a:rPr lang="en-US" b="1" dirty="0" smtClean="0">
                <a:solidFill>
                  <a:srgbClr val="0070C0"/>
                </a:solidFill>
                <a:latin typeface="Comic Sans MS" pitchFamily="66" charset="0"/>
              </a:rPr>
              <a:t>Parts List</a:t>
            </a:r>
          </a:p>
          <a:p>
            <a:r>
              <a:rPr lang="en-US" b="1" dirty="0" smtClean="0">
                <a:solidFill>
                  <a:srgbClr val="00B050"/>
                </a:solidFill>
                <a:latin typeface="Comic Sans MS" pitchFamily="66" charset="0"/>
              </a:rPr>
              <a:t>1</a:t>
            </a:r>
            <a:r>
              <a:rPr lang="en-US" b="1" dirty="0" smtClean="0">
                <a:latin typeface="Comic Sans MS" pitchFamily="66" charset="0"/>
              </a:rPr>
              <a:t>- Cooling fins</a:t>
            </a:r>
          </a:p>
          <a:p>
            <a:r>
              <a:rPr lang="en-US" b="1" dirty="0" smtClean="0">
                <a:solidFill>
                  <a:srgbClr val="00B050"/>
                </a:solidFill>
                <a:latin typeface="Comic Sans MS" pitchFamily="66" charset="0"/>
              </a:rPr>
              <a:t>2</a:t>
            </a:r>
            <a:r>
              <a:rPr lang="en-US" b="1" dirty="0" smtClean="0">
                <a:latin typeface="Comic Sans MS" pitchFamily="66" charset="0"/>
              </a:rPr>
              <a:t>- Transformer casing</a:t>
            </a:r>
          </a:p>
          <a:p>
            <a:r>
              <a:rPr lang="en-US" b="1" dirty="0" smtClean="0">
                <a:solidFill>
                  <a:srgbClr val="00B050"/>
                </a:solidFill>
                <a:latin typeface="Comic Sans MS" pitchFamily="66" charset="0"/>
              </a:rPr>
              <a:t>3</a:t>
            </a:r>
            <a:r>
              <a:rPr lang="en-US" b="1" dirty="0" smtClean="0">
                <a:latin typeface="Comic Sans MS" pitchFamily="66" charset="0"/>
              </a:rPr>
              <a:t>-Winding insulator</a:t>
            </a:r>
          </a:p>
          <a:p>
            <a:r>
              <a:rPr lang="en-US" b="1" dirty="0" smtClean="0">
                <a:solidFill>
                  <a:srgbClr val="00B050"/>
                </a:solidFill>
                <a:latin typeface="Comic Sans MS" pitchFamily="66" charset="0"/>
              </a:rPr>
              <a:t>4</a:t>
            </a:r>
            <a:r>
              <a:rPr lang="en-US" b="1" dirty="0" smtClean="0">
                <a:latin typeface="Comic Sans MS" pitchFamily="66" charset="0"/>
              </a:rPr>
              <a:t>-LV bushing</a:t>
            </a:r>
          </a:p>
          <a:p>
            <a:r>
              <a:rPr lang="en-US" b="1" dirty="0" smtClean="0">
                <a:solidFill>
                  <a:srgbClr val="00B050"/>
                </a:solidFill>
                <a:latin typeface="Comic Sans MS" pitchFamily="66" charset="0"/>
              </a:rPr>
              <a:t>5</a:t>
            </a:r>
            <a:r>
              <a:rPr lang="en-US" b="1" dirty="0" smtClean="0">
                <a:latin typeface="Comic Sans MS" pitchFamily="66" charset="0"/>
              </a:rPr>
              <a:t>-HV Bushing</a:t>
            </a:r>
          </a:p>
          <a:p>
            <a:r>
              <a:rPr lang="en-US" b="1" dirty="0" smtClean="0">
                <a:solidFill>
                  <a:srgbClr val="00B050"/>
                </a:solidFill>
                <a:latin typeface="Comic Sans MS" pitchFamily="66" charset="0"/>
              </a:rPr>
              <a:t>6</a:t>
            </a:r>
            <a:r>
              <a:rPr lang="en-US" b="1" dirty="0" smtClean="0">
                <a:latin typeface="Comic Sans MS" pitchFamily="66" charset="0"/>
              </a:rPr>
              <a:t>-Core(lamination sheet) </a:t>
            </a:r>
          </a:p>
          <a:p>
            <a:r>
              <a:rPr lang="en-US" b="1" dirty="0" smtClean="0">
                <a:solidFill>
                  <a:srgbClr val="00B050"/>
                </a:solidFill>
                <a:latin typeface="Comic Sans MS" pitchFamily="66" charset="0"/>
              </a:rPr>
              <a:t>7</a:t>
            </a:r>
            <a:r>
              <a:rPr lang="en-US" b="1" dirty="0" smtClean="0">
                <a:latin typeface="Comic Sans MS" pitchFamily="66" charset="0"/>
              </a:rPr>
              <a:t>-LV winding</a:t>
            </a:r>
          </a:p>
          <a:p>
            <a:r>
              <a:rPr lang="en-US" b="1" dirty="0" smtClean="0">
                <a:solidFill>
                  <a:srgbClr val="00B050"/>
                </a:solidFill>
                <a:latin typeface="Comic Sans MS" pitchFamily="66" charset="0"/>
              </a:rPr>
              <a:t>8</a:t>
            </a:r>
            <a:r>
              <a:rPr lang="en-US" b="1" dirty="0" smtClean="0">
                <a:latin typeface="Comic Sans MS" pitchFamily="66" charset="0"/>
              </a:rPr>
              <a:t>- HV winding </a:t>
            </a:r>
          </a:p>
          <a:p>
            <a:r>
              <a:rPr lang="en-US" b="1" dirty="0" smtClean="0">
                <a:solidFill>
                  <a:srgbClr val="00B050"/>
                </a:solidFill>
                <a:latin typeface="Comic Sans MS" pitchFamily="66" charset="0"/>
              </a:rPr>
              <a:t>9</a:t>
            </a:r>
            <a:r>
              <a:rPr lang="en-US" b="1" dirty="0" smtClean="0">
                <a:latin typeface="Comic Sans MS" pitchFamily="66" charset="0"/>
              </a:rPr>
              <a:t>- Conservator oil tank</a:t>
            </a:r>
          </a:p>
        </p:txBody>
      </p:sp>
      <p:sp>
        <p:nvSpPr>
          <p:cNvPr id="9" name="Rectangle 8"/>
          <p:cNvSpPr/>
          <p:nvPr/>
        </p:nvSpPr>
        <p:spPr>
          <a:xfrm>
            <a:off x="0" y="838200"/>
            <a:ext cx="3110147" cy="369332"/>
          </a:xfrm>
          <a:prstGeom prst="rect">
            <a:avLst/>
          </a:prstGeom>
        </p:spPr>
        <p:txBody>
          <a:bodyPr wrap="none">
            <a:spAutoFit/>
          </a:bodyPr>
          <a:lstStyle/>
          <a:p>
            <a:r>
              <a:rPr lang="en-US" b="1" dirty="0" smtClean="0">
                <a:solidFill>
                  <a:srgbClr val="FF0000"/>
                </a:solidFill>
                <a:latin typeface="Comic Sans MS" pitchFamily="66" charset="0"/>
              </a:rPr>
              <a:t>High Voltage Transformer</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srcRect/>
          <a:stretch>
            <a:fillRect/>
          </a:stretch>
        </p:blipFill>
        <p:spPr bwMode="auto">
          <a:xfrm>
            <a:off x="76200" y="1143000"/>
            <a:ext cx="7086600" cy="5428586"/>
          </a:xfrm>
          <a:prstGeom prst="rect">
            <a:avLst/>
          </a:prstGeom>
          <a:noFill/>
          <a:ln w="9525">
            <a:noFill/>
            <a:miter lim="800000"/>
            <a:headEnd/>
            <a:tailEnd/>
          </a:ln>
          <a:effectLst/>
        </p:spPr>
      </p:pic>
      <p:sp>
        <p:nvSpPr>
          <p:cNvPr id="8"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VIEWS AND SECTIONS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9"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equipments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sp>
        <p:nvSpPr>
          <p:cNvPr id="10" name="Rectangle 9"/>
          <p:cNvSpPr/>
          <p:nvPr/>
        </p:nvSpPr>
        <p:spPr>
          <a:xfrm>
            <a:off x="7086600" y="1143000"/>
            <a:ext cx="2057400" cy="5632311"/>
          </a:xfrm>
          <a:prstGeom prst="rect">
            <a:avLst/>
          </a:prstGeom>
        </p:spPr>
        <p:txBody>
          <a:bodyPr wrap="square">
            <a:spAutoFit/>
          </a:bodyPr>
          <a:lstStyle/>
          <a:p>
            <a:r>
              <a:rPr lang="en-US" b="1" dirty="0" smtClean="0">
                <a:solidFill>
                  <a:srgbClr val="0070C0"/>
                </a:solidFill>
                <a:latin typeface="Comic Sans MS" pitchFamily="66" charset="0"/>
              </a:rPr>
              <a:t>Parts List</a:t>
            </a:r>
          </a:p>
          <a:p>
            <a:r>
              <a:rPr lang="en-US" b="1" u="sng" dirty="0" smtClean="0">
                <a:solidFill>
                  <a:srgbClr val="FF66FF"/>
                </a:solidFill>
                <a:latin typeface="Comic Sans MS" pitchFamily="66" charset="0"/>
              </a:rPr>
              <a:t>Voltage Transformer</a:t>
            </a:r>
          </a:p>
          <a:p>
            <a:r>
              <a:rPr lang="en-US" b="1" dirty="0" smtClean="0">
                <a:solidFill>
                  <a:srgbClr val="00B050"/>
                </a:solidFill>
                <a:latin typeface="Comic Sans MS" pitchFamily="66" charset="0"/>
              </a:rPr>
              <a:t>1</a:t>
            </a:r>
            <a:r>
              <a:rPr lang="en-US" b="1" dirty="0" smtClean="0">
                <a:latin typeface="Comic Sans MS" pitchFamily="66" charset="0"/>
              </a:rPr>
              <a:t>- primary winding</a:t>
            </a:r>
          </a:p>
          <a:p>
            <a:r>
              <a:rPr lang="en-US" b="1" dirty="0" smtClean="0">
                <a:solidFill>
                  <a:srgbClr val="00B050"/>
                </a:solidFill>
                <a:latin typeface="Comic Sans MS" pitchFamily="66" charset="0"/>
              </a:rPr>
              <a:t>2</a:t>
            </a:r>
            <a:r>
              <a:rPr lang="en-US" b="1" dirty="0" smtClean="0">
                <a:latin typeface="Comic Sans MS" pitchFamily="66" charset="0"/>
              </a:rPr>
              <a:t>- Secondary winding</a:t>
            </a:r>
          </a:p>
          <a:p>
            <a:endParaRPr lang="en-US" b="1" dirty="0" smtClean="0">
              <a:latin typeface="Comic Sans MS" pitchFamily="66" charset="0"/>
            </a:endParaRPr>
          </a:p>
          <a:p>
            <a:endParaRPr lang="en-US" b="1" dirty="0" smtClean="0">
              <a:latin typeface="Comic Sans MS" pitchFamily="66" charset="0"/>
            </a:endParaRPr>
          </a:p>
          <a:p>
            <a:endParaRPr lang="en-US" b="1" dirty="0" smtClean="0">
              <a:latin typeface="Comic Sans MS" pitchFamily="66" charset="0"/>
            </a:endParaRPr>
          </a:p>
          <a:p>
            <a:r>
              <a:rPr lang="en-US" b="1" u="sng" dirty="0" smtClean="0">
                <a:solidFill>
                  <a:srgbClr val="FF66FF"/>
                </a:solidFill>
                <a:latin typeface="Comic Sans MS" pitchFamily="66" charset="0"/>
              </a:rPr>
              <a:t>Current Transformer (</a:t>
            </a:r>
            <a:r>
              <a:rPr lang="en-US" b="1" u="sng" dirty="0" err="1" smtClean="0">
                <a:solidFill>
                  <a:srgbClr val="FF66FF"/>
                </a:solidFill>
                <a:latin typeface="Comic Sans MS" pitchFamily="66" charset="0"/>
              </a:rPr>
              <a:t>a,b</a:t>
            </a:r>
            <a:r>
              <a:rPr lang="en-US" b="1" u="sng" dirty="0" smtClean="0">
                <a:solidFill>
                  <a:srgbClr val="FF66FF"/>
                </a:solidFill>
                <a:latin typeface="Comic Sans MS" pitchFamily="66" charset="0"/>
              </a:rPr>
              <a:t>)</a:t>
            </a:r>
          </a:p>
          <a:p>
            <a:endParaRPr lang="en-US" b="1" dirty="0" smtClean="0">
              <a:latin typeface="Comic Sans MS" pitchFamily="66" charset="0"/>
            </a:endParaRPr>
          </a:p>
          <a:p>
            <a:r>
              <a:rPr lang="en-US" b="1" dirty="0" smtClean="0">
                <a:solidFill>
                  <a:srgbClr val="00B050"/>
                </a:solidFill>
                <a:latin typeface="Comic Sans MS" pitchFamily="66" charset="0"/>
              </a:rPr>
              <a:t>1</a:t>
            </a:r>
            <a:r>
              <a:rPr lang="en-US" b="1" dirty="0" smtClean="0">
                <a:latin typeface="Comic Sans MS" pitchFamily="66" charset="0"/>
              </a:rPr>
              <a:t>-Copper rod( primary winding)</a:t>
            </a:r>
          </a:p>
          <a:p>
            <a:r>
              <a:rPr lang="en-US" b="1" dirty="0" smtClean="0">
                <a:solidFill>
                  <a:srgbClr val="00B050"/>
                </a:solidFill>
                <a:latin typeface="Comic Sans MS" pitchFamily="66" charset="0"/>
              </a:rPr>
              <a:t>2</a:t>
            </a:r>
            <a:r>
              <a:rPr lang="en-US" b="1" dirty="0" smtClean="0">
                <a:latin typeface="Comic Sans MS" pitchFamily="66" charset="0"/>
              </a:rPr>
              <a:t>-Secondary winding</a:t>
            </a:r>
          </a:p>
          <a:p>
            <a:r>
              <a:rPr lang="en-US" b="1" dirty="0" smtClean="0">
                <a:solidFill>
                  <a:srgbClr val="00B050"/>
                </a:solidFill>
                <a:latin typeface="Comic Sans MS" pitchFamily="66" charset="0"/>
              </a:rPr>
              <a:t>3</a:t>
            </a:r>
            <a:r>
              <a:rPr lang="en-US" b="1" dirty="0" smtClean="0">
                <a:latin typeface="Comic Sans MS" pitchFamily="66" charset="0"/>
              </a:rPr>
              <a:t>-Insulator</a:t>
            </a:r>
          </a:p>
          <a:p>
            <a:r>
              <a:rPr lang="en-US" b="1" dirty="0" smtClean="0">
                <a:solidFill>
                  <a:srgbClr val="00B050"/>
                </a:solidFill>
                <a:latin typeface="Comic Sans MS" pitchFamily="66" charset="0"/>
              </a:rPr>
              <a:t>4</a:t>
            </a:r>
            <a:r>
              <a:rPr lang="en-US" b="1" dirty="0" smtClean="0">
                <a:latin typeface="Comic Sans MS" pitchFamily="66" charset="0"/>
              </a:rPr>
              <a:t>-Magnetic path</a:t>
            </a:r>
          </a:p>
        </p:txBody>
      </p:sp>
      <p:sp>
        <p:nvSpPr>
          <p:cNvPr id="11" name="Rectangle 10"/>
          <p:cNvSpPr/>
          <p:nvPr/>
        </p:nvSpPr>
        <p:spPr>
          <a:xfrm>
            <a:off x="457200" y="5638800"/>
            <a:ext cx="2513830" cy="369332"/>
          </a:xfrm>
          <a:prstGeom prst="rect">
            <a:avLst/>
          </a:prstGeom>
        </p:spPr>
        <p:txBody>
          <a:bodyPr wrap="none">
            <a:spAutoFit/>
          </a:bodyPr>
          <a:lstStyle/>
          <a:p>
            <a:r>
              <a:rPr lang="en-US" b="1" dirty="0" smtClean="0">
                <a:solidFill>
                  <a:srgbClr val="FF0000"/>
                </a:solidFill>
                <a:latin typeface="Comic Sans MS" pitchFamily="66" charset="0"/>
              </a:rPr>
              <a:t>Voltage Transformer</a:t>
            </a:r>
          </a:p>
        </p:txBody>
      </p:sp>
      <p:sp>
        <p:nvSpPr>
          <p:cNvPr id="12" name="Rectangle 11"/>
          <p:cNvSpPr/>
          <p:nvPr/>
        </p:nvSpPr>
        <p:spPr>
          <a:xfrm>
            <a:off x="3886200" y="3962400"/>
            <a:ext cx="2627642" cy="369332"/>
          </a:xfrm>
          <a:prstGeom prst="rect">
            <a:avLst/>
          </a:prstGeom>
        </p:spPr>
        <p:txBody>
          <a:bodyPr wrap="none">
            <a:spAutoFit/>
          </a:bodyPr>
          <a:lstStyle/>
          <a:p>
            <a:r>
              <a:rPr lang="en-US" b="1" dirty="0" smtClean="0">
                <a:solidFill>
                  <a:srgbClr val="FF0000"/>
                </a:solidFill>
                <a:latin typeface="Comic Sans MS" pitchFamily="66" charset="0"/>
              </a:rPr>
              <a:t>Current Transformer </a:t>
            </a:r>
            <a:endParaRPr lang="en-US" dirty="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VIEWS AND SECTIONS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5"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equipments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pic>
        <p:nvPicPr>
          <p:cNvPr id="80898" name="Picture 2"/>
          <p:cNvPicPr>
            <a:picLocks noChangeAspect="1" noChangeArrowheads="1"/>
          </p:cNvPicPr>
          <p:nvPr/>
        </p:nvPicPr>
        <p:blipFill>
          <a:blip r:embed="rId3"/>
          <a:srcRect/>
          <a:stretch>
            <a:fillRect/>
          </a:stretch>
        </p:blipFill>
        <p:spPr bwMode="auto">
          <a:xfrm>
            <a:off x="152400" y="1066800"/>
            <a:ext cx="5181600" cy="5458825"/>
          </a:xfrm>
          <a:prstGeom prst="rect">
            <a:avLst/>
          </a:prstGeom>
          <a:noFill/>
          <a:ln w="9525">
            <a:noFill/>
            <a:miter lim="800000"/>
            <a:headEnd/>
            <a:tailEnd/>
          </a:ln>
          <a:effectLst/>
        </p:spPr>
      </p:pic>
      <p:sp>
        <p:nvSpPr>
          <p:cNvPr id="8" name="Rectangle 7"/>
          <p:cNvSpPr/>
          <p:nvPr/>
        </p:nvSpPr>
        <p:spPr>
          <a:xfrm>
            <a:off x="5638800" y="1143000"/>
            <a:ext cx="3505200" cy="2862322"/>
          </a:xfrm>
          <a:prstGeom prst="rect">
            <a:avLst/>
          </a:prstGeom>
        </p:spPr>
        <p:txBody>
          <a:bodyPr wrap="square">
            <a:spAutoFit/>
          </a:bodyPr>
          <a:lstStyle/>
          <a:p>
            <a:r>
              <a:rPr lang="en-US" b="1" dirty="0" smtClean="0">
                <a:solidFill>
                  <a:srgbClr val="0070C0"/>
                </a:solidFill>
                <a:latin typeface="Comic Sans MS" pitchFamily="66" charset="0"/>
              </a:rPr>
              <a:t>Parts List</a:t>
            </a:r>
          </a:p>
          <a:p>
            <a:r>
              <a:rPr lang="en-US" b="1" u="sng" dirty="0" smtClean="0">
                <a:solidFill>
                  <a:srgbClr val="FF66FF"/>
                </a:solidFill>
                <a:latin typeface="Comic Sans MS" pitchFamily="66" charset="0"/>
              </a:rPr>
              <a:t>Circuit Breaker </a:t>
            </a:r>
          </a:p>
          <a:p>
            <a:r>
              <a:rPr lang="en-US" b="1" dirty="0" smtClean="0">
                <a:solidFill>
                  <a:srgbClr val="00B050"/>
                </a:solidFill>
                <a:latin typeface="Comic Sans MS" pitchFamily="66" charset="0"/>
              </a:rPr>
              <a:t>1</a:t>
            </a:r>
            <a:r>
              <a:rPr lang="en-US" b="1" dirty="0" smtClean="0">
                <a:latin typeface="Comic Sans MS" pitchFamily="66" charset="0"/>
              </a:rPr>
              <a:t>- Insulator</a:t>
            </a:r>
          </a:p>
          <a:p>
            <a:r>
              <a:rPr lang="en-US" b="1" dirty="0" smtClean="0">
                <a:solidFill>
                  <a:srgbClr val="00B050"/>
                </a:solidFill>
                <a:latin typeface="Comic Sans MS" pitchFamily="66" charset="0"/>
              </a:rPr>
              <a:t>2</a:t>
            </a:r>
            <a:r>
              <a:rPr lang="en-US" b="1" dirty="0" smtClean="0">
                <a:latin typeface="Comic Sans MS" pitchFamily="66" charset="0"/>
              </a:rPr>
              <a:t>- Connection Contactor </a:t>
            </a:r>
          </a:p>
          <a:p>
            <a:r>
              <a:rPr lang="en-US" b="1" dirty="0" smtClean="0">
                <a:latin typeface="Comic Sans MS" pitchFamily="66" charset="0"/>
              </a:rPr>
              <a:t>3- Closing insulated piston</a:t>
            </a:r>
          </a:p>
          <a:p>
            <a:r>
              <a:rPr lang="en-US" b="1" dirty="0" smtClean="0">
                <a:latin typeface="Comic Sans MS" pitchFamily="66" charset="0"/>
              </a:rPr>
              <a:t>8- contact closing mechanism(motor)</a:t>
            </a:r>
          </a:p>
          <a:p>
            <a:r>
              <a:rPr lang="en-US" b="1" dirty="0" smtClean="0">
                <a:latin typeface="Comic Sans MS" pitchFamily="66" charset="0"/>
              </a:rPr>
              <a:t>12-control panel</a:t>
            </a:r>
          </a:p>
          <a:p>
            <a:endParaRPr lang="en-US" b="1" dirty="0" smtClean="0">
              <a:latin typeface="Comic Sans MS" pitchFamily="66" charset="0"/>
            </a:endParaRPr>
          </a:p>
          <a:p>
            <a:endParaRPr lang="en-US" b="1" dirty="0" smtClean="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2"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VIEWS AND SECTIONS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3"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equipments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pic>
        <p:nvPicPr>
          <p:cNvPr id="82946" name="Picture 2"/>
          <p:cNvPicPr>
            <a:picLocks noChangeAspect="1" noChangeArrowheads="1"/>
          </p:cNvPicPr>
          <p:nvPr/>
        </p:nvPicPr>
        <p:blipFill>
          <a:blip r:embed="rId3"/>
          <a:srcRect/>
          <a:stretch>
            <a:fillRect/>
          </a:stretch>
        </p:blipFill>
        <p:spPr bwMode="auto">
          <a:xfrm>
            <a:off x="533400" y="1013402"/>
            <a:ext cx="8001000" cy="5483310"/>
          </a:xfrm>
          <a:prstGeom prst="rect">
            <a:avLst/>
          </a:prstGeom>
          <a:noFill/>
          <a:ln w="9525">
            <a:noFill/>
            <a:miter lim="800000"/>
            <a:headEnd/>
            <a:tailEnd/>
          </a:ln>
          <a:effectLst/>
        </p:spPr>
      </p:pic>
      <p:sp>
        <p:nvSpPr>
          <p:cNvPr id="5" name="Rectangle 4"/>
          <p:cNvSpPr/>
          <p:nvPr/>
        </p:nvSpPr>
        <p:spPr>
          <a:xfrm>
            <a:off x="1143000" y="990600"/>
            <a:ext cx="2587568" cy="369332"/>
          </a:xfrm>
          <a:prstGeom prst="rect">
            <a:avLst/>
          </a:prstGeom>
        </p:spPr>
        <p:txBody>
          <a:bodyPr wrap="none">
            <a:spAutoFit/>
          </a:bodyPr>
          <a:lstStyle/>
          <a:p>
            <a:r>
              <a:rPr lang="en-US" b="1" dirty="0" smtClean="0">
                <a:solidFill>
                  <a:srgbClr val="FF0000"/>
                </a:solidFill>
                <a:latin typeface="Comic Sans MS" pitchFamily="66" charset="0"/>
              </a:rPr>
              <a:t>Wooden tower 110kV</a:t>
            </a:r>
          </a:p>
        </p:txBody>
      </p:sp>
      <p:sp>
        <p:nvSpPr>
          <p:cNvPr id="6" name="Rectangle 5"/>
          <p:cNvSpPr/>
          <p:nvPr/>
        </p:nvSpPr>
        <p:spPr>
          <a:xfrm>
            <a:off x="6019800" y="1143000"/>
            <a:ext cx="2563522" cy="646331"/>
          </a:xfrm>
          <a:prstGeom prst="rect">
            <a:avLst/>
          </a:prstGeom>
        </p:spPr>
        <p:txBody>
          <a:bodyPr wrap="none">
            <a:spAutoFit/>
          </a:bodyPr>
          <a:lstStyle/>
          <a:p>
            <a:r>
              <a:rPr lang="en-US" b="1" dirty="0" smtClean="0">
                <a:solidFill>
                  <a:srgbClr val="FF0000"/>
                </a:solidFill>
                <a:latin typeface="Comic Sans MS" pitchFamily="66" charset="0"/>
              </a:rPr>
              <a:t>Steel concrete tower</a:t>
            </a:r>
          </a:p>
          <a:p>
            <a:r>
              <a:rPr lang="en-US" b="1" dirty="0" smtClean="0">
                <a:solidFill>
                  <a:srgbClr val="FF0000"/>
                </a:solidFill>
                <a:latin typeface="Comic Sans MS" pitchFamily="66" charset="0"/>
              </a:rPr>
              <a:t> 220kV</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2"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VIEWS AND SECTIONS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3"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equipments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pic>
        <p:nvPicPr>
          <p:cNvPr id="83970" name="Picture 2"/>
          <p:cNvPicPr>
            <a:picLocks noChangeAspect="1" noChangeArrowheads="1"/>
          </p:cNvPicPr>
          <p:nvPr/>
        </p:nvPicPr>
        <p:blipFill>
          <a:blip r:embed="rId3"/>
          <a:srcRect/>
          <a:stretch>
            <a:fillRect/>
          </a:stretch>
        </p:blipFill>
        <p:spPr bwMode="auto">
          <a:xfrm>
            <a:off x="228600" y="1066800"/>
            <a:ext cx="8686800" cy="5124450"/>
          </a:xfrm>
          <a:prstGeom prst="rect">
            <a:avLst/>
          </a:prstGeom>
          <a:noFill/>
          <a:ln w="9525">
            <a:noFill/>
            <a:miter lim="800000"/>
            <a:headEnd/>
            <a:tailEnd/>
          </a:ln>
          <a:effectLst/>
        </p:spPr>
      </p:pic>
      <p:sp>
        <p:nvSpPr>
          <p:cNvPr id="6" name="Rectangle 5"/>
          <p:cNvSpPr/>
          <p:nvPr/>
        </p:nvSpPr>
        <p:spPr>
          <a:xfrm>
            <a:off x="4267200" y="6019800"/>
            <a:ext cx="4059125" cy="369332"/>
          </a:xfrm>
          <a:prstGeom prst="rect">
            <a:avLst/>
          </a:prstGeom>
        </p:spPr>
        <p:txBody>
          <a:bodyPr wrap="none">
            <a:spAutoFit/>
          </a:bodyPr>
          <a:lstStyle/>
          <a:p>
            <a:r>
              <a:rPr lang="en-US" b="1" dirty="0" smtClean="0">
                <a:latin typeface="Comic Sans MS" pitchFamily="66" charset="0"/>
              </a:rPr>
              <a:t>Single circuit tension tower 500kV</a:t>
            </a:r>
          </a:p>
        </p:txBody>
      </p:sp>
      <p:sp>
        <p:nvSpPr>
          <p:cNvPr id="7" name="Rectangle 6"/>
          <p:cNvSpPr/>
          <p:nvPr/>
        </p:nvSpPr>
        <p:spPr>
          <a:xfrm>
            <a:off x="381000" y="6019800"/>
            <a:ext cx="2531462" cy="646331"/>
          </a:xfrm>
          <a:prstGeom prst="rect">
            <a:avLst/>
          </a:prstGeom>
        </p:spPr>
        <p:txBody>
          <a:bodyPr wrap="none">
            <a:spAutoFit/>
          </a:bodyPr>
          <a:lstStyle/>
          <a:p>
            <a:r>
              <a:rPr lang="en-US" b="1" dirty="0" smtClean="0">
                <a:latin typeface="Comic Sans MS" pitchFamily="66" charset="0"/>
              </a:rPr>
              <a:t>Double circuit stand </a:t>
            </a:r>
          </a:p>
          <a:p>
            <a:r>
              <a:rPr lang="en-US" b="1" dirty="0" smtClean="0">
                <a:latin typeface="Comic Sans MS" pitchFamily="66" charset="0"/>
              </a:rPr>
              <a:t>Alone tower 220kV</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2"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VIEWS AND SECTIONS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3"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equipments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pic>
        <p:nvPicPr>
          <p:cNvPr id="84994" name="Picture 2"/>
          <p:cNvPicPr>
            <a:picLocks noChangeAspect="1" noChangeArrowheads="1"/>
          </p:cNvPicPr>
          <p:nvPr/>
        </p:nvPicPr>
        <p:blipFill>
          <a:blip r:embed="rId3"/>
          <a:srcRect/>
          <a:stretch>
            <a:fillRect/>
          </a:stretch>
        </p:blipFill>
        <p:spPr bwMode="auto">
          <a:xfrm>
            <a:off x="228600" y="1066800"/>
            <a:ext cx="8686800" cy="5400410"/>
          </a:xfrm>
          <a:prstGeom prst="rect">
            <a:avLst/>
          </a:prstGeom>
          <a:noFill/>
          <a:ln w="9525">
            <a:noFill/>
            <a:miter lim="800000"/>
            <a:headEnd/>
            <a:tailEnd/>
          </a:ln>
          <a:effectLst/>
        </p:spPr>
      </p:pic>
      <p:sp>
        <p:nvSpPr>
          <p:cNvPr id="6" name="Rectangle 5"/>
          <p:cNvSpPr/>
          <p:nvPr/>
        </p:nvSpPr>
        <p:spPr>
          <a:xfrm>
            <a:off x="2590800" y="6324600"/>
            <a:ext cx="5357557" cy="369332"/>
          </a:xfrm>
          <a:prstGeom prst="rect">
            <a:avLst/>
          </a:prstGeom>
        </p:spPr>
        <p:txBody>
          <a:bodyPr wrap="none">
            <a:spAutoFit/>
          </a:bodyPr>
          <a:lstStyle/>
          <a:p>
            <a:r>
              <a:rPr lang="en-US" b="1" dirty="0" smtClean="0">
                <a:latin typeface="Comic Sans MS" pitchFamily="66" charset="0"/>
              </a:rPr>
              <a:t>Single circuit tension V-shaped tower 1150kV</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457200" y="0"/>
            <a:ext cx="8229600" cy="838200"/>
          </a:xfrm>
        </p:spPr>
        <p:txBody>
          <a:bodyPr rtlCol="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dirty="0" smtClean="0"/>
              <a:t>OVERVIEW</a:t>
            </a:r>
            <a:endParaRPr lang="en-GB" sz="4400" kern="1200" dirty="0" smtClean="0">
              <a:solidFill>
                <a:schemeClr val="tx1"/>
              </a:solidFill>
              <a:latin typeface="+mj-lt"/>
              <a:ea typeface="+mj-ea"/>
              <a:cs typeface="+mj-cs"/>
            </a:endParaRPr>
          </a:p>
        </p:txBody>
      </p:sp>
      <p:graphicFrame>
        <p:nvGraphicFramePr>
          <p:cNvPr id="6" name="Diagram 5"/>
          <p:cNvGraphicFramePr/>
          <p:nvPr/>
        </p:nvGraphicFramePr>
        <p:xfrm>
          <a:off x="228600" y="838200"/>
          <a:ext cx="88392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bwMode="auto">
          <a:xfrm>
            <a:off x="4572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VIEWS AND SECTIONS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5" name="Titre 1"/>
          <p:cNvSpPr txBox="1">
            <a:spLocks/>
          </p:cNvSpPr>
          <p:nvPr/>
        </p:nvSpPr>
        <p:spPr bwMode="auto">
          <a:xfrm>
            <a:off x="0" y="7620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70C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70C0"/>
                </a:solidFill>
                <a:effectLst/>
                <a:uLnTx/>
                <a:uFillTx/>
                <a:latin typeface="Comic Sans MS" pitchFamily="66" charset="0"/>
                <a:ea typeface="+mj-ea"/>
                <a:cs typeface="+mj-cs"/>
              </a:rPr>
              <a:t> equipments</a:t>
            </a:r>
            <a:endParaRPr kumimoji="0" lang="en-GB" sz="2800" b="1" i="0" u="none" strike="noStrike" kern="1200" cap="none" spc="0" normalizeH="0" baseline="0" noProof="0" dirty="0" smtClean="0">
              <a:ln>
                <a:noFill/>
              </a:ln>
              <a:solidFill>
                <a:srgbClr val="0070C0"/>
              </a:solidFill>
              <a:effectLst/>
              <a:uLnTx/>
              <a:uFillTx/>
              <a:latin typeface="Comic Sans MS" pitchFamily="66" charset="0"/>
              <a:ea typeface="+mj-ea"/>
              <a:cs typeface="+mj-cs"/>
            </a:endParaRPr>
          </a:p>
        </p:txBody>
      </p:sp>
      <p:pic>
        <p:nvPicPr>
          <p:cNvPr id="86018" name="Picture 2"/>
          <p:cNvPicPr>
            <a:picLocks noChangeAspect="1" noChangeArrowheads="1"/>
          </p:cNvPicPr>
          <p:nvPr/>
        </p:nvPicPr>
        <p:blipFill>
          <a:blip r:embed="rId3"/>
          <a:srcRect/>
          <a:stretch>
            <a:fillRect/>
          </a:stretch>
        </p:blipFill>
        <p:spPr bwMode="auto">
          <a:xfrm>
            <a:off x="228600" y="1066800"/>
            <a:ext cx="6324600" cy="5355202"/>
          </a:xfrm>
          <a:prstGeom prst="rect">
            <a:avLst/>
          </a:prstGeom>
          <a:noFill/>
          <a:ln w="9525">
            <a:noFill/>
            <a:miter lim="800000"/>
            <a:headEnd/>
            <a:tailEnd/>
          </a:ln>
          <a:effectLst/>
        </p:spPr>
      </p:pic>
      <p:sp>
        <p:nvSpPr>
          <p:cNvPr id="8" name="Rectangle 7"/>
          <p:cNvSpPr/>
          <p:nvPr/>
        </p:nvSpPr>
        <p:spPr>
          <a:xfrm>
            <a:off x="6705600" y="1058882"/>
            <a:ext cx="2438400" cy="3970318"/>
          </a:xfrm>
          <a:prstGeom prst="rect">
            <a:avLst/>
          </a:prstGeom>
        </p:spPr>
        <p:txBody>
          <a:bodyPr wrap="square">
            <a:spAutoFit/>
          </a:bodyPr>
          <a:lstStyle/>
          <a:p>
            <a:r>
              <a:rPr lang="en-US" b="1" dirty="0" smtClean="0">
                <a:solidFill>
                  <a:srgbClr val="0070C0"/>
                </a:solidFill>
                <a:latin typeface="Comic Sans MS" pitchFamily="66" charset="0"/>
              </a:rPr>
              <a:t>Parts List</a:t>
            </a:r>
          </a:p>
          <a:p>
            <a:r>
              <a:rPr lang="en-US" b="1" u="sng" dirty="0" smtClean="0">
                <a:solidFill>
                  <a:srgbClr val="FF66FF"/>
                </a:solidFill>
                <a:latin typeface="Comic Sans MS" pitchFamily="66" charset="0"/>
              </a:rPr>
              <a:t>Insulators </a:t>
            </a:r>
          </a:p>
          <a:p>
            <a:r>
              <a:rPr lang="en-US" b="1" dirty="0" smtClean="0">
                <a:solidFill>
                  <a:srgbClr val="00B050"/>
                </a:solidFill>
                <a:latin typeface="Comic Sans MS" pitchFamily="66" charset="0"/>
              </a:rPr>
              <a:t>a</a:t>
            </a:r>
            <a:r>
              <a:rPr lang="en-US" b="1" dirty="0" smtClean="0">
                <a:latin typeface="Comic Sans MS" pitchFamily="66" charset="0"/>
              </a:rPr>
              <a:t>- Pony Insulator</a:t>
            </a:r>
          </a:p>
          <a:p>
            <a:r>
              <a:rPr lang="en-US" b="1" dirty="0" smtClean="0">
                <a:solidFill>
                  <a:srgbClr val="00B050"/>
                </a:solidFill>
                <a:latin typeface="Comic Sans MS" pitchFamily="66" charset="0"/>
              </a:rPr>
              <a:t>b</a:t>
            </a:r>
            <a:r>
              <a:rPr lang="en-US" b="1" dirty="0" smtClean="0">
                <a:latin typeface="Comic Sans MS" pitchFamily="66" charset="0"/>
              </a:rPr>
              <a:t>- Disc Insulator </a:t>
            </a:r>
          </a:p>
          <a:p>
            <a:r>
              <a:rPr lang="en-US" b="1" dirty="0" smtClean="0">
                <a:solidFill>
                  <a:srgbClr val="00B050"/>
                </a:solidFill>
                <a:latin typeface="Comic Sans MS" pitchFamily="66" charset="0"/>
              </a:rPr>
              <a:t>c</a:t>
            </a:r>
            <a:r>
              <a:rPr lang="en-US" b="1" dirty="0" smtClean="0">
                <a:latin typeface="Comic Sans MS" pitchFamily="66" charset="0"/>
              </a:rPr>
              <a:t>- String Insulator</a:t>
            </a:r>
          </a:p>
          <a:p>
            <a:endParaRPr lang="en-US" b="1" dirty="0" smtClean="0">
              <a:latin typeface="Comic Sans MS" pitchFamily="66" charset="0"/>
            </a:endParaRPr>
          </a:p>
          <a:p>
            <a:endParaRPr lang="en-US" b="1" dirty="0" smtClean="0">
              <a:latin typeface="Comic Sans MS" pitchFamily="66" charset="0"/>
            </a:endParaRPr>
          </a:p>
          <a:p>
            <a:r>
              <a:rPr lang="en-US" b="1" dirty="0" smtClean="0">
                <a:latin typeface="Comic Sans MS" pitchFamily="66" charset="0"/>
              </a:rPr>
              <a:t>1-cover insulator</a:t>
            </a:r>
          </a:p>
          <a:p>
            <a:r>
              <a:rPr lang="en-US" b="1" dirty="0" smtClean="0">
                <a:latin typeface="Comic Sans MS" pitchFamily="66" charset="0"/>
              </a:rPr>
              <a:t>2-poslain insulator</a:t>
            </a:r>
          </a:p>
          <a:p>
            <a:r>
              <a:rPr lang="en-US" b="1" dirty="0" smtClean="0">
                <a:latin typeface="Comic Sans MS" pitchFamily="66" charset="0"/>
              </a:rPr>
              <a:t>3- Rod</a:t>
            </a:r>
          </a:p>
          <a:p>
            <a:r>
              <a:rPr lang="en-US" b="1" dirty="0" smtClean="0">
                <a:latin typeface="Comic Sans MS" pitchFamily="66" charset="0"/>
              </a:rPr>
              <a:t>4- Cementing compound</a:t>
            </a:r>
          </a:p>
          <a:p>
            <a:r>
              <a:rPr lang="en-US" b="1" dirty="0" smtClean="0">
                <a:latin typeface="Comic Sans MS" pitchFamily="66" charset="0"/>
              </a:rPr>
              <a:t>5- Hocking lock</a:t>
            </a:r>
          </a:p>
          <a:p>
            <a:endParaRPr lang="en-US" b="1" dirty="0" smtClean="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3" name="Text Box 1026"/>
          <p:cNvSpPr txBox="1">
            <a:spLocks noChangeArrowheads="1"/>
          </p:cNvSpPr>
          <p:nvPr/>
        </p:nvSpPr>
        <p:spPr bwMode="auto">
          <a:xfrm>
            <a:off x="152400" y="1143000"/>
            <a:ext cx="8763000" cy="4216539"/>
          </a:xfrm>
          <a:prstGeom prst="rect">
            <a:avLst/>
          </a:prstGeom>
          <a:noFill/>
          <a:ln w="9525">
            <a:noFill/>
            <a:miter lim="800000"/>
            <a:headEnd/>
            <a:tailEnd/>
          </a:ln>
          <a:effectLst/>
        </p:spPr>
        <p:txBody>
          <a:bodyPr>
            <a:spAutoFit/>
          </a:bodyPr>
          <a:lstStyle/>
          <a:p>
            <a:pPr>
              <a:defRPr/>
            </a:pPr>
            <a:r>
              <a:rPr lang="en-US" sz="2800" b="1" dirty="0" smtClean="0">
                <a:solidFill>
                  <a:srgbClr val="FF66FF"/>
                </a:solidFill>
                <a:latin typeface="Comic Sans MS" pitchFamily="66" charset="0"/>
              </a:rPr>
              <a:t>         Introduction </a:t>
            </a:r>
            <a:r>
              <a:rPr lang="en-US" sz="2800" b="1" dirty="0">
                <a:solidFill>
                  <a:srgbClr val="FF66FF"/>
                </a:solidFill>
                <a:latin typeface="Comic Sans MS" pitchFamily="66" charset="0"/>
              </a:rPr>
              <a:t>to Instrumentation </a:t>
            </a:r>
          </a:p>
          <a:p>
            <a:pPr>
              <a:defRPr/>
            </a:pPr>
            <a:endParaRPr lang="en-US" sz="2000" b="1" dirty="0">
              <a:effectLst>
                <a:outerShdw blurRad="38100" dist="38100" dir="2700000" algn="tl">
                  <a:srgbClr val="000000"/>
                </a:outerShdw>
              </a:effectLst>
              <a:latin typeface="Comic Sans MS" pitchFamily="66" charset="0"/>
            </a:endParaRPr>
          </a:p>
          <a:p>
            <a:pPr>
              <a:defRPr/>
            </a:pPr>
            <a:r>
              <a:rPr lang="en-US" sz="2000" b="1" dirty="0">
                <a:solidFill>
                  <a:srgbClr val="00B050"/>
                </a:solidFill>
                <a:effectLst>
                  <a:outerShdw blurRad="38100" dist="38100" dir="2700000" algn="tl">
                    <a:srgbClr val="000000"/>
                  </a:outerShdw>
                </a:effectLst>
                <a:latin typeface="Comic Sans MS" pitchFamily="66" charset="0"/>
              </a:rPr>
              <a:t>Why Need Instrumentation </a:t>
            </a:r>
            <a:r>
              <a:rPr lang="en-US" sz="2000" b="1" dirty="0" smtClean="0">
                <a:solidFill>
                  <a:srgbClr val="00B050"/>
                </a:solidFill>
                <a:effectLst>
                  <a:outerShdw blurRad="38100" dist="38100" dir="2700000" algn="tl">
                    <a:srgbClr val="000000"/>
                  </a:outerShdw>
                </a:effectLst>
                <a:latin typeface="Comic Sans MS" pitchFamily="66" charset="0"/>
              </a:rPr>
              <a:t> i.e. in </a:t>
            </a:r>
            <a:r>
              <a:rPr lang="en-US" sz="2000" b="1" dirty="0">
                <a:solidFill>
                  <a:srgbClr val="00B050"/>
                </a:solidFill>
                <a:effectLst>
                  <a:outerShdw blurRad="38100" dist="38100" dir="2700000" algn="tl">
                    <a:srgbClr val="000000"/>
                  </a:outerShdw>
                </a:effectLst>
                <a:latin typeface="Comic Sans MS" pitchFamily="66" charset="0"/>
              </a:rPr>
              <a:t>Manufacturing?</a:t>
            </a:r>
          </a:p>
          <a:p>
            <a:pPr marL="855663" lvl="1" indent="-398463">
              <a:defRPr/>
            </a:pPr>
            <a:endParaRPr lang="en-US" sz="2000" b="1" dirty="0">
              <a:effectLst>
                <a:outerShdw blurRad="38100" dist="38100" dir="2700000" algn="tl">
                  <a:srgbClr val="000000"/>
                </a:outerShdw>
              </a:effectLst>
              <a:latin typeface="Comic Sans MS" pitchFamily="66" charset="0"/>
            </a:endParaRPr>
          </a:p>
          <a:p>
            <a:pPr>
              <a:defRPr/>
            </a:pPr>
            <a:r>
              <a:rPr lang="en-US" sz="2000" b="1" dirty="0">
                <a:latin typeface="Comic Sans MS" pitchFamily="66" charset="0"/>
              </a:rPr>
              <a:t>The goal of Manufacturing or Production of parts/products is to produce them economically, in compliance with design specifications, which assure the proper function and service of the manufactured product in its expected life.  The roles of Instrumentation are:</a:t>
            </a:r>
          </a:p>
          <a:p>
            <a:pPr>
              <a:defRPr/>
            </a:pPr>
            <a:endParaRPr lang="en-US" sz="2000" b="1" u="sng" dirty="0">
              <a:latin typeface="Comic Sans MS" pitchFamily="66" charset="0"/>
            </a:endParaRPr>
          </a:p>
          <a:p>
            <a:pPr marL="855663" lvl="1" indent="-398463">
              <a:buFont typeface="Symbol" pitchFamily="18" charset="2"/>
              <a:buChar char="·"/>
              <a:defRPr/>
            </a:pPr>
            <a:r>
              <a:rPr lang="en-US" sz="2000" b="1" dirty="0">
                <a:solidFill>
                  <a:srgbClr val="00B050"/>
                </a:solidFill>
                <a:latin typeface="Comic Sans MS" pitchFamily="66" charset="0"/>
              </a:rPr>
              <a:t>Quality, Safety and Reliability Control</a:t>
            </a:r>
          </a:p>
          <a:p>
            <a:pPr marL="855663" lvl="1" indent="-398463">
              <a:buFont typeface="Symbol" pitchFamily="18" charset="2"/>
              <a:buChar char="·"/>
              <a:defRPr/>
            </a:pPr>
            <a:r>
              <a:rPr lang="en-US" sz="2000" b="1" dirty="0">
                <a:solidFill>
                  <a:srgbClr val="00B050"/>
                </a:solidFill>
                <a:latin typeface="Comic Sans MS" pitchFamily="66" charset="0"/>
              </a:rPr>
              <a:t>Process Control and Automation</a:t>
            </a:r>
          </a:p>
          <a:p>
            <a:pPr marL="855663" lvl="1" indent="-398463">
              <a:buFont typeface="Symbol" pitchFamily="18" charset="2"/>
              <a:buChar char="·"/>
              <a:defRPr/>
            </a:pPr>
            <a:r>
              <a:rPr lang="en-US" sz="2000" b="1" dirty="0">
                <a:solidFill>
                  <a:srgbClr val="00B050"/>
                </a:solidFill>
                <a:latin typeface="Comic Sans MS" pitchFamily="66" charset="0"/>
              </a:rPr>
              <a:t>Design and Production of Intelligent Products</a:t>
            </a:r>
          </a:p>
          <a:p>
            <a:pPr>
              <a:defRPr/>
            </a:pPr>
            <a:endParaRPr lang="en-US" sz="2000" b="1" dirty="0">
              <a:effectLst>
                <a:outerShdw blurRad="38100" dist="38100" dir="2700000" algn="tl">
                  <a:srgbClr val="000000"/>
                </a:outerShdw>
              </a:effectLst>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5" name="Text Box 2"/>
          <p:cNvSpPr txBox="1">
            <a:spLocks noChangeArrowheads="1"/>
          </p:cNvSpPr>
          <p:nvPr/>
        </p:nvSpPr>
        <p:spPr bwMode="auto">
          <a:xfrm>
            <a:off x="304800" y="914400"/>
            <a:ext cx="8397875" cy="830997"/>
          </a:xfrm>
          <a:prstGeom prst="rect">
            <a:avLst/>
          </a:prstGeom>
          <a:noFill/>
          <a:ln w="9525">
            <a:noFill/>
            <a:miter lim="800000"/>
            <a:headEnd/>
            <a:tailEnd/>
          </a:ln>
          <a:effectLst/>
        </p:spPr>
        <p:txBody>
          <a:bodyPr wrap="square">
            <a:spAutoFit/>
          </a:bodyPr>
          <a:lstStyle/>
          <a:p>
            <a:pPr>
              <a:defRPr/>
            </a:pPr>
            <a:r>
              <a:rPr lang="en-US" sz="2400" b="1" dirty="0">
                <a:solidFill>
                  <a:srgbClr val="002060"/>
                </a:solidFill>
                <a:latin typeface="Comic Sans MS" pitchFamily="66" charset="0"/>
              </a:rPr>
              <a:t>Some application examples</a:t>
            </a:r>
            <a:r>
              <a:rPr lang="en-US" sz="2400" b="1" dirty="0" smtClean="0">
                <a:solidFill>
                  <a:srgbClr val="002060"/>
                </a:solidFill>
                <a:latin typeface="Comic Sans MS" pitchFamily="66" charset="0"/>
              </a:rPr>
              <a:t>:(</a:t>
            </a:r>
            <a:r>
              <a:rPr lang="en-US" sz="2400" b="1" dirty="0">
                <a:solidFill>
                  <a:srgbClr val="00B0F0"/>
                </a:solidFill>
                <a:latin typeface="Comic Sans MS" pitchFamily="66" charset="0"/>
              </a:rPr>
              <a:t>a) Manual Process Control</a:t>
            </a:r>
          </a:p>
          <a:p>
            <a:pPr>
              <a:defRPr/>
            </a:pPr>
            <a:endParaRPr lang="en-US" sz="2400" b="1" dirty="0">
              <a:solidFill>
                <a:srgbClr val="00B0F0"/>
              </a:solidFill>
              <a:latin typeface="Comic Sans MS" pitchFamily="66" charset="0"/>
            </a:endParaRPr>
          </a:p>
        </p:txBody>
      </p:sp>
      <p:pic>
        <p:nvPicPr>
          <p:cNvPr id="6" name="Picture 3"/>
          <p:cNvPicPr>
            <a:picLocks noChangeAspect="1" noChangeArrowheads="1"/>
          </p:cNvPicPr>
          <p:nvPr/>
        </p:nvPicPr>
        <p:blipFill>
          <a:blip r:embed="rId3"/>
          <a:srcRect/>
          <a:stretch>
            <a:fillRect/>
          </a:stretch>
        </p:blipFill>
        <p:spPr bwMode="auto">
          <a:xfrm>
            <a:off x="152400" y="1371600"/>
            <a:ext cx="8839200" cy="5029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457200" y="838200"/>
            <a:ext cx="3443571" cy="646331"/>
          </a:xfrm>
          <a:prstGeom prst="rect">
            <a:avLst/>
          </a:prstGeom>
          <a:noFill/>
          <a:ln w="9525">
            <a:noFill/>
            <a:miter lim="800000"/>
            <a:headEnd/>
            <a:tailEnd/>
          </a:ln>
          <a:effectLst/>
        </p:spPr>
        <p:txBody>
          <a:bodyPr wrap="none">
            <a:spAutoFit/>
          </a:bodyPr>
          <a:lstStyle/>
          <a:p>
            <a:pPr marL="342900" indent="-342900">
              <a:buAutoNum type="alphaLcParenBoth" startAt="2"/>
              <a:defRPr/>
            </a:pPr>
            <a:r>
              <a:rPr lang="en-US" b="1" dirty="0" smtClean="0">
                <a:solidFill>
                  <a:srgbClr val="00B0F0"/>
                </a:solidFill>
                <a:latin typeface="Comic Sans MS" pitchFamily="66" charset="0"/>
              </a:rPr>
              <a:t>Automatic </a:t>
            </a:r>
            <a:r>
              <a:rPr lang="en-US" b="1" dirty="0">
                <a:solidFill>
                  <a:srgbClr val="00B0F0"/>
                </a:solidFill>
                <a:latin typeface="Comic Sans MS" pitchFamily="66" charset="0"/>
              </a:rPr>
              <a:t>Inspection for </a:t>
            </a:r>
            <a:endParaRPr lang="en-US" b="1" dirty="0" smtClean="0">
              <a:solidFill>
                <a:srgbClr val="00B0F0"/>
              </a:solidFill>
              <a:latin typeface="Comic Sans MS" pitchFamily="66" charset="0"/>
            </a:endParaRPr>
          </a:p>
          <a:p>
            <a:pPr marL="342900" indent="-342900">
              <a:defRPr/>
            </a:pPr>
            <a:r>
              <a:rPr lang="en-US" b="1" dirty="0" smtClean="0">
                <a:solidFill>
                  <a:srgbClr val="00B0F0"/>
                </a:solidFill>
                <a:latin typeface="Comic Sans MS" pitchFamily="66" charset="0"/>
              </a:rPr>
              <a:t>Process </a:t>
            </a:r>
            <a:r>
              <a:rPr lang="en-US" b="1" dirty="0">
                <a:solidFill>
                  <a:srgbClr val="00B0F0"/>
                </a:solidFill>
                <a:latin typeface="Comic Sans MS" pitchFamily="66" charset="0"/>
              </a:rPr>
              <a:t>Control</a:t>
            </a:r>
          </a:p>
        </p:txBody>
      </p:sp>
      <p:pic>
        <p:nvPicPr>
          <p:cNvPr id="5" name="Picture 3"/>
          <p:cNvPicPr>
            <a:picLocks noChangeAspect="1" noChangeArrowheads="1"/>
          </p:cNvPicPr>
          <p:nvPr/>
        </p:nvPicPr>
        <p:blipFill>
          <a:blip r:embed="rId3"/>
          <a:srcRect l="3949"/>
          <a:stretch>
            <a:fillRect/>
          </a:stretch>
        </p:blipFill>
        <p:spPr bwMode="auto">
          <a:xfrm>
            <a:off x="76200" y="2133599"/>
            <a:ext cx="4495800" cy="4343401"/>
          </a:xfrm>
          <a:prstGeom prst="rect">
            <a:avLst/>
          </a:prstGeom>
          <a:noFill/>
          <a:ln w="9525">
            <a:noFill/>
            <a:miter lim="800000"/>
            <a:headEnd/>
            <a:tailEnd/>
          </a:ln>
        </p:spPr>
      </p:pic>
      <p:sp>
        <p:nvSpPr>
          <p:cNvPr id="25" name="Rectangle 4"/>
          <p:cNvSpPr>
            <a:spLocks noChangeArrowheads="1"/>
          </p:cNvSpPr>
          <p:nvPr/>
        </p:nvSpPr>
        <p:spPr bwMode="auto">
          <a:xfrm>
            <a:off x="6553200" y="4953000"/>
            <a:ext cx="304800" cy="990600"/>
          </a:xfrm>
          <a:prstGeom prst="rect">
            <a:avLst/>
          </a:prstGeom>
          <a:gradFill rotWithShape="0">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26" name="Text Box 2"/>
          <p:cNvSpPr txBox="1">
            <a:spLocks noChangeArrowheads="1"/>
          </p:cNvSpPr>
          <p:nvPr/>
        </p:nvSpPr>
        <p:spPr bwMode="auto">
          <a:xfrm>
            <a:off x="5181600" y="1066800"/>
            <a:ext cx="3733800" cy="36933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u="none" strike="noStrike" kern="0" cap="none" spc="0" normalizeH="0" baseline="0" noProof="0" dirty="0" smtClean="0">
                <a:ln>
                  <a:noFill/>
                </a:ln>
                <a:solidFill>
                  <a:sysClr val="windowText" lastClr="000000"/>
                </a:solidFill>
                <a:effectLst/>
                <a:uLnTx/>
                <a:uFillTx/>
                <a:latin typeface="Comic Sans MS" pitchFamily="66" charset="0"/>
              </a:rPr>
              <a:t> A  Pressure gauge</a:t>
            </a:r>
          </a:p>
        </p:txBody>
      </p:sp>
      <p:sp>
        <p:nvSpPr>
          <p:cNvPr id="27" name="Oval 3"/>
          <p:cNvSpPr>
            <a:spLocks noChangeArrowheads="1"/>
          </p:cNvSpPr>
          <p:nvPr/>
        </p:nvSpPr>
        <p:spPr bwMode="auto">
          <a:xfrm>
            <a:off x="4953000" y="1752600"/>
            <a:ext cx="3505200" cy="3429000"/>
          </a:xfrm>
          <a:prstGeom prst="ellipse">
            <a:avLst/>
          </a:prstGeom>
          <a:solidFill>
            <a:srgbClr val="FFFFFF"/>
          </a:solidFill>
          <a:ln w="127000">
            <a:solidFill>
              <a:srgbClr val="C0C0C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8" name="Text Box 7"/>
          <p:cNvSpPr txBox="1">
            <a:spLocks noChangeArrowheads="1"/>
          </p:cNvSpPr>
          <p:nvPr/>
        </p:nvSpPr>
        <p:spPr bwMode="auto">
          <a:xfrm>
            <a:off x="6400800" y="4038600"/>
            <a:ext cx="6413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0000"/>
                </a:solidFill>
                <a:effectLst/>
                <a:uLnTx/>
                <a:uFillTx/>
              </a:rPr>
              <a:t>kPa</a:t>
            </a:r>
          </a:p>
        </p:txBody>
      </p:sp>
      <p:sp>
        <p:nvSpPr>
          <p:cNvPr id="29" name="Text Box 8"/>
          <p:cNvSpPr txBox="1">
            <a:spLocks noChangeArrowheads="1"/>
          </p:cNvSpPr>
          <p:nvPr/>
        </p:nvSpPr>
        <p:spPr bwMode="auto">
          <a:xfrm>
            <a:off x="5699125" y="4308475"/>
            <a:ext cx="3365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Text Box 9"/>
          <p:cNvSpPr txBox="1">
            <a:spLocks noChangeArrowheads="1"/>
          </p:cNvSpPr>
          <p:nvPr/>
        </p:nvSpPr>
        <p:spPr bwMode="auto">
          <a:xfrm>
            <a:off x="5257800" y="3962400"/>
            <a:ext cx="4889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10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1" name="Freeform 5"/>
          <p:cNvSpPr>
            <a:spLocks/>
          </p:cNvSpPr>
          <p:nvPr/>
        </p:nvSpPr>
        <p:spPr bwMode="auto">
          <a:xfrm>
            <a:off x="5334000" y="3276600"/>
            <a:ext cx="1600200" cy="992188"/>
          </a:xfrm>
          <a:custGeom>
            <a:avLst/>
            <a:gdLst>
              <a:gd name="T0" fmla="*/ 2147483647 w 1008"/>
              <a:gd name="T1" fmla="*/ 0 h 625"/>
              <a:gd name="T2" fmla="*/ 0 w 1008"/>
              <a:gd name="T3" fmla="*/ 1575099025 h 625"/>
              <a:gd name="T4" fmla="*/ 2147483647 w 1008"/>
              <a:gd name="T5" fmla="*/ 365423591 h 625"/>
              <a:gd name="T6" fmla="*/ 2147483647 w 1008"/>
              <a:gd name="T7" fmla="*/ 0 h 625"/>
              <a:gd name="T8" fmla="*/ 0 60000 65536"/>
              <a:gd name="T9" fmla="*/ 0 60000 65536"/>
              <a:gd name="T10" fmla="*/ 0 60000 65536"/>
              <a:gd name="T11" fmla="*/ 0 60000 65536"/>
              <a:gd name="T12" fmla="*/ 0 w 1008"/>
              <a:gd name="T13" fmla="*/ 0 h 625"/>
              <a:gd name="T14" fmla="*/ 1008 w 1008"/>
              <a:gd name="T15" fmla="*/ 625 h 625"/>
            </a:gdLst>
            <a:ahLst/>
            <a:cxnLst>
              <a:cxn ang="T8">
                <a:pos x="T0" y="T1"/>
              </a:cxn>
              <a:cxn ang="T9">
                <a:pos x="T2" y="T3"/>
              </a:cxn>
              <a:cxn ang="T10">
                <a:pos x="T4" y="T5"/>
              </a:cxn>
              <a:cxn ang="T11">
                <a:pos x="T6" y="T7"/>
              </a:cxn>
            </a:cxnLst>
            <a:rect l="T12" t="T13" r="T14" b="T15"/>
            <a:pathLst>
              <a:path w="1008" h="625">
                <a:moveTo>
                  <a:pt x="937" y="0"/>
                </a:moveTo>
                <a:lnTo>
                  <a:pt x="0" y="625"/>
                </a:lnTo>
                <a:lnTo>
                  <a:pt x="1008" y="145"/>
                </a:lnTo>
                <a:lnTo>
                  <a:pt x="937" y="0"/>
                </a:lnTo>
                <a:close/>
              </a:path>
            </a:pathLst>
          </a:custGeom>
          <a:solidFill>
            <a:srgbClr val="FF9900"/>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32" name="Text Box 10"/>
          <p:cNvSpPr txBox="1">
            <a:spLocks noChangeArrowheads="1"/>
          </p:cNvSpPr>
          <p:nvPr/>
        </p:nvSpPr>
        <p:spPr bwMode="auto">
          <a:xfrm>
            <a:off x="5029200" y="3429000"/>
            <a:ext cx="4889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20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Text Box 11"/>
          <p:cNvSpPr txBox="1">
            <a:spLocks noChangeArrowheads="1"/>
          </p:cNvSpPr>
          <p:nvPr/>
        </p:nvSpPr>
        <p:spPr bwMode="auto">
          <a:xfrm>
            <a:off x="5105400" y="2819400"/>
            <a:ext cx="4889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30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Text Box 12"/>
          <p:cNvSpPr txBox="1">
            <a:spLocks noChangeArrowheads="1"/>
          </p:cNvSpPr>
          <p:nvPr/>
        </p:nvSpPr>
        <p:spPr bwMode="auto">
          <a:xfrm>
            <a:off x="5334000" y="2209800"/>
            <a:ext cx="4889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40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Text Box 13"/>
          <p:cNvSpPr txBox="1">
            <a:spLocks noChangeArrowheads="1"/>
          </p:cNvSpPr>
          <p:nvPr/>
        </p:nvSpPr>
        <p:spPr bwMode="auto">
          <a:xfrm>
            <a:off x="5791200" y="1905000"/>
            <a:ext cx="4889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50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Text Box 14"/>
          <p:cNvSpPr txBox="1">
            <a:spLocks noChangeArrowheads="1"/>
          </p:cNvSpPr>
          <p:nvPr/>
        </p:nvSpPr>
        <p:spPr bwMode="auto">
          <a:xfrm>
            <a:off x="6400800" y="1752600"/>
            <a:ext cx="4889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60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Text Box 15"/>
          <p:cNvSpPr txBox="1">
            <a:spLocks noChangeArrowheads="1"/>
          </p:cNvSpPr>
          <p:nvPr/>
        </p:nvSpPr>
        <p:spPr bwMode="auto">
          <a:xfrm>
            <a:off x="7086600" y="1905000"/>
            <a:ext cx="4889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70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Text Box 16"/>
          <p:cNvSpPr txBox="1">
            <a:spLocks noChangeArrowheads="1"/>
          </p:cNvSpPr>
          <p:nvPr/>
        </p:nvSpPr>
        <p:spPr bwMode="auto">
          <a:xfrm>
            <a:off x="7620000" y="2362200"/>
            <a:ext cx="4889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80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Text Box 17"/>
          <p:cNvSpPr txBox="1">
            <a:spLocks noChangeArrowheads="1"/>
          </p:cNvSpPr>
          <p:nvPr/>
        </p:nvSpPr>
        <p:spPr bwMode="auto">
          <a:xfrm>
            <a:off x="7924800" y="2895600"/>
            <a:ext cx="4889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90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Text Box 18"/>
          <p:cNvSpPr txBox="1">
            <a:spLocks noChangeArrowheads="1"/>
          </p:cNvSpPr>
          <p:nvPr/>
        </p:nvSpPr>
        <p:spPr bwMode="auto">
          <a:xfrm>
            <a:off x="7696200" y="3581400"/>
            <a:ext cx="6413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100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Text Box 19"/>
          <p:cNvSpPr txBox="1">
            <a:spLocks noChangeArrowheads="1"/>
          </p:cNvSpPr>
          <p:nvPr/>
        </p:nvSpPr>
        <p:spPr bwMode="auto">
          <a:xfrm>
            <a:off x="7391400" y="4114800"/>
            <a:ext cx="641350"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66"/>
                </a:solidFill>
                <a:effectLst/>
                <a:uLnTx/>
                <a:uFillTx/>
              </a:rPr>
              <a:t>110</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Freeform 20"/>
          <p:cNvSpPr>
            <a:spLocks/>
          </p:cNvSpPr>
          <p:nvPr/>
        </p:nvSpPr>
        <p:spPr bwMode="auto">
          <a:xfrm rot="5589866">
            <a:off x="5715794" y="2513806"/>
            <a:ext cx="1600200" cy="992188"/>
          </a:xfrm>
          <a:custGeom>
            <a:avLst/>
            <a:gdLst>
              <a:gd name="T0" fmla="*/ 2147483647 w 1008"/>
              <a:gd name="T1" fmla="*/ 0 h 625"/>
              <a:gd name="T2" fmla="*/ 0 w 1008"/>
              <a:gd name="T3" fmla="*/ 1575099025 h 625"/>
              <a:gd name="T4" fmla="*/ 2147483647 w 1008"/>
              <a:gd name="T5" fmla="*/ 365423591 h 625"/>
              <a:gd name="T6" fmla="*/ 2147483647 w 1008"/>
              <a:gd name="T7" fmla="*/ 0 h 625"/>
              <a:gd name="T8" fmla="*/ 0 60000 65536"/>
              <a:gd name="T9" fmla="*/ 0 60000 65536"/>
              <a:gd name="T10" fmla="*/ 0 60000 65536"/>
              <a:gd name="T11" fmla="*/ 0 60000 65536"/>
              <a:gd name="T12" fmla="*/ 0 w 1008"/>
              <a:gd name="T13" fmla="*/ 0 h 625"/>
              <a:gd name="T14" fmla="*/ 1008 w 1008"/>
              <a:gd name="T15" fmla="*/ 625 h 625"/>
            </a:gdLst>
            <a:ahLst/>
            <a:cxnLst>
              <a:cxn ang="T8">
                <a:pos x="T0" y="T1"/>
              </a:cxn>
              <a:cxn ang="T9">
                <a:pos x="T2" y="T3"/>
              </a:cxn>
              <a:cxn ang="T10">
                <a:pos x="T4" y="T5"/>
              </a:cxn>
              <a:cxn ang="T11">
                <a:pos x="T6" y="T7"/>
              </a:cxn>
            </a:cxnLst>
            <a:rect l="T12" t="T13" r="T14" b="T15"/>
            <a:pathLst>
              <a:path w="1008" h="625">
                <a:moveTo>
                  <a:pt x="937" y="0"/>
                </a:moveTo>
                <a:lnTo>
                  <a:pt x="0" y="625"/>
                </a:lnTo>
                <a:lnTo>
                  <a:pt x="1008" y="145"/>
                </a:lnTo>
                <a:lnTo>
                  <a:pt x="937" y="0"/>
                </a:lnTo>
                <a:close/>
              </a:path>
            </a:pathLst>
          </a:custGeom>
          <a:noFill/>
          <a:ln w="38100">
            <a:solidFill>
              <a:srgbClr val="FF9900"/>
            </a:solidFill>
            <a:prstDash val="dash"/>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43" name="Rectangle 21"/>
          <p:cNvSpPr>
            <a:spLocks noChangeArrowheads="1"/>
          </p:cNvSpPr>
          <p:nvPr/>
        </p:nvSpPr>
        <p:spPr bwMode="auto">
          <a:xfrm>
            <a:off x="4724400" y="5562600"/>
            <a:ext cx="4267200" cy="1066800"/>
          </a:xfrm>
          <a:prstGeom prst="rect">
            <a:avLst/>
          </a:prstGeom>
          <a:gradFill rotWithShape="0">
            <a:gsLst>
              <a:gs pos="0">
                <a:srgbClr val="000066"/>
              </a:gs>
              <a:gs pos="50000">
                <a:srgbClr val="FFFFFF"/>
              </a:gs>
              <a:gs pos="100000">
                <a:srgbClr val="000066"/>
              </a:gs>
            </a:gsLst>
            <a:lin ang="5400000" scaled="1"/>
          </a:gradFill>
          <a:ln w="9525">
            <a:no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66"/>
                </a:solidFill>
                <a:effectLst/>
                <a:uLnTx/>
                <a:uFillTx/>
              </a:rPr>
              <a:t>Pressurized Gas Pipe</a:t>
            </a:r>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pic>
        <p:nvPicPr>
          <p:cNvPr id="4" name="Picture 2"/>
          <p:cNvPicPr>
            <a:picLocks noChangeAspect="1" noChangeArrowheads="1"/>
          </p:cNvPicPr>
          <p:nvPr/>
        </p:nvPicPr>
        <p:blipFill>
          <a:blip r:embed="rId3"/>
          <a:srcRect/>
          <a:stretch>
            <a:fillRect/>
          </a:stretch>
        </p:blipFill>
        <p:spPr bwMode="auto">
          <a:xfrm>
            <a:off x="136525" y="884455"/>
            <a:ext cx="8855075" cy="5744945"/>
          </a:xfrm>
          <a:prstGeom prst="rect">
            <a:avLst/>
          </a:prstGeom>
          <a:noFill/>
          <a:ln w="9525">
            <a:noFill/>
            <a:miter lim="800000"/>
            <a:headEnd/>
            <a:tailEnd/>
          </a:ln>
        </p:spPr>
      </p:pic>
      <p:sp>
        <p:nvSpPr>
          <p:cNvPr id="5" name="Rectangle 4"/>
          <p:cNvSpPr/>
          <p:nvPr/>
        </p:nvSpPr>
        <p:spPr>
          <a:xfrm>
            <a:off x="2879197" y="533400"/>
            <a:ext cx="3140603" cy="369332"/>
          </a:xfrm>
          <a:prstGeom prst="rect">
            <a:avLst/>
          </a:prstGeom>
        </p:spPr>
        <p:txBody>
          <a:bodyPr wrap="none">
            <a:spAutoFit/>
          </a:bodyPr>
          <a:lstStyle/>
          <a:p>
            <a:r>
              <a:rPr lang="en-US" b="1" dirty="0" smtClean="0">
                <a:solidFill>
                  <a:srgbClr val="002060"/>
                </a:solidFill>
                <a:latin typeface="Comic Sans MS" pitchFamily="66" charset="0"/>
              </a:rPr>
              <a:t>Some application examples</a:t>
            </a:r>
            <a:endParaRPr lang="en-US" dirty="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533400" y="1219200"/>
            <a:ext cx="8305800" cy="5262979"/>
          </a:xfrm>
          <a:prstGeom prst="rect">
            <a:avLst/>
          </a:prstGeom>
          <a:noFill/>
          <a:ln w="9525">
            <a:noFill/>
            <a:miter lim="800000"/>
            <a:headEnd/>
            <a:tailEnd/>
          </a:ln>
          <a:effectLst/>
        </p:spPr>
        <p:txBody>
          <a:bodyPr>
            <a:spAutoFit/>
          </a:bodyPr>
          <a:lstStyle/>
          <a:p>
            <a:pPr>
              <a:defRPr/>
            </a:pPr>
            <a:r>
              <a:rPr lang="en-US" sz="2800" dirty="0" smtClean="0">
                <a:solidFill>
                  <a:srgbClr val="0070C0"/>
                </a:solidFill>
                <a:latin typeface="Comic Sans MS" pitchFamily="66" charset="0"/>
              </a:rPr>
              <a:t>(c)  </a:t>
            </a:r>
            <a:r>
              <a:rPr lang="en-US" sz="2800" dirty="0">
                <a:solidFill>
                  <a:srgbClr val="0070C0"/>
                </a:solidFill>
                <a:latin typeface="Comic Sans MS" pitchFamily="66" charset="0"/>
              </a:rPr>
              <a:t>Intelligent </a:t>
            </a:r>
            <a:r>
              <a:rPr lang="en-US" sz="2800" dirty="0" smtClean="0">
                <a:solidFill>
                  <a:srgbClr val="0070C0"/>
                </a:solidFill>
                <a:latin typeface="Comic Sans MS" pitchFamily="66" charset="0"/>
              </a:rPr>
              <a:t>Products use instruments to detective</a:t>
            </a:r>
            <a:endParaRPr lang="en-US" sz="2800" dirty="0">
              <a:solidFill>
                <a:srgbClr val="0070C0"/>
              </a:solidFill>
              <a:latin typeface="Comic Sans MS" pitchFamily="66" charset="0"/>
            </a:endParaRPr>
          </a:p>
          <a:p>
            <a:pPr>
              <a:defRPr/>
            </a:pPr>
            <a:endParaRPr lang="en-US" sz="2800" b="1" dirty="0">
              <a:latin typeface="Comic Sans MS" pitchFamily="66" charset="0"/>
            </a:endParaRPr>
          </a:p>
          <a:p>
            <a:pPr>
              <a:defRPr/>
            </a:pPr>
            <a:endParaRPr lang="en-US" sz="2800" b="1" dirty="0">
              <a:latin typeface="Comic Sans MS" pitchFamily="66" charset="0"/>
            </a:endParaRPr>
          </a:p>
          <a:p>
            <a:pPr marL="793750" lvl="1" indent="-336550">
              <a:buFont typeface="Symbol" pitchFamily="18" charset="2"/>
              <a:buChar char="·"/>
              <a:defRPr/>
            </a:pPr>
            <a:r>
              <a:rPr lang="en-US" sz="2800" dirty="0">
                <a:latin typeface="Comic Sans MS" pitchFamily="66" charset="0"/>
              </a:rPr>
              <a:t>Toys</a:t>
            </a:r>
          </a:p>
          <a:p>
            <a:pPr marL="793750" lvl="1" indent="-336550">
              <a:buFont typeface="Symbol" pitchFamily="18" charset="2"/>
              <a:buChar char="·"/>
              <a:defRPr/>
            </a:pPr>
            <a:r>
              <a:rPr lang="en-US" sz="2800" dirty="0">
                <a:latin typeface="Comic Sans MS" pitchFamily="66" charset="0"/>
              </a:rPr>
              <a:t>Automobiles</a:t>
            </a:r>
          </a:p>
          <a:p>
            <a:pPr marL="793750" lvl="1" indent="-336550">
              <a:buFont typeface="Symbol" pitchFamily="18" charset="2"/>
              <a:buChar char="·"/>
              <a:defRPr/>
            </a:pPr>
            <a:r>
              <a:rPr lang="en-US" sz="2800" dirty="0">
                <a:latin typeface="Comic Sans MS" pitchFamily="66" charset="0"/>
              </a:rPr>
              <a:t>Audio/Video Instruments</a:t>
            </a:r>
          </a:p>
          <a:p>
            <a:pPr marL="793750" lvl="1" indent="-336550">
              <a:buFont typeface="Symbol" pitchFamily="18" charset="2"/>
              <a:buChar char="·"/>
              <a:defRPr/>
            </a:pPr>
            <a:r>
              <a:rPr lang="en-US" sz="2800" dirty="0">
                <a:latin typeface="Comic Sans MS" pitchFamily="66" charset="0"/>
              </a:rPr>
              <a:t>Watches</a:t>
            </a:r>
          </a:p>
          <a:p>
            <a:pPr marL="793750" lvl="1" indent="-336550">
              <a:buFont typeface="Symbol" pitchFamily="18" charset="2"/>
              <a:buChar char="·"/>
              <a:defRPr/>
            </a:pPr>
            <a:r>
              <a:rPr lang="en-US" sz="2800" dirty="0">
                <a:latin typeface="Comic Sans MS" pitchFamily="66" charset="0"/>
              </a:rPr>
              <a:t>Electric Appliance (Rice cooker, Washing machine, etc.)</a:t>
            </a:r>
            <a:endParaRPr lang="en-US" sz="2800" b="1" dirty="0">
              <a:latin typeface="Comic Sans MS" pitchFamily="66" charset="0"/>
            </a:endParaRPr>
          </a:p>
          <a:p>
            <a:pPr>
              <a:defRPr/>
            </a:pPr>
            <a:endParaRPr lang="en-US" sz="2800" b="1" dirty="0">
              <a:latin typeface="Comic Sans MS" pitchFamily="66" charset="0"/>
            </a:endParaRPr>
          </a:p>
          <a:p>
            <a:pPr>
              <a:defRPr/>
            </a:pPr>
            <a:endParaRPr lang="en-US" sz="2800"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1026"/>
          <p:cNvSpPr txBox="1">
            <a:spLocks noChangeArrowheads="1"/>
          </p:cNvSpPr>
          <p:nvPr/>
        </p:nvSpPr>
        <p:spPr bwMode="auto">
          <a:xfrm>
            <a:off x="152400" y="1295400"/>
            <a:ext cx="8686800" cy="5109091"/>
          </a:xfrm>
          <a:prstGeom prst="rect">
            <a:avLst/>
          </a:prstGeom>
          <a:noFill/>
          <a:ln w="9525">
            <a:noFill/>
            <a:miter lim="800000"/>
            <a:headEnd/>
            <a:tailEnd/>
          </a:ln>
          <a:effectLst/>
        </p:spPr>
        <p:txBody>
          <a:bodyPr wrap="square">
            <a:spAutoFit/>
          </a:bodyPr>
          <a:lstStyle/>
          <a:p>
            <a:pPr>
              <a:defRPr/>
            </a:pPr>
            <a:r>
              <a:rPr lang="en-US" sz="2200" b="1" dirty="0">
                <a:solidFill>
                  <a:srgbClr val="0070C0"/>
                </a:solidFill>
                <a:latin typeface="Comic Sans MS" pitchFamily="66" charset="0"/>
              </a:rPr>
              <a:t>Error and uncertainty</a:t>
            </a:r>
          </a:p>
          <a:p>
            <a:pPr>
              <a:defRPr/>
            </a:pPr>
            <a:r>
              <a:rPr lang="en-US" sz="2000" b="1" dirty="0" smtClean="0">
                <a:latin typeface="Comic Sans MS" pitchFamily="66" charset="0"/>
              </a:rPr>
              <a:t>The </a:t>
            </a:r>
            <a:r>
              <a:rPr lang="en-US" sz="2000" b="1" dirty="0">
                <a:latin typeface="Comic Sans MS" pitchFamily="66" charset="0"/>
              </a:rPr>
              <a:t>difference between a </a:t>
            </a:r>
            <a:r>
              <a:rPr lang="en-US" sz="2000" b="1" dirty="0">
                <a:solidFill>
                  <a:srgbClr val="FF66FF"/>
                </a:solidFill>
                <a:latin typeface="Comic Sans MS" pitchFamily="66" charset="0"/>
              </a:rPr>
              <a:t>measured value and its true value is the ‘</a:t>
            </a:r>
            <a:r>
              <a:rPr lang="en-US" sz="2000" b="1" i="1" dirty="0">
                <a:solidFill>
                  <a:srgbClr val="FF66FF"/>
                </a:solidFill>
                <a:latin typeface="Comic Sans MS" pitchFamily="66" charset="0"/>
              </a:rPr>
              <a:t>error</a:t>
            </a:r>
            <a:r>
              <a:rPr lang="en-US" sz="2000" b="1" dirty="0">
                <a:solidFill>
                  <a:srgbClr val="FF66FF"/>
                </a:solidFill>
                <a:latin typeface="Comic Sans MS" pitchFamily="66" charset="0"/>
              </a:rPr>
              <a:t>’ in measurement.</a:t>
            </a:r>
            <a:r>
              <a:rPr lang="en-US" sz="2000" b="1" dirty="0">
                <a:latin typeface="Comic Sans MS" pitchFamily="66" charset="0"/>
              </a:rPr>
              <a:t>  The essence of measurement is not only to know the magnitude of an unknown quantity, but also some knowledge of the degree of accuracy of the measurement.</a:t>
            </a:r>
          </a:p>
          <a:p>
            <a:pPr>
              <a:defRPr/>
            </a:pPr>
            <a:endParaRPr lang="en-US" sz="2000" b="1" dirty="0">
              <a:latin typeface="Comic Sans MS" pitchFamily="66" charset="0"/>
            </a:endParaRPr>
          </a:p>
          <a:p>
            <a:pPr>
              <a:defRPr/>
            </a:pPr>
            <a:r>
              <a:rPr lang="en-US" sz="2200" b="1" dirty="0">
                <a:solidFill>
                  <a:srgbClr val="0070C0"/>
                </a:solidFill>
                <a:latin typeface="Comic Sans MS" pitchFamily="66" charset="0"/>
              </a:rPr>
              <a:t>Types of errors</a:t>
            </a:r>
          </a:p>
          <a:p>
            <a:pPr>
              <a:defRPr/>
            </a:pPr>
            <a:endParaRPr lang="en-US" sz="2200" b="1" dirty="0">
              <a:latin typeface="Comic Sans MS" pitchFamily="66" charset="0"/>
            </a:endParaRPr>
          </a:p>
          <a:p>
            <a:pPr>
              <a:buFont typeface="Symbol" pitchFamily="18" charset="2"/>
              <a:buChar char="·"/>
              <a:defRPr/>
            </a:pPr>
            <a:r>
              <a:rPr lang="en-US" sz="2000" b="1" i="1" dirty="0">
                <a:solidFill>
                  <a:srgbClr val="00B050"/>
                </a:solidFill>
                <a:latin typeface="Comic Sans MS" pitchFamily="66" charset="0"/>
              </a:rPr>
              <a:t>Systematic errors</a:t>
            </a:r>
            <a:r>
              <a:rPr lang="en-US" sz="2000" b="1" dirty="0">
                <a:solidFill>
                  <a:srgbClr val="00B050"/>
                </a:solidFill>
                <a:latin typeface="Comic Sans MS" pitchFamily="66" charset="0"/>
              </a:rPr>
              <a:t> </a:t>
            </a:r>
            <a:r>
              <a:rPr lang="en-US" sz="2000" b="1" dirty="0">
                <a:latin typeface="Comic Sans MS" pitchFamily="66" charset="0"/>
              </a:rPr>
              <a:t>are those caused by the measuring procedure, e.g. errors due to excessive measuring pressure, sine errors etc. </a:t>
            </a:r>
            <a:r>
              <a:rPr lang="en-US" sz="2000" b="1" i="1" dirty="0">
                <a:solidFill>
                  <a:srgbClr val="00B050"/>
                </a:solidFill>
                <a:latin typeface="Comic Sans MS" pitchFamily="66" charset="0"/>
              </a:rPr>
              <a:t>Constant errors</a:t>
            </a:r>
            <a:r>
              <a:rPr lang="en-US" sz="2000" b="1" dirty="0">
                <a:solidFill>
                  <a:srgbClr val="00B050"/>
                </a:solidFill>
                <a:latin typeface="Comic Sans MS" pitchFamily="66" charset="0"/>
              </a:rPr>
              <a:t> </a:t>
            </a:r>
            <a:r>
              <a:rPr lang="en-US" sz="2000" b="1" dirty="0">
                <a:latin typeface="Comic Sans MS" pitchFamily="66" charset="0"/>
              </a:rPr>
              <a:t>are those which affect all of a series of measurements by the same amount.  e.g. errors in calibration, zero errors, wear of measuring contacts etc.</a:t>
            </a:r>
          </a:p>
          <a:p>
            <a:pPr>
              <a:buFont typeface="Symbol" pitchFamily="18" charset="2"/>
              <a:buChar char="·"/>
              <a:defRPr/>
            </a:pPr>
            <a:endParaRPr lang="en-US" sz="2000" b="1" dirty="0">
              <a:latin typeface="Comic Sans MS" pitchFamily="66" charset="0"/>
            </a:endParaRPr>
          </a:p>
          <a:p>
            <a:pPr>
              <a:buFontTx/>
              <a:buChar char="•"/>
              <a:defRPr/>
            </a:pPr>
            <a:r>
              <a:rPr lang="en-US" sz="2000" b="1" i="1" dirty="0">
                <a:solidFill>
                  <a:srgbClr val="00B050"/>
                </a:solidFill>
                <a:latin typeface="Comic Sans MS" pitchFamily="66" charset="0"/>
              </a:rPr>
              <a:t>Random errors</a:t>
            </a:r>
            <a:r>
              <a:rPr lang="en-US" sz="2000" b="1" dirty="0">
                <a:solidFill>
                  <a:srgbClr val="00B050"/>
                </a:solidFill>
                <a:latin typeface="Comic Sans MS" pitchFamily="66" charset="0"/>
              </a:rPr>
              <a:t> (</a:t>
            </a:r>
            <a:r>
              <a:rPr lang="en-US" sz="2000" b="1" i="1" dirty="0">
                <a:solidFill>
                  <a:srgbClr val="00B050"/>
                </a:solidFill>
                <a:latin typeface="Comic Sans MS" pitchFamily="66" charset="0"/>
              </a:rPr>
              <a:t>uncertainties</a:t>
            </a:r>
            <a:r>
              <a:rPr lang="en-US" sz="2000" b="1" dirty="0">
                <a:solidFill>
                  <a:srgbClr val="00B050"/>
                </a:solidFill>
                <a:latin typeface="Comic Sans MS" pitchFamily="66" charset="0"/>
              </a:rPr>
              <a:t>)</a:t>
            </a:r>
            <a:r>
              <a:rPr lang="en-US" sz="2000" b="1" dirty="0">
                <a:latin typeface="Comic Sans MS" pitchFamily="66" charset="0"/>
              </a:rPr>
              <a:t> are caused by incapability of technology and skill.</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1026"/>
          <p:cNvSpPr txBox="1">
            <a:spLocks noChangeArrowheads="1"/>
          </p:cNvSpPr>
          <p:nvPr/>
        </p:nvSpPr>
        <p:spPr bwMode="auto">
          <a:xfrm>
            <a:off x="304800" y="855662"/>
            <a:ext cx="8686800" cy="5386090"/>
          </a:xfrm>
          <a:prstGeom prst="rect">
            <a:avLst/>
          </a:prstGeom>
          <a:noFill/>
          <a:ln w="9525">
            <a:noFill/>
            <a:miter lim="800000"/>
            <a:headEnd/>
            <a:tailEnd/>
          </a:ln>
          <a:effectLst/>
        </p:spPr>
        <p:txBody>
          <a:bodyPr wrap="square">
            <a:spAutoFit/>
          </a:bodyPr>
          <a:lstStyle/>
          <a:p>
            <a:pPr>
              <a:defRPr/>
            </a:pPr>
            <a:r>
              <a:rPr lang="en-US" sz="2200" b="1" dirty="0">
                <a:solidFill>
                  <a:srgbClr val="FF0066"/>
                </a:solidFill>
                <a:latin typeface="Comic Sans MS" pitchFamily="66" charset="0"/>
              </a:rPr>
              <a:t>Absolute and Relative Error</a:t>
            </a:r>
            <a:endParaRPr lang="en-US" sz="2200" b="1" dirty="0">
              <a:latin typeface="Comic Sans MS" pitchFamily="66" charset="0"/>
            </a:endParaRPr>
          </a:p>
          <a:p>
            <a:pPr>
              <a:defRPr/>
            </a:pPr>
            <a:endParaRPr lang="en-US" sz="2200" b="1" dirty="0">
              <a:latin typeface="Comic Sans MS" pitchFamily="66" charset="0"/>
            </a:endParaRPr>
          </a:p>
          <a:p>
            <a:pPr>
              <a:defRPr/>
            </a:pPr>
            <a:r>
              <a:rPr lang="en-AU" sz="2000" b="1" dirty="0">
                <a:latin typeface="Comic Sans MS" pitchFamily="66" charset="0"/>
              </a:rPr>
              <a:t>Absolute and relative error are two types of error with which every experimental scientist should be familiar with. The differences are important.</a:t>
            </a:r>
          </a:p>
          <a:p>
            <a:pPr>
              <a:defRPr/>
            </a:pPr>
            <a:endParaRPr lang="en-AU" sz="2000" b="1" u="sng" dirty="0">
              <a:latin typeface="Comic Sans MS" pitchFamily="66" charset="0"/>
            </a:endParaRPr>
          </a:p>
          <a:p>
            <a:pPr>
              <a:defRPr/>
            </a:pPr>
            <a:r>
              <a:rPr lang="en-AU" sz="2000" b="1" u="sng" dirty="0">
                <a:solidFill>
                  <a:srgbClr val="FF0000"/>
                </a:solidFill>
                <a:latin typeface="Comic Sans MS" pitchFamily="66" charset="0"/>
              </a:rPr>
              <a:t>Absolute Error:</a:t>
            </a:r>
            <a:r>
              <a:rPr lang="en-AU" sz="2000" b="1" dirty="0">
                <a:solidFill>
                  <a:srgbClr val="FF0000"/>
                </a:solidFill>
                <a:latin typeface="Comic Sans MS" pitchFamily="66" charset="0"/>
              </a:rPr>
              <a:t> </a:t>
            </a:r>
            <a:r>
              <a:rPr lang="en-AU" sz="2000" b="1" dirty="0">
                <a:latin typeface="Comic Sans MS" pitchFamily="66" charset="0"/>
              </a:rPr>
              <a:t>Absolute error is the amount of physical error in a measurement, period. Let’s say a meter stick is used to measure a given distance. The error is rather hastily made, but it is good to ±1mm. This is the absolute error of the measurement. That is, </a:t>
            </a:r>
          </a:p>
          <a:p>
            <a:pPr>
              <a:defRPr/>
            </a:pPr>
            <a:r>
              <a:rPr lang="en-AU" sz="2000" b="1" dirty="0">
                <a:latin typeface="Comic Sans MS" pitchFamily="66" charset="0"/>
              </a:rPr>
              <a:t>	</a:t>
            </a:r>
            <a:r>
              <a:rPr lang="en-AU" sz="2000" b="1" dirty="0">
                <a:solidFill>
                  <a:srgbClr val="FF66FF"/>
                </a:solidFill>
                <a:latin typeface="Comic Sans MS" pitchFamily="66" charset="0"/>
              </a:rPr>
              <a:t>Absolute error = ±1mm (0.001m). </a:t>
            </a:r>
          </a:p>
          <a:p>
            <a:pPr>
              <a:defRPr/>
            </a:pPr>
            <a:endParaRPr lang="en-AU" sz="2000" b="1" dirty="0">
              <a:latin typeface="Comic Sans MS" pitchFamily="66" charset="0"/>
            </a:endParaRPr>
          </a:p>
          <a:p>
            <a:pPr>
              <a:defRPr/>
            </a:pPr>
            <a:r>
              <a:rPr lang="en-AU" sz="2000" b="1" dirty="0">
                <a:latin typeface="Comic Sans MS" pitchFamily="66" charset="0"/>
              </a:rPr>
              <a:t>In terms common to Error Propagation</a:t>
            </a:r>
          </a:p>
          <a:p>
            <a:pPr>
              <a:defRPr/>
            </a:pPr>
            <a:r>
              <a:rPr lang="en-AU" sz="2000" b="1" dirty="0">
                <a:latin typeface="Comic Sans MS" pitchFamily="66" charset="0"/>
              </a:rPr>
              <a:t> </a:t>
            </a:r>
          </a:p>
          <a:p>
            <a:pPr>
              <a:defRPr/>
            </a:pPr>
            <a:r>
              <a:rPr lang="en-AU" sz="2000" b="1" dirty="0">
                <a:latin typeface="Comic Sans MS" pitchFamily="66" charset="0"/>
              </a:rPr>
              <a:t> absolute error = ∆x</a:t>
            </a:r>
          </a:p>
          <a:p>
            <a:pPr>
              <a:defRPr/>
            </a:pPr>
            <a:r>
              <a:rPr lang="en-AU" sz="2000" b="1" dirty="0">
                <a:latin typeface="Comic Sans MS" pitchFamily="66" charset="0"/>
              </a:rPr>
              <a:t>where x is any variable.</a:t>
            </a:r>
            <a:endParaRPr lang="en-US" sz="2000" b="1" dirty="0">
              <a:latin typeface="Comic Sans MS" pitchFamily="66" charset="0"/>
            </a:endParaRPr>
          </a:p>
          <a:p>
            <a:pPr>
              <a:buFontTx/>
              <a:buChar char="•"/>
              <a:defRPr/>
            </a:pPr>
            <a:endParaRPr lang="en-US" sz="2000" b="1"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Rectangle 1"/>
          <p:cNvSpPr>
            <a:spLocks noChangeArrowheads="1"/>
          </p:cNvSpPr>
          <p:nvPr/>
        </p:nvSpPr>
        <p:spPr bwMode="auto">
          <a:xfrm>
            <a:off x="374650" y="841712"/>
            <a:ext cx="8437563" cy="5940088"/>
          </a:xfrm>
          <a:prstGeom prst="rect">
            <a:avLst/>
          </a:prstGeom>
          <a:noFill/>
          <a:ln w="9525">
            <a:noFill/>
            <a:miter lim="800000"/>
            <a:headEnd/>
            <a:tailEnd/>
          </a:ln>
        </p:spPr>
        <p:txBody>
          <a:bodyPr>
            <a:spAutoFit/>
          </a:bodyPr>
          <a:lstStyle/>
          <a:p>
            <a:r>
              <a:rPr lang="en-AU" sz="2000" b="1" u="sng" dirty="0">
                <a:solidFill>
                  <a:srgbClr val="FF0000"/>
                </a:solidFill>
                <a:latin typeface="Comic Sans MS" pitchFamily="66" charset="0"/>
              </a:rPr>
              <a:t>Relative Error:</a:t>
            </a:r>
            <a:r>
              <a:rPr lang="en-AU" sz="2000" b="1" dirty="0">
                <a:latin typeface="Comic Sans MS" pitchFamily="66" charset="0"/>
              </a:rPr>
              <a:t> </a:t>
            </a:r>
            <a:r>
              <a:rPr lang="en-AU" sz="2000" dirty="0">
                <a:latin typeface="Comic Sans MS" pitchFamily="66" charset="0"/>
              </a:rPr>
              <a:t>Relative error gives an indication of how good a measurement is relative to the size of the thing being measured. </a:t>
            </a:r>
            <a:endParaRPr lang="en-AU" sz="2000" dirty="0" smtClean="0">
              <a:latin typeface="Comic Sans MS" pitchFamily="66" charset="0"/>
            </a:endParaRPr>
          </a:p>
          <a:p>
            <a:endParaRPr lang="en-AU" sz="2000" dirty="0" smtClean="0">
              <a:latin typeface="Comic Sans MS" pitchFamily="66" charset="0"/>
            </a:endParaRPr>
          </a:p>
          <a:p>
            <a:r>
              <a:rPr lang="en-AU" sz="2000" dirty="0" smtClean="0">
                <a:solidFill>
                  <a:srgbClr val="0070C0"/>
                </a:solidFill>
                <a:latin typeface="Comic Sans MS" pitchFamily="66" charset="0"/>
              </a:rPr>
              <a:t>Let’s </a:t>
            </a:r>
            <a:r>
              <a:rPr lang="en-AU" sz="2000" dirty="0">
                <a:solidFill>
                  <a:srgbClr val="0070C0"/>
                </a:solidFill>
                <a:latin typeface="Comic Sans MS" pitchFamily="66" charset="0"/>
              </a:rPr>
              <a:t>say that two students measure two objects with a  meter stick. One student measures the height of a room and gets a value of 3.215 meters ±1mm(0.001m). Another student measures the height of a small cylinder and measures 0.075 m ±1mm (0.001m). </a:t>
            </a:r>
            <a:r>
              <a:rPr lang="en-AU" sz="2000" dirty="0">
                <a:latin typeface="Comic Sans MS" pitchFamily="66" charset="0"/>
              </a:rPr>
              <a:t>Clearly, the overall accuracy of the ceiling height is much better than that of the 7.5 cm cylinder. The comparative accuracy of these measurements can be determined by looking at their relative errors.</a:t>
            </a:r>
          </a:p>
          <a:p>
            <a:endParaRPr lang="en-AU" sz="2000" dirty="0">
              <a:latin typeface="Comic Sans MS" pitchFamily="66" charset="0"/>
            </a:endParaRPr>
          </a:p>
          <a:p>
            <a:r>
              <a:rPr lang="en-AU" sz="2000" dirty="0">
                <a:solidFill>
                  <a:srgbClr val="FF0000"/>
                </a:solidFill>
                <a:latin typeface="Comic Sans MS" pitchFamily="66" charset="0"/>
              </a:rPr>
              <a:t>Relative error= Absolute Error/Value of thing being Measured</a:t>
            </a:r>
          </a:p>
          <a:p>
            <a:endParaRPr lang="en-AU" sz="2000" dirty="0">
              <a:latin typeface="Comic Sans MS" pitchFamily="66" charset="0"/>
            </a:endParaRPr>
          </a:p>
          <a:p>
            <a:r>
              <a:rPr lang="en-AU" sz="2000" dirty="0">
                <a:latin typeface="Comic Sans MS" pitchFamily="66" charset="0"/>
              </a:rPr>
              <a:t>or in terms common to Error Propagation</a:t>
            </a:r>
          </a:p>
          <a:p>
            <a:endParaRPr lang="en-AU" sz="2000" dirty="0">
              <a:latin typeface="Comic Sans MS" pitchFamily="66" charset="0"/>
            </a:endParaRPr>
          </a:p>
          <a:p>
            <a:endParaRPr lang="en-AU" sz="2000" dirty="0">
              <a:latin typeface="Comic Sans MS" pitchFamily="66" charset="0"/>
            </a:endParaRPr>
          </a:p>
          <a:p>
            <a:r>
              <a:rPr lang="en-AU" sz="2000" dirty="0">
                <a:latin typeface="Comic Sans MS" pitchFamily="66" charset="0"/>
              </a:rPr>
              <a:t>Now, in our example,</a:t>
            </a:r>
          </a:p>
          <a:p>
            <a:r>
              <a:rPr lang="en-AU" sz="2000" dirty="0">
                <a:latin typeface="Comic Sans MS" pitchFamily="66" charset="0"/>
              </a:rPr>
              <a:t>Relative error (ceiling height) = 0.0003%</a:t>
            </a:r>
          </a:p>
          <a:p>
            <a:r>
              <a:rPr lang="en-AU" sz="2000" dirty="0">
                <a:latin typeface="Comic Sans MS" pitchFamily="66" charset="0"/>
              </a:rPr>
              <a:t>Relative error (cylinder height) = 0.01%</a:t>
            </a:r>
          </a:p>
        </p:txBody>
      </p:sp>
      <p:graphicFrame>
        <p:nvGraphicFramePr>
          <p:cNvPr id="39938" name="Object 2"/>
          <p:cNvGraphicFramePr>
            <a:graphicFrameLocks noChangeAspect="1"/>
          </p:cNvGraphicFramePr>
          <p:nvPr/>
        </p:nvGraphicFramePr>
        <p:xfrm>
          <a:off x="4953000" y="5181600"/>
          <a:ext cx="2595562" cy="800100"/>
        </p:xfrm>
        <a:graphic>
          <a:graphicData uri="http://schemas.openxmlformats.org/presentationml/2006/ole">
            <p:oleObj spid="_x0000_s39938" name="Equation" r:id="rId4" imgW="1269720" imgH="393480" progId="Equation.3">
              <p:embed/>
            </p:oleObj>
          </a:graphicData>
        </a:graphic>
      </p:graphicFrame>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Rectangle 3"/>
          <p:cNvSpPr/>
          <p:nvPr/>
        </p:nvSpPr>
        <p:spPr>
          <a:xfrm>
            <a:off x="228600" y="914400"/>
            <a:ext cx="8763000" cy="1938992"/>
          </a:xfrm>
          <a:prstGeom prst="rect">
            <a:avLst/>
          </a:prstGeom>
        </p:spPr>
        <p:txBody>
          <a:bodyPr wrap="square">
            <a:spAutoFit/>
          </a:bodyPr>
          <a:lstStyle/>
          <a:p>
            <a:pPr>
              <a:defRPr/>
            </a:pPr>
            <a:r>
              <a:rPr lang="en-US" sz="2400" b="1" dirty="0" smtClean="0">
                <a:solidFill>
                  <a:srgbClr val="0070C0"/>
                </a:solidFill>
                <a:latin typeface="Comic Sans MS" pitchFamily="66" charset="0"/>
              </a:rPr>
              <a:t>Factors affecting accuracy in measurements</a:t>
            </a:r>
          </a:p>
          <a:p>
            <a:pPr>
              <a:defRPr/>
            </a:pPr>
            <a:endParaRPr lang="en-US" sz="2400" dirty="0" smtClean="0">
              <a:latin typeface="Comic Sans MS" pitchFamily="66" charset="0"/>
            </a:endParaRPr>
          </a:p>
          <a:p>
            <a:pPr>
              <a:defRPr/>
            </a:pPr>
            <a:r>
              <a:rPr lang="en-US" sz="2400" dirty="0" smtClean="0">
                <a:latin typeface="Comic Sans MS" pitchFamily="66" charset="0"/>
              </a:rPr>
              <a:t>In measurement work, it is important to minimize errors and thus lead to increased accuracy.  The choice/design of appropriate method is crucial</a:t>
            </a:r>
            <a:endParaRPr lang="en-US" sz="2400" dirty="0">
              <a:latin typeface="Comic Sans MS" pitchFamily="66" charset="0"/>
            </a:endParaRPr>
          </a:p>
        </p:txBody>
      </p:sp>
      <p:sp>
        <p:nvSpPr>
          <p:cNvPr id="5" name="Text Box 1026"/>
          <p:cNvSpPr txBox="1">
            <a:spLocks noChangeArrowheads="1"/>
          </p:cNvSpPr>
          <p:nvPr/>
        </p:nvSpPr>
        <p:spPr bwMode="auto">
          <a:xfrm>
            <a:off x="228600" y="3072348"/>
            <a:ext cx="8610600" cy="3785652"/>
          </a:xfrm>
          <a:prstGeom prst="rect">
            <a:avLst/>
          </a:prstGeom>
          <a:noFill/>
          <a:ln w="9525">
            <a:noFill/>
            <a:miter lim="800000"/>
            <a:headEnd/>
            <a:tailEnd/>
          </a:ln>
          <a:effectLst/>
        </p:spPr>
        <p:txBody>
          <a:bodyPr wrap="square">
            <a:spAutoFit/>
          </a:bodyPr>
          <a:lstStyle/>
          <a:p>
            <a:pPr lvl="1">
              <a:defRPr/>
            </a:pPr>
            <a:r>
              <a:rPr lang="en-US" sz="2400" dirty="0">
                <a:solidFill>
                  <a:srgbClr val="FF0066"/>
                </a:solidFill>
                <a:latin typeface="Comic Sans MS" pitchFamily="66" charset="0"/>
              </a:rPr>
              <a:t>Moreover, it is necessary to identify the various factors affecting accuracy.  These can be due to one or more of the following:</a:t>
            </a:r>
            <a:endParaRPr lang="en-US" sz="2400" dirty="0">
              <a:latin typeface="Comic Sans MS" pitchFamily="66" charset="0"/>
            </a:endParaRPr>
          </a:p>
          <a:p>
            <a:pPr lvl="1">
              <a:defRPr/>
            </a:pPr>
            <a:endParaRPr lang="en-US" sz="2400" dirty="0">
              <a:latin typeface="Comic Sans MS" pitchFamily="66" charset="0"/>
            </a:endParaRPr>
          </a:p>
          <a:p>
            <a:pPr lvl="1">
              <a:defRPr/>
            </a:pPr>
            <a:r>
              <a:rPr lang="en-US" sz="2400" dirty="0">
                <a:latin typeface="Comic Sans MS" pitchFamily="66" charset="0"/>
              </a:rPr>
              <a:t>Standard		</a:t>
            </a:r>
            <a:r>
              <a:rPr lang="en-US" sz="2400" dirty="0" smtClean="0">
                <a:latin typeface="Comic Sans MS" pitchFamily="66" charset="0"/>
              </a:rPr>
              <a:t>          S</a:t>
            </a:r>
            <a:endParaRPr lang="en-US" sz="2400" dirty="0">
              <a:latin typeface="Comic Sans MS" pitchFamily="66" charset="0"/>
            </a:endParaRPr>
          </a:p>
          <a:p>
            <a:pPr lvl="1">
              <a:defRPr/>
            </a:pPr>
            <a:r>
              <a:rPr lang="en-US" sz="2400" dirty="0" err="1">
                <a:latin typeface="Comic Sans MS" pitchFamily="66" charset="0"/>
              </a:rPr>
              <a:t>Workpiece</a:t>
            </a:r>
            <a:r>
              <a:rPr lang="en-US" sz="2400" dirty="0">
                <a:latin typeface="Comic Sans MS" pitchFamily="66" charset="0"/>
              </a:rPr>
              <a:t>		W</a:t>
            </a:r>
          </a:p>
          <a:p>
            <a:pPr lvl="1">
              <a:defRPr/>
            </a:pPr>
            <a:r>
              <a:rPr lang="en-US" sz="2400" dirty="0">
                <a:latin typeface="Comic Sans MS" pitchFamily="66" charset="0"/>
              </a:rPr>
              <a:t>Instrument		I</a:t>
            </a:r>
          </a:p>
          <a:p>
            <a:pPr lvl="1">
              <a:defRPr/>
            </a:pPr>
            <a:r>
              <a:rPr lang="en-US" sz="2400" dirty="0">
                <a:latin typeface="Comic Sans MS" pitchFamily="66" charset="0"/>
              </a:rPr>
              <a:t>Person			P</a:t>
            </a:r>
          </a:p>
          <a:p>
            <a:pPr lvl="1">
              <a:defRPr/>
            </a:pPr>
            <a:r>
              <a:rPr lang="en-US" sz="2400" dirty="0">
                <a:latin typeface="Comic Sans MS" pitchFamily="66" charset="0"/>
              </a:rPr>
              <a:t>Environment		E</a:t>
            </a:r>
          </a:p>
          <a:p>
            <a:pPr>
              <a:defRPr/>
            </a:pPr>
            <a:endParaRPr lang="en-US" sz="2400"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457200" y="0"/>
            <a:ext cx="8534400" cy="914400"/>
          </a:xfrm>
        </p:spPr>
        <p:txBody>
          <a:bodyPr rtlCol="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kern="1200" dirty="0" smtClean="0">
                <a:solidFill>
                  <a:schemeClr val="tx1"/>
                </a:solidFill>
                <a:latin typeface="Comic Sans MS" pitchFamily="66" charset="0"/>
              </a:rPr>
              <a:t>GRAPHICAL SYMBOLS</a:t>
            </a:r>
          </a:p>
        </p:txBody>
      </p:sp>
      <p:sp>
        <p:nvSpPr>
          <p:cNvPr id="5" name="TextBox 2"/>
          <p:cNvSpPr txBox="1">
            <a:spLocks noChangeArrowheads="1"/>
          </p:cNvSpPr>
          <p:nvPr/>
        </p:nvSpPr>
        <p:spPr bwMode="auto">
          <a:xfrm>
            <a:off x="304800" y="1066800"/>
            <a:ext cx="8763000" cy="1200150"/>
          </a:xfrm>
          <a:prstGeom prst="rect">
            <a:avLst/>
          </a:prstGeom>
          <a:noFill/>
          <a:ln w="9525">
            <a:noFill/>
            <a:miter lim="800000"/>
            <a:headEnd/>
            <a:tailEnd/>
          </a:ln>
        </p:spPr>
        <p:txBody>
          <a:bodyPr>
            <a:spAutoFit/>
          </a:bodyPr>
          <a:lstStyle/>
          <a:p>
            <a:r>
              <a:rPr lang="en-US" b="1" dirty="0">
                <a:solidFill>
                  <a:srgbClr val="002060"/>
                </a:solidFill>
                <a:latin typeface="Comic Sans MS" pitchFamily="66" charset="0"/>
              </a:rPr>
              <a:t>Almost all modern power systems are three-phase systems with the phases of equal amplitude and shifted by 120˚. Since phases are similar, it is customary to sketch power systems in a simple form with a single line representing all three phases of the real system.</a:t>
            </a:r>
          </a:p>
        </p:txBody>
      </p:sp>
      <p:pic>
        <p:nvPicPr>
          <p:cNvPr id="6" name="Picture 3" descr="f10-1.jpg"/>
          <p:cNvPicPr>
            <a:picLocks noChangeAspect="1"/>
          </p:cNvPicPr>
          <p:nvPr/>
        </p:nvPicPr>
        <p:blipFill>
          <a:blip r:embed="rId3"/>
          <a:srcRect/>
          <a:stretch>
            <a:fillRect/>
          </a:stretch>
        </p:blipFill>
        <p:spPr bwMode="auto">
          <a:xfrm>
            <a:off x="304800" y="2268054"/>
            <a:ext cx="8686800" cy="4285146"/>
          </a:xfrm>
          <a:prstGeom prst="rect">
            <a:avLst/>
          </a:prstGeom>
          <a:noFill/>
          <a:ln w="9525">
            <a:noFill/>
            <a:miter lim="800000"/>
            <a:headEnd/>
            <a:tailEnd/>
          </a:ln>
        </p:spPr>
      </p:pic>
      <p:sp>
        <p:nvSpPr>
          <p:cNvPr id="7" name="Titre 1"/>
          <p:cNvSpPr txBox="1">
            <a:spLocks/>
          </p:cNvSpPr>
          <p:nvPr/>
        </p:nvSpPr>
        <p:spPr bwMode="auto">
          <a:xfrm>
            <a:off x="0" y="6858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B0F0"/>
                </a:solidFill>
                <a:effectLst/>
                <a:uLnTx/>
                <a:uFillTx/>
                <a:latin typeface="Comic Sans MS" pitchFamily="66" charset="0"/>
                <a:ea typeface="+mj-ea"/>
                <a:cs typeface="+mj-cs"/>
              </a:rPr>
              <a:t> </a:t>
            </a: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power symbols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381000" y="1066800"/>
            <a:ext cx="8534400" cy="4524315"/>
          </a:xfrm>
          <a:prstGeom prst="rect">
            <a:avLst/>
          </a:prstGeom>
          <a:noFill/>
          <a:ln w="9525">
            <a:noFill/>
            <a:miter lim="800000"/>
            <a:headEnd/>
            <a:tailEnd/>
          </a:ln>
        </p:spPr>
        <p:txBody>
          <a:bodyPr wrap="square">
            <a:spAutoFit/>
          </a:bodyPr>
          <a:lstStyle/>
          <a:p>
            <a:r>
              <a:rPr lang="en-US" sz="3600" b="1" dirty="0">
                <a:solidFill>
                  <a:srgbClr val="0070C0"/>
                </a:solidFill>
                <a:latin typeface="Comic Sans MS" pitchFamily="66" charset="0"/>
              </a:rPr>
              <a:t>Accuracy</a:t>
            </a:r>
            <a:endParaRPr lang="en-US" sz="2800" b="1" dirty="0">
              <a:solidFill>
                <a:srgbClr val="0070C0"/>
              </a:solidFill>
              <a:latin typeface="Comic Sans MS" pitchFamily="66" charset="0"/>
            </a:endParaRPr>
          </a:p>
          <a:p>
            <a:endParaRPr lang="en-US" sz="2800" b="1" dirty="0">
              <a:latin typeface="Comic Sans MS" pitchFamily="66" charset="0"/>
            </a:endParaRPr>
          </a:p>
          <a:p>
            <a:r>
              <a:rPr lang="en-US" sz="2800" dirty="0">
                <a:latin typeface="Comic Sans MS" pitchFamily="66" charset="0"/>
              </a:rPr>
              <a:t>This is the closeness with which the measuring instrument can measure the </a:t>
            </a:r>
            <a:r>
              <a:rPr lang="en-US" sz="2800" dirty="0">
                <a:solidFill>
                  <a:srgbClr val="00B050"/>
                </a:solidFill>
                <a:latin typeface="Comic Sans MS" pitchFamily="66" charset="0"/>
              </a:rPr>
              <a:t>‘</a:t>
            </a:r>
            <a:r>
              <a:rPr lang="en-US" sz="2800" u="sng" dirty="0">
                <a:solidFill>
                  <a:srgbClr val="00B050"/>
                </a:solidFill>
                <a:latin typeface="Comic Sans MS" pitchFamily="66" charset="0"/>
              </a:rPr>
              <a:t>true value</a:t>
            </a:r>
            <a:r>
              <a:rPr lang="en-US" sz="2800" dirty="0">
                <a:solidFill>
                  <a:srgbClr val="00B050"/>
                </a:solidFill>
                <a:latin typeface="Comic Sans MS" pitchFamily="66" charset="0"/>
              </a:rPr>
              <a:t>’ </a:t>
            </a:r>
            <a:r>
              <a:rPr lang="en-US" sz="2800" dirty="0">
                <a:latin typeface="Comic Sans MS" pitchFamily="66" charset="0"/>
              </a:rPr>
              <a:t>of the </a:t>
            </a:r>
            <a:r>
              <a:rPr lang="en-US" sz="2800" dirty="0" smtClean="0">
                <a:latin typeface="Comic Sans MS" pitchFamily="66" charset="0"/>
              </a:rPr>
              <a:t>measure and </a:t>
            </a:r>
            <a:r>
              <a:rPr lang="en-US" sz="2800" dirty="0">
                <a:latin typeface="Comic Sans MS" pitchFamily="66" charset="0"/>
              </a:rPr>
              <a:t>under stated conditions of use, i.e. its ability to ‘</a:t>
            </a:r>
            <a:r>
              <a:rPr lang="en-US" sz="2800" dirty="0">
                <a:solidFill>
                  <a:srgbClr val="00B050"/>
                </a:solidFill>
                <a:latin typeface="Comic Sans MS" pitchFamily="66" charset="0"/>
              </a:rPr>
              <a:t>tell the truth’.</a:t>
            </a:r>
          </a:p>
          <a:p>
            <a:endParaRPr lang="en-US" sz="2800" dirty="0">
              <a:latin typeface="Comic Sans MS" pitchFamily="66" charset="0"/>
            </a:endParaRPr>
          </a:p>
          <a:p>
            <a:r>
              <a:rPr lang="en-US" sz="2800" dirty="0">
                <a:latin typeface="Comic Sans MS" pitchFamily="66" charset="0"/>
              </a:rPr>
              <a:t>The accuracy of an instrument is quantified by the difference of its readings and the one given </a:t>
            </a:r>
            <a:r>
              <a:rPr lang="en-US" sz="2800" dirty="0">
                <a:solidFill>
                  <a:srgbClr val="00B0F0"/>
                </a:solidFill>
                <a:latin typeface="Comic Sans MS" pitchFamily="66" charset="0"/>
              </a:rPr>
              <a:t>by the ultimate or primary standard.</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pic>
        <p:nvPicPr>
          <p:cNvPr id="6" name="Picture 4"/>
          <p:cNvPicPr>
            <a:picLocks noChangeAspect="1" noChangeArrowheads="1"/>
          </p:cNvPicPr>
          <p:nvPr/>
        </p:nvPicPr>
        <p:blipFill>
          <a:blip r:embed="rId3"/>
          <a:srcRect/>
          <a:stretch>
            <a:fillRect/>
          </a:stretch>
        </p:blipFill>
        <p:spPr bwMode="auto">
          <a:xfrm>
            <a:off x="76200" y="2357438"/>
            <a:ext cx="8991600" cy="4195762"/>
          </a:xfrm>
          <a:prstGeom prst="rect">
            <a:avLst/>
          </a:prstGeom>
          <a:solidFill>
            <a:srgbClr val="FFFFFF"/>
          </a:solidFill>
          <a:ln w="9525">
            <a:noFill/>
            <a:miter lim="800000"/>
            <a:headEnd/>
            <a:tailEnd/>
          </a:ln>
        </p:spPr>
      </p:pic>
      <p:sp>
        <p:nvSpPr>
          <p:cNvPr id="7" name="Text Box 5"/>
          <p:cNvSpPr txBox="1">
            <a:spLocks noChangeArrowheads="1"/>
          </p:cNvSpPr>
          <p:nvPr/>
        </p:nvSpPr>
        <p:spPr bwMode="auto">
          <a:xfrm>
            <a:off x="311150" y="1214438"/>
            <a:ext cx="8680450" cy="58477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smtClean="0">
                <a:ln>
                  <a:noFill/>
                </a:ln>
                <a:solidFill>
                  <a:srgbClr val="00B0F0"/>
                </a:solidFill>
                <a:effectLst/>
                <a:uLnTx/>
                <a:uFillTx/>
                <a:latin typeface="Comic Sans MS" pitchFamily="66" charset="0"/>
              </a:rPr>
              <a:t>Basic Concept of Accuracy and Error</a:t>
            </a: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609600" y="838200"/>
            <a:ext cx="7604125" cy="1938992"/>
          </a:xfrm>
          <a:prstGeom prst="rect">
            <a:avLst/>
          </a:prstGeom>
          <a:noFill/>
          <a:ln w="9525">
            <a:noFill/>
            <a:miter lim="800000"/>
            <a:headEnd/>
            <a:tailEnd/>
          </a:ln>
        </p:spPr>
        <p:txBody>
          <a:bodyPr>
            <a:spAutoFit/>
          </a:bodyPr>
          <a:lstStyle/>
          <a:p>
            <a:r>
              <a:rPr lang="en-US" sz="2400" b="1" dirty="0">
                <a:solidFill>
                  <a:srgbClr val="00B0F0"/>
                </a:solidFill>
                <a:latin typeface="Comic Sans MS" pitchFamily="66" charset="0"/>
              </a:rPr>
              <a:t>Bias</a:t>
            </a:r>
            <a:endParaRPr lang="en-US" sz="2400" dirty="0">
              <a:solidFill>
                <a:srgbClr val="00B0F0"/>
              </a:solidFill>
              <a:latin typeface="Comic Sans MS" pitchFamily="66" charset="0"/>
            </a:endParaRPr>
          </a:p>
          <a:p>
            <a:r>
              <a:rPr lang="en-US" sz="2400" dirty="0" smtClean="0">
                <a:solidFill>
                  <a:srgbClr val="00B0F0"/>
                </a:solidFill>
                <a:latin typeface="Comic Sans MS" pitchFamily="66" charset="0"/>
              </a:rPr>
              <a:t>Bias</a:t>
            </a:r>
            <a:r>
              <a:rPr lang="en-US" sz="2400" dirty="0" smtClean="0">
                <a:latin typeface="Comic Sans MS" pitchFamily="66" charset="0"/>
              </a:rPr>
              <a:t> </a:t>
            </a:r>
            <a:r>
              <a:rPr lang="en-US" sz="2400" dirty="0">
                <a:latin typeface="Comic Sans MS" pitchFamily="66" charset="0"/>
              </a:rPr>
              <a:t>(constant error) describes a constant error which exists over the full range of measurement of an instrument.  </a:t>
            </a:r>
            <a:r>
              <a:rPr lang="en-US" sz="2400" dirty="0">
                <a:solidFill>
                  <a:srgbClr val="00B0F0"/>
                </a:solidFill>
                <a:latin typeface="Comic Sans MS" pitchFamily="66" charset="0"/>
              </a:rPr>
              <a:t>This error is normally removable by calibration</a:t>
            </a:r>
            <a:r>
              <a:rPr lang="en-US" sz="2400" dirty="0">
                <a:latin typeface="Comic Sans MS" pitchFamily="66" charset="0"/>
              </a:rPr>
              <a:t>.</a:t>
            </a:r>
          </a:p>
        </p:txBody>
      </p:sp>
      <p:sp>
        <p:nvSpPr>
          <p:cNvPr id="5" name="Text Box 2"/>
          <p:cNvSpPr txBox="1">
            <a:spLocks noChangeArrowheads="1"/>
          </p:cNvSpPr>
          <p:nvPr/>
        </p:nvSpPr>
        <p:spPr bwMode="auto">
          <a:xfrm>
            <a:off x="609600" y="3124200"/>
            <a:ext cx="8229600" cy="3416320"/>
          </a:xfrm>
          <a:prstGeom prst="rect">
            <a:avLst/>
          </a:prstGeom>
          <a:noFill/>
          <a:ln w="9525">
            <a:noFill/>
            <a:miter lim="800000"/>
            <a:headEnd/>
            <a:tailEnd/>
          </a:ln>
        </p:spPr>
        <p:txBody>
          <a:bodyPr wrap="square">
            <a:spAutoFit/>
          </a:bodyPr>
          <a:lstStyle/>
          <a:p>
            <a:r>
              <a:rPr lang="en-US" sz="2400" b="1" dirty="0">
                <a:solidFill>
                  <a:srgbClr val="C00000"/>
                </a:solidFill>
                <a:latin typeface="Comic Sans MS" pitchFamily="66" charset="0"/>
              </a:rPr>
              <a:t>Precision</a:t>
            </a:r>
            <a:endParaRPr lang="en-US" sz="2400" dirty="0">
              <a:solidFill>
                <a:srgbClr val="C00000"/>
              </a:solidFill>
              <a:latin typeface="Comic Sans MS" pitchFamily="66" charset="0"/>
            </a:endParaRPr>
          </a:p>
          <a:p>
            <a:endParaRPr lang="en-US" sz="2400" dirty="0">
              <a:latin typeface="Comic Sans MS" pitchFamily="66" charset="0"/>
            </a:endParaRPr>
          </a:p>
          <a:p>
            <a:r>
              <a:rPr lang="en-US" sz="2400" dirty="0">
                <a:solidFill>
                  <a:srgbClr val="00B050"/>
                </a:solidFill>
                <a:latin typeface="Comic Sans MS" pitchFamily="66" charset="0"/>
              </a:rPr>
              <a:t>Precision describes an instrument’s degree of random variations in its output when measuring a constant quantity.</a:t>
            </a:r>
          </a:p>
          <a:p>
            <a:endParaRPr lang="en-US" sz="2400" dirty="0">
              <a:latin typeface="Comic Sans MS" pitchFamily="66" charset="0"/>
            </a:endParaRPr>
          </a:p>
          <a:p>
            <a:r>
              <a:rPr lang="en-US" sz="2400" dirty="0">
                <a:latin typeface="Comic Sans MS" pitchFamily="66" charset="0"/>
              </a:rPr>
              <a:t>Precision is often confused with </a:t>
            </a:r>
            <a:r>
              <a:rPr lang="en-US" sz="2400" dirty="0">
                <a:solidFill>
                  <a:srgbClr val="00B050"/>
                </a:solidFill>
                <a:latin typeface="Comic Sans MS" pitchFamily="66" charset="0"/>
              </a:rPr>
              <a:t>accuracy</a:t>
            </a:r>
            <a:r>
              <a:rPr lang="en-US" sz="2400" dirty="0">
                <a:latin typeface="Comic Sans MS" pitchFamily="66" charset="0"/>
              </a:rPr>
              <a:t>.  High precision </a:t>
            </a:r>
            <a:r>
              <a:rPr lang="en-US" sz="2400" dirty="0">
                <a:solidFill>
                  <a:srgbClr val="FF66FF"/>
                </a:solidFill>
                <a:latin typeface="Comic Sans MS" pitchFamily="66" charset="0"/>
              </a:rPr>
              <a:t>does not </a:t>
            </a:r>
            <a:r>
              <a:rPr lang="en-US" sz="2400" dirty="0">
                <a:latin typeface="Comic Sans MS" pitchFamily="66" charset="0"/>
              </a:rPr>
              <a:t>imply anything about measurement accuracy.</a:t>
            </a: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pic>
        <p:nvPicPr>
          <p:cNvPr id="6" name="Picture 3"/>
          <p:cNvPicPr>
            <a:picLocks noChangeAspect="1" noChangeArrowheads="1"/>
          </p:cNvPicPr>
          <p:nvPr/>
        </p:nvPicPr>
        <p:blipFill>
          <a:blip r:embed="rId3"/>
          <a:srcRect/>
          <a:stretch>
            <a:fillRect/>
          </a:stretch>
        </p:blipFill>
        <p:spPr bwMode="auto">
          <a:xfrm>
            <a:off x="304800" y="762000"/>
            <a:ext cx="8686800" cy="5791042"/>
          </a:xfrm>
          <a:prstGeom prst="rect">
            <a:avLst/>
          </a:prstGeom>
          <a:noFill/>
          <a:ln w="9525">
            <a:noFill/>
            <a:miter lim="800000"/>
            <a:headEnd/>
            <a:tailEnd/>
          </a:ln>
        </p:spPr>
      </p:pic>
      <p:sp>
        <p:nvSpPr>
          <p:cNvPr id="7" name="Text Box 2"/>
          <p:cNvSpPr txBox="1">
            <a:spLocks noChangeArrowheads="1"/>
          </p:cNvSpPr>
          <p:nvPr/>
        </p:nvSpPr>
        <p:spPr bwMode="auto">
          <a:xfrm>
            <a:off x="2590800" y="1143000"/>
            <a:ext cx="6019800" cy="36933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FFFF"/>
                </a:solidFill>
                <a:effectLst/>
                <a:uLnTx/>
                <a:uFillTx/>
                <a:latin typeface="Comic Sans MS" pitchFamily="66" charset="0"/>
              </a:rPr>
              <a:t>Measuring a fixed target position from a satellite</a:t>
            </a: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9" name="Oval 33"/>
          <p:cNvSpPr>
            <a:spLocks noChangeArrowheads="1"/>
          </p:cNvSpPr>
          <p:nvPr/>
        </p:nvSpPr>
        <p:spPr bwMode="auto">
          <a:xfrm>
            <a:off x="730251" y="1373187"/>
            <a:ext cx="2214494" cy="1978025"/>
          </a:xfrm>
          <a:prstGeom prst="ellipse">
            <a:avLst/>
          </a:prstGeom>
          <a:solidFill>
            <a:srgbClr val="00FFFF"/>
          </a:solidFill>
          <a:ln w="25400">
            <a:solidFill>
              <a:srgbClr val="333333"/>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50" name="Oval 38"/>
          <p:cNvSpPr>
            <a:spLocks noChangeArrowheads="1"/>
          </p:cNvSpPr>
          <p:nvPr/>
        </p:nvSpPr>
        <p:spPr bwMode="auto">
          <a:xfrm>
            <a:off x="2063751" y="1962735"/>
            <a:ext cx="61550" cy="54977"/>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51" name="Text Box 39"/>
          <p:cNvSpPr txBox="1">
            <a:spLocks noChangeArrowheads="1"/>
          </p:cNvSpPr>
          <p:nvPr/>
        </p:nvSpPr>
        <p:spPr bwMode="auto">
          <a:xfrm>
            <a:off x="228600" y="762000"/>
            <a:ext cx="8153400" cy="64633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FF66FF"/>
                </a:solidFill>
                <a:effectLst/>
                <a:uLnTx/>
                <a:uFillTx/>
                <a:latin typeface="Comic Sans MS" pitchFamily="66" charset="0"/>
              </a:rPr>
              <a:t>Measuring a fixed target position from a satellite  difference between  precision and accuracy</a:t>
            </a:r>
          </a:p>
        </p:txBody>
      </p:sp>
      <p:grpSp>
        <p:nvGrpSpPr>
          <p:cNvPr id="52" name="Group 50"/>
          <p:cNvGrpSpPr>
            <a:grpSpLocks/>
          </p:cNvGrpSpPr>
          <p:nvPr/>
        </p:nvGrpSpPr>
        <p:grpSpPr bwMode="auto">
          <a:xfrm>
            <a:off x="4529138" y="1295400"/>
            <a:ext cx="4462326" cy="1978024"/>
            <a:chOff x="2853" y="384"/>
            <a:chExt cx="3480" cy="1727"/>
          </a:xfrm>
        </p:grpSpPr>
        <p:grpSp>
          <p:nvGrpSpPr>
            <p:cNvPr id="53" name="Group 40"/>
            <p:cNvGrpSpPr>
              <a:grpSpLocks/>
            </p:cNvGrpSpPr>
            <p:nvPr/>
          </p:nvGrpSpPr>
          <p:grpSpPr bwMode="auto">
            <a:xfrm>
              <a:off x="2853" y="384"/>
              <a:ext cx="1727" cy="1727"/>
              <a:chOff x="2928" y="0"/>
              <a:chExt cx="1727" cy="1727"/>
            </a:xfrm>
          </p:grpSpPr>
          <p:grpSp>
            <p:nvGrpSpPr>
              <p:cNvPr id="55" name="Group 54"/>
              <p:cNvGrpSpPr>
                <a:grpSpLocks/>
              </p:cNvGrpSpPr>
              <p:nvPr/>
            </p:nvGrpSpPr>
            <p:grpSpPr bwMode="auto">
              <a:xfrm>
                <a:off x="2928" y="0"/>
                <a:ext cx="1727" cy="1727"/>
                <a:chOff x="1296" y="960"/>
                <a:chExt cx="1727" cy="1727"/>
              </a:xfrm>
            </p:grpSpPr>
            <p:sp>
              <p:nvSpPr>
                <p:cNvPr id="63" name="Oval 2"/>
                <p:cNvSpPr>
                  <a:spLocks noChangeArrowheads="1"/>
                </p:cNvSpPr>
                <p:nvPr/>
              </p:nvSpPr>
              <p:spPr bwMode="auto">
                <a:xfrm>
                  <a:off x="1296" y="960"/>
                  <a:ext cx="1727" cy="1727"/>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64" name="Oval 3"/>
                <p:cNvSpPr>
                  <a:spLocks noChangeArrowheads="1"/>
                </p:cNvSpPr>
                <p:nvPr/>
              </p:nvSpPr>
              <p:spPr bwMode="auto">
                <a:xfrm>
                  <a:off x="1511" y="1176"/>
                  <a:ext cx="1296" cy="1296"/>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65" name="Oval 4"/>
                <p:cNvSpPr>
                  <a:spLocks noChangeArrowheads="1"/>
                </p:cNvSpPr>
                <p:nvPr/>
              </p:nvSpPr>
              <p:spPr bwMode="auto">
                <a:xfrm>
                  <a:off x="1727" y="1392"/>
                  <a:ext cx="864" cy="864"/>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66" name="Oval 5"/>
                <p:cNvSpPr>
                  <a:spLocks noChangeArrowheads="1"/>
                </p:cNvSpPr>
                <p:nvPr/>
              </p:nvSpPr>
              <p:spPr bwMode="auto">
                <a:xfrm>
                  <a:off x="1943" y="1608"/>
                  <a:ext cx="432" cy="431"/>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67" name="Oval 6"/>
                <p:cNvSpPr>
                  <a:spLocks noChangeArrowheads="1"/>
                </p:cNvSpPr>
                <p:nvPr/>
              </p:nvSpPr>
              <p:spPr bwMode="auto">
                <a:xfrm>
                  <a:off x="2087" y="1752"/>
                  <a:ext cx="144" cy="143"/>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grpSp>
          <p:sp>
            <p:nvSpPr>
              <p:cNvPr id="56" name="Oval 20"/>
              <p:cNvSpPr>
                <a:spLocks noChangeArrowheads="1"/>
              </p:cNvSpPr>
              <p:nvPr/>
            </p:nvSpPr>
            <p:spPr bwMode="auto">
              <a:xfrm>
                <a:off x="3216" y="768"/>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57" name="Oval 21"/>
              <p:cNvSpPr>
                <a:spLocks noChangeArrowheads="1"/>
              </p:cNvSpPr>
              <p:nvPr/>
            </p:nvSpPr>
            <p:spPr bwMode="auto">
              <a:xfrm>
                <a:off x="3504" y="1536"/>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58" name="Oval 22"/>
              <p:cNvSpPr>
                <a:spLocks noChangeArrowheads="1"/>
              </p:cNvSpPr>
              <p:nvPr/>
            </p:nvSpPr>
            <p:spPr bwMode="auto">
              <a:xfrm>
                <a:off x="3888" y="864"/>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59" name="Oval 23"/>
              <p:cNvSpPr>
                <a:spLocks noChangeArrowheads="1"/>
              </p:cNvSpPr>
              <p:nvPr/>
            </p:nvSpPr>
            <p:spPr bwMode="auto">
              <a:xfrm>
                <a:off x="3936" y="48"/>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60" name="Oval 24"/>
              <p:cNvSpPr>
                <a:spLocks noChangeArrowheads="1"/>
              </p:cNvSpPr>
              <p:nvPr/>
            </p:nvSpPr>
            <p:spPr bwMode="auto">
              <a:xfrm>
                <a:off x="4176" y="1296"/>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61" name="Oval 25"/>
              <p:cNvSpPr>
                <a:spLocks noChangeArrowheads="1"/>
              </p:cNvSpPr>
              <p:nvPr/>
            </p:nvSpPr>
            <p:spPr bwMode="auto">
              <a:xfrm>
                <a:off x="4368" y="576"/>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62" name="Oval 27"/>
              <p:cNvSpPr>
                <a:spLocks noChangeArrowheads="1"/>
              </p:cNvSpPr>
              <p:nvPr/>
            </p:nvSpPr>
            <p:spPr bwMode="auto">
              <a:xfrm>
                <a:off x="3456" y="384"/>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grpSp>
        <p:sp>
          <p:nvSpPr>
            <p:cNvPr id="54" name="Text Box 41"/>
            <p:cNvSpPr txBox="1">
              <a:spLocks noChangeArrowheads="1"/>
            </p:cNvSpPr>
            <p:nvPr/>
          </p:nvSpPr>
          <p:spPr bwMode="auto">
            <a:xfrm>
              <a:off x="4737" y="816"/>
              <a:ext cx="1596" cy="115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omic Sans MS" pitchFamily="66" charset="0"/>
                </a:rPr>
                <a:t>Satellite Apollo 13: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omic Sans MS" pitchFamily="66" charset="0"/>
                </a:rPr>
                <a:t>Low precision, low accuracy</a:t>
              </a:r>
            </a:p>
          </p:txBody>
        </p:sp>
      </p:grpSp>
      <p:grpSp>
        <p:nvGrpSpPr>
          <p:cNvPr id="68" name="Group 51"/>
          <p:cNvGrpSpPr>
            <a:grpSpLocks/>
          </p:cNvGrpSpPr>
          <p:nvPr/>
        </p:nvGrpSpPr>
        <p:grpSpPr bwMode="auto">
          <a:xfrm>
            <a:off x="381000" y="4578451"/>
            <a:ext cx="3962400" cy="1978024"/>
            <a:chOff x="240" y="2400"/>
            <a:chExt cx="3090" cy="1727"/>
          </a:xfrm>
        </p:grpSpPr>
        <p:grpSp>
          <p:nvGrpSpPr>
            <p:cNvPr id="69" name="Group 8"/>
            <p:cNvGrpSpPr>
              <a:grpSpLocks/>
            </p:cNvGrpSpPr>
            <p:nvPr/>
          </p:nvGrpSpPr>
          <p:grpSpPr bwMode="auto">
            <a:xfrm>
              <a:off x="240" y="2400"/>
              <a:ext cx="1727" cy="1727"/>
              <a:chOff x="1296" y="960"/>
              <a:chExt cx="1727" cy="1727"/>
            </a:xfrm>
          </p:grpSpPr>
          <p:sp>
            <p:nvSpPr>
              <p:cNvPr id="76" name="Oval 9"/>
              <p:cNvSpPr>
                <a:spLocks noChangeArrowheads="1"/>
              </p:cNvSpPr>
              <p:nvPr/>
            </p:nvSpPr>
            <p:spPr bwMode="auto">
              <a:xfrm>
                <a:off x="1296" y="960"/>
                <a:ext cx="1727" cy="1727"/>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77" name="Oval 10"/>
              <p:cNvSpPr>
                <a:spLocks noChangeArrowheads="1"/>
              </p:cNvSpPr>
              <p:nvPr/>
            </p:nvSpPr>
            <p:spPr bwMode="auto">
              <a:xfrm>
                <a:off x="1511" y="1176"/>
                <a:ext cx="1296" cy="1296"/>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78" name="Oval 11"/>
              <p:cNvSpPr>
                <a:spLocks noChangeArrowheads="1"/>
              </p:cNvSpPr>
              <p:nvPr/>
            </p:nvSpPr>
            <p:spPr bwMode="auto">
              <a:xfrm>
                <a:off x="1727" y="1392"/>
                <a:ext cx="864" cy="864"/>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79" name="Oval 12"/>
              <p:cNvSpPr>
                <a:spLocks noChangeArrowheads="1"/>
              </p:cNvSpPr>
              <p:nvPr/>
            </p:nvSpPr>
            <p:spPr bwMode="auto">
              <a:xfrm>
                <a:off x="1943" y="1608"/>
                <a:ext cx="432" cy="431"/>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80" name="Oval 13"/>
              <p:cNvSpPr>
                <a:spLocks noChangeArrowheads="1"/>
              </p:cNvSpPr>
              <p:nvPr/>
            </p:nvSpPr>
            <p:spPr bwMode="auto">
              <a:xfrm>
                <a:off x="2087" y="1752"/>
                <a:ext cx="144" cy="143"/>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grpSp>
        <p:sp>
          <p:nvSpPr>
            <p:cNvPr id="70" name="Oval 26"/>
            <p:cNvSpPr>
              <a:spLocks noChangeArrowheads="1"/>
            </p:cNvSpPr>
            <p:nvPr/>
          </p:nvSpPr>
          <p:spPr bwMode="auto">
            <a:xfrm>
              <a:off x="912" y="2784"/>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71" name="Oval 28"/>
            <p:cNvSpPr>
              <a:spLocks noChangeArrowheads="1"/>
            </p:cNvSpPr>
            <p:nvPr/>
          </p:nvSpPr>
          <p:spPr bwMode="auto">
            <a:xfrm>
              <a:off x="864" y="2832"/>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72" name="Oval 29"/>
            <p:cNvSpPr>
              <a:spLocks noChangeArrowheads="1"/>
            </p:cNvSpPr>
            <p:nvPr/>
          </p:nvSpPr>
          <p:spPr bwMode="auto">
            <a:xfrm>
              <a:off x="864" y="2880"/>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73" name="Oval 30"/>
            <p:cNvSpPr>
              <a:spLocks noChangeArrowheads="1"/>
            </p:cNvSpPr>
            <p:nvPr/>
          </p:nvSpPr>
          <p:spPr bwMode="auto">
            <a:xfrm>
              <a:off x="912" y="2880"/>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74" name="Oval 31"/>
            <p:cNvSpPr>
              <a:spLocks noChangeArrowheads="1"/>
            </p:cNvSpPr>
            <p:nvPr/>
          </p:nvSpPr>
          <p:spPr bwMode="auto">
            <a:xfrm>
              <a:off x="960" y="2832"/>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75" name="Text Box 42"/>
            <p:cNvSpPr txBox="1">
              <a:spLocks noChangeArrowheads="1"/>
            </p:cNvSpPr>
            <p:nvPr/>
          </p:nvSpPr>
          <p:spPr bwMode="auto">
            <a:xfrm>
              <a:off x="1968" y="2660"/>
              <a:ext cx="1362" cy="142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omic Sans MS" pitchFamily="66" charset="0"/>
                </a:rPr>
                <a:t>Satellite </a:t>
              </a:r>
              <a:r>
                <a:rPr kumimoji="0" lang="en-US" sz="2000" b="0" i="0" u="none" strike="noStrike" kern="0" cap="none" spc="0" normalizeH="0" baseline="0" noProof="0" dirty="0" err="1" smtClean="0">
                  <a:ln>
                    <a:noFill/>
                  </a:ln>
                  <a:solidFill>
                    <a:sysClr val="windowText" lastClr="000000"/>
                  </a:solidFill>
                  <a:effectLst/>
                  <a:uLnTx/>
                  <a:uFillTx/>
                  <a:latin typeface="Comic Sans MS" pitchFamily="66" charset="0"/>
                </a:rPr>
                <a:t>PolyU</a:t>
              </a:r>
              <a:r>
                <a:rPr kumimoji="0" lang="en-US" sz="2000" b="0" i="0" u="none" strike="noStrike" kern="0" cap="none" spc="0" normalizeH="0" baseline="0" noProof="0" dirty="0" smtClean="0">
                  <a:ln>
                    <a:noFill/>
                  </a:ln>
                  <a:solidFill>
                    <a:sysClr val="windowText" lastClr="000000"/>
                  </a:solidFill>
                  <a:effectLst/>
                  <a:uLnTx/>
                  <a:uFillTx/>
                  <a:latin typeface="Comic Sans MS" pitchFamily="66" charset="0"/>
                </a:rPr>
                <a:t> 18: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omic Sans MS" pitchFamily="66" charset="0"/>
                </a:rPr>
                <a:t>High precision, low accuracy</a:t>
              </a:r>
            </a:p>
          </p:txBody>
        </p:sp>
      </p:grpSp>
      <p:grpSp>
        <p:nvGrpSpPr>
          <p:cNvPr id="81" name="Group 52"/>
          <p:cNvGrpSpPr>
            <a:grpSpLocks/>
          </p:cNvGrpSpPr>
          <p:nvPr/>
        </p:nvGrpSpPr>
        <p:grpSpPr bwMode="auto">
          <a:xfrm>
            <a:off x="4572001" y="4578452"/>
            <a:ext cx="4267421" cy="1978024"/>
            <a:chOff x="2880" y="2400"/>
            <a:chExt cx="3328" cy="1727"/>
          </a:xfrm>
        </p:grpSpPr>
        <p:grpSp>
          <p:nvGrpSpPr>
            <p:cNvPr id="82" name="Group 14"/>
            <p:cNvGrpSpPr>
              <a:grpSpLocks/>
            </p:cNvGrpSpPr>
            <p:nvPr/>
          </p:nvGrpSpPr>
          <p:grpSpPr bwMode="auto">
            <a:xfrm>
              <a:off x="2880" y="2400"/>
              <a:ext cx="1727" cy="1727"/>
              <a:chOff x="1296" y="960"/>
              <a:chExt cx="1727" cy="1727"/>
            </a:xfrm>
          </p:grpSpPr>
          <p:sp>
            <p:nvSpPr>
              <p:cNvPr id="89" name="Oval 15"/>
              <p:cNvSpPr>
                <a:spLocks noChangeArrowheads="1"/>
              </p:cNvSpPr>
              <p:nvPr/>
            </p:nvSpPr>
            <p:spPr bwMode="auto">
              <a:xfrm>
                <a:off x="1296" y="960"/>
                <a:ext cx="1727" cy="1727"/>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90" name="Oval 16"/>
              <p:cNvSpPr>
                <a:spLocks noChangeArrowheads="1"/>
              </p:cNvSpPr>
              <p:nvPr/>
            </p:nvSpPr>
            <p:spPr bwMode="auto">
              <a:xfrm>
                <a:off x="1511" y="1176"/>
                <a:ext cx="1296" cy="1296"/>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91" name="Oval 17"/>
              <p:cNvSpPr>
                <a:spLocks noChangeArrowheads="1"/>
              </p:cNvSpPr>
              <p:nvPr/>
            </p:nvSpPr>
            <p:spPr bwMode="auto">
              <a:xfrm>
                <a:off x="1727" y="1392"/>
                <a:ext cx="864" cy="864"/>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92" name="Oval 18"/>
              <p:cNvSpPr>
                <a:spLocks noChangeArrowheads="1"/>
              </p:cNvSpPr>
              <p:nvPr/>
            </p:nvSpPr>
            <p:spPr bwMode="auto">
              <a:xfrm>
                <a:off x="1943" y="1608"/>
                <a:ext cx="432" cy="431"/>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93" name="Oval 19"/>
              <p:cNvSpPr>
                <a:spLocks noChangeArrowheads="1"/>
              </p:cNvSpPr>
              <p:nvPr/>
            </p:nvSpPr>
            <p:spPr bwMode="auto">
              <a:xfrm>
                <a:off x="2087" y="1752"/>
                <a:ext cx="144" cy="143"/>
              </a:xfrm>
              <a:prstGeom prst="ellipse">
                <a:avLst/>
              </a:prstGeom>
              <a:solidFill>
                <a:srgbClr val="FFFFFF"/>
              </a:solidFill>
              <a:ln w="254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grpSp>
        <p:sp>
          <p:nvSpPr>
            <p:cNvPr id="83" name="Text Box 43"/>
            <p:cNvSpPr txBox="1">
              <a:spLocks noChangeArrowheads="1"/>
            </p:cNvSpPr>
            <p:nvPr/>
          </p:nvSpPr>
          <p:spPr bwMode="auto">
            <a:xfrm>
              <a:off x="4656" y="2928"/>
              <a:ext cx="1552" cy="115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omic Sans MS" pitchFamily="66" charset="0"/>
                </a:rPr>
                <a:t>Satellite CYT 118: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omic Sans MS" pitchFamily="66" charset="0"/>
                </a:rPr>
                <a:t>High precision, High accuracy</a:t>
              </a:r>
            </a:p>
          </p:txBody>
        </p:sp>
        <p:sp>
          <p:nvSpPr>
            <p:cNvPr id="84" name="Oval 44"/>
            <p:cNvSpPr>
              <a:spLocks noChangeArrowheads="1"/>
            </p:cNvSpPr>
            <p:nvPr/>
          </p:nvSpPr>
          <p:spPr bwMode="auto">
            <a:xfrm>
              <a:off x="3696" y="3256"/>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85" name="Oval 45"/>
            <p:cNvSpPr>
              <a:spLocks noChangeArrowheads="1"/>
            </p:cNvSpPr>
            <p:nvPr/>
          </p:nvSpPr>
          <p:spPr bwMode="auto">
            <a:xfrm>
              <a:off x="3736" y="3256"/>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86" name="Oval 46"/>
            <p:cNvSpPr>
              <a:spLocks noChangeArrowheads="1"/>
            </p:cNvSpPr>
            <p:nvPr/>
          </p:nvSpPr>
          <p:spPr bwMode="auto">
            <a:xfrm>
              <a:off x="3696" y="3216"/>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87" name="Oval 47"/>
            <p:cNvSpPr>
              <a:spLocks noChangeArrowheads="1"/>
            </p:cNvSpPr>
            <p:nvPr/>
          </p:nvSpPr>
          <p:spPr bwMode="auto">
            <a:xfrm>
              <a:off x="3744" y="3216"/>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88" name="Oval 49"/>
            <p:cNvSpPr>
              <a:spLocks noChangeArrowheads="1"/>
            </p:cNvSpPr>
            <p:nvPr/>
          </p:nvSpPr>
          <p:spPr bwMode="auto">
            <a:xfrm>
              <a:off x="3720" y="3224"/>
              <a:ext cx="48" cy="48"/>
            </a:xfrm>
            <a:prstGeom prst="ellipse">
              <a:avLst/>
            </a:prstGeom>
            <a:solidFill>
              <a:srgbClr val="80008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dissolv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dissolve">
                                      <p:cBhvr>
                                        <p:cTn id="1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152400" y="914400"/>
            <a:ext cx="8839200" cy="4739759"/>
          </a:xfrm>
          <a:prstGeom prst="rect">
            <a:avLst/>
          </a:prstGeom>
          <a:noFill/>
          <a:ln w="9525">
            <a:noFill/>
            <a:miter lim="800000"/>
            <a:headEnd/>
            <a:tailEnd/>
          </a:ln>
        </p:spPr>
        <p:txBody>
          <a:bodyPr wrap="square">
            <a:spAutoFit/>
          </a:bodyPr>
          <a:lstStyle/>
          <a:p>
            <a:pPr eaLnBrk="0" hangingPunct="0"/>
            <a:r>
              <a:rPr lang="en-US" sz="3200" b="1" dirty="0">
                <a:solidFill>
                  <a:srgbClr val="00B0F0"/>
                </a:solidFill>
                <a:latin typeface="Comic Sans MS" pitchFamily="66" charset="0"/>
              </a:rPr>
              <a:t>Repeatability</a:t>
            </a:r>
            <a:endParaRPr lang="en-US" dirty="0">
              <a:solidFill>
                <a:srgbClr val="00B0F0"/>
              </a:solidFill>
              <a:latin typeface="Comic Sans MS" pitchFamily="66" charset="0"/>
            </a:endParaRPr>
          </a:p>
          <a:p>
            <a:pPr eaLnBrk="0" hangingPunct="0"/>
            <a:endParaRPr lang="en-US" dirty="0">
              <a:latin typeface="Comic Sans MS" pitchFamily="66" charset="0"/>
            </a:endParaRPr>
          </a:p>
          <a:p>
            <a:pPr eaLnBrk="0" hangingPunct="0"/>
            <a:r>
              <a:rPr lang="en-US" dirty="0">
                <a:latin typeface="Comic Sans MS" pitchFamily="66" charset="0"/>
              </a:rPr>
              <a:t>Repeatability is used for expressing the precision of an instrument.  BS 5233 defines repeatability as follows:</a:t>
            </a:r>
          </a:p>
          <a:p>
            <a:pPr eaLnBrk="0" hangingPunct="0"/>
            <a:endParaRPr lang="en-US" dirty="0">
              <a:latin typeface="Comic Sans MS" pitchFamily="66" charset="0"/>
            </a:endParaRPr>
          </a:p>
          <a:p>
            <a:pPr eaLnBrk="0" hangingPunct="0"/>
            <a:r>
              <a:rPr lang="en-US" i="1" dirty="0">
                <a:solidFill>
                  <a:srgbClr val="FF66FF"/>
                </a:solidFill>
                <a:latin typeface="Comic Sans MS" pitchFamily="66" charset="0"/>
              </a:rPr>
              <a:t>the ability of a measuring instrument to give identical indications, or responses, for repeated applications of the same value of the measured quantity under the same conditions of use.</a:t>
            </a:r>
            <a:endParaRPr lang="en-US" dirty="0">
              <a:solidFill>
                <a:srgbClr val="FF66FF"/>
              </a:solidFill>
              <a:latin typeface="Comic Sans MS" pitchFamily="66" charset="0"/>
            </a:endParaRPr>
          </a:p>
          <a:p>
            <a:pPr eaLnBrk="0" hangingPunct="0"/>
            <a:endParaRPr lang="en-US" dirty="0">
              <a:latin typeface="Comic Sans MS" pitchFamily="66" charset="0"/>
            </a:endParaRPr>
          </a:p>
          <a:p>
            <a:pPr eaLnBrk="0" hangingPunct="0"/>
            <a:r>
              <a:rPr lang="en-US" dirty="0">
                <a:latin typeface="Comic Sans MS" pitchFamily="66" charset="0"/>
              </a:rPr>
              <a:t>The quantitative definition of repeatability may be defined as:</a:t>
            </a:r>
          </a:p>
          <a:p>
            <a:pPr eaLnBrk="0" hangingPunct="0"/>
            <a:endParaRPr lang="en-US" dirty="0">
              <a:latin typeface="Comic Sans MS" pitchFamily="66" charset="0"/>
            </a:endParaRPr>
          </a:p>
          <a:p>
            <a:pPr eaLnBrk="0" hangingPunct="0"/>
            <a:r>
              <a:rPr lang="en-US" i="1" dirty="0">
                <a:latin typeface="Comic Sans MS" pitchFamily="66" charset="0"/>
              </a:rPr>
              <a:t>the half range random uncertainty of a typical measurement under specific conditions of use and at a defined level of confidence.</a:t>
            </a:r>
          </a:p>
          <a:p>
            <a:pPr eaLnBrk="0" hangingPunct="0"/>
            <a:endParaRPr lang="en-US" dirty="0">
              <a:latin typeface="Comic Sans MS" pitchFamily="66" charset="0"/>
            </a:endParaRPr>
          </a:p>
          <a:p>
            <a:pPr eaLnBrk="0" hangingPunct="0"/>
            <a:r>
              <a:rPr lang="en-US" dirty="0">
                <a:solidFill>
                  <a:srgbClr val="00B0F0"/>
                </a:solidFill>
                <a:latin typeface="Comic Sans MS" pitchFamily="66" charset="0"/>
              </a:rPr>
              <a:t>Repeatability (</a:t>
            </a:r>
            <a:r>
              <a:rPr lang="en-US" i="1" dirty="0">
                <a:solidFill>
                  <a:srgbClr val="00B0F0"/>
                </a:solidFill>
                <a:latin typeface="Comic Sans MS" pitchFamily="66" charset="0"/>
              </a:rPr>
              <a:t>R</a:t>
            </a:r>
            <a:r>
              <a:rPr lang="en-US" dirty="0">
                <a:solidFill>
                  <a:srgbClr val="00B0F0"/>
                </a:solidFill>
                <a:latin typeface="Comic Sans MS" pitchFamily="66" charset="0"/>
              </a:rPr>
              <a:t>) </a:t>
            </a:r>
            <a:r>
              <a:rPr lang="en-US" dirty="0">
                <a:latin typeface="Comic Sans MS" pitchFamily="66" charset="0"/>
              </a:rPr>
              <a:t>is then numerically equal to the half range random uncertainty (</a:t>
            </a:r>
            <a:r>
              <a:rPr lang="en-US" i="1" dirty="0">
                <a:latin typeface="Comic Sans MS" pitchFamily="66" charset="0"/>
              </a:rPr>
              <a:t>U</a:t>
            </a:r>
            <a:r>
              <a:rPr lang="en-US" i="1" baseline="-25000" dirty="0">
                <a:latin typeface="Comic Sans MS" pitchFamily="66" charset="0"/>
              </a:rPr>
              <a:t>r</a:t>
            </a:r>
            <a:r>
              <a:rPr lang="en-US" dirty="0">
                <a:latin typeface="Comic Sans MS" pitchFamily="66" charset="0"/>
              </a:rPr>
              <a:t>) of the measurement.</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260350" y="1542395"/>
            <a:ext cx="8570913" cy="2554545"/>
          </a:xfrm>
          <a:prstGeom prst="rect">
            <a:avLst/>
          </a:prstGeom>
          <a:noFill/>
          <a:ln w="9525">
            <a:noFill/>
            <a:miter lim="800000"/>
            <a:headEnd/>
            <a:tailEnd/>
          </a:ln>
        </p:spPr>
        <p:txBody>
          <a:bodyPr>
            <a:spAutoFit/>
          </a:bodyPr>
          <a:lstStyle/>
          <a:p>
            <a:pPr eaLnBrk="0" hangingPunct="0"/>
            <a:r>
              <a:rPr lang="en-US" sz="2000" dirty="0">
                <a:latin typeface="Comic Sans MS" pitchFamily="66" charset="0"/>
              </a:rPr>
              <a:t>Quite often, the repeatability of an instrument varies from time to time by a considerable amount.  This does not necessarily indicate that the instrument is faulty but rather that repeatability is a somewhat variable quantity.</a:t>
            </a:r>
          </a:p>
          <a:p>
            <a:pPr eaLnBrk="0" hangingPunct="0"/>
            <a:endParaRPr lang="en-US" sz="2000" dirty="0">
              <a:latin typeface="Comic Sans MS" pitchFamily="66" charset="0"/>
            </a:endParaRPr>
          </a:p>
          <a:p>
            <a:pPr eaLnBrk="0" hangingPunct="0"/>
            <a:r>
              <a:rPr lang="en-US" sz="2000" dirty="0" smtClean="0">
                <a:latin typeface="Comic Sans MS" pitchFamily="66" charset="0"/>
              </a:rPr>
              <a:t>If </a:t>
            </a:r>
            <a:r>
              <a:rPr lang="en-US" sz="2000" dirty="0">
                <a:latin typeface="Comic Sans MS" pitchFamily="66" charset="0"/>
              </a:rPr>
              <a:t>the ratio obtained is greater than 2, then the instrument should be examined for faults, and on rectification further tests should be made.</a:t>
            </a:r>
          </a:p>
        </p:txBody>
      </p:sp>
      <p:sp>
        <p:nvSpPr>
          <p:cNvPr id="5" name="Rectangle 4"/>
          <p:cNvSpPr/>
          <p:nvPr/>
        </p:nvSpPr>
        <p:spPr>
          <a:xfrm>
            <a:off x="685800" y="914400"/>
            <a:ext cx="1645002" cy="369332"/>
          </a:xfrm>
          <a:prstGeom prst="rect">
            <a:avLst/>
          </a:prstGeom>
        </p:spPr>
        <p:txBody>
          <a:bodyPr wrap="none">
            <a:spAutoFit/>
          </a:bodyPr>
          <a:lstStyle/>
          <a:p>
            <a:pPr eaLnBrk="0" hangingPunct="0"/>
            <a:r>
              <a:rPr lang="en-US" b="1" dirty="0" smtClean="0">
                <a:solidFill>
                  <a:srgbClr val="00B0F0"/>
                </a:solidFill>
                <a:latin typeface="Comic Sans MS" pitchFamily="66" charset="0"/>
              </a:rPr>
              <a:t>Repeatability</a:t>
            </a:r>
            <a:endParaRPr lang="en-US" dirty="0">
              <a:solidFill>
                <a:srgbClr val="00B0F0"/>
              </a:solidFill>
              <a:latin typeface="Comic Sans MS" pitchFamily="66" charset="0"/>
            </a:endParaRPr>
          </a:p>
        </p:txBody>
      </p:sp>
      <p:sp>
        <p:nvSpPr>
          <p:cNvPr id="6" name="Rectangle 5"/>
          <p:cNvSpPr/>
          <p:nvPr/>
        </p:nvSpPr>
        <p:spPr>
          <a:xfrm>
            <a:off x="304800" y="4419600"/>
            <a:ext cx="8534400" cy="1938992"/>
          </a:xfrm>
          <a:prstGeom prst="rect">
            <a:avLst/>
          </a:prstGeom>
        </p:spPr>
        <p:txBody>
          <a:bodyPr wrap="square">
            <a:spAutoFit/>
          </a:bodyPr>
          <a:lstStyle/>
          <a:p>
            <a:pPr eaLnBrk="0" hangingPunct="0"/>
            <a:r>
              <a:rPr lang="en-US" sz="2000" dirty="0" smtClean="0">
                <a:solidFill>
                  <a:srgbClr val="FF66FF"/>
                </a:solidFill>
                <a:latin typeface="Comic Sans MS" pitchFamily="66" charset="0"/>
              </a:rPr>
              <a:t>Example.  </a:t>
            </a:r>
            <a:r>
              <a:rPr lang="en-US" sz="2000" dirty="0" smtClean="0">
                <a:solidFill>
                  <a:srgbClr val="00B050"/>
                </a:solidFill>
                <a:latin typeface="Comic Sans MS" pitchFamily="66" charset="0"/>
              </a:rPr>
              <a:t>Three repeatability tests were carried out on the balance introduced in last example.  The results obtained were as follows:</a:t>
            </a:r>
          </a:p>
          <a:p>
            <a:pPr eaLnBrk="0" hangingPunct="0"/>
            <a:endParaRPr lang="en-US" sz="2000" dirty="0" smtClean="0">
              <a:solidFill>
                <a:srgbClr val="00B050"/>
              </a:solidFill>
              <a:latin typeface="Comic Sans MS" pitchFamily="66" charset="0"/>
            </a:endParaRPr>
          </a:p>
          <a:p>
            <a:pPr algn="ctr" eaLnBrk="0" hangingPunct="0"/>
            <a:r>
              <a:rPr lang="en-US" sz="2000" i="1" dirty="0" smtClean="0">
                <a:solidFill>
                  <a:srgbClr val="00B050"/>
                </a:solidFill>
                <a:latin typeface="Comic Sans MS" pitchFamily="66" charset="0"/>
              </a:rPr>
              <a:t>R</a:t>
            </a:r>
            <a:r>
              <a:rPr lang="en-US" sz="2000" baseline="-25000" dirty="0" smtClean="0">
                <a:solidFill>
                  <a:srgbClr val="00B050"/>
                </a:solidFill>
                <a:latin typeface="Comic Sans MS" pitchFamily="66" charset="0"/>
              </a:rPr>
              <a:t>1</a:t>
            </a:r>
            <a:r>
              <a:rPr lang="en-US" sz="2000" dirty="0" smtClean="0">
                <a:solidFill>
                  <a:srgbClr val="00B050"/>
                </a:solidFill>
                <a:latin typeface="Comic Sans MS" pitchFamily="66" charset="0"/>
              </a:rPr>
              <a:t> = 22g, </a:t>
            </a:r>
            <a:r>
              <a:rPr lang="en-US" sz="2000" i="1" dirty="0" smtClean="0">
                <a:solidFill>
                  <a:srgbClr val="00B050"/>
                </a:solidFill>
                <a:latin typeface="Comic Sans MS" pitchFamily="66" charset="0"/>
              </a:rPr>
              <a:t>R</a:t>
            </a:r>
            <a:r>
              <a:rPr lang="en-US" sz="2000" baseline="-25000" dirty="0" smtClean="0">
                <a:solidFill>
                  <a:srgbClr val="00B050"/>
                </a:solidFill>
                <a:latin typeface="Comic Sans MS" pitchFamily="66" charset="0"/>
              </a:rPr>
              <a:t>2</a:t>
            </a:r>
            <a:r>
              <a:rPr lang="en-US" sz="2000" dirty="0" smtClean="0">
                <a:solidFill>
                  <a:srgbClr val="00B050"/>
                </a:solidFill>
                <a:latin typeface="Comic Sans MS" pitchFamily="66" charset="0"/>
              </a:rPr>
              <a:t> = 24g, and </a:t>
            </a:r>
            <a:r>
              <a:rPr lang="en-US" sz="2000" i="1" dirty="0" smtClean="0">
                <a:solidFill>
                  <a:srgbClr val="00B050"/>
                </a:solidFill>
                <a:latin typeface="Comic Sans MS" pitchFamily="66" charset="0"/>
              </a:rPr>
              <a:t>R</a:t>
            </a:r>
            <a:r>
              <a:rPr lang="en-US" sz="2000" baseline="-25000" dirty="0" smtClean="0">
                <a:solidFill>
                  <a:srgbClr val="00B050"/>
                </a:solidFill>
                <a:latin typeface="Comic Sans MS" pitchFamily="66" charset="0"/>
              </a:rPr>
              <a:t>3</a:t>
            </a:r>
            <a:r>
              <a:rPr lang="en-US" sz="2000" dirty="0" smtClean="0">
                <a:solidFill>
                  <a:srgbClr val="00B050"/>
                </a:solidFill>
                <a:latin typeface="Comic Sans MS" pitchFamily="66" charset="0"/>
              </a:rPr>
              <a:t> = 28g</a:t>
            </a:r>
          </a:p>
          <a:p>
            <a:pPr eaLnBrk="0" hangingPunct="0"/>
            <a:endParaRPr lang="en-US" sz="2000" dirty="0" smtClean="0">
              <a:solidFill>
                <a:srgbClr val="00B050"/>
              </a:solidFill>
              <a:latin typeface="Comic Sans MS" pitchFamily="66" charset="0"/>
            </a:endParaRPr>
          </a:p>
          <a:p>
            <a:pPr eaLnBrk="0" hangingPunct="0"/>
            <a:r>
              <a:rPr lang="en-US" sz="2000" dirty="0" smtClean="0">
                <a:solidFill>
                  <a:srgbClr val="00B050"/>
                </a:solidFill>
                <a:latin typeface="Comic Sans MS" pitchFamily="66" charset="0"/>
              </a:rPr>
              <a:t>Find the repeatability of the balance.</a:t>
            </a:r>
            <a:endParaRPr lang="en-US" sz="2000" dirty="0">
              <a:solidFill>
                <a:srgbClr val="00B050"/>
              </a:solidFill>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Rectangle 3"/>
          <p:cNvSpPr/>
          <p:nvPr/>
        </p:nvSpPr>
        <p:spPr>
          <a:xfrm>
            <a:off x="609600" y="1447800"/>
            <a:ext cx="4572000" cy="646331"/>
          </a:xfrm>
          <a:prstGeom prst="rect">
            <a:avLst/>
          </a:prstGeom>
        </p:spPr>
        <p:txBody>
          <a:bodyPr>
            <a:spAutoFit/>
          </a:bodyPr>
          <a:lstStyle/>
          <a:p>
            <a:pPr eaLnBrk="0" hangingPunct="0"/>
            <a:r>
              <a:rPr lang="en-US" b="1" dirty="0" smtClean="0">
                <a:solidFill>
                  <a:srgbClr val="FF66FF"/>
                </a:solidFill>
                <a:latin typeface="Comic Sans MS" pitchFamily="66" charset="0"/>
              </a:rPr>
              <a:t>Solution:</a:t>
            </a:r>
          </a:p>
          <a:p>
            <a:pPr algn="ctr" eaLnBrk="0" hangingPunct="0"/>
            <a:r>
              <a:rPr lang="en-US" i="1" dirty="0" smtClean="0">
                <a:latin typeface="Comic Sans MS" pitchFamily="66" charset="0"/>
              </a:rPr>
              <a:t>R</a:t>
            </a:r>
            <a:r>
              <a:rPr lang="en-US" baseline="-25000" dirty="0" smtClean="0">
                <a:latin typeface="Comic Sans MS" pitchFamily="66" charset="0"/>
              </a:rPr>
              <a:t>3</a:t>
            </a:r>
            <a:r>
              <a:rPr lang="en-US" dirty="0" smtClean="0">
                <a:latin typeface="Comic Sans MS" pitchFamily="66" charset="0"/>
              </a:rPr>
              <a:t>/ </a:t>
            </a:r>
            <a:r>
              <a:rPr lang="en-US" i="1" dirty="0" smtClean="0">
                <a:latin typeface="Comic Sans MS" pitchFamily="66" charset="0"/>
              </a:rPr>
              <a:t>R</a:t>
            </a:r>
            <a:r>
              <a:rPr lang="en-US" baseline="-25000" dirty="0" smtClean="0">
                <a:latin typeface="Comic Sans MS" pitchFamily="66" charset="0"/>
              </a:rPr>
              <a:t>1</a:t>
            </a:r>
            <a:r>
              <a:rPr lang="en-US" dirty="0" smtClean="0">
                <a:latin typeface="Comic Sans MS" pitchFamily="66" charset="0"/>
              </a:rPr>
              <a:t> = 28/22 = 1.27 &lt; 2</a:t>
            </a:r>
            <a:endParaRPr lang="en-US" dirty="0">
              <a:latin typeface="Comic Sans MS" pitchFamily="66" charset="0"/>
            </a:endParaRPr>
          </a:p>
        </p:txBody>
      </p:sp>
      <p:sp>
        <p:nvSpPr>
          <p:cNvPr id="5" name="Rectangle 4"/>
          <p:cNvSpPr/>
          <p:nvPr/>
        </p:nvSpPr>
        <p:spPr>
          <a:xfrm>
            <a:off x="2667000" y="914400"/>
            <a:ext cx="1645002" cy="369332"/>
          </a:xfrm>
          <a:prstGeom prst="rect">
            <a:avLst/>
          </a:prstGeom>
        </p:spPr>
        <p:txBody>
          <a:bodyPr wrap="none">
            <a:spAutoFit/>
          </a:bodyPr>
          <a:lstStyle/>
          <a:p>
            <a:pPr eaLnBrk="0" hangingPunct="0"/>
            <a:r>
              <a:rPr lang="en-US" b="1" dirty="0" smtClean="0">
                <a:solidFill>
                  <a:srgbClr val="00B0F0"/>
                </a:solidFill>
                <a:latin typeface="Comic Sans MS" pitchFamily="66" charset="0"/>
              </a:rPr>
              <a:t>Repeatability</a:t>
            </a:r>
            <a:endParaRPr lang="en-US" dirty="0">
              <a:solidFill>
                <a:srgbClr val="00B0F0"/>
              </a:solidFill>
              <a:latin typeface="Comic Sans MS" pitchFamily="66" charset="0"/>
            </a:endParaRPr>
          </a:p>
        </p:txBody>
      </p:sp>
      <p:graphicFrame>
        <p:nvGraphicFramePr>
          <p:cNvPr id="8" name="Object 3"/>
          <p:cNvGraphicFramePr>
            <a:graphicFrameLocks noChangeAspect="1"/>
          </p:cNvGraphicFramePr>
          <p:nvPr/>
        </p:nvGraphicFramePr>
        <p:xfrm>
          <a:off x="650875" y="2286000"/>
          <a:ext cx="8086725" cy="1401763"/>
        </p:xfrm>
        <a:graphic>
          <a:graphicData uri="http://schemas.openxmlformats.org/presentationml/2006/ole">
            <p:oleObj spid="_x0000_s40963" name="Equation" r:id="rId4" imgW="3809880" imgH="660240" progId="Equation.3">
              <p:embed/>
            </p:oleObj>
          </a:graphicData>
        </a:graphic>
      </p:graphicFrame>
      <p:sp>
        <p:nvSpPr>
          <p:cNvPr id="9" name="Text Box 4"/>
          <p:cNvSpPr txBox="1">
            <a:spLocks noChangeArrowheads="1"/>
          </p:cNvSpPr>
          <p:nvPr/>
        </p:nvSpPr>
        <p:spPr bwMode="auto">
          <a:xfrm>
            <a:off x="560388" y="3768725"/>
            <a:ext cx="7072770" cy="523220"/>
          </a:xfrm>
          <a:prstGeom prst="rect">
            <a:avLst/>
          </a:prstGeom>
          <a:noFill/>
          <a:ln w="9525">
            <a:noFill/>
            <a:miter lim="800000"/>
            <a:headEnd/>
            <a:tailEnd/>
          </a:ln>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Comic Sans MS" pitchFamily="66" charset="0"/>
              </a:rPr>
              <a:t>Rounding up, the repeatability, </a:t>
            </a:r>
            <a:r>
              <a:rPr kumimoji="0" lang="en-US" sz="2800" b="0" i="1" u="none" strike="noStrike" kern="0" cap="none" spc="0" normalizeH="0" baseline="0" noProof="0" dirty="0" err="1" smtClean="0">
                <a:ln>
                  <a:noFill/>
                </a:ln>
                <a:solidFill>
                  <a:sysClr val="windowText" lastClr="000000"/>
                </a:solidFill>
                <a:effectLst/>
                <a:uLnTx/>
                <a:uFillTx/>
                <a:latin typeface="Comic Sans MS" pitchFamily="66" charset="0"/>
              </a:rPr>
              <a:t>R</a:t>
            </a:r>
            <a:r>
              <a:rPr kumimoji="0" lang="en-US" sz="2800" b="0" i="1" u="none" strike="noStrike" kern="0" cap="none" spc="0" normalizeH="0" baseline="-25000" noProof="0" dirty="0" err="1" smtClean="0">
                <a:ln>
                  <a:noFill/>
                </a:ln>
                <a:solidFill>
                  <a:sysClr val="windowText" lastClr="000000"/>
                </a:solidFill>
                <a:effectLst/>
                <a:uLnTx/>
                <a:uFillTx/>
                <a:latin typeface="Comic Sans MS" pitchFamily="66" charset="0"/>
              </a:rPr>
              <a:t>r.m.s</a:t>
            </a:r>
            <a:r>
              <a:rPr kumimoji="0" lang="en-US" sz="2800" b="0" i="1" u="none" strike="noStrike" kern="0" cap="none" spc="0" normalizeH="0" baseline="-25000" noProof="0" dirty="0" smtClean="0">
                <a:ln>
                  <a:noFill/>
                </a:ln>
                <a:solidFill>
                  <a:sysClr val="windowText" lastClr="000000"/>
                </a:solidFill>
                <a:effectLst/>
                <a:uLnTx/>
                <a:uFillTx/>
                <a:latin typeface="Comic Sans MS" pitchFamily="66" charset="0"/>
              </a:rPr>
              <a:t>.</a:t>
            </a:r>
            <a:r>
              <a:rPr kumimoji="0" lang="en-US" sz="2800" b="0" i="0" u="none" strike="noStrike" kern="0" cap="none" spc="0" normalizeH="0" baseline="0" noProof="0" dirty="0" smtClean="0">
                <a:ln>
                  <a:noFill/>
                </a:ln>
                <a:solidFill>
                  <a:sysClr val="windowText" lastClr="000000"/>
                </a:solidFill>
                <a:effectLst/>
                <a:uLnTx/>
                <a:uFillTx/>
                <a:latin typeface="Comic Sans MS" pitchFamily="66" charset="0"/>
              </a:rPr>
              <a:t> = 25</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585788" y="1014710"/>
            <a:ext cx="8067675" cy="5386090"/>
          </a:xfrm>
          <a:prstGeom prst="rect">
            <a:avLst/>
          </a:prstGeom>
          <a:noFill/>
          <a:ln w="9525">
            <a:noFill/>
            <a:miter lim="800000"/>
            <a:headEnd/>
            <a:tailEnd/>
          </a:ln>
        </p:spPr>
        <p:txBody>
          <a:bodyPr>
            <a:spAutoFit/>
          </a:bodyPr>
          <a:lstStyle/>
          <a:p>
            <a:pPr eaLnBrk="0" hangingPunct="0"/>
            <a:r>
              <a:rPr lang="en-US" sz="3600" b="1" dirty="0">
                <a:solidFill>
                  <a:srgbClr val="FF66FF"/>
                </a:solidFill>
                <a:latin typeface="Comic Sans MS" pitchFamily="66" charset="0"/>
              </a:rPr>
              <a:t>Sensitivity</a:t>
            </a:r>
            <a:endParaRPr lang="en-US" sz="2800" b="1" dirty="0">
              <a:solidFill>
                <a:srgbClr val="FF66FF"/>
              </a:solidFill>
              <a:latin typeface="Comic Sans MS" pitchFamily="66" charset="0"/>
            </a:endParaRPr>
          </a:p>
          <a:p>
            <a:pPr eaLnBrk="0" hangingPunct="0"/>
            <a:endParaRPr lang="en-US" sz="2800" b="1" dirty="0">
              <a:latin typeface="Comic Sans MS" pitchFamily="66" charset="0"/>
            </a:endParaRPr>
          </a:p>
          <a:p>
            <a:pPr eaLnBrk="0" hangingPunct="0"/>
            <a:r>
              <a:rPr lang="en-US" sz="2800" dirty="0">
                <a:latin typeface="Comic Sans MS" pitchFamily="66" charset="0"/>
              </a:rPr>
              <a:t>This is the relationship between a change in the output reading for a given change of the input. (This relationship may be </a:t>
            </a:r>
            <a:r>
              <a:rPr lang="en-US" sz="2800" u="sng" dirty="0">
                <a:solidFill>
                  <a:srgbClr val="FF66FF"/>
                </a:solidFill>
                <a:latin typeface="Comic Sans MS" pitchFamily="66" charset="0"/>
              </a:rPr>
              <a:t>linear</a:t>
            </a:r>
            <a:r>
              <a:rPr lang="en-US" sz="2800" dirty="0">
                <a:latin typeface="Comic Sans MS" pitchFamily="66" charset="0"/>
              </a:rPr>
              <a:t> or </a:t>
            </a:r>
            <a:r>
              <a:rPr lang="en-US" sz="2800" u="sng" dirty="0">
                <a:solidFill>
                  <a:srgbClr val="FF66FF"/>
                </a:solidFill>
                <a:latin typeface="Comic Sans MS" pitchFamily="66" charset="0"/>
              </a:rPr>
              <a:t>non-linear.</a:t>
            </a:r>
            <a:r>
              <a:rPr lang="en-US" sz="2800" dirty="0">
                <a:solidFill>
                  <a:srgbClr val="FF66FF"/>
                </a:solidFill>
                <a:latin typeface="Comic Sans MS" pitchFamily="66" charset="0"/>
              </a:rPr>
              <a:t>)</a:t>
            </a:r>
          </a:p>
          <a:p>
            <a:pPr eaLnBrk="0" hangingPunct="0"/>
            <a:endParaRPr lang="en-US" sz="2800" dirty="0">
              <a:latin typeface="Comic Sans MS" pitchFamily="66" charset="0"/>
            </a:endParaRPr>
          </a:p>
          <a:p>
            <a:pPr eaLnBrk="0" hangingPunct="0"/>
            <a:r>
              <a:rPr lang="en-US" sz="2800" dirty="0">
                <a:latin typeface="Comic Sans MS" pitchFamily="66" charset="0"/>
              </a:rPr>
              <a:t>Sensitivity is often known as </a:t>
            </a:r>
            <a:r>
              <a:rPr lang="en-US" sz="2800" dirty="0">
                <a:solidFill>
                  <a:srgbClr val="FF66FF"/>
                </a:solidFill>
                <a:latin typeface="Comic Sans MS" pitchFamily="66" charset="0"/>
              </a:rPr>
              <a:t>scale factor </a:t>
            </a:r>
            <a:r>
              <a:rPr lang="en-US" sz="2800" dirty="0">
                <a:latin typeface="Comic Sans MS" pitchFamily="66" charset="0"/>
              </a:rPr>
              <a:t>or instrument magnification and an instrument with a large sensitivity (scale factor) will indicate a large movement of the indicator for a small input change.</a:t>
            </a: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grpSp>
        <p:nvGrpSpPr>
          <p:cNvPr id="29" name="Group 2"/>
          <p:cNvGrpSpPr>
            <a:grpSpLocks/>
          </p:cNvGrpSpPr>
          <p:nvPr/>
        </p:nvGrpSpPr>
        <p:grpSpPr bwMode="auto">
          <a:xfrm>
            <a:off x="628650" y="846138"/>
            <a:ext cx="4192588" cy="2403475"/>
            <a:chOff x="1119" y="659"/>
            <a:chExt cx="2641" cy="1514"/>
          </a:xfrm>
        </p:grpSpPr>
        <p:sp>
          <p:nvSpPr>
            <p:cNvPr id="30" name="Rectangle 3"/>
            <p:cNvSpPr>
              <a:spLocks noChangeArrowheads="1"/>
            </p:cNvSpPr>
            <p:nvPr/>
          </p:nvSpPr>
          <p:spPr bwMode="auto">
            <a:xfrm>
              <a:off x="1119" y="1631"/>
              <a:ext cx="924" cy="542"/>
            </a:xfrm>
            <a:prstGeom prst="rect">
              <a:avLst/>
            </a:prstGeom>
            <a:gradFill rotWithShape="0">
              <a:gsLst>
                <a:gs pos="0">
                  <a:srgbClr val="FF9900">
                    <a:gamma/>
                    <a:shade val="46275"/>
                    <a:invGamma/>
                  </a:srgbClr>
                </a:gs>
                <a:gs pos="50000">
                  <a:srgbClr val="FF9900"/>
                </a:gs>
                <a:gs pos="100000">
                  <a:srgbClr val="FF9900">
                    <a:gamma/>
                    <a:shade val="46275"/>
                    <a:invGamma/>
                  </a:srgbClr>
                </a:gs>
              </a:gsLst>
              <a:lin ang="0" scaled="1"/>
            </a:gradFill>
            <a:ln w="12700">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1" name="Freeform 4"/>
            <p:cNvSpPr>
              <a:spLocks/>
            </p:cNvSpPr>
            <p:nvPr/>
          </p:nvSpPr>
          <p:spPr bwMode="auto">
            <a:xfrm>
              <a:off x="1125" y="1441"/>
              <a:ext cx="919" cy="190"/>
            </a:xfrm>
            <a:custGeom>
              <a:avLst/>
              <a:gdLst/>
              <a:ahLst/>
              <a:cxnLst>
                <a:cxn ang="0">
                  <a:pos x="0" y="19958"/>
                </a:cxn>
                <a:cxn ang="0">
                  <a:pos x="4806" y="0"/>
                </a:cxn>
                <a:cxn ang="0">
                  <a:pos x="15054" y="0"/>
                </a:cxn>
                <a:cxn ang="0">
                  <a:pos x="19991" y="19958"/>
                </a:cxn>
              </a:cxnLst>
              <a:rect l="0" t="0" r="r" b="b"/>
              <a:pathLst>
                <a:path w="20000" h="20000">
                  <a:moveTo>
                    <a:pt x="0" y="19958"/>
                  </a:moveTo>
                  <a:lnTo>
                    <a:pt x="4806" y="0"/>
                  </a:lnTo>
                  <a:lnTo>
                    <a:pt x="15054" y="0"/>
                  </a:lnTo>
                  <a:lnTo>
                    <a:pt x="19991" y="19958"/>
                  </a:lnTo>
                </a:path>
              </a:pathLst>
            </a:custGeom>
            <a:gradFill rotWithShape="0">
              <a:gsLst>
                <a:gs pos="0">
                  <a:srgbClr val="FF9900">
                    <a:gamma/>
                    <a:shade val="46275"/>
                    <a:invGamma/>
                  </a:srgbClr>
                </a:gs>
                <a:gs pos="50000">
                  <a:srgbClr val="FF9900"/>
                </a:gs>
                <a:gs pos="100000">
                  <a:srgbClr val="FF9900">
                    <a:gamma/>
                    <a:shade val="46275"/>
                    <a:invGamma/>
                  </a:srgbClr>
                </a:gs>
              </a:gsLst>
              <a:lin ang="0" scaled="1"/>
            </a:gradFill>
            <a:ln w="12700" cap="flat">
              <a:solidFill>
                <a:srgbClr val="000000"/>
              </a:solidFill>
              <a:prstDash val="solid"/>
              <a:round/>
              <a:headEnd type="none" w="lg" len="lg"/>
              <a:tailEnd type="none" w="lg"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2" name="Rectangle 5"/>
            <p:cNvSpPr>
              <a:spLocks noChangeArrowheads="1"/>
            </p:cNvSpPr>
            <p:nvPr/>
          </p:nvSpPr>
          <p:spPr bwMode="auto">
            <a:xfrm>
              <a:off x="1403" y="1367"/>
              <a:ext cx="363" cy="75"/>
            </a:xfrm>
            <a:prstGeom prst="rect">
              <a:avLst/>
            </a:prstGeom>
            <a:gradFill rotWithShape="0">
              <a:gsLst>
                <a:gs pos="0">
                  <a:srgbClr val="FF9900">
                    <a:gamma/>
                    <a:shade val="46275"/>
                    <a:invGamma/>
                  </a:srgbClr>
                </a:gs>
                <a:gs pos="50000">
                  <a:srgbClr val="FF9900"/>
                </a:gs>
                <a:gs pos="100000">
                  <a:srgbClr val="FF9900">
                    <a:gamma/>
                    <a:shade val="46275"/>
                    <a:invGamma/>
                  </a:srgbClr>
                </a:gs>
              </a:gsLst>
              <a:lin ang="0" scaled="1"/>
            </a:gradFill>
            <a:ln w="9525">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3" name="Freeform 6"/>
            <p:cNvSpPr>
              <a:spLocks/>
            </p:cNvSpPr>
            <p:nvPr/>
          </p:nvSpPr>
          <p:spPr bwMode="auto">
            <a:xfrm>
              <a:off x="1437" y="1000"/>
              <a:ext cx="272" cy="360"/>
            </a:xfrm>
            <a:custGeom>
              <a:avLst/>
              <a:gdLst>
                <a:gd name="T0" fmla="*/ 1 w 20000"/>
                <a:gd name="T1" fmla="*/ 0 h 20000"/>
                <a:gd name="T2" fmla="*/ 1 w 20000"/>
                <a:gd name="T3" fmla="*/ 4 h 20000"/>
                <a:gd name="T4" fmla="*/ 0 w 20000"/>
                <a:gd name="T5" fmla="*/ 4 h 20000"/>
                <a:gd name="T6" fmla="*/ 2 w 20000"/>
                <a:gd name="T7" fmla="*/ 6 h 20000"/>
                <a:gd name="T8" fmla="*/ 4 w 20000"/>
                <a:gd name="T9" fmla="*/ 4 h 20000"/>
                <a:gd name="T10" fmla="*/ 3 w 20000"/>
                <a:gd name="T11" fmla="*/ 4 h 20000"/>
                <a:gd name="T12" fmla="*/ 3 w 20000"/>
                <a:gd name="T13" fmla="*/ 0 h 20000"/>
                <a:gd name="T14" fmla="*/ 1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4993" y="0"/>
                  </a:moveTo>
                  <a:lnTo>
                    <a:pt x="4993" y="12814"/>
                  </a:lnTo>
                  <a:lnTo>
                    <a:pt x="0" y="12814"/>
                  </a:lnTo>
                  <a:lnTo>
                    <a:pt x="10837" y="19978"/>
                  </a:lnTo>
                  <a:lnTo>
                    <a:pt x="19971" y="12814"/>
                  </a:lnTo>
                  <a:lnTo>
                    <a:pt x="15389" y="12814"/>
                  </a:lnTo>
                  <a:lnTo>
                    <a:pt x="15389" y="0"/>
                  </a:lnTo>
                  <a:lnTo>
                    <a:pt x="4993" y="0"/>
                  </a:lnTo>
                  <a:close/>
                </a:path>
              </a:pathLst>
            </a:custGeom>
            <a:noFill/>
            <a:ln w="38100">
              <a:solidFill>
                <a:srgbClr val="FFFFFF"/>
              </a:solidFill>
              <a:round/>
              <a:headEnd type="none" w="lg" len="lg"/>
              <a:tailEnd type="non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34" name="Rectangle 7"/>
            <p:cNvSpPr>
              <a:spLocks noChangeArrowheads="1"/>
            </p:cNvSpPr>
            <p:nvPr/>
          </p:nvSpPr>
          <p:spPr bwMode="auto">
            <a:xfrm>
              <a:off x="2043" y="1945"/>
              <a:ext cx="142" cy="191"/>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000000"/>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5" name="Rectangle 8"/>
            <p:cNvSpPr>
              <a:spLocks noChangeArrowheads="1"/>
            </p:cNvSpPr>
            <p:nvPr/>
          </p:nvSpPr>
          <p:spPr bwMode="auto">
            <a:xfrm>
              <a:off x="1238" y="1851"/>
              <a:ext cx="720" cy="284"/>
            </a:xfrm>
            <a:prstGeom prst="rect">
              <a:avLst/>
            </a:prstGeom>
            <a:noFill/>
            <a:ln w="12700">
              <a:noFill/>
              <a:miter lim="800000"/>
              <a:headEnd/>
              <a:tailEnd/>
            </a:ln>
          </p:spPr>
          <p:txBody>
            <a:bodyPr lIns="12700" tIns="12700" rIns="12700" bIns="12700"/>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rPr>
                <a:t>Load Cell</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Rectangle 9"/>
            <p:cNvSpPr>
              <a:spLocks noChangeArrowheads="1"/>
            </p:cNvSpPr>
            <p:nvPr/>
          </p:nvSpPr>
          <p:spPr bwMode="auto">
            <a:xfrm>
              <a:off x="1238" y="659"/>
              <a:ext cx="720" cy="285"/>
            </a:xfrm>
            <a:prstGeom prst="rect">
              <a:avLst/>
            </a:prstGeom>
            <a:noFill/>
            <a:ln w="12700">
              <a:noFill/>
              <a:miter lim="800000"/>
              <a:headEnd/>
              <a:tailEnd/>
            </a:ln>
          </p:spPr>
          <p:txBody>
            <a:bodyPr lIns="12700" tIns="12700" rIns="12700" bIns="12700"/>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Force, </a:t>
              </a:r>
              <a:r>
                <a:rPr kumimoji="0" lang="en-US" sz="1800" b="0" i="1" u="none" strike="noStrike" kern="0" cap="none" spc="0" normalizeH="0" baseline="0" noProof="0" smtClean="0">
                  <a:ln>
                    <a:noFill/>
                  </a:ln>
                  <a:solidFill>
                    <a:sysClr val="windowText" lastClr="000000"/>
                  </a:solidFill>
                  <a:effectLst/>
                  <a:uLnTx/>
                  <a:uFillTx/>
                </a:rPr>
                <a:t>F</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Line 10"/>
            <p:cNvSpPr>
              <a:spLocks noChangeShapeType="1"/>
            </p:cNvSpPr>
            <p:nvPr/>
          </p:nvSpPr>
          <p:spPr bwMode="auto">
            <a:xfrm flipV="1">
              <a:off x="2243" y="2026"/>
              <a:ext cx="598" cy="7"/>
            </a:xfrm>
            <a:prstGeom prst="line">
              <a:avLst/>
            </a:prstGeom>
            <a:noFill/>
            <a:ln w="76200">
              <a:solidFill>
                <a:srgbClr val="FFFFFF"/>
              </a:solidFill>
              <a:round/>
              <a:headEnd type="none" w="med" len="lg"/>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Rectangle 11"/>
            <p:cNvSpPr>
              <a:spLocks noChangeArrowheads="1"/>
            </p:cNvSpPr>
            <p:nvPr/>
          </p:nvSpPr>
          <p:spPr bwMode="auto">
            <a:xfrm>
              <a:off x="2859" y="1819"/>
              <a:ext cx="901" cy="285"/>
            </a:xfrm>
            <a:prstGeom prst="rect">
              <a:avLst/>
            </a:prstGeom>
            <a:noFill/>
            <a:ln w="12700">
              <a:noFill/>
              <a:miter lim="800000"/>
              <a:headEnd/>
              <a:tailEnd/>
            </a:ln>
          </p:spPr>
          <p:txBody>
            <a:bodyPr lIns="12700" tIns="12700" rIns="12700" bIns="12700"/>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Output, </a:t>
              </a:r>
              <a:r>
                <a:rPr kumimoji="0" lang="en-US" sz="1800" b="0" i="1" u="none" strike="noStrike" kern="0" cap="none" spc="0" normalizeH="0" baseline="0" noProof="0" smtClean="0">
                  <a:ln>
                    <a:noFill/>
                  </a:ln>
                  <a:solidFill>
                    <a:sysClr val="windowText" lastClr="000000"/>
                  </a:solidFill>
                  <a:effectLst/>
                  <a:uLnTx/>
                  <a:uFillTx/>
                </a:rPr>
                <a:t>V</a:t>
              </a:r>
              <a:r>
                <a:rPr kumimoji="0" lang="en-US" sz="1800" b="0" i="1" u="none" strike="noStrike" kern="0" cap="none" spc="0" normalizeH="0" baseline="-25000" noProof="0" smtClean="0">
                  <a:ln>
                    <a:noFill/>
                  </a:ln>
                  <a:solidFill>
                    <a:sysClr val="windowText" lastClr="000000"/>
                  </a:solidFill>
                  <a:effectLst/>
                  <a:uLnTx/>
                  <a:uFillTx/>
                </a:rPr>
                <a:t>o</a:t>
              </a: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9" name="Group 12"/>
          <p:cNvGrpSpPr>
            <a:grpSpLocks/>
          </p:cNvGrpSpPr>
          <p:nvPr/>
        </p:nvGrpSpPr>
        <p:grpSpPr bwMode="auto">
          <a:xfrm>
            <a:off x="4597400" y="762000"/>
            <a:ext cx="4340225" cy="3043238"/>
            <a:chOff x="2731" y="483"/>
            <a:chExt cx="2734" cy="1917"/>
          </a:xfrm>
        </p:grpSpPr>
        <p:sp>
          <p:nvSpPr>
            <p:cNvPr id="40" name="Freeform 13"/>
            <p:cNvSpPr>
              <a:spLocks/>
            </p:cNvSpPr>
            <p:nvPr/>
          </p:nvSpPr>
          <p:spPr bwMode="auto">
            <a:xfrm>
              <a:off x="3147" y="721"/>
              <a:ext cx="1297" cy="1552"/>
            </a:xfrm>
            <a:custGeom>
              <a:avLst/>
              <a:gdLst>
                <a:gd name="T0" fmla="*/ 0 w 20000"/>
                <a:gd name="T1" fmla="*/ 0 h 20000"/>
                <a:gd name="T2" fmla="*/ 0 w 20000"/>
                <a:gd name="T3" fmla="*/ 120 h 20000"/>
                <a:gd name="T4" fmla="*/ 84 w 20000"/>
                <a:gd name="T5" fmla="*/ 120 h 20000"/>
                <a:gd name="T6" fmla="*/ 0 60000 65536"/>
                <a:gd name="T7" fmla="*/ 0 60000 65536"/>
                <a:gd name="T8" fmla="*/ 0 60000 65536"/>
                <a:gd name="T9" fmla="*/ 0 w 20000"/>
                <a:gd name="T10" fmla="*/ 0 h 20000"/>
                <a:gd name="T11" fmla="*/ 20000 w 20000"/>
                <a:gd name="T12" fmla="*/ 20000 h 20000"/>
              </a:gdLst>
              <a:ahLst/>
              <a:cxnLst>
                <a:cxn ang="T6">
                  <a:pos x="T0" y="T1"/>
                </a:cxn>
                <a:cxn ang="T7">
                  <a:pos x="T2" y="T3"/>
                </a:cxn>
                <a:cxn ang="T8">
                  <a:pos x="T4" y="T5"/>
                </a:cxn>
              </a:cxnLst>
              <a:rect l="T9" t="T10" r="T11" b="T12"/>
              <a:pathLst>
                <a:path w="20000" h="20000">
                  <a:moveTo>
                    <a:pt x="0" y="0"/>
                  </a:moveTo>
                  <a:lnTo>
                    <a:pt x="0" y="19995"/>
                  </a:lnTo>
                  <a:lnTo>
                    <a:pt x="19994" y="19995"/>
                  </a:lnTo>
                </a:path>
              </a:pathLst>
            </a:custGeom>
            <a:noFill/>
            <a:ln w="9525">
              <a:solidFill>
                <a:srgbClr val="FF0000"/>
              </a:solidFill>
              <a:round/>
              <a:headEnd type="triangle" w="lg" len="lg"/>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41" name="Line 14"/>
            <p:cNvSpPr>
              <a:spLocks noChangeShapeType="1"/>
            </p:cNvSpPr>
            <p:nvPr/>
          </p:nvSpPr>
          <p:spPr bwMode="auto">
            <a:xfrm flipH="1">
              <a:off x="3147" y="1143"/>
              <a:ext cx="1247" cy="1130"/>
            </a:xfrm>
            <a:prstGeom prst="line">
              <a:avLst/>
            </a:prstGeom>
            <a:ln>
              <a:headEnd type="none" w="lg" len="lg"/>
              <a:tailEnd type="none" w="lg" len="lg"/>
            </a:ln>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Rectangle 15"/>
            <p:cNvSpPr>
              <a:spLocks noChangeArrowheads="1"/>
            </p:cNvSpPr>
            <p:nvPr/>
          </p:nvSpPr>
          <p:spPr bwMode="auto">
            <a:xfrm>
              <a:off x="2731" y="483"/>
              <a:ext cx="1344" cy="215"/>
            </a:xfrm>
            <a:prstGeom prst="rect">
              <a:avLst/>
            </a:prstGeom>
            <a:noFill/>
            <a:ln w="12700">
              <a:noFill/>
              <a:miter lim="800000"/>
              <a:headEnd/>
              <a:tailEnd/>
            </a:ln>
          </p:spPr>
          <p:txBody>
            <a:bodyPr lIns="12700" tIns="12700" rIns="12700" bIns="12700"/>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Output, </a:t>
              </a:r>
              <a:r>
                <a:rPr kumimoji="0" lang="en-US" sz="1800" b="0" i="1" u="none" strike="noStrike" kern="0" cap="none" spc="0" normalizeH="0" baseline="0" noProof="0" smtClean="0">
                  <a:ln>
                    <a:noFill/>
                  </a:ln>
                  <a:solidFill>
                    <a:sysClr val="windowText" lastClr="000000"/>
                  </a:solidFill>
                  <a:effectLst/>
                  <a:uLnTx/>
                  <a:uFillTx/>
                </a:rPr>
                <a:t>V</a:t>
              </a:r>
              <a:r>
                <a:rPr kumimoji="0" lang="en-US" sz="1800" b="0" i="1" u="none" strike="noStrike" kern="0" cap="none" spc="0" normalizeH="0" baseline="-25000" noProof="0" smtClean="0">
                  <a:ln>
                    <a:noFill/>
                  </a:ln>
                  <a:solidFill>
                    <a:sysClr val="windowText" lastClr="000000"/>
                  </a:solidFill>
                  <a:effectLst/>
                  <a:uLnTx/>
                  <a:uFillTx/>
                </a:rPr>
                <a:t>o</a:t>
              </a:r>
              <a:r>
                <a:rPr kumimoji="0" lang="en-US" sz="1800" b="0" i="0" u="none" strike="noStrike" kern="0" cap="none" spc="0" normalizeH="0" baseline="0" noProof="0" smtClean="0">
                  <a:ln>
                    <a:noFill/>
                  </a:ln>
                  <a:solidFill>
                    <a:sysClr val="windowText" lastClr="000000"/>
                  </a:solidFill>
                  <a:effectLst/>
                  <a:uLnTx/>
                  <a:uFillTx/>
                </a:rPr>
                <a:t> (V)</a:t>
              </a:r>
            </a:p>
          </p:txBody>
        </p:sp>
        <p:sp>
          <p:nvSpPr>
            <p:cNvPr id="43" name="Rectangle 16"/>
            <p:cNvSpPr>
              <a:spLocks noChangeArrowheads="1"/>
            </p:cNvSpPr>
            <p:nvPr/>
          </p:nvSpPr>
          <p:spPr bwMode="auto">
            <a:xfrm>
              <a:off x="4470" y="2185"/>
              <a:ext cx="995" cy="215"/>
            </a:xfrm>
            <a:prstGeom prst="rect">
              <a:avLst/>
            </a:prstGeom>
            <a:noFill/>
            <a:ln w="12700">
              <a:noFill/>
              <a:miter lim="800000"/>
              <a:headEnd/>
              <a:tailEnd/>
            </a:ln>
          </p:spPr>
          <p:txBody>
            <a:bodyPr lIns="12700" tIns="12700" rIns="12700" bIns="12700"/>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Input, </a:t>
              </a:r>
              <a:r>
                <a:rPr kumimoji="0" lang="en-US" sz="1800" b="0" i="1" u="none" strike="noStrike" kern="0" cap="none" spc="0" normalizeH="0" baseline="0" noProof="0" smtClean="0">
                  <a:ln>
                    <a:noFill/>
                  </a:ln>
                  <a:solidFill>
                    <a:sysClr val="windowText" lastClr="000000"/>
                  </a:solidFill>
                  <a:effectLst/>
                  <a:uLnTx/>
                  <a:uFillTx/>
                </a:rPr>
                <a:t>F</a:t>
              </a:r>
              <a:r>
                <a:rPr kumimoji="0" lang="en-US" sz="1800" b="0" i="1" u="none" strike="noStrike" kern="0" cap="none" spc="0" normalizeH="0" baseline="-25000" noProof="0" smtClean="0">
                  <a:ln>
                    <a:noFill/>
                  </a:ln>
                  <a:solidFill>
                    <a:sysClr val="windowText" lastClr="000000"/>
                  </a:solidFill>
                  <a:effectLst/>
                  <a:uLnTx/>
                  <a:uFillTx/>
                </a:rPr>
                <a:t>i</a:t>
              </a:r>
              <a:r>
                <a:rPr kumimoji="0" lang="en-US" sz="1800" b="0" i="0" u="none" strike="noStrike" kern="0" cap="none" spc="0" normalizeH="0" baseline="0" noProof="0" smtClean="0">
                  <a:ln>
                    <a:noFill/>
                  </a:ln>
                  <a:solidFill>
                    <a:sysClr val="windowText" lastClr="000000"/>
                  </a:solidFill>
                  <a:effectLst/>
                  <a:uLnTx/>
                  <a:uFillTx/>
                </a:rPr>
                <a:t> (kN)</a:t>
              </a:r>
            </a:p>
          </p:txBody>
        </p:sp>
        <p:sp>
          <p:nvSpPr>
            <p:cNvPr id="44" name="Freeform 17"/>
            <p:cNvSpPr>
              <a:spLocks/>
            </p:cNvSpPr>
            <p:nvPr/>
          </p:nvSpPr>
          <p:spPr bwMode="auto">
            <a:xfrm>
              <a:off x="3569" y="1458"/>
              <a:ext cx="479" cy="439"/>
            </a:xfrm>
            <a:custGeom>
              <a:avLst/>
              <a:gdLst>
                <a:gd name="T0" fmla="*/ 11 w 20000"/>
                <a:gd name="T1" fmla="*/ 0 h 20000"/>
                <a:gd name="T2" fmla="*/ 11 w 20000"/>
                <a:gd name="T3" fmla="*/ 10 h 20000"/>
                <a:gd name="T4" fmla="*/ 0 w 20000"/>
                <a:gd name="T5" fmla="*/ 10 h 20000"/>
                <a:gd name="T6" fmla="*/ 0 60000 65536"/>
                <a:gd name="T7" fmla="*/ 0 60000 65536"/>
                <a:gd name="T8" fmla="*/ 0 60000 65536"/>
                <a:gd name="T9" fmla="*/ 0 w 20000"/>
                <a:gd name="T10" fmla="*/ 0 h 20000"/>
                <a:gd name="T11" fmla="*/ 20000 w 20000"/>
                <a:gd name="T12" fmla="*/ 20000 h 20000"/>
              </a:gdLst>
              <a:ahLst/>
              <a:cxnLst>
                <a:cxn ang="T6">
                  <a:pos x="T0" y="T1"/>
                </a:cxn>
                <a:cxn ang="T7">
                  <a:pos x="T2" y="T3"/>
                </a:cxn>
                <a:cxn ang="T8">
                  <a:pos x="T4" y="T5"/>
                </a:cxn>
              </a:cxnLst>
              <a:rect l="T9" t="T10" r="T11" b="T12"/>
              <a:pathLst>
                <a:path w="20000" h="20000">
                  <a:moveTo>
                    <a:pt x="19983" y="0"/>
                  </a:moveTo>
                  <a:lnTo>
                    <a:pt x="19983" y="19982"/>
                  </a:lnTo>
                  <a:lnTo>
                    <a:pt x="0" y="19982"/>
                  </a:lnTo>
                </a:path>
              </a:pathLst>
            </a:custGeom>
            <a:noFill/>
            <a:ln w="9525">
              <a:solidFill>
                <a:srgbClr val="00B050"/>
              </a:solidFill>
              <a:round/>
              <a:headEnd type="none" w="lg" len="lg"/>
              <a:tailEnd type="non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45" name="Rectangle 18"/>
            <p:cNvSpPr>
              <a:spLocks noChangeArrowheads="1"/>
            </p:cNvSpPr>
            <p:nvPr/>
          </p:nvSpPr>
          <p:spPr bwMode="auto">
            <a:xfrm>
              <a:off x="4073" y="1612"/>
              <a:ext cx="1008" cy="323"/>
            </a:xfrm>
            <a:prstGeom prst="rect">
              <a:avLst/>
            </a:prstGeom>
            <a:noFill/>
            <a:ln w="9525">
              <a:noFill/>
              <a:miter lim="800000"/>
              <a:headEnd/>
              <a:tailEnd/>
            </a:ln>
          </p:spPr>
          <p:txBody>
            <a:bodyPr lIns="12700" tIns="12700" rIns="12700" bIns="12700"/>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Slope = 5 V/kN</a:t>
              </a:r>
            </a:p>
          </p:txBody>
        </p:sp>
      </p:grpSp>
      <p:sp>
        <p:nvSpPr>
          <p:cNvPr id="46" name="Rectangle 19"/>
          <p:cNvSpPr>
            <a:spLocks noChangeArrowheads="1"/>
          </p:cNvSpPr>
          <p:nvPr/>
        </p:nvSpPr>
        <p:spPr bwMode="auto">
          <a:xfrm>
            <a:off x="3792538" y="4779963"/>
            <a:ext cx="1573212" cy="952500"/>
          </a:xfrm>
          <a:prstGeom prst="rect">
            <a:avLst/>
          </a:prstGeom>
          <a:noFill/>
          <a:ln w="9525">
            <a:solidFill>
              <a:srgbClr val="00B0F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47" name="Rectangle 20"/>
          <p:cNvSpPr>
            <a:spLocks noChangeArrowheads="1"/>
          </p:cNvSpPr>
          <p:nvPr/>
        </p:nvSpPr>
        <p:spPr bwMode="auto">
          <a:xfrm>
            <a:off x="4244975" y="5060950"/>
            <a:ext cx="731838" cy="415925"/>
          </a:xfrm>
          <a:prstGeom prst="rect">
            <a:avLst/>
          </a:prstGeom>
          <a:noFill/>
          <a:ln w="9525">
            <a:noFill/>
            <a:miter lim="800000"/>
            <a:headEnd/>
            <a:tailEnd/>
          </a:ln>
        </p:spPr>
        <p:txBody>
          <a:bodyPr lIns="12700" tIns="12700" rIns="12700" bIns="12700"/>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1" u="none" strike="noStrike" kern="0" cap="none" spc="0" normalizeH="0" baseline="0" noProof="0" smtClean="0">
                <a:ln>
                  <a:noFill/>
                </a:ln>
                <a:solidFill>
                  <a:sysClr val="windowText" lastClr="000000"/>
                </a:solidFill>
                <a:effectLst/>
                <a:uLnTx/>
                <a:uFillTx/>
              </a:rPr>
              <a:t>K</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Line 21"/>
          <p:cNvSpPr>
            <a:spLocks noChangeShapeType="1"/>
          </p:cNvSpPr>
          <p:nvPr/>
        </p:nvSpPr>
        <p:spPr bwMode="auto">
          <a:xfrm>
            <a:off x="2903538" y="5256213"/>
            <a:ext cx="890587" cy="0"/>
          </a:xfrm>
          <a:prstGeom prst="line">
            <a:avLst/>
          </a:prstGeom>
          <a:noFill/>
          <a:ln w="9525">
            <a:solidFill>
              <a:srgbClr val="00B0F0"/>
            </a:solidFill>
            <a:round/>
            <a:headEnd type="none" w="lg" len="lg"/>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Line 22"/>
          <p:cNvSpPr>
            <a:spLocks noChangeShapeType="1"/>
          </p:cNvSpPr>
          <p:nvPr/>
        </p:nvSpPr>
        <p:spPr bwMode="auto">
          <a:xfrm>
            <a:off x="5365750" y="5267325"/>
            <a:ext cx="804863" cy="1588"/>
          </a:xfrm>
          <a:prstGeom prst="line">
            <a:avLst/>
          </a:prstGeom>
          <a:noFill/>
          <a:ln w="9525">
            <a:solidFill>
              <a:srgbClr val="00B0F0"/>
            </a:solidFill>
            <a:round/>
            <a:headEnd type="none" w="lg" len="lg"/>
            <a:tailEnd type="triangle"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Rectangle 23"/>
          <p:cNvSpPr>
            <a:spLocks noChangeArrowheads="1"/>
          </p:cNvSpPr>
          <p:nvPr/>
        </p:nvSpPr>
        <p:spPr bwMode="auto">
          <a:xfrm>
            <a:off x="1851025" y="4708525"/>
            <a:ext cx="1784350" cy="471488"/>
          </a:xfrm>
          <a:prstGeom prst="rect">
            <a:avLst/>
          </a:prstGeom>
          <a:noFill/>
          <a:ln w="12700">
            <a:noFill/>
            <a:miter lim="800000"/>
            <a:headEnd/>
            <a:tailEnd/>
          </a:ln>
        </p:spPr>
        <p:txBody>
          <a:bodyPr lIns="12700" tIns="12700" rIns="12700" bIns="12700"/>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Input, </a:t>
            </a:r>
            <a:r>
              <a:rPr kumimoji="0" lang="en-US" sz="1800" b="0" i="1" u="none" strike="noStrike" kern="0" cap="none" spc="0" normalizeH="0" baseline="0" noProof="0" smtClean="0">
                <a:ln>
                  <a:noFill/>
                </a:ln>
                <a:solidFill>
                  <a:sysClr val="windowText" lastClr="000000"/>
                </a:solidFill>
                <a:effectLst/>
                <a:uLnTx/>
                <a:uFillTx/>
              </a:rPr>
              <a:t>F</a:t>
            </a:r>
            <a:r>
              <a:rPr kumimoji="0" lang="en-US" sz="1800" b="0" i="0" u="none" strike="noStrike" kern="0" cap="none" spc="0" normalizeH="0" baseline="0" noProof="0" smtClean="0">
                <a:ln>
                  <a:noFill/>
                </a:ln>
                <a:solidFill>
                  <a:sysClr val="windowText" lastClr="000000"/>
                </a:solidFill>
                <a:effectLst/>
                <a:uLnTx/>
                <a:uFillTx/>
              </a:rPr>
              <a:t> (kN)</a:t>
            </a:r>
          </a:p>
        </p:txBody>
      </p:sp>
      <p:sp>
        <p:nvSpPr>
          <p:cNvPr id="51" name="Rectangle 24"/>
          <p:cNvSpPr>
            <a:spLocks noChangeArrowheads="1"/>
          </p:cNvSpPr>
          <p:nvPr/>
        </p:nvSpPr>
        <p:spPr bwMode="auto">
          <a:xfrm>
            <a:off x="5602288" y="4711700"/>
            <a:ext cx="1912937" cy="341313"/>
          </a:xfrm>
          <a:prstGeom prst="rect">
            <a:avLst/>
          </a:prstGeom>
          <a:noFill/>
          <a:ln w="12700">
            <a:noFill/>
            <a:miter lim="800000"/>
            <a:headEnd/>
            <a:tailEnd/>
          </a:ln>
        </p:spPr>
        <p:txBody>
          <a:bodyPr lIns="12700" tIns="12700" rIns="12700" bIns="12700"/>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Output, </a:t>
            </a:r>
            <a:r>
              <a:rPr kumimoji="0" lang="en-US" sz="1800" b="0" i="1" u="none" strike="noStrike" kern="0" cap="none" spc="0" normalizeH="0" baseline="0" noProof="0" smtClean="0">
                <a:ln>
                  <a:noFill/>
                </a:ln>
                <a:solidFill>
                  <a:sysClr val="windowText" lastClr="000000"/>
                </a:solidFill>
                <a:effectLst/>
                <a:uLnTx/>
                <a:uFillTx/>
              </a:rPr>
              <a:t>V</a:t>
            </a:r>
            <a:r>
              <a:rPr kumimoji="0" lang="en-US" sz="1800" b="0" i="1" u="none" strike="noStrike" kern="0" cap="none" spc="0" normalizeH="0" baseline="-25000" noProof="0" smtClean="0">
                <a:ln>
                  <a:noFill/>
                </a:ln>
                <a:solidFill>
                  <a:sysClr val="windowText" lastClr="000000"/>
                </a:solidFill>
                <a:effectLst/>
                <a:uLnTx/>
                <a:uFillTx/>
              </a:rPr>
              <a:t>o</a:t>
            </a:r>
            <a:r>
              <a:rPr kumimoji="0" lang="en-US" sz="1800" b="0" i="0" u="none" strike="noStrike" kern="0" cap="none" spc="0" normalizeH="0" baseline="0" noProof="0" smtClean="0">
                <a:ln>
                  <a:noFill/>
                </a:ln>
                <a:solidFill>
                  <a:sysClr val="windowText" lastClr="000000"/>
                </a:solidFill>
                <a:effectLst/>
                <a:uLnTx/>
                <a:uFillTx/>
              </a:rPr>
              <a:t> (V)</a:t>
            </a:r>
          </a:p>
        </p:txBody>
      </p:sp>
      <p:sp>
        <p:nvSpPr>
          <p:cNvPr id="52" name="Rectangle 25"/>
          <p:cNvSpPr>
            <a:spLocks noChangeArrowheads="1"/>
          </p:cNvSpPr>
          <p:nvPr/>
        </p:nvSpPr>
        <p:spPr bwMode="auto">
          <a:xfrm>
            <a:off x="2819400" y="5943600"/>
            <a:ext cx="3730625" cy="581025"/>
          </a:xfrm>
          <a:prstGeom prst="rect">
            <a:avLst/>
          </a:prstGeom>
          <a:noFill/>
          <a:ln w="9525">
            <a:noFill/>
            <a:miter lim="800000"/>
            <a:headEnd/>
            <a:tailEnd/>
          </a:ln>
        </p:spPr>
        <p:txBody>
          <a:bodyPr lIns="12700" tIns="12700" rIns="12700" bIns="12700"/>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Sensitivity, </a:t>
            </a:r>
            <a:r>
              <a:rPr kumimoji="0" lang="en-US" sz="2800" b="0" i="1" u="none" strike="noStrike" kern="0" cap="none" spc="0" normalizeH="0" baseline="0" noProof="0" dirty="0" smtClean="0">
                <a:ln>
                  <a:noFill/>
                </a:ln>
                <a:solidFill>
                  <a:sysClr val="windowText" lastClr="000000"/>
                </a:solidFill>
                <a:effectLst/>
                <a:uLnTx/>
                <a:uFillTx/>
              </a:rPr>
              <a:t>K</a:t>
            </a:r>
            <a:r>
              <a:rPr kumimoji="0" lang="en-US" sz="2800" b="0" i="0" u="none" strike="noStrike" kern="0" cap="none" spc="0" normalizeH="0" baseline="0" noProof="0" dirty="0" smtClean="0">
                <a:ln>
                  <a:noFill/>
                </a:ln>
                <a:solidFill>
                  <a:sysClr val="windowText" lastClr="000000"/>
                </a:solidFill>
                <a:effectLst/>
                <a:uLnTx/>
                <a:uFillTx/>
              </a:rPr>
              <a:t> = 5 V/</a:t>
            </a:r>
            <a:r>
              <a:rPr kumimoji="0" lang="en-US" sz="2800" b="0" i="0" u="none" strike="noStrike" kern="0" cap="none" spc="0" normalizeH="0" baseline="0" noProof="0" dirty="0" err="1" smtClean="0">
                <a:ln>
                  <a:noFill/>
                </a:ln>
                <a:solidFill>
                  <a:sysClr val="windowText" lastClr="000000"/>
                </a:solidFill>
                <a:effectLst/>
                <a:uLnTx/>
                <a:uFillTx/>
              </a:rPr>
              <a:t>kN</a:t>
            </a:r>
            <a:endParaRPr kumimoji="0" lang="en-US" sz="2800" b="0" i="0" u="none" strike="noStrike" kern="0" cap="none" spc="0" normalizeH="0" baseline="0" noProof="0" dirty="0" smtClean="0">
              <a:ln>
                <a:noFill/>
              </a:ln>
              <a:solidFill>
                <a:sysClr val="windowText" lastClr="000000"/>
              </a:solidFill>
              <a:effectLst/>
              <a:uLnTx/>
              <a:uFillTx/>
            </a:endParaRPr>
          </a:p>
        </p:txBody>
      </p:sp>
      <p:sp>
        <p:nvSpPr>
          <p:cNvPr id="53" name="Rectangle 26"/>
          <p:cNvSpPr>
            <a:spLocks noChangeArrowheads="1"/>
          </p:cNvSpPr>
          <p:nvPr/>
        </p:nvSpPr>
        <p:spPr bwMode="auto">
          <a:xfrm>
            <a:off x="465138" y="3871913"/>
            <a:ext cx="2354262" cy="695325"/>
          </a:xfrm>
          <a:prstGeom prst="rect">
            <a:avLst/>
          </a:prstGeom>
          <a:noFill/>
          <a:ln w="9525">
            <a:noFill/>
            <a:miter lim="800000"/>
            <a:headEnd/>
            <a:tailEnd/>
          </a:ln>
        </p:spPr>
        <p:txBody>
          <a:bodyPr lIns="12700" tIns="12700" rIns="12700" bIns="12700"/>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Block Diagram:</a:t>
            </a:r>
          </a:p>
        </p:txBody>
      </p:sp>
      <p:sp>
        <p:nvSpPr>
          <p:cNvPr id="54" name="Rectangle 53"/>
          <p:cNvSpPr/>
          <p:nvPr/>
        </p:nvSpPr>
        <p:spPr>
          <a:xfrm>
            <a:off x="2438400" y="838200"/>
            <a:ext cx="1358064" cy="369332"/>
          </a:xfrm>
          <a:prstGeom prst="rect">
            <a:avLst/>
          </a:prstGeom>
        </p:spPr>
        <p:txBody>
          <a:bodyPr wrap="none">
            <a:spAutoFit/>
          </a:bodyPr>
          <a:lstStyle/>
          <a:p>
            <a:pPr eaLnBrk="0" hangingPunct="0"/>
            <a:r>
              <a:rPr lang="en-US" b="1" dirty="0" smtClean="0">
                <a:solidFill>
                  <a:srgbClr val="FF66FF"/>
                </a:solidFill>
                <a:latin typeface="Comic Sans MS" pitchFamily="66" charset="0"/>
              </a:rPr>
              <a:t>Sensitivity</a:t>
            </a:r>
            <a:endParaRPr lang="en-US" sz="1400" b="1" dirty="0">
              <a:solidFill>
                <a:srgbClr val="FF66FF"/>
              </a:solidFill>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457200" y="0"/>
            <a:ext cx="8534400" cy="914400"/>
          </a:xfrm>
        </p:spPr>
        <p:txBody>
          <a:bodyPr rtlCol="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kern="1200" dirty="0" smtClean="0">
                <a:solidFill>
                  <a:schemeClr val="tx1"/>
                </a:solidFill>
                <a:latin typeface="Comic Sans MS" pitchFamily="66" charset="0"/>
              </a:rPr>
              <a:t>GRAPHICAL SYMBOLS</a:t>
            </a:r>
          </a:p>
        </p:txBody>
      </p:sp>
      <p:sp>
        <p:nvSpPr>
          <p:cNvPr id="3" name="Titre 1"/>
          <p:cNvSpPr txBox="1">
            <a:spLocks/>
          </p:cNvSpPr>
          <p:nvPr/>
        </p:nvSpPr>
        <p:spPr bwMode="auto">
          <a:xfrm>
            <a:off x="0" y="6858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B0F0"/>
                </a:solidFill>
                <a:effectLst/>
                <a:uLnTx/>
                <a:uFillTx/>
                <a:latin typeface="Comic Sans MS" pitchFamily="66" charset="0"/>
                <a:ea typeface="+mj-ea"/>
                <a:cs typeface="+mj-cs"/>
              </a:rPr>
              <a:t> </a:t>
            </a: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power symbols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sp>
        <p:nvSpPr>
          <p:cNvPr id="6" name="Rectangle 10"/>
          <p:cNvSpPr>
            <a:spLocks noChangeArrowheads="1"/>
          </p:cNvSpPr>
          <p:nvPr/>
        </p:nvSpPr>
        <p:spPr bwMode="auto">
          <a:xfrm>
            <a:off x="228600" y="2010013"/>
            <a:ext cx="8458200" cy="3323987"/>
          </a:xfrm>
          <a:prstGeom prst="rect">
            <a:avLst/>
          </a:prstGeom>
          <a:noFill/>
          <a:ln w="9525" algn="ctr">
            <a:noFill/>
            <a:miter lim="800000"/>
            <a:headEnd/>
            <a:tailEnd/>
          </a:ln>
        </p:spPr>
        <p:txBody>
          <a:bodyPr wrap="square">
            <a:spAutoFit/>
          </a:bodyPr>
          <a:lstStyle/>
          <a:p>
            <a:pPr>
              <a:spcBef>
                <a:spcPct val="50000"/>
              </a:spcBef>
            </a:pPr>
            <a:r>
              <a:rPr lang="en-US" sz="2800" dirty="0" smtClean="0">
                <a:solidFill>
                  <a:srgbClr val="003399"/>
                </a:solidFill>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1) </a:t>
            </a:r>
            <a:r>
              <a:rPr lang="en-US" sz="2800" dirty="0">
                <a:solidFill>
                  <a:srgbClr val="00B050"/>
                </a:solidFill>
                <a:latin typeface="Times New Roman" pitchFamily="18" charset="0"/>
                <a:cs typeface="Times New Roman" pitchFamily="18" charset="0"/>
              </a:rPr>
              <a:t>Resistor     = 							</a:t>
            </a:r>
            <a:r>
              <a:rPr lang="en-US" sz="2800" dirty="0" smtClean="0">
                <a:solidFill>
                  <a:srgbClr val="00B050"/>
                </a:solidFill>
                <a:latin typeface="Times New Roman" pitchFamily="18" charset="0"/>
                <a:cs typeface="Times New Roman" pitchFamily="18" charset="0"/>
              </a:rPr>
              <a:t>2) </a:t>
            </a:r>
            <a:r>
              <a:rPr lang="en-US" sz="2800" dirty="0">
                <a:solidFill>
                  <a:srgbClr val="00B050"/>
                </a:solidFill>
                <a:latin typeface="Times New Roman" pitchFamily="18" charset="0"/>
                <a:cs typeface="Times New Roman" pitchFamily="18" charset="0"/>
              </a:rPr>
              <a:t>Variable Resistor. =  						</a:t>
            </a:r>
            <a:r>
              <a:rPr lang="en-US" sz="2800" dirty="0" smtClean="0">
                <a:solidFill>
                  <a:srgbClr val="00B050"/>
                </a:solidFill>
                <a:latin typeface="Times New Roman" pitchFamily="18" charset="0"/>
                <a:cs typeface="Times New Roman" pitchFamily="18" charset="0"/>
              </a:rPr>
              <a:t>3) </a:t>
            </a:r>
            <a:r>
              <a:rPr lang="en-US" sz="2800" dirty="0">
                <a:solidFill>
                  <a:srgbClr val="00B050"/>
                </a:solidFill>
                <a:latin typeface="Times New Roman" pitchFamily="18" charset="0"/>
                <a:cs typeface="Times New Roman" pitchFamily="18" charset="0"/>
              </a:rPr>
              <a:t>impedance    =   						</a:t>
            </a:r>
            <a:r>
              <a:rPr lang="en-US" sz="2800" dirty="0" smtClean="0">
                <a:solidFill>
                  <a:srgbClr val="00B050"/>
                </a:solidFill>
                <a:latin typeface="Times New Roman" pitchFamily="18" charset="0"/>
                <a:cs typeface="Times New Roman" pitchFamily="18" charset="0"/>
              </a:rPr>
              <a:t>4) </a:t>
            </a:r>
            <a:r>
              <a:rPr lang="en-US" sz="2800" dirty="0">
                <a:solidFill>
                  <a:srgbClr val="00B050"/>
                </a:solidFill>
                <a:latin typeface="Times New Roman" pitchFamily="18" charset="0"/>
                <a:cs typeface="Times New Roman" pitchFamily="18" charset="0"/>
              </a:rPr>
              <a:t>Inductor        = 							</a:t>
            </a:r>
            <a:r>
              <a:rPr lang="en-US" sz="2800" dirty="0" smtClean="0">
                <a:solidFill>
                  <a:srgbClr val="00B050"/>
                </a:solidFill>
                <a:latin typeface="Times New Roman" pitchFamily="18" charset="0"/>
                <a:cs typeface="Times New Roman" pitchFamily="18" charset="0"/>
              </a:rPr>
              <a:t>5) </a:t>
            </a:r>
            <a:r>
              <a:rPr lang="en-US" sz="2800" dirty="0">
                <a:solidFill>
                  <a:srgbClr val="00B050"/>
                </a:solidFill>
                <a:latin typeface="Times New Roman" pitchFamily="18" charset="0"/>
                <a:cs typeface="Times New Roman" pitchFamily="18" charset="0"/>
              </a:rPr>
              <a:t>Capacitor       =  						</a:t>
            </a:r>
            <a:r>
              <a:rPr lang="en-US" sz="2800" dirty="0" smtClean="0">
                <a:solidFill>
                  <a:srgbClr val="00B050"/>
                </a:solidFill>
                <a:latin typeface="Times New Roman" pitchFamily="18" charset="0"/>
                <a:cs typeface="Times New Roman" pitchFamily="18" charset="0"/>
              </a:rPr>
              <a:t>6) </a:t>
            </a:r>
            <a:r>
              <a:rPr lang="en-US" sz="2800" dirty="0">
                <a:solidFill>
                  <a:srgbClr val="00B050"/>
                </a:solidFill>
                <a:latin typeface="Times New Roman" pitchFamily="18" charset="0"/>
                <a:cs typeface="Times New Roman" pitchFamily="18" charset="0"/>
              </a:rPr>
              <a:t>Earth             =</a:t>
            </a:r>
            <a:r>
              <a:rPr lang="en-US" sz="2800" dirty="0">
                <a:solidFill>
                  <a:srgbClr val="003399"/>
                </a:solidFill>
                <a:latin typeface="Times New Roman" pitchFamily="18" charset="0"/>
                <a:cs typeface="Times New Roman" pitchFamily="18" charset="0"/>
              </a:rPr>
              <a:t>  </a:t>
            </a:r>
            <a:endParaRPr lang="en-US" sz="2800" b="1" dirty="0">
              <a:solidFill>
                <a:srgbClr val="003399"/>
              </a:solidFill>
              <a:latin typeface="Times New Roman" pitchFamily="18" charset="0"/>
              <a:cs typeface="Times New Roman" pitchFamily="18" charset="0"/>
            </a:endParaRPr>
          </a:p>
          <a:p>
            <a:pPr>
              <a:spcBef>
                <a:spcPct val="50000"/>
              </a:spcBef>
            </a:pPr>
            <a:endParaRPr lang="en-US" sz="2800" b="1" dirty="0">
              <a:solidFill>
                <a:srgbClr val="003399"/>
              </a:solidFill>
              <a:latin typeface="Times New Roman" pitchFamily="18" charset="0"/>
              <a:cs typeface="Times New Roman" pitchFamily="18" charset="0"/>
            </a:endParaRPr>
          </a:p>
        </p:txBody>
      </p:sp>
      <p:sp>
        <p:nvSpPr>
          <p:cNvPr id="8" name="AutoShape 12"/>
          <p:cNvSpPr>
            <a:spLocks noChangeArrowheads="1"/>
          </p:cNvSpPr>
          <p:nvPr/>
        </p:nvSpPr>
        <p:spPr bwMode="auto">
          <a:xfrm>
            <a:off x="4114800" y="1981200"/>
            <a:ext cx="609600" cy="228600"/>
          </a:xfrm>
          <a:prstGeom prst="flowChartProcess">
            <a:avLst/>
          </a:prstGeom>
          <a:solidFill>
            <a:schemeClr val="bg1"/>
          </a:solidFill>
          <a:ln w="9525" algn="ctr">
            <a:solidFill>
              <a:schemeClr val="tx1"/>
            </a:solidFill>
            <a:miter lim="800000"/>
            <a:headEnd/>
            <a:tailEnd/>
          </a:ln>
        </p:spPr>
        <p:txBody>
          <a:bodyPr wrap="none" anchor="ctr"/>
          <a:lstStyle/>
          <a:p>
            <a:endParaRPr lang="en-US">
              <a:latin typeface="Tahoma" pitchFamily="34" charset="0"/>
            </a:endParaRPr>
          </a:p>
        </p:txBody>
      </p:sp>
      <p:sp>
        <p:nvSpPr>
          <p:cNvPr id="9" name="Line 13"/>
          <p:cNvSpPr>
            <a:spLocks noChangeShapeType="1"/>
          </p:cNvSpPr>
          <p:nvPr/>
        </p:nvSpPr>
        <p:spPr bwMode="auto">
          <a:xfrm>
            <a:off x="4724400" y="2133600"/>
            <a:ext cx="381000" cy="0"/>
          </a:xfrm>
          <a:prstGeom prst="line">
            <a:avLst/>
          </a:prstGeom>
          <a:noFill/>
          <a:ln w="9525">
            <a:solidFill>
              <a:schemeClr val="tx1"/>
            </a:solidFill>
            <a:round/>
            <a:headEnd/>
            <a:tailEnd/>
          </a:ln>
        </p:spPr>
        <p:txBody>
          <a:bodyPr/>
          <a:lstStyle/>
          <a:p>
            <a:endParaRPr lang="en-US"/>
          </a:p>
        </p:txBody>
      </p:sp>
      <p:sp>
        <p:nvSpPr>
          <p:cNvPr id="10" name="Line 15"/>
          <p:cNvSpPr>
            <a:spLocks noChangeShapeType="1"/>
          </p:cNvSpPr>
          <p:nvPr/>
        </p:nvSpPr>
        <p:spPr bwMode="auto">
          <a:xfrm flipH="1">
            <a:off x="3886200" y="2133600"/>
            <a:ext cx="228600" cy="0"/>
          </a:xfrm>
          <a:prstGeom prst="line">
            <a:avLst/>
          </a:prstGeom>
          <a:noFill/>
          <a:ln w="9525">
            <a:solidFill>
              <a:schemeClr val="tx1"/>
            </a:solidFill>
            <a:round/>
            <a:headEnd/>
            <a:tailEnd/>
          </a:ln>
        </p:spPr>
        <p:txBody>
          <a:bodyPr/>
          <a:lstStyle/>
          <a:p>
            <a:endParaRPr lang="en-US"/>
          </a:p>
        </p:txBody>
      </p:sp>
      <p:sp>
        <p:nvSpPr>
          <p:cNvPr id="11" name="AutoShape 16"/>
          <p:cNvSpPr>
            <a:spLocks noChangeArrowheads="1"/>
          </p:cNvSpPr>
          <p:nvPr/>
        </p:nvSpPr>
        <p:spPr bwMode="auto">
          <a:xfrm>
            <a:off x="5105400" y="2438400"/>
            <a:ext cx="762000" cy="228600"/>
          </a:xfrm>
          <a:prstGeom prst="flowChartProcess">
            <a:avLst/>
          </a:prstGeom>
          <a:solidFill>
            <a:schemeClr val="bg1"/>
          </a:solidFill>
          <a:ln w="9525" algn="ctr">
            <a:solidFill>
              <a:schemeClr val="tx1"/>
            </a:solidFill>
            <a:miter lim="800000"/>
            <a:headEnd/>
            <a:tailEnd/>
          </a:ln>
        </p:spPr>
        <p:txBody>
          <a:bodyPr wrap="none" anchor="ctr"/>
          <a:lstStyle/>
          <a:p>
            <a:endParaRPr lang="en-US">
              <a:latin typeface="Tahoma" pitchFamily="34" charset="0"/>
            </a:endParaRPr>
          </a:p>
        </p:txBody>
      </p:sp>
      <p:sp>
        <p:nvSpPr>
          <p:cNvPr id="12" name="Line 17"/>
          <p:cNvSpPr>
            <a:spLocks noChangeShapeType="1"/>
          </p:cNvSpPr>
          <p:nvPr/>
        </p:nvSpPr>
        <p:spPr bwMode="auto">
          <a:xfrm>
            <a:off x="5867400" y="2590800"/>
            <a:ext cx="304800" cy="0"/>
          </a:xfrm>
          <a:prstGeom prst="line">
            <a:avLst/>
          </a:prstGeom>
          <a:noFill/>
          <a:ln w="9525">
            <a:solidFill>
              <a:schemeClr val="tx1"/>
            </a:solidFill>
            <a:round/>
            <a:headEnd/>
            <a:tailEnd/>
          </a:ln>
        </p:spPr>
        <p:txBody>
          <a:bodyPr/>
          <a:lstStyle/>
          <a:p>
            <a:endParaRPr lang="en-US"/>
          </a:p>
        </p:txBody>
      </p:sp>
      <p:sp>
        <p:nvSpPr>
          <p:cNvPr id="13" name="Line 18"/>
          <p:cNvSpPr>
            <a:spLocks noChangeShapeType="1"/>
          </p:cNvSpPr>
          <p:nvPr/>
        </p:nvSpPr>
        <p:spPr bwMode="auto">
          <a:xfrm flipH="1">
            <a:off x="4800600" y="2590800"/>
            <a:ext cx="304800" cy="0"/>
          </a:xfrm>
          <a:prstGeom prst="line">
            <a:avLst/>
          </a:prstGeom>
          <a:noFill/>
          <a:ln w="9525">
            <a:solidFill>
              <a:schemeClr val="tx1"/>
            </a:solidFill>
            <a:round/>
            <a:headEnd/>
            <a:tailEnd/>
          </a:ln>
        </p:spPr>
        <p:txBody>
          <a:bodyPr/>
          <a:lstStyle/>
          <a:p>
            <a:endParaRPr lang="en-US"/>
          </a:p>
        </p:txBody>
      </p:sp>
      <p:sp>
        <p:nvSpPr>
          <p:cNvPr id="14" name="Line 19"/>
          <p:cNvSpPr>
            <a:spLocks noChangeShapeType="1"/>
          </p:cNvSpPr>
          <p:nvPr/>
        </p:nvSpPr>
        <p:spPr bwMode="auto">
          <a:xfrm flipV="1">
            <a:off x="5181600" y="2286000"/>
            <a:ext cx="533400" cy="533400"/>
          </a:xfrm>
          <a:prstGeom prst="line">
            <a:avLst/>
          </a:prstGeom>
          <a:noFill/>
          <a:ln w="9525">
            <a:solidFill>
              <a:schemeClr val="tx1"/>
            </a:solidFill>
            <a:round/>
            <a:headEnd/>
            <a:tailEnd type="triangle" w="med" len="med"/>
          </a:ln>
        </p:spPr>
        <p:txBody>
          <a:bodyPr/>
          <a:lstStyle/>
          <a:p>
            <a:endParaRPr lang="en-US"/>
          </a:p>
        </p:txBody>
      </p:sp>
      <p:sp>
        <p:nvSpPr>
          <p:cNvPr id="15" name="Rectangle 20"/>
          <p:cNvSpPr>
            <a:spLocks noChangeArrowheads="1"/>
          </p:cNvSpPr>
          <p:nvPr/>
        </p:nvSpPr>
        <p:spPr bwMode="auto">
          <a:xfrm>
            <a:off x="4267200" y="2895600"/>
            <a:ext cx="914400" cy="228600"/>
          </a:xfrm>
          <a:prstGeom prst="rect">
            <a:avLst/>
          </a:prstGeom>
          <a:solidFill>
            <a:schemeClr val="bg1"/>
          </a:solidFill>
          <a:ln w="9525" algn="ctr">
            <a:solidFill>
              <a:schemeClr val="tx1"/>
            </a:solidFill>
            <a:miter lim="800000"/>
            <a:headEnd/>
            <a:tailEnd/>
          </a:ln>
        </p:spPr>
        <p:txBody>
          <a:bodyPr wrap="none" anchor="ctr"/>
          <a:lstStyle/>
          <a:p>
            <a:pPr algn="ctr"/>
            <a:r>
              <a:rPr lang="en-US">
                <a:latin typeface="Tahoma" pitchFamily="34" charset="0"/>
              </a:rPr>
              <a:t>Z</a:t>
            </a:r>
          </a:p>
        </p:txBody>
      </p:sp>
      <p:sp>
        <p:nvSpPr>
          <p:cNvPr id="16" name="Line 21"/>
          <p:cNvSpPr>
            <a:spLocks noChangeShapeType="1"/>
          </p:cNvSpPr>
          <p:nvPr/>
        </p:nvSpPr>
        <p:spPr bwMode="auto">
          <a:xfrm>
            <a:off x="5181600" y="3048000"/>
            <a:ext cx="381000" cy="0"/>
          </a:xfrm>
          <a:prstGeom prst="line">
            <a:avLst/>
          </a:prstGeom>
          <a:noFill/>
          <a:ln w="9525">
            <a:solidFill>
              <a:schemeClr val="tx1"/>
            </a:solidFill>
            <a:round/>
            <a:headEnd/>
            <a:tailEnd/>
          </a:ln>
        </p:spPr>
        <p:txBody>
          <a:bodyPr/>
          <a:lstStyle/>
          <a:p>
            <a:endParaRPr lang="en-US"/>
          </a:p>
        </p:txBody>
      </p:sp>
      <p:sp>
        <p:nvSpPr>
          <p:cNvPr id="17" name="Line 22"/>
          <p:cNvSpPr>
            <a:spLocks noChangeShapeType="1"/>
          </p:cNvSpPr>
          <p:nvPr/>
        </p:nvSpPr>
        <p:spPr bwMode="auto">
          <a:xfrm flipH="1">
            <a:off x="3962400" y="3048000"/>
            <a:ext cx="304800" cy="0"/>
          </a:xfrm>
          <a:prstGeom prst="line">
            <a:avLst/>
          </a:prstGeom>
          <a:noFill/>
          <a:ln w="9525">
            <a:solidFill>
              <a:schemeClr val="tx1"/>
            </a:solidFill>
            <a:round/>
            <a:headEnd/>
            <a:tailEnd/>
          </a:ln>
        </p:spPr>
        <p:txBody>
          <a:bodyPr/>
          <a:lstStyle/>
          <a:p>
            <a:endParaRPr lang="en-US"/>
          </a:p>
        </p:txBody>
      </p:sp>
      <p:sp>
        <p:nvSpPr>
          <p:cNvPr id="18" name="Rectangle 23"/>
          <p:cNvSpPr>
            <a:spLocks noChangeArrowheads="1"/>
          </p:cNvSpPr>
          <p:nvPr/>
        </p:nvSpPr>
        <p:spPr bwMode="auto">
          <a:xfrm>
            <a:off x="4419600" y="3200400"/>
            <a:ext cx="914400" cy="228600"/>
          </a:xfrm>
          <a:prstGeom prst="rect">
            <a:avLst/>
          </a:prstGeom>
          <a:solidFill>
            <a:schemeClr val="bg1"/>
          </a:solidFill>
          <a:ln w="9525" algn="ctr">
            <a:solidFill>
              <a:schemeClr val="tx1"/>
            </a:solidFill>
            <a:miter lim="800000"/>
            <a:headEnd/>
            <a:tailEnd/>
          </a:ln>
        </p:spPr>
        <p:txBody>
          <a:bodyPr wrap="none" anchor="ctr"/>
          <a:lstStyle/>
          <a:p>
            <a:pPr algn="ctr"/>
            <a:r>
              <a:rPr lang="en-US" dirty="0">
                <a:latin typeface="Tahoma" pitchFamily="34" charset="0"/>
              </a:rPr>
              <a:t>L</a:t>
            </a:r>
          </a:p>
        </p:txBody>
      </p:sp>
      <p:sp>
        <p:nvSpPr>
          <p:cNvPr id="19" name="Line 24"/>
          <p:cNvSpPr>
            <a:spLocks noChangeShapeType="1"/>
          </p:cNvSpPr>
          <p:nvPr/>
        </p:nvSpPr>
        <p:spPr bwMode="auto">
          <a:xfrm>
            <a:off x="5334000" y="3352800"/>
            <a:ext cx="381000" cy="0"/>
          </a:xfrm>
          <a:prstGeom prst="line">
            <a:avLst/>
          </a:prstGeom>
          <a:noFill/>
          <a:ln w="9525">
            <a:solidFill>
              <a:schemeClr val="tx1"/>
            </a:solidFill>
            <a:round/>
            <a:headEnd/>
            <a:tailEnd/>
          </a:ln>
        </p:spPr>
        <p:txBody>
          <a:bodyPr/>
          <a:lstStyle/>
          <a:p>
            <a:endParaRPr lang="en-US"/>
          </a:p>
        </p:txBody>
      </p:sp>
      <p:sp>
        <p:nvSpPr>
          <p:cNvPr id="20" name="Line 25"/>
          <p:cNvSpPr>
            <a:spLocks noChangeShapeType="1"/>
          </p:cNvSpPr>
          <p:nvPr/>
        </p:nvSpPr>
        <p:spPr bwMode="auto">
          <a:xfrm flipH="1">
            <a:off x="4114800" y="3352800"/>
            <a:ext cx="304800" cy="0"/>
          </a:xfrm>
          <a:prstGeom prst="line">
            <a:avLst/>
          </a:prstGeom>
          <a:noFill/>
          <a:ln w="9525">
            <a:solidFill>
              <a:schemeClr val="tx1"/>
            </a:solidFill>
            <a:round/>
            <a:headEnd/>
            <a:tailEnd/>
          </a:ln>
        </p:spPr>
        <p:txBody>
          <a:bodyPr/>
          <a:lstStyle/>
          <a:p>
            <a:endParaRPr lang="en-US"/>
          </a:p>
        </p:txBody>
      </p:sp>
      <p:sp>
        <p:nvSpPr>
          <p:cNvPr id="21" name="Line 28"/>
          <p:cNvSpPr>
            <a:spLocks noChangeShapeType="1"/>
          </p:cNvSpPr>
          <p:nvPr/>
        </p:nvSpPr>
        <p:spPr bwMode="auto">
          <a:xfrm>
            <a:off x="4191000" y="3886200"/>
            <a:ext cx="457200" cy="0"/>
          </a:xfrm>
          <a:prstGeom prst="line">
            <a:avLst/>
          </a:prstGeom>
          <a:noFill/>
          <a:ln w="9525">
            <a:solidFill>
              <a:schemeClr val="tx1"/>
            </a:solidFill>
            <a:round/>
            <a:headEnd/>
            <a:tailEnd/>
          </a:ln>
        </p:spPr>
        <p:txBody>
          <a:bodyPr/>
          <a:lstStyle/>
          <a:p>
            <a:endParaRPr lang="en-US"/>
          </a:p>
        </p:txBody>
      </p:sp>
      <p:sp>
        <p:nvSpPr>
          <p:cNvPr id="22" name="Line 29"/>
          <p:cNvSpPr>
            <a:spLocks noChangeShapeType="1"/>
          </p:cNvSpPr>
          <p:nvPr/>
        </p:nvSpPr>
        <p:spPr bwMode="auto">
          <a:xfrm>
            <a:off x="4648200" y="3657600"/>
            <a:ext cx="0" cy="457200"/>
          </a:xfrm>
          <a:prstGeom prst="line">
            <a:avLst/>
          </a:prstGeom>
          <a:noFill/>
          <a:ln w="9525">
            <a:solidFill>
              <a:schemeClr val="tx1"/>
            </a:solidFill>
            <a:round/>
            <a:headEnd/>
            <a:tailEnd/>
          </a:ln>
        </p:spPr>
        <p:txBody>
          <a:bodyPr/>
          <a:lstStyle/>
          <a:p>
            <a:endParaRPr lang="en-US"/>
          </a:p>
        </p:txBody>
      </p:sp>
      <p:sp>
        <p:nvSpPr>
          <p:cNvPr id="23" name="Line 30"/>
          <p:cNvSpPr>
            <a:spLocks noChangeShapeType="1"/>
          </p:cNvSpPr>
          <p:nvPr/>
        </p:nvSpPr>
        <p:spPr bwMode="auto">
          <a:xfrm>
            <a:off x="4800600" y="3657600"/>
            <a:ext cx="0" cy="457200"/>
          </a:xfrm>
          <a:prstGeom prst="line">
            <a:avLst/>
          </a:prstGeom>
          <a:noFill/>
          <a:ln w="9525">
            <a:solidFill>
              <a:schemeClr val="tx1"/>
            </a:solidFill>
            <a:round/>
            <a:headEnd/>
            <a:tailEnd/>
          </a:ln>
        </p:spPr>
        <p:txBody>
          <a:bodyPr/>
          <a:lstStyle/>
          <a:p>
            <a:endParaRPr lang="en-US"/>
          </a:p>
        </p:txBody>
      </p:sp>
      <p:sp>
        <p:nvSpPr>
          <p:cNvPr id="24" name="Line 31"/>
          <p:cNvSpPr>
            <a:spLocks noChangeShapeType="1"/>
          </p:cNvSpPr>
          <p:nvPr/>
        </p:nvSpPr>
        <p:spPr bwMode="auto">
          <a:xfrm>
            <a:off x="4800600" y="3886200"/>
            <a:ext cx="533400" cy="0"/>
          </a:xfrm>
          <a:prstGeom prst="line">
            <a:avLst/>
          </a:prstGeom>
          <a:noFill/>
          <a:ln w="9525">
            <a:solidFill>
              <a:schemeClr val="tx1"/>
            </a:solidFill>
            <a:round/>
            <a:headEnd/>
            <a:tailEnd/>
          </a:ln>
        </p:spPr>
        <p:txBody>
          <a:bodyPr/>
          <a:lstStyle/>
          <a:p>
            <a:endParaRPr lang="en-US"/>
          </a:p>
        </p:txBody>
      </p:sp>
      <p:sp>
        <p:nvSpPr>
          <p:cNvPr id="25" name="Line 32"/>
          <p:cNvSpPr>
            <a:spLocks noChangeShapeType="1"/>
          </p:cNvSpPr>
          <p:nvPr/>
        </p:nvSpPr>
        <p:spPr bwMode="auto">
          <a:xfrm>
            <a:off x="4267200" y="4114800"/>
            <a:ext cx="0" cy="228600"/>
          </a:xfrm>
          <a:prstGeom prst="line">
            <a:avLst/>
          </a:prstGeom>
          <a:noFill/>
          <a:ln w="9525">
            <a:solidFill>
              <a:schemeClr val="tx1"/>
            </a:solidFill>
            <a:round/>
            <a:headEnd/>
            <a:tailEnd/>
          </a:ln>
        </p:spPr>
        <p:txBody>
          <a:bodyPr/>
          <a:lstStyle/>
          <a:p>
            <a:endParaRPr lang="en-US"/>
          </a:p>
        </p:txBody>
      </p:sp>
      <p:sp>
        <p:nvSpPr>
          <p:cNvPr id="26" name="Line 33"/>
          <p:cNvSpPr>
            <a:spLocks noChangeShapeType="1"/>
          </p:cNvSpPr>
          <p:nvPr/>
        </p:nvSpPr>
        <p:spPr bwMode="auto">
          <a:xfrm>
            <a:off x="3962400" y="4360863"/>
            <a:ext cx="685800" cy="0"/>
          </a:xfrm>
          <a:prstGeom prst="line">
            <a:avLst/>
          </a:prstGeom>
          <a:noFill/>
          <a:ln w="9525">
            <a:solidFill>
              <a:schemeClr val="tx1"/>
            </a:solidFill>
            <a:round/>
            <a:headEnd/>
            <a:tailEnd/>
          </a:ln>
        </p:spPr>
        <p:txBody>
          <a:bodyPr/>
          <a:lstStyle/>
          <a:p>
            <a:endParaRPr lang="en-US"/>
          </a:p>
        </p:txBody>
      </p:sp>
      <p:sp>
        <p:nvSpPr>
          <p:cNvPr id="27" name="Line 34"/>
          <p:cNvSpPr>
            <a:spLocks noChangeShapeType="1"/>
          </p:cNvSpPr>
          <p:nvPr/>
        </p:nvSpPr>
        <p:spPr bwMode="auto">
          <a:xfrm>
            <a:off x="4038600" y="4437063"/>
            <a:ext cx="457200" cy="0"/>
          </a:xfrm>
          <a:prstGeom prst="line">
            <a:avLst/>
          </a:prstGeom>
          <a:noFill/>
          <a:ln w="9525">
            <a:solidFill>
              <a:schemeClr val="tx1"/>
            </a:solidFill>
            <a:round/>
            <a:headEnd/>
            <a:tailEnd/>
          </a:ln>
        </p:spPr>
        <p:txBody>
          <a:bodyPr/>
          <a:lstStyle/>
          <a:p>
            <a:endParaRPr lang="en-US"/>
          </a:p>
        </p:txBody>
      </p:sp>
      <p:sp>
        <p:nvSpPr>
          <p:cNvPr id="28" name="Line 35"/>
          <p:cNvSpPr>
            <a:spLocks noChangeShapeType="1"/>
          </p:cNvSpPr>
          <p:nvPr/>
        </p:nvSpPr>
        <p:spPr bwMode="auto">
          <a:xfrm>
            <a:off x="4191000" y="4495800"/>
            <a:ext cx="228600" cy="0"/>
          </a:xfrm>
          <a:prstGeom prst="line">
            <a:avLst/>
          </a:prstGeom>
          <a:noFill/>
          <a:ln w="9525">
            <a:solidFill>
              <a:schemeClr val="tx1"/>
            </a:solidFill>
            <a:round/>
            <a:headEnd/>
            <a:tailEnd/>
          </a:ln>
        </p:spPr>
        <p:txBody>
          <a:bodyPr/>
          <a:lstStyle/>
          <a:p>
            <a:endParaRPr lang="en-US"/>
          </a:p>
        </p:txBody>
      </p:sp>
      <p:sp>
        <p:nvSpPr>
          <p:cNvPr id="30" name="Rectangle 29"/>
          <p:cNvSpPr/>
          <p:nvPr/>
        </p:nvSpPr>
        <p:spPr>
          <a:xfrm>
            <a:off x="457200" y="1219200"/>
            <a:ext cx="8534400" cy="646331"/>
          </a:xfrm>
          <a:prstGeom prst="rect">
            <a:avLst/>
          </a:prstGeom>
        </p:spPr>
        <p:txBody>
          <a:bodyPr wrap="square">
            <a:spAutoFit/>
          </a:bodyPr>
          <a:lstStyle/>
          <a:p>
            <a:r>
              <a:rPr lang="en-US" b="1" dirty="0" smtClean="0">
                <a:solidFill>
                  <a:srgbClr val="003399"/>
                </a:solidFill>
                <a:latin typeface="Comic Sans MS" pitchFamily="66" charset="0"/>
              </a:rPr>
              <a:t>In electrical, so many signs &amp; symbols are used for drawing electrical circuits also use for short identification.</a:t>
            </a:r>
            <a:endParaRPr lang="en-US" b="1" dirty="0">
              <a:latin typeface="Comic Sans MS" pitchFamily="66" charset="0"/>
            </a:endParaRPr>
          </a:p>
        </p:txBody>
      </p:sp>
      <p:sp>
        <p:nvSpPr>
          <p:cNvPr id="31" name="Rectangle 5"/>
          <p:cNvSpPr>
            <a:spLocks noChangeArrowheads="1"/>
          </p:cNvSpPr>
          <p:nvPr/>
        </p:nvSpPr>
        <p:spPr bwMode="auto">
          <a:xfrm>
            <a:off x="0" y="4724400"/>
            <a:ext cx="9144000" cy="1373188"/>
          </a:xfrm>
          <a:prstGeom prst="rect">
            <a:avLst/>
          </a:prstGeom>
          <a:solidFill>
            <a:schemeClr val="accent5">
              <a:lumMod val="40000"/>
              <a:lumOff val="60000"/>
            </a:schemeClr>
          </a:solidFill>
          <a:ln w="9525" algn="ctr">
            <a:noFill/>
            <a:miter lim="800000"/>
            <a:headEnd/>
            <a:tailEnd/>
          </a:ln>
        </p:spPr>
        <p:txBody>
          <a:bodyPr>
            <a:spAutoFit/>
          </a:bodyPr>
          <a:lstStyle/>
          <a:p>
            <a:r>
              <a:rPr lang="en-US" sz="2800" dirty="0">
                <a:solidFill>
                  <a:srgbClr val="003399"/>
                </a:solidFill>
                <a:latin typeface="Times New Roman" pitchFamily="18" charset="0"/>
                <a:cs typeface="Times New Roman" pitchFamily="18" charset="0"/>
              </a:rPr>
              <a:t>	</a:t>
            </a:r>
            <a:r>
              <a:rPr lang="en-US" sz="2800" dirty="0" smtClean="0">
                <a:solidFill>
                  <a:srgbClr val="003399"/>
                </a:solidFill>
                <a:latin typeface="Times New Roman" pitchFamily="18" charset="0"/>
                <a:cs typeface="Times New Roman" pitchFamily="18" charset="0"/>
              </a:rPr>
              <a:t>     </a:t>
            </a:r>
            <a:r>
              <a:rPr lang="en-US" sz="2800" dirty="0">
                <a:solidFill>
                  <a:srgbClr val="003399"/>
                </a:solidFill>
                <a:latin typeface="Times New Roman" pitchFamily="18" charset="0"/>
                <a:cs typeface="Times New Roman" pitchFamily="18" charset="0"/>
              </a:rPr>
              <a:t>A.C. Motor	= 						</a:t>
            </a:r>
            <a:r>
              <a:rPr lang="en-US" sz="2800" dirty="0" smtClean="0">
                <a:solidFill>
                  <a:srgbClr val="003399"/>
                </a:solidFill>
                <a:latin typeface="Times New Roman" pitchFamily="18" charset="0"/>
                <a:cs typeface="Times New Roman" pitchFamily="18" charset="0"/>
              </a:rPr>
              <a:t>     A.C</a:t>
            </a:r>
            <a:r>
              <a:rPr lang="en-US" sz="2800" dirty="0">
                <a:solidFill>
                  <a:srgbClr val="003399"/>
                </a:solidFill>
                <a:latin typeface="Times New Roman" pitchFamily="18" charset="0"/>
                <a:cs typeface="Times New Roman" pitchFamily="18" charset="0"/>
              </a:rPr>
              <a:t>. Generator= 						</a:t>
            </a:r>
            <a:r>
              <a:rPr lang="en-US" sz="2800" dirty="0" smtClean="0">
                <a:solidFill>
                  <a:srgbClr val="003399"/>
                </a:solidFill>
                <a:latin typeface="Times New Roman" pitchFamily="18" charset="0"/>
                <a:cs typeface="Times New Roman" pitchFamily="18" charset="0"/>
              </a:rPr>
              <a:t>     </a:t>
            </a:r>
            <a:r>
              <a:rPr lang="en-US" sz="2800" dirty="0">
                <a:solidFill>
                  <a:srgbClr val="003399"/>
                </a:solidFill>
                <a:latin typeface="Times New Roman" pitchFamily="18" charset="0"/>
                <a:cs typeface="Times New Roman" pitchFamily="18" charset="0"/>
              </a:rPr>
              <a:t>D.C. Motor	= </a:t>
            </a:r>
          </a:p>
        </p:txBody>
      </p:sp>
      <p:sp>
        <p:nvSpPr>
          <p:cNvPr id="32" name="AutoShape 37"/>
          <p:cNvSpPr>
            <a:spLocks noChangeArrowheads="1"/>
          </p:cNvSpPr>
          <p:nvPr/>
        </p:nvSpPr>
        <p:spPr bwMode="auto">
          <a:xfrm>
            <a:off x="4191000" y="4724400"/>
            <a:ext cx="609600" cy="457200"/>
          </a:xfrm>
          <a:prstGeom prst="flowChartConnector">
            <a:avLst/>
          </a:prstGeom>
          <a:solidFill>
            <a:schemeClr val="bg1"/>
          </a:solidFill>
          <a:ln w="9525" algn="ctr">
            <a:solidFill>
              <a:schemeClr val="tx1"/>
            </a:solidFill>
            <a:round/>
            <a:headEnd/>
            <a:tailEnd/>
          </a:ln>
        </p:spPr>
        <p:txBody>
          <a:bodyPr wrap="none" anchor="ctr"/>
          <a:lstStyle/>
          <a:p>
            <a:pPr algn="ctr"/>
            <a:r>
              <a:rPr lang="en-US">
                <a:latin typeface="Tahoma" pitchFamily="34" charset="0"/>
                <a:cs typeface="Arial" pitchFamily="34" charset="0"/>
              </a:rPr>
              <a:t>M</a:t>
            </a:r>
          </a:p>
          <a:p>
            <a:pPr algn="ctr"/>
            <a:r>
              <a:rPr lang="en-US">
                <a:latin typeface="Tahoma" pitchFamily="34" charset="0"/>
                <a:cs typeface="Arial" pitchFamily="34" charset="0"/>
              </a:rPr>
              <a:t>~</a:t>
            </a:r>
          </a:p>
        </p:txBody>
      </p:sp>
      <p:sp>
        <p:nvSpPr>
          <p:cNvPr id="33" name="AutoShape 40"/>
          <p:cNvSpPr>
            <a:spLocks noChangeArrowheads="1"/>
          </p:cNvSpPr>
          <p:nvPr/>
        </p:nvSpPr>
        <p:spPr bwMode="auto">
          <a:xfrm>
            <a:off x="4191000" y="5181600"/>
            <a:ext cx="609600" cy="457200"/>
          </a:xfrm>
          <a:prstGeom prst="flowChartConnector">
            <a:avLst/>
          </a:prstGeom>
          <a:solidFill>
            <a:schemeClr val="bg1"/>
          </a:solidFill>
          <a:ln w="9525" algn="ctr">
            <a:solidFill>
              <a:schemeClr val="tx1"/>
            </a:solidFill>
            <a:round/>
            <a:headEnd/>
            <a:tailEnd/>
          </a:ln>
        </p:spPr>
        <p:txBody>
          <a:bodyPr wrap="none" anchor="ctr"/>
          <a:lstStyle/>
          <a:p>
            <a:pPr algn="ctr"/>
            <a:r>
              <a:rPr lang="en-US">
                <a:latin typeface="Tahoma" pitchFamily="34" charset="0"/>
                <a:cs typeface="Arial" pitchFamily="34" charset="0"/>
              </a:rPr>
              <a:t>G</a:t>
            </a:r>
          </a:p>
          <a:p>
            <a:pPr algn="ctr"/>
            <a:r>
              <a:rPr lang="en-US">
                <a:latin typeface="Tahoma" pitchFamily="34" charset="0"/>
                <a:cs typeface="Arial" pitchFamily="34" charset="0"/>
              </a:rPr>
              <a:t>~</a:t>
            </a:r>
          </a:p>
        </p:txBody>
      </p:sp>
      <p:sp>
        <p:nvSpPr>
          <p:cNvPr id="34" name="AutoShape 41"/>
          <p:cNvSpPr>
            <a:spLocks noChangeArrowheads="1"/>
          </p:cNvSpPr>
          <p:nvPr/>
        </p:nvSpPr>
        <p:spPr bwMode="auto">
          <a:xfrm>
            <a:off x="4191000" y="5638800"/>
            <a:ext cx="609600" cy="533400"/>
          </a:xfrm>
          <a:prstGeom prst="flowChartConnector">
            <a:avLst/>
          </a:prstGeom>
          <a:solidFill>
            <a:schemeClr val="bg1"/>
          </a:solidFill>
          <a:ln w="9525" algn="ctr">
            <a:solidFill>
              <a:schemeClr val="tx1"/>
            </a:solidFill>
            <a:round/>
            <a:headEnd/>
            <a:tailEnd/>
          </a:ln>
        </p:spPr>
        <p:txBody>
          <a:bodyPr wrap="none" anchor="ctr"/>
          <a:lstStyle/>
          <a:p>
            <a:pPr algn="ctr"/>
            <a:r>
              <a:rPr lang="en-US">
                <a:latin typeface="Tahoma" pitchFamily="34" charset="0"/>
                <a:cs typeface="Arial" pitchFamily="34" charset="0"/>
              </a:rPr>
              <a:t>M</a:t>
            </a:r>
          </a:p>
          <a:p>
            <a:pPr algn="ctr"/>
            <a:r>
              <a:rPr lang="en-US">
                <a:latin typeface="Tahoma" pitchFamily="34" charset="0"/>
                <a:cs typeface="Arial" pitchFamily="34" charset="0"/>
              </a:rPr>
              <a:t>_</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152400" y="762000"/>
            <a:ext cx="8839200" cy="2800767"/>
          </a:xfrm>
          <a:prstGeom prst="rect">
            <a:avLst/>
          </a:prstGeom>
          <a:noFill/>
          <a:ln w="9525">
            <a:noFill/>
            <a:miter lim="800000"/>
            <a:headEnd/>
            <a:tailEnd/>
          </a:ln>
        </p:spPr>
        <p:txBody>
          <a:bodyPr wrap="square">
            <a:spAutoFit/>
          </a:bodyPr>
          <a:lstStyle/>
          <a:p>
            <a:pPr eaLnBrk="0" hangingPunct="0"/>
            <a:r>
              <a:rPr lang="en-US" sz="3600" b="1" dirty="0" smtClean="0">
                <a:solidFill>
                  <a:srgbClr val="FF66FF"/>
                </a:solidFill>
                <a:latin typeface="Comic Sans MS" pitchFamily="66" charset="0"/>
              </a:rPr>
              <a:t>Linearity</a:t>
            </a:r>
          </a:p>
          <a:p>
            <a:pPr eaLnBrk="0" hangingPunct="0"/>
            <a:endParaRPr lang="en-US" sz="2800" b="1" dirty="0">
              <a:solidFill>
                <a:srgbClr val="FF66FF"/>
              </a:solidFill>
              <a:latin typeface="Comic Sans MS" pitchFamily="66" charset="0"/>
            </a:endParaRPr>
          </a:p>
          <a:p>
            <a:pPr eaLnBrk="0" hangingPunct="0"/>
            <a:r>
              <a:rPr lang="en-US" sz="2800" dirty="0" smtClean="0">
                <a:latin typeface="Comic Sans MS" pitchFamily="66" charset="0"/>
              </a:rPr>
              <a:t>Most </a:t>
            </a:r>
            <a:r>
              <a:rPr lang="en-US" sz="2800" dirty="0">
                <a:latin typeface="Comic Sans MS" pitchFamily="66" charset="0"/>
              </a:rPr>
              <a:t>instruments are specified to function over a particular range and the instruments can be said to be linear when incremental changes in the input and output are constant over the specified range.</a:t>
            </a:r>
          </a:p>
        </p:txBody>
      </p:sp>
      <p:sp>
        <p:nvSpPr>
          <p:cNvPr id="5" name="Freeform 3"/>
          <p:cNvSpPr>
            <a:spLocks/>
          </p:cNvSpPr>
          <p:nvPr/>
        </p:nvSpPr>
        <p:spPr bwMode="auto">
          <a:xfrm>
            <a:off x="647700" y="3925888"/>
            <a:ext cx="2463800" cy="2193925"/>
          </a:xfrm>
          <a:custGeom>
            <a:avLst/>
            <a:gdLst>
              <a:gd name="T0" fmla="*/ 0 w 20000"/>
              <a:gd name="T1" fmla="*/ 0 h 20000"/>
              <a:gd name="T2" fmla="*/ 0 w 20000"/>
              <a:gd name="T3" fmla="*/ 240593071 h 20000"/>
              <a:gd name="T4" fmla="*/ 303439642 w 20000"/>
              <a:gd name="T5" fmla="*/ 240593071 h 20000"/>
              <a:gd name="T6" fmla="*/ 0 60000 65536"/>
              <a:gd name="T7" fmla="*/ 0 60000 65536"/>
              <a:gd name="T8" fmla="*/ 0 60000 65536"/>
              <a:gd name="T9" fmla="*/ 0 w 20000"/>
              <a:gd name="T10" fmla="*/ 0 h 20000"/>
              <a:gd name="T11" fmla="*/ 20000 w 20000"/>
              <a:gd name="T12" fmla="*/ 20000 h 20000"/>
            </a:gdLst>
            <a:ahLst/>
            <a:cxnLst>
              <a:cxn ang="T6">
                <a:pos x="T0" y="T1"/>
              </a:cxn>
              <a:cxn ang="T7">
                <a:pos x="T2" y="T3"/>
              </a:cxn>
              <a:cxn ang="T8">
                <a:pos x="T4" y="T5"/>
              </a:cxn>
            </a:cxnLst>
            <a:rect l="T9" t="T10" r="T11" b="T12"/>
            <a:pathLst>
              <a:path w="20000" h="20000">
                <a:moveTo>
                  <a:pt x="0" y="0"/>
                </a:moveTo>
                <a:lnTo>
                  <a:pt x="0" y="19994"/>
                </a:lnTo>
                <a:lnTo>
                  <a:pt x="19995" y="19994"/>
                </a:lnTo>
              </a:path>
            </a:pathLst>
          </a:custGeom>
          <a:noFill/>
          <a:ln w="9525">
            <a:solidFill>
              <a:schemeClr val="tx1"/>
            </a:solidFill>
            <a:round/>
            <a:headEnd type="triangle" w="med" len="lg"/>
            <a:tailEnd type="triangle" w="med" len="lg"/>
          </a:ln>
        </p:spPr>
        <p:txBody>
          <a:bodyPr/>
          <a:lstStyle/>
          <a:p>
            <a:endParaRPr lang="en-AU"/>
          </a:p>
        </p:txBody>
      </p:sp>
      <p:sp>
        <p:nvSpPr>
          <p:cNvPr id="6" name="Freeform 4"/>
          <p:cNvSpPr>
            <a:spLocks/>
          </p:cNvSpPr>
          <p:nvPr/>
        </p:nvSpPr>
        <p:spPr bwMode="auto">
          <a:xfrm>
            <a:off x="3465513" y="3946525"/>
            <a:ext cx="2462212" cy="2195513"/>
          </a:xfrm>
          <a:custGeom>
            <a:avLst/>
            <a:gdLst>
              <a:gd name="T0" fmla="*/ 0 w 20000"/>
              <a:gd name="T1" fmla="*/ 0 h 20000"/>
              <a:gd name="T2" fmla="*/ 0 w 20000"/>
              <a:gd name="T3" fmla="*/ 240941540 h 20000"/>
              <a:gd name="T4" fmla="*/ 303048565 w 20000"/>
              <a:gd name="T5" fmla="*/ 240941540 h 20000"/>
              <a:gd name="T6" fmla="*/ 0 60000 65536"/>
              <a:gd name="T7" fmla="*/ 0 60000 65536"/>
              <a:gd name="T8" fmla="*/ 0 60000 65536"/>
              <a:gd name="T9" fmla="*/ 0 w 20000"/>
              <a:gd name="T10" fmla="*/ 0 h 20000"/>
              <a:gd name="T11" fmla="*/ 20000 w 20000"/>
              <a:gd name="T12" fmla="*/ 20000 h 20000"/>
            </a:gdLst>
            <a:ahLst/>
            <a:cxnLst>
              <a:cxn ang="T6">
                <a:pos x="T0" y="T1"/>
              </a:cxn>
              <a:cxn ang="T7">
                <a:pos x="T2" y="T3"/>
              </a:cxn>
              <a:cxn ang="T8">
                <a:pos x="T4" y="T5"/>
              </a:cxn>
            </a:cxnLst>
            <a:rect l="T9" t="T10" r="T11" b="T12"/>
            <a:pathLst>
              <a:path w="20000" h="20000">
                <a:moveTo>
                  <a:pt x="0" y="0"/>
                </a:moveTo>
                <a:lnTo>
                  <a:pt x="0" y="19994"/>
                </a:lnTo>
                <a:lnTo>
                  <a:pt x="19995" y="19994"/>
                </a:lnTo>
              </a:path>
            </a:pathLst>
          </a:custGeom>
          <a:noFill/>
          <a:ln w="9525">
            <a:solidFill>
              <a:schemeClr val="tx1"/>
            </a:solidFill>
            <a:round/>
            <a:headEnd type="triangle" w="med" len="lg"/>
            <a:tailEnd type="triangle" w="med" len="lg"/>
          </a:ln>
        </p:spPr>
        <p:txBody>
          <a:bodyPr/>
          <a:lstStyle/>
          <a:p>
            <a:endParaRPr lang="en-AU"/>
          </a:p>
        </p:txBody>
      </p:sp>
      <p:sp>
        <p:nvSpPr>
          <p:cNvPr id="7" name="Freeform 5"/>
          <p:cNvSpPr>
            <a:spLocks/>
          </p:cNvSpPr>
          <p:nvPr/>
        </p:nvSpPr>
        <p:spPr bwMode="auto">
          <a:xfrm>
            <a:off x="6316663" y="3943350"/>
            <a:ext cx="2463800" cy="2195513"/>
          </a:xfrm>
          <a:custGeom>
            <a:avLst/>
            <a:gdLst>
              <a:gd name="T0" fmla="*/ 0 w 20000"/>
              <a:gd name="T1" fmla="*/ 0 h 20000"/>
              <a:gd name="T2" fmla="*/ 0 w 20000"/>
              <a:gd name="T3" fmla="*/ 240941540 h 20000"/>
              <a:gd name="T4" fmla="*/ 303439642 w 20000"/>
              <a:gd name="T5" fmla="*/ 240941540 h 20000"/>
              <a:gd name="T6" fmla="*/ 0 60000 65536"/>
              <a:gd name="T7" fmla="*/ 0 60000 65536"/>
              <a:gd name="T8" fmla="*/ 0 60000 65536"/>
              <a:gd name="T9" fmla="*/ 0 w 20000"/>
              <a:gd name="T10" fmla="*/ 0 h 20000"/>
              <a:gd name="T11" fmla="*/ 20000 w 20000"/>
              <a:gd name="T12" fmla="*/ 20000 h 20000"/>
            </a:gdLst>
            <a:ahLst/>
            <a:cxnLst>
              <a:cxn ang="T6">
                <a:pos x="T0" y="T1"/>
              </a:cxn>
              <a:cxn ang="T7">
                <a:pos x="T2" y="T3"/>
              </a:cxn>
              <a:cxn ang="T8">
                <a:pos x="T4" y="T5"/>
              </a:cxn>
            </a:cxnLst>
            <a:rect l="T9" t="T10" r="T11" b="T12"/>
            <a:pathLst>
              <a:path w="20000" h="20000">
                <a:moveTo>
                  <a:pt x="0" y="0"/>
                </a:moveTo>
                <a:lnTo>
                  <a:pt x="0" y="19994"/>
                </a:lnTo>
                <a:lnTo>
                  <a:pt x="19995" y="19994"/>
                </a:lnTo>
              </a:path>
            </a:pathLst>
          </a:custGeom>
          <a:noFill/>
          <a:ln w="9525">
            <a:solidFill>
              <a:schemeClr val="tx1"/>
            </a:solidFill>
            <a:round/>
            <a:headEnd type="triangle" w="med" len="lg"/>
            <a:tailEnd type="triangle" w="med" len="lg"/>
          </a:ln>
        </p:spPr>
        <p:txBody>
          <a:bodyPr/>
          <a:lstStyle/>
          <a:p>
            <a:endParaRPr lang="en-AU"/>
          </a:p>
        </p:txBody>
      </p:sp>
      <p:sp>
        <p:nvSpPr>
          <p:cNvPr id="8" name="Line 6"/>
          <p:cNvSpPr>
            <a:spLocks noChangeShapeType="1"/>
          </p:cNvSpPr>
          <p:nvPr/>
        </p:nvSpPr>
        <p:spPr bwMode="auto">
          <a:xfrm flipV="1">
            <a:off x="647700" y="4589463"/>
            <a:ext cx="1866900" cy="1536700"/>
          </a:xfrm>
          <a:prstGeom prst="line">
            <a:avLst/>
          </a:prstGeom>
          <a:noFill/>
          <a:ln w="12700">
            <a:solidFill>
              <a:schemeClr val="tx1"/>
            </a:solidFill>
            <a:round/>
            <a:headEnd type="none" w="med" len="lg"/>
            <a:tailEnd type="none" w="med" len="lg"/>
          </a:ln>
        </p:spPr>
        <p:txBody>
          <a:bodyPr/>
          <a:lstStyle/>
          <a:p>
            <a:endParaRPr lang="en-US"/>
          </a:p>
        </p:txBody>
      </p:sp>
      <p:sp>
        <p:nvSpPr>
          <p:cNvPr id="9" name="Arc 7"/>
          <p:cNvSpPr>
            <a:spLocks/>
          </p:cNvSpPr>
          <p:nvPr/>
        </p:nvSpPr>
        <p:spPr bwMode="auto">
          <a:xfrm flipV="1">
            <a:off x="3463925" y="4637088"/>
            <a:ext cx="1878013" cy="965200"/>
          </a:xfrm>
          <a:custGeom>
            <a:avLst/>
            <a:gdLst>
              <a:gd name="T0" fmla="*/ 0 w 21600"/>
              <a:gd name="T1" fmla="*/ 0 h 21600"/>
              <a:gd name="T2" fmla="*/ 2147483647 w 21600"/>
              <a:gd name="T3" fmla="*/ 1927277060 h 21600"/>
              <a:gd name="T4" fmla="*/ 0 w 21600"/>
              <a:gd name="T5" fmla="*/ 19272770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p:spPr>
        <p:txBody>
          <a:bodyPr/>
          <a:lstStyle/>
          <a:p>
            <a:endParaRPr lang="en-AU"/>
          </a:p>
        </p:txBody>
      </p:sp>
      <p:sp>
        <p:nvSpPr>
          <p:cNvPr id="10" name="Freeform 8"/>
          <p:cNvSpPr>
            <a:spLocks/>
          </p:cNvSpPr>
          <p:nvPr/>
        </p:nvSpPr>
        <p:spPr bwMode="auto">
          <a:xfrm>
            <a:off x="6329363" y="4778375"/>
            <a:ext cx="2268537" cy="1377950"/>
          </a:xfrm>
          <a:custGeom>
            <a:avLst/>
            <a:gdLst>
              <a:gd name="T0" fmla="*/ 0 w 20000"/>
              <a:gd name="T1" fmla="*/ 94894591 h 20000"/>
              <a:gd name="T2" fmla="*/ 150772525 w 20000"/>
              <a:gd name="T3" fmla="*/ 14264330 h 20000"/>
              <a:gd name="T4" fmla="*/ 170070961 w 20000"/>
              <a:gd name="T5" fmla="*/ 6693047 h 20000"/>
              <a:gd name="T6" fmla="*/ 197744947 w 20000"/>
              <a:gd name="T7" fmla="*/ 1661394 h 20000"/>
              <a:gd name="T8" fmla="*/ 243405191 w 20000"/>
              <a:gd name="T9" fmla="*/ 0 h 20000"/>
              <a:gd name="T10" fmla="*/ 257235775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991"/>
                </a:moveTo>
                <a:lnTo>
                  <a:pt x="11719" y="3005"/>
                </a:lnTo>
                <a:lnTo>
                  <a:pt x="13219" y="1410"/>
                </a:lnTo>
                <a:lnTo>
                  <a:pt x="15370" y="350"/>
                </a:lnTo>
                <a:lnTo>
                  <a:pt x="18919" y="0"/>
                </a:lnTo>
                <a:lnTo>
                  <a:pt x="19994" y="0"/>
                </a:lnTo>
              </a:path>
            </a:pathLst>
          </a:custGeom>
          <a:noFill/>
          <a:ln w="12700">
            <a:solidFill>
              <a:schemeClr val="tx1"/>
            </a:solidFill>
            <a:round/>
            <a:headEnd type="none" w="med" len="lg"/>
            <a:tailEnd type="none" w="med" len="lg"/>
          </a:ln>
        </p:spPr>
        <p:txBody>
          <a:bodyPr/>
          <a:lstStyle/>
          <a:p>
            <a:endParaRPr lang="en-AU"/>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228600" y="731839"/>
            <a:ext cx="8610600" cy="2215991"/>
          </a:xfrm>
          <a:prstGeom prst="rect">
            <a:avLst/>
          </a:prstGeom>
          <a:noFill/>
          <a:ln w="9525">
            <a:noFill/>
            <a:miter lim="800000"/>
            <a:headEnd/>
            <a:tailEnd/>
          </a:ln>
        </p:spPr>
        <p:txBody>
          <a:bodyPr wrap="square">
            <a:spAutoFit/>
          </a:bodyPr>
          <a:lstStyle/>
          <a:p>
            <a:pPr eaLnBrk="0" hangingPunct="0"/>
            <a:r>
              <a:rPr lang="en-US" sz="3600" b="1" dirty="0">
                <a:solidFill>
                  <a:srgbClr val="FF66FF"/>
                </a:solidFill>
                <a:latin typeface="Comic Sans MS" pitchFamily="66" charset="0"/>
              </a:rPr>
              <a:t>Resolution</a:t>
            </a:r>
            <a:endParaRPr lang="en-US" b="1" dirty="0">
              <a:solidFill>
                <a:srgbClr val="FF66FF"/>
              </a:solidFill>
              <a:latin typeface="Comic Sans MS" pitchFamily="66" charset="0"/>
            </a:endParaRPr>
          </a:p>
          <a:p>
            <a:pPr eaLnBrk="0" hangingPunct="0"/>
            <a:endParaRPr lang="en-US" dirty="0">
              <a:latin typeface="Comic Sans MS" pitchFamily="66" charset="0"/>
            </a:endParaRPr>
          </a:p>
          <a:p>
            <a:pPr eaLnBrk="0" hangingPunct="0"/>
            <a:r>
              <a:rPr lang="en-US" sz="2800" dirty="0">
                <a:latin typeface="Comic Sans MS" pitchFamily="66" charset="0"/>
              </a:rPr>
              <a:t>This is defined as the smallest input increment change that gives some small but definite numerical change in the output.</a:t>
            </a:r>
            <a:endParaRPr lang="en-US" dirty="0">
              <a:latin typeface="Comic Sans MS" pitchFamily="66" charset="0"/>
            </a:endParaRPr>
          </a:p>
        </p:txBody>
      </p:sp>
      <p:pic>
        <p:nvPicPr>
          <p:cNvPr id="5" name="Picture 3" descr="D:\My Documents\Resolution01.jpg"/>
          <p:cNvPicPr>
            <a:picLocks noChangeAspect="1" noChangeArrowheads="1"/>
          </p:cNvPicPr>
          <p:nvPr/>
        </p:nvPicPr>
        <p:blipFill>
          <a:blip r:embed="rId3"/>
          <a:srcRect b="13416"/>
          <a:stretch>
            <a:fillRect/>
          </a:stretch>
        </p:blipFill>
        <p:spPr bwMode="auto">
          <a:xfrm>
            <a:off x="479425" y="3122613"/>
            <a:ext cx="2438997" cy="3261100"/>
          </a:xfrm>
          <a:prstGeom prst="rect">
            <a:avLst/>
          </a:prstGeom>
          <a:noFill/>
          <a:ln w="9525">
            <a:noFill/>
            <a:miter lim="800000"/>
            <a:headEnd/>
            <a:tailEnd/>
          </a:ln>
        </p:spPr>
      </p:pic>
      <p:pic>
        <p:nvPicPr>
          <p:cNvPr id="6" name="Picture 4" descr="D:\My Documents\Resolution02.jpg"/>
          <p:cNvPicPr>
            <a:picLocks noChangeAspect="1" noChangeArrowheads="1"/>
          </p:cNvPicPr>
          <p:nvPr/>
        </p:nvPicPr>
        <p:blipFill>
          <a:blip r:embed="rId4"/>
          <a:srcRect b="11586"/>
          <a:stretch>
            <a:fillRect/>
          </a:stretch>
        </p:blipFill>
        <p:spPr bwMode="auto">
          <a:xfrm>
            <a:off x="3387725" y="3127375"/>
            <a:ext cx="2389835" cy="3266563"/>
          </a:xfrm>
          <a:prstGeom prst="rect">
            <a:avLst/>
          </a:prstGeom>
          <a:noFill/>
          <a:ln w="9525">
            <a:noFill/>
            <a:miter lim="800000"/>
            <a:headEnd/>
            <a:tailEnd/>
          </a:ln>
        </p:spPr>
      </p:pic>
      <p:pic>
        <p:nvPicPr>
          <p:cNvPr id="7" name="Picture 5" descr="D:\My Documents\Resolution03.bmp"/>
          <p:cNvPicPr>
            <a:picLocks noChangeAspect="1" noChangeArrowheads="1"/>
          </p:cNvPicPr>
          <p:nvPr/>
        </p:nvPicPr>
        <p:blipFill>
          <a:blip r:embed="rId5"/>
          <a:srcRect b="10515"/>
          <a:stretch>
            <a:fillRect/>
          </a:stretch>
        </p:blipFill>
        <p:spPr bwMode="auto">
          <a:xfrm>
            <a:off x="6262688" y="3117850"/>
            <a:ext cx="2445825" cy="32829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833438" y="917575"/>
            <a:ext cx="7548562" cy="3016210"/>
          </a:xfrm>
          <a:prstGeom prst="rect">
            <a:avLst/>
          </a:prstGeom>
          <a:noFill/>
          <a:ln w="9525">
            <a:noFill/>
            <a:miter lim="800000"/>
            <a:headEnd/>
            <a:tailEnd/>
          </a:ln>
        </p:spPr>
        <p:txBody>
          <a:bodyPr>
            <a:spAutoFit/>
          </a:bodyPr>
          <a:lstStyle/>
          <a:p>
            <a:pPr eaLnBrk="0" hangingPunct="0"/>
            <a:r>
              <a:rPr lang="en-US" sz="3200" b="1" dirty="0">
                <a:solidFill>
                  <a:srgbClr val="FF66FF"/>
                </a:solidFill>
                <a:latin typeface="Comic Sans MS" pitchFamily="66" charset="0"/>
              </a:rPr>
              <a:t>Threshold</a:t>
            </a:r>
            <a:endParaRPr lang="en-US" b="1" dirty="0">
              <a:solidFill>
                <a:srgbClr val="FF66FF"/>
              </a:solidFill>
              <a:latin typeface="Comic Sans MS" pitchFamily="66" charset="0"/>
            </a:endParaRPr>
          </a:p>
          <a:p>
            <a:pPr eaLnBrk="0" hangingPunct="0"/>
            <a:endParaRPr lang="en-US" b="1" dirty="0">
              <a:latin typeface="Comic Sans MS" pitchFamily="66" charset="0"/>
            </a:endParaRPr>
          </a:p>
          <a:p>
            <a:pPr eaLnBrk="0" hangingPunct="0"/>
            <a:r>
              <a:rPr lang="en-US" sz="2800" dirty="0">
                <a:latin typeface="Comic Sans MS" pitchFamily="66" charset="0"/>
              </a:rPr>
              <a:t>If the instrument input is very gradually increased from zero there will be a minimum value required to give a detectable output change. This minimum value defines the threshold of the instrument.</a:t>
            </a:r>
            <a:endParaRPr lang="en-US" dirty="0">
              <a:latin typeface="Comic Sans MS" pitchFamily="66" charset="0"/>
            </a:endParaRPr>
          </a:p>
        </p:txBody>
      </p:sp>
      <p:sp>
        <p:nvSpPr>
          <p:cNvPr id="5" name="Freeform 3"/>
          <p:cNvSpPr>
            <a:spLocks/>
          </p:cNvSpPr>
          <p:nvPr/>
        </p:nvSpPr>
        <p:spPr bwMode="auto">
          <a:xfrm>
            <a:off x="3105150" y="4100513"/>
            <a:ext cx="3182938" cy="2205037"/>
          </a:xfrm>
          <a:custGeom>
            <a:avLst/>
            <a:gdLst>
              <a:gd name="T0" fmla="*/ 0 w 2005"/>
              <a:gd name="T1" fmla="*/ 0 h 1389"/>
              <a:gd name="T2" fmla="*/ 0 w 2005"/>
              <a:gd name="T3" fmla="*/ 2147483647 h 1389"/>
              <a:gd name="T4" fmla="*/ 2147483647 w 2005"/>
              <a:gd name="T5" fmla="*/ 2147483647 h 1389"/>
              <a:gd name="T6" fmla="*/ 0 60000 65536"/>
              <a:gd name="T7" fmla="*/ 0 60000 65536"/>
              <a:gd name="T8" fmla="*/ 0 60000 65536"/>
              <a:gd name="T9" fmla="*/ 0 w 2005"/>
              <a:gd name="T10" fmla="*/ 0 h 1389"/>
              <a:gd name="T11" fmla="*/ 2005 w 2005"/>
              <a:gd name="T12" fmla="*/ 1389 h 1389"/>
            </a:gdLst>
            <a:ahLst/>
            <a:cxnLst>
              <a:cxn ang="T6">
                <a:pos x="T0" y="T1"/>
              </a:cxn>
              <a:cxn ang="T7">
                <a:pos x="T2" y="T3"/>
              </a:cxn>
              <a:cxn ang="T8">
                <a:pos x="T4" y="T5"/>
              </a:cxn>
            </a:cxnLst>
            <a:rect l="T9" t="T10" r="T11" b="T12"/>
            <a:pathLst>
              <a:path w="2005" h="1389">
                <a:moveTo>
                  <a:pt x="0" y="0"/>
                </a:moveTo>
                <a:lnTo>
                  <a:pt x="0" y="1389"/>
                </a:lnTo>
                <a:lnTo>
                  <a:pt x="2005" y="1389"/>
                </a:lnTo>
              </a:path>
            </a:pathLst>
          </a:custGeom>
          <a:noFill/>
          <a:ln w="9525">
            <a:solidFill>
              <a:schemeClr val="tx1"/>
            </a:solidFill>
            <a:round/>
            <a:headEnd type="arrow" w="med" len="med"/>
            <a:tailEnd type="arrow" w="med" len="med"/>
          </a:ln>
        </p:spPr>
        <p:txBody>
          <a:bodyPr wrap="none" anchor="ctr"/>
          <a:lstStyle/>
          <a:p>
            <a:endParaRPr lang="en-AU">
              <a:latin typeface="Comic Sans MS" pitchFamily="66" charset="0"/>
            </a:endParaRPr>
          </a:p>
        </p:txBody>
      </p:sp>
      <p:sp>
        <p:nvSpPr>
          <p:cNvPr id="6" name="Line 4"/>
          <p:cNvSpPr>
            <a:spLocks noChangeShapeType="1"/>
          </p:cNvSpPr>
          <p:nvPr/>
        </p:nvSpPr>
        <p:spPr bwMode="auto">
          <a:xfrm flipV="1">
            <a:off x="3757613" y="4792663"/>
            <a:ext cx="2035175" cy="1512887"/>
          </a:xfrm>
          <a:prstGeom prst="line">
            <a:avLst/>
          </a:prstGeom>
          <a:noFill/>
          <a:ln w="9525">
            <a:solidFill>
              <a:schemeClr val="tx1"/>
            </a:solidFill>
            <a:round/>
            <a:headEnd/>
            <a:tailEnd/>
          </a:ln>
        </p:spPr>
        <p:txBody>
          <a:bodyPr wrap="none" anchor="ctr"/>
          <a:lstStyle/>
          <a:p>
            <a:endParaRPr lang="en-US">
              <a:latin typeface="Comic Sans MS" pitchFamily="66" charset="0"/>
            </a:endParaRPr>
          </a:p>
        </p:txBody>
      </p:sp>
      <p:sp>
        <p:nvSpPr>
          <p:cNvPr id="7" name="Line 5"/>
          <p:cNvSpPr>
            <a:spLocks noChangeShapeType="1"/>
          </p:cNvSpPr>
          <p:nvPr/>
        </p:nvSpPr>
        <p:spPr bwMode="auto">
          <a:xfrm>
            <a:off x="3092450" y="6553200"/>
            <a:ext cx="652463" cy="0"/>
          </a:xfrm>
          <a:prstGeom prst="line">
            <a:avLst/>
          </a:prstGeom>
          <a:noFill/>
          <a:ln w="9525">
            <a:solidFill>
              <a:schemeClr val="tx1"/>
            </a:solidFill>
            <a:round/>
            <a:headEnd type="triangle" w="med" len="med"/>
            <a:tailEnd type="triangle" w="med" len="med"/>
          </a:ln>
        </p:spPr>
        <p:txBody>
          <a:bodyPr wrap="none" anchor="ctr"/>
          <a:lstStyle/>
          <a:p>
            <a:endParaRPr lang="en-US">
              <a:latin typeface="Comic Sans MS" pitchFamily="66" charset="0"/>
            </a:endParaRPr>
          </a:p>
        </p:txBody>
      </p:sp>
      <p:sp>
        <p:nvSpPr>
          <p:cNvPr id="8" name="Text Box 6"/>
          <p:cNvSpPr txBox="1">
            <a:spLocks noChangeArrowheads="1"/>
          </p:cNvSpPr>
          <p:nvPr/>
        </p:nvSpPr>
        <p:spPr bwMode="auto">
          <a:xfrm>
            <a:off x="6365875" y="6070600"/>
            <a:ext cx="721672" cy="369332"/>
          </a:xfrm>
          <a:prstGeom prst="rect">
            <a:avLst/>
          </a:prstGeom>
          <a:noFill/>
          <a:ln w="9525">
            <a:noFill/>
            <a:miter lim="800000"/>
            <a:headEnd/>
            <a:tailEnd/>
          </a:ln>
        </p:spPr>
        <p:txBody>
          <a:bodyPr wrap="none">
            <a:spAutoFit/>
          </a:bodyPr>
          <a:lstStyle/>
          <a:p>
            <a:pPr eaLnBrk="0" hangingPunct="0"/>
            <a:r>
              <a:rPr lang="en-US" i="1">
                <a:latin typeface="Comic Sans MS" pitchFamily="66" charset="0"/>
              </a:rPr>
              <a:t>input</a:t>
            </a:r>
          </a:p>
        </p:txBody>
      </p:sp>
      <p:sp>
        <p:nvSpPr>
          <p:cNvPr id="9" name="Text Box 7"/>
          <p:cNvSpPr txBox="1">
            <a:spLocks noChangeArrowheads="1"/>
          </p:cNvSpPr>
          <p:nvPr/>
        </p:nvSpPr>
        <p:spPr bwMode="auto">
          <a:xfrm>
            <a:off x="2022475" y="3905250"/>
            <a:ext cx="950901" cy="369332"/>
          </a:xfrm>
          <a:prstGeom prst="rect">
            <a:avLst/>
          </a:prstGeom>
          <a:noFill/>
          <a:ln w="9525">
            <a:noFill/>
            <a:miter lim="800000"/>
            <a:headEnd/>
            <a:tailEnd/>
          </a:ln>
        </p:spPr>
        <p:txBody>
          <a:bodyPr wrap="none">
            <a:spAutoFit/>
          </a:bodyPr>
          <a:lstStyle/>
          <a:p>
            <a:pPr eaLnBrk="0" hangingPunct="0"/>
            <a:r>
              <a:rPr lang="en-US" i="1">
                <a:latin typeface="Comic Sans MS" pitchFamily="66" charset="0"/>
              </a:rPr>
              <a:t>Output</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6" name="Text Box 2"/>
          <p:cNvSpPr txBox="1">
            <a:spLocks noChangeArrowheads="1"/>
          </p:cNvSpPr>
          <p:nvPr/>
        </p:nvSpPr>
        <p:spPr bwMode="auto">
          <a:xfrm>
            <a:off x="228600" y="1066800"/>
            <a:ext cx="8534400" cy="3079750"/>
          </a:xfrm>
          <a:prstGeom prst="rect">
            <a:avLst/>
          </a:prstGeom>
          <a:noFill/>
          <a:ln w="9525">
            <a:noFill/>
            <a:miter lim="800000"/>
            <a:headEnd/>
            <a:tailEnd/>
          </a:ln>
        </p:spPr>
        <p:txBody>
          <a:bodyPr wrap="square">
            <a:spAutoFit/>
          </a:bodyPr>
          <a:lstStyle/>
          <a:p>
            <a:pPr eaLnBrk="0" hangingPunct="0"/>
            <a:r>
              <a:rPr lang="en-US" sz="3200" b="1" dirty="0">
                <a:solidFill>
                  <a:srgbClr val="00B050"/>
                </a:solidFill>
                <a:latin typeface="Comic Sans MS" pitchFamily="66" charset="0"/>
              </a:rPr>
              <a:t>Readability</a:t>
            </a:r>
            <a:endParaRPr lang="en-US" b="1" dirty="0">
              <a:solidFill>
                <a:srgbClr val="00B050"/>
              </a:solidFill>
              <a:latin typeface="Comic Sans MS" pitchFamily="66" charset="0"/>
            </a:endParaRPr>
          </a:p>
          <a:p>
            <a:pPr eaLnBrk="0" hangingPunct="0"/>
            <a:endParaRPr lang="en-US" b="1" dirty="0">
              <a:latin typeface="Comic Sans MS" pitchFamily="66" charset="0"/>
            </a:endParaRPr>
          </a:p>
          <a:p>
            <a:pPr eaLnBrk="0" hangingPunct="0"/>
            <a:r>
              <a:rPr lang="en-US" sz="2800" dirty="0">
                <a:latin typeface="Comic Sans MS" pitchFamily="66" charset="0"/>
              </a:rPr>
              <a:t>This is defined as the ease with which readings may be taken with an instrument. Readability difficulties may often occur due to parallax errors when an observer is noting the position of a pointer on a calibrated scale.</a:t>
            </a:r>
            <a:endParaRPr lang="en-US"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304800" y="990600"/>
            <a:ext cx="8331200" cy="4093428"/>
          </a:xfrm>
          <a:prstGeom prst="rect">
            <a:avLst/>
          </a:prstGeom>
          <a:noFill/>
          <a:ln w="9525">
            <a:noFill/>
            <a:miter lim="800000"/>
            <a:headEnd/>
            <a:tailEnd/>
          </a:ln>
        </p:spPr>
        <p:txBody>
          <a:bodyPr>
            <a:spAutoFit/>
          </a:bodyPr>
          <a:lstStyle/>
          <a:p>
            <a:pPr eaLnBrk="0" hangingPunct="0"/>
            <a:r>
              <a:rPr lang="en-US" sz="2000" b="1" dirty="0">
                <a:solidFill>
                  <a:srgbClr val="FF66FF"/>
                </a:solidFill>
                <a:latin typeface="Comic Sans MS" pitchFamily="66" charset="0"/>
              </a:rPr>
              <a:t>Range</a:t>
            </a:r>
          </a:p>
          <a:p>
            <a:pPr eaLnBrk="0" hangingPunct="0"/>
            <a:endParaRPr lang="en-US" sz="2000" b="1" dirty="0">
              <a:latin typeface="Comic Sans MS" pitchFamily="66" charset="0"/>
            </a:endParaRPr>
          </a:p>
          <a:p>
            <a:pPr eaLnBrk="0" hangingPunct="0"/>
            <a:r>
              <a:rPr lang="en-US" sz="2000" dirty="0">
                <a:latin typeface="Comic Sans MS" pitchFamily="66" charset="0"/>
              </a:rPr>
              <a:t>The ‘</a:t>
            </a:r>
            <a:r>
              <a:rPr lang="en-US" sz="2000" u="sng" dirty="0">
                <a:solidFill>
                  <a:srgbClr val="FF66FF"/>
                </a:solidFill>
                <a:latin typeface="Comic Sans MS" pitchFamily="66" charset="0"/>
              </a:rPr>
              <a:t>scale range</a:t>
            </a:r>
            <a:r>
              <a:rPr lang="en-US" sz="2000" dirty="0">
                <a:latin typeface="Comic Sans MS" pitchFamily="66" charset="0"/>
              </a:rPr>
              <a:t>’ is defined as the difference between the nominal values of the measured quantities corresponding to the terminal scale marks. This is normally expressed in the form ‘A’ to ‘B’ where A is the minimum scale value and B the maximum scale value.</a:t>
            </a:r>
          </a:p>
          <a:p>
            <a:pPr eaLnBrk="0" hangingPunct="0"/>
            <a:endParaRPr lang="en-US" sz="2000" dirty="0">
              <a:latin typeface="Comic Sans MS" pitchFamily="66" charset="0"/>
            </a:endParaRPr>
          </a:p>
          <a:p>
            <a:pPr eaLnBrk="0" hangingPunct="0"/>
            <a:r>
              <a:rPr lang="en-US" sz="2000" dirty="0">
                <a:latin typeface="Comic Sans MS" pitchFamily="66" charset="0"/>
              </a:rPr>
              <a:t>The ‘</a:t>
            </a:r>
            <a:r>
              <a:rPr lang="en-US" sz="2000" u="sng" dirty="0">
                <a:solidFill>
                  <a:srgbClr val="FF66FF"/>
                </a:solidFill>
                <a:latin typeface="Comic Sans MS" pitchFamily="66" charset="0"/>
              </a:rPr>
              <a:t>instrument range</a:t>
            </a:r>
            <a:r>
              <a:rPr lang="en-US" sz="2000" u="sng" dirty="0">
                <a:latin typeface="Comic Sans MS" pitchFamily="66" charset="0"/>
              </a:rPr>
              <a:t>’</a:t>
            </a:r>
            <a:r>
              <a:rPr lang="en-US" sz="2000" dirty="0">
                <a:latin typeface="Comic Sans MS" pitchFamily="66" charset="0"/>
              </a:rPr>
              <a:t> is the total range of values which an instrument is capable of measuring. In a single range instrument this corresponds to the scale range. In a multi-range instrument the difference is taken between </a:t>
            </a:r>
            <a:r>
              <a:rPr lang="en-US" sz="2000" u="sng" dirty="0">
                <a:solidFill>
                  <a:srgbClr val="00B050"/>
                </a:solidFill>
                <a:latin typeface="Comic Sans MS" pitchFamily="66" charset="0"/>
              </a:rPr>
              <a:t>the maximum scale value for the scale of highest values</a:t>
            </a:r>
            <a:r>
              <a:rPr lang="en-US" sz="2000" dirty="0">
                <a:solidFill>
                  <a:srgbClr val="00B050"/>
                </a:solidFill>
                <a:latin typeface="Comic Sans MS" pitchFamily="66" charset="0"/>
              </a:rPr>
              <a:t> </a:t>
            </a:r>
            <a:r>
              <a:rPr lang="en-US" sz="2000" dirty="0">
                <a:latin typeface="Comic Sans MS" pitchFamily="66" charset="0"/>
              </a:rPr>
              <a:t>and </a:t>
            </a:r>
            <a:r>
              <a:rPr lang="en-US" sz="2000" u="sng" dirty="0">
                <a:solidFill>
                  <a:srgbClr val="00B050"/>
                </a:solidFill>
                <a:latin typeface="Comic Sans MS" pitchFamily="66" charset="0"/>
              </a:rPr>
              <a:t>the minimum scale value for the scale of lowest values</a:t>
            </a:r>
            <a:r>
              <a:rPr lang="en-US" sz="2000" dirty="0">
                <a:latin typeface="Comic Sans MS" pitchFamily="66" charset="0"/>
              </a:rPr>
              <a:t>, provided that adjacent ranges overlap.</a:t>
            </a: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ext Box 2"/>
          <p:cNvSpPr txBox="1">
            <a:spLocks noChangeArrowheads="1"/>
          </p:cNvSpPr>
          <p:nvPr/>
        </p:nvSpPr>
        <p:spPr bwMode="auto">
          <a:xfrm>
            <a:off x="304800" y="914400"/>
            <a:ext cx="8534400" cy="4524315"/>
          </a:xfrm>
          <a:prstGeom prst="rect">
            <a:avLst/>
          </a:prstGeom>
          <a:noFill/>
          <a:ln w="9525">
            <a:noFill/>
            <a:miter lim="800000"/>
            <a:headEnd/>
            <a:tailEnd/>
          </a:ln>
        </p:spPr>
        <p:txBody>
          <a:bodyPr wrap="square">
            <a:spAutoFit/>
          </a:bodyPr>
          <a:lstStyle/>
          <a:p>
            <a:pPr eaLnBrk="0" hangingPunct="0"/>
            <a:r>
              <a:rPr lang="en-US" sz="3600" b="1" dirty="0">
                <a:solidFill>
                  <a:srgbClr val="FF66FF"/>
                </a:solidFill>
                <a:latin typeface="Comic Sans MS" pitchFamily="66" charset="0"/>
              </a:rPr>
              <a:t>Drift</a:t>
            </a:r>
            <a:endParaRPr lang="en-US" sz="2800" b="1" dirty="0">
              <a:solidFill>
                <a:srgbClr val="FF66FF"/>
              </a:solidFill>
              <a:latin typeface="Comic Sans MS" pitchFamily="66" charset="0"/>
            </a:endParaRPr>
          </a:p>
          <a:p>
            <a:pPr eaLnBrk="0" hangingPunct="0"/>
            <a:endParaRPr lang="en-US" sz="2800" b="1" dirty="0">
              <a:latin typeface="Comic Sans MS" pitchFamily="66" charset="0"/>
            </a:endParaRPr>
          </a:p>
          <a:p>
            <a:pPr eaLnBrk="0" hangingPunct="0"/>
            <a:r>
              <a:rPr lang="en-US" sz="2800" i="1" dirty="0">
                <a:solidFill>
                  <a:srgbClr val="FF66FF"/>
                </a:solidFill>
                <a:latin typeface="Comic Sans MS" pitchFamily="66" charset="0"/>
              </a:rPr>
              <a:t>Zero drift</a:t>
            </a:r>
            <a:r>
              <a:rPr lang="en-US" sz="2800" dirty="0">
                <a:solidFill>
                  <a:srgbClr val="FF66FF"/>
                </a:solidFill>
                <a:latin typeface="Comic Sans MS" pitchFamily="66" charset="0"/>
              </a:rPr>
              <a:t> </a:t>
            </a:r>
            <a:r>
              <a:rPr lang="en-US" sz="2800" dirty="0">
                <a:latin typeface="Comic Sans MS" pitchFamily="66" charset="0"/>
              </a:rPr>
              <a:t>is variation in the output of an instrument which is not caused by any change in the input; it is commonly caused by internal temperature changes and component instability.</a:t>
            </a:r>
          </a:p>
          <a:p>
            <a:pPr eaLnBrk="0" hangingPunct="0"/>
            <a:endParaRPr lang="en-US" sz="2800" dirty="0">
              <a:latin typeface="Comic Sans MS" pitchFamily="66" charset="0"/>
            </a:endParaRPr>
          </a:p>
          <a:p>
            <a:pPr eaLnBrk="0" hangingPunct="0"/>
            <a:r>
              <a:rPr lang="en-US" sz="2800" i="1" dirty="0">
                <a:solidFill>
                  <a:srgbClr val="FF66FF"/>
                </a:solidFill>
                <a:latin typeface="Comic Sans MS" pitchFamily="66" charset="0"/>
              </a:rPr>
              <a:t>Sensitivity drift</a:t>
            </a:r>
            <a:r>
              <a:rPr lang="en-US" sz="2800" dirty="0">
                <a:solidFill>
                  <a:srgbClr val="FF66FF"/>
                </a:solidFill>
                <a:latin typeface="Comic Sans MS" pitchFamily="66" charset="0"/>
              </a:rPr>
              <a:t> </a:t>
            </a:r>
            <a:r>
              <a:rPr lang="en-US" sz="2800" dirty="0">
                <a:latin typeface="Comic Sans MS" pitchFamily="66" charset="0"/>
              </a:rPr>
              <a:t>defines the amount by which instrument’s sensitivity varies as ambient conditions change.</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73" name="Freeform 2"/>
          <p:cNvSpPr>
            <a:spLocks/>
          </p:cNvSpPr>
          <p:nvPr/>
        </p:nvSpPr>
        <p:spPr bwMode="auto">
          <a:xfrm>
            <a:off x="1657350" y="1019175"/>
            <a:ext cx="3182938" cy="2205037"/>
          </a:xfrm>
          <a:custGeom>
            <a:avLst/>
            <a:gdLst>
              <a:gd name="T0" fmla="*/ 0 w 2005"/>
              <a:gd name="T1" fmla="*/ 0 h 1389"/>
              <a:gd name="T2" fmla="*/ 0 w 2005"/>
              <a:gd name="T3" fmla="*/ 2147483647 h 1389"/>
              <a:gd name="T4" fmla="*/ 2147483647 w 2005"/>
              <a:gd name="T5" fmla="*/ 2147483647 h 1389"/>
              <a:gd name="T6" fmla="*/ 0 60000 65536"/>
              <a:gd name="T7" fmla="*/ 0 60000 65536"/>
              <a:gd name="T8" fmla="*/ 0 60000 65536"/>
              <a:gd name="T9" fmla="*/ 0 w 2005"/>
              <a:gd name="T10" fmla="*/ 0 h 1389"/>
              <a:gd name="T11" fmla="*/ 2005 w 2005"/>
              <a:gd name="T12" fmla="*/ 1389 h 1389"/>
            </a:gdLst>
            <a:ahLst/>
            <a:cxnLst>
              <a:cxn ang="T6">
                <a:pos x="T0" y="T1"/>
              </a:cxn>
              <a:cxn ang="T7">
                <a:pos x="T2" y="T3"/>
              </a:cxn>
              <a:cxn ang="T8">
                <a:pos x="T4" y="T5"/>
              </a:cxn>
            </a:cxnLst>
            <a:rect l="T9" t="T10" r="T11" b="T12"/>
            <a:pathLst>
              <a:path w="2005" h="1389">
                <a:moveTo>
                  <a:pt x="0" y="0"/>
                </a:moveTo>
                <a:lnTo>
                  <a:pt x="0" y="1389"/>
                </a:lnTo>
                <a:lnTo>
                  <a:pt x="2005" y="1389"/>
                </a:lnTo>
              </a:path>
            </a:pathLst>
          </a:custGeom>
          <a:noFill/>
          <a:ln w="9525">
            <a:solidFill>
              <a:schemeClr val="tx1"/>
            </a:solidFill>
            <a:round/>
            <a:headEnd type="arrow" w="med" len="med"/>
            <a:tailEnd type="arrow" w="med" len="med"/>
          </a:ln>
        </p:spPr>
        <p:txBody>
          <a:bodyPr wrap="none" anchor="ctr"/>
          <a:lstStyle/>
          <a:p>
            <a:endParaRPr lang="en-AU"/>
          </a:p>
        </p:txBody>
      </p:sp>
      <p:sp>
        <p:nvSpPr>
          <p:cNvPr id="74" name="Line 3"/>
          <p:cNvSpPr>
            <a:spLocks noChangeShapeType="1"/>
          </p:cNvSpPr>
          <p:nvPr/>
        </p:nvSpPr>
        <p:spPr bwMode="auto">
          <a:xfrm flipV="1">
            <a:off x="1658938" y="1084262"/>
            <a:ext cx="2035175" cy="1512888"/>
          </a:xfrm>
          <a:prstGeom prst="line">
            <a:avLst/>
          </a:prstGeom>
          <a:noFill/>
          <a:ln w="25400">
            <a:solidFill>
              <a:schemeClr val="tx1"/>
            </a:solidFill>
            <a:round/>
            <a:headEnd/>
            <a:tailEnd/>
          </a:ln>
        </p:spPr>
        <p:txBody>
          <a:bodyPr wrap="none" anchor="ctr"/>
          <a:lstStyle/>
          <a:p>
            <a:endParaRPr lang="en-US"/>
          </a:p>
        </p:txBody>
      </p:sp>
      <p:sp>
        <p:nvSpPr>
          <p:cNvPr id="75" name="Line 4"/>
          <p:cNvSpPr>
            <a:spLocks noChangeShapeType="1"/>
          </p:cNvSpPr>
          <p:nvPr/>
        </p:nvSpPr>
        <p:spPr bwMode="auto">
          <a:xfrm flipV="1">
            <a:off x="1397000" y="2624137"/>
            <a:ext cx="1588" cy="587375"/>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76" name="Text Box 5"/>
          <p:cNvSpPr txBox="1">
            <a:spLocks noChangeArrowheads="1"/>
          </p:cNvSpPr>
          <p:nvPr/>
        </p:nvSpPr>
        <p:spPr bwMode="auto">
          <a:xfrm>
            <a:off x="3965575" y="3314700"/>
            <a:ext cx="809625" cy="457200"/>
          </a:xfrm>
          <a:prstGeom prst="rect">
            <a:avLst/>
          </a:prstGeom>
          <a:noFill/>
          <a:ln w="9525">
            <a:noFill/>
            <a:miter lim="800000"/>
            <a:headEnd/>
            <a:tailEnd/>
          </a:ln>
        </p:spPr>
        <p:txBody>
          <a:bodyPr wrap="none">
            <a:spAutoFit/>
          </a:bodyPr>
          <a:lstStyle/>
          <a:p>
            <a:pPr eaLnBrk="0" hangingPunct="0"/>
            <a:r>
              <a:rPr lang="en-US" i="1"/>
              <a:t>input</a:t>
            </a:r>
          </a:p>
        </p:txBody>
      </p:sp>
      <p:sp>
        <p:nvSpPr>
          <p:cNvPr id="77" name="Text Box 6"/>
          <p:cNvSpPr txBox="1">
            <a:spLocks noChangeArrowheads="1"/>
          </p:cNvSpPr>
          <p:nvPr/>
        </p:nvSpPr>
        <p:spPr bwMode="auto">
          <a:xfrm>
            <a:off x="457200" y="914400"/>
            <a:ext cx="1030288" cy="457200"/>
          </a:xfrm>
          <a:prstGeom prst="rect">
            <a:avLst/>
          </a:prstGeom>
          <a:noFill/>
          <a:ln w="9525">
            <a:noFill/>
            <a:miter lim="800000"/>
            <a:headEnd/>
            <a:tailEnd/>
          </a:ln>
        </p:spPr>
        <p:txBody>
          <a:bodyPr wrap="none">
            <a:spAutoFit/>
          </a:bodyPr>
          <a:lstStyle/>
          <a:p>
            <a:pPr eaLnBrk="0" hangingPunct="0"/>
            <a:r>
              <a:rPr lang="en-US" i="1" dirty="0"/>
              <a:t>Output</a:t>
            </a:r>
          </a:p>
        </p:txBody>
      </p:sp>
      <p:sp>
        <p:nvSpPr>
          <p:cNvPr id="78" name="Line 7"/>
          <p:cNvSpPr>
            <a:spLocks noChangeShapeType="1"/>
          </p:cNvSpPr>
          <p:nvPr/>
        </p:nvSpPr>
        <p:spPr bwMode="auto">
          <a:xfrm flipV="1">
            <a:off x="1666875" y="1668462"/>
            <a:ext cx="2035175" cy="1512888"/>
          </a:xfrm>
          <a:prstGeom prst="line">
            <a:avLst/>
          </a:prstGeom>
          <a:noFill/>
          <a:ln w="25400">
            <a:solidFill>
              <a:schemeClr val="tx1"/>
            </a:solidFill>
            <a:prstDash val="dash"/>
            <a:round/>
            <a:headEnd/>
            <a:tailEnd/>
          </a:ln>
        </p:spPr>
        <p:txBody>
          <a:bodyPr wrap="none" anchor="ctr"/>
          <a:lstStyle/>
          <a:p>
            <a:endParaRPr lang="en-US"/>
          </a:p>
        </p:txBody>
      </p:sp>
      <p:sp>
        <p:nvSpPr>
          <p:cNvPr id="79" name="Text Box 8"/>
          <p:cNvSpPr txBox="1">
            <a:spLocks noChangeArrowheads="1"/>
          </p:cNvSpPr>
          <p:nvPr/>
        </p:nvSpPr>
        <p:spPr bwMode="auto">
          <a:xfrm>
            <a:off x="546100" y="2452687"/>
            <a:ext cx="825500" cy="822325"/>
          </a:xfrm>
          <a:prstGeom prst="rect">
            <a:avLst/>
          </a:prstGeom>
          <a:noFill/>
          <a:ln w="9525">
            <a:noFill/>
            <a:miter lim="800000"/>
            <a:headEnd/>
            <a:tailEnd/>
          </a:ln>
        </p:spPr>
        <p:txBody>
          <a:bodyPr>
            <a:spAutoFit/>
          </a:bodyPr>
          <a:lstStyle/>
          <a:p>
            <a:pPr eaLnBrk="0" hangingPunct="0"/>
            <a:r>
              <a:rPr lang="en-US" i="1"/>
              <a:t>zero drift</a:t>
            </a:r>
          </a:p>
        </p:txBody>
      </p:sp>
      <p:sp>
        <p:nvSpPr>
          <p:cNvPr id="80" name="Freeform 9"/>
          <p:cNvSpPr>
            <a:spLocks/>
          </p:cNvSpPr>
          <p:nvPr/>
        </p:nvSpPr>
        <p:spPr bwMode="auto">
          <a:xfrm>
            <a:off x="5672138" y="1028700"/>
            <a:ext cx="3182937" cy="2205037"/>
          </a:xfrm>
          <a:custGeom>
            <a:avLst/>
            <a:gdLst>
              <a:gd name="T0" fmla="*/ 0 w 2005"/>
              <a:gd name="T1" fmla="*/ 0 h 1389"/>
              <a:gd name="T2" fmla="*/ 0 w 2005"/>
              <a:gd name="T3" fmla="*/ 2147483647 h 1389"/>
              <a:gd name="T4" fmla="*/ 2147483647 w 2005"/>
              <a:gd name="T5" fmla="*/ 2147483647 h 1389"/>
              <a:gd name="T6" fmla="*/ 0 60000 65536"/>
              <a:gd name="T7" fmla="*/ 0 60000 65536"/>
              <a:gd name="T8" fmla="*/ 0 60000 65536"/>
              <a:gd name="T9" fmla="*/ 0 w 2005"/>
              <a:gd name="T10" fmla="*/ 0 h 1389"/>
              <a:gd name="T11" fmla="*/ 2005 w 2005"/>
              <a:gd name="T12" fmla="*/ 1389 h 1389"/>
            </a:gdLst>
            <a:ahLst/>
            <a:cxnLst>
              <a:cxn ang="T6">
                <a:pos x="T0" y="T1"/>
              </a:cxn>
              <a:cxn ang="T7">
                <a:pos x="T2" y="T3"/>
              </a:cxn>
              <a:cxn ang="T8">
                <a:pos x="T4" y="T5"/>
              </a:cxn>
            </a:cxnLst>
            <a:rect l="T9" t="T10" r="T11" b="T12"/>
            <a:pathLst>
              <a:path w="2005" h="1389">
                <a:moveTo>
                  <a:pt x="0" y="0"/>
                </a:moveTo>
                <a:lnTo>
                  <a:pt x="0" y="1389"/>
                </a:lnTo>
                <a:lnTo>
                  <a:pt x="2005" y="1389"/>
                </a:lnTo>
              </a:path>
            </a:pathLst>
          </a:custGeom>
          <a:noFill/>
          <a:ln w="9525">
            <a:solidFill>
              <a:schemeClr val="tx1"/>
            </a:solidFill>
            <a:round/>
            <a:headEnd type="arrow" w="med" len="med"/>
            <a:tailEnd type="arrow" w="med" len="med"/>
          </a:ln>
        </p:spPr>
        <p:txBody>
          <a:bodyPr wrap="none" anchor="ctr"/>
          <a:lstStyle/>
          <a:p>
            <a:endParaRPr lang="en-AU"/>
          </a:p>
        </p:txBody>
      </p:sp>
      <p:sp>
        <p:nvSpPr>
          <p:cNvPr id="81" name="Line 10"/>
          <p:cNvSpPr>
            <a:spLocks noChangeShapeType="1"/>
          </p:cNvSpPr>
          <p:nvPr/>
        </p:nvSpPr>
        <p:spPr bwMode="auto">
          <a:xfrm flipV="1">
            <a:off x="5673725" y="1119187"/>
            <a:ext cx="2047875" cy="2100263"/>
          </a:xfrm>
          <a:prstGeom prst="line">
            <a:avLst/>
          </a:prstGeom>
          <a:noFill/>
          <a:ln w="25400">
            <a:solidFill>
              <a:schemeClr val="tx1"/>
            </a:solidFill>
            <a:round/>
            <a:headEnd/>
            <a:tailEnd/>
          </a:ln>
        </p:spPr>
        <p:txBody>
          <a:bodyPr wrap="none" anchor="ctr"/>
          <a:lstStyle/>
          <a:p>
            <a:endParaRPr lang="en-US"/>
          </a:p>
        </p:txBody>
      </p:sp>
      <p:sp>
        <p:nvSpPr>
          <p:cNvPr id="82" name="Text Box 11"/>
          <p:cNvSpPr txBox="1">
            <a:spLocks noChangeArrowheads="1"/>
          </p:cNvSpPr>
          <p:nvPr/>
        </p:nvSpPr>
        <p:spPr bwMode="auto">
          <a:xfrm>
            <a:off x="7980363" y="3324225"/>
            <a:ext cx="809625" cy="457200"/>
          </a:xfrm>
          <a:prstGeom prst="rect">
            <a:avLst/>
          </a:prstGeom>
          <a:noFill/>
          <a:ln w="9525">
            <a:noFill/>
            <a:miter lim="800000"/>
            <a:headEnd/>
            <a:tailEnd/>
          </a:ln>
        </p:spPr>
        <p:txBody>
          <a:bodyPr wrap="none">
            <a:spAutoFit/>
          </a:bodyPr>
          <a:lstStyle/>
          <a:p>
            <a:pPr eaLnBrk="0" hangingPunct="0"/>
            <a:r>
              <a:rPr lang="en-US" i="1"/>
              <a:t>input</a:t>
            </a:r>
          </a:p>
        </p:txBody>
      </p:sp>
      <p:sp>
        <p:nvSpPr>
          <p:cNvPr id="83" name="Text Box 12"/>
          <p:cNvSpPr txBox="1">
            <a:spLocks noChangeArrowheads="1"/>
          </p:cNvSpPr>
          <p:nvPr/>
        </p:nvSpPr>
        <p:spPr bwMode="auto">
          <a:xfrm>
            <a:off x="4648200" y="990600"/>
            <a:ext cx="1030287" cy="457200"/>
          </a:xfrm>
          <a:prstGeom prst="rect">
            <a:avLst/>
          </a:prstGeom>
          <a:noFill/>
          <a:ln w="9525">
            <a:noFill/>
            <a:miter lim="800000"/>
            <a:headEnd/>
            <a:tailEnd/>
          </a:ln>
        </p:spPr>
        <p:txBody>
          <a:bodyPr wrap="none">
            <a:spAutoFit/>
          </a:bodyPr>
          <a:lstStyle/>
          <a:p>
            <a:pPr eaLnBrk="0" hangingPunct="0"/>
            <a:r>
              <a:rPr lang="en-US" i="1" dirty="0"/>
              <a:t>Output</a:t>
            </a:r>
          </a:p>
        </p:txBody>
      </p:sp>
      <p:sp>
        <p:nvSpPr>
          <p:cNvPr id="84" name="Line 13"/>
          <p:cNvSpPr>
            <a:spLocks noChangeShapeType="1"/>
          </p:cNvSpPr>
          <p:nvPr/>
        </p:nvSpPr>
        <p:spPr bwMode="auto">
          <a:xfrm flipV="1">
            <a:off x="5681663" y="1455737"/>
            <a:ext cx="2335212" cy="1735138"/>
          </a:xfrm>
          <a:prstGeom prst="line">
            <a:avLst/>
          </a:prstGeom>
          <a:noFill/>
          <a:ln w="25400">
            <a:solidFill>
              <a:schemeClr val="tx1"/>
            </a:solidFill>
            <a:prstDash val="dash"/>
            <a:round/>
            <a:headEnd/>
            <a:tailEnd/>
          </a:ln>
        </p:spPr>
        <p:txBody>
          <a:bodyPr wrap="none" anchor="ctr"/>
          <a:lstStyle/>
          <a:p>
            <a:endParaRPr lang="en-US"/>
          </a:p>
        </p:txBody>
      </p:sp>
      <p:sp>
        <p:nvSpPr>
          <p:cNvPr id="85" name="Text Box 14"/>
          <p:cNvSpPr txBox="1">
            <a:spLocks noChangeArrowheads="1"/>
          </p:cNvSpPr>
          <p:nvPr/>
        </p:nvSpPr>
        <p:spPr bwMode="auto">
          <a:xfrm>
            <a:off x="7261225" y="2032000"/>
            <a:ext cx="1725613" cy="822325"/>
          </a:xfrm>
          <a:prstGeom prst="rect">
            <a:avLst/>
          </a:prstGeom>
          <a:noFill/>
          <a:ln w="9525">
            <a:noFill/>
            <a:miter lim="800000"/>
            <a:headEnd/>
            <a:tailEnd/>
          </a:ln>
        </p:spPr>
        <p:txBody>
          <a:bodyPr>
            <a:spAutoFit/>
          </a:bodyPr>
          <a:lstStyle/>
          <a:p>
            <a:pPr eaLnBrk="0" hangingPunct="0"/>
            <a:r>
              <a:rPr lang="en-US" i="1"/>
              <a:t>sensitivity drift</a:t>
            </a:r>
          </a:p>
        </p:txBody>
      </p:sp>
      <p:sp>
        <p:nvSpPr>
          <p:cNvPr id="86" name="Freeform 15"/>
          <p:cNvSpPr>
            <a:spLocks/>
          </p:cNvSpPr>
          <p:nvPr/>
        </p:nvSpPr>
        <p:spPr bwMode="auto">
          <a:xfrm>
            <a:off x="7450138" y="1422400"/>
            <a:ext cx="222250" cy="287337"/>
          </a:xfrm>
          <a:custGeom>
            <a:avLst/>
            <a:gdLst>
              <a:gd name="T0" fmla="*/ 352821820 w 140"/>
              <a:gd name="T1" fmla="*/ 456146738 h 181"/>
              <a:gd name="T2" fmla="*/ 249494665 w 140"/>
              <a:gd name="T3" fmla="*/ 186491225 h 181"/>
              <a:gd name="T4" fmla="*/ 0 w 140"/>
              <a:gd name="T5" fmla="*/ 0 h 181"/>
              <a:gd name="T6" fmla="*/ 0 60000 65536"/>
              <a:gd name="T7" fmla="*/ 0 60000 65536"/>
              <a:gd name="T8" fmla="*/ 0 60000 65536"/>
              <a:gd name="T9" fmla="*/ 0 w 140"/>
              <a:gd name="T10" fmla="*/ 0 h 181"/>
              <a:gd name="T11" fmla="*/ 140 w 140"/>
              <a:gd name="T12" fmla="*/ 181 h 181"/>
            </a:gdLst>
            <a:ahLst/>
            <a:cxnLst>
              <a:cxn ang="T6">
                <a:pos x="T0" y="T1"/>
              </a:cxn>
              <a:cxn ang="T7">
                <a:pos x="T2" y="T3"/>
              </a:cxn>
              <a:cxn ang="T8">
                <a:pos x="T4" y="T5"/>
              </a:cxn>
            </a:cxnLst>
            <a:rect l="T9" t="T10" r="T11" b="T12"/>
            <a:pathLst>
              <a:path w="140" h="181">
                <a:moveTo>
                  <a:pt x="140" y="181"/>
                </a:moveTo>
                <a:cubicBezTo>
                  <a:pt x="131" y="142"/>
                  <a:pt x="122" y="104"/>
                  <a:pt x="99" y="74"/>
                </a:cubicBezTo>
                <a:cubicBezTo>
                  <a:pt x="76" y="44"/>
                  <a:pt x="38" y="22"/>
                  <a:pt x="0" y="0"/>
                </a:cubicBezTo>
              </a:path>
            </a:pathLst>
          </a:custGeom>
          <a:noFill/>
          <a:ln w="9525">
            <a:solidFill>
              <a:schemeClr val="tx1"/>
            </a:solidFill>
            <a:round/>
            <a:headEnd/>
            <a:tailEnd type="arrow" w="lg" len="med"/>
          </a:ln>
        </p:spPr>
        <p:txBody>
          <a:bodyPr wrap="none" anchor="ctr"/>
          <a:lstStyle/>
          <a:p>
            <a:endParaRPr lang="en-AU"/>
          </a:p>
        </p:txBody>
      </p:sp>
      <p:sp>
        <p:nvSpPr>
          <p:cNvPr id="87" name="Freeform 16"/>
          <p:cNvSpPr>
            <a:spLocks/>
          </p:cNvSpPr>
          <p:nvPr/>
        </p:nvSpPr>
        <p:spPr bwMode="auto">
          <a:xfrm>
            <a:off x="3214688" y="4183062"/>
            <a:ext cx="3182937" cy="2205038"/>
          </a:xfrm>
          <a:custGeom>
            <a:avLst/>
            <a:gdLst>
              <a:gd name="T0" fmla="*/ 0 w 2005"/>
              <a:gd name="T1" fmla="*/ 0 h 1389"/>
              <a:gd name="T2" fmla="*/ 0 w 2005"/>
              <a:gd name="T3" fmla="*/ 2147483647 h 1389"/>
              <a:gd name="T4" fmla="*/ 2147483647 w 2005"/>
              <a:gd name="T5" fmla="*/ 2147483647 h 1389"/>
              <a:gd name="T6" fmla="*/ 0 60000 65536"/>
              <a:gd name="T7" fmla="*/ 0 60000 65536"/>
              <a:gd name="T8" fmla="*/ 0 60000 65536"/>
              <a:gd name="T9" fmla="*/ 0 w 2005"/>
              <a:gd name="T10" fmla="*/ 0 h 1389"/>
              <a:gd name="T11" fmla="*/ 2005 w 2005"/>
              <a:gd name="T12" fmla="*/ 1389 h 1389"/>
            </a:gdLst>
            <a:ahLst/>
            <a:cxnLst>
              <a:cxn ang="T6">
                <a:pos x="T0" y="T1"/>
              </a:cxn>
              <a:cxn ang="T7">
                <a:pos x="T2" y="T3"/>
              </a:cxn>
              <a:cxn ang="T8">
                <a:pos x="T4" y="T5"/>
              </a:cxn>
            </a:cxnLst>
            <a:rect l="T9" t="T10" r="T11" b="T12"/>
            <a:pathLst>
              <a:path w="2005" h="1389">
                <a:moveTo>
                  <a:pt x="0" y="0"/>
                </a:moveTo>
                <a:lnTo>
                  <a:pt x="0" y="1389"/>
                </a:lnTo>
                <a:lnTo>
                  <a:pt x="2005" y="1389"/>
                </a:lnTo>
              </a:path>
            </a:pathLst>
          </a:custGeom>
          <a:noFill/>
          <a:ln w="9525">
            <a:solidFill>
              <a:schemeClr val="tx1"/>
            </a:solidFill>
            <a:round/>
            <a:headEnd type="arrow" w="med" len="med"/>
            <a:tailEnd type="arrow" w="med" len="med"/>
          </a:ln>
        </p:spPr>
        <p:txBody>
          <a:bodyPr wrap="none" anchor="ctr"/>
          <a:lstStyle/>
          <a:p>
            <a:endParaRPr lang="en-AU"/>
          </a:p>
        </p:txBody>
      </p:sp>
      <p:sp>
        <p:nvSpPr>
          <p:cNvPr id="88" name="Line 17"/>
          <p:cNvSpPr>
            <a:spLocks noChangeShapeType="1"/>
          </p:cNvSpPr>
          <p:nvPr/>
        </p:nvSpPr>
        <p:spPr bwMode="auto">
          <a:xfrm flipV="1">
            <a:off x="3203575" y="3803650"/>
            <a:ext cx="2047875" cy="2100262"/>
          </a:xfrm>
          <a:prstGeom prst="line">
            <a:avLst/>
          </a:prstGeom>
          <a:noFill/>
          <a:ln w="25400">
            <a:solidFill>
              <a:schemeClr val="tx1"/>
            </a:solidFill>
            <a:round/>
            <a:headEnd/>
            <a:tailEnd/>
          </a:ln>
        </p:spPr>
        <p:txBody>
          <a:bodyPr wrap="none" anchor="ctr"/>
          <a:lstStyle/>
          <a:p>
            <a:endParaRPr lang="en-US"/>
          </a:p>
        </p:txBody>
      </p:sp>
      <p:sp>
        <p:nvSpPr>
          <p:cNvPr id="89" name="Text Box 18"/>
          <p:cNvSpPr txBox="1">
            <a:spLocks noChangeArrowheads="1"/>
          </p:cNvSpPr>
          <p:nvPr/>
        </p:nvSpPr>
        <p:spPr bwMode="auto">
          <a:xfrm>
            <a:off x="6477000" y="6172200"/>
            <a:ext cx="809625" cy="457200"/>
          </a:xfrm>
          <a:prstGeom prst="rect">
            <a:avLst/>
          </a:prstGeom>
          <a:noFill/>
          <a:ln w="9525">
            <a:noFill/>
            <a:miter lim="800000"/>
            <a:headEnd/>
            <a:tailEnd/>
          </a:ln>
        </p:spPr>
        <p:txBody>
          <a:bodyPr wrap="none">
            <a:spAutoFit/>
          </a:bodyPr>
          <a:lstStyle/>
          <a:p>
            <a:pPr eaLnBrk="0" hangingPunct="0"/>
            <a:r>
              <a:rPr lang="en-US" i="1" dirty="0"/>
              <a:t>input</a:t>
            </a:r>
          </a:p>
        </p:txBody>
      </p:sp>
      <p:sp>
        <p:nvSpPr>
          <p:cNvPr id="90" name="Text Box 19"/>
          <p:cNvSpPr txBox="1">
            <a:spLocks noChangeArrowheads="1"/>
          </p:cNvSpPr>
          <p:nvPr/>
        </p:nvSpPr>
        <p:spPr bwMode="auto">
          <a:xfrm>
            <a:off x="2039938" y="4156075"/>
            <a:ext cx="1030287" cy="457200"/>
          </a:xfrm>
          <a:prstGeom prst="rect">
            <a:avLst/>
          </a:prstGeom>
          <a:noFill/>
          <a:ln w="9525">
            <a:noFill/>
            <a:miter lim="800000"/>
            <a:headEnd/>
            <a:tailEnd/>
          </a:ln>
        </p:spPr>
        <p:txBody>
          <a:bodyPr wrap="none">
            <a:spAutoFit/>
          </a:bodyPr>
          <a:lstStyle/>
          <a:p>
            <a:pPr eaLnBrk="0" hangingPunct="0"/>
            <a:r>
              <a:rPr lang="en-US" i="1"/>
              <a:t>Output</a:t>
            </a:r>
          </a:p>
        </p:txBody>
      </p:sp>
      <p:sp>
        <p:nvSpPr>
          <p:cNvPr id="91" name="Line 20"/>
          <p:cNvSpPr>
            <a:spLocks noChangeShapeType="1"/>
          </p:cNvSpPr>
          <p:nvPr/>
        </p:nvSpPr>
        <p:spPr bwMode="auto">
          <a:xfrm flipV="1">
            <a:off x="3224213" y="4610100"/>
            <a:ext cx="2335212" cy="1735137"/>
          </a:xfrm>
          <a:prstGeom prst="line">
            <a:avLst/>
          </a:prstGeom>
          <a:noFill/>
          <a:ln w="25400">
            <a:solidFill>
              <a:schemeClr val="tx1"/>
            </a:solidFill>
            <a:prstDash val="dash"/>
            <a:round/>
            <a:headEnd/>
            <a:tailEnd/>
          </a:ln>
        </p:spPr>
        <p:txBody>
          <a:bodyPr wrap="none" anchor="ctr"/>
          <a:lstStyle/>
          <a:p>
            <a:endParaRPr lang="en-US"/>
          </a:p>
        </p:txBody>
      </p:sp>
      <p:sp>
        <p:nvSpPr>
          <p:cNvPr id="92" name="Text Box 21"/>
          <p:cNvSpPr txBox="1">
            <a:spLocks noChangeArrowheads="1"/>
          </p:cNvSpPr>
          <p:nvPr/>
        </p:nvSpPr>
        <p:spPr bwMode="auto">
          <a:xfrm>
            <a:off x="5521325" y="4025900"/>
            <a:ext cx="1725613" cy="822325"/>
          </a:xfrm>
          <a:prstGeom prst="rect">
            <a:avLst/>
          </a:prstGeom>
          <a:noFill/>
          <a:ln w="9525">
            <a:noFill/>
            <a:miter lim="800000"/>
            <a:headEnd/>
            <a:tailEnd/>
          </a:ln>
        </p:spPr>
        <p:txBody>
          <a:bodyPr>
            <a:spAutoFit/>
          </a:bodyPr>
          <a:lstStyle/>
          <a:p>
            <a:pPr eaLnBrk="0" hangingPunct="0"/>
            <a:r>
              <a:rPr lang="en-US" i="1"/>
              <a:t>sensitivity drift</a:t>
            </a:r>
          </a:p>
        </p:txBody>
      </p:sp>
      <p:sp>
        <p:nvSpPr>
          <p:cNvPr id="93" name="Freeform 22"/>
          <p:cNvSpPr>
            <a:spLocks/>
          </p:cNvSpPr>
          <p:nvPr/>
        </p:nvSpPr>
        <p:spPr bwMode="auto">
          <a:xfrm>
            <a:off x="4862513" y="4184650"/>
            <a:ext cx="352425" cy="679450"/>
          </a:xfrm>
          <a:custGeom>
            <a:avLst/>
            <a:gdLst>
              <a:gd name="T0" fmla="*/ 887166932 w 140"/>
              <a:gd name="T1" fmla="*/ 2147483647 h 181"/>
              <a:gd name="T2" fmla="*/ 627354144 w 140"/>
              <a:gd name="T3" fmla="*/ 1042771928 h 181"/>
              <a:gd name="T4" fmla="*/ 0 w 140"/>
              <a:gd name="T5" fmla="*/ 0 h 181"/>
              <a:gd name="T6" fmla="*/ 0 60000 65536"/>
              <a:gd name="T7" fmla="*/ 0 60000 65536"/>
              <a:gd name="T8" fmla="*/ 0 60000 65536"/>
              <a:gd name="T9" fmla="*/ 0 w 140"/>
              <a:gd name="T10" fmla="*/ 0 h 181"/>
              <a:gd name="T11" fmla="*/ 140 w 140"/>
              <a:gd name="T12" fmla="*/ 181 h 181"/>
            </a:gdLst>
            <a:ahLst/>
            <a:cxnLst>
              <a:cxn ang="T6">
                <a:pos x="T0" y="T1"/>
              </a:cxn>
              <a:cxn ang="T7">
                <a:pos x="T2" y="T3"/>
              </a:cxn>
              <a:cxn ang="T8">
                <a:pos x="T4" y="T5"/>
              </a:cxn>
            </a:cxnLst>
            <a:rect l="T9" t="T10" r="T11" b="T12"/>
            <a:pathLst>
              <a:path w="140" h="181">
                <a:moveTo>
                  <a:pt x="140" y="181"/>
                </a:moveTo>
                <a:cubicBezTo>
                  <a:pt x="131" y="142"/>
                  <a:pt x="122" y="104"/>
                  <a:pt x="99" y="74"/>
                </a:cubicBezTo>
                <a:cubicBezTo>
                  <a:pt x="76" y="44"/>
                  <a:pt x="38" y="22"/>
                  <a:pt x="0" y="0"/>
                </a:cubicBezTo>
              </a:path>
            </a:pathLst>
          </a:custGeom>
          <a:noFill/>
          <a:ln w="9525">
            <a:solidFill>
              <a:schemeClr val="tx1"/>
            </a:solidFill>
            <a:round/>
            <a:headEnd/>
            <a:tailEnd type="arrow" w="lg" len="med"/>
          </a:ln>
        </p:spPr>
        <p:txBody>
          <a:bodyPr wrap="none" anchor="ctr"/>
          <a:lstStyle/>
          <a:p>
            <a:endParaRPr lang="en-AU"/>
          </a:p>
        </p:txBody>
      </p:sp>
      <p:sp>
        <p:nvSpPr>
          <p:cNvPr id="94" name="Line 23"/>
          <p:cNvSpPr>
            <a:spLocks noChangeShapeType="1"/>
          </p:cNvSpPr>
          <p:nvPr/>
        </p:nvSpPr>
        <p:spPr bwMode="auto">
          <a:xfrm flipV="1">
            <a:off x="3062288" y="5934075"/>
            <a:ext cx="1587" cy="4953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95" name="Text Box 24"/>
          <p:cNvSpPr txBox="1">
            <a:spLocks noChangeArrowheads="1"/>
          </p:cNvSpPr>
          <p:nvPr/>
        </p:nvSpPr>
        <p:spPr bwMode="auto">
          <a:xfrm>
            <a:off x="2211388" y="5670550"/>
            <a:ext cx="825500" cy="822325"/>
          </a:xfrm>
          <a:prstGeom prst="rect">
            <a:avLst/>
          </a:prstGeom>
          <a:noFill/>
          <a:ln w="9525">
            <a:noFill/>
            <a:miter lim="800000"/>
            <a:headEnd/>
            <a:tailEnd/>
          </a:ln>
        </p:spPr>
        <p:txBody>
          <a:bodyPr>
            <a:spAutoFit/>
          </a:bodyPr>
          <a:lstStyle/>
          <a:p>
            <a:pPr eaLnBrk="0" hangingPunct="0"/>
            <a:r>
              <a:rPr lang="en-US" i="1"/>
              <a:t>zero drift</a:t>
            </a:r>
          </a:p>
        </p:txBody>
      </p:sp>
      <p:sp>
        <p:nvSpPr>
          <p:cNvPr id="96" name="Rectangle 95"/>
          <p:cNvSpPr/>
          <p:nvPr/>
        </p:nvSpPr>
        <p:spPr>
          <a:xfrm>
            <a:off x="3810000" y="533400"/>
            <a:ext cx="864339" cy="369332"/>
          </a:xfrm>
          <a:prstGeom prst="rect">
            <a:avLst/>
          </a:prstGeom>
        </p:spPr>
        <p:txBody>
          <a:bodyPr wrap="none">
            <a:spAutoFit/>
          </a:bodyPr>
          <a:lstStyle/>
          <a:p>
            <a:pPr eaLnBrk="0" hangingPunct="0"/>
            <a:r>
              <a:rPr lang="en-US" b="1" dirty="0" smtClean="0">
                <a:solidFill>
                  <a:srgbClr val="FF66FF"/>
                </a:solidFill>
                <a:latin typeface="Comic Sans MS" pitchFamily="66" charset="0"/>
              </a:rPr>
              <a:t>Drifts</a:t>
            </a:r>
            <a:endParaRPr lang="en-US" sz="1400" b="1" dirty="0">
              <a:solidFill>
                <a:srgbClr val="FF66FF"/>
              </a:solidFill>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27" name="Rectangle 26"/>
          <p:cNvSpPr/>
          <p:nvPr/>
        </p:nvSpPr>
        <p:spPr>
          <a:xfrm>
            <a:off x="228600" y="1066800"/>
            <a:ext cx="8686800" cy="1200329"/>
          </a:xfrm>
          <a:prstGeom prst="rect">
            <a:avLst/>
          </a:prstGeom>
        </p:spPr>
        <p:txBody>
          <a:bodyPr wrap="square">
            <a:spAutoFit/>
          </a:bodyPr>
          <a:lstStyle/>
          <a:p>
            <a:r>
              <a:rPr lang="en-US" b="1" dirty="0" smtClean="0">
                <a:solidFill>
                  <a:srgbClr val="C00000"/>
                </a:solidFill>
                <a:latin typeface="Comic Sans MS" pitchFamily="66" charset="0"/>
              </a:rPr>
              <a:t>The </a:t>
            </a:r>
            <a:r>
              <a:rPr lang="en-US" b="1" dirty="0" err="1" smtClean="0">
                <a:solidFill>
                  <a:srgbClr val="C00000"/>
                </a:solidFill>
                <a:latin typeface="Comic Sans MS" pitchFamily="66" charset="0"/>
              </a:rPr>
              <a:t>D’Arsonval</a:t>
            </a:r>
            <a:r>
              <a:rPr lang="en-US" b="1" dirty="0" smtClean="0">
                <a:solidFill>
                  <a:srgbClr val="C00000"/>
                </a:solidFill>
                <a:latin typeface="Comic Sans MS" pitchFamily="66" charset="0"/>
              </a:rPr>
              <a:t> Meter</a:t>
            </a:r>
          </a:p>
          <a:p>
            <a:r>
              <a:rPr lang="en-US" b="1" dirty="0" smtClean="0">
                <a:latin typeface="Comic Sans MS" pitchFamily="66" charset="0"/>
              </a:rPr>
              <a:t>This indicator balances the force on a current-carrying wire due to a permanent magnet moving coil </a:t>
            </a:r>
            <a:r>
              <a:rPr lang="en-US" b="1" dirty="0" smtClean="0">
                <a:solidFill>
                  <a:srgbClr val="FF66FF"/>
                </a:solidFill>
                <a:latin typeface="Comic Sans MS" pitchFamily="66" charset="0"/>
              </a:rPr>
              <a:t>(PMMC) </a:t>
            </a:r>
            <a:r>
              <a:rPr lang="en-US" b="1" dirty="0" smtClean="0">
                <a:latin typeface="Comic Sans MS" pitchFamily="66" charset="0"/>
              </a:rPr>
              <a:t>against a spring. The measured current </a:t>
            </a:r>
            <a:r>
              <a:rPr lang="en-US" b="1" dirty="0" err="1" smtClean="0">
                <a:latin typeface="Comic Sans MS" pitchFamily="66" charset="0"/>
              </a:rPr>
              <a:t>ﬂows</a:t>
            </a:r>
            <a:r>
              <a:rPr lang="en-US" b="1" dirty="0" smtClean="0">
                <a:latin typeface="Comic Sans MS" pitchFamily="66" charset="0"/>
              </a:rPr>
              <a:t> in a coil of wire supported in bearings. </a:t>
            </a:r>
            <a:endParaRPr lang="en-US" b="1" dirty="0">
              <a:latin typeface="Comic Sans MS" pitchFamily="66" charset="0"/>
            </a:endParaRPr>
          </a:p>
        </p:txBody>
      </p:sp>
      <p:sp>
        <p:nvSpPr>
          <p:cNvPr id="28" name="Rectangle 2"/>
          <p:cNvSpPr>
            <a:spLocks noGrp="1" noChangeArrowheads="1"/>
          </p:cNvSpPr>
          <p:nvPr>
            <p:ph type="title"/>
          </p:nvPr>
        </p:nvSpPr>
        <p:spPr>
          <a:xfrm>
            <a:off x="0" y="2057400"/>
            <a:ext cx="9144000" cy="1128713"/>
          </a:xfrm>
        </p:spPr>
        <p:txBody>
          <a:bodyPr/>
          <a:lstStyle/>
          <a:p>
            <a:pPr eaLnBrk="1" hangingPunct="1"/>
            <a:r>
              <a:rPr lang="en-US" sz="2800" i="1" dirty="0" err="1" smtClean="0">
                <a:solidFill>
                  <a:srgbClr val="0070C0"/>
                </a:solidFill>
                <a:latin typeface="Comic Sans MS" pitchFamily="66" charset="0"/>
              </a:rPr>
              <a:t>D’Arsonval</a:t>
            </a:r>
            <a:r>
              <a:rPr lang="en-US" sz="2800" i="1" dirty="0" smtClean="0">
                <a:solidFill>
                  <a:srgbClr val="0070C0"/>
                </a:solidFill>
                <a:latin typeface="Comic Sans MS" pitchFamily="66" charset="0"/>
              </a:rPr>
              <a:t> Galvanometer (PMMC)</a:t>
            </a:r>
          </a:p>
        </p:txBody>
      </p:sp>
      <p:pic>
        <p:nvPicPr>
          <p:cNvPr id="29" name="Picture 7" descr="pmmc6"/>
          <p:cNvPicPr>
            <a:picLocks noChangeAspect="1" noChangeArrowheads="1"/>
          </p:cNvPicPr>
          <p:nvPr/>
        </p:nvPicPr>
        <p:blipFill>
          <a:blip r:embed="rId3"/>
          <a:srcRect/>
          <a:stretch>
            <a:fillRect/>
          </a:stretch>
        </p:blipFill>
        <p:spPr bwMode="auto">
          <a:xfrm>
            <a:off x="4953000" y="2971800"/>
            <a:ext cx="3657600" cy="3581400"/>
          </a:xfrm>
          <a:prstGeom prst="rect">
            <a:avLst/>
          </a:prstGeom>
          <a:noFill/>
          <a:ln w="9525">
            <a:noFill/>
            <a:miter lim="800000"/>
            <a:headEnd/>
            <a:tailEnd/>
          </a:ln>
        </p:spPr>
      </p:pic>
      <p:pic>
        <p:nvPicPr>
          <p:cNvPr id="30" name="Picture 29" descr="pmmc5"/>
          <p:cNvPicPr>
            <a:picLocks noChangeAspect="1" noChangeArrowheads="1"/>
          </p:cNvPicPr>
          <p:nvPr/>
        </p:nvPicPr>
        <p:blipFill>
          <a:blip r:embed="rId4"/>
          <a:srcRect/>
          <a:stretch>
            <a:fillRect/>
          </a:stretch>
        </p:blipFill>
        <p:spPr bwMode="auto">
          <a:xfrm>
            <a:off x="381000" y="2889555"/>
            <a:ext cx="3505200" cy="36442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27" name="Rectangle 26"/>
          <p:cNvSpPr/>
          <p:nvPr/>
        </p:nvSpPr>
        <p:spPr>
          <a:xfrm>
            <a:off x="76200" y="1981200"/>
            <a:ext cx="8915400" cy="1754326"/>
          </a:xfrm>
          <a:prstGeom prst="rect">
            <a:avLst/>
          </a:prstGeom>
        </p:spPr>
        <p:txBody>
          <a:bodyPr wrap="square">
            <a:spAutoFit/>
          </a:bodyPr>
          <a:lstStyle/>
          <a:p>
            <a:r>
              <a:rPr lang="en-US" b="1" dirty="0" smtClean="0">
                <a:solidFill>
                  <a:srgbClr val="0070C0"/>
                </a:solidFill>
                <a:latin typeface="Comic Sans MS" pitchFamily="66" charset="0"/>
              </a:rPr>
              <a:t>The simplest current indicator balances the force on a permanent magnet created by current in a wire against a spring. A magnetic material is usually placed around the conductor to concentrate the </a:t>
            </a:r>
            <a:r>
              <a:rPr lang="en-US" b="1" dirty="0" err="1" smtClean="0">
                <a:solidFill>
                  <a:srgbClr val="0070C0"/>
                </a:solidFill>
                <a:latin typeface="Comic Sans MS" pitchFamily="66" charset="0"/>
              </a:rPr>
              <a:t>ﬁeld</a:t>
            </a:r>
            <a:r>
              <a:rPr lang="en-US" b="1" dirty="0" smtClean="0">
                <a:solidFill>
                  <a:srgbClr val="0070C0"/>
                </a:solidFill>
                <a:latin typeface="Comic Sans MS" pitchFamily="66" charset="0"/>
              </a:rPr>
              <a:t> and reduce the effect of the magnetic </a:t>
            </a:r>
            <a:r>
              <a:rPr lang="en-US" b="1" dirty="0" err="1" smtClean="0">
                <a:solidFill>
                  <a:srgbClr val="0070C0"/>
                </a:solidFill>
                <a:latin typeface="Comic Sans MS" pitchFamily="66" charset="0"/>
              </a:rPr>
              <a:t>ﬁeld</a:t>
            </a:r>
            <a:r>
              <a:rPr lang="en-US" b="1" dirty="0" smtClean="0">
                <a:solidFill>
                  <a:srgbClr val="0070C0"/>
                </a:solidFill>
                <a:latin typeface="Comic Sans MS" pitchFamily="66" charset="0"/>
              </a:rPr>
              <a:t> of the Earth. </a:t>
            </a:r>
            <a:r>
              <a:rPr lang="en-US" b="1" dirty="0" smtClean="0">
                <a:solidFill>
                  <a:srgbClr val="FF66FF"/>
                </a:solidFill>
                <a:latin typeface="Comic Sans MS" pitchFamily="66" charset="0"/>
              </a:rPr>
              <a:t>Use is limited to low-precision indicators such as a battery charging meter for a vehicle. It is a dc device.</a:t>
            </a:r>
          </a:p>
          <a:p>
            <a:endParaRPr lang="en-US" b="1" dirty="0" smtClean="0">
              <a:solidFill>
                <a:srgbClr val="0070C0"/>
              </a:solidFill>
              <a:latin typeface="Comic Sans MS" pitchFamily="66" charset="0"/>
            </a:endParaRPr>
          </a:p>
        </p:txBody>
      </p:sp>
      <p:sp>
        <p:nvSpPr>
          <p:cNvPr id="6" name="Rectangle 5"/>
          <p:cNvSpPr/>
          <p:nvPr/>
        </p:nvSpPr>
        <p:spPr>
          <a:xfrm>
            <a:off x="228600" y="1371600"/>
            <a:ext cx="4136069" cy="461665"/>
          </a:xfrm>
          <a:prstGeom prst="rect">
            <a:avLst/>
          </a:prstGeom>
        </p:spPr>
        <p:txBody>
          <a:bodyPr wrap="none">
            <a:spAutoFit/>
          </a:bodyPr>
          <a:lstStyle/>
          <a:p>
            <a:r>
              <a:rPr lang="en-US" sz="2400" b="1" dirty="0" smtClean="0">
                <a:latin typeface="Comic Sans MS" pitchFamily="66" charset="0"/>
              </a:rPr>
              <a:t>The Moving Magnet Meter</a:t>
            </a:r>
            <a:endParaRPr lang="en-US" sz="2400" b="1" dirty="0">
              <a:latin typeface="Comic Sans MS" pitchFamily="66" charset="0"/>
            </a:endParaRPr>
          </a:p>
        </p:txBody>
      </p:sp>
      <p:sp>
        <p:nvSpPr>
          <p:cNvPr id="8" name="Rectangle 7"/>
          <p:cNvSpPr/>
          <p:nvPr/>
        </p:nvSpPr>
        <p:spPr>
          <a:xfrm>
            <a:off x="228600" y="4191000"/>
            <a:ext cx="8915400" cy="2308324"/>
          </a:xfrm>
          <a:prstGeom prst="rect">
            <a:avLst/>
          </a:prstGeom>
        </p:spPr>
        <p:txBody>
          <a:bodyPr wrap="square">
            <a:spAutoFit/>
          </a:bodyPr>
          <a:lstStyle/>
          <a:p>
            <a:r>
              <a:rPr lang="en-US" b="1" dirty="0" smtClean="0">
                <a:solidFill>
                  <a:srgbClr val="0070C0"/>
                </a:solidFill>
                <a:latin typeface="Comic Sans MS" pitchFamily="66" charset="0"/>
              </a:rPr>
              <a:t>A variation of the </a:t>
            </a:r>
            <a:r>
              <a:rPr lang="en-US" b="1" dirty="0" err="1" smtClean="0">
                <a:solidFill>
                  <a:srgbClr val="0070C0"/>
                </a:solidFill>
                <a:latin typeface="Comic Sans MS" pitchFamily="66" charset="0"/>
              </a:rPr>
              <a:t>D’Arsonval</a:t>
            </a:r>
            <a:r>
              <a:rPr lang="en-US" b="1" dirty="0" smtClean="0">
                <a:solidFill>
                  <a:srgbClr val="0070C0"/>
                </a:solidFill>
                <a:latin typeface="Comic Sans MS" pitchFamily="66" charset="0"/>
              </a:rPr>
              <a:t> meter for ac service can be built by </a:t>
            </a:r>
            <a:r>
              <a:rPr lang="en-US" b="1" dirty="0" smtClean="0">
                <a:solidFill>
                  <a:srgbClr val="00B050"/>
                </a:solidFill>
                <a:latin typeface="Comic Sans MS" pitchFamily="66" charset="0"/>
              </a:rPr>
              <a:t>replacing the permanent magnet with an electromagnet</a:t>
            </a:r>
            <a:r>
              <a:rPr lang="en-US" b="1" dirty="0" smtClean="0">
                <a:solidFill>
                  <a:srgbClr val="0070C0"/>
                </a:solidFill>
                <a:latin typeface="Comic Sans MS" pitchFamily="66" charset="0"/>
              </a:rPr>
              <a:t>. The force on the moving coil becomes proportional to both the current being measured and the voltage applied to the coil of the electromagnet. </a:t>
            </a:r>
            <a:r>
              <a:rPr lang="en-US" b="1" dirty="0" smtClean="0">
                <a:solidFill>
                  <a:srgbClr val="FF66FF"/>
                </a:solidFill>
                <a:latin typeface="Comic Sans MS" pitchFamily="66" charset="0"/>
              </a:rPr>
              <a:t>It is sensitive to the relative phase of the voltage and current in just the right way to be useful for measurement of power in a circuit with correction for power factor. An electrodynamometer in a power panel is often the load for a current transformer.</a:t>
            </a:r>
          </a:p>
        </p:txBody>
      </p:sp>
      <p:sp>
        <p:nvSpPr>
          <p:cNvPr id="9" name="Rectangle 8"/>
          <p:cNvSpPr/>
          <p:nvPr/>
        </p:nvSpPr>
        <p:spPr>
          <a:xfrm>
            <a:off x="381000" y="3655874"/>
            <a:ext cx="3902030" cy="461665"/>
          </a:xfrm>
          <a:prstGeom prst="rect">
            <a:avLst/>
          </a:prstGeom>
        </p:spPr>
        <p:txBody>
          <a:bodyPr wrap="none">
            <a:spAutoFit/>
          </a:bodyPr>
          <a:lstStyle/>
          <a:p>
            <a:r>
              <a:rPr lang="en-US" sz="2400" b="1" dirty="0" smtClean="0">
                <a:latin typeface="Comic Sans MS" pitchFamily="66" charset="0"/>
              </a:rPr>
              <a:t>The Electrodynamometer</a:t>
            </a: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7" name="Rectangle 2"/>
          <p:cNvSpPr txBox="1">
            <a:spLocks noChangeArrowheads="1"/>
          </p:cNvSpPr>
          <p:nvPr/>
        </p:nvSpPr>
        <p:spPr bwMode="auto">
          <a:xfrm>
            <a:off x="0" y="609600"/>
            <a:ext cx="9144000" cy="1128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0" i="1" u="none" strike="noStrike" kern="1200" cap="none" spc="0" normalizeH="0" baseline="0" noProof="0" dirty="0" err="1" smtClean="0">
                <a:ln>
                  <a:noFill/>
                </a:ln>
                <a:solidFill>
                  <a:schemeClr val="tx1"/>
                </a:solidFill>
                <a:effectLst/>
                <a:uLnTx/>
                <a:uFillTx/>
                <a:latin typeface="Comic Sans MS" pitchFamily="66" charset="0"/>
                <a:ea typeface="+mj-ea"/>
                <a:cs typeface="+mj-cs"/>
              </a:rPr>
              <a:t>pmmc</a:t>
            </a:r>
            <a:r>
              <a:rPr kumimoji="0" lang="en-US" sz="4500" b="0" i="1" u="none" strike="noStrike" kern="1200" cap="none" spc="0" normalizeH="0" baseline="0" noProof="0" dirty="0" smtClean="0">
                <a:ln>
                  <a:noFill/>
                </a:ln>
                <a:solidFill>
                  <a:schemeClr val="tx1"/>
                </a:solidFill>
                <a:effectLst/>
                <a:uLnTx/>
                <a:uFillTx/>
                <a:latin typeface="Comic Sans MS" pitchFamily="66" charset="0"/>
                <a:ea typeface="+mj-ea"/>
                <a:cs typeface="+mj-cs"/>
              </a:rPr>
              <a:t>=</a:t>
            </a:r>
            <a:r>
              <a:rPr kumimoji="0" lang="en-US" sz="4500" b="0" i="1" u="none" strike="noStrike" kern="1200" cap="none" spc="0" normalizeH="0" baseline="0" noProof="0" dirty="0" err="1" smtClean="0">
                <a:ln>
                  <a:noFill/>
                </a:ln>
                <a:solidFill>
                  <a:schemeClr val="tx1"/>
                </a:solidFill>
                <a:effectLst/>
                <a:uLnTx/>
                <a:uFillTx/>
                <a:latin typeface="Comic Sans MS" pitchFamily="66" charset="0"/>
                <a:ea typeface="+mj-ea"/>
                <a:cs typeface="+mj-cs"/>
              </a:rPr>
              <a:t>d’Arsonval</a:t>
            </a:r>
            <a:endParaRPr kumimoji="0" lang="en-US" sz="4500" b="0" i="1"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pic>
        <p:nvPicPr>
          <p:cNvPr id="8" name="Picture 5" descr="pmmc2"/>
          <p:cNvPicPr>
            <a:picLocks noChangeAspect="1" noChangeArrowheads="1"/>
          </p:cNvPicPr>
          <p:nvPr/>
        </p:nvPicPr>
        <p:blipFill>
          <a:blip r:embed="rId3"/>
          <a:srcRect/>
          <a:stretch>
            <a:fillRect/>
          </a:stretch>
        </p:blipFill>
        <p:spPr bwMode="auto">
          <a:xfrm>
            <a:off x="166688" y="2187574"/>
            <a:ext cx="4024312" cy="4365625"/>
          </a:xfrm>
          <a:prstGeom prst="rect">
            <a:avLst/>
          </a:prstGeom>
          <a:noFill/>
          <a:ln w="9525">
            <a:noFill/>
            <a:miter lim="800000"/>
            <a:headEnd/>
            <a:tailEnd/>
          </a:ln>
        </p:spPr>
      </p:pic>
      <p:sp>
        <p:nvSpPr>
          <p:cNvPr id="9" name="Text Box 6"/>
          <p:cNvSpPr txBox="1">
            <a:spLocks noChangeArrowheads="1"/>
          </p:cNvSpPr>
          <p:nvPr/>
        </p:nvSpPr>
        <p:spPr bwMode="auto">
          <a:xfrm>
            <a:off x="4267200" y="2133600"/>
            <a:ext cx="4464050" cy="4493538"/>
          </a:xfrm>
          <a:prstGeom prst="rect">
            <a:avLst/>
          </a:prstGeom>
          <a:noFill/>
          <a:ln w="9525">
            <a:noFill/>
            <a:miter lim="800000"/>
            <a:headEnd/>
            <a:tailEnd/>
          </a:ln>
        </p:spPr>
        <p:txBody>
          <a:bodyPr>
            <a:spAutoFit/>
          </a:bodyPr>
          <a:lstStyle/>
          <a:p>
            <a:r>
              <a:rPr lang="en-US" sz="2600" b="1" dirty="0">
                <a:latin typeface="Comic Sans MS" pitchFamily="66" charset="0"/>
              </a:rPr>
              <a:t>To use </a:t>
            </a:r>
            <a:r>
              <a:rPr lang="en-US" sz="2600" b="1" i="1" dirty="0" err="1">
                <a:latin typeface="Comic Sans MS" pitchFamily="66" charset="0"/>
              </a:rPr>
              <a:t>pmmc</a:t>
            </a:r>
            <a:r>
              <a:rPr lang="en-US" sz="2600" b="1" dirty="0">
                <a:latin typeface="Comic Sans MS" pitchFamily="66" charset="0"/>
              </a:rPr>
              <a:t> as a meter, </a:t>
            </a:r>
            <a:br>
              <a:rPr lang="en-US" sz="2600" b="1" dirty="0">
                <a:latin typeface="Comic Sans MS" pitchFamily="66" charset="0"/>
              </a:rPr>
            </a:br>
            <a:r>
              <a:rPr lang="en-US" sz="2600" b="1" dirty="0">
                <a:latin typeface="Comic Sans MS" pitchFamily="66" charset="0"/>
              </a:rPr>
              <a:t>2 problems must be solved. </a:t>
            </a:r>
          </a:p>
          <a:p>
            <a:pPr>
              <a:buFontTx/>
              <a:buChar char="•"/>
            </a:pPr>
            <a:r>
              <a:rPr lang="en-US" sz="2600" b="1" i="1" dirty="0">
                <a:solidFill>
                  <a:schemeClr val="accent2"/>
                </a:solidFill>
                <a:latin typeface="Comic Sans MS" pitchFamily="66" charset="0"/>
              </a:rPr>
              <a:t>First</a:t>
            </a:r>
            <a:r>
              <a:rPr lang="en-US" sz="2600" b="1" dirty="0">
                <a:latin typeface="Comic Sans MS" pitchFamily="66" charset="0"/>
              </a:rPr>
              <a:t>, a way must be found to return the coil to its original position when there is no current through the coil.</a:t>
            </a:r>
          </a:p>
          <a:p>
            <a:pPr>
              <a:buFontTx/>
              <a:buChar char="•"/>
            </a:pPr>
            <a:r>
              <a:rPr lang="en-US" sz="2600" b="1" i="1" dirty="0">
                <a:solidFill>
                  <a:schemeClr val="accent2"/>
                </a:solidFill>
                <a:latin typeface="Comic Sans MS" pitchFamily="66" charset="0"/>
              </a:rPr>
              <a:t>Second</a:t>
            </a:r>
            <a:r>
              <a:rPr lang="en-US" sz="2600" b="1" dirty="0">
                <a:latin typeface="Comic Sans MS" pitchFamily="66" charset="0"/>
              </a:rPr>
              <a:t>, a method is needed to indicate the amount of coil movement. </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457200" y="0"/>
            <a:ext cx="8534400" cy="914400"/>
          </a:xfrm>
        </p:spPr>
        <p:txBody>
          <a:bodyPr rtlCol="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kern="1200" dirty="0" smtClean="0">
                <a:solidFill>
                  <a:schemeClr val="tx1"/>
                </a:solidFill>
                <a:latin typeface="Comic Sans MS" pitchFamily="66" charset="0"/>
              </a:rPr>
              <a:t>GRAPHICAL SYMBOLS</a:t>
            </a:r>
          </a:p>
        </p:txBody>
      </p:sp>
      <p:sp>
        <p:nvSpPr>
          <p:cNvPr id="3" name="Rectangle 5"/>
          <p:cNvSpPr>
            <a:spLocks noChangeArrowheads="1"/>
          </p:cNvSpPr>
          <p:nvPr/>
        </p:nvSpPr>
        <p:spPr bwMode="auto">
          <a:xfrm>
            <a:off x="0" y="762000"/>
            <a:ext cx="9144000" cy="5643562"/>
          </a:xfrm>
          <a:prstGeom prst="rect">
            <a:avLst/>
          </a:prstGeom>
          <a:solidFill>
            <a:schemeClr val="bg1"/>
          </a:solidFill>
          <a:ln w="9525" algn="ctr">
            <a:noFill/>
            <a:miter lim="800000"/>
            <a:headEnd/>
            <a:tailEnd/>
          </a:ln>
        </p:spPr>
        <p:txBody>
          <a:bodyPr>
            <a:spAutoFit/>
          </a:bodyPr>
          <a:lstStyle/>
          <a:p>
            <a:r>
              <a:rPr lang="en-US" sz="2800" dirty="0">
                <a:solidFill>
                  <a:srgbClr val="003399"/>
                </a:solidFill>
                <a:latin typeface="Tahoma" pitchFamily="34" charset="0"/>
              </a:rPr>
              <a:t>	</a:t>
            </a:r>
            <a:r>
              <a:rPr lang="en-US" sz="2800" dirty="0" smtClean="0">
                <a:solidFill>
                  <a:srgbClr val="003399"/>
                </a:solidFill>
                <a:latin typeface="Times New Roman" pitchFamily="18" charset="0"/>
              </a:rPr>
              <a:t>7) </a:t>
            </a:r>
            <a:r>
              <a:rPr lang="en-US" sz="2800" dirty="0">
                <a:solidFill>
                  <a:srgbClr val="003399"/>
                </a:solidFill>
                <a:latin typeface="Times New Roman" pitchFamily="18" charset="0"/>
              </a:rPr>
              <a:t>Fault	= 							</a:t>
            </a:r>
            <a:r>
              <a:rPr lang="en-US" sz="2800" dirty="0" smtClean="0">
                <a:solidFill>
                  <a:srgbClr val="003399"/>
                </a:solidFill>
                <a:latin typeface="Times New Roman" pitchFamily="18" charset="0"/>
              </a:rPr>
              <a:t>8) </a:t>
            </a:r>
            <a:r>
              <a:rPr lang="en-US" sz="2800" dirty="0">
                <a:solidFill>
                  <a:srgbClr val="003399"/>
                </a:solidFill>
                <a:latin typeface="Times New Roman" pitchFamily="18" charset="0"/>
              </a:rPr>
              <a:t>Going up wiring =  						</a:t>
            </a:r>
            <a:r>
              <a:rPr lang="en-US" sz="2800" dirty="0" smtClean="0">
                <a:solidFill>
                  <a:srgbClr val="003399"/>
                </a:solidFill>
                <a:latin typeface="Times New Roman" pitchFamily="18" charset="0"/>
              </a:rPr>
              <a:t>9  ) </a:t>
            </a:r>
            <a:r>
              <a:rPr lang="en-US" sz="2800" dirty="0">
                <a:solidFill>
                  <a:srgbClr val="003399"/>
                </a:solidFill>
                <a:latin typeface="Times New Roman" pitchFamily="18" charset="0"/>
              </a:rPr>
              <a:t>Going down wiring = 					</a:t>
            </a:r>
            <a:r>
              <a:rPr lang="en-US" sz="2800" dirty="0" smtClean="0">
                <a:solidFill>
                  <a:srgbClr val="003399"/>
                </a:solidFill>
                <a:latin typeface="Times New Roman" pitchFamily="18" charset="0"/>
              </a:rPr>
              <a:t>10) </a:t>
            </a:r>
            <a:r>
              <a:rPr lang="en-US" sz="2800" dirty="0">
                <a:solidFill>
                  <a:srgbClr val="003399"/>
                </a:solidFill>
                <a:latin typeface="Times New Roman" pitchFamily="18" charset="0"/>
              </a:rPr>
              <a:t>1-pole switch    = </a:t>
            </a:r>
            <a:r>
              <a:rPr lang="en-US" sz="2800" dirty="0">
                <a:solidFill>
                  <a:srgbClr val="003399"/>
                </a:solidFill>
                <a:latin typeface="Times New Roman" pitchFamily="18" charset="0"/>
                <a:cs typeface="Times New Roman" pitchFamily="18" charset="0"/>
              </a:rPr>
              <a:t>o						</a:t>
            </a:r>
            <a:r>
              <a:rPr lang="en-US" sz="2800" dirty="0" smtClean="0">
                <a:solidFill>
                  <a:srgbClr val="003399"/>
                </a:solidFill>
                <a:latin typeface="Times New Roman" pitchFamily="18" charset="0"/>
                <a:cs typeface="Times New Roman" pitchFamily="18" charset="0"/>
              </a:rPr>
              <a:t>11) </a:t>
            </a:r>
            <a:r>
              <a:rPr lang="en-US" sz="2800" dirty="0">
                <a:solidFill>
                  <a:srgbClr val="003399"/>
                </a:solidFill>
                <a:latin typeface="Times New Roman" pitchFamily="18" charset="0"/>
                <a:cs typeface="Times New Roman" pitchFamily="18" charset="0"/>
              </a:rPr>
              <a:t>2- pole switch   = o						</a:t>
            </a:r>
            <a:r>
              <a:rPr lang="en-US" sz="2800" dirty="0" smtClean="0">
                <a:solidFill>
                  <a:srgbClr val="003399"/>
                </a:solidFill>
                <a:latin typeface="Times New Roman" pitchFamily="18" charset="0"/>
                <a:cs typeface="Times New Roman" pitchFamily="18" charset="0"/>
              </a:rPr>
              <a:t>12) </a:t>
            </a:r>
            <a:r>
              <a:rPr lang="en-US" sz="2800" dirty="0">
                <a:solidFill>
                  <a:srgbClr val="003399"/>
                </a:solidFill>
                <a:latin typeface="Times New Roman" pitchFamily="18" charset="0"/>
                <a:cs typeface="Times New Roman" pitchFamily="18" charset="0"/>
              </a:rPr>
              <a:t>3-pole switch    = o						</a:t>
            </a:r>
            <a:r>
              <a:rPr lang="en-US" sz="2800" dirty="0" smtClean="0">
                <a:solidFill>
                  <a:srgbClr val="003399"/>
                </a:solidFill>
                <a:latin typeface="Times New Roman" pitchFamily="18" charset="0"/>
                <a:cs typeface="Times New Roman" pitchFamily="18" charset="0"/>
              </a:rPr>
              <a:t>13) </a:t>
            </a:r>
            <a:r>
              <a:rPr lang="en-US" sz="2800" dirty="0">
                <a:solidFill>
                  <a:srgbClr val="003399"/>
                </a:solidFill>
                <a:latin typeface="Times New Roman" pitchFamily="18" charset="0"/>
                <a:cs typeface="Times New Roman" pitchFamily="18" charset="0"/>
              </a:rPr>
              <a:t>Two way switch= 	o 					</a:t>
            </a:r>
            <a:r>
              <a:rPr lang="en-US" sz="2800" dirty="0" smtClean="0">
                <a:solidFill>
                  <a:srgbClr val="003399"/>
                </a:solidFill>
                <a:latin typeface="Times New Roman" pitchFamily="18" charset="0"/>
                <a:cs typeface="Times New Roman" pitchFamily="18" charset="0"/>
              </a:rPr>
              <a:t>14) </a:t>
            </a:r>
            <a:r>
              <a:rPr lang="en-US" sz="2800" dirty="0">
                <a:solidFill>
                  <a:srgbClr val="003399"/>
                </a:solidFill>
                <a:latin typeface="Times New Roman" pitchFamily="18" charset="0"/>
                <a:cs typeface="Times New Roman" pitchFamily="18" charset="0"/>
              </a:rPr>
              <a:t>Intermediate switch = 	o				</a:t>
            </a:r>
            <a:r>
              <a:rPr lang="en-US" sz="2800" dirty="0" smtClean="0">
                <a:solidFill>
                  <a:srgbClr val="003399"/>
                </a:solidFill>
                <a:latin typeface="Times New Roman" pitchFamily="18" charset="0"/>
                <a:cs typeface="Times New Roman" pitchFamily="18" charset="0"/>
              </a:rPr>
              <a:t>15) </a:t>
            </a:r>
            <a:r>
              <a:rPr lang="en-US" sz="2800" dirty="0">
                <a:solidFill>
                  <a:srgbClr val="003399"/>
                </a:solidFill>
                <a:latin typeface="Times New Roman" pitchFamily="18" charset="0"/>
                <a:cs typeface="Times New Roman" pitchFamily="18" charset="0"/>
              </a:rPr>
              <a:t>Push button switch  =						</a:t>
            </a:r>
            <a:r>
              <a:rPr lang="en-US" sz="2800" dirty="0" smtClean="0">
                <a:solidFill>
                  <a:srgbClr val="003399"/>
                </a:solidFill>
                <a:latin typeface="Times New Roman" pitchFamily="18" charset="0"/>
                <a:cs typeface="Times New Roman" pitchFamily="18" charset="0"/>
              </a:rPr>
              <a:t>16) </a:t>
            </a:r>
            <a:r>
              <a:rPr lang="en-US" sz="2800" dirty="0">
                <a:solidFill>
                  <a:srgbClr val="003399"/>
                </a:solidFill>
                <a:latin typeface="Times New Roman" pitchFamily="18" charset="0"/>
                <a:cs typeface="Times New Roman" pitchFamily="18" charset="0"/>
              </a:rPr>
              <a:t>socket 5- amp.      =∩						</a:t>
            </a:r>
            <a:r>
              <a:rPr lang="en-US" sz="2800" dirty="0" smtClean="0">
                <a:solidFill>
                  <a:srgbClr val="003399"/>
                </a:solidFill>
                <a:latin typeface="Times New Roman" pitchFamily="18" charset="0"/>
                <a:cs typeface="Times New Roman" pitchFamily="18" charset="0"/>
              </a:rPr>
              <a:t>17) </a:t>
            </a:r>
            <a:r>
              <a:rPr lang="en-US" sz="2800" dirty="0">
                <a:solidFill>
                  <a:srgbClr val="003399"/>
                </a:solidFill>
                <a:latin typeface="Times New Roman" pitchFamily="18" charset="0"/>
                <a:cs typeface="Times New Roman" pitchFamily="18" charset="0"/>
              </a:rPr>
              <a:t>Socket 15- amp.   =     					</a:t>
            </a:r>
            <a:r>
              <a:rPr lang="en-US" sz="2800" dirty="0" smtClean="0">
                <a:solidFill>
                  <a:srgbClr val="003399"/>
                </a:solidFill>
                <a:latin typeface="Times New Roman" pitchFamily="18" charset="0"/>
                <a:cs typeface="Times New Roman" pitchFamily="18" charset="0"/>
              </a:rPr>
              <a:t>18) </a:t>
            </a:r>
            <a:r>
              <a:rPr lang="en-US" sz="2800" dirty="0">
                <a:solidFill>
                  <a:srgbClr val="003399"/>
                </a:solidFill>
                <a:latin typeface="Times New Roman" pitchFamily="18" charset="0"/>
                <a:cs typeface="Times New Roman" pitchFamily="18" charset="0"/>
              </a:rPr>
              <a:t>Lamp		=   X						</a:t>
            </a:r>
            <a:r>
              <a:rPr lang="en-US" sz="2800" dirty="0" smtClean="0">
                <a:solidFill>
                  <a:srgbClr val="003399"/>
                </a:solidFill>
                <a:latin typeface="Times New Roman" pitchFamily="18" charset="0"/>
                <a:cs typeface="Times New Roman" pitchFamily="18" charset="0"/>
              </a:rPr>
              <a:t>19) </a:t>
            </a:r>
            <a:r>
              <a:rPr lang="en-US" sz="2800" dirty="0">
                <a:solidFill>
                  <a:srgbClr val="003399"/>
                </a:solidFill>
                <a:latin typeface="Times New Roman" pitchFamily="18" charset="0"/>
                <a:cs typeface="Times New Roman" pitchFamily="18" charset="0"/>
              </a:rPr>
              <a:t>Fluorescent lamp = </a:t>
            </a:r>
          </a:p>
        </p:txBody>
      </p:sp>
      <p:sp>
        <p:nvSpPr>
          <p:cNvPr id="5" name="Line 34"/>
          <p:cNvSpPr>
            <a:spLocks noChangeShapeType="1"/>
          </p:cNvSpPr>
          <p:nvPr/>
        </p:nvSpPr>
        <p:spPr bwMode="auto">
          <a:xfrm>
            <a:off x="3352800" y="757238"/>
            <a:ext cx="0" cy="304800"/>
          </a:xfrm>
          <a:prstGeom prst="line">
            <a:avLst/>
          </a:prstGeom>
          <a:noFill/>
          <a:ln w="9525">
            <a:solidFill>
              <a:schemeClr val="tx1"/>
            </a:solidFill>
            <a:round/>
            <a:headEnd/>
            <a:tailEnd/>
          </a:ln>
        </p:spPr>
        <p:txBody>
          <a:bodyPr/>
          <a:lstStyle/>
          <a:p>
            <a:endParaRPr lang="en-US"/>
          </a:p>
        </p:txBody>
      </p:sp>
      <p:sp>
        <p:nvSpPr>
          <p:cNvPr id="6" name="Line 35"/>
          <p:cNvSpPr>
            <a:spLocks noChangeShapeType="1"/>
          </p:cNvSpPr>
          <p:nvPr/>
        </p:nvSpPr>
        <p:spPr bwMode="auto">
          <a:xfrm flipV="1">
            <a:off x="3352800" y="909638"/>
            <a:ext cx="152400" cy="152400"/>
          </a:xfrm>
          <a:prstGeom prst="line">
            <a:avLst/>
          </a:prstGeom>
          <a:noFill/>
          <a:ln w="9525">
            <a:solidFill>
              <a:schemeClr val="tx1"/>
            </a:solidFill>
            <a:round/>
            <a:headEnd/>
            <a:tailEnd/>
          </a:ln>
        </p:spPr>
        <p:txBody>
          <a:bodyPr/>
          <a:lstStyle/>
          <a:p>
            <a:endParaRPr lang="en-US"/>
          </a:p>
        </p:txBody>
      </p:sp>
      <p:sp>
        <p:nvSpPr>
          <p:cNvPr id="7" name="Line 36"/>
          <p:cNvSpPr>
            <a:spLocks noChangeShapeType="1"/>
          </p:cNvSpPr>
          <p:nvPr/>
        </p:nvSpPr>
        <p:spPr bwMode="auto">
          <a:xfrm>
            <a:off x="3505200" y="909638"/>
            <a:ext cx="0" cy="228600"/>
          </a:xfrm>
          <a:prstGeom prst="line">
            <a:avLst/>
          </a:prstGeom>
          <a:noFill/>
          <a:ln w="9525">
            <a:solidFill>
              <a:schemeClr val="tx1"/>
            </a:solidFill>
            <a:round/>
            <a:headEnd/>
            <a:tailEnd type="triangle" w="med" len="med"/>
          </a:ln>
        </p:spPr>
        <p:txBody>
          <a:bodyPr/>
          <a:lstStyle/>
          <a:p>
            <a:endParaRPr lang="en-US"/>
          </a:p>
        </p:txBody>
      </p:sp>
      <p:sp>
        <p:nvSpPr>
          <p:cNvPr id="8" name="Oval 38"/>
          <p:cNvSpPr>
            <a:spLocks noChangeArrowheads="1"/>
          </p:cNvSpPr>
          <p:nvPr/>
        </p:nvSpPr>
        <p:spPr bwMode="auto">
          <a:xfrm>
            <a:off x="4495800" y="1290638"/>
            <a:ext cx="304800" cy="228600"/>
          </a:xfrm>
          <a:prstGeom prst="ellipse">
            <a:avLst/>
          </a:prstGeom>
          <a:solidFill>
            <a:schemeClr val="bg1"/>
          </a:solidFill>
          <a:ln w="9525" algn="ctr">
            <a:solidFill>
              <a:schemeClr val="tx1"/>
            </a:solidFill>
            <a:round/>
            <a:headEnd/>
            <a:tailEnd/>
          </a:ln>
        </p:spPr>
        <p:txBody>
          <a:bodyPr wrap="none" anchor="ctr"/>
          <a:lstStyle/>
          <a:p>
            <a:endParaRPr lang="en-US">
              <a:latin typeface="Tahoma" pitchFamily="34" charset="0"/>
            </a:endParaRPr>
          </a:p>
        </p:txBody>
      </p:sp>
      <p:sp>
        <p:nvSpPr>
          <p:cNvPr id="9" name="Line 39"/>
          <p:cNvSpPr>
            <a:spLocks noChangeShapeType="1"/>
          </p:cNvSpPr>
          <p:nvPr/>
        </p:nvSpPr>
        <p:spPr bwMode="auto">
          <a:xfrm flipV="1">
            <a:off x="4724400" y="1138238"/>
            <a:ext cx="228600" cy="152400"/>
          </a:xfrm>
          <a:prstGeom prst="line">
            <a:avLst/>
          </a:prstGeom>
          <a:noFill/>
          <a:ln w="9525">
            <a:solidFill>
              <a:schemeClr val="tx1"/>
            </a:solidFill>
            <a:round/>
            <a:headEnd/>
            <a:tailEnd/>
          </a:ln>
        </p:spPr>
        <p:txBody>
          <a:bodyPr/>
          <a:lstStyle/>
          <a:p>
            <a:endParaRPr lang="en-US"/>
          </a:p>
        </p:txBody>
      </p:sp>
      <p:sp>
        <p:nvSpPr>
          <p:cNvPr id="10" name="Oval 40"/>
          <p:cNvSpPr>
            <a:spLocks noChangeArrowheads="1"/>
          </p:cNvSpPr>
          <p:nvPr/>
        </p:nvSpPr>
        <p:spPr bwMode="auto">
          <a:xfrm>
            <a:off x="5105400" y="1595438"/>
            <a:ext cx="304800" cy="228600"/>
          </a:xfrm>
          <a:prstGeom prst="ellipse">
            <a:avLst/>
          </a:prstGeom>
          <a:solidFill>
            <a:schemeClr val="tx2"/>
          </a:solidFill>
          <a:ln w="9525" algn="ctr">
            <a:solidFill>
              <a:schemeClr val="tx1"/>
            </a:solidFill>
            <a:round/>
            <a:headEnd/>
            <a:tailEnd/>
          </a:ln>
        </p:spPr>
        <p:txBody>
          <a:bodyPr wrap="none" anchor="ctr"/>
          <a:lstStyle/>
          <a:p>
            <a:endParaRPr lang="en-US">
              <a:latin typeface="Tahoma" pitchFamily="34" charset="0"/>
            </a:endParaRPr>
          </a:p>
        </p:txBody>
      </p:sp>
      <p:sp>
        <p:nvSpPr>
          <p:cNvPr id="11" name="Line 41"/>
          <p:cNvSpPr>
            <a:spLocks noChangeShapeType="1"/>
          </p:cNvSpPr>
          <p:nvPr/>
        </p:nvSpPr>
        <p:spPr bwMode="auto">
          <a:xfrm>
            <a:off x="5334000" y="1747838"/>
            <a:ext cx="228600" cy="228600"/>
          </a:xfrm>
          <a:prstGeom prst="line">
            <a:avLst/>
          </a:prstGeom>
          <a:noFill/>
          <a:ln w="9525">
            <a:solidFill>
              <a:schemeClr val="tx1"/>
            </a:solidFill>
            <a:round/>
            <a:headEnd/>
            <a:tailEnd/>
          </a:ln>
        </p:spPr>
        <p:txBody>
          <a:bodyPr/>
          <a:lstStyle/>
          <a:p>
            <a:endParaRPr lang="en-US"/>
          </a:p>
        </p:txBody>
      </p:sp>
      <p:sp>
        <p:nvSpPr>
          <p:cNvPr id="12" name="Line 42"/>
          <p:cNvSpPr>
            <a:spLocks noChangeShapeType="1"/>
          </p:cNvSpPr>
          <p:nvPr/>
        </p:nvSpPr>
        <p:spPr bwMode="auto">
          <a:xfrm flipV="1">
            <a:off x="4267200" y="2128838"/>
            <a:ext cx="304800" cy="152400"/>
          </a:xfrm>
          <a:prstGeom prst="line">
            <a:avLst/>
          </a:prstGeom>
          <a:noFill/>
          <a:ln w="9525">
            <a:solidFill>
              <a:schemeClr val="tx1"/>
            </a:solidFill>
            <a:round/>
            <a:headEnd/>
            <a:tailEnd/>
          </a:ln>
        </p:spPr>
        <p:txBody>
          <a:bodyPr/>
          <a:lstStyle/>
          <a:p>
            <a:endParaRPr lang="en-US"/>
          </a:p>
        </p:txBody>
      </p:sp>
      <p:sp>
        <p:nvSpPr>
          <p:cNvPr id="13" name="Line 43"/>
          <p:cNvSpPr>
            <a:spLocks noChangeShapeType="1"/>
          </p:cNvSpPr>
          <p:nvPr/>
        </p:nvSpPr>
        <p:spPr bwMode="auto">
          <a:xfrm>
            <a:off x="4572000" y="2128838"/>
            <a:ext cx="76200" cy="76200"/>
          </a:xfrm>
          <a:prstGeom prst="line">
            <a:avLst/>
          </a:prstGeom>
          <a:noFill/>
          <a:ln w="9525">
            <a:solidFill>
              <a:schemeClr val="tx1"/>
            </a:solidFill>
            <a:round/>
            <a:headEnd/>
            <a:tailEnd/>
          </a:ln>
        </p:spPr>
        <p:txBody>
          <a:bodyPr/>
          <a:lstStyle/>
          <a:p>
            <a:endParaRPr lang="en-US"/>
          </a:p>
        </p:txBody>
      </p:sp>
      <p:sp>
        <p:nvSpPr>
          <p:cNvPr id="14" name="Line 44"/>
          <p:cNvSpPr>
            <a:spLocks noChangeShapeType="1"/>
          </p:cNvSpPr>
          <p:nvPr/>
        </p:nvSpPr>
        <p:spPr bwMode="auto">
          <a:xfrm flipV="1">
            <a:off x="4267200" y="2509838"/>
            <a:ext cx="304800" cy="152400"/>
          </a:xfrm>
          <a:prstGeom prst="line">
            <a:avLst/>
          </a:prstGeom>
          <a:noFill/>
          <a:ln w="9525">
            <a:solidFill>
              <a:schemeClr val="tx1"/>
            </a:solidFill>
            <a:round/>
            <a:headEnd/>
            <a:tailEnd/>
          </a:ln>
        </p:spPr>
        <p:txBody>
          <a:bodyPr/>
          <a:lstStyle/>
          <a:p>
            <a:endParaRPr lang="en-US"/>
          </a:p>
        </p:txBody>
      </p:sp>
      <p:sp>
        <p:nvSpPr>
          <p:cNvPr id="15" name="Line 45"/>
          <p:cNvSpPr>
            <a:spLocks noChangeShapeType="1"/>
          </p:cNvSpPr>
          <p:nvPr/>
        </p:nvSpPr>
        <p:spPr bwMode="auto">
          <a:xfrm>
            <a:off x="4572000" y="2509838"/>
            <a:ext cx="76200" cy="76200"/>
          </a:xfrm>
          <a:prstGeom prst="line">
            <a:avLst/>
          </a:prstGeom>
          <a:noFill/>
          <a:ln w="9525">
            <a:solidFill>
              <a:schemeClr val="tx1"/>
            </a:solidFill>
            <a:round/>
            <a:headEnd/>
            <a:tailEnd/>
          </a:ln>
        </p:spPr>
        <p:txBody>
          <a:bodyPr/>
          <a:lstStyle/>
          <a:p>
            <a:endParaRPr lang="en-US"/>
          </a:p>
        </p:txBody>
      </p:sp>
      <p:sp>
        <p:nvSpPr>
          <p:cNvPr id="16" name="Line 46"/>
          <p:cNvSpPr>
            <a:spLocks noChangeShapeType="1"/>
          </p:cNvSpPr>
          <p:nvPr/>
        </p:nvSpPr>
        <p:spPr bwMode="auto">
          <a:xfrm>
            <a:off x="4495800" y="2586038"/>
            <a:ext cx="76200" cy="76200"/>
          </a:xfrm>
          <a:prstGeom prst="line">
            <a:avLst/>
          </a:prstGeom>
          <a:noFill/>
          <a:ln w="9525">
            <a:solidFill>
              <a:schemeClr val="tx1"/>
            </a:solidFill>
            <a:round/>
            <a:headEnd/>
            <a:tailEnd/>
          </a:ln>
        </p:spPr>
        <p:txBody>
          <a:bodyPr/>
          <a:lstStyle/>
          <a:p>
            <a:endParaRPr lang="en-US"/>
          </a:p>
        </p:txBody>
      </p:sp>
      <p:sp>
        <p:nvSpPr>
          <p:cNvPr id="17" name="Line 47"/>
          <p:cNvSpPr>
            <a:spLocks noChangeShapeType="1"/>
          </p:cNvSpPr>
          <p:nvPr/>
        </p:nvSpPr>
        <p:spPr bwMode="auto">
          <a:xfrm flipV="1">
            <a:off x="4267200" y="2890838"/>
            <a:ext cx="381000" cy="228600"/>
          </a:xfrm>
          <a:prstGeom prst="line">
            <a:avLst/>
          </a:prstGeom>
          <a:noFill/>
          <a:ln w="9525">
            <a:solidFill>
              <a:schemeClr val="tx1"/>
            </a:solidFill>
            <a:round/>
            <a:headEnd/>
            <a:tailEnd/>
          </a:ln>
        </p:spPr>
        <p:txBody>
          <a:bodyPr/>
          <a:lstStyle/>
          <a:p>
            <a:endParaRPr lang="en-US"/>
          </a:p>
        </p:txBody>
      </p:sp>
      <p:sp>
        <p:nvSpPr>
          <p:cNvPr id="18" name="Line 48"/>
          <p:cNvSpPr>
            <a:spLocks noChangeShapeType="1"/>
          </p:cNvSpPr>
          <p:nvPr/>
        </p:nvSpPr>
        <p:spPr bwMode="auto">
          <a:xfrm>
            <a:off x="4648200" y="2890838"/>
            <a:ext cx="76200" cy="76200"/>
          </a:xfrm>
          <a:prstGeom prst="line">
            <a:avLst/>
          </a:prstGeom>
          <a:noFill/>
          <a:ln w="9525">
            <a:solidFill>
              <a:schemeClr val="tx1"/>
            </a:solidFill>
            <a:round/>
            <a:headEnd/>
            <a:tailEnd/>
          </a:ln>
        </p:spPr>
        <p:txBody>
          <a:bodyPr/>
          <a:lstStyle/>
          <a:p>
            <a:endParaRPr lang="en-US"/>
          </a:p>
        </p:txBody>
      </p:sp>
      <p:sp>
        <p:nvSpPr>
          <p:cNvPr id="19" name="Line 50"/>
          <p:cNvSpPr>
            <a:spLocks noChangeShapeType="1"/>
          </p:cNvSpPr>
          <p:nvPr/>
        </p:nvSpPr>
        <p:spPr bwMode="auto">
          <a:xfrm>
            <a:off x="4495800" y="2967038"/>
            <a:ext cx="76200" cy="76200"/>
          </a:xfrm>
          <a:prstGeom prst="line">
            <a:avLst/>
          </a:prstGeom>
          <a:noFill/>
          <a:ln w="9525">
            <a:solidFill>
              <a:schemeClr val="tx1"/>
            </a:solidFill>
            <a:round/>
            <a:headEnd/>
            <a:tailEnd/>
          </a:ln>
        </p:spPr>
        <p:txBody>
          <a:bodyPr/>
          <a:lstStyle/>
          <a:p>
            <a:endParaRPr lang="en-US"/>
          </a:p>
        </p:txBody>
      </p:sp>
      <p:sp>
        <p:nvSpPr>
          <p:cNvPr id="20" name="Line 51"/>
          <p:cNvSpPr>
            <a:spLocks noChangeShapeType="1"/>
          </p:cNvSpPr>
          <p:nvPr/>
        </p:nvSpPr>
        <p:spPr bwMode="auto">
          <a:xfrm>
            <a:off x="4572000" y="2967038"/>
            <a:ext cx="76200" cy="76200"/>
          </a:xfrm>
          <a:prstGeom prst="line">
            <a:avLst/>
          </a:prstGeom>
          <a:noFill/>
          <a:ln w="9525">
            <a:solidFill>
              <a:schemeClr val="tx1"/>
            </a:solidFill>
            <a:round/>
            <a:headEnd/>
            <a:tailEnd/>
          </a:ln>
        </p:spPr>
        <p:txBody>
          <a:bodyPr/>
          <a:lstStyle/>
          <a:p>
            <a:endParaRPr lang="en-US"/>
          </a:p>
        </p:txBody>
      </p:sp>
      <p:sp>
        <p:nvSpPr>
          <p:cNvPr id="21" name="Line 52"/>
          <p:cNvSpPr>
            <a:spLocks noChangeShapeType="1"/>
          </p:cNvSpPr>
          <p:nvPr/>
        </p:nvSpPr>
        <p:spPr bwMode="auto">
          <a:xfrm flipH="1">
            <a:off x="4495800" y="3652838"/>
            <a:ext cx="228600" cy="228600"/>
          </a:xfrm>
          <a:prstGeom prst="line">
            <a:avLst/>
          </a:prstGeom>
          <a:noFill/>
          <a:ln w="9525">
            <a:solidFill>
              <a:schemeClr val="tx1"/>
            </a:solidFill>
            <a:round/>
            <a:headEnd/>
            <a:tailEnd/>
          </a:ln>
        </p:spPr>
        <p:txBody>
          <a:bodyPr/>
          <a:lstStyle/>
          <a:p>
            <a:endParaRPr lang="en-US"/>
          </a:p>
        </p:txBody>
      </p:sp>
      <p:sp>
        <p:nvSpPr>
          <p:cNvPr id="22" name="Line 53"/>
          <p:cNvSpPr>
            <a:spLocks noChangeShapeType="1"/>
          </p:cNvSpPr>
          <p:nvPr/>
        </p:nvSpPr>
        <p:spPr bwMode="auto">
          <a:xfrm flipH="1" flipV="1">
            <a:off x="4419600" y="3729038"/>
            <a:ext cx="76200" cy="152400"/>
          </a:xfrm>
          <a:prstGeom prst="line">
            <a:avLst/>
          </a:prstGeom>
          <a:noFill/>
          <a:ln w="9525">
            <a:solidFill>
              <a:schemeClr val="tx1"/>
            </a:solidFill>
            <a:round/>
            <a:headEnd/>
            <a:tailEnd/>
          </a:ln>
        </p:spPr>
        <p:txBody>
          <a:bodyPr/>
          <a:lstStyle/>
          <a:p>
            <a:endParaRPr lang="en-US"/>
          </a:p>
        </p:txBody>
      </p:sp>
      <p:sp>
        <p:nvSpPr>
          <p:cNvPr id="23" name="Line 54"/>
          <p:cNvSpPr>
            <a:spLocks noChangeShapeType="1"/>
          </p:cNvSpPr>
          <p:nvPr/>
        </p:nvSpPr>
        <p:spPr bwMode="auto">
          <a:xfrm flipV="1">
            <a:off x="4800600" y="3348038"/>
            <a:ext cx="228600" cy="228600"/>
          </a:xfrm>
          <a:prstGeom prst="line">
            <a:avLst/>
          </a:prstGeom>
          <a:noFill/>
          <a:ln w="9525">
            <a:solidFill>
              <a:schemeClr val="tx1"/>
            </a:solidFill>
            <a:round/>
            <a:headEnd/>
            <a:tailEnd/>
          </a:ln>
        </p:spPr>
        <p:txBody>
          <a:bodyPr/>
          <a:lstStyle/>
          <a:p>
            <a:endParaRPr lang="en-US"/>
          </a:p>
        </p:txBody>
      </p:sp>
      <p:sp>
        <p:nvSpPr>
          <p:cNvPr id="24" name="Line 55"/>
          <p:cNvSpPr>
            <a:spLocks noChangeShapeType="1"/>
          </p:cNvSpPr>
          <p:nvPr/>
        </p:nvSpPr>
        <p:spPr bwMode="auto">
          <a:xfrm>
            <a:off x="5029200" y="3348038"/>
            <a:ext cx="76200" cy="152400"/>
          </a:xfrm>
          <a:prstGeom prst="line">
            <a:avLst/>
          </a:prstGeom>
          <a:noFill/>
          <a:ln w="9525">
            <a:solidFill>
              <a:schemeClr val="tx1"/>
            </a:solidFill>
            <a:round/>
            <a:headEnd/>
            <a:tailEnd/>
          </a:ln>
        </p:spPr>
        <p:txBody>
          <a:bodyPr/>
          <a:lstStyle/>
          <a:p>
            <a:endParaRPr lang="en-US"/>
          </a:p>
        </p:txBody>
      </p:sp>
      <p:sp>
        <p:nvSpPr>
          <p:cNvPr id="25" name="Line 56"/>
          <p:cNvSpPr>
            <a:spLocks noChangeShapeType="1"/>
          </p:cNvSpPr>
          <p:nvPr/>
        </p:nvSpPr>
        <p:spPr bwMode="auto">
          <a:xfrm flipV="1">
            <a:off x="5715000" y="3729038"/>
            <a:ext cx="228600" cy="228600"/>
          </a:xfrm>
          <a:prstGeom prst="line">
            <a:avLst/>
          </a:prstGeom>
          <a:noFill/>
          <a:ln w="9525">
            <a:solidFill>
              <a:schemeClr val="tx1"/>
            </a:solidFill>
            <a:round/>
            <a:headEnd/>
            <a:tailEnd/>
          </a:ln>
        </p:spPr>
        <p:txBody>
          <a:bodyPr/>
          <a:lstStyle/>
          <a:p>
            <a:endParaRPr lang="en-US"/>
          </a:p>
        </p:txBody>
      </p:sp>
      <p:sp>
        <p:nvSpPr>
          <p:cNvPr id="26" name="Line 57"/>
          <p:cNvSpPr>
            <a:spLocks noChangeShapeType="1"/>
          </p:cNvSpPr>
          <p:nvPr/>
        </p:nvSpPr>
        <p:spPr bwMode="auto">
          <a:xfrm>
            <a:off x="5943600" y="3729038"/>
            <a:ext cx="76200" cy="152400"/>
          </a:xfrm>
          <a:prstGeom prst="line">
            <a:avLst/>
          </a:prstGeom>
          <a:noFill/>
          <a:ln w="9525">
            <a:solidFill>
              <a:schemeClr val="tx1"/>
            </a:solidFill>
            <a:round/>
            <a:headEnd/>
            <a:tailEnd/>
          </a:ln>
        </p:spPr>
        <p:txBody>
          <a:bodyPr/>
          <a:lstStyle/>
          <a:p>
            <a:endParaRPr lang="en-US"/>
          </a:p>
        </p:txBody>
      </p:sp>
      <p:sp>
        <p:nvSpPr>
          <p:cNvPr id="27" name="Line 58"/>
          <p:cNvSpPr>
            <a:spLocks noChangeShapeType="1"/>
          </p:cNvSpPr>
          <p:nvPr/>
        </p:nvSpPr>
        <p:spPr bwMode="auto">
          <a:xfrm>
            <a:off x="5562600" y="3957638"/>
            <a:ext cx="0" cy="0"/>
          </a:xfrm>
          <a:prstGeom prst="line">
            <a:avLst/>
          </a:prstGeom>
          <a:noFill/>
          <a:ln w="9525">
            <a:solidFill>
              <a:schemeClr val="tx1"/>
            </a:solidFill>
            <a:round/>
            <a:headEnd/>
            <a:tailEnd/>
          </a:ln>
        </p:spPr>
        <p:txBody>
          <a:bodyPr/>
          <a:lstStyle/>
          <a:p>
            <a:endParaRPr lang="en-US"/>
          </a:p>
        </p:txBody>
      </p:sp>
      <p:sp>
        <p:nvSpPr>
          <p:cNvPr id="28" name="Line 59"/>
          <p:cNvSpPr>
            <a:spLocks noChangeShapeType="1"/>
          </p:cNvSpPr>
          <p:nvPr/>
        </p:nvSpPr>
        <p:spPr bwMode="auto">
          <a:xfrm flipH="1" flipV="1">
            <a:off x="5334000" y="3729038"/>
            <a:ext cx="228600" cy="228600"/>
          </a:xfrm>
          <a:prstGeom prst="line">
            <a:avLst/>
          </a:prstGeom>
          <a:noFill/>
          <a:ln w="9525">
            <a:solidFill>
              <a:schemeClr val="tx1"/>
            </a:solidFill>
            <a:round/>
            <a:headEnd/>
            <a:tailEnd/>
          </a:ln>
        </p:spPr>
        <p:txBody>
          <a:bodyPr/>
          <a:lstStyle/>
          <a:p>
            <a:endParaRPr lang="en-US"/>
          </a:p>
        </p:txBody>
      </p:sp>
      <p:sp>
        <p:nvSpPr>
          <p:cNvPr id="29" name="Line 60"/>
          <p:cNvSpPr>
            <a:spLocks noChangeShapeType="1"/>
          </p:cNvSpPr>
          <p:nvPr/>
        </p:nvSpPr>
        <p:spPr bwMode="auto">
          <a:xfrm>
            <a:off x="5257800" y="3729038"/>
            <a:ext cx="0" cy="0"/>
          </a:xfrm>
          <a:prstGeom prst="line">
            <a:avLst/>
          </a:prstGeom>
          <a:noFill/>
          <a:ln w="9525">
            <a:solidFill>
              <a:schemeClr val="tx1"/>
            </a:solidFill>
            <a:round/>
            <a:headEnd/>
            <a:tailEnd/>
          </a:ln>
        </p:spPr>
        <p:txBody>
          <a:bodyPr/>
          <a:lstStyle/>
          <a:p>
            <a:endParaRPr lang="en-US"/>
          </a:p>
        </p:txBody>
      </p:sp>
      <p:sp>
        <p:nvSpPr>
          <p:cNvPr id="30" name="Line 61"/>
          <p:cNvSpPr>
            <a:spLocks noChangeShapeType="1"/>
          </p:cNvSpPr>
          <p:nvPr/>
        </p:nvSpPr>
        <p:spPr bwMode="auto">
          <a:xfrm>
            <a:off x="5334000" y="3729038"/>
            <a:ext cx="0" cy="152400"/>
          </a:xfrm>
          <a:prstGeom prst="line">
            <a:avLst/>
          </a:prstGeom>
          <a:noFill/>
          <a:ln w="9525">
            <a:solidFill>
              <a:schemeClr val="tx1"/>
            </a:solidFill>
            <a:round/>
            <a:headEnd/>
            <a:tailEnd/>
          </a:ln>
        </p:spPr>
        <p:txBody>
          <a:bodyPr/>
          <a:lstStyle/>
          <a:p>
            <a:endParaRPr lang="en-US"/>
          </a:p>
        </p:txBody>
      </p:sp>
      <p:sp>
        <p:nvSpPr>
          <p:cNvPr id="31" name="Line 62"/>
          <p:cNvSpPr>
            <a:spLocks noChangeShapeType="1"/>
          </p:cNvSpPr>
          <p:nvPr/>
        </p:nvSpPr>
        <p:spPr bwMode="auto">
          <a:xfrm>
            <a:off x="5715000" y="4110038"/>
            <a:ext cx="304800" cy="152400"/>
          </a:xfrm>
          <a:prstGeom prst="line">
            <a:avLst/>
          </a:prstGeom>
          <a:noFill/>
          <a:ln w="9525">
            <a:solidFill>
              <a:schemeClr val="tx1"/>
            </a:solidFill>
            <a:round/>
            <a:headEnd/>
            <a:tailEnd/>
          </a:ln>
        </p:spPr>
        <p:txBody>
          <a:bodyPr/>
          <a:lstStyle/>
          <a:p>
            <a:endParaRPr lang="en-US"/>
          </a:p>
        </p:txBody>
      </p:sp>
      <p:sp>
        <p:nvSpPr>
          <p:cNvPr id="32" name="Line 63"/>
          <p:cNvSpPr>
            <a:spLocks noChangeShapeType="1"/>
          </p:cNvSpPr>
          <p:nvPr/>
        </p:nvSpPr>
        <p:spPr bwMode="auto">
          <a:xfrm flipV="1">
            <a:off x="6019800" y="4110038"/>
            <a:ext cx="0" cy="152400"/>
          </a:xfrm>
          <a:prstGeom prst="line">
            <a:avLst/>
          </a:prstGeom>
          <a:noFill/>
          <a:ln w="9525">
            <a:solidFill>
              <a:schemeClr val="tx1"/>
            </a:solidFill>
            <a:round/>
            <a:headEnd/>
            <a:tailEnd/>
          </a:ln>
        </p:spPr>
        <p:txBody>
          <a:bodyPr/>
          <a:lstStyle/>
          <a:p>
            <a:endParaRPr lang="en-US"/>
          </a:p>
        </p:txBody>
      </p:sp>
      <p:sp>
        <p:nvSpPr>
          <p:cNvPr id="33" name="Line 64"/>
          <p:cNvSpPr>
            <a:spLocks noChangeShapeType="1"/>
          </p:cNvSpPr>
          <p:nvPr/>
        </p:nvSpPr>
        <p:spPr bwMode="auto">
          <a:xfrm flipH="1">
            <a:off x="5410200" y="4110038"/>
            <a:ext cx="228600" cy="228600"/>
          </a:xfrm>
          <a:prstGeom prst="line">
            <a:avLst/>
          </a:prstGeom>
          <a:noFill/>
          <a:ln w="9525">
            <a:solidFill>
              <a:schemeClr val="tx1"/>
            </a:solidFill>
            <a:round/>
            <a:headEnd/>
            <a:tailEnd/>
          </a:ln>
        </p:spPr>
        <p:txBody>
          <a:bodyPr/>
          <a:lstStyle/>
          <a:p>
            <a:endParaRPr lang="en-US"/>
          </a:p>
        </p:txBody>
      </p:sp>
      <p:sp>
        <p:nvSpPr>
          <p:cNvPr id="34" name="Line 65"/>
          <p:cNvSpPr>
            <a:spLocks noChangeShapeType="1"/>
          </p:cNvSpPr>
          <p:nvPr/>
        </p:nvSpPr>
        <p:spPr bwMode="auto">
          <a:xfrm flipH="1" flipV="1">
            <a:off x="5334000" y="4186238"/>
            <a:ext cx="76200" cy="152400"/>
          </a:xfrm>
          <a:prstGeom prst="line">
            <a:avLst/>
          </a:prstGeom>
          <a:noFill/>
          <a:ln w="9525">
            <a:solidFill>
              <a:schemeClr val="tx1"/>
            </a:solidFill>
            <a:round/>
            <a:headEnd/>
            <a:tailEnd/>
          </a:ln>
        </p:spPr>
        <p:txBody>
          <a:bodyPr/>
          <a:lstStyle/>
          <a:p>
            <a:endParaRPr lang="en-US"/>
          </a:p>
        </p:txBody>
      </p:sp>
      <p:sp>
        <p:nvSpPr>
          <p:cNvPr id="35" name="AutoShape 66"/>
          <p:cNvSpPr>
            <a:spLocks noChangeArrowheads="1"/>
          </p:cNvSpPr>
          <p:nvPr/>
        </p:nvSpPr>
        <p:spPr bwMode="auto">
          <a:xfrm>
            <a:off x="4800600" y="4262438"/>
            <a:ext cx="457200" cy="457200"/>
          </a:xfrm>
          <a:prstGeom prst="flowChartConnector">
            <a:avLst/>
          </a:prstGeom>
          <a:solidFill>
            <a:schemeClr val="bg1"/>
          </a:solidFill>
          <a:ln w="9525" algn="ctr">
            <a:solidFill>
              <a:schemeClr val="tx1"/>
            </a:solidFill>
            <a:round/>
            <a:headEnd/>
            <a:tailEnd/>
          </a:ln>
        </p:spPr>
        <p:txBody>
          <a:bodyPr wrap="none" anchor="ctr"/>
          <a:lstStyle/>
          <a:p>
            <a:endParaRPr lang="en-US">
              <a:latin typeface="Tahoma" pitchFamily="34" charset="0"/>
            </a:endParaRPr>
          </a:p>
        </p:txBody>
      </p:sp>
      <p:sp>
        <p:nvSpPr>
          <p:cNvPr id="36" name="AutoShape 67"/>
          <p:cNvSpPr>
            <a:spLocks noChangeArrowheads="1"/>
          </p:cNvSpPr>
          <p:nvPr/>
        </p:nvSpPr>
        <p:spPr bwMode="auto">
          <a:xfrm>
            <a:off x="4876800" y="4338638"/>
            <a:ext cx="304800" cy="304800"/>
          </a:xfrm>
          <a:prstGeom prst="flowChartConnector">
            <a:avLst/>
          </a:prstGeom>
          <a:solidFill>
            <a:schemeClr val="bg1"/>
          </a:solidFill>
          <a:ln w="9525" algn="ctr">
            <a:solidFill>
              <a:schemeClr val="tx1"/>
            </a:solidFill>
            <a:round/>
            <a:headEnd/>
            <a:tailEnd/>
          </a:ln>
        </p:spPr>
        <p:txBody>
          <a:bodyPr wrap="none" anchor="ctr"/>
          <a:lstStyle/>
          <a:p>
            <a:endParaRPr lang="en-US">
              <a:latin typeface="Tahoma" pitchFamily="34" charset="0"/>
            </a:endParaRPr>
          </a:p>
        </p:txBody>
      </p:sp>
      <p:sp>
        <p:nvSpPr>
          <p:cNvPr id="37" name="Line 69"/>
          <p:cNvSpPr>
            <a:spLocks noChangeShapeType="1"/>
          </p:cNvSpPr>
          <p:nvPr/>
        </p:nvSpPr>
        <p:spPr bwMode="auto">
          <a:xfrm flipV="1">
            <a:off x="4495800" y="4567238"/>
            <a:ext cx="0" cy="152400"/>
          </a:xfrm>
          <a:prstGeom prst="line">
            <a:avLst/>
          </a:prstGeom>
          <a:noFill/>
          <a:ln w="9525">
            <a:solidFill>
              <a:schemeClr val="tx1"/>
            </a:solidFill>
            <a:round/>
            <a:headEnd/>
            <a:tailEnd/>
          </a:ln>
        </p:spPr>
        <p:txBody>
          <a:bodyPr/>
          <a:lstStyle/>
          <a:p>
            <a:endParaRPr lang="en-US"/>
          </a:p>
        </p:txBody>
      </p:sp>
      <p:sp>
        <p:nvSpPr>
          <p:cNvPr id="38" name="AutoShape 70"/>
          <p:cNvSpPr>
            <a:spLocks noChangeArrowheads="1"/>
          </p:cNvSpPr>
          <p:nvPr/>
        </p:nvSpPr>
        <p:spPr bwMode="auto">
          <a:xfrm>
            <a:off x="4648200" y="5176838"/>
            <a:ext cx="457200"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solidFill>
          <a:ln w="9525" algn="ctr">
            <a:solidFill>
              <a:schemeClr val="tx1"/>
            </a:solidFill>
            <a:miter lim="800000"/>
            <a:headEnd/>
            <a:tailEnd/>
          </a:ln>
        </p:spPr>
        <p:txBody>
          <a:bodyPr wrap="none" anchor="ctr"/>
          <a:lstStyle/>
          <a:p>
            <a:endParaRPr lang="en-US">
              <a:latin typeface="Tahoma" pitchFamily="34" charset="0"/>
            </a:endParaRPr>
          </a:p>
        </p:txBody>
      </p:sp>
      <p:sp>
        <p:nvSpPr>
          <p:cNvPr id="39" name="Line 71"/>
          <p:cNvSpPr>
            <a:spLocks noChangeShapeType="1"/>
          </p:cNvSpPr>
          <p:nvPr/>
        </p:nvSpPr>
        <p:spPr bwMode="auto">
          <a:xfrm flipV="1">
            <a:off x="4876800" y="5024438"/>
            <a:ext cx="0" cy="152400"/>
          </a:xfrm>
          <a:prstGeom prst="line">
            <a:avLst/>
          </a:prstGeom>
          <a:noFill/>
          <a:ln w="9525">
            <a:solidFill>
              <a:schemeClr val="tx1"/>
            </a:solidFill>
            <a:round/>
            <a:headEnd/>
            <a:tailEnd/>
          </a:ln>
        </p:spPr>
        <p:txBody>
          <a:bodyPr/>
          <a:lstStyle/>
          <a:p>
            <a:endParaRPr lang="en-US"/>
          </a:p>
        </p:txBody>
      </p:sp>
      <p:sp>
        <p:nvSpPr>
          <p:cNvPr id="40" name="Line 73"/>
          <p:cNvSpPr>
            <a:spLocks noChangeShapeType="1"/>
          </p:cNvSpPr>
          <p:nvPr/>
        </p:nvSpPr>
        <p:spPr bwMode="auto">
          <a:xfrm>
            <a:off x="4648200" y="6015038"/>
            <a:ext cx="0" cy="381000"/>
          </a:xfrm>
          <a:prstGeom prst="line">
            <a:avLst/>
          </a:prstGeom>
          <a:noFill/>
          <a:ln w="9525">
            <a:solidFill>
              <a:schemeClr val="tx1"/>
            </a:solidFill>
            <a:round/>
            <a:headEnd/>
            <a:tailEnd/>
          </a:ln>
        </p:spPr>
        <p:txBody>
          <a:bodyPr/>
          <a:lstStyle/>
          <a:p>
            <a:endParaRPr lang="en-US"/>
          </a:p>
        </p:txBody>
      </p:sp>
      <p:sp>
        <p:nvSpPr>
          <p:cNvPr id="41" name="Line 74"/>
          <p:cNvSpPr>
            <a:spLocks noChangeShapeType="1"/>
          </p:cNvSpPr>
          <p:nvPr/>
        </p:nvSpPr>
        <p:spPr bwMode="auto">
          <a:xfrm>
            <a:off x="4648200" y="6243638"/>
            <a:ext cx="609600" cy="0"/>
          </a:xfrm>
          <a:prstGeom prst="line">
            <a:avLst/>
          </a:prstGeom>
          <a:noFill/>
          <a:ln w="9525">
            <a:solidFill>
              <a:schemeClr val="tx1"/>
            </a:solidFill>
            <a:round/>
            <a:headEnd/>
            <a:tailEnd/>
          </a:ln>
        </p:spPr>
        <p:txBody>
          <a:bodyPr/>
          <a:lstStyle/>
          <a:p>
            <a:endParaRPr lang="en-US"/>
          </a:p>
        </p:txBody>
      </p:sp>
      <p:sp>
        <p:nvSpPr>
          <p:cNvPr id="42" name="Line 75"/>
          <p:cNvSpPr>
            <a:spLocks noChangeShapeType="1"/>
          </p:cNvSpPr>
          <p:nvPr/>
        </p:nvSpPr>
        <p:spPr bwMode="auto">
          <a:xfrm>
            <a:off x="5257800" y="6015038"/>
            <a:ext cx="0" cy="381000"/>
          </a:xfrm>
          <a:prstGeom prst="line">
            <a:avLst/>
          </a:prstGeom>
          <a:noFill/>
          <a:ln w="9525">
            <a:solidFill>
              <a:schemeClr val="tx1"/>
            </a:solidFill>
            <a:round/>
            <a:headEnd/>
            <a:tailEnd/>
          </a:ln>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Rectangle 2"/>
          <p:cNvSpPr>
            <a:spLocks noGrp="1" noChangeArrowheads="1"/>
          </p:cNvSpPr>
          <p:nvPr>
            <p:ph type="title"/>
          </p:nvPr>
        </p:nvSpPr>
        <p:spPr>
          <a:xfrm>
            <a:off x="0" y="685800"/>
            <a:ext cx="9144000" cy="1128712"/>
          </a:xfrm>
        </p:spPr>
        <p:txBody>
          <a:bodyPr/>
          <a:lstStyle/>
          <a:p>
            <a:pPr eaLnBrk="1" hangingPunct="1"/>
            <a:r>
              <a:rPr lang="en-US" sz="4500" i="1" dirty="0" err="1" smtClean="0">
                <a:latin typeface="Comic Sans MS" pitchFamily="66" charset="0"/>
              </a:rPr>
              <a:t>pmmc</a:t>
            </a:r>
            <a:r>
              <a:rPr lang="en-US" sz="4500" i="1" dirty="0" smtClean="0">
                <a:latin typeface="Comic Sans MS" pitchFamily="66" charset="0"/>
              </a:rPr>
              <a:t>=</a:t>
            </a:r>
            <a:r>
              <a:rPr lang="en-US" sz="4500" i="1" dirty="0" err="1" smtClean="0">
                <a:latin typeface="Comic Sans MS" pitchFamily="66" charset="0"/>
              </a:rPr>
              <a:t>d’Arsonval</a:t>
            </a:r>
            <a:endParaRPr lang="en-US" sz="4500" i="1" dirty="0" smtClean="0">
              <a:latin typeface="Comic Sans MS" pitchFamily="66" charset="0"/>
            </a:endParaRPr>
          </a:p>
        </p:txBody>
      </p:sp>
      <p:sp>
        <p:nvSpPr>
          <p:cNvPr id="5" name="Text Box 4"/>
          <p:cNvSpPr txBox="1">
            <a:spLocks noChangeArrowheads="1"/>
          </p:cNvSpPr>
          <p:nvPr/>
        </p:nvSpPr>
        <p:spPr bwMode="auto">
          <a:xfrm>
            <a:off x="3886200" y="1600200"/>
            <a:ext cx="5040313" cy="5047536"/>
          </a:xfrm>
          <a:prstGeom prst="rect">
            <a:avLst/>
          </a:prstGeom>
          <a:noFill/>
          <a:ln w="9525">
            <a:noFill/>
            <a:miter lim="800000"/>
            <a:headEnd/>
            <a:tailEnd/>
          </a:ln>
        </p:spPr>
        <p:txBody>
          <a:bodyPr>
            <a:spAutoFit/>
          </a:bodyPr>
          <a:lstStyle/>
          <a:p>
            <a:r>
              <a:rPr lang="en-US" sz="2300" b="1" dirty="0">
                <a:solidFill>
                  <a:srgbClr val="FF66FF"/>
                </a:solidFill>
                <a:latin typeface="Comic Sans MS" pitchFamily="66" charset="0"/>
              </a:rPr>
              <a:t>The first problem is solved by the:</a:t>
            </a:r>
          </a:p>
          <a:p>
            <a:pPr>
              <a:buFontTx/>
              <a:buChar char="•"/>
            </a:pPr>
            <a:r>
              <a:rPr lang="en-US" sz="2300" b="1" dirty="0">
                <a:latin typeface="Comic Sans MS" pitchFamily="66" charset="0"/>
              </a:rPr>
              <a:t> use of hairsprings attached to each end of the coil. </a:t>
            </a:r>
          </a:p>
          <a:p>
            <a:pPr>
              <a:buFontTx/>
              <a:buChar char="•"/>
            </a:pPr>
            <a:r>
              <a:rPr lang="en-US" sz="2300" b="1" dirty="0">
                <a:solidFill>
                  <a:srgbClr val="00B050"/>
                </a:solidFill>
                <a:latin typeface="Comic Sans MS" pitchFamily="66" charset="0"/>
              </a:rPr>
              <a:t>These hairsprings can also be used to make the electrical connections to the coil. </a:t>
            </a:r>
          </a:p>
          <a:p>
            <a:pPr>
              <a:buFontTx/>
              <a:buChar char="•"/>
            </a:pPr>
            <a:r>
              <a:rPr lang="en-US" sz="2300" b="1" dirty="0">
                <a:latin typeface="Comic Sans MS" pitchFamily="66" charset="0"/>
              </a:rPr>
              <a:t> With the hairsprings, the coil will return to its initial position when there is no current. </a:t>
            </a:r>
          </a:p>
          <a:p>
            <a:pPr>
              <a:buFontTx/>
              <a:buChar char="•"/>
            </a:pPr>
            <a:r>
              <a:rPr lang="en-US" sz="2300" b="1" dirty="0">
                <a:solidFill>
                  <a:srgbClr val="00B050"/>
                </a:solidFill>
                <a:latin typeface="Comic Sans MS" pitchFamily="66" charset="0"/>
              </a:rPr>
              <a:t>The springs will also tend to resist the movement of the coil when there is current through the coil. </a:t>
            </a:r>
          </a:p>
        </p:txBody>
      </p:sp>
      <p:pic>
        <p:nvPicPr>
          <p:cNvPr id="6" name="Picture 5" descr="pmmc3"/>
          <p:cNvPicPr>
            <a:picLocks noChangeAspect="1" noChangeArrowheads="1"/>
          </p:cNvPicPr>
          <p:nvPr/>
        </p:nvPicPr>
        <p:blipFill>
          <a:blip r:embed="rId3"/>
          <a:srcRect/>
          <a:stretch>
            <a:fillRect/>
          </a:stretch>
        </p:blipFill>
        <p:spPr bwMode="auto">
          <a:xfrm>
            <a:off x="228600" y="1676400"/>
            <a:ext cx="3581400" cy="46291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Rectangle 2"/>
          <p:cNvSpPr>
            <a:spLocks noGrp="1" noChangeArrowheads="1"/>
          </p:cNvSpPr>
          <p:nvPr>
            <p:ph type="title"/>
          </p:nvPr>
        </p:nvSpPr>
        <p:spPr>
          <a:xfrm>
            <a:off x="36513" y="798513"/>
            <a:ext cx="9144000" cy="1128712"/>
          </a:xfrm>
        </p:spPr>
        <p:txBody>
          <a:bodyPr/>
          <a:lstStyle/>
          <a:p>
            <a:pPr eaLnBrk="1" hangingPunct="1"/>
            <a:r>
              <a:rPr lang="en-US" sz="4500" b="1" i="1" smtClean="0">
                <a:latin typeface="Comic Sans MS" pitchFamily="66" charset="0"/>
              </a:rPr>
              <a:t>pmmc=d’Arsonval</a:t>
            </a:r>
          </a:p>
        </p:txBody>
      </p:sp>
      <p:sp>
        <p:nvSpPr>
          <p:cNvPr id="5" name="Text Box 3"/>
          <p:cNvSpPr txBox="1">
            <a:spLocks noChangeArrowheads="1"/>
          </p:cNvSpPr>
          <p:nvPr/>
        </p:nvSpPr>
        <p:spPr bwMode="auto">
          <a:xfrm>
            <a:off x="3059113" y="1782763"/>
            <a:ext cx="5905500" cy="4493538"/>
          </a:xfrm>
          <a:prstGeom prst="rect">
            <a:avLst/>
          </a:prstGeom>
          <a:noFill/>
          <a:ln w="9525">
            <a:noFill/>
            <a:miter lim="800000"/>
            <a:headEnd/>
            <a:tailEnd/>
          </a:ln>
        </p:spPr>
        <p:txBody>
          <a:bodyPr>
            <a:spAutoFit/>
          </a:bodyPr>
          <a:lstStyle/>
          <a:p>
            <a:pPr>
              <a:buFontTx/>
              <a:buChar char="•"/>
            </a:pPr>
            <a:r>
              <a:rPr lang="en-US" sz="2200" b="1" dirty="0">
                <a:latin typeface="Comic Sans MS" pitchFamily="66" charset="0"/>
              </a:rPr>
              <a:t> </a:t>
            </a:r>
            <a:r>
              <a:rPr lang="en-US" sz="2200" b="1" dirty="0">
                <a:solidFill>
                  <a:srgbClr val="00B0F0"/>
                </a:solidFill>
                <a:latin typeface="Comic Sans MS" pitchFamily="66" charset="0"/>
              </a:rPr>
              <a:t>As the current through the coil increases, the magnetic field generated around the coil increases.</a:t>
            </a:r>
          </a:p>
          <a:p>
            <a:pPr>
              <a:buFontTx/>
              <a:buChar char="•"/>
            </a:pPr>
            <a:r>
              <a:rPr lang="en-US" sz="2200" b="1" dirty="0">
                <a:latin typeface="Comic Sans MS" pitchFamily="66" charset="0"/>
              </a:rPr>
              <a:t> The stronger the magnetic field around the coil, the farther the coil will move. This is a good basis for a meter. </a:t>
            </a:r>
          </a:p>
          <a:p>
            <a:pPr>
              <a:buFontTx/>
              <a:buChar char="•"/>
            </a:pPr>
            <a:r>
              <a:rPr lang="en-US" sz="2200" b="1" dirty="0">
                <a:solidFill>
                  <a:srgbClr val="C00000"/>
                </a:solidFill>
                <a:latin typeface="Comic Sans MS" pitchFamily="66" charset="0"/>
              </a:rPr>
              <a:t> But, how will you know how far the coil moves? </a:t>
            </a:r>
          </a:p>
          <a:p>
            <a:pPr>
              <a:buFontTx/>
              <a:buChar char="•"/>
            </a:pPr>
            <a:r>
              <a:rPr lang="en-US" sz="2200" b="1" dirty="0">
                <a:latin typeface="Comic Sans MS" pitchFamily="66" charset="0"/>
              </a:rPr>
              <a:t> If a pointer is attached to the coil and extended out to a scale, the pointer will move as the coil moves, and the scale can be marked to indicate the amount of current through the coil. </a:t>
            </a:r>
          </a:p>
        </p:txBody>
      </p:sp>
      <p:pic>
        <p:nvPicPr>
          <p:cNvPr id="6" name="Picture 5" descr="pmmc4"/>
          <p:cNvPicPr>
            <a:picLocks noChangeAspect="1" noChangeArrowheads="1"/>
          </p:cNvPicPr>
          <p:nvPr/>
        </p:nvPicPr>
        <p:blipFill>
          <a:blip r:embed="rId3"/>
          <a:srcRect/>
          <a:stretch>
            <a:fillRect/>
          </a:stretch>
        </p:blipFill>
        <p:spPr bwMode="auto">
          <a:xfrm>
            <a:off x="179388" y="1782763"/>
            <a:ext cx="2808287" cy="44656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Rectangle 2"/>
          <p:cNvSpPr>
            <a:spLocks noGrp="1" noChangeArrowheads="1"/>
          </p:cNvSpPr>
          <p:nvPr>
            <p:ph type="title"/>
          </p:nvPr>
        </p:nvSpPr>
        <p:spPr>
          <a:xfrm>
            <a:off x="0" y="457200"/>
            <a:ext cx="9144000" cy="858838"/>
          </a:xfrm>
        </p:spPr>
        <p:txBody>
          <a:bodyPr/>
          <a:lstStyle/>
          <a:p>
            <a:pPr eaLnBrk="1" hangingPunct="1"/>
            <a:r>
              <a:rPr lang="en-US" sz="4500" b="1" i="1" dirty="0" err="1" smtClean="0">
                <a:latin typeface="Comic Sans MS" pitchFamily="66" charset="0"/>
              </a:rPr>
              <a:t>pmmc</a:t>
            </a:r>
            <a:r>
              <a:rPr lang="en-US" sz="4500" b="1" i="1" dirty="0" smtClean="0">
                <a:latin typeface="Comic Sans MS" pitchFamily="66" charset="0"/>
              </a:rPr>
              <a:t>=</a:t>
            </a:r>
            <a:r>
              <a:rPr lang="en-US" sz="4500" b="1" i="1" dirty="0" err="1" smtClean="0">
                <a:latin typeface="Comic Sans MS" pitchFamily="66" charset="0"/>
              </a:rPr>
              <a:t>d’Arsonval</a:t>
            </a:r>
            <a:endParaRPr lang="en-US" sz="4500" b="1" i="1" dirty="0" smtClean="0">
              <a:latin typeface="Comic Sans MS" pitchFamily="66" charset="0"/>
            </a:endParaRPr>
          </a:p>
        </p:txBody>
      </p:sp>
      <p:sp>
        <p:nvSpPr>
          <p:cNvPr id="5" name="Text Box 3"/>
          <p:cNvSpPr txBox="1">
            <a:spLocks noChangeArrowheads="1"/>
          </p:cNvSpPr>
          <p:nvPr/>
        </p:nvSpPr>
        <p:spPr bwMode="auto">
          <a:xfrm>
            <a:off x="5029200" y="1371600"/>
            <a:ext cx="3889375" cy="5016758"/>
          </a:xfrm>
          <a:prstGeom prst="rect">
            <a:avLst/>
          </a:prstGeom>
          <a:noFill/>
          <a:ln w="9525">
            <a:noFill/>
            <a:miter lim="800000"/>
            <a:headEnd/>
            <a:tailEnd/>
          </a:ln>
        </p:spPr>
        <p:txBody>
          <a:bodyPr>
            <a:spAutoFit/>
          </a:bodyPr>
          <a:lstStyle/>
          <a:p>
            <a:pPr>
              <a:buFontTx/>
              <a:buChar char="•"/>
            </a:pPr>
            <a:r>
              <a:rPr lang="en-US" sz="2000" b="1" dirty="0">
                <a:latin typeface="Comic Sans MS" pitchFamily="66" charset="0"/>
              </a:rPr>
              <a:t> </a:t>
            </a:r>
            <a:r>
              <a:rPr lang="en-US" sz="2000" b="1" dirty="0">
                <a:solidFill>
                  <a:srgbClr val="C00000"/>
                </a:solidFill>
                <a:latin typeface="Comic Sans MS" pitchFamily="66" charset="0"/>
              </a:rPr>
              <a:t>2 other features are used to increase the accuracy&amp; efficiency of this meter.</a:t>
            </a:r>
          </a:p>
          <a:p>
            <a:pPr>
              <a:buFontTx/>
              <a:buChar char="•"/>
            </a:pPr>
            <a:r>
              <a:rPr lang="en-US" sz="2000" b="1" dirty="0">
                <a:latin typeface="Comic Sans MS" pitchFamily="66" charset="0"/>
              </a:rPr>
              <a:t>  </a:t>
            </a:r>
            <a:r>
              <a:rPr lang="en-US" sz="2000" b="1" i="1" dirty="0">
                <a:solidFill>
                  <a:schemeClr val="accent2"/>
                </a:solidFill>
                <a:latin typeface="Comic Sans MS" pitchFamily="66" charset="0"/>
              </a:rPr>
              <a:t>First</a:t>
            </a:r>
            <a:r>
              <a:rPr lang="en-US" sz="2000" b="1" dirty="0">
                <a:latin typeface="Comic Sans MS" pitchFamily="66" charset="0"/>
              </a:rPr>
              <a:t>, an </a:t>
            </a:r>
            <a:r>
              <a:rPr lang="en-US" sz="2000" b="1" u="sng" dirty="0">
                <a:solidFill>
                  <a:srgbClr val="FF66FF"/>
                </a:solidFill>
                <a:latin typeface="Comic Sans MS" pitchFamily="66" charset="0"/>
              </a:rPr>
              <a:t>iron core</a:t>
            </a:r>
            <a:r>
              <a:rPr lang="en-US" sz="2000" b="1" dirty="0">
                <a:solidFill>
                  <a:srgbClr val="FF66FF"/>
                </a:solidFill>
                <a:latin typeface="Comic Sans MS" pitchFamily="66" charset="0"/>
              </a:rPr>
              <a:t> </a:t>
            </a:r>
            <a:r>
              <a:rPr lang="en-US" sz="2000" b="1" dirty="0">
                <a:latin typeface="Comic Sans MS" pitchFamily="66" charset="0"/>
              </a:rPr>
              <a:t>is placed inside the coil to </a:t>
            </a:r>
            <a:r>
              <a:rPr lang="en-US" sz="2000" b="1" u="sng" dirty="0">
                <a:solidFill>
                  <a:srgbClr val="FF66FF"/>
                </a:solidFill>
                <a:latin typeface="Comic Sans MS" pitchFamily="66" charset="0"/>
              </a:rPr>
              <a:t>concentrate the magnetic fields</a:t>
            </a:r>
            <a:r>
              <a:rPr lang="en-US" sz="2000" b="1" dirty="0">
                <a:solidFill>
                  <a:srgbClr val="FF66FF"/>
                </a:solidFill>
                <a:latin typeface="Comic Sans MS" pitchFamily="66" charset="0"/>
              </a:rPr>
              <a:t>.</a:t>
            </a:r>
          </a:p>
          <a:p>
            <a:pPr>
              <a:buFontTx/>
              <a:buChar char="•"/>
            </a:pPr>
            <a:r>
              <a:rPr lang="en-US" sz="2000" b="1" dirty="0">
                <a:latin typeface="Comic Sans MS" pitchFamily="66" charset="0"/>
              </a:rPr>
              <a:t> </a:t>
            </a:r>
            <a:r>
              <a:rPr lang="en-US" sz="2000" b="1" i="1" dirty="0">
                <a:solidFill>
                  <a:schemeClr val="accent2"/>
                </a:solidFill>
                <a:latin typeface="Comic Sans MS" pitchFamily="66" charset="0"/>
              </a:rPr>
              <a:t>Second</a:t>
            </a:r>
            <a:r>
              <a:rPr lang="en-US" sz="2000" b="1" dirty="0">
                <a:latin typeface="Comic Sans MS" pitchFamily="66" charset="0"/>
              </a:rPr>
              <a:t>, curved </a:t>
            </a:r>
            <a:r>
              <a:rPr lang="en-US" sz="2000" b="1" u="sng" dirty="0">
                <a:solidFill>
                  <a:srgbClr val="00B050"/>
                </a:solidFill>
                <a:latin typeface="Comic Sans MS" pitchFamily="66" charset="0"/>
              </a:rPr>
              <a:t>pole pieces</a:t>
            </a:r>
            <a:r>
              <a:rPr lang="en-US" sz="2000" b="1" dirty="0">
                <a:solidFill>
                  <a:srgbClr val="00B050"/>
                </a:solidFill>
                <a:latin typeface="Comic Sans MS" pitchFamily="66" charset="0"/>
              </a:rPr>
              <a:t> </a:t>
            </a:r>
            <a:r>
              <a:rPr lang="en-US" sz="2000" b="1" dirty="0">
                <a:latin typeface="Comic Sans MS" pitchFamily="66" charset="0"/>
              </a:rPr>
              <a:t>are attached to the magnet to ensure that the turning force on the coil increases steadily as the current increases.</a:t>
            </a:r>
          </a:p>
          <a:p>
            <a:pPr>
              <a:buFontTx/>
              <a:buChar char="•"/>
            </a:pPr>
            <a:r>
              <a:rPr lang="en-US" altLang="ko-KR" sz="2000" b="1" dirty="0">
                <a:latin typeface="Comic Sans MS" pitchFamily="66" charset="0"/>
                <a:ea typeface="굴림" pitchFamily="50" charset="-127"/>
              </a:rPr>
              <a:t> </a:t>
            </a:r>
            <a:r>
              <a:rPr lang="en-US" altLang="ko-KR" sz="2000" b="1" dirty="0">
                <a:solidFill>
                  <a:srgbClr val="00B050"/>
                </a:solidFill>
                <a:latin typeface="Comic Sans MS" pitchFamily="66" charset="0"/>
                <a:ea typeface="굴림" pitchFamily="50" charset="-127"/>
              </a:rPr>
              <a:t>The meter movement as it appears when fully assembled is shown in this figure.</a:t>
            </a:r>
            <a:endParaRPr lang="en-US" sz="2000" b="1" dirty="0">
              <a:solidFill>
                <a:srgbClr val="00B050"/>
              </a:solidFill>
              <a:latin typeface="Comic Sans MS" pitchFamily="66" charset="0"/>
            </a:endParaRPr>
          </a:p>
        </p:txBody>
      </p:sp>
      <p:pic>
        <p:nvPicPr>
          <p:cNvPr id="6" name="Picture 5" descr="pmmc5"/>
          <p:cNvPicPr>
            <a:picLocks noChangeAspect="1" noChangeArrowheads="1"/>
          </p:cNvPicPr>
          <p:nvPr/>
        </p:nvPicPr>
        <p:blipFill>
          <a:blip r:embed="rId3"/>
          <a:srcRect/>
          <a:stretch>
            <a:fillRect/>
          </a:stretch>
        </p:blipFill>
        <p:spPr bwMode="auto">
          <a:xfrm>
            <a:off x="228600" y="1524000"/>
            <a:ext cx="4562475" cy="4743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itle 1"/>
          <p:cNvSpPr>
            <a:spLocks noGrp="1"/>
          </p:cNvSpPr>
          <p:nvPr>
            <p:ph type="title"/>
          </p:nvPr>
        </p:nvSpPr>
        <p:spPr>
          <a:xfrm>
            <a:off x="381000" y="762000"/>
            <a:ext cx="8229600" cy="436061"/>
          </a:xfrm>
        </p:spPr>
        <p:txBody>
          <a:bodyPr rtlCol="0">
            <a:normAutofit fontScale="90000"/>
          </a:bodyPr>
          <a:lstStyle/>
          <a:p>
            <a:pPr eaLnBrk="1" fontAlgn="auto" hangingPunct="1">
              <a:spcAft>
                <a:spcPts val="0"/>
              </a:spcAft>
              <a:defRPr/>
            </a:pPr>
            <a:r>
              <a:rPr lang="en-US" sz="2000" b="1" dirty="0" smtClean="0">
                <a:solidFill>
                  <a:srgbClr val="0070C0"/>
                </a:solidFill>
                <a:latin typeface="Comic Sans MS" pitchFamily="66" charset="0"/>
              </a:rPr>
              <a:t>Summary and Analysis of Basic requirements for </a:t>
            </a:r>
            <a:r>
              <a:rPr lang="en-US" sz="2000" b="1" dirty="0" err="1" smtClean="0">
                <a:solidFill>
                  <a:srgbClr val="0070C0"/>
                </a:solidFill>
                <a:latin typeface="Comic Sans MS" pitchFamily="66" charset="0"/>
              </a:rPr>
              <a:t>analoge</a:t>
            </a:r>
            <a:r>
              <a:rPr lang="en-US" sz="2000" b="1" dirty="0" smtClean="0">
                <a:solidFill>
                  <a:srgbClr val="0070C0"/>
                </a:solidFill>
                <a:latin typeface="Comic Sans MS" pitchFamily="66" charset="0"/>
              </a:rPr>
              <a:t> instrument</a:t>
            </a:r>
          </a:p>
        </p:txBody>
      </p:sp>
      <p:sp>
        <p:nvSpPr>
          <p:cNvPr id="5" name="Content Placeholder 2"/>
          <p:cNvSpPr>
            <a:spLocks noGrp="1"/>
          </p:cNvSpPr>
          <p:nvPr>
            <p:ph idx="1"/>
          </p:nvPr>
        </p:nvSpPr>
        <p:spPr>
          <a:xfrm>
            <a:off x="500063" y="1371600"/>
            <a:ext cx="8229600" cy="5181600"/>
          </a:xfrm>
        </p:spPr>
        <p:txBody>
          <a:bodyPr rtlCol="0">
            <a:normAutofit lnSpcReduction="10000"/>
          </a:bodyPr>
          <a:lstStyle/>
          <a:p>
            <a:pPr eaLnBrk="1" fontAlgn="auto" hangingPunct="1">
              <a:spcAft>
                <a:spcPts val="0"/>
              </a:spcAft>
              <a:buFont typeface="Arial" pitchFamily="34" charset="0"/>
              <a:buNone/>
              <a:defRPr/>
            </a:pPr>
            <a:r>
              <a:rPr lang="en-US" sz="2000" dirty="0" smtClean="0">
                <a:latin typeface="Comic Sans MS" pitchFamily="66" charset="0"/>
              </a:rPr>
              <a:t>For a satisfactory working of indicating instruments, the following three types of torques are required:</a:t>
            </a:r>
          </a:p>
          <a:p>
            <a:pPr marL="457200" indent="-457200" eaLnBrk="1" fontAlgn="auto" hangingPunct="1">
              <a:spcAft>
                <a:spcPts val="0"/>
              </a:spcAft>
              <a:buFont typeface="+mj-lt"/>
              <a:buAutoNum type="arabicPeriod"/>
              <a:defRPr/>
            </a:pPr>
            <a:r>
              <a:rPr lang="en-US" sz="2000" b="1" dirty="0" smtClean="0">
                <a:solidFill>
                  <a:srgbClr val="C00000"/>
                </a:solidFill>
                <a:latin typeface="Comic Sans MS" pitchFamily="66" charset="0"/>
              </a:rPr>
              <a:t>Deflection (Operating) torque </a:t>
            </a:r>
            <a:r>
              <a:rPr lang="en-US" sz="2000" dirty="0" smtClean="0">
                <a:latin typeface="Comic Sans MS" pitchFamily="66" charset="0"/>
              </a:rPr>
              <a:t>: it is necessary to make the moving system of the instrument (pointer) move from its zero position.</a:t>
            </a:r>
          </a:p>
          <a:p>
            <a:pPr eaLnBrk="1" fontAlgn="auto" hangingPunct="1">
              <a:spcAft>
                <a:spcPts val="0"/>
              </a:spcAft>
              <a:buFont typeface="Arial" pitchFamily="34" charset="0"/>
              <a:buNone/>
              <a:defRPr/>
            </a:pPr>
            <a:r>
              <a:rPr lang="en-US" sz="2000" dirty="0" smtClean="0">
                <a:latin typeface="Comic Sans MS" pitchFamily="66" charset="0"/>
              </a:rPr>
              <a:t> 				</a:t>
            </a:r>
            <a:r>
              <a:rPr lang="en-US" sz="2000" dirty="0" smtClean="0">
                <a:solidFill>
                  <a:srgbClr val="C00000"/>
                </a:solidFill>
                <a:latin typeface="Comic Sans MS" pitchFamily="66" charset="0"/>
              </a:rPr>
              <a:t>T </a:t>
            </a:r>
            <a:r>
              <a:rPr lang="en-US" sz="2000" baseline="-25000" dirty="0" smtClean="0">
                <a:solidFill>
                  <a:srgbClr val="C00000"/>
                </a:solidFill>
                <a:latin typeface="Comic Sans MS" pitchFamily="66" charset="0"/>
              </a:rPr>
              <a:t>d</a:t>
            </a:r>
            <a:r>
              <a:rPr lang="en-US" sz="2000" dirty="0" smtClean="0">
                <a:solidFill>
                  <a:srgbClr val="C00000"/>
                </a:solidFill>
                <a:latin typeface="Comic Sans MS" pitchFamily="66" charset="0"/>
              </a:rPr>
              <a:t> = </a:t>
            </a:r>
            <a:r>
              <a:rPr lang="en-US" sz="2000" dirty="0" err="1" smtClean="0">
                <a:solidFill>
                  <a:srgbClr val="C00000"/>
                </a:solidFill>
                <a:latin typeface="Comic Sans MS" pitchFamily="66" charset="0"/>
              </a:rPr>
              <a:t>NBild</a:t>
            </a:r>
            <a:r>
              <a:rPr lang="en-US" sz="2000" dirty="0" smtClean="0">
                <a:solidFill>
                  <a:srgbClr val="C00000"/>
                </a:solidFill>
                <a:latin typeface="Comic Sans MS" pitchFamily="66" charset="0"/>
              </a:rPr>
              <a:t> = </a:t>
            </a:r>
            <a:r>
              <a:rPr lang="en-US" sz="2000" dirty="0" err="1" smtClean="0">
                <a:solidFill>
                  <a:srgbClr val="C00000"/>
                </a:solidFill>
                <a:latin typeface="Comic Sans MS" pitchFamily="66" charset="0"/>
              </a:rPr>
              <a:t>Gi</a:t>
            </a:r>
            <a:endParaRPr lang="en-US" sz="2000" dirty="0" smtClean="0">
              <a:solidFill>
                <a:srgbClr val="C00000"/>
              </a:solidFill>
              <a:latin typeface="Comic Sans MS" pitchFamily="66" charset="0"/>
            </a:endParaRPr>
          </a:p>
          <a:p>
            <a:pPr eaLnBrk="1" fontAlgn="auto" hangingPunct="1">
              <a:spcAft>
                <a:spcPts val="0"/>
              </a:spcAft>
              <a:buFont typeface="Arial" pitchFamily="34" charset="0"/>
              <a:buNone/>
              <a:defRPr/>
            </a:pPr>
            <a:r>
              <a:rPr lang="en-US" sz="2000" dirty="0" smtClean="0">
                <a:latin typeface="Comic Sans MS" pitchFamily="66" charset="0"/>
              </a:rPr>
              <a:t>	Therefore: T </a:t>
            </a:r>
            <a:r>
              <a:rPr lang="en-US" sz="2000" baseline="-25000" dirty="0" smtClean="0">
                <a:latin typeface="Comic Sans MS" pitchFamily="66" charset="0"/>
              </a:rPr>
              <a:t>d</a:t>
            </a:r>
            <a:r>
              <a:rPr lang="en-US" sz="2000" dirty="0" smtClean="0">
                <a:latin typeface="Comic Sans MS" pitchFamily="66" charset="0"/>
              </a:rPr>
              <a:t> </a:t>
            </a:r>
            <a:r>
              <a:rPr lang="en-US" sz="2000" dirty="0" smtClean="0">
                <a:latin typeface="Comic Sans MS" pitchFamily="66" charset="0"/>
                <a:sym typeface="Symbol" pitchFamily="18" charset="2"/>
              </a:rPr>
              <a:t> measurand</a:t>
            </a:r>
          </a:p>
          <a:p>
            <a:pPr eaLnBrk="1" fontAlgn="auto" hangingPunct="1">
              <a:spcAft>
                <a:spcPts val="0"/>
              </a:spcAft>
              <a:buFont typeface="Arial" pitchFamily="34" charset="0"/>
              <a:buNone/>
              <a:defRPr/>
            </a:pPr>
            <a:r>
              <a:rPr lang="en-US" sz="2000" dirty="0" smtClean="0">
                <a:latin typeface="Comic Sans MS" pitchFamily="66" charset="0"/>
                <a:sym typeface="Symbol" pitchFamily="18" charset="2"/>
              </a:rPr>
              <a:t>	Where:</a:t>
            </a:r>
          </a:p>
          <a:p>
            <a:pPr eaLnBrk="1" fontAlgn="auto" hangingPunct="1">
              <a:spcAft>
                <a:spcPts val="0"/>
              </a:spcAft>
              <a:buFont typeface="Arial" pitchFamily="34" charset="0"/>
              <a:buNone/>
              <a:defRPr/>
            </a:pPr>
            <a:r>
              <a:rPr lang="en-US" sz="2000" dirty="0" smtClean="0">
                <a:latin typeface="Comic Sans MS" pitchFamily="66" charset="0"/>
                <a:sym typeface="Symbol" pitchFamily="18" charset="2"/>
              </a:rPr>
              <a:t>		N= number of turns of coil</a:t>
            </a:r>
          </a:p>
          <a:p>
            <a:pPr eaLnBrk="1" fontAlgn="auto" hangingPunct="1">
              <a:spcAft>
                <a:spcPts val="0"/>
              </a:spcAft>
              <a:buFont typeface="Arial" pitchFamily="34" charset="0"/>
              <a:buNone/>
              <a:defRPr/>
            </a:pPr>
            <a:r>
              <a:rPr lang="en-US" sz="2000" dirty="0" smtClean="0">
                <a:latin typeface="Comic Sans MS" pitchFamily="66" charset="0"/>
                <a:sym typeface="Symbol" pitchFamily="18" charset="2"/>
              </a:rPr>
              <a:t>		B= flux density in the air-gap at the coil position</a:t>
            </a:r>
          </a:p>
          <a:p>
            <a:pPr eaLnBrk="1" fontAlgn="auto" hangingPunct="1">
              <a:spcAft>
                <a:spcPts val="0"/>
              </a:spcAft>
              <a:buFont typeface="Arial" pitchFamily="34" charset="0"/>
              <a:buNone/>
              <a:defRPr/>
            </a:pPr>
            <a:r>
              <a:rPr lang="en-US" sz="2000" dirty="0" smtClean="0">
                <a:latin typeface="Comic Sans MS" pitchFamily="66" charset="0"/>
                <a:sym typeface="Symbol" pitchFamily="18" charset="2"/>
              </a:rPr>
              <a:t>		l= length of vertical side of coil</a:t>
            </a:r>
          </a:p>
          <a:p>
            <a:pPr eaLnBrk="1" fontAlgn="auto" hangingPunct="1">
              <a:spcAft>
                <a:spcPts val="0"/>
              </a:spcAft>
              <a:buFont typeface="Arial" pitchFamily="34" charset="0"/>
              <a:buNone/>
              <a:defRPr/>
            </a:pPr>
            <a:r>
              <a:rPr lang="en-US" sz="2000" dirty="0" smtClean="0">
                <a:latin typeface="Comic Sans MS" pitchFamily="66" charset="0"/>
                <a:sym typeface="Symbol" pitchFamily="18" charset="2"/>
              </a:rPr>
              <a:t>		d= length of horizontal side of coil</a:t>
            </a:r>
          </a:p>
          <a:p>
            <a:pPr eaLnBrk="1" fontAlgn="auto" hangingPunct="1">
              <a:spcAft>
                <a:spcPts val="0"/>
              </a:spcAft>
              <a:buFont typeface="Arial" pitchFamily="34" charset="0"/>
              <a:buNone/>
              <a:defRPr/>
            </a:pPr>
            <a:r>
              <a:rPr lang="en-US" sz="2000" dirty="0" smtClean="0">
                <a:latin typeface="Comic Sans MS" pitchFamily="66" charset="0"/>
                <a:sym typeface="Symbol" pitchFamily="18" charset="2"/>
              </a:rPr>
              <a:t>		</a:t>
            </a:r>
            <a:r>
              <a:rPr lang="en-US" sz="2000" dirty="0" err="1" smtClean="0">
                <a:latin typeface="Comic Sans MS" pitchFamily="66" charset="0"/>
                <a:sym typeface="Symbol" pitchFamily="18" charset="2"/>
              </a:rPr>
              <a:t>i</a:t>
            </a:r>
            <a:r>
              <a:rPr lang="en-US" sz="2000" dirty="0" smtClean="0">
                <a:latin typeface="Comic Sans MS" pitchFamily="66" charset="0"/>
                <a:sym typeface="Symbol" pitchFamily="18" charset="2"/>
              </a:rPr>
              <a:t>= current through the coil</a:t>
            </a:r>
          </a:p>
          <a:p>
            <a:pPr eaLnBrk="1" fontAlgn="auto" hangingPunct="1">
              <a:spcAft>
                <a:spcPts val="0"/>
              </a:spcAft>
              <a:buFont typeface="Arial" pitchFamily="34" charset="0"/>
              <a:buNone/>
              <a:defRPr/>
            </a:pPr>
            <a:r>
              <a:rPr lang="en-US" sz="2000" dirty="0" smtClean="0">
                <a:latin typeface="Comic Sans MS" pitchFamily="66" charset="0"/>
                <a:sym typeface="Symbol" pitchFamily="18" charset="2"/>
              </a:rPr>
              <a:t>		G= </a:t>
            </a:r>
            <a:r>
              <a:rPr lang="en-US" sz="2000" dirty="0" err="1" smtClean="0">
                <a:latin typeface="Comic Sans MS" pitchFamily="66" charset="0"/>
                <a:sym typeface="Symbol" pitchFamily="18" charset="2"/>
              </a:rPr>
              <a:t>NbLd</a:t>
            </a:r>
            <a:r>
              <a:rPr lang="en-US" sz="2000" dirty="0" smtClean="0">
                <a:latin typeface="Comic Sans MS" pitchFamily="66" charset="0"/>
                <a:sym typeface="Symbol" pitchFamily="18" charset="2"/>
              </a:rPr>
              <a:t> is called the displacement constant of the 		       galvanometer</a:t>
            </a:r>
            <a:endParaRPr lang="en-US" sz="2000" dirty="0" smtClean="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itle 1"/>
          <p:cNvSpPr>
            <a:spLocks noGrp="1"/>
          </p:cNvSpPr>
          <p:nvPr>
            <p:ph type="title"/>
          </p:nvPr>
        </p:nvSpPr>
        <p:spPr>
          <a:xfrm>
            <a:off x="381000" y="762000"/>
            <a:ext cx="8229600" cy="436061"/>
          </a:xfrm>
        </p:spPr>
        <p:txBody>
          <a:bodyPr rtlCol="0">
            <a:normAutofit fontScale="90000"/>
          </a:bodyPr>
          <a:lstStyle/>
          <a:p>
            <a:pPr eaLnBrk="1" fontAlgn="auto" hangingPunct="1">
              <a:spcAft>
                <a:spcPts val="0"/>
              </a:spcAft>
              <a:defRPr/>
            </a:pPr>
            <a:r>
              <a:rPr lang="en-US" sz="2000" b="1" dirty="0" smtClean="0">
                <a:solidFill>
                  <a:srgbClr val="0070C0"/>
                </a:solidFill>
                <a:latin typeface="Comic Sans MS" pitchFamily="66" charset="0"/>
              </a:rPr>
              <a:t>Summary and Analysis of Basic requirements for </a:t>
            </a:r>
            <a:r>
              <a:rPr lang="en-US" sz="2000" b="1" dirty="0" err="1" smtClean="0">
                <a:solidFill>
                  <a:srgbClr val="0070C0"/>
                </a:solidFill>
                <a:latin typeface="Comic Sans MS" pitchFamily="66" charset="0"/>
              </a:rPr>
              <a:t>analoge</a:t>
            </a:r>
            <a:r>
              <a:rPr lang="en-US" sz="2000" b="1" dirty="0" smtClean="0">
                <a:solidFill>
                  <a:srgbClr val="0070C0"/>
                </a:solidFill>
                <a:latin typeface="Comic Sans MS" pitchFamily="66" charset="0"/>
              </a:rPr>
              <a:t> instrument</a:t>
            </a:r>
          </a:p>
        </p:txBody>
      </p:sp>
      <p:sp>
        <p:nvSpPr>
          <p:cNvPr id="9" name="Content Placeholder 2"/>
          <p:cNvSpPr>
            <a:spLocks noGrp="1"/>
          </p:cNvSpPr>
          <p:nvPr>
            <p:ph idx="1"/>
          </p:nvPr>
        </p:nvSpPr>
        <p:spPr>
          <a:xfrm>
            <a:off x="457200" y="1676400"/>
            <a:ext cx="8229600" cy="4297363"/>
          </a:xfrm>
        </p:spPr>
        <p:txBody>
          <a:bodyPr rtlCol="0">
            <a:normAutofit/>
          </a:bodyPr>
          <a:lstStyle/>
          <a:p>
            <a:pPr marL="457200" indent="-457200" eaLnBrk="1" fontAlgn="auto" hangingPunct="1">
              <a:spcAft>
                <a:spcPts val="0"/>
              </a:spcAft>
              <a:buFont typeface="+mj-lt"/>
              <a:buAutoNum type="arabicPeriod" startAt="2"/>
              <a:defRPr/>
            </a:pPr>
            <a:r>
              <a:rPr lang="en-US" sz="2000" b="1" dirty="0" smtClean="0">
                <a:solidFill>
                  <a:srgbClr val="C00000"/>
                </a:solidFill>
                <a:latin typeface="Comic Sans MS" pitchFamily="66" charset="0"/>
              </a:rPr>
              <a:t>Controlling (restoring) torque: </a:t>
            </a:r>
            <a:r>
              <a:rPr lang="en-US" sz="2000" b="1" dirty="0" smtClean="0">
                <a:latin typeface="Comic Sans MS" pitchFamily="66" charset="0"/>
              </a:rPr>
              <a:t>some controlling force is employed either by a spring or gravity to limit the movement.</a:t>
            </a:r>
          </a:p>
          <a:p>
            <a:pPr marL="857250" lvl="1" indent="-457200" eaLnBrk="1" fontAlgn="auto" hangingPunct="1">
              <a:spcAft>
                <a:spcPts val="0"/>
              </a:spcAft>
              <a:buFont typeface="+mj-lt"/>
              <a:buAutoNum type="alphaLcParenR"/>
              <a:defRPr/>
            </a:pPr>
            <a:r>
              <a:rPr lang="en-US" sz="2000" b="1" dirty="0" smtClean="0">
                <a:solidFill>
                  <a:srgbClr val="0070C0"/>
                </a:solidFill>
                <a:latin typeface="Comic Sans MS" pitchFamily="66" charset="0"/>
              </a:rPr>
              <a:t> Spring is generally used for controlling torque (phosphor bronze is the most suitable material)</a:t>
            </a:r>
          </a:p>
          <a:p>
            <a:pPr eaLnBrk="1" fontAlgn="auto" hangingPunct="1">
              <a:spcAft>
                <a:spcPts val="0"/>
              </a:spcAft>
              <a:buFontTx/>
              <a:buNone/>
              <a:defRPr/>
            </a:pPr>
            <a:r>
              <a:rPr lang="en-US" sz="2000" b="1" dirty="0" smtClean="0">
                <a:latin typeface="Comic Sans MS" pitchFamily="66" charset="0"/>
              </a:rPr>
              <a:t>        				T c = K</a:t>
            </a:r>
            <a:r>
              <a:rPr lang="en-US" sz="2000" b="1" dirty="0" smtClean="0">
                <a:latin typeface="Comic Sans MS" pitchFamily="66" charset="0"/>
                <a:sym typeface="Symbol" pitchFamily="18" charset="2"/>
              </a:rPr>
              <a:t></a:t>
            </a:r>
          </a:p>
          <a:p>
            <a:pPr eaLnBrk="1" fontAlgn="auto" hangingPunct="1">
              <a:spcAft>
                <a:spcPts val="0"/>
              </a:spcAft>
              <a:buFontTx/>
              <a:buNone/>
              <a:defRPr/>
            </a:pPr>
            <a:r>
              <a:rPr lang="en-US" sz="2000" b="1" dirty="0" smtClean="0">
                <a:latin typeface="Comic Sans MS" pitchFamily="66" charset="0"/>
                <a:sym typeface="Symbol" pitchFamily="18" charset="2"/>
              </a:rPr>
              <a:t> 		Where  is the deflection of the pointer and K is the </a:t>
            </a:r>
          </a:p>
          <a:p>
            <a:pPr eaLnBrk="1" fontAlgn="auto" hangingPunct="1">
              <a:spcAft>
                <a:spcPts val="0"/>
              </a:spcAft>
              <a:buFontTx/>
              <a:buNone/>
              <a:defRPr/>
            </a:pPr>
            <a:r>
              <a:rPr lang="en-US" sz="2000" b="1" dirty="0" smtClean="0">
                <a:latin typeface="Comic Sans MS" pitchFamily="66" charset="0"/>
                <a:sym typeface="Symbol" pitchFamily="18" charset="2"/>
              </a:rPr>
              <a:t>		controlling torque constant.</a:t>
            </a:r>
          </a:p>
          <a:p>
            <a:pPr marL="857250" lvl="1" indent="-457200" eaLnBrk="1" fontAlgn="auto" hangingPunct="1">
              <a:spcAft>
                <a:spcPts val="0"/>
              </a:spcAft>
              <a:buFont typeface="+mj-lt"/>
              <a:buAutoNum type="alphaLcParenR" startAt="2"/>
              <a:defRPr/>
            </a:pPr>
            <a:r>
              <a:rPr lang="en-US" sz="2000" b="1" dirty="0" smtClean="0">
                <a:latin typeface="Comic Sans MS" pitchFamily="66" charset="0"/>
                <a:sym typeface="Symbol" pitchFamily="18" charset="2"/>
              </a:rPr>
              <a:t>	 </a:t>
            </a:r>
            <a:r>
              <a:rPr lang="en-US" sz="2000" b="1" dirty="0" smtClean="0">
                <a:solidFill>
                  <a:srgbClr val="C00000"/>
                </a:solidFill>
                <a:latin typeface="Comic Sans MS" pitchFamily="66" charset="0"/>
                <a:sym typeface="Symbol" pitchFamily="18" charset="2"/>
              </a:rPr>
              <a:t>Gravity method </a:t>
            </a:r>
            <a:r>
              <a:rPr lang="en-US" sz="2000" b="1" dirty="0" smtClean="0">
                <a:latin typeface="Comic Sans MS" pitchFamily="66" charset="0"/>
                <a:sym typeface="Symbol" pitchFamily="18" charset="2"/>
              </a:rPr>
              <a:t>as shown in  the fig. </a:t>
            </a:r>
          </a:p>
          <a:p>
            <a:pPr eaLnBrk="1" fontAlgn="auto" hangingPunct="1">
              <a:spcAft>
                <a:spcPts val="0"/>
              </a:spcAft>
              <a:buFontTx/>
              <a:buNone/>
              <a:defRPr/>
            </a:pPr>
            <a:r>
              <a:rPr lang="en-US" sz="2000" b="1" dirty="0" smtClean="0">
                <a:latin typeface="Comic Sans MS" pitchFamily="66" charset="0"/>
                <a:sym typeface="Symbol" pitchFamily="18" charset="2"/>
              </a:rPr>
              <a:t>		is also sometimes used for controlling</a:t>
            </a:r>
          </a:p>
          <a:p>
            <a:pPr eaLnBrk="1" fontAlgn="auto" hangingPunct="1">
              <a:spcAft>
                <a:spcPts val="0"/>
              </a:spcAft>
              <a:buFontTx/>
              <a:buNone/>
              <a:defRPr/>
            </a:pPr>
            <a:r>
              <a:rPr lang="en-US" sz="2000" b="1" dirty="0" smtClean="0">
                <a:latin typeface="Comic Sans MS" pitchFamily="66" charset="0"/>
                <a:sym typeface="Symbol" pitchFamily="18" charset="2"/>
              </a:rPr>
              <a:t> 		torque</a:t>
            </a:r>
          </a:p>
          <a:p>
            <a:pPr eaLnBrk="1" fontAlgn="auto" hangingPunct="1">
              <a:spcAft>
                <a:spcPts val="0"/>
              </a:spcAft>
              <a:buFontTx/>
              <a:buNone/>
              <a:defRPr/>
            </a:pPr>
            <a:r>
              <a:rPr lang="en-US" sz="2000" b="1" dirty="0" smtClean="0">
                <a:latin typeface="Comic Sans MS" pitchFamily="66" charset="0"/>
                <a:sym typeface="Symbol" pitchFamily="18" charset="2"/>
              </a:rPr>
              <a:t>            	T </a:t>
            </a:r>
            <a:r>
              <a:rPr lang="en-US" sz="2000" b="1" baseline="-25000" dirty="0" smtClean="0">
                <a:latin typeface="Comic Sans MS" pitchFamily="66" charset="0"/>
                <a:sym typeface="Symbol" pitchFamily="18" charset="2"/>
              </a:rPr>
              <a:t>c</a:t>
            </a:r>
            <a:r>
              <a:rPr lang="en-US" sz="2000" b="1" dirty="0" smtClean="0">
                <a:latin typeface="Comic Sans MS" pitchFamily="66" charset="0"/>
                <a:sym typeface="Symbol" pitchFamily="18" charset="2"/>
              </a:rPr>
              <a:t>  sin </a:t>
            </a:r>
            <a:r>
              <a:rPr lang="en-US" sz="2000" b="1" dirty="0" smtClean="0">
                <a:latin typeface="Comic Sans MS" pitchFamily="66" charset="0"/>
              </a:rPr>
              <a:t> </a:t>
            </a:r>
          </a:p>
        </p:txBody>
      </p:sp>
      <p:pic>
        <p:nvPicPr>
          <p:cNvPr id="10" name="Picture 7"/>
          <p:cNvPicPr>
            <a:picLocks noChangeAspect="1" noChangeArrowheads="1"/>
          </p:cNvPicPr>
          <p:nvPr/>
        </p:nvPicPr>
        <p:blipFill>
          <a:blip r:embed="rId3"/>
          <a:srcRect/>
          <a:stretch>
            <a:fillRect/>
          </a:stretch>
        </p:blipFill>
        <p:spPr bwMode="auto">
          <a:xfrm>
            <a:off x="6781800" y="4114800"/>
            <a:ext cx="1522125" cy="2343150"/>
          </a:xfrm>
          <a:prstGeom prst="rect">
            <a:avLst/>
          </a:prstGeom>
          <a:noFill/>
          <a:ln w="9525">
            <a:noFill/>
            <a:miter lim="800000"/>
            <a:headEnd/>
            <a:tailEnd/>
          </a:ln>
        </p:spPr>
      </p:pic>
      <p:pic>
        <p:nvPicPr>
          <p:cNvPr id="11" name="Picture 14"/>
          <p:cNvPicPr>
            <a:picLocks noChangeAspect="1" noChangeArrowheads="1"/>
          </p:cNvPicPr>
          <p:nvPr/>
        </p:nvPicPr>
        <p:blipFill>
          <a:blip r:embed="rId4"/>
          <a:srcRect/>
          <a:stretch>
            <a:fillRect/>
          </a:stretch>
        </p:blipFill>
        <p:spPr bwMode="auto">
          <a:xfrm>
            <a:off x="6400800" y="6400800"/>
            <a:ext cx="2486025" cy="1809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bwMode="auto">
          <a:xfrm>
            <a:off x="228600" y="0"/>
            <a:ext cx="8534400" cy="685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dirty="0" smtClean="0">
                <a:latin typeface="Comic Sans MS" pitchFamily="66" charset="0"/>
                <a:ea typeface="+mj-ea"/>
                <a:cs typeface="+mj-cs"/>
              </a:rPr>
              <a:t>Overview use of Instrumentations </a:t>
            </a:r>
            <a:endParaRPr kumimoji="0" lang="en-GB" sz="44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4" name="Title 1"/>
          <p:cNvSpPr>
            <a:spLocks noGrp="1"/>
          </p:cNvSpPr>
          <p:nvPr>
            <p:ph type="title"/>
          </p:nvPr>
        </p:nvSpPr>
        <p:spPr>
          <a:xfrm>
            <a:off x="381000" y="762000"/>
            <a:ext cx="8229600" cy="436061"/>
          </a:xfrm>
        </p:spPr>
        <p:txBody>
          <a:bodyPr rtlCol="0">
            <a:normAutofit fontScale="90000"/>
          </a:bodyPr>
          <a:lstStyle/>
          <a:p>
            <a:pPr eaLnBrk="1" fontAlgn="auto" hangingPunct="1">
              <a:spcAft>
                <a:spcPts val="0"/>
              </a:spcAft>
              <a:defRPr/>
            </a:pPr>
            <a:r>
              <a:rPr lang="en-US" sz="2000" b="1" dirty="0" smtClean="0">
                <a:solidFill>
                  <a:srgbClr val="0070C0"/>
                </a:solidFill>
                <a:latin typeface="Comic Sans MS" pitchFamily="66" charset="0"/>
              </a:rPr>
              <a:t>Summary and Analysis of Basic requirements for </a:t>
            </a:r>
            <a:r>
              <a:rPr lang="en-US" sz="2000" b="1" dirty="0" err="1" smtClean="0">
                <a:solidFill>
                  <a:srgbClr val="0070C0"/>
                </a:solidFill>
                <a:latin typeface="Comic Sans MS" pitchFamily="66" charset="0"/>
              </a:rPr>
              <a:t>analoge</a:t>
            </a:r>
            <a:r>
              <a:rPr lang="en-US" sz="2000" b="1" dirty="0" smtClean="0">
                <a:solidFill>
                  <a:srgbClr val="0070C0"/>
                </a:solidFill>
                <a:latin typeface="Comic Sans MS" pitchFamily="66" charset="0"/>
              </a:rPr>
              <a:t> instrument</a:t>
            </a:r>
          </a:p>
        </p:txBody>
      </p:sp>
      <p:sp>
        <p:nvSpPr>
          <p:cNvPr id="5" name="Content Placeholder 2"/>
          <p:cNvSpPr>
            <a:spLocks noGrp="1"/>
          </p:cNvSpPr>
          <p:nvPr>
            <p:ph idx="1"/>
          </p:nvPr>
        </p:nvSpPr>
        <p:spPr>
          <a:xfrm>
            <a:off x="381000" y="1371600"/>
            <a:ext cx="8229600" cy="2133600"/>
          </a:xfrm>
        </p:spPr>
        <p:txBody>
          <a:bodyPr/>
          <a:lstStyle/>
          <a:p>
            <a:pPr eaLnBrk="1" hangingPunct="1">
              <a:buFontTx/>
              <a:buNone/>
            </a:pPr>
            <a:r>
              <a:rPr lang="en-US" sz="2000" b="1" dirty="0" smtClean="0">
                <a:solidFill>
                  <a:srgbClr val="C00000"/>
                </a:solidFill>
                <a:latin typeface="Comic Sans MS" pitchFamily="66" charset="0"/>
              </a:rPr>
              <a:t>3. Damping torque – </a:t>
            </a:r>
            <a:r>
              <a:rPr lang="en-US" sz="2000" b="1" dirty="0" smtClean="0">
                <a:latin typeface="Comic Sans MS" pitchFamily="66" charset="0"/>
              </a:rPr>
              <a:t>This torque is necessary to avoid oscillation of the moving system about its final deflected position owing to the inertia of the moving parts and to bring the moving system to rest in its deflected position quickly.  </a:t>
            </a:r>
          </a:p>
          <a:p>
            <a:pPr eaLnBrk="1" hangingPunct="1">
              <a:buFontTx/>
              <a:buNone/>
            </a:pPr>
            <a:r>
              <a:rPr lang="en-US" sz="2000" b="1" dirty="0" smtClean="0">
                <a:latin typeface="Comic Sans MS" pitchFamily="66" charset="0"/>
              </a:rPr>
              <a:t>   The various methods of obtaining damping are air friction, fluid friction and eddy current.</a:t>
            </a:r>
          </a:p>
        </p:txBody>
      </p:sp>
      <p:pic>
        <p:nvPicPr>
          <p:cNvPr id="6" name="Picture 12"/>
          <p:cNvPicPr>
            <a:picLocks noChangeAspect="1" noChangeArrowheads="1"/>
          </p:cNvPicPr>
          <p:nvPr/>
        </p:nvPicPr>
        <p:blipFill>
          <a:blip r:embed="rId3"/>
          <a:srcRect/>
          <a:stretch>
            <a:fillRect/>
          </a:stretch>
        </p:blipFill>
        <p:spPr bwMode="auto">
          <a:xfrm>
            <a:off x="5334000" y="3505200"/>
            <a:ext cx="3481388" cy="2919413"/>
          </a:xfrm>
          <a:prstGeom prst="rect">
            <a:avLst/>
          </a:prstGeom>
          <a:noFill/>
          <a:ln w="9525">
            <a:noFill/>
            <a:miter lim="800000"/>
            <a:headEnd/>
            <a:tailEnd/>
          </a:ln>
        </p:spPr>
      </p:pic>
      <p:pic>
        <p:nvPicPr>
          <p:cNvPr id="7" name="Picture 13"/>
          <p:cNvPicPr>
            <a:picLocks noChangeAspect="1" noChangeArrowheads="1"/>
          </p:cNvPicPr>
          <p:nvPr/>
        </p:nvPicPr>
        <p:blipFill>
          <a:blip r:embed="rId4"/>
          <a:srcRect/>
          <a:stretch>
            <a:fillRect/>
          </a:stretch>
        </p:blipFill>
        <p:spPr bwMode="auto">
          <a:xfrm>
            <a:off x="228600" y="3505200"/>
            <a:ext cx="4792662" cy="29289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2"/>
          <p:cNvSpPr/>
          <p:nvPr/>
        </p:nvSpPr>
        <p:spPr>
          <a:xfrm>
            <a:off x="76200" y="1143000"/>
            <a:ext cx="8991600" cy="1938992"/>
          </a:xfrm>
          <a:prstGeom prst="rect">
            <a:avLst/>
          </a:prstGeom>
        </p:spPr>
        <p:txBody>
          <a:bodyPr wrap="square">
            <a:spAutoFit/>
          </a:bodyPr>
          <a:lstStyle/>
          <a:p>
            <a:r>
              <a:rPr lang="en-US" sz="2400" b="1" dirty="0" smtClean="0">
                <a:latin typeface="Comic Sans MS" pitchFamily="66" charset="0"/>
              </a:rPr>
              <a:t>The </a:t>
            </a:r>
            <a:r>
              <a:rPr lang="en-US" sz="2400" b="1" dirty="0" smtClean="0">
                <a:latin typeface="Comic Sans MS" pitchFamily="66" charset="0"/>
              </a:rPr>
              <a:t>troubleshooting techniques presented here is with </a:t>
            </a:r>
            <a:r>
              <a:rPr lang="en-US" sz="2400" b="1" dirty="0" smtClean="0">
                <a:latin typeface="Comic Sans MS" pitchFamily="66" charset="0"/>
              </a:rPr>
              <a:t>the assumption that students already know basic electrical principles and that they can wire circuits consisting of </a:t>
            </a:r>
            <a:r>
              <a:rPr lang="en-US" sz="2400" b="1" dirty="0" smtClean="0">
                <a:solidFill>
                  <a:srgbClr val="C00000"/>
                </a:solidFill>
                <a:latin typeface="Comic Sans MS" pitchFamily="66" charset="0"/>
              </a:rPr>
              <a:t>duplex receptacles </a:t>
            </a:r>
            <a:r>
              <a:rPr lang="en-US" sz="2400" b="1" dirty="0" smtClean="0">
                <a:latin typeface="Comic Sans MS" pitchFamily="66" charset="0"/>
              </a:rPr>
              <a:t>and </a:t>
            </a:r>
            <a:r>
              <a:rPr lang="en-US" sz="2400" b="1" dirty="0" smtClean="0">
                <a:solidFill>
                  <a:srgbClr val="C00000"/>
                </a:solidFill>
                <a:latin typeface="Comic Sans MS" pitchFamily="66" charset="0"/>
              </a:rPr>
              <a:t>loads controlled </a:t>
            </a:r>
            <a:r>
              <a:rPr lang="en-US" sz="2400" b="1" dirty="0" smtClean="0">
                <a:latin typeface="Comic Sans MS" pitchFamily="66" charset="0"/>
              </a:rPr>
              <a:t>by single-pole, three-way, and four-way switches.</a:t>
            </a:r>
            <a:endParaRPr lang="en-US" sz="2400" b="1" dirty="0">
              <a:latin typeface="Comic Sans MS" pitchFamily="66" charset="0"/>
            </a:endParaRPr>
          </a:p>
        </p:txBody>
      </p:sp>
      <p:sp>
        <p:nvSpPr>
          <p:cNvPr id="6" name="Rectangle 1027"/>
          <p:cNvSpPr txBox="1">
            <a:spLocks noChangeArrowheads="1"/>
          </p:cNvSpPr>
          <p:nvPr/>
        </p:nvSpPr>
        <p:spPr bwMode="auto">
          <a:xfrm>
            <a:off x="152400" y="3657600"/>
            <a:ext cx="86106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rgbClr val="002060"/>
                </a:solidFill>
                <a:uLnTx/>
                <a:uFillTx/>
                <a:latin typeface="Comic Sans MS" pitchFamily="66" charset="0"/>
              </a:rPr>
              <a:t>State the basic components of an electrical circuit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rgbClr val="669933"/>
                </a:solidFill>
                <a:uLnTx/>
                <a:uFillTx/>
                <a:latin typeface="Comic Sans MS" pitchFamily="66" charset="0"/>
              </a:rPr>
              <a:t>Trace and diagram electrical flow through an </a:t>
            </a:r>
            <a:r>
              <a:rPr kumimoji="0" lang="en-US" sz="2000" b="1" i="0" u="none" strike="noStrike" kern="0" cap="none" spc="0" normalizeH="0" baseline="0" noProof="0" dirty="0" err="1" smtClean="0">
                <a:ln>
                  <a:noFill/>
                </a:ln>
                <a:solidFill>
                  <a:srgbClr val="669933"/>
                </a:solidFill>
                <a:uLnTx/>
                <a:uFillTx/>
                <a:latin typeface="Comic Sans MS" pitchFamily="66" charset="0"/>
              </a:rPr>
              <a:t>unswitched</a:t>
            </a:r>
            <a:r>
              <a:rPr kumimoji="0" lang="en-US" sz="2000" b="1" i="0" u="none" strike="noStrike" kern="0" cap="none" spc="0" normalizeH="0" baseline="0" noProof="0" dirty="0" smtClean="0">
                <a:ln>
                  <a:noFill/>
                </a:ln>
                <a:solidFill>
                  <a:srgbClr val="669933"/>
                </a:solidFill>
                <a:uLnTx/>
                <a:uFillTx/>
                <a:latin typeface="Comic Sans MS" pitchFamily="66" charset="0"/>
              </a:rPr>
              <a:t> circuit (duplex receptacle).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rgbClr val="002060"/>
                </a:solidFill>
                <a:uLnTx/>
                <a:uFillTx/>
                <a:latin typeface="Comic Sans MS" pitchFamily="66" charset="0"/>
              </a:rPr>
              <a:t>Trace and diagram electrical flow through a circuit switched  by a single pole switch, by three-way switches, and by four-way switches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smtClean="0">
                <a:ln>
                  <a:noFill/>
                </a:ln>
                <a:solidFill>
                  <a:srgbClr val="669933"/>
                </a:solidFill>
                <a:uLnTx/>
                <a:uFillTx/>
                <a:latin typeface="Comic Sans MS" pitchFamily="66" charset="0"/>
              </a:rPr>
              <a:t>State whether the circuit is open or closed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1" i="0" u="none" strike="noStrike" kern="0" cap="none" spc="0" normalizeH="0" baseline="0" noProof="0" dirty="0" smtClean="0">
              <a:ln>
                <a:noFill/>
              </a:ln>
              <a:solidFill>
                <a:srgbClr val="669933"/>
              </a:solidFill>
              <a:uLnTx/>
              <a:uFillTx/>
              <a:latin typeface="Comic Sans MS" pitchFamily="66"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1" i="0" u="none" strike="noStrike" kern="0" cap="none" spc="0" normalizeH="0" baseline="0" noProof="0" dirty="0" smtClean="0">
              <a:ln>
                <a:noFill/>
              </a:ln>
              <a:solidFill>
                <a:srgbClr val="669933"/>
              </a:solidFill>
              <a:uLnTx/>
              <a:uFillTx/>
              <a:latin typeface="Comic Sans MS" pitchFamily="66" charset="0"/>
            </a:endParaRPr>
          </a:p>
        </p:txBody>
      </p:sp>
      <p:sp>
        <p:nvSpPr>
          <p:cNvPr id="7" name="Rectangle 6"/>
          <p:cNvSpPr/>
          <p:nvPr/>
        </p:nvSpPr>
        <p:spPr>
          <a:xfrm>
            <a:off x="228600" y="3276600"/>
            <a:ext cx="2943434" cy="369332"/>
          </a:xfrm>
          <a:prstGeom prst="rect">
            <a:avLst/>
          </a:prstGeom>
        </p:spPr>
        <p:txBody>
          <a:bodyPr wrap="none">
            <a:spAutoFit/>
          </a:bodyPr>
          <a:lstStyle/>
          <a:p>
            <a:r>
              <a:rPr lang="en-US" b="1" dirty="0" smtClean="0">
                <a:solidFill>
                  <a:srgbClr val="FF66FF"/>
                </a:solidFill>
                <a:latin typeface="Comic Sans MS" pitchFamily="66" charset="0"/>
              </a:rPr>
              <a:t>YOU SHOULD BE ABLE;</a:t>
            </a:r>
            <a:endParaRPr lang="en-US" dirty="0">
              <a:solidFill>
                <a:srgbClr val="FF66FF"/>
              </a:solidFill>
            </a:endParaRPr>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2"/>
          <p:cNvSpPr>
            <a:spLocks noGrp="1" noChangeArrowheads="1"/>
          </p:cNvSpPr>
          <p:nvPr>
            <p:ph type="title"/>
          </p:nvPr>
        </p:nvSpPr>
        <p:spPr>
          <a:xfrm>
            <a:off x="457200" y="685800"/>
            <a:ext cx="8382000" cy="1066800"/>
          </a:xfrm>
        </p:spPr>
        <p:txBody>
          <a:bodyPr/>
          <a:lstStyle/>
          <a:p>
            <a:r>
              <a:rPr lang="en-US" sz="2000" b="1" dirty="0">
                <a:solidFill>
                  <a:srgbClr val="0070C0"/>
                </a:solidFill>
                <a:latin typeface="Comic Sans MS" pitchFamily="66" charset="0"/>
              </a:rPr>
              <a:t>What are the basic components of a switched electrical circuit?</a:t>
            </a:r>
          </a:p>
        </p:txBody>
      </p:sp>
      <p:sp>
        <p:nvSpPr>
          <p:cNvPr id="4" name="Rectangle 3"/>
          <p:cNvSpPr txBox="1">
            <a:spLocks noChangeArrowheads="1"/>
          </p:cNvSpPr>
          <p:nvPr/>
        </p:nvSpPr>
        <p:spPr bwMode="auto">
          <a:xfrm>
            <a:off x="762000" y="1676400"/>
            <a:ext cx="79248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rPr>
              <a:t>Source </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rPr>
              <a:t>Switch</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rPr>
              <a:t>Load</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rPr>
              <a:t>Return to Source</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smtClean="0">
              <a:ln>
                <a:noFill/>
              </a:ln>
              <a:solidFill>
                <a:schemeClr val="tx1"/>
              </a:solidFill>
              <a:effectLst/>
              <a:uLnTx/>
              <a:uFillTx/>
              <a:latin typeface="Comic Sans MS" pitchFamily="66"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rgbClr val="C00000"/>
                </a:solidFill>
                <a:effectLst/>
                <a:uLnTx/>
                <a:uFillTx/>
                <a:latin typeface="Comic Sans MS" pitchFamily="66" charset="0"/>
              </a:rPr>
              <a:t>Example #1</a:t>
            </a:r>
            <a:r>
              <a:rPr kumimoji="0" lang="en-US" sz="2000" b="1" i="0" u="none" strike="noStrike" kern="1200" cap="none" spc="0" normalizeH="0" baseline="0" noProof="0" dirty="0" smtClean="0">
                <a:ln>
                  <a:noFill/>
                </a:ln>
                <a:solidFill>
                  <a:srgbClr val="00B050"/>
                </a:solidFill>
                <a:effectLst/>
                <a:uLnTx/>
                <a:uFillTx/>
                <a:latin typeface="Comic Sans MS" pitchFamily="66" charset="0"/>
              </a:rPr>
              <a:t>: Light that is controlled by a single pole switch</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2"/>
                </a:solidFill>
                <a:effectLst/>
                <a:uLnTx/>
                <a:uFillTx/>
                <a:latin typeface="Comic Sans MS" pitchFamily="66" charset="0"/>
              </a:rPr>
              <a:t>Source?   Hot wire from breaker box or previous box</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2"/>
                </a:solidFill>
                <a:effectLst/>
                <a:uLnTx/>
                <a:uFillTx/>
                <a:latin typeface="Comic Sans MS" pitchFamily="66" charset="0"/>
              </a:rPr>
              <a:t>Load?  Light bulb</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2"/>
                </a:solidFill>
                <a:effectLst/>
                <a:uLnTx/>
                <a:uFillTx/>
                <a:latin typeface="Comic Sans MS" pitchFamily="66" charset="0"/>
              </a:rPr>
              <a:t>Return to Source?  Neutral wire</a:t>
            </a:r>
            <a:endParaRPr kumimoji="0" lang="en-US" sz="2000" b="1" i="0" u="none" strike="noStrike" kern="1200" cap="none" spc="0" normalizeH="0" baseline="0" noProof="0" dirty="0">
              <a:ln>
                <a:noFill/>
              </a:ln>
              <a:solidFill>
                <a:schemeClr val="tx2"/>
              </a:solidFill>
              <a:effectLst/>
              <a:uLnTx/>
              <a:uFillTx/>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8" name="Rectangle 2"/>
          <p:cNvSpPr>
            <a:spLocks noGrp="1" noChangeArrowheads="1"/>
          </p:cNvSpPr>
          <p:nvPr>
            <p:ph type="title"/>
          </p:nvPr>
        </p:nvSpPr>
        <p:spPr>
          <a:xfrm>
            <a:off x="1143000" y="698500"/>
            <a:ext cx="7772400" cy="641350"/>
          </a:xfrm>
        </p:spPr>
        <p:txBody>
          <a:bodyPr/>
          <a:lstStyle/>
          <a:p>
            <a:r>
              <a:rPr lang="en-US" sz="3600" dirty="0">
                <a:solidFill>
                  <a:srgbClr val="00B0F0"/>
                </a:solidFill>
                <a:latin typeface="Comic Sans MS" pitchFamily="66" charset="0"/>
              </a:rPr>
              <a:t>What does  the switch do?</a:t>
            </a:r>
          </a:p>
        </p:txBody>
      </p:sp>
      <p:sp>
        <p:nvSpPr>
          <p:cNvPr id="39" name="Line 6"/>
          <p:cNvSpPr>
            <a:spLocks noChangeShapeType="1"/>
          </p:cNvSpPr>
          <p:nvPr/>
        </p:nvSpPr>
        <p:spPr bwMode="auto">
          <a:xfrm>
            <a:off x="1752600" y="2254250"/>
            <a:ext cx="0" cy="3886200"/>
          </a:xfrm>
          <a:prstGeom prst="line">
            <a:avLst/>
          </a:prstGeom>
          <a:noFill/>
          <a:ln w="38100">
            <a:solidFill>
              <a:schemeClr val="tx1"/>
            </a:solidFill>
            <a:round/>
            <a:headEnd/>
            <a:tailEnd/>
          </a:ln>
          <a:effectLst/>
        </p:spPr>
        <p:txBody>
          <a:bodyPr wrap="none"/>
          <a:lstStyle/>
          <a:p>
            <a:endParaRPr lang="en-US"/>
          </a:p>
        </p:txBody>
      </p:sp>
      <p:sp>
        <p:nvSpPr>
          <p:cNvPr id="40" name="Line 8"/>
          <p:cNvSpPr>
            <a:spLocks noChangeShapeType="1"/>
          </p:cNvSpPr>
          <p:nvPr/>
        </p:nvSpPr>
        <p:spPr bwMode="auto">
          <a:xfrm>
            <a:off x="7848600" y="2330450"/>
            <a:ext cx="0" cy="4114800"/>
          </a:xfrm>
          <a:prstGeom prst="line">
            <a:avLst/>
          </a:prstGeom>
          <a:noFill/>
          <a:ln w="38100">
            <a:solidFill>
              <a:schemeClr val="tx1"/>
            </a:solidFill>
            <a:round/>
            <a:headEnd/>
            <a:tailEnd/>
          </a:ln>
          <a:effectLst/>
        </p:spPr>
        <p:txBody>
          <a:bodyPr wrap="none"/>
          <a:lstStyle/>
          <a:p>
            <a:endParaRPr lang="en-US"/>
          </a:p>
        </p:txBody>
      </p:sp>
      <p:sp>
        <p:nvSpPr>
          <p:cNvPr id="41" name="Text Box 10"/>
          <p:cNvSpPr txBox="1">
            <a:spLocks noChangeArrowheads="1"/>
          </p:cNvSpPr>
          <p:nvPr/>
        </p:nvSpPr>
        <p:spPr bwMode="auto">
          <a:xfrm>
            <a:off x="1143000" y="1720850"/>
            <a:ext cx="2209800" cy="457200"/>
          </a:xfrm>
          <a:prstGeom prst="rect">
            <a:avLst/>
          </a:prstGeom>
          <a:noFill/>
          <a:ln w="9525">
            <a:noFill/>
            <a:miter lim="800000"/>
            <a:headEnd/>
            <a:tailEnd/>
          </a:ln>
          <a:effectLst/>
        </p:spPr>
        <p:txBody>
          <a:bodyPr>
            <a:spAutoFit/>
          </a:bodyPr>
          <a:lstStyle/>
          <a:p>
            <a:pPr>
              <a:spcBef>
                <a:spcPct val="50000"/>
              </a:spcBef>
            </a:pPr>
            <a:r>
              <a:rPr lang="en-US" sz="2400"/>
              <a:t>Hot Wire</a:t>
            </a:r>
          </a:p>
        </p:txBody>
      </p:sp>
      <p:sp>
        <p:nvSpPr>
          <p:cNvPr id="42" name="Text Box 11"/>
          <p:cNvSpPr txBox="1">
            <a:spLocks noChangeArrowheads="1"/>
          </p:cNvSpPr>
          <p:nvPr/>
        </p:nvSpPr>
        <p:spPr bwMode="auto">
          <a:xfrm>
            <a:off x="6629400" y="1720850"/>
            <a:ext cx="2133600" cy="457200"/>
          </a:xfrm>
          <a:prstGeom prst="rect">
            <a:avLst/>
          </a:prstGeom>
          <a:noFill/>
          <a:ln w="9525">
            <a:noFill/>
            <a:miter lim="800000"/>
            <a:headEnd/>
            <a:tailEnd/>
          </a:ln>
          <a:effectLst/>
        </p:spPr>
        <p:txBody>
          <a:bodyPr>
            <a:spAutoFit/>
          </a:bodyPr>
          <a:lstStyle/>
          <a:p>
            <a:pPr>
              <a:spcBef>
                <a:spcPct val="50000"/>
              </a:spcBef>
            </a:pPr>
            <a:r>
              <a:rPr lang="en-US" sz="2400"/>
              <a:t>Neutral wire</a:t>
            </a:r>
          </a:p>
        </p:txBody>
      </p:sp>
      <p:sp>
        <p:nvSpPr>
          <p:cNvPr id="43" name="Line 13"/>
          <p:cNvSpPr>
            <a:spLocks noChangeShapeType="1"/>
          </p:cNvSpPr>
          <p:nvPr/>
        </p:nvSpPr>
        <p:spPr bwMode="auto">
          <a:xfrm>
            <a:off x="1752600" y="3016250"/>
            <a:ext cx="1371600" cy="0"/>
          </a:xfrm>
          <a:prstGeom prst="line">
            <a:avLst/>
          </a:prstGeom>
          <a:noFill/>
          <a:ln w="9525">
            <a:solidFill>
              <a:schemeClr val="tx1"/>
            </a:solidFill>
            <a:round/>
            <a:headEnd/>
            <a:tailEnd/>
          </a:ln>
          <a:effectLst/>
        </p:spPr>
        <p:txBody>
          <a:bodyPr wrap="none"/>
          <a:lstStyle/>
          <a:p>
            <a:endParaRPr lang="en-US"/>
          </a:p>
        </p:txBody>
      </p:sp>
      <p:sp>
        <p:nvSpPr>
          <p:cNvPr id="44" name="Oval 14"/>
          <p:cNvSpPr>
            <a:spLocks noChangeArrowheads="1"/>
          </p:cNvSpPr>
          <p:nvPr/>
        </p:nvSpPr>
        <p:spPr bwMode="auto">
          <a:xfrm>
            <a:off x="3124200" y="286385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5" name="Oval 15"/>
          <p:cNvSpPr>
            <a:spLocks noChangeArrowheads="1"/>
          </p:cNvSpPr>
          <p:nvPr/>
        </p:nvSpPr>
        <p:spPr bwMode="auto">
          <a:xfrm>
            <a:off x="3886200" y="286385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6" name="Line 16"/>
          <p:cNvSpPr>
            <a:spLocks noChangeShapeType="1"/>
          </p:cNvSpPr>
          <p:nvPr/>
        </p:nvSpPr>
        <p:spPr bwMode="auto">
          <a:xfrm>
            <a:off x="4267200" y="3016250"/>
            <a:ext cx="1371600" cy="0"/>
          </a:xfrm>
          <a:prstGeom prst="line">
            <a:avLst/>
          </a:prstGeom>
          <a:noFill/>
          <a:ln w="9525">
            <a:solidFill>
              <a:schemeClr val="tx1"/>
            </a:solidFill>
            <a:round/>
            <a:headEnd/>
            <a:tailEnd/>
          </a:ln>
          <a:effectLst/>
        </p:spPr>
        <p:txBody>
          <a:bodyPr wrap="none"/>
          <a:lstStyle/>
          <a:p>
            <a:endParaRPr lang="en-US"/>
          </a:p>
        </p:txBody>
      </p:sp>
      <p:sp>
        <p:nvSpPr>
          <p:cNvPr id="47" name="Rectangle 17"/>
          <p:cNvSpPr>
            <a:spLocks noChangeArrowheads="1"/>
          </p:cNvSpPr>
          <p:nvPr/>
        </p:nvSpPr>
        <p:spPr bwMode="auto">
          <a:xfrm>
            <a:off x="5638800" y="2863850"/>
            <a:ext cx="685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8" name="Line 18"/>
          <p:cNvSpPr>
            <a:spLocks noChangeShapeType="1"/>
          </p:cNvSpPr>
          <p:nvPr/>
        </p:nvSpPr>
        <p:spPr bwMode="auto">
          <a:xfrm>
            <a:off x="6400800" y="3016250"/>
            <a:ext cx="1371600" cy="0"/>
          </a:xfrm>
          <a:prstGeom prst="line">
            <a:avLst/>
          </a:prstGeom>
          <a:noFill/>
          <a:ln w="9525">
            <a:solidFill>
              <a:schemeClr val="tx1"/>
            </a:solidFill>
            <a:round/>
            <a:headEnd/>
            <a:tailEnd/>
          </a:ln>
          <a:effectLst/>
        </p:spPr>
        <p:txBody>
          <a:bodyPr wrap="none"/>
          <a:lstStyle/>
          <a:p>
            <a:endParaRPr lang="en-US"/>
          </a:p>
        </p:txBody>
      </p:sp>
      <p:sp>
        <p:nvSpPr>
          <p:cNvPr id="49" name="Line 19"/>
          <p:cNvSpPr>
            <a:spLocks noChangeShapeType="1"/>
          </p:cNvSpPr>
          <p:nvPr/>
        </p:nvSpPr>
        <p:spPr bwMode="auto">
          <a:xfrm flipV="1">
            <a:off x="3276600" y="2559050"/>
            <a:ext cx="609600" cy="304800"/>
          </a:xfrm>
          <a:prstGeom prst="line">
            <a:avLst/>
          </a:prstGeom>
          <a:noFill/>
          <a:ln w="9525">
            <a:solidFill>
              <a:schemeClr val="tx1"/>
            </a:solidFill>
            <a:round/>
            <a:headEnd/>
            <a:tailEnd/>
          </a:ln>
          <a:effectLst/>
        </p:spPr>
        <p:txBody>
          <a:bodyPr wrap="none"/>
          <a:lstStyle/>
          <a:p>
            <a:endParaRPr lang="en-US"/>
          </a:p>
        </p:txBody>
      </p:sp>
      <p:sp>
        <p:nvSpPr>
          <p:cNvPr id="50" name="Text Box 21"/>
          <p:cNvSpPr txBox="1">
            <a:spLocks noChangeArrowheads="1"/>
          </p:cNvSpPr>
          <p:nvPr/>
        </p:nvSpPr>
        <p:spPr bwMode="auto">
          <a:xfrm>
            <a:off x="2819400" y="3549650"/>
            <a:ext cx="1828800" cy="701675"/>
          </a:xfrm>
          <a:prstGeom prst="rect">
            <a:avLst/>
          </a:prstGeom>
          <a:noFill/>
          <a:ln w="9525">
            <a:noFill/>
            <a:miter lim="800000"/>
            <a:headEnd/>
            <a:tailEnd/>
          </a:ln>
          <a:effectLst/>
        </p:spPr>
        <p:txBody>
          <a:bodyPr>
            <a:spAutoFit/>
          </a:bodyPr>
          <a:lstStyle/>
          <a:p>
            <a:pPr>
              <a:spcBef>
                <a:spcPct val="50000"/>
              </a:spcBef>
            </a:pPr>
            <a:r>
              <a:rPr lang="en-US" sz="2000"/>
              <a:t>Single-Pole Switch</a:t>
            </a:r>
          </a:p>
        </p:txBody>
      </p:sp>
      <p:sp>
        <p:nvSpPr>
          <p:cNvPr id="51" name="Text Box 22"/>
          <p:cNvSpPr txBox="1">
            <a:spLocks noChangeArrowheads="1"/>
          </p:cNvSpPr>
          <p:nvPr/>
        </p:nvSpPr>
        <p:spPr bwMode="auto">
          <a:xfrm>
            <a:off x="5029200" y="3625850"/>
            <a:ext cx="1905000" cy="396875"/>
          </a:xfrm>
          <a:prstGeom prst="rect">
            <a:avLst/>
          </a:prstGeom>
          <a:noFill/>
          <a:ln w="9525">
            <a:noFill/>
            <a:miter lim="800000"/>
            <a:headEnd/>
            <a:tailEnd/>
          </a:ln>
          <a:effectLst/>
        </p:spPr>
        <p:txBody>
          <a:bodyPr>
            <a:spAutoFit/>
          </a:bodyPr>
          <a:lstStyle/>
          <a:p>
            <a:pPr>
              <a:spcBef>
                <a:spcPct val="50000"/>
              </a:spcBef>
            </a:pPr>
            <a:r>
              <a:rPr lang="en-US" sz="2000"/>
              <a:t>Light</a:t>
            </a:r>
          </a:p>
        </p:txBody>
      </p:sp>
      <p:sp>
        <p:nvSpPr>
          <p:cNvPr id="52" name="Line 23"/>
          <p:cNvSpPr>
            <a:spLocks noChangeShapeType="1"/>
          </p:cNvSpPr>
          <p:nvPr/>
        </p:nvSpPr>
        <p:spPr bwMode="auto">
          <a:xfrm flipV="1">
            <a:off x="3581400" y="3321050"/>
            <a:ext cx="0" cy="304800"/>
          </a:xfrm>
          <a:prstGeom prst="line">
            <a:avLst/>
          </a:prstGeom>
          <a:noFill/>
          <a:ln w="9525">
            <a:solidFill>
              <a:schemeClr val="tx1"/>
            </a:solidFill>
            <a:round/>
            <a:headEnd/>
            <a:tailEnd type="triangle" w="med" len="med"/>
          </a:ln>
          <a:effectLst/>
        </p:spPr>
        <p:txBody>
          <a:bodyPr wrap="none"/>
          <a:lstStyle/>
          <a:p>
            <a:endParaRPr lang="en-US"/>
          </a:p>
        </p:txBody>
      </p:sp>
      <p:sp>
        <p:nvSpPr>
          <p:cNvPr id="53" name="Line 24"/>
          <p:cNvSpPr>
            <a:spLocks noChangeShapeType="1"/>
          </p:cNvSpPr>
          <p:nvPr/>
        </p:nvSpPr>
        <p:spPr bwMode="auto">
          <a:xfrm flipH="1" flipV="1">
            <a:off x="5867400" y="3244850"/>
            <a:ext cx="0" cy="381000"/>
          </a:xfrm>
          <a:prstGeom prst="line">
            <a:avLst/>
          </a:prstGeom>
          <a:noFill/>
          <a:ln w="9525">
            <a:solidFill>
              <a:schemeClr val="tx1"/>
            </a:solidFill>
            <a:round/>
            <a:headEnd/>
            <a:tailEnd type="triangle" w="med" len="med"/>
          </a:ln>
          <a:effectLst/>
        </p:spPr>
        <p:txBody>
          <a:bodyPr wrap="none"/>
          <a:lstStyle/>
          <a:p>
            <a:endParaRPr lang="en-US"/>
          </a:p>
        </p:txBody>
      </p:sp>
      <p:sp>
        <p:nvSpPr>
          <p:cNvPr id="54" name="Text Box 25"/>
          <p:cNvSpPr txBox="1">
            <a:spLocks noChangeArrowheads="1"/>
          </p:cNvSpPr>
          <p:nvPr/>
        </p:nvSpPr>
        <p:spPr bwMode="auto">
          <a:xfrm>
            <a:off x="1981200" y="5835650"/>
            <a:ext cx="5562600" cy="369332"/>
          </a:xfrm>
          <a:prstGeom prst="rect">
            <a:avLst/>
          </a:prstGeom>
          <a:noFill/>
          <a:ln w="9525">
            <a:noFill/>
            <a:miter lim="800000"/>
            <a:headEnd/>
            <a:tailEnd/>
          </a:ln>
          <a:effectLst/>
        </p:spPr>
        <p:txBody>
          <a:bodyPr>
            <a:spAutoFit/>
          </a:bodyPr>
          <a:lstStyle/>
          <a:p>
            <a:pPr>
              <a:spcBef>
                <a:spcPct val="50000"/>
              </a:spcBef>
            </a:pPr>
            <a:r>
              <a:rPr lang="en-US" b="1" dirty="0">
                <a:solidFill>
                  <a:srgbClr val="FF66FF"/>
                </a:solidFill>
                <a:latin typeface="Comic Sans MS" pitchFamily="66" charset="0"/>
              </a:rPr>
              <a:t>Is this circuit open or closed?</a:t>
            </a:r>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2"/>
          <p:cNvSpPr>
            <a:spLocks noGrp="1" noChangeArrowheads="1"/>
          </p:cNvSpPr>
          <p:nvPr>
            <p:ph type="title"/>
          </p:nvPr>
        </p:nvSpPr>
        <p:spPr>
          <a:xfrm>
            <a:off x="381000" y="685800"/>
            <a:ext cx="7772400" cy="488648"/>
          </a:xfrm>
        </p:spPr>
        <p:txBody>
          <a:bodyPr/>
          <a:lstStyle/>
          <a:p>
            <a:pPr algn="ctr"/>
            <a:r>
              <a:rPr lang="en-US" sz="3600" dirty="0">
                <a:solidFill>
                  <a:srgbClr val="00B0F0"/>
                </a:solidFill>
                <a:latin typeface="Comic Sans MS" pitchFamily="66" charset="0"/>
              </a:rPr>
              <a:t>Example #2</a:t>
            </a:r>
          </a:p>
        </p:txBody>
      </p:sp>
      <p:sp>
        <p:nvSpPr>
          <p:cNvPr id="4" name="Rectangle 3"/>
          <p:cNvSpPr txBox="1">
            <a:spLocks noChangeArrowheads="1"/>
          </p:cNvSpPr>
          <p:nvPr/>
        </p:nvSpPr>
        <p:spPr bwMode="auto">
          <a:xfrm>
            <a:off x="152400" y="1066800"/>
            <a:ext cx="8763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rPr>
              <a:t>Diagram a circuit that has a duplex receptacle then 2 lights controlled by single-pole switches</a:t>
            </a:r>
            <a:endParaRPr kumimoji="0" lang="en-US" sz="2400" b="0" i="0" u="none" strike="noStrike" kern="1200" cap="none" spc="0" normalizeH="0" baseline="0" noProof="0" dirty="0">
              <a:ln>
                <a:noFill/>
              </a:ln>
              <a:solidFill>
                <a:schemeClr val="tx1"/>
              </a:solidFill>
              <a:effectLst/>
              <a:uLnTx/>
              <a:uFillTx/>
              <a:latin typeface="Comic Sans MS" pitchFamily="66" charset="0"/>
            </a:endParaRPr>
          </a:p>
        </p:txBody>
      </p:sp>
      <p:sp>
        <p:nvSpPr>
          <p:cNvPr id="6" name="Line 5"/>
          <p:cNvSpPr>
            <a:spLocks noChangeShapeType="1"/>
          </p:cNvSpPr>
          <p:nvPr/>
        </p:nvSpPr>
        <p:spPr bwMode="auto">
          <a:xfrm>
            <a:off x="1752600" y="2330450"/>
            <a:ext cx="0" cy="3886200"/>
          </a:xfrm>
          <a:prstGeom prst="line">
            <a:avLst/>
          </a:prstGeom>
          <a:noFill/>
          <a:ln w="38100">
            <a:solidFill>
              <a:schemeClr val="tx1"/>
            </a:solidFill>
            <a:round/>
            <a:headEnd/>
            <a:tailEnd/>
          </a:ln>
          <a:effectLst/>
        </p:spPr>
        <p:txBody>
          <a:bodyPr wrap="none"/>
          <a:lstStyle/>
          <a:p>
            <a:endParaRPr lang="en-US"/>
          </a:p>
        </p:txBody>
      </p:sp>
      <p:sp>
        <p:nvSpPr>
          <p:cNvPr id="7" name="Line 6"/>
          <p:cNvSpPr>
            <a:spLocks noChangeShapeType="1"/>
          </p:cNvSpPr>
          <p:nvPr/>
        </p:nvSpPr>
        <p:spPr bwMode="auto">
          <a:xfrm>
            <a:off x="7772400" y="2406650"/>
            <a:ext cx="0" cy="4114800"/>
          </a:xfrm>
          <a:prstGeom prst="line">
            <a:avLst/>
          </a:prstGeom>
          <a:noFill/>
          <a:ln w="38100">
            <a:solidFill>
              <a:schemeClr val="tx1"/>
            </a:solidFill>
            <a:round/>
            <a:headEnd/>
            <a:tailEnd/>
          </a:ln>
          <a:effectLst/>
        </p:spPr>
        <p:txBody>
          <a:bodyPr wrap="none"/>
          <a:lstStyle/>
          <a:p>
            <a:endParaRPr lang="en-US"/>
          </a:p>
        </p:txBody>
      </p:sp>
      <p:sp>
        <p:nvSpPr>
          <p:cNvPr id="8" name="Text Box 7"/>
          <p:cNvSpPr txBox="1">
            <a:spLocks noChangeArrowheads="1"/>
          </p:cNvSpPr>
          <p:nvPr/>
        </p:nvSpPr>
        <p:spPr bwMode="auto">
          <a:xfrm>
            <a:off x="1143000" y="1873250"/>
            <a:ext cx="2209800" cy="457200"/>
          </a:xfrm>
          <a:prstGeom prst="rect">
            <a:avLst/>
          </a:prstGeom>
          <a:noFill/>
          <a:ln w="9525">
            <a:noFill/>
            <a:miter lim="800000"/>
            <a:headEnd/>
            <a:tailEnd/>
          </a:ln>
          <a:effectLst/>
        </p:spPr>
        <p:txBody>
          <a:bodyPr>
            <a:spAutoFit/>
          </a:bodyPr>
          <a:lstStyle/>
          <a:p>
            <a:pPr>
              <a:spcBef>
                <a:spcPct val="50000"/>
              </a:spcBef>
            </a:pPr>
            <a:r>
              <a:rPr lang="en-US" sz="2400" dirty="0"/>
              <a:t>Hot Wire</a:t>
            </a:r>
          </a:p>
        </p:txBody>
      </p:sp>
      <p:sp>
        <p:nvSpPr>
          <p:cNvPr id="9" name="Text Box 8"/>
          <p:cNvSpPr txBox="1">
            <a:spLocks noChangeArrowheads="1"/>
          </p:cNvSpPr>
          <p:nvPr/>
        </p:nvSpPr>
        <p:spPr bwMode="auto">
          <a:xfrm>
            <a:off x="6553200" y="1949450"/>
            <a:ext cx="2133600" cy="457200"/>
          </a:xfrm>
          <a:prstGeom prst="rect">
            <a:avLst/>
          </a:prstGeom>
          <a:noFill/>
          <a:ln w="9525">
            <a:noFill/>
            <a:miter lim="800000"/>
            <a:headEnd/>
            <a:tailEnd/>
          </a:ln>
          <a:effectLst/>
        </p:spPr>
        <p:txBody>
          <a:bodyPr>
            <a:spAutoFit/>
          </a:bodyPr>
          <a:lstStyle/>
          <a:p>
            <a:pPr>
              <a:spcBef>
                <a:spcPct val="50000"/>
              </a:spcBef>
            </a:pPr>
            <a:r>
              <a:rPr lang="en-US" sz="2400"/>
              <a:t>Neutral wire</a:t>
            </a:r>
          </a:p>
        </p:txBody>
      </p:sp>
      <p:sp>
        <p:nvSpPr>
          <p:cNvPr id="10" name="Line 9"/>
          <p:cNvSpPr>
            <a:spLocks noChangeShapeType="1"/>
          </p:cNvSpPr>
          <p:nvPr/>
        </p:nvSpPr>
        <p:spPr bwMode="auto">
          <a:xfrm>
            <a:off x="1752600" y="4235450"/>
            <a:ext cx="1371600" cy="0"/>
          </a:xfrm>
          <a:prstGeom prst="line">
            <a:avLst/>
          </a:prstGeom>
          <a:noFill/>
          <a:ln w="9525">
            <a:solidFill>
              <a:schemeClr val="tx1"/>
            </a:solidFill>
            <a:round/>
            <a:headEnd/>
            <a:tailEnd/>
          </a:ln>
          <a:effectLst/>
        </p:spPr>
        <p:txBody>
          <a:bodyPr wrap="none"/>
          <a:lstStyle/>
          <a:p>
            <a:endParaRPr lang="en-US"/>
          </a:p>
        </p:txBody>
      </p:sp>
      <p:sp>
        <p:nvSpPr>
          <p:cNvPr id="11" name="Oval 10"/>
          <p:cNvSpPr>
            <a:spLocks noChangeArrowheads="1"/>
          </p:cNvSpPr>
          <p:nvPr/>
        </p:nvSpPr>
        <p:spPr bwMode="auto">
          <a:xfrm>
            <a:off x="3048000" y="408305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3962400" y="408305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 name="Line 12"/>
          <p:cNvSpPr>
            <a:spLocks noChangeShapeType="1"/>
          </p:cNvSpPr>
          <p:nvPr/>
        </p:nvSpPr>
        <p:spPr bwMode="auto">
          <a:xfrm>
            <a:off x="4267200" y="4235450"/>
            <a:ext cx="1371600" cy="0"/>
          </a:xfrm>
          <a:prstGeom prst="line">
            <a:avLst/>
          </a:prstGeom>
          <a:noFill/>
          <a:ln w="9525">
            <a:solidFill>
              <a:schemeClr val="tx1"/>
            </a:solidFill>
            <a:round/>
            <a:headEnd/>
            <a:tailEnd/>
          </a:ln>
          <a:effectLst/>
        </p:spPr>
        <p:txBody>
          <a:bodyPr wrap="none"/>
          <a:lstStyle/>
          <a:p>
            <a:endParaRPr lang="en-US"/>
          </a:p>
        </p:txBody>
      </p:sp>
      <p:sp>
        <p:nvSpPr>
          <p:cNvPr id="14" name="Rectangle 13"/>
          <p:cNvSpPr>
            <a:spLocks noChangeArrowheads="1"/>
          </p:cNvSpPr>
          <p:nvPr/>
        </p:nvSpPr>
        <p:spPr bwMode="auto">
          <a:xfrm>
            <a:off x="5638800" y="4083050"/>
            <a:ext cx="685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Line 14"/>
          <p:cNvSpPr>
            <a:spLocks noChangeShapeType="1"/>
          </p:cNvSpPr>
          <p:nvPr/>
        </p:nvSpPr>
        <p:spPr bwMode="auto">
          <a:xfrm>
            <a:off x="6324600" y="4235450"/>
            <a:ext cx="1371600" cy="0"/>
          </a:xfrm>
          <a:prstGeom prst="line">
            <a:avLst/>
          </a:prstGeom>
          <a:noFill/>
          <a:ln w="9525">
            <a:solidFill>
              <a:schemeClr val="tx1"/>
            </a:solidFill>
            <a:round/>
            <a:headEnd/>
            <a:tailEnd/>
          </a:ln>
          <a:effectLst/>
        </p:spPr>
        <p:txBody>
          <a:bodyPr wrap="none"/>
          <a:lstStyle/>
          <a:p>
            <a:endParaRPr lang="en-US"/>
          </a:p>
        </p:txBody>
      </p:sp>
      <p:sp>
        <p:nvSpPr>
          <p:cNvPr id="16" name="Line 15"/>
          <p:cNvSpPr>
            <a:spLocks noChangeShapeType="1"/>
          </p:cNvSpPr>
          <p:nvPr/>
        </p:nvSpPr>
        <p:spPr bwMode="auto">
          <a:xfrm flipV="1">
            <a:off x="3352800" y="3854450"/>
            <a:ext cx="609600" cy="304800"/>
          </a:xfrm>
          <a:prstGeom prst="line">
            <a:avLst/>
          </a:prstGeom>
          <a:noFill/>
          <a:ln w="9525">
            <a:solidFill>
              <a:schemeClr val="tx1"/>
            </a:solidFill>
            <a:round/>
            <a:headEnd/>
            <a:tailEnd/>
          </a:ln>
          <a:effectLst/>
        </p:spPr>
        <p:txBody>
          <a:bodyPr wrap="none"/>
          <a:lstStyle/>
          <a:p>
            <a:endParaRPr lang="en-US"/>
          </a:p>
        </p:txBody>
      </p:sp>
      <p:sp>
        <p:nvSpPr>
          <p:cNvPr id="17" name="Text Box 20"/>
          <p:cNvSpPr txBox="1">
            <a:spLocks noChangeArrowheads="1"/>
          </p:cNvSpPr>
          <p:nvPr/>
        </p:nvSpPr>
        <p:spPr bwMode="auto">
          <a:xfrm>
            <a:off x="2438400" y="6019800"/>
            <a:ext cx="3048000" cy="369332"/>
          </a:xfrm>
          <a:prstGeom prst="rect">
            <a:avLst/>
          </a:prstGeom>
          <a:noFill/>
          <a:ln w="9525">
            <a:noFill/>
            <a:miter lim="800000"/>
            <a:headEnd/>
            <a:tailEnd/>
          </a:ln>
          <a:effectLst/>
        </p:spPr>
        <p:txBody>
          <a:bodyPr wrap="square">
            <a:spAutoFit/>
          </a:bodyPr>
          <a:lstStyle/>
          <a:p>
            <a:pPr>
              <a:spcBef>
                <a:spcPct val="50000"/>
              </a:spcBef>
            </a:pPr>
            <a:r>
              <a:rPr lang="en-US" b="1" dirty="0">
                <a:solidFill>
                  <a:srgbClr val="C00000"/>
                </a:solidFill>
                <a:latin typeface="Comic Sans MS" pitchFamily="66" charset="0"/>
              </a:rPr>
              <a:t>Which light is on?</a:t>
            </a:r>
          </a:p>
        </p:txBody>
      </p:sp>
      <p:sp>
        <p:nvSpPr>
          <p:cNvPr id="18" name="Line 21"/>
          <p:cNvSpPr>
            <a:spLocks noChangeShapeType="1"/>
          </p:cNvSpPr>
          <p:nvPr/>
        </p:nvSpPr>
        <p:spPr bwMode="auto">
          <a:xfrm>
            <a:off x="1752600" y="3244850"/>
            <a:ext cx="2667000" cy="0"/>
          </a:xfrm>
          <a:prstGeom prst="line">
            <a:avLst/>
          </a:prstGeom>
          <a:noFill/>
          <a:ln w="9525">
            <a:solidFill>
              <a:schemeClr val="tx1"/>
            </a:solidFill>
            <a:round/>
            <a:headEnd/>
            <a:tailEnd/>
          </a:ln>
          <a:effectLst/>
        </p:spPr>
        <p:txBody>
          <a:bodyPr wrap="none"/>
          <a:lstStyle/>
          <a:p>
            <a:endParaRPr lang="en-US"/>
          </a:p>
        </p:txBody>
      </p:sp>
      <p:sp>
        <p:nvSpPr>
          <p:cNvPr id="19" name="Oval 22"/>
          <p:cNvSpPr>
            <a:spLocks noChangeArrowheads="1"/>
          </p:cNvSpPr>
          <p:nvPr/>
        </p:nvSpPr>
        <p:spPr bwMode="auto">
          <a:xfrm>
            <a:off x="4419600" y="309245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 name="Oval 23"/>
          <p:cNvSpPr>
            <a:spLocks noChangeArrowheads="1"/>
          </p:cNvSpPr>
          <p:nvPr/>
        </p:nvSpPr>
        <p:spPr bwMode="auto">
          <a:xfrm>
            <a:off x="4953000" y="309245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 name="Line 24"/>
          <p:cNvSpPr>
            <a:spLocks noChangeShapeType="1"/>
          </p:cNvSpPr>
          <p:nvPr/>
        </p:nvSpPr>
        <p:spPr bwMode="auto">
          <a:xfrm>
            <a:off x="5257800" y="3244850"/>
            <a:ext cx="2438400" cy="0"/>
          </a:xfrm>
          <a:prstGeom prst="line">
            <a:avLst/>
          </a:prstGeom>
          <a:noFill/>
          <a:ln w="9525">
            <a:solidFill>
              <a:schemeClr val="tx1"/>
            </a:solidFill>
            <a:round/>
            <a:headEnd/>
            <a:tailEnd/>
          </a:ln>
          <a:effectLst/>
        </p:spPr>
        <p:txBody>
          <a:bodyPr wrap="none"/>
          <a:lstStyle/>
          <a:p>
            <a:endParaRPr lang="en-US"/>
          </a:p>
        </p:txBody>
      </p:sp>
      <p:sp>
        <p:nvSpPr>
          <p:cNvPr id="22" name="Line 25"/>
          <p:cNvSpPr>
            <a:spLocks noChangeShapeType="1"/>
          </p:cNvSpPr>
          <p:nvPr/>
        </p:nvSpPr>
        <p:spPr bwMode="auto">
          <a:xfrm>
            <a:off x="1752600" y="5454650"/>
            <a:ext cx="1371600" cy="0"/>
          </a:xfrm>
          <a:prstGeom prst="line">
            <a:avLst/>
          </a:prstGeom>
          <a:noFill/>
          <a:ln w="9525">
            <a:solidFill>
              <a:schemeClr val="tx1"/>
            </a:solidFill>
            <a:round/>
            <a:headEnd/>
            <a:tailEnd/>
          </a:ln>
          <a:effectLst/>
        </p:spPr>
        <p:txBody>
          <a:bodyPr wrap="none"/>
          <a:lstStyle/>
          <a:p>
            <a:endParaRPr lang="en-US"/>
          </a:p>
        </p:txBody>
      </p:sp>
      <p:sp>
        <p:nvSpPr>
          <p:cNvPr id="23" name="Oval 26"/>
          <p:cNvSpPr>
            <a:spLocks noChangeArrowheads="1"/>
          </p:cNvSpPr>
          <p:nvPr/>
        </p:nvSpPr>
        <p:spPr bwMode="auto">
          <a:xfrm>
            <a:off x="3124200" y="530225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4" name="Oval 27"/>
          <p:cNvSpPr>
            <a:spLocks noChangeArrowheads="1"/>
          </p:cNvSpPr>
          <p:nvPr/>
        </p:nvSpPr>
        <p:spPr bwMode="auto">
          <a:xfrm>
            <a:off x="3962400" y="530225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 name="Line 28"/>
          <p:cNvSpPr>
            <a:spLocks noChangeShapeType="1"/>
          </p:cNvSpPr>
          <p:nvPr/>
        </p:nvSpPr>
        <p:spPr bwMode="auto">
          <a:xfrm>
            <a:off x="4343400" y="5454650"/>
            <a:ext cx="1371600" cy="0"/>
          </a:xfrm>
          <a:prstGeom prst="line">
            <a:avLst/>
          </a:prstGeom>
          <a:noFill/>
          <a:ln w="9525">
            <a:solidFill>
              <a:schemeClr val="tx1"/>
            </a:solidFill>
            <a:round/>
            <a:headEnd/>
            <a:tailEnd/>
          </a:ln>
          <a:effectLst/>
        </p:spPr>
        <p:txBody>
          <a:bodyPr wrap="none"/>
          <a:lstStyle/>
          <a:p>
            <a:endParaRPr lang="en-US"/>
          </a:p>
        </p:txBody>
      </p:sp>
      <p:sp>
        <p:nvSpPr>
          <p:cNvPr id="26" name="Rectangle 29"/>
          <p:cNvSpPr>
            <a:spLocks noChangeArrowheads="1"/>
          </p:cNvSpPr>
          <p:nvPr/>
        </p:nvSpPr>
        <p:spPr bwMode="auto">
          <a:xfrm>
            <a:off x="5715000" y="5302250"/>
            <a:ext cx="685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7" name="Line 30"/>
          <p:cNvSpPr>
            <a:spLocks noChangeShapeType="1"/>
          </p:cNvSpPr>
          <p:nvPr/>
        </p:nvSpPr>
        <p:spPr bwMode="auto">
          <a:xfrm>
            <a:off x="6400800" y="5454650"/>
            <a:ext cx="1371600" cy="0"/>
          </a:xfrm>
          <a:prstGeom prst="line">
            <a:avLst/>
          </a:prstGeom>
          <a:noFill/>
          <a:ln w="9525">
            <a:solidFill>
              <a:schemeClr val="tx1"/>
            </a:solidFill>
            <a:round/>
            <a:headEnd/>
            <a:tailEnd/>
          </a:ln>
          <a:effectLst/>
        </p:spPr>
        <p:txBody>
          <a:bodyPr wrap="none"/>
          <a:lstStyle/>
          <a:p>
            <a:endParaRPr lang="en-US"/>
          </a:p>
        </p:txBody>
      </p:sp>
      <p:sp>
        <p:nvSpPr>
          <p:cNvPr id="28" name="Line 31"/>
          <p:cNvSpPr>
            <a:spLocks noChangeShapeType="1"/>
          </p:cNvSpPr>
          <p:nvPr/>
        </p:nvSpPr>
        <p:spPr bwMode="auto">
          <a:xfrm>
            <a:off x="3429000" y="5454650"/>
            <a:ext cx="533400" cy="0"/>
          </a:xfrm>
          <a:prstGeom prst="line">
            <a:avLst/>
          </a:prstGeom>
          <a:noFill/>
          <a:ln w="9525">
            <a:solidFill>
              <a:schemeClr val="tx1"/>
            </a:solidFill>
            <a:round/>
            <a:headEnd/>
            <a:tailEnd/>
          </a:ln>
          <a:effectLst/>
        </p:spPr>
        <p:txBody>
          <a:bodyPr wrap="none"/>
          <a:lstStyle/>
          <a:p>
            <a:endParaRPr lang="en-US"/>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457200" y="0"/>
            <a:ext cx="8534400" cy="914400"/>
          </a:xfrm>
        </p:spPr>
        <p:txBody>
          <a:bodyPr rtlCol="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kern="1200" dirty="0" smtClean="0">
                <a:solidFill>
                  <a:schemeClr val="tx1"/>
                </a:solidFill>
                <a:latin typeface="Comic Sans MS" pitchFamily="66" charset="0"/>
              </a:rPr>
              <a:t>GRAPHICAL SYMBOLS</a:t>
            </a:r>
          </a:p>
        </p:txBody>
      </p:sp>
      <p:sp>
        <p:nvSpPr>
          <p:cNvPr id="3" name="Titre 1"/>
          <p:cNvSpPr txBox="1">
            <a:spLocks/>
          </p:cNvSpPr>
          <p:nvPr/>
        </p:nvSpPr>
        <p:spPr bwMode="auto">
          <a:xfrm>
            <a:off x="0" y="6858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Electrical</a:t>
            </a:r>
            <a:r>
              <a:rPr kumimoji="0" lang="en-ZA" sz="2800" b="1" i="0" u="none" strike="noStrike" kern="1200" cap="none" spc="0" normalizeH="0" noProof="0" dirty="0" smtClean="0">
                <a:ln>
                  <a:noFill/>
                </a:ln>
                <a:solidFill>
                  <a:srgbClr val="00B0F0"/>
                </a:solidFill>
                <a:effectLst/>
                <a:uLnTx/>
                <a:uFillTx/>
                <a:latin typeface="Comic Sans MS" pitchFamily="66" charset="0"/>
                <a:ea typeface="+mj-ea"/>
                <a:cs typeface="+mj-cs"/>
              </a:rPr>
              <a:t> </a:t>
            </a: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power symbols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sp>
        <p:nvSpPr>
          <p:cNvPr id="5" name="Rectangle 5"/>
          <p:cNvSpPr>
            <a:spLocks noChangeArrowheads="1"/>
          </p:cNvSpPr>
          <p:nvPr/>
        </p:nvSpPr>
        <p:spPr bwMode="auto">
          <a:xfrm>
            <a:off x="0" y="1066800"/>
            <a:ext cx="9144000" cy="5262979"/>
          </a:xfrm>
          <a:prstGeom prst="rect">
            <a:avLst/>
          </a:prstGeom>
          <a:solidFill>
            <a:srgbClr val="FFFFFF"/>
          </a:solidFill>
          <a:ln w="9525" algn="ctr">
            <a:noFill/>
            <a:miter lim="800000"/>
            <a:headEnd/>
            <a:tailEnd/>
          </a:ln>
        </p:spPr>
        <p:txBody>
          <a:bodyPr>
            <a:spAutoFit/>
          </a:bodyPr>
          <a:lstStyle/>
          <a:p>
            <a:pPr fontAlgn="auto">
              <a:spcBef>
                <a:spcPts val="0"/>
              </a:spcBef>
              <a:spcAft>
                <a:spcPts val="0"/>
              </a:spcAft>
              <a:defRPr/>
            </a:pPr>
            <a:r>
              <a:rPr lang="en-US" sz="2800" kern="0" dirty="0">
                <a:solidFill>
                  <a:srgbClr val="003399"/>
                </a:solidFill>
                <a:latin typeface="Times New Roman" pitchFamily="18" charset="0"/>
                <a:cs typeface="Times New Roman" pitchFamily="18" charset="0"/>
              </a:rPr>
              <a:t>	</a:t>
            </a:r>
            <a:r>
              <a:rPr lang="en-US" sz="2800" kern="0" dirty="0" smtClean="0">
                <a:solidFill>
                  <a:srgbClr val="003399"/>
                </a:solidFill>
                <a:latin typeface="Times New Roman" pitchFamily="18" charset="0"/>
                <a:cs typeface="Times New Roman" pitchFamily="18" charset="0"/>
              </a:rPr>
              <a:t>20) </a:t>
            </a:r>
            <a:r>
              <a:rPr lang="en-US" sz="2800" kern="0" dirty="0">
                <a:solidFill>
                  <a:srgbClr val="003399"/>
                </a:solidFill>
                <a:latin typeface="Times New Roman" pitchFamily="18" charset="0"/>
                <a:cs typeface="Times New Roman" pitchFamily="18" charset="0"/>
              </a:rPr>
              <a:t>Heater 		=						</a:t>
            </a:r>
            <a:r>
              <a:rPr lang="en-US" sz="2800" kern="0" dirty="0" smtClean="0">
                <a:solidFill>
                  <a:srgbClr val="003399"/>
                </a:solidFill>
                <a:latin typeface="Times New Roman" pitchFamily="18" charset="0"/>
                <a:cs typeface="Times New Roman" pitchFamily="18" charset="0"/>
              </a:rPr>
              <a:t>21) </a:t>
            </a:r>
            <a:r>
              <a:rPr lang="en-US" sz="2800" kern="0" dirty="0">
                <a:solidFill>
                  <a:srgbClr val="003399"/>
                </a:solidFill>
                <a:latin typeface="Times New Roman" pitchFamily="18" charset="0"/>
                <a:cs typeface="Times New Roman" pitchFamily="18" charset="0"/>
              </a:rPr>
              <a:t>Bell		=						</a:t>
            </a:r>
            <a:r>
              <a:rPr lang="en-US" sz="2800" kern="0" dirty="0" smtClean="0">
                <a:solidFill>
                  <a:srgbClr val="003399"/>
                </a:solidFill>
                <a:latin typeface="Times New Roman" pitchFamily="18" charset="0"/>
                <a:cs typeface="Times New Roman" pitchFamily="18" charset="0"/>
              </a:rPr>
              <a:t>22) </a:t>
            </a:r>
            <a:r>
              <a:rPr lang="en-US" sz="2800" kern="0" dirty="0">
                <a:solidFill>
                  <a:srgbClr val="003399"/>
                </a:solidFill>
                <a:latin typeface="Times New Roman" pitchFamily="18" charset="0"/>
                <a:cs typeface="Times New Roman" pitchFamily="18" charset="0"/>
              </a:rPr>
              <a:t>Siren 		= 						</a:t>
            </a:r>
            <a:r>
              <a:rPr lang="en-US" sz="2800" kern="0" dirty="0" smtClean="0">
                <a:solidFill>
                  <a:srgbClr val="003399"/>
                </a:solidFill>
                <a:latin typeface="Times New Roman" pitchFamily="18" charset="0"/>
                <a:cs typeface="Times New Roman" pitchFamily="18" charset="0"/>
              </a:rPr>
              <a:t>23) </a:t>
            </a:r>
            <a:r>
              <a:rPr lang="en-US" sz="2800" kern="0" dirty="0">
                <a:solidFill>
                  <a:srgbClr val="003399"/>
                </a:solidFill>
                <a:latin typeface="Times New Roman" pitchFamily="18" charset="0"/>
                <a:cs typeface="Times New Roman" pitchFamily="18" charset="0"/>
              </a:rPr>
              <a:t>Ceiling fan 	= 						</a:t>
            </a:r>
            <a:r>
              <a:rPr lang="en-US" sz="2800" kern="0" dirty="0" smtClean="0">
                <a:solidFill>
                  <a:srgbClr val="003399"/>
                </a:solidFill>
                <a:latin typeface="Times New Roman" pitchFamily="18" charset="0"/>
                <a:cs typeface="Times New Roman" pitchFamily="18" charset="0"/>
              </a:rPr>
              <a:t>24) </a:t>
            </a:r>
            <a:r>
              <a:rPr lang="en-US" sz="2800" kern="0" dirty="0">
                <a:solidFill>
                  <a:srgbClr val="003399"/>
                </a:solidFill>
                <a:latin typeface="Times New Roman" pitchFamily="18" charset="0"/>
                <a:cs typeface="Times New Roman" pitchFamily="18" charset="0"/>
              </a:rPr>
              <a:t>Exhaust fan	=															</a:t>
            </a:r>
            <a:r>
              <a:rPr lang="en-US" sz="2800" kern="0" dirty="0" smtClean="0">
                <a:solidFill>
                  <a:srgbClr val="003399"/>
                </a:solidFill>
                <a:latin typeface="Times New Roman" pitchFamily="18" charset="0"/>
                <a:cs typeface="Times New Roman" pitchFamily="18" charset="0"/>
              </a:rPr>
              <a:t>25) </a:t>
            </a:r>
            <a:r>
              <a:rPr lang="en-US" sz="2800" kern="0" dirty="0">
                <a:solidFill>
                  <a:srgbClr val="003399"/>
                </a:solidFill>
                <a:latin typeface="Times New Roman" pitchFamily="18" charset="0"/>
                <a:cs typeface="Times New Roman" pitchFamily="18" charset="0"/>
              </a:rPr>
              <a:t>volt meter	= 						</a:t>
            </a:r>
            <a:r>
              <a:rPr lang="en-US" sz="2800" kern="0" dirty="0" smtClean="0">
                <a:solidFill>
                  <a:srgbClr val="003399"/>
                </a:solidFill>
                <a:latin typeface="Times New Roman" pitchFamily="18" charset="0"/>
                <a:cs typeface="Times New Roman" pitchFamily="18" charset="0"/>
              </a:rPr>
              <a:t>26) </a:t>
            </a:r>
            <a:r>
              <a:rPr lang="en-US" sz="2800" kern="0" dirty="0">
                <a:solidFill>
                  <a:srgbClr val="003399"/>
                </a:solidFill>
                <a:latin typeface="Times New Roman" pitchFamily="18" charset="0"/>
                <a:cs typeface="Times New Roman" pitchFamily="18" charset="0"/>
              </a:rPr>
              <a:t>ammeter		= 						</a:t>
            </a:r>
            <a:r>
              <a:rPr lang="en-US" sz="2800" kern="0" dirty="0" smtClean="0">
                <a:solidFill>
                  <a:srgbClr val="003399"/>
                </a:solidFill>
                <a:latin typeface="Times New Roman" pitchFamily="18" charset="0"/>
                <a:cs typeface="Times New Roman" pitchFamily="18" charset="0"/>
              </a:rPr>
              <a:t>27) </a:t>
            </a:r>
            <a:r>
              <a:rPr lang="en-US" sz="2800" kern="0" dirty="0">
                <a:solidFill>
                  <a:srgbClr val="003399"/>
                </a:solidFill>
                <a:latin typeface="Times New Roman" pitchFamily="18" charset="0"/>
                <a:cs typeface="Times New Roman" pitchFamily="18" charset="0"/>
              </a:rPr>
              <a:t>wattmeter	= 						</a:t>
            </a:r>
            <a:r>
              <a:rPr lang="en-US" sz="2800" kern="0" dirty="0" smtClean="0">
                <a:solidFill>
                  <a:srgbClr val="003399"/>
                </a:solidFill>
                <a:latin typeface="Times New Roman" pitchFamily="18" charset="0"/>
                <a:cs typeface="Times New Roman" pitchFamily="18" charset="0"/>
              </a:rPr>
              <a:t>28) </a:t>
            </a:r>
            <a:r>
              <a:rPr lang="en-US" sz="2800" kern="0" dirty="0">
                <a:solidFill>
                  <a:srgbClr val="003399"/>
                </a:solidFill>
                <a:latin typeface="Times New Roman" pitchFamily="18" charset="0"/>
                <a:cs typeface="Times New Roman" pitchFamily="18" charset="0"/>
              </a:rPr>
              <a:t>frequency meter= 						</a:t>
            </a:r>
            <a:r>
              <a:rPr lang="en-US" sz="2800" kern="0" dirty="0" smtClean="0">
                <a:solidFill>
                  <a:srgbClr val="003399"/>
                </a:solidFill>
                <a:latin typeface="Times New Roman" pitchFamily="18" charset="0"/>
                <a:cs typeface="Times New Roman" pitchFamily="18" charset="0"/>
              </a:rPr>
              <a:t>29) </a:t>
            </a:r>
            <a:r>
              <a:rPr lang="en-US" sz="2800" kern="0" dirty="0">
                <a:solidFill>
                  <a:srgbClr val="003399"/>
                </a:solidFill>
                <a:latin typeface="Times New Roman" pitchFamily="18" charset="0"/>
                <a:cs typeface="Times New Roman" pitchFamily="18" charset="0"/>
              </a:rPr>
              <a:t>Ohm meter	= 						</a:t>
            </a:r>
          </a:p>
        </p:txBody>
      </p:sp>
      <p:sp>
        <p:nvSpPr>
          <p:cNvPr id="6" name="Line 32"/>
          <p:cNvSpPr>
            <a:spLocks noChangeShapeType="1"/>
          </p:cNvSpPr>
          <p:nvPr/>
        </p:nvSpPr>
        <p:spPr bwMode="auto">
          <a:xfrm>
            <a:off x="5562600" y="4419600"/>
            <a:ext cx="0" cy="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 name="Line 34"/>
          <p:cNvSpPr>
            <a:spLocks noChangeShapeType="1"/>
          </p:cNvSpPr>
          <p:nvPr/>
        </p:nvSpPr>
        <p:spPr bwMode="auto">
          <a:xfrm>
            <a:off x="5257800" y="4191000"/>
            <a:ext cx="0" cy="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8" name="Line 48"/>
          <p:cNvSpPr>
            <a:spLocks noChangeShapeType="1"/>
          </p:cNvSpPr>
          <p:nvPr/>
        </p:nvSpPr>
        <p:spPr bwMode="auto">
          <a:xfrm>
            <a:off x="4191000" y="1447800"/>
            <a:ext cx="457200" cy="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9" name="Rectangle 49"/>
          <p:cNvSpPr>
            <a:spLocks noChangeArrowheads="1"/>
          </p:cNvSpPr>
          <p:nvPr/>
        </p:nvSpPr>
        <p:spPr bwMode="auto">
          <a:xfrm>
            <a:off x="4648200" y="1295400"/>
            <a:ext cx="838200" cy="228600"/>
          </a:xfrm>
          <a:prstGeom prst="rect">
            <a:avLst/>
          </a:prstGeom>
          <a:solidFill>
            <a:srgbClr val="FFFFFF"/>
          </a:solidFill>
          <a:ln w="9525" algn="ctr">
            <a:solidFill>
              <a:srgbClr val="000000"/>
            </a:solid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0" name="Line 50"/>
          <p:cNvSpPr>
            <a:spLocks noChangeShapeType="1"/>
          </p:cNvSpPr>
          <p:nvPr/>
        </p:nvSpPr>
        <p:spPr bwMode="auto">
          <a:xfrm>
            <a:off x="4876800" y="1295400"/>
            <a:ext cx="0" cy="2286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11" name="Line 51"/>
          <p:cNvSpPr>
            <a:spLocks noChangeShapeType="1"/>
          </p:cNvSpPr>
          <p:nvPr/>
        </p:nvSpPr>
        <p:spPr bwMode="auto">
          <a:xfrm>
            <a:off x="5029200" y="1295400"/>
            <a:ext cx="0" cy="2286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12" name="Line 52"/>
          <p:cNvSpPr>
            <a:spLocks noChangeShapeType="1"/>
          </p:cNvSpPr>
          <p:nvPr/>
        </p:nvSpPr>
        <p:spPr bwMode="auto">
          <a:xfrm>
            <a:off x="5257800" y="1295400"/>
            <a:ext cx="0" cy="2286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13" name="AutoShape 54"/>
          <p:cNvSpPr>
            <a:spLocks noChangeArrowheads="1"/>
          </p:cNvSpPr>
          <p:nvPr/>
        </p:nvSpPr>
        <p:spPr bwMode="auto">
          <a:xfrm>
            <a:off x="4267200" y="1676400"/>
            <a:ext cx="304800" cy="304800"/>
          </a:xfrm>
          <a:prstGeom prst="roundRect">
            <a:avLst>
              <a:gd name="adj" fmla="val 16667"/>
            </a:avLst>
          </a:prstGeom>
          <a:solidFill>
            <a:srgbClr val="FFFFFF"/>
          </a:solidFill>
          <a:ln w="9525" algn="ctr">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4" name="Line 55"/>
          <p:cNvSpPr>
            <a:spLocks noChangeShapeType="1"/>
          </p:cNvSpPr>
          <p:nvPr/>
        </p:nvSpPr>
        <p:spPr bwMode="auto">
          <a:xfrm>
            <a:off x="4343400" y="1981200"/>
            <a:ext cx="0" cy="2286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15" name="Line 57"/>
          <p:cNvSpPr>
            <a:spLocks noChangeShapeType="1"/>
          </p:cNvSpPr>
          <p:nvPr/>
        </p:nvSpPr>
        <p:spPr bwMode="auto">
          <a:xfrm>
            <a:off x="4495800" y="1981200"/>
            <a:ext cx="0" cy="2286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16" name="Line 58"/>
          <p:cNvSpPr>
            <a:spLocks noChangeShapeType="1"/>
          </p:cNvSpPr>
          <p:nvPr/>
        </p:nvSpPr>
        <p:spPr bwMode="auto">
          <a:xfrm>
            <a:off x="4495800" y="2209800"/>
            <a:ext cx="76200" cy="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17" name="Line 59"/>
          <p:cNvSpPr>
            <a:spLocks noChangeShapeType="1"/>
          </p:cNvSpPr>
          <p:nvPr/>
        </p:nvSpPr>
        <p:spPr bwMode="auto">
          <a:xfrm flipH="1">
            <a:off x="4267200" y="2209800"/>
            <a:ext cx="76200" cy="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18" name="AutoShape 62"/>
          <p:cNvSpPr>
            <a:spLocks noChangeArrowheads="1"/>
          </p:cNvSpPr>
          <p:nvPr/>
        </p:nvSpPr>
        <p:spPr bwMode="auto">
          <a:xfrm>
            <a:off x="4800600" y="2133600"/>
            <a:ext cx="457200" cy="457200"/>
          </a:xfrm>
          <a:prstGeom prst="flowChartConnector">
            <a:avLst/>
          </a:prstGeom>
          <a:solidFill>
            <a:srgbClr val="FFFFFF"/>
          </a:solidFill>
          <a:ln w="9525" algn="ctr">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9" name="Line 63"/>
          <p:cNvSpPr>
            <a:spLocks noChangeShapeType="1"/>
          </p:cNvSpPr>
          <p:nvPr/>
        </p:nvSpPr>
        <p:spPr bwMode="auto">
          <a:xfrm>
            <a:off x="4876800" y="2209800"/>
            <a:ext cx="304800" cy="3048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20" name="Line 64"/>
          <p:cNvSpPr>
            <a:spLocks noChangeShapeType="1"/>
          </p:cNvSpPr>
          <p:nvPr/>
        </p:nvSpPr>
        <p:spPr bwMode="auto">
          <a:xfrm flipV="1">
            <a:off x="4876800" y="2209800"/>
            <a:ext cx="304800" cy="3048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21" name="Line 65"/>
          <p:cNvSpPr>
            <a:spLocks noChangeShapeType="1"/>
          </p:cNvSpPr>
          <p:nvPr/>
        </p:nvSpPr>
        <p:spPr bwMode="auto">
          <a:xfrm>
            <a:off x="5029200" y="2133600"/>
            <a:ext cx="0" cy="45720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22" name="Line 66"/>
          <p:cNvSpPr>
            <a:spLocks noChangeShapeType="1"/>
          </p:cNvSpPr>
          <p:nvPr/>
        </p:nvSpPr>
        <p:spPr bwMode="auto">
          <a:xfrm>
            <a:off x="4800600" y="2362200"/>
            <a:ext cx="457200" cy="0"/>
          </a:xfrm>
          <a:prstGeom prst="line">
            <a:avLst/>
          </a:prstGeom>
          <a:noFill/>
          <a:ln w="9525">
            <a:solidFill>
              <a:srgbClr val="000000"/>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23" name="AutoShape 67"/>
          <p:cNvSpPr>
            <a:spLocks noChangeArrowheads="1"/>
          </p:cNvSpPr>
          <p:nvPr/>
        </p:nvSpPr>
        <p:spPr bwMode="auto">
          <a:xfrm>
            <a:off x="4114800" y="2667000"/>
            <a:ext cx="609600" cy="228600"/>
          </a:xfrm>
          <a:prstGeom prst="flowChartConnector">
            <a:avLst/>
          </a:prstGeom>
          <a:solidFill>
            <a:srgbClr val="FFFFFF"/>
          </a:solidFill>
          <a:ln w="9525" algn="ctr">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24" name="Oval 68"/>
          <p:cNvSpPr>
            <a:spLocks noChangeArrowheads="1"/>
          </p:cNvSpPr>
          <p:nvPr/>
        </p:nvSpPr>
        <p:spPr bwMode="auto">
          <a:xfrm>
            <a:off x="4724400" y="2667000"/>
            <a:ext cx="533400" cy="228600"/>
          </a:xfrm>
          <a:prstGeom prst="ellipse">
            <a:avLst/>
          </a:prstGeom>
          <a:solidFill>
            <a:srgbClr val="FFFFFF"/>
          </a:solidFill>
          <a:ln w="9525" algn="ctr">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25" name="Oval 69"/>
          <p:cNvSpPr>
            <a:spLocks noChangeArrowheads="1"/>
          </p:cNvSpPr>
          <p:nvPr/>
        </p:nvSpPr>
        <p:spPr bwMode="auto">
          <a:xfrm>
            <a:off x="4572000" y="3048000"/>
            <a:ext cx="1600200" cy="533400"/>
          </a:xfrm>
          <a:prstGeom prst="ellipse">
            <a:avLst/>
          </a:prstGeom>
          <a:solidFill>
            <a:srgbClr val="FFFFFF"/>
          </a:solidFill>
          <a:ln w="9525" algn="ctr">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26" name="AutoShape 70"/>
          <p:cNvSpPr>
            <a:spLocks noChangeArrowheads="1"/>
          </p:cNvSpPr>
          <p:nvPr/>
        </p:nvSpPr>
        <p:spPr bwMode="auto">
          <a:xfrm>
            <a:off x="4724400" y="3200400"/>
            <a:ext cx="609600" cy="228600"/>
          </a:xfrm>
          <a:prstGeom prst="flowChartConnector">
            <a:avLst/>
          </a:prstGeom>
          <a:solidFill>
            <a:srgbClr val="FFFFFF"/>
          </a:solidFill>
          <a:ln w="9525" algn="ctr">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27" name="AutoShape 71"/>
          <p:cNvSpPr>
            <a:spLocks noChangeArrowheads="1"/>
          </p:cNvSpPr>
          <p:nvPr/>
        </p:nvSpPr>
        <p:spPr bwMode="auto">
          <a:xfrm>
            <a:off x="5334000" y="3200400"/>
            <a:ext cx="609600" cy="228600"/>
          </a:xfrm>
          <a:prstGeom prst="flowChartConnector">
            <a:avLst/>
          </a:prstGeom>
          <a:solidFill>
            <a:srgbClr val="FFFFFF"/>
          </a:solidFill>
          <a:ln w="9525" algn="ctr">
            <a:solidFill>
              <a:srgbClr val="000000"/>
            </a:solidFill>
            <a:round/>
            <a:headEnd/>
            <a:tailEnd/>
          </a:ln>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28" name="AutoShape 72"/>
          <p:cNvSpPr>
            <a:spLocks noChangeArrowheads="1"/>
          </p:cNvSpPr>
          <p:nvPr/>
        </p:nvSpPr>
        <p:spPr bwMode="auto">
          <a:xfrm>
            <a:off x="4191000" y="3810000"/>
            <a:ext cx="457200" cy="457200"/>
          </a:xfrm>
          <a:prstGeom prst="flowChartConnector">
            <a:avLst/>
          </a:prstGeom>
          <a:solidFill>
            <a:srgbClr val="FFFFFF"/>
          </a:solidFill>
          <a:ln w="9525" algn="ctr">
            <a:solidFill>
              <a:srgbClr val="000000"/>
            </a:solidFill>
            <a:round/>
            <a:headEnd/>
            <a:tailEnd/>
          </a:ln>
        </p:spPr>
        <p:txBody>
          <a:bodyPr wrap="none" anchor="ctr"/>
          <a:lstStyle/>
          <a:p>
            <a:pPr algn="ctr" fontAlgn="auto">
              <a:spcBef>
                <a:spcPts val="0"/>
              </a:spcBef>
              <a:spcAft>
                <a:spcPts val="0"/>
              </a:spcAft>
              <a:defRPr/>
            </a:pPr>
            <a:r>
              <a:rPr lang="en-US" kern="0">
                <a:solidFill>
                  <a:sysClr val="windowText" lastClr="000000"/>
                </a:solidFill>
                <a:latin typeface="+mn-lt"/>
              </a:rPr>
              <a:t>V</a:t>
            </a:r>
          </a:p>
        </p:txBody>
      </p:sp>
      <p:sp>
        <p:nvSpPr>
          <p:cNvPr id="29" name="AutoShape 73"/>
          <p:cNvSpPr>
            <a:spLocks noChangeArrowheads="1"/>
          </p:cNvSpPr>
          <p:nvPr/>
        </p:nvSpPr>
        <p:spPr bwMode="auto">
          <a:xfrm>
            <a:off x="4876800" y="4267200"/>
            <a:ext cx="457200" cy="457200"/>
          </a:xfrm>
          <a:prstGeom prst="flowChartConnector">
            <a:avLst/>
          </a:prstGeom>
          <a:solidFill>
            <a:srgbClr val="FFFFFF"/>
          </a:solidFill>
          <a:ln w="9525" algn="ctr">
            <a:solidFill>
              <a:srgbClr val="000000"/>
            </a:solidFill>
            <a:round/>
            <a:headEnd/>
            <a:tailEnd/>
          </a:ln>
        </p:spPr>
        <p:txBody>
          <a:bodyPr wrap="none" anchor="ctr"/>
          <a:lstStyle/>
          <a:p>
            <a:pPr algn="ctr" fontAlgn="auto">
              <a:spcBef>
                <a:spcPts val="0"/>
              </a:spcBef>
              <a:spcAft>
                <a:spcPts val="0"/>
              </a:spcAft>
              <a:defRPr/>
            </a:pPr>
            <a:r>
              <a:rPr lang="en-US" kern="0">
                <a:solidFill>
                  <a:sysClr val="windowText" lastClr="000000"/>
                </a:solidFill>
                <a:latin typeface="+mn-lt"/>
              </a:rPr>
              <a:t>I</a:t>
            </a:r>
          </a:p>
        </p:txBody>
      </p:sp>
      <p:sp>
        <p:nvSpPr>
          <p:cNvPr id="30" name="AutoShape 74"/>
          <p:cNvSpPr>
            <a:spLocks noChangeArrowheads="1"/>
          </p:cNvSpPr>
          <p:nvPr/>
        </p:nvSpPr>
        <p:spPr bwMode="auto">
          <a:xfrm>
            <a:off x="4114800" y="4724400"/>
            <a:ext cx="457200" cy="457200"/>
          </a:xfrm>
          <a:prstGeom prst="flowChartConnector">
            <a:avLst/>
          </a:prstGeom>
          <a:solidFill>
            <a:srgbClr val="FFFFFF"/>
          </a:solidFill>
          <a:ln w="9525" algn="ctr">
            <a:solidFill>
              <a:srgbClr val="000000"/>
            </a:solidFill>
            <a:round/>
            <a:headEnd/>
            <a:tailEnd/>
          </a:ln>
        </p:spPr>
        <p:txBody>
          <a:bodyPr wrap="none" anchor="ctr"/>
          <a:lstStyle/>
          <a:p>
            <a:pPr algn="ctr" fontAlgn="auto">
              <a:spcBef>
                <a:spcPts val="0"/>
              </a:spcBef>
              <a:spcAft>
                <a:spcPts val="0"/>
              </a:spcAft>
              <a:defRPr/>
            </a:pPr>
            <a:r>
              <a:rPr lang="en-US" kern="0">
                <a:solidFill>
                  <a:sysClr val="windowText" lastClr="000000"/>
                </a:solidFill>
                <a:latin typeface="+mn-lt"/>
              </a:rPr>
              <a:t>W</a:t>
            </a:r>
          </a:p>
        </p:txBody>
      </p:sp>
      <p:sp>
        <p:nvSpPr>
          <p:cNvPr id="31" name="AutoShape 75"/>
          <p:cNvSpPr>
            <a:spLocks noChangeArrowheads="1"/>
          </p:cNvSpPr>
          <p:nvPr/>
        </p:nvSpPr>
        <p:spPr bwMode="auto">
          <a:xfrm>
            <a:off x="4572000" y="5105400"/>
            <a:ext cx="457200" cy="457200"/>
          </a:xfrm>
          <a:prstGeom prst="flowChartConnector">
            <a:avLst/>
          </a:prstGeom>
          <a:solidFill>
            <a:srgbClr val="FFFFFF"/>
          </a:solidFill>
          <a:ln w="9525" algn="ctr">
            <a:solidFill>
              <a:srgbClr val="000000"/>
            </a:solidFill>
            <a:round/>
            <a:headEnd/>
            <a:tailEnd/>
          </a:ln>
        </p:spPr>
        <p:txBody>
          <a:bodyPr wrap="none" anchor="ctr"/>
          <a:lstStyle/>
          <a:p>
            <a:pPr algn="ctr" fontAlgn="auto">
              <a:spcBef>
                <a:spcPts val="0"/>
              </a:spcBef>
              <a:spcAft>
                <a:spcPts val="0"/>
              </a:spcAft>
              <a:defRPr/>
            </a:pPr>
            <a:r>
              <a:rPr lang="en-US" kern="0">
                <a:solidFill>
                  <a:sysClr val="windowText" lastClr="000000"/>
                </a:solidFill>
                <a:latin typeface="+mn-lt"/>
              </a:rPr>
              <a:t>F</a:t>
            </a:r>
          </a:p>
        </p:txBody>
      </p:sp>
      <p:sp>
        <p:nvSpPr>
          <p:cNvPr id="32" name="AutoShape 76"/>
          <p:cNvSpPr>
            <a:spLocks noChangeArrowheads="1"/>
          </p:cNvSpPr>
          <p:nvPr/>
        </p:nvSpPr>
        <p:spPr bwMode="auto">
          <a:xfrm>
            <a:off x="4114800" y="5638800"/>
            <a:ext cx="457200" cy="457200"/>
          </a:xfrm>
          <a:prstGeom prst="flowChartConnector">
            <a:avLst/>
          </a:prstGeom>
          <a:solidFill>
            <a:srgbClr val="BBE0E3"/>
          </a:solidFill>
          <a:ln w="9525" algn="ctr">
            <a:solidFill>
              <a:srgbClr val="000000"/>
            </a:solidFill>
            <a:round/>
            <a:headEnd/>
            <a:tailEnd/>
          </a:ln>
        </p:spPr>
        <p:txBody>
          <a:bodyPr wrap="none" anchor="ctr"/>
          <a:lstStyle/>
          <a:p>
            <a:pPr algn="ctr" fontAlgn="auto">
              <a:spcBef>
                <a:spcPts val="0"/>
              </a:spcBef>
              <a:spcAft>
                <a:spcPts val="0"/>
              </a:spcAft>
              <a:defRPr/>
            </a:pPr>
            <a:r>
              <a:rPr lang="en-US" kern="0">
                <a:solidFill>
                  <a:sysClr val="windowText" lastClr="000000"/>
                </a:solidFill>
                <a:latin typeface="+mn-lt"/>
              </a:rPr>
              <a:t>ohm</a:t>
            </a: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2"/>
          <p:cNvSpPr>
            <a:spLocks noGrp="1" noChangeArrowheads="1"/>
          </p:cNvSpPr>
          <p:nvPr>
            <p:ph type="title"/>
          </p:nvPr>
        </p:nvSpPr>
        <p:spPr>
          <a:xfrm>
            <a:off x="304800" y="990600"/>
            <a:ext cx="7772400" cy="600629"/>
          </a:xfrm>
        </p:spPr>
        <p:txBody>
          <a:bodyPr/>
          <a:lstStyle/>
          <a:p>
            <a:r>
              <a:rPr lang="en-US" sz="3600" b="1" dirty="0">
                <a:latin typeface="Comic Sans MS" pitchFamily="66" charset="0"/>
              </a:rPr>
              <a:t>Three-way switched  circuits</a:t>
            </a:r>
          </a:p>
        </p:txBody>
      </p:sp>
      <p:sp>
        <p:nvSpPr>
          <p:cNvPr id="4" name="Rectangle 3"/>
          <p:cNvSpPr txBox="1">
            <a:spLocks noChangeArrowheads="1"/>
          </p:cNvSpPr>
          <p:nvPr/>
        </p:nvSpPr>
        <p:spPr bwMode="auto">
          <a:xfrm>
            <a:off x="762000" y="1981200"/>
            <a:ext cx="78486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Comic Sans MS" pitchFamily="66" charset="0"/>
              </a:rPr>
              <a:t>What’s the difference between a single pole switch and a three way switch?</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rgbClr val="FF66FF"/>
                </a:solidFill>
                <a:effectLst/>
                <a:uLnTx/>
                <a:uFillTx/>
                <a:latin typeface="Comic Sans MS" pitchFamily="66" charset="0"/>
              </a:rPr>
              <a:t>Common terminal</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smtClean="0">
              <a:ln>
                <a:noFill/>
              </a:ln>
              <a:solidFill>
                <a:schemeClr val="tx2"/>
              </a:solidFill>
              <a:effectLst/>
              <a:uLnTx/>
              <a:uFillTx/>
              <a:latin typeface="Comic Sans MS" pitchFamily="66"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rgbClr val="C00000"/>
                </a:solidFill>
                <a:effectLst/>
                <a:uLnTx/>
                <a:uFillTx/>
                <a:latin typeface="Comic Sans MS" pitchFamily="66" charset="0"/>
              </a:rPr>
              <a:t>How does electricity flow through it?</a:t>
            </a:r>
            <a:endParaRPr kumimoji="0" lang="en-US" sz="2400" b="1" i="0" u="none" strike="noStrike" kern="1200" cap="none" spc="0" normalizeH="0" baseline="0" noProof="0" dirty="0">
              <a:ln>
                <a:noFill/>
              </a:ln>
              <a:solidFill>
                <a:srgbClr val="C00000"/>
              </a:solidFill>
              <a:effectLst/>
              <a:uLnTx/>
              <a:uFillTx/>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3"/>
          <p:cNvSpPr txBox="1">
            <a:spLocks noChangeArrowheads="1"/>
          </p:cNvSpPr>
          <p:nvPr/>
        </p:nvSpPr>
        <p:spPr bwMode="auto">
          <a:xfrm>
            <a:off x="1066800" y="1828800"/>
            <a:ext cx="7848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mn-lt"/>
              <a:ea typeface="+mn-ea"/>
              <a:cs typeface="+mn-cs"/>
            </a:endParaRPr>
          </a:p>
        </p:txBody>
      </p:sp>
      <p:sp>
        <p:nvSpPr>
          <p:cNvPr id="4" name="Rectangle 4"/>
          <p:cNvSpPr>
            <a:spLocks noChangeArrowheads="1"/>
          </p:cNvSpPr>
          <p:nvPr/>
        </p:nvSpPr>
        <p:spPr bwMode="auto">
          <a:xfrm>
            <a:off x="838200" y="914400"/>
            <a:ext cx="7772400" cy="523220"/>
          </a:xfrm>
          <a:prstGeom prst="rect">
            <a:avLst/>
          </a:prstGeom>
          <a:noFill/>
          <a:ln w="9525">
            <a:noFill/>
            <a:miter lim="800000"/>
            <a:headEnd/>
            <a:tailEnd/>
          </a:ln>
          <a:effectLst/>
        </p:spPr>
        <p:txBody>
          <a:bodyPr anchor="b">
            <a:spAutoFit/>
          </a:bodyPr>
          <a:lstStyle/>
          <a:p>
            <a:pPr algn="l"/>
            <a:r>
              <a:rPr lang="en-US" sz="2800" b="1" dirty="0">
                <a:solidFill>
                  <a:srgbClr val="FF66FF"/>
                </a:solidFill>
                <a:effectLst>
                  <a:outerShdw blurRad="38100" dist="38100" dir="2700000" algn="tl">
                    <a:srgbClr val="000000"/>
                  </a:outerShdw>
                </a:effectLst>
                <a:latin typeface="Comic Sans MS" pitchFamily="66" charset="0"/>
              </a:rPr>
              <a:t>3-way switch</a:t>
            </a:r>
          </a:p>
        </p:txBody>
      </p:sp>
      <p:sp>
        <p:nvSpPr>
          <p:cNvPr id="6" name="Line 5"/>
          <p:cNvSpPr>
            <a:spLocks noChangeShapeType="1"/>
          </p:cNvSpPr>
          <p:nvPr/>
        </p:nvSpPr>
        <p:spPr bwMode="auto">
          <a:xfrm>
            <a:off x="1752600" y="2286000"/>
            <a:ext cx="0" cy="3886200"/>
          </a:xfrm>
          <a:prstGeom prst="line">
            <a:avLst/>
          </a:prstGeom>
          <a:noFill/>
          <a:ln w="38100">
            <a:solidFill>
              <a:schemeClr val="tx1"/>
            </a:solidFill>
            <a:round/>
            <a:headEnd/>
            <a:tailEnd/>
          </a:ln>
          <a:effectLst/>
        </p:spPr>
        <p:txBody>
          <a:bodyPr wrap="none"/>
          <a:lstStyle/>
          <a:p>
            <a:endParaRPr lang="en-US"/>
          </a:p>
        </p:txBody>
      </p:sp>
      <p:sp>
        <p:nvSpPr>
          <p:cNvPr id="7" name="Line 6"/>
          <p:cNvSpPr>
            <a:spLocks noChangeShapeType="1"/>
          </p:cNvSpPr>
          <p:nvPr/>
        </p:nvSpPr>
        <p:spPr bwMode="auto">
          <a:xfrm>
            <a:off x="7848600" y="2362200"/>
            <a:ext cx="0" cy="4114800"/>
          </a:xfrm>
          <a:prstGeom prst="line">
            <a:avLst/>
          </a:prstGeom>
          <a:noFill/>
          <a:ln w="38100">
            <a:solidFill>
              <a:schemeClr val="tx1"/>
            </a:solidFill>
            <a:round/>
            <a:headEnd/>
            <a:tailEnd/>
          </a:ln>
          <a:effectLst/>
        </p:spPr>
        <p:txBody>
          <a:bodyPr wrap="none"/>
          <a:lstStyle/>
          <a:p>
            <a:endParaRPr lang="en-US"/>
          </a:p>
        </p:txBody>
      </p:sp>
      <p:sp>
        <p:nvSpPr>
          <p:cNvPr id="8" name="Text Box 7"/>
          <p:cNvSpPr txBox="1">
            <a:spLocks noChangeArrowheads="1"/>
          </p:cNvSpPr>
          <p:nvPr/>
        </p:nvSpPr>
        <p:spPr bwMode="auto">
          <a:xfrm>
            <a:off x="1143000" y="1752600"/>
            <a:ext cx="2209800" cy="457200"/>
          </a:xfrm>
          <a:prstGeom prst="rect">
            <a:avLst/>
          </a:prstGeom>
          <a:noFill/>
          <a:ln w="9525">
            <a:noFill/>
            <a:miter lim="800000"/>
            <a:headEnd/>
            <a:tailEnd/>
          </a:ln>
          <a:effectLst/>
        </p:spPr>
        <p:txBody>
          <a:bodyPr>
            <a:spAutoFit/>
          </a:bodyPr>
          <a:lstStyle/>
          <a:p>
            <a:pPr>
              <a:spcBef>
                <a:spcPct val="50000"/>
              </a:spcBef>
            </a:pPr>
            <a:r>
              <a:rPr lang="en-US" sz="2400"/>
              <a:t>Hot Wire</a:t>
            </a:r>
          </a:p>
        </p:txBody>
      </p:sp>
      <p:sp>
        <p:nvSpPr>
          <p:cNvPr id="9" name="Text Box 8"/>
          <p:cNvSpPr txBox="1">
            <a:spLocks noChangeArrowheads="1"/>
          </p:cNvSpPr>
          <p:nvPr/>
        </p:nvSpPr>
        <p:spPr bwMode="auto">
          <a:xfrm>
            <a:off x="6629400" y="1752600"/>
            <a:ext cx="2133600" cy="457200"/>
          </a:xfrm>
          <a:prstGeom prst="rect">
            <a:avLst/>
          </a:prstGeom>
          <a:noFill/>
          <a:ln w="9525">
            <a:noFill/>
            <a:miter lim="800000"/>
            <a:headEnd/>
            <a:tailEnd/>
          </a:ln>
          <a:effectLst/>
        </p:spPr>
        <p:txBody>
          <a:bodyPr>
            <a:spAutoFit/>
          </a:bodyPr>
          <a:lstStyle/>
          <a:p>
            <a:pPr>
              <a:spcBef>
                <a:spcPct val="50000"/>
              </a:spcBef>
            </a:pPr>
            <a:r>
              <a:rPr lang="en-US" sz="2400"/>
              <a:t>Neutral wire</a:t>
            </a:r>
          </a:p>
        </p:txBody>
      </p:sp>
      <p:sp>
        <p:nvSpPr>
          <p:cNvPr id="10" name="Line 9"/>
          <p:cNvSpPr>
            <a:spLocks noChangeShapeType="1"/>
          </p:cNvSpPr>
          <p:nvPr/>
        </p:nvSpPr>
        <p:spPr bwMode="auto">
          <a:xfrm>
            <a:off x="1752600" y="3886200"/>
            <a:ext cx="838200" cy="0"/>
          </a:xfrm>
          <a:prstGeom prst="line">
            <a:avLst/>
          </a:prstGeom>
          <a:noFill/>
          <a:ln w="9525">
            <a:solidFill>
              <a:schemeClr val="tx1"/>
            </a:solidFill>
            <a:round/>
            <a:headEnd/>
            <a:tailEnd/>
          </a:ln>
          <a:effectLst/>
        </p:spPr>
        <p:txBody>
          <a:bodyPr wrap="none"/>
          <a:lstStyle/>
          <a:p>
            <a:endParaRPr lang="en-US"/>
          </a:p>
        </p:txBody>
      </p:sp>
      <p:sp>
        <p:nvSpPr>
          <p:cNvPr id="11" name="Oval 10"/>
          <p:cNvSpPr>
            <a:spLocks noChangeArrowheads="1"/>
          </p:cNvSpPr>
          <p:nvPr/>
        </p:nvSpPr>
        <p:spPr bwMode="auto">
          <a:xfrm>
            <a:off x="2590800" y="3657600"/>
            <a:ext cx="304800" cy="3048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3429000" y="327660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 name="Line 12"/>
          <p:cNvSpPr>
            <a:spLocks noChangeShapeType="1"/>
          </p:cNvSpPr>
          <p:nvPr/>
        </p:nvSpPr>
        <p:spPr bwMode="auto">
          <a:xfrm>
            <a:off x="5791200" y="3810000"/>
            <a:ext cx="609600" cy="0"/>
          </a:xfrm>
          <a:prstGeom prst="line">
            <a:avLst/>
          </a:prstGeom>
          <a:noFill/>
          <a:ln w="9525">
            <a:solidFill>
              <a:schemeClr val="tx1"/>
            </a:solidFill>
            <a:round/>
            <a:headEnd/>
            <a:tailEnd/>
          </a:ln>
          <a:effectLst/>
        </p:spPr>
        <p:txBody>
          <a:bodyPr wrap="none"/>
          <a:lstStyle/>
          <a:p>
            <a:endParaRPr lang="en-US"/>
          </a:p>
        </p:txBody>
      </p:sp>
      <p:sp>
        <p:nvSpPr>
          <p:cNvPr id="14" name="Rectangle 13"/>
          <p:cNvSpPr>
            <a:spLocks noChangeArrowheads="1"/>
          </p:cNvSpPr>
          <p:nvPr/>
        </p:nvSpPr>
        <p:spPr bwMode="auto">
          <a:xfrm>
            <a:off x="6324600" y="3657600"/>
            <a:ext cx="685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Line 14"/>
          <p:cNvSpPr>
            <a:spLocks noChangeShapeType="1"/>
          </p:cNvSpPr>
          <p:nvPr/>
        </p:nvSpPr>
        <p:spPr bwMode="auto">
          <a:xfrm>
            <a:off x="7010400" y="3810000"/>
            <a:ext cx="838200" cy="0"/>
          </a:xfrm>
          <a:prstGeom prst="line">
            <a:avLst/>
          </a:prstGeom>
          <a:noFill/>
          <a:ln w="9525">
            <a:solidFill>
              <a:schemeClr val="tx1"/>
            </a:solidFill>
            <a:round/>
            <a:headEnd/>
            <a:tailEnd/>
          </a:ln>
          <a:effectLst/>
        </p:spPr>
        <p:txBody>
          <a:bodyPr wrap="none"/>
          <a:lstStyle/>
          <a:p>
            <a:endParaRPr lang="en-US"/>
          </a:p>
        </p:txBody>
      </p:sp>
      <p:sp>
        <p:nvSpPr>
          <p:cNvPr id="16" name="Line 15"/>
          <p:cNvSpPr>
            <a:spLocks noChangeShapeType="1"/>
          </p:cNvSpPr>
          <p:nvPr/>
        </p:nvSpPr>
        <p:spPr bwMode="auto">
          <a:xfrm flipV="1">
            <a:off x="2819400" y="3429000"/>
            <a:ext cx="609600" cy="304800"/>
          </a:xfrm>
          <a:prstGeom prst="line">
            <a:avLst/>
          </a:prstGeom>
          <a:noFill/>
          <a:ln w="9525">
            <a:solidFill>
              <a:schemeClr val="tx1"/>
            </a:solidFill>
            <a:prstDash val="sysDot"/>
            <a:round/>
            <a:headEnd/>
            <a:tailEnd/>
          </a:ln>
          <a:effectLst/>
        </p:spPr>
        <p:txBody>
          <a:bodyPr wrap="none"/>
          <a:lstStyle/>
          <a:p>
            <a:endParaRPr lang="en-US"/>
          </a:p>
        </p:txBody>
      </p:sp>
      <p:sp>
        <p:nvSpPr>
          <p:cNvPr id="17" name="Text Box 20"/>
          <p:cNvSpPr txBox="1">
            <a:spLocks noChangeArrowheads="1"/>
          </p:cNvSpPr>
          <p:nvPr/>
        </p:nvSpPr>
        <p:spPr bwMode="auto">
          <a:xfrm>
            <a:off x="1981200" y="5867400"/>
            <a:ext cx="5562600" cy="461665"/>
          </a:xfrm>
          <a:prstGeom prst="rect">
            <a:avLst/>
          </a:prstGeom>
          <a:noFill/>
          <a:ln w="9525">
            <a:noFill/>
            <a:miter lim="800000"/>
            <a:headEnd/>
            <a:tailEnd/>
          </a:ln>
          <a:effectLst/>
        </p:spPr>
        <p:txBody>
          <a:bodyPr>
            <a:spAutoFit/>
          </a:bodyPr>
          <a:lstStyle/>
          <a:p>
            <a:pPr>
              <a:spcBef>
                <a:spcPct val="50000"/>
              </a:spcBef>
            </a:pPr>
            <a:r>
              <a:rPr lang="en-US" sz="2400" b="1" dirty="0">
                <a:solidFill>
                  <a:srgbClr val="00B050"/>
                </a:solidFill>
                <a:latin typeface="Comic Sans MS" pitchFamily="66" charset="0"/>
              </a:rPr>
              <a:t>Is this circuit open or closed?</a:t>
            </a:r>
          </a:p>
        </p:txBody>
      </p:sp>
      <p:sp>
        <p:nvSpPr>
          <p:cNvPr id="18" name="Oval 21"/>
          <p:cNvSpPr>
            <a:spLocks noChangeArrowheads="1"/>
          </p:cNvSpPr>
          <p:nvPr/>
        </p:nvSpPr>
        <p:spPr bwMode="auto">
          <a:xfrm>
            <a:off x="3429000" y="411480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9" name="Oval 22"/>
          <p:cNvSpPr>
            <a:spLocks noChangeArrowheads="1"/>
          </p:cNvSpPr>
          <p:nvPr/>
        </p:nvSpPr>
        <p:spPr bwMode="auto">
          <a:xfrm>
            <a:off x="4572000" y="411480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0" name="Oval 23"/>
          <p:cNvSpPr>
            <a:spLocks noChangeArrowheads="1"/>
          </p:cNvSpPr>
          <p:nvPr/>
        </p:nvSpPr>
        <p:spPr bwMode="auto">
          <a:xfrm>
            <a:off x="4572000" y="3276600"/>
            <a:ext cx="304800" cy="3048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1" name="Oval 24"/>
          <p:cNvSpPr>
            <a:spLocks noChangeArrowheads="1"/>
          </p:cNvSpPr>
          <p:nvPr/>
        </p:nvSpPr>
        <p:spPr bwMode="auto">
          <a:xfrm>
            <a:off x="5486400" y="3657600"/>
            <a:ext cx="304800" cy="304800"/>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22" name="Line 25"/>
          <p:cNvSpPr>
            <a:spLocks noChangeShapeType="1"/>
          </p:cNvSpPr>
          <p:nvPr/>
        </p:nvSpPr>
        <p:spPr bwMode="auto">
          <a:xfrm>
            <a:off x="3733800" y="3352800"/>
            <a:ext cx="838200" cy="0"/>
          </a:xfrm>
          <a:prstGeom prst="line">
            <a:avLst/>
          </a:prstGeom>
          <a:noFill/>
          <a:ln w="9525">
            <a:solidFill>
              <a:schemeClr val="tx1"/>
            </a:solidFill>
            <a:round/>
            <a:headEnd/>
            <a:tailEnd/>
          </a:ln>
          <a:effectLst/>
        </p:spPr>
        <p:txBody>
          <a:bodyPr wrap="none"/>
          <a:lstStyle/>
          <a:p>
            <a:endParaRPr lang="en-US"/>
          </a:p>
        </p:txBody>
      </p:sp>
      <p:sp>
        <p:nvSpPr>
          <p:cNvPr id="23" name="Line 26"/>
          <p:cNvSpPr>
            <a:spLocks noChangeShapeType="1"/>
          </p:cNvSpPr>
          <p:nvPr/>
        </p:nvSpPr>
        <p:spPr bwMode="auto">
          <a:xfrm>
            <a:off x="3733800" y="4267200"/>
            <a:ext cx="838200" cy="0"/>
          </a:xfrm>
          <a:prstGeom prst="line">
            <a:avLst/>
          </a:prstGeom>
          <a:noFill/>
          <a:ln w="9525">
            <a:solidFill>
              <a:schemeClr val="tx1"/>
            </a:solidFill>
            <a:round/>
            <a:headEnd/>
            <a:tailEnd/>
          </a:ln>
          <a:effectLst/>
        </p:spPr>
        <p:txBody>
          <a:bodyPr wrap="none"/>
          <a:lstStyle/>
          <a:p>
            <a:endParaRPr lang="en-US"/>
          </a:p>
        </p:txBody>
      </p:sp>
      <p:sp>
        <p:nvSpPr>
          <p:cNvPr id="24" name="Line 27"/>
          <p:cNvSpPr>
            <a:spLocks noChangeShapeType="1"/>
          </p:cNvSpPr>
          <p:nvPr/>
        </p:nvSpPr>
        <p:spPr bwMode="auto">
          <a:xfrm flipV="1">
            <a:off x="4800600" y="3962400"/>
            <a:ext cx="609600" cy="304800"/>
          </a:xfrm>
          <a:prstGeom prst="line">
            <a:avLst/>
          </a:prstGeom>
          <a:noFill/>
          <a:ln w="9525">
            <a:solidFill>
              <a:schemeClr val="tx1"/>
            </a:solidFill>
            <a:prstDash val="sysDot"/>
            <a:round/>
            <a:headEnd/>
            <a:tailEnd/>
          </a:ln>
          <a:effectLst/>
        </p:spPr>
        <p:txBody>
          <a:bodyPr wrap="none"/>
          <a:lstStyle/>
          <a:p>
            <a:endParaRPr lang="en-US"/>
          </a:p>
        </p:txBody>
      </p:sp>
      <p:sp>
        <p:nvSpPr>
          <p:cNvPr id="25" name="Line 29"/>
          <p:cNvSpPr>
            <a:spLocks noChangeShapeType="1"/>
          </p:cNvSpPr>
          <p:nvPr/>
        </p:nvSpPr>
        <p:spPr bwMode="auto">
          <a:xfrm>
            <a:off x="3048000" y="2590800"/>
            <a:ext cx="0" cy="457200"/>
          </a:xfrm>
          <a:prstGeom prst="line">
            <a:avLst/>
          </a:prstGeom>
          <a:noFill/>
          <a:ln w="9525">
            <a:solidFill>
              <a:schemeClr val="tx1"/>
            </a:solidFill>
            <a:round/>
            <a:headEnd/>
            <a:tailEnd type="triangle" w="med" len="med"/>
          </a:ln>
          <a:effectLst/>
        </p:spPr>
        <p:txBody>
          <a:bodyPr wrap="none"/>
          <a:lstStyle/>
          <a:p>
            <a:endParaRPr lang="en-US"/>
          </a:p>
        </p:txBody>
      </p:sp>
      <p:sp>
        <p:nvSpPr>
          <p:cNvPr id="26" name="Line 30"/>
          <p:cNvSpPr>
            <a:spLocks noChangeShapeType="1"/>
          </p:cNvSpPr>
          <p:nvPr/>
        </p:nvSpPr>
        <p:spPr bwMode="auto">
          <a:xfrm>
            <a:off x="5257800" y="2667000"/>
            <a:ext cx="0" cy="457200"/>
          </a:xfrm>
          <a:prstGeom prst="line">
            <a:avLst/>
          </a:prstGeom>
          <a:noFill/>
          <a:ln w="9525">
            <a:solidFill>
              <a:schemeClr val="tx1"/>
            </a:solidFill>
            <a:round/>
            <a:headEnd/>
            <a:tailEnd type="triangle" w="med" len="med"/>
          </a:ln>
          <a:effectLst/>
        </p:spPr>
        <p:txBody>
          <a:bodyPr wrap="none"/>
          <a:lstStyle/>
          <a:p>
            <a:endParaRPr lang="en-US"/>
          </a:p>
        </p:txBody>
      </p:sp>
      <p:sp>
        <p:nvSpPr>
          <p:cNvPr id="27" name="Text Box 31"/>
          <p:cNvSpPr txBox="1">
            <a:spLocks noChangeArrowheads="1"/>
          </p:cNvSpPr>
          <p:nvPr/>
        </p:nvSpPr>
        <p:spPr bwMode="auto">
          <a:xfrm>
            <a:off x="2133600" y="2286000"/>
            <a:ext cx="1905000" cy="396875"/>
          </a:xfrm>
          <a:prstGeom prst="rect">
            <a:avLst/>
          </a:prstGeom>
          <a:noFill/>
          <a:ln w="9525">
            <a:noFill/>
            <a:miter lim="800000"/>
            <a:headEnd/>
            <a:tailEnd/>
          </a:ln>
          <a:effectLst/>
        </p:spPr>
        <p:txBody>
          <a:bodyPr>
            <a:spAutoFit/>
          </a:bodyPr>
          <a:lstStyle/>
          <a:p>
            <a:pPr>
              <a:spcBef>
                <a:spcPct val="50000"/>
              </a:spcBef>
            </a:pPr>
            <a:r>
              <a:rPr lang="en-US" sz="2000"/>
              <a:t>Switch 1</a:t>
            </a:r>
          </a:p>
        </p:txBody>
      </p:sp>
      <p:sp>
        <p:nvSpPr>
          <p:cNvPr id="28" name="Text Box 32"/>
          <p:cNvSpPr txBox="1">
            <a:spLocks noChangeArrowheads="1"/>
          </p:cNvSpPr>
          <p:nvPr/>
        </p:nvSpPr>
        <p:spPr bwMode="auto">
          <a:xfrm>
            <a:off x="4419600" y="2286000"/>
            <a:ext cx="1905000" cy="396875"/>
          </a:xfrm>
          <a:prstGeom prst="rect">
            <a:avLst/>
          </a:prstGeom>
          <a:noFill/>
          <a:ln w="9525">
            <a:noFill/>
            <a:miter lim="800000"/>
            <a:headEnd/>
            <a:tailEnd/>
          </a:ln>
          <a:effectLst/>
        </p:spPr>
        <p:txBody>
          <a:bodyPr>
            <a:spAutoFit/>
          </a:bodyPr>
          <a:lstStyle/>
          <a:p>
            <a:pPr>
              <a:spcBef>
                <a:spcPct val="50000"/>
              </a:spcBef>
            </a:pPr>
            <a:r>
              <a:rPr lang="en-US" sz="2000"/>
              <a:t>Switch 2</a:t>
            </a:r>
          </a:p>
        </p:txBody>
      </p:sp>
      <p:sp>
        <p:nvSpPr>
          <p:cNvPr id="29" name="Line 34"/>
          <p:cNvSpPr>
            <a:spLocks noChangeShapeType="1"/>
          </p:cNvSpPr>
          <p:nvPr/>
        </p:nvSpPr>
        <p:spPr bwMode="auto">
          <a:xfrm flipV="1">
            <a:off x="2743200" y="4191000"/>
            <a:ext cx="0" cy="762000"/>
          </a:xfrm>
          <a:prstGeom prst="line">
            <a:avLst/>
          </a:prstGeom>
          <a:noFill/>
          <a:ln w="9525">
            <a:solidFill>
              <a:schemeClr val="tx1"/>
            </a:solidFill>
            <a:round/>
            <a:headEnd/>
            <a:tailEnd type="triangle" w="med" len="med"/>
          </a:ln>
          <a:effectLst/>
        </p:spPr>
        <p:txBody>
          <a:bodyPr wrap="none"/>
          <a:lstStyle/>
          <a:p>
            <a:endParaRPr lang="en-US"/>
          </a:p>
        </p:txBody>
      </p:sp>
      <p:sp>
        <p:nvSpPr>
          <p:cNvPr id="30" name="Text Box 36"/>
          <p:cNvSpPr txBox="1">
            <a:spLocks noChangeArrowheads="1"/>
          </p:cNvSpPr>
          <p:nvPr/>
        </p:nvSpPr>
        <p:spPr bwMode="auto">
          <a:xfrm>
            <a:off x="1752600" y="5105400"/>
            <a:ext cx="1752600" cy="396875"/>
          </a:xfrm>
          <a:prstGeom prst="rect">
            <a:avLst/>
          </a:prstGeom>
          <a:noFill/>
          <a:ln w="9525">
            <a:noFill/>
            <a:miter lim="800000"/>
            <a:headEnd/>
            <a:tailEnd/>
          </a:ln>
          <a:effectLst/>
        </p:spPr>
        <p:txBody>
          <a:bodyPr>
            <a:spAutoFit/>
          </a:bodyPr>
          <a:lstStyle/>
          <a:p>
            <a:pPr>
              <a:spcBef>
                <a:spcPct val="50000"/>
              </a:spcBef>
            </a:pPr>
            <a:r>
              <a:rPr lang="en-US" sz="2000"/>
              <a:t>Common</a:t>
            </a:r>
          </a:p>
        </p:txBody>
      </p:sp>
      <p:sp>
        <p:nvSpPr>
          <p:cNvPr id="31" name="Line 37"/>
          <p:cNvSpPr>
            <a:spLocks noChangeShapeType="1"/>
          </p:cNvSpPr>
          <p:nvPr/>
        </p:nvSpPr>
        <p:spPr bwMode="auto">
          <a:xfrm flipH="1" flipV="1">
            <a:off x="3733800" y="4495800"/>
            <a:ext cx="381000" cy="533400"/>
          </a:xfrm>
          <a:prstGeom prst="line">
            <a:avLst/>
          </a:prstGeom>
          <a:noFill/>
          <a:ln w="9525">
            <a:solidFill>
              <a:schemeClr val="tx1"/>
            </a:solidFill>
            <a:round/>
            <a:headEnd/>
            <a:tailEnd type="triangle" w="med" len="med"/>
          </a:ln>
          <a:effectLst/>
        </p:spPr>
        <p:txBody>
          <a:bodyPr wrap="none"/>
          <a:lstStyle/>
          <a:p>
            <a:endParaRPr lang="en-US"/>
          </a:p>
        </p:txBody>
      </p:sp>
      <p:sp>
        <p:nvSpPr>
          <p:cNvPr id="32" name="Line 38"/>
          <p:cNvSpPr>
            <a:spLocks noChangeShapeType="1"/>
          </p:cNvSpPr>
          <p:nvPr/>
        </p:nvSpPr>
        <p:spPr bwMode="auto">
          <a:xfrm flipV="1">
            <a:off x="4114800" y="4572000"/>
            <a:ext cx="457200" cy="457200"/>
          </a:xfrm>
          <a:prstGeom prst="line">
            <a:avLst/>
          </a:prstGeom>
          <a:noFill/>
          <a:ln w="9525">
            <a:solidFill>
              <a:schemeClr val="tx1"/>
            </a:solidFill>
            <a:round/>
            <a:headEnd/>
            <a:tailEnd type="triangle" w="med" len="med"/>
          </a:ln>
          <a:effectLst/>
        </p:spPr>
        <p:txBody>
          <a:bodyPr wrap="none"/>
          <a:lstStyle/>
          <a:p>
            <a:endParaRPr lang="en-US"/>
          </a:p>
        </p:txBody>
      </p:sp>
      <p:sp>
        <p:nvSpPr>
          <p:cNvPr id="33" name="Text Box 39"/>
          <p:cNvSpPr txBox="1">
            <a:spLocks noChangeArrowheads="1"/>
          </p:cNvSpPr>
          <p:nvPr/>
        </p:nvSpPr>
        <p:spPr bwMode="auto">
          <a:xfrm>
            <a:off x="3200400" y="5181600"/>
            <a:ext cx="2057400" cy="396875"/>
          </a:xfrm>
          <a:prstGeom prst="rect">
            <a:avLst/>
          </a:prstGeom>
          <a:noFill/>
          <a:ln w="9525">
            <a:noFill/>
            <a:miter lim="800000"/>
            <a:headEnd/>
            <a:tailEnd/>
          </a:ln>
          <a:effectLst/>
        </p:spPr>
        <p:txBody>
          <a:bodyPr>
            <a:spAutoFit/>
          </a:bodyPr>
          <a:lstStyle/>
          <a:p>
            <a:pPr>
              <a:spcBef>
                <a:spcPct val="50000"/>
              </a:spcBef>
            </a:pPr>
            <a:r>
              <a:rPr lang="en-US" sz="2000"/>
              <a:t>Travelers</a:t>
            </a:r>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2"/>
          <p:cNvSpPr>
            <a:spLocks noGrp="1" noChangeArrowheads="1"/>
          </p:cNvSpPr>
          <p:nvPr>
            <p:ph type="title"/>
          </p:nvPr>
        </p:nvSpPr>
        <p:spPr>
          <a:xfrm>
            <a:off x="838200" y="762000"/>
            <a:ext cx="7772400" cy="641350"/>
          </a:xfrm>
        </p:spPr>
        <p:txBody>
          <a:bodyPr/>
          <a:lstStyle/>
          <a:p>
            <a:r>
              <a:rPr lang="en-US" sz="3600" dirty="0">
                <a:solidFill>
                  <a:srgbClr val="00B0F0"/>
                </a:solidFill>
                <a:latin typeface="Comic Sans MS" pitchFamily="66" charset="0"/>
              </a:rPr>
              <a:t>How does a </a:t>
            </a:r>
            <a:r>
              <a:rPr lang="en-US" sz="3600" dirty="0">
                <a:solidFill>
                  <a:srgbClr val="C00000"/>
                </a:solidFill>
                <a:latin typeface="Comic Sans MS" pitchFamily="66" charset="0"/>
              </a:rPr>
              <a:t>four-way</a:t>
            </a:r>
            <a:r>
              <a:rPr lang="en-US" sz="3600" dirty="0">
                <a:solidFill>
                  <a:srgbClr val="00B0F0"/>
                </a:solidFill>
                <a:latin typeface="Comic Sans MS" pitchFamily="66" charset="0"/>
              </a:rPr>
              <a:t> work?</a:t>
            </a:r>
          </a:p>
        </p:txBody>
      </p:sp>
      <p:sp>
        <p:nvSpPr>
          <p:cNvPr id="4" name="Rectangle 3"/>
          <p:cNvSpPr txBox="1">
            <a:spLocks noChangeArrowheads="1"/>
          </p:cNvSpPr>
          <p:nvPr/>
        </p:nvSpPr>
        <p:spPr bwMode="auto">
          <a:xfrm>
            <a:off x="762000" y="1860550"/>
            <a:ext cx="7848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rPr>
              <a:t>The four-way switch makes and X between two 3-way switches.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LOOK!!</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600"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Line 4"/>
          <p:cNvSpPr>
            <a:spLocks noChangeShapeType="1"/>
          </p:cNvSpPr>
          <p:nvPr/>
        </p:nvSpPr>
        <p:spPr bwMode="auto">
          <a:xfrm>
            <a:off x="914400" y="3460750"/>
            <a:ext cx="0" cy="2971800"/>
          </a:xfrm>
          <a:prstGeom prst="line">
            <a:avLst/>
          </a:prstGeom>
          <a:noFill/>
          <a:ln w="9525">
            <a:solidFill>
              <a:schemeClr val="tx1"/>
            </a:solidFill>
            <a:round/>
            <a:headEnd/>
            <a:tailEnd/>
          </a:ln>
          <a:effectLst/>
        </p:spPr>
        <p:txBody>
          <a:bodyPr wrap="none"/>
          <a:lstStyle/>
          <a:p>
            <a:endParaRPr lang="en-US"/>
          </a:p>
        </p:txBody>
      </p:sp>
      <p:sp>
        <p:nvSpPr>
          <p:cNvPr id="7" name="Line 5"/>
          <p:cNvSpPr>
            <a:spLocks noChangeShapeType="1"/>
          </p:cNvSpPr>
          <p:nvPr/>
        </p:nvSpPr>
        <p:spPr bwMode="auto">
          <a:xfrm>
            <a:off x="8382000" y="3536950"/>
            <a:ext cx="0" cy="2971800"/>
          </a:xfrm>
          <a:prstGeom prst="line">
            <a:avLst/>
          </a:prstGeom>
          <a:noFill/>
          <a:ln w="9525">
            <a:solidFill>
              <a:schemeClr val="tx1"/>
            </a:solidFill>
            <a:round/>
            <a:headEnd/>
            <a:tailEnd/>
          </a:ln>
          <a:effectLst/>
        </p:spPr>
        <p:txBody>
          <a:bodyPr wrap="none"/>
          <a:lstStyle/>
          <a:p>
            <a:endParaRPr lang="en-US"/>
          </a:p>
        </p:txBody>
      </p:sp>
      <p:sp>
        <p:nvSpPr>
          <p:cNvPr id="8" name="Line 6"/>
          <p:cNvSpPr>
            <a:spLocks noChangeShapeType="1"/>
          </p:cNvSpPr>
          <p:nvPr/>
        </p:nvSpPr>
        <p:spPr bwMode="auto">
          <a:xfrm>
            <a:off x="914400" y="4679950"/>
            <a:ext cx="609600" cy="0"/>
          </a:xfrm>
          <a:prstGeom prst="line">
            <a:avLst/>
          </a:prstGeom>
          <a:noFill/>
          <a:ln w="9525">
            <a:solidFill>
              <a:schemeClr val="tx1"/>
            </a:solidFill>
            <a:round/>
            <a:headEnd/>
            <a:tailEnd/>
          </a:ln>
          <a:effectLst/>
        </p:spPr>
        <p:txBody>
          <a:bodyPr wrap="none"/>
          <a:lstStyle/>
          <a:p>
            <a:endParaRPr lang="en-US"/>
          </a:p>
        </p:txBody>
      </p:sp>
      <p:sp>
        <p:nvSpPr>
          <p:cNvPr id="9" name="Oval 8"/>
          <p:cNvSpPr>
            <a:spLocks noChangeArrowheads="1"/>
          </p:cNvSpPr>
          <p:nvPr/>
        </p:nvSpPr>
        <p:spPr bwMode="auto">
          <a:xfrm>
            <a:off x="1524000" y="4603750"/>
            <a:ext cx="304800" cy="152400"/>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0" name="Oval 9"/>
          <p:cNvSpPr>
            <a:spLocks noChangeArrowheads="1"/>
          </p:cNvSpPr>
          <p:nvPr/>
        </p:nvSpPr>
        <p:spPr bwMode="auto">
          <a:xfrm>
            <a:off x="2286000" y="4298950"/>
            <a:ext cx="3048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 name="Oval 10"/>
          <p:cNvSpPr>
            <a:spLocks noChangeArrowheads="1"/>
          </p:cNvSpPr>
          <p:nvPr/>
        </p:nvSpPr>
        <p:spPr bwMode="auto">
          <a:xfrm>
            <a:off x="2286000" y="4908550"/>
            <a:ext cx="3048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 name="Oval 11"/>
          <p:cNvSpPr>
            <a:spLocks noChangeArrowheads="1"/>
          </p:cNvSpPr>
          <p:nvPr/>
        </p:nvSpPr>
        <p:spPr bwMode="auto">
          <a:xfrm>
            <a:off x="4191000" y="4908550"/>
            <a:ext cx="3048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 name="Oval 12"/>
          <p:cNvSpPr>
            <a:spLocks noChangeArrowheads="1"/>
          </p:cNvSpPr>
          <p:nvPr/>
        </p:nvSpPr>
        <p:spPr bwMode="auto">
          <a:xfrm>
            <a:off x="4191000" y="4298950"/>
            <a:ext cx="3048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4" name="Oval 13"/>
          <p:cNvSpPr>
            <a:spLocks noChangeArrowheads="1"/>
          </p:cNvSpPr>
          <p:nvPr/>
        </p:nvSpPr>
        <p:spPr bwMode="auto">
          <a:xfrm>
            <a:off x="3352800" y="4908550"/>
            <a:ext cx="3048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5" name="Oval 14"/>
          <p:cNvSpPr>
            <a:spLocks noChangeArrowheads="1"/>
          </p:cNvSpPr>
          <p:nvPr/>
        </p:nvSpPr>
        <p:spPr bwMode="auto">
          <a:xfrm>
            <a:off x="3352800" y="4298950"/>
            <a:ext cx="3048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6" name="Oval 15"/>
          <p:cNvSpPr>
            <a:spLocks noChangeArrowheads="1"/>
          </p:cNvSpPr>
          <p:nvPr/>
        </p:nvSpPr>
        <p:spPr bwMode="auto">
          <a:xfrm>
            <a:off x="5943600" y="4603750"/>
            <a:ext cx="304800" cy="152400"/>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7" name="Oval 16"/>
          <p:cNvSpPr>
            <a:spLocks noChangeArrowheads="1"/>
          </p:cNvSpPr>
          <p:nvPr/>
        </p:nvSpPr>
        <p:spPr bwMode="auto">
          <a:xfrm>
            <a:off x="5181600" y="4908550"/>
            <a:ext cx="3048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8" name="Oval 17"/>
          <p:cNvSpPr>
            <a:spLocks noChangeArrowheads="1"/>
          </p:cNvSpPr>
          <p:nvPr/>
        </p:nvSpPr>
        <p:spPr bwMode="auto">
          <a:xfrm>
            <a:off x="5181600" y="4298950"/>
            <a:ext cx="3048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9" name="Line 18"/>
          <p:cNvSpPr>
            <a:spLocks noChangeShapeType="1"/>
          </p:cNvSpPr>
          <p:nvPr/>
        </p:nvSpPr>
        <p:spPr bwMode="auto">
          <a:xfrm>
            <a:off x="6248400" y="4679950"/>
            <a:ext cx="609600" cy="0"/>
          </a:xfrm>
          <a:prstGeom prst="line">
            <a:avLst/>
          </a:prstGeom>
          <a:noFill/>
          <a:ln w="9525">
            <a:solidFill>
              <a:schemeClr val="tx1"/>
            </a:solidFill>
            <a:round/>
            <a:headEnd/>
            <a:tailEnd/>
          </a:ln>
          <a:effectLst/>
        </p:spPr>
        <p:txBody>
          <a:bodyPr wrap="none"/>
          <a:lstStyle/>
          <a:p>
            <a:endParaRPr lang="en-US"/>
          </a:p>
        </p:txBody>
      </p:sp>
      <p:sp>
        <p:nvSpPr>
          <p:cNvPr id="20" name="Rectangle 19"/>
          <p:cNvSpPr>
            <a:spLocks noChangeArrowheads="1"/>
          </p:cNvSpPr>
          <p:nvPr/>
        </p:nvSpPr>
        <p:spPr bwMode="auto">
          <a:xfrm>
            <a:off x="6858000" y="4527550"/>
            <a:ext cx="6096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Line 20"/>
          <p:cNvSpPr>
            <a:spLocks noChangeShapeType="1"/>
          </p:cNvSpPr>
          <p:nvPr/>
        </p:nvSpPr>
        <p:spPr bwMode="auto">
          <a:xfrm>
            <a:off x="7467600" y="4679950"/>
            <a:ext cx="914400" cy="0"/>
          </a:xfrm>
          <a:prstGeom prst="line">
            <a:avLst/>
          </a:prstGeom>
          <a:noFill/>
          <a:ln w="9525">
            <a:solidFill>
              <a:schemeClr val="tx1"/>
            </a:solidFill>
            <a:round/>
            <a:headEnd/>
            <a:tailEnd/>
          </a:ln>
          <a:effectLst/>
        </p:spPr>
        <p:txBody>
          <a:bodyPr wrap="none"/>
          <a:lstStyle/>
          <a:p>
            <a:endParaRPr lang="en-US"/>
          </a:p>
        </p:txBody>
      </p:sp>
      <p:sp>
        <p:nvSpPr>
          <p:cNvPr id="22" name="Line 21"/>
          <p:cNvSpPr>
            <a:spLocks noChangeShapeType="1"/>
          </p:cNvSpPr>
          <p:nvPr/>
        </p:nvSpPr>
        <p:spPr bwMode="auto">
          <a:xfrm>
            <a:off x="2590800" y="4375150"/>
            <a:ext cx="762000" cy="0"/>
          </a:xfrm>
          <a:prstGeom prst="line">
            <a:avLst/>
          </a:prstGeom>
          <a:noFill/>
          <a:ln w="9525">
            <a:solidFill>
              <a:schemeClr val="tx1"/>
            </a:solidFill>
            <a:round/>
            <a:headEnd/>
            <a:tailEnd/>
          </a:ln>
          <a:effectLst/>
        </p:spPr>
        <p:txBody>
          <a:bodyPr wrap="none"/>
          <a:lstStyle/>
          <a:p>
            <a:endParaRPr lang="en-US"/>
          </a:p>
        </p:txBody>
      </p:sp>
      <p:sp>
        <p:nvSpPr>
          <p:cNvPr id="23" name="Line 22"/>
          <p:cNvSpPr>
            <a:spLocks noChangeShapeType="1"/>
          </p:cNvSpPr>
          <p:nvPr/>
        </p:nvSpPr>
        <p:spPr bwMode="auto">
          <a:xfrm>
            <a:off x="2590800" y="4984750"/>
            <a:ext cx="762000" cy="0"/>
          </a:xfrm>
          <a:prstGeom prst="line">
            <a:avLst/>
          </a:prstGeom>
          <a:noFill/>
          <a:ln w="9525">
            <a:solidFill>
              <a:schemeClr val="tx1"/>
            </a:solidFill>
            <a:round/>
            <a:headEnd/>
            <a:tailEnd/>
          </a:ln>
          <a:effectLst/>
        </p:spPr>
        <p:txBody>
          <a:bodyPr wrap="none"/>
          <a:lstStyle/>
          <a:p>
            <a:endParaRPr lang="en-US"/>
          </a:p>
        </p:txBody>
      </p:sp>
      <p:sp>
        <p:nvSpPr>
          <p:cNvPr id="24" name="Line 23"/>
          <p:cNvSpPr>
            <a:spLocks noChangeShapeType="1"/>
          </p:cNvSpPr>
          <p:nvPr/>
        </p:nvSpPr>
        <p:spPr bwMode="auto">
          <a:xfrm>
            <a:off x="4495800" y="4375150"/>
            <a:ext cx="685800" cy="0"/>
          </a:xfrm>
          <a:prstGeom prst="line">
            <a:avLst/>
          </a:prstGeom>
          <a:noFill/>
          <a:ln w="9525">
            <a:solidFill>
              <a:schemeClr val="tx1"/>
            </a:solidFill>
            <a:round/>
            <a:headEnd/>
            <a:tailEnd/>
          </a:ln>
          <a:effectLst/>
        </p:spPr>
        <p:txBody>
          <a:bodyPr wrap="none"/>
          <a:lstStyle/>
          <a:p>
            <a:endParaRPr lang="en-US"/>
          </a:p>
        </p:txBody>
      </p:sp>
      <p:sp>
        <p:nvSpPr>
          <p:cNvPr id="25" name="Line 24"/>
          <p:cNvSpPr>
            <a:spLocks noChangeShapeType="1"/>
          </p:cNvSpPr>
          <p:nvPr/>
        </p:nvSpPr>
        <p:spPr bwMode="auto">
          <a:xfrm>
            <a:off x="4495800" y="4984750"/>
            <a:ext cx="685800" cy="0"/>
          </a:xfrm>
          <a:prstGeom prst="line">
            <a:avLst/>
          </a:prstGeom>
          <a:noFill/>
          <a:ln w="9525">
            <a:solidFill>
              <a:schemeClr val="tx1"/>
            </a:solidFill>
            <a:round/>
            <a:headEnd/>
            <a:tailEnd/>
          </a:ln>
          <a:effectLst/>
        </p:spPr>
        <p:txBody>
          <a:bodyPr wrap="none"/>
          <a:lstStyle/>
          <a:p>
            <a:endParaRPr lang="en-US"/>
          </a:p>
        </p:txBody>
      </p:sp>
      <p:sp>
        <p:nvSpPr>
          <p:cNvPr id="26" name="Line 25"/>
          <p:cNvSpPr>
            <a:spLocks noChangeShapeType="1"/>
          </p:cNvSpPr>
          <p:nvPr/>
        </p:nvSpPr>
        <p:spPr bwMode="auto">
          <a:xfrm flipH="1">
            <a:off x="3657600" y="4375150"/>
            <a:ext cx="533400" cy="533400"/>
          </a:xfrm>
          <a:prstGeom prst="line">
            <a:avLst/>
          </a:prstGeom>
          <a:noFill/>
          <a:ln w="9525">
            <a:solidFill>
              <a:schemeClr val="tx1"/>
            </a:solidFill>
            <a:prstDash val="sysDot"/>
            <a:round/>
            <a:headEnd/>
            <a:tailEnd/>
          </a:ln>
          <a:effectLst/>
        </p:spPr>
        <p:txBody>
          <a:bodyPr wrap="none"/>
          <a:lstStyle/>
          <a:p>
            <a:endParaRPr lang="en-US"/>
          </a:p>
        </p:txBody>
      </p:sp>
      <p:sp>
        <p:nvSpPr>
          <p:cNvPr id="27" name="Line 26"/>
          <p:cNvSpPr>
            <a:spLocks noChangeShapeType="1"/>
          </p:cNvSpPr>
          <p:nvPr/>
        </p:nvSpPr>
        <p:spPr bwMode="auto">
          <a:xfrm flipH="1" flipV="1">
            <a:off x="3657600" y="4451350"/>
            <a:ext cx="533400" cy="533400"/>
          </a:xfrm>
          <a:prstGeom prst="line">
            <a:avLst/>
          </a:prstGeom>
          <a:noFill/>
          <a:ln w="9525">
            <a:solidFill>
              <a:schemeClr val="tx1"/>
            </a:solidFill>
            <a:prstDash val="sysDot"/>
            <a:round/>
            <a:headEnd/>
            <a:tailEnd/>
          </a:ln>
          <a:effectLst/>
        </p:spPr>
        <p:txBody>
          <a:bodyPr wrap="none"/>
          <a:lstStyle/>
          <a:p>
            <a:endParaRPr lang="en-US"/>
          </a:p>
        </p:txBody>
      </p:sp>
      <p:sp>
        <p:nvSpPr>
          <p:cNvPr id="28" name="Line 27"/>
          <p:cNvSpPr>
            <a:spLocks noChangeShapeType="1"/>
          </p:cNvSpPr>
          <p:nvPr/>
        </p:nvSpPr>
        <p:spPr bwMode="auto">
          <a:xfrm>
            <a:off x="1828800" y="4679950"/>
            <a:ext cx="609600" cy="0"/>
          </a:xfrm>
          <a:prstGeom prst="line">
            <a:avLst/>
          </a:prstGeom>
          <a:noFill/>
          <a:ln w="9525">
            <a:solidFill>
              <a:schemeClr val="tx1"/>
            </a:solidFill>
            <a:round/>
            <a:headEnd/>
            <a:tailEnd/>
          </a:ln>
          <a:effectLst/>
        </p:spPr>
        <p:txBody>
          <a:bodyPr wrap="none"/>
          <a:lstStyle/>
          <a:p>
            <a:endParaRPr lang="en-US"/>
          </a:p>
        </p:txBody>
      </p:sp>
      <p:sp>
        <p:nvSpPr>
          <p:cNvPr id="29" name="Line 28"/>
          <p:cNvSpPr>
            <a:spLocks noChangeShapeType="1"/>
          </p:cNvSpPr>
          <p:nvPr/>
        </p:nvSpPr>
        <p:spPr bwMode="auto">
          <a:xfrm>
            <a:off x="5334000" y="4679950"/>
            <a:ext cx="609600" cy="0"/>
          </a:xfrm>
          <a:prstGeom prst="line">
            <a:avLst/>
          </a:prstGeom>
          <a:noFill/>
          <a:ln w="9525">
            <a:solidFill>
              <a:schemeClr val="tx1"/>
            </a:solidFill>
            <a:round/>
            <a:headEnd/>
            <a:tailEnd/>
          </a:ln>
          <a:effectLst/>
        </p:spPr>
        <p:txBody>
          <a:bodyPr wrap="none"/>
          <a:lstStyle/>
          <a:p>
            <a:endParaRPr lang="en-US"/>
          </a:p>
        </p:txBody>
      </p:sp>
      <p:sp>
        <p:nvSpPr>
          <p:cNvPr id="30" name="AutoShape 30"/>
          <p:cNvSpPr>
            <a:spLocks/>
          </p:cNvSpPr>
          <p:nvPr/>
        </p:nvSpPr>
        <p:spPr bwMode="auto">
          <a:xfrm rot="16200000">
            <a:off x="3810000" y="4984750"/>
            <a:ext cx="152400" cy="914400"/>
          </a:xfrm>
          <a:prstGeom prst="leftBrace">
            <a:avLst>
              <a:gd name="adj1" fmla="val 50000"/>
              <a:gd name="adj2" fmla="val 50000"/>
            </a:avLst>
          </a:prstGeom>
          <a:noFill/>
          <a:ln w="9525">
            <a:solidFill>
              <a:schemeClr val="tx1"/>
            </a:solidFill>
            <a:round/>
            <a:headEnd/>
            <a:tailEnd/>
          </a:ln>
          <a:effectLst/>
        </p:spPr>
        <p:txBody>
          <a:bodyPr wrap="none" anchor="ctr"/>
          <a:lstStyle/>
          <a:p>
            <a:endParaRPr lang="en-US"/>
          </a:p>
        </p:txBody>
      </p:sp>
      <p:sp>
        <p:nvSpPr>
          <p:cNvPr id="31" name="Text Box 31"/>
          <p:cNvSpPr txBox="1">
            <a:spLocks noChangeArrowheads="1"/>
          </p:cNvSpPr>
          <p:nvPr/>
        </p:nvSpPr>
        <p:spPr bwMode="auto">
          <a:xfrm>
            <a:off x="3200400" y="5670550"/>
            <a:ext cx="1295400" cy="519113"/>
          </a:xfrm>
          <a:prstGeom prst="rect">
            <a:avLst/>
          </a:prstGeom>
          <a:noFill/>
          <a:ln w="9525">
            <a:noFill/>
            <a:miter lim="800000"/>
            <a:headEnd/>
            <a:tailEnd/>
          </a:ln>
          <a:effectLst/>
        </p:spPr>
        <p:txBody>
          <a:bodyPr>
            <a:spAutoFit/>
          </a:bodyPr>
          <a:lstStyle/>
          <a:p>
            <a:pPr>
              <a:spcBef>
                <a:spcPct val="50000"/>
              </a:spcBef>
            </a:pPr>
            <a:r>
              <a:rPr lang="en-US" sz="2800"/>
              <a:t>4-way</a:t>
            </a:r>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3"/>
          <p:cNvSpPr txBox="1">
            <a:spLocks noChangeArrowheads="1"/>
          </p:cNvSpPr>
          <p:nvPr/>
        </p:nvSpPr>
        <p:spPr bwMode="auto">
          <a:xfrm>
            <a:off x="152400" y="914400"/>
            <a:ext cx="88392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smtClean="0">
                <a:ln>
                  <a:noFill/>
                </a:ln>
                <a:solidFill>
                  <a:srgbClr val="0070C0"/>
                </a:solidFill>
                <a:effectLst/>
                <a:uLnTx/>
                <a:uFillTx/>
                <a:latin typeface="Comic Sans MS" pitchFamily="66" charset="0"/>
              </a:rPr>
              <a:t>	Now that you can visualize electrical flow through switches, </a:t>
            </a:r>
            <a:r>
              <a:rPr kumimoji="0" lang="en-US" sz="2400" b="0" i="0" u="none" strike="noStrike" kern="1200" cap="none" spc="0" normalizeH="0" baseline="0" noProof="0" dirty="0" smtClean="0">
                <a:ln>
                  <a:noFill/>
                </a:ln>
                <a:solidFill>
                  <a:srgbClr val="C00000"/>
                </a:solidFill>
                <a:effectLst/>
                <a:uLnTx/>
                <a:uFillTx/>
                <a:latin typeface="Comic Sans MS" pitchFamily="66" charset="0"/>
              </a:rPr>
              <a:t>you can identify and fix common problems that causes circuits to malfunction</a:t>
            </a:r>
            <a:r>
              <a:rPr kumimoji="0" lang="en-US" sz="2400" b="0" i="0" u="none" strike="noStrike" kern="1200" cap="none" spc="0" normalizeH="0" baseline="0" noProof="0" dirty="0" smtClean="0">
                <a:ln>
                  <a:noFill/>
                </a:ln>
                <a:solidFill>
                  <a:srgbClr val="0070C0"/>
                </a:solidFill>
                <a:effectLst/>
                <a:uLnTx/>
                <a:uFillTx/>
                <a:latin typeface="Comic Sans MS" pitchFamily="66" charset="0"/>
              </a:rPr>
              <a:t>.</a:t>
            </a:r>
            <a:endParaRPr kumimoji="0" lang="en-US" sz="2400" b="0" i="0" u="none" strike="noStrike" kern="1200" cap="none" spc="0" normalizeH="0" baseline="0" noProof="0" dirty="0">
              <a:ln>
                <a:noFill/>
              </a:ln>
              <a:solidFill>
                <a:srgbClr val="0070C0"/>
              </a:solidFill>
              <a:effectLst/>
              <a:uLnTx/>
              <a:uFillTx/>
              <a:latin typeface="Comic Sans MS" pitchFamily="66" charset="0"/>
            </a:endParaRPr>
          </a:p>
        </p:txBody>
      </p:sp>
      <p:sp>
        <p:nvSpPr>
          <p:cNvPr id="4" name="Rectangle 2"/>
          <p:cNvSpPr>
            <a:spLocks noGrp="1" noChangeArrowheads="1"/>
          </p:cNvSpPr>
          <p:nvPr>
            <p:ph type="title"/>
          </p:nvPr>
        </p:nvSpPr>
        <p:spPr>
          <a:xfrm>
            <a:off x="1143000" y="2101850"/>
            <a:ext cx="7772400" cy="641350"/>
          </a:xfrm>
        </p:spPr>
        <p:txBody>
          <a:bodyPr/>
          <a:lstStyle/>
          <a:p>
            <a:r>
              <a:rPr lang="en-US" sz="3600">
                <a:latin typeface="Comic Sans MS" pitchFamily="66" charset="0"/>
              </a:rPr>
              <a:t>Fixing Circuit Problems</a:t>
            </a:r>
          </a:p>
        </p:txBody>
      </p:sp>
      <p:sp>
        <p:nvSpPr>
          <p:cNvPr id="6" name="Rectangle 3"/>
          <p:cNvSpPr txBox="1">
            <a:spLocks noChangeArrowheads="1"/>
          </p:cNvSpPr>
          <p:nvPr/>
        </p:nvSpPr>
        <p:spPr bwMode="auto">
          <a:xfrm>
            <a:off x="533400" y="3048000"/>
            <a:ext cx="7848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C00000"/>
                </a:solidFill>
                <a:effectLst/>
                <a:uLnTx/>
                <a:uFillTx/>
                <a:latin typeface="Comic Sans MS" pitchFamily="66" charset="0"/>
              </a:rPr>
              <a:t>SAFETY FIRST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rPr>
              <a:t>Process of Elimination -- Follow electricity from the source through the circuit until you find the problem.  Retest circuit after making any changes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C00000"/>
                </a:solidFill>
                <a:effectLst/>
                <a:uLnTx/>
                <a:uFillTx/>
                <a:latin typeface="Comic Sans MS" pitchFamily="66" charset="0"/>
              </a:rPr>
              <a:t>FIX THE PROBLEM</a:t>
            </a:r>
            <a:endParaRPr kumimoji="0" lang="en-US" sz="2400" b="0" i="0" u="none" strike="noStrike" kern="1200" cap="none" spc="0" normalizeH="0" baseline="0" noProof="0" dirty="0">
              <a:ln>
                <a:noFill/>
              </a:ln>
              <a:solidFill>
                <a:srgbClr val="C00000"/>
              </a:solidFill>
              <a:effectLst/>
              <a:uLnTx/>
              <a:uFillTx/>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2"/>
          <p:cNvSpPr>
            <a:spLocks noGrp="1" noChangeArrowheads="1"/>
          </p:cNvSpPr>
          <p:nvPr>
            <p:ph type="title"/>
          </p:nvPr>
        </p:nvSpPr>
        <p:spPr>
          <a:xfrm>
            <a:off x="533400" y="838200"/>
            <a:ext cx="7772400" cy="641350"/>
          </a:xfrm>
        </p:spPr>
        <p:txBody>
          <a:bodyPr/>
          <a:lstStyle/>
          <a:p>
            <a:r>
              <a:rPr lang="en-US" sz="3600" b="1" dirty="0">
                <a:solidFill>
                  <a:srgbClr val="C00000"/>
                </a:solidFill>
                <a:latin typeface="Comic Sans MS" pitchFamily="66" charset="0"/>
              </a:rPr>
              <a:t>SAFETY FIRST</a:t>
            </a:r>
          </a:p>
        </p:txBody>
      </p:sp>
      <p:sp>
        <p:nvSpPr>
          <p:cNvPr id="4" name="Rectangle 3"/>
          <p:cNvSpPr txBox="1">
            <a:spLocks noChangeArrowheads="1"/>
          </p:cNvSpPr>
          <p:nvPr/>
        </p:nvSpPr>
        <p:spPr bwMode="auto">
          <a:xfrm>
            <a:off x="1066800" y="1828800"/>
            <a:ext cx="78486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Comic Sans MS" pitchFamily="66" charset="0"/>
              </a:rPr>
              <a:t>Turn off circuit breaker before making any repairs</a:t>
            </a:r>
          </a:p>
          <a:p>
            <a:pPr marL="533400" marR="0" lvl="0" indent="-5334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Comic Sans MS" pitchFamily="66" charset="0"/>
            </a:endParaRPr>
          </a:p>
          <a:p>
            <a:pPr marL="533400" marR="0" lvl="0" indent="-5334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Comic Sans MS" pitchFamily="66" charset="0"/>
              </a:rPr>
              <a:t>Read instructions that come with circuit testing equipment. </a:t>
            </a:r>
          </a:p>
          <a:p>
            <a:pPr marL="914400" marR="0" lvl="1" indent="-4572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rgbClr val="00B0F0"/>
                </a:solidFill>
                <a:effectLst/>
                <a:uLnTx/>
                <a:uFillTx/>
                <a:latin typeface="Comic Sans MS" pitchFamily="66" charset="0"/>
              </a:rPr>
              <a:t>Power be turned off when using ohmmeters and continuity testers</a:t>
            </a:r>
          </a:p>
          <a:p>
            <a:pPr marL="914400" marR="0" lvl="1" indent="-4572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rgbClr val="00B0F0"/>
                </a:solidFill>
                <a:effectLst/>
                <a:uLnTx/>
                <a:uFillTx/>
                <a:latin typeface="Comic Sans MS" pitchFamily="66" charset="0"/>
              </a:rPr>
              <a:t>Have electricity on when using voltmeters</a:t>
            </a:r>
            <a:endParaRPr kumimoji="0" lang="en-US" sz="2000" b="1" i="0" u="none" strike="noStrike" kern="1200" cap="none" spc="0" normalizeH="0" baseline="0" noProof="0" dirty="0">
              <a:ln>
                <a:noFill/>
              </a:ln>
              <a:solidFill>
                <a:srgbClr val="00B0F0"/>
              </a:solidFill>
              <a:effectLst/>
              <a:uLnTx/>
              <a:uFillTx/>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2"/>
          <p:cNvSpPr>
            <a:spLocks noGrp="1" noChangeArrowheads="1"/>
          </p:cNvSpPr>
          <p:nvPr>
            <p:ph type="title"/>
          </p:nvPr>
        </p:nvSpPr>
        <p:spPr>
          <a:xfrm>
            <a:off x="457200" y="914400"/>
            <a:ext cx="7772400" cy="559909"/>
          </a:xfrm>
        </p:spPr>
        <p:txBody>
          <a:bodyPr/>
          <a:lstStyle/>
          <a:p>
            <a:r>
              <a:rPr lang="en-US" sz="3600" b="1" dirty="0">
                <a:solidFill>
                  <a:srgbClr val="00B0F0"/>
                </a:solidFill>
                <a:latin typeface="Comic Sans MS" pitchFamily="66" charset="0"/>
              </a:rPr>
              <a:t>Process of Elimination</a:t>
            </a:r>
          </a:p>
        </p:txBody>
      </p:sp>
      <p:sp>
        <p:nvSpPr>
          <p:cNvPr id="4" name="Rectangle 3"/>
          <p:cNvSpPr txBox="1">
            <a:spLocks noChangeArrowheads="1"/>
          </p:cNvSpPr>
          <p:nvPr/>
        </p:nvSpPr>
        <p:spPr bwMode="auto">
          <a:xfrm>
            <a:off x="838200" y="1752600"/>
            <a:ext cx="7848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Comic Sans MS" pitchFamily="66"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Comic Sans MS" pitchFamily="66" charset="0"/>
              </a:rPr>
              <a:t>Remember that electricity has to flow from the hot wire through the load and then back to source on the neutral wire.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Comic Sans MS" pitchFamily="66"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rgbClr val="C00000"/>
                </a:solidFill>
                <a:effectLst/>
                <a:uLnTx/>
                <a:uFillTx/>
                <a:latin typeface="Comic Sans MS" pitchFamily="66" charset="0"/>
              </a:rPr>
              <a:t>To find the break.  Take a ride with the electricity and write down what you see.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a:ln>
                <a:noFill/>
              </a:ln>
              <a:solidFill>
                <a:schemeClr val="tx1"/>
              </a:solidFill>
              <a:effectLst/>
              <a:uLnTx/>
              <a:uFillTx/>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2"/>
          <p:cNvSpPr>
            <a:spLocks noGrp="1" noChangeArrowheads="1"/>
          </p:cNvSpPr>
          <p:nvPr>
            <p:ph type="title"/>
          </p:nvPr>
        </p:nvSpPr>
        <p:spPr>
          <a:xfrm>
            <a:off x="762000" y="806450"/>
            <a:ext cx="7772400" cy="641350"/>
          </a:xfrm>
        </p:spPr>
        <p:txBody>
          <a:bodyPr/>
          <a:lstStyle/>
          <a:p>
            <a:r>
              <a:rPr lang="en-US" sz="3600" b="1">
                <a:latin typeface="Comic Sans MS" pitchFamily="66" charset="0"/>
              </a:rPr>
              <a:t>The Road Map</a:t>
            </a:r>
          </a:p>
        </p:txBody>
      </p:sp>
      <p:sp>
        <p:nvSpPr>
          <p:cNvPr id="4" name="Rectangle 3"/>
          <p:cNvSpPr txBox="1">
            <a:spLocks noChangeArrowheads="1"/>
          </p:cNvSpPr>
          <p:nvPr/>
        </p:nvSpPr>
        <p:spPr bwMode="auto">
          <a:xfrm>
            <a:off x="685800" y="1905000"/>
            <a:ext cx="7848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en-US" sz="2400" b="1" i="0" u="none" strike="noStrike" kern="1200" cap="none" spc="0" normalizeH="0" baseline="0" noProof="0" smtClean="0">
                <a:ln>
                  <a:noFill/>
                </a:ln>
                <a:solidFill>
                  <a:schemeClr val="tx1"/>
                </a:solidFill>
                <a:effectLst/>
                <a:uLnTx/>
                <a:uFillTx/>
                <a:latin typeface="Comic Sans MS" pitchFamily="66" charset="0"/>
              </a:rPr>
              <a:t>Check breaker</a:t>
            </a: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endParaRPr kumimoji="0" lang="en-US" sz="2400" b="1" i="0" u="none" strike="noStrike" kern="1200" cap="none" spc="0" normalizeH="0" baseline="0" noProof="0" smtClean="0">
              <a:ln>
                <a:noFill/>
              </a:ln>
              <a:solidFill>
                <a:schemeClr val="tx1"/>
              </a:solidFill>
              <a:effectLst/>
              <a:uLnTx/>
              <a:uFillTx/>
              <a:latin typeface="Comic Sans MS" pitchFamily="66" charset="0"/>
            </a:endParaRP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en-US" sz="2400" b="1" i="0" u="none" strike="noStrike" kern="1200" cap="none" spc="0" normalizeH="0" baseline="0" noProof="0" smtClean="0">
                <a:ln>
                  <a:noFill/>
                </a:ln>
                <a:solidFill>
                  <a:schemeClr val="tx1"/>
                </a:solidFill>
                <a:effectLst/>
                <a:uLnTx/>
                <a:uFillTx/>
                <a:latin typeface="Comic Sans MS" pitchFamily="66" charset="0"/>
              </a:rPr>
              <a:t>Make sure voltage can pass through the switches</a:t>
            </a: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endParaRPr kumimoji="0" lang="en-US" sz="2400" b="1" i="0" u="none" strike="noStrike" kern="1200" cap="none" spc="0" normalizeH="0" baseline="0" noProof="0" smtClean="0">
              <a:ln>
                <a:noFill/>
              </a:ln>
              <a:solidFill>
                <a:schemeClr val="tx1"/>
              </a:solidFill>
              <a:effectLst/>
              <a:uLnTx/>
              <a:uFillTx/>
              <a:latin typeface="Comic Sans MS" pitchFamily="66" charset="0"/>
            </a:endParaRP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en-US" sz="2400" b="1" i="0" u="none" strike="noStrike" kern="1200" cap="none" spc="0" normalizeH="0" baseline="0" noProof="0" smtClean="0">
                <a:ln>
                  <a:noFill/>
                </a:ln>
                <a:solidFill>
                  <a:schemeClr val="tx1"/>
                </a:solidFill>
                <a:effectLst/>
                <a:uLnTx/>
                <a:uFillTx/>
                <a:latin typeface="Comic Sans MS" pitchFamily="66" charset="0"/>
              </a:rPr>
              <a:t>Make sure it can pass through the load to the neutral</a:t>
            </a: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endParaRPr kumimoji="0" lang="en-US" sz="2400" b="1" i="0" u="none" strike="noStrike" kern="1200" cap="none" spc="0" normalizeH="0" baseline="0" noProof="0" smtClean="0">
              <a:ln>
                <a:noFill/>
              </a:ln>
              <a:solidFill>
                <a:schemeClr val="tx1"/>
              </a:solidFill>
              <a:effectLst/>
              <a:uLnTx/>
              <a:uFillTx/>
              <a:latin typeface="Comic Sans MS" pitchFamily="66" charset="0"/>
            </a:endParaRPr>
          </a:p>
          <a:p>
            <a:pPr marL="609600" marR="0" lvl="0" indent="-609600" algn="l" defTabSz="914400" rtl="0" eaLnBrk="1" fontAlgn="base" latinLnBrk="0" hangingPunct="1">
              <a:lnSpc>
                <a:spcPct val="100000"/>
              </a:lnSpc>
              <a:spcBef>
                <a:spcPct val="20000"/>
              </a:spcBef>
              <a:spcAft>
                <a:spcPct val="0"/>
              </a:spcAft>
              <a:buClrTx/>
              <a:buSzTx/>
              <a:buFontTx/>
              <a:buAutoNum type="arabicPeriod"/>
              <a:tabLst/>
              <a:defRPr/>
            </a:pPr>
            <a:r>
              <a:rPr kumimoji="0" lang="en-US" sz="2400" b="1" i="0" u="none" strike="noStrike" kern="1200" cap="none" spc="0" normalizeH="0" baseline="0" noProof="0" smtClean="0">
                <a:ln>
                  <a:noFill/>
                </a:ln>
                <a:solidFill>
                  <a:schemeClr val="tx1"/>
                </a:solidFill>
                <a:effectLst/>
                <a:uLnTx/>
                <a:uFillTx/>
                <a:latin typeface="Comic Sans MS" pitchFamily="66" charset="0"/>
              </a:rPr>
              <a:t>Make sure the neutral is connected to the wiring panel</a:t>
            </a:r>
            <a:endParaRPr kumimoji="0" lang="en-US" sz="2400" b="1" i="0" u="none" strike="noStrike" kern="1200" cap="none" spc="0" normalizeH="0" baseline="0" noProof="0" dirty="0">
              <a:ln>
                <a:noFill/>
              </a:ln>
              <a:solidFill>
                <a:schemeClr val="tx1"/>
              </a:solidFill>
              <a:effectLst/>
              <a:uLnTx/>
              <a:uFillTx/>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2"/>
          <p:cNvSpPr>
            <a:spLocks noGrp="1" noChangeArrowheads="1"/>
          </p:cNvSpPr>
          <p:nvPr>
            <p:ph type="title"/>
          </p:nvPr>
        </p:nvSpPr>
        <p:spPr>
          <a:xfrm>
            <a:off x="533400" y="838200"/>
            <a:ext cx="7772400" cy="641350"/>
          </a:xfrm>
        </p:spPr>
        <p:txBody>
          <a:bodyPr/>
          <a:lstStyle/>
          <a:p>
            <a:r>
              <a:rPr lang="en-US" sz="3600" b="1">
                <a:latin typeface="Comic Sans MS" pitchFamily="66" charset="0"/>
              </a:rPr>
              <a:t>Tripped Breaker/Blown Fuse</a:t>
            </a:r>
          </a:p>
        </p:txBody>
      </p:sp>
      <p:sp>
        <p:nvSpPr>
          <p:cNvPr id="4" name="Rectangle 3"/>
          <p:cNvSpPr txBox="1">
            <a:spLocks noChangeArrowheads="1"/>
          </p:cNvSpPr>
          <p:nvPr/>
        </p:nvSpPr>
        <p:spPr bwMode="auto">
          <a:xfrm>
            <a:off x="457200" y="1936750"/>
            <a:ext cx="7848600" cy="3778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AutoNum type="arabicPeriod"/>
              <a:tabLst/>
              <a:defRPr/>
            </a:pPr>
            <a:r>
              <a:rPr kumimoji="0" lang="en-US" sz="2400" b="1" i="0" u="none" strike="noStrike" kern="1200" cap="none" spc="0" normalizeH="0" baseline="0" noProof="0" dirty="0" smtClean="0">
                <a:ln>
                  <a:noFill/>
                </a:ln>
                <a:solidFill>
                  <a:schemeClr val="tx1"/>
                </a:solidFill>
                <a:effectLst/>
                <a:uLnTx/>
                <a:uFillTx/>
                <a:latin typeface="Comic Sans MS" pitchFamily="66" charset="0"/>
              </a:rPr>
              <a:t>Short Circuit – current bypassing load before returning to ground</a:t>
            </a:r>
          </a:p>
          <a:p>
            <a:pPr marL="742950" marR="0" lvl="1" indent="-28575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C00000"/>
                </a:solidFill>
                <a:effectLst/>
                <a:uLnTx/>
                <a:uFillTx/>
                <a:latin typeface="Comic Sans MS" pitchFamily="66" charset="0"/>
              </a:rPr>
              <a:t>A. Identified by </a:t>
            </a: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1" i="0" u="none" strike="noStrike" kern="1200" cap="none" spc="0" normalizeH="0" baseline="0" noProof="0" dirty="0" smtClean="0">
                <a:ln>
                  <a:noFill/>
                </a:ln>
                <a:solidFill>
                  <a:srgbClr val="C00000"/>
                </a:solidFill>
                <a:effectLst/>
                <a:uLnTx/>
                <a:uFillTx/>
                <a:latin typeface="Comic Sans MS" pitchFamily="66" charset="0"/>
              </a:rPr>
              <a:t>smoke lined outlets and plugs</a:t>
            </a: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1" i="0" u="none" strike="noStrike" kern="1200" cap="none" spc="0" normalizeH="0" baseline="0" noProof="0" dirty="0" smtClean="0">
                <a:ln>
                  <a:noFill/>
                </a:ln>
                <a:solidFill>
                  <a:srgbClr val="C00000"/>
                </a:solidFill>
                <a:effectLst/>
                <a:uLnTx/>
                <a:uFillTx/>
                <a:latin typeface="Comic Sans MS" pitchFamily="66" charset="0"/>
              </a:rPr>
              <a:t>A loud “Pop”</a:t>
            </a: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1" i="0" u="none" strike="noStrike" kern="1200" cap="none" spc="0" normalizeH="0" baseline="0" noProof="0" dirty="0" smtClean="0">
                <a:ln>
                  <a:noFill/>
                </a:ln>
                <a:solidFill>
                  <a:srgbClr val="C00000"/>
                </a:solidFill>
                <a:effectLst/>
                <a:uLnTx/>
                <a:uFillTx/>
                <a:latin typeface="Comic Sans MS" pitchFamily="66" charset="0"/>
              </a:rPr>
              <a:t>Sparks</a:t>
            </a:r>
          </a:p>
          <a:p>
            <a:pPr marL="742950" marR="0" lvl="1" indent="-28575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Comic Sans MS" pitchFamily="66" charset="0"/>
              </a:rPr>
              <a:t>B. Caused by</a:t>
            </a:r>
          </a:p>
          <a:p>
            <a:pPr marL="1143000" marR="0" lvl="2" indent="-228600" algn="l" defTabSz="914400" rtl="0" eaLnBrk="1" fontAlgn="base" latinLnBrk="0" hangingPunct="1">
              <a:lnSpc>
                <a:spcPct val="100000"/>
              </a:lnSpc>
              <a:spcBef>
                <a:spcPct val="20000"/>
              </a:spcBef>
              <a:spcAft>
                <a:spcPct val="0"/>
              </a:spcAft>
              <a:buClrTx/>
              <a:buSzTx/>
              <a:buFontTx/>
              <a:buAutoNum type="arabicPeriod"/>
              <a:tabLst/>
              <a:defRPr/>
            </a:pPr>
            <a:r>
              <a:rPr kumimoji="0" lang="en-US" sz="1800" b="1" i="0" u="none" strike="noStrike" kern="1200" cap="none" spc="0" normalizeH="0" baseline="0" noProof="0" dirty="0" smtClean="0">
                <a:ln>
                  <a:noFill/>
                </a:ln>
                <a:solidFill>
                  <a:schemeClr val="tx2"/>
                </a:solidFill>
                <a:effectLst/>
                <a:uLnTx/>
                <a:uFillTx/>
                <a:latin typeface="Comic Sans MS" pitchFamily="66" charset="0"/>
              </a:rPr>
              <a:t>Wires touching each other</a:t>
            </a:r>
          </a:p>
          <a:p>
            <a:pPr marL="1143000" marR="0" lvl="2" indent="-228600" algn="l" defTabSz="914400" rtl="0" eaLnBrk="1" fontAlgn="base" latinLnBrk="0" hangingPunct="1">
              <a:lnSpc>
                <a:spcPct val="100000"/>
              </a:lnSpc>
              <a:spcBef>
                <a:spcPct val="20000"/>
              </a:spcBef>
              <a:spcAft>
                <a:spcPct val="0"/>
              </a:spcAft>
              <a:buClrTx/>
              <a:buSzTx/>
              <a:buFontTx/>
              <a:buAutoNum type="arabicPeriod"/>
              <a:tabLst/>
              <a:defRPr/>
            </a:pPr>
            <a:r>
              <a:rPr kumimoji="0" lang="en-US" sz="1800" b="1" i="0" u="none" strike="noStrike" kern="1200" cap="none" spc="0" normalizeH="0" baseline="0" noProof="0" dirty="0" smtClean="0">
                <a:ln>
                  <a:noFill/>
                </a:ln>
                <a:solidFill>
                  <a:schemeClr val="tx2"/>
                </a:solidFill>
                <a:effectLst/>
                <a:uLnTx/>
                <a:uFillTx/>
                <a:latin typeface="Comic Sans MS" pitchFamily="66" charset="0"/>
              </a:rPr>
              <a:t>Incorrect wiring configuration</a:t>
            </a:r>
            <a:endParaRPr kumimoji="0" lang="en-US" sz="1800" b="1" i="0" u="none" strike="noStrike" kern="1200" cap="none" spc="0" normalizeH="0" baseline="0" noProof="0" dirty="0">
              <a:ln>
                <a:noFill/>
              </a:ln>
              <a:solidFill>
                <a:schemeClr val="tx2"/>
              </a:solidFill>
              <a:effectLst/>
              <a:uLnTx/>
              <a:uFillTx/>
              <a:latin typeface="Comic Sans MS" pitchFamily="66" charset="0"/>
            </a:endParaRPr>
          </a:p>
        </p:txBody>
      </p:sp>
      <p:pic>
        <p:nvPicPr>
          <p:cNvPr id="6" name="Picture 5" descr="A:\plug.jpg"/>
          <p:cNvPicPr>
            <a:picLocks noChangeAspect="1" noChangeArrowheads="1"/>
          </p:cNvPicPr>
          <p:nvPr/>
        </p:nvPicPr>
        <p:blipFill>
          <a:blip r:embed="rId3"/>
          <a:srcRect/>
          <a:stretch>
            <a:fillRect/>
          </a:stretch>
        </p:blipFill>
        <p:spPr bwMode="auto">
          <a:xfrm>
            <a:off x="5562600" y="2514600"/>
            <a:ext cx="3048000" cy="2286000"/>
          </a:xfrm>
          <a:prstGeom prst="rect">
            <a:avLst/>
          </a:prstGeom>
          <a:noFill/>
        </p:spPr>
      </p:pic>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3"/>
          <p:cNvSpPr txBox="1">
            <a:spLocks noChangeArrowheads="1"/>
          </p:cNvSpPr>
          <p:nvPr/>
        </p:nvSpPr>
        <p:spPr bwMode="auto">
          <a:xfrm>
            <a:off x="381000" y="9906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AutoNum type="alphaUcPeriod"/>
              <a:tabLst/>
              <a:defRPr/>
            </a:pPr>
            <a:r>
              <a:rPr kumimoji="0" lang="en-US" sz="2000" b="1" i="0" u="none" strike="noStrike" kern="1200" cap="none" spc="0" normalizeH="0" baseline="0" noProof="0" dirty="0" smtClean="0">
                <a:ln>
                  <a:noFill/>
                </a:ln>
                <a:solidFill>
                  <a:srgbClr val="C00000"/>
                </a:solidFill>
                <a:effectLst/>
                <a:uLnTx/>
                <a:uFillTx/>
                <a:latin typeface="Comic Sans MS" pitchFamily="66" charset="0"/>
              </a:rPr>
              <a:t>Overloaded Circuit – pulling too many amps</a:t>
            </a:r>
          </a:p>
          <a:p>
            <a:pPr marL="1143000" marR="0" lvl="2" indent="-228600" algn="l" defTabSz="914400" rtl="0" eaLnBrk="1" fontAlgn="base" latinLnBrk="0" hangingPunct="1">
              <a:lnSpc>
                <a:spcPct val="100000"/>
              </a:lnSpc>
              <a:spcBef>
                <a:spcPct val="20000"/>
              </a:spcBef>
              <a:spcAft>
                <a:spcPct val="0"/>
              </a:spcAft>
              <a:buClrTx/>
              <a:buSzTx/>
              <a:buFontTx/>
              <a:buAutoNum type="alphaUcPeriod"/>
              <a:tabLst/>
              <a:defRPr/>
            </a:pPr>
            <a:r>
              <a:rPr kumimoji="0" lang="en-US" sz="1800" b="1" i="0" u="none" strike="noStrike" kern="1200" cap="none" spc="0" normalizeH="0" baseline="0" noProof="0" dirty="0" smtClean="0">
                <a:ln>
                  <a:noFill/>
                </a:ln>
                <a:solidFill>
                  <a:schemeClr val="tx2"/>
                </a:solidFill>
                <a:effectLst/>
                <a:uLnTx/>
                <a:uFillTx/>
                <a:latin typeface="Comic Sans MS" pitchFamily="66" charset="0"/>
              </a:rPr>
              <a:t> Identified by several appliances stopping</a:t>
            </a:r>
          </a:p>
          <a:p>
            <a:pPr marL="1143000" marR="0" lvl="2" indent="-228600" algn="l" defTabSz="914400" rtl="0" eaLnBrk="1" fontAlgn="base" latinLnBrk="0" hangingPunct="1">
              <a:lnSpc>
                <a:spcPct val="100000"/>
              </a:lnSpc>
              <a:spcBef>
                <a:spcPct val="20000"/>
              </a:spcBef>
              <a:spcAft>
                <a:spcPct val="0"/>
              </a:spcAft>
              <a:buClrTx/>
              <a:buSzTx/>
              <a:buFontTx/>
              <a:buAutoNum type="alphaUcPeriod"/>
              <a:tabLst/>
              <a:defRPr/>
            </a:pPr>
            <a:endParaRPr kumimoji="0" lang="en-US" sz="1800" b="1" i="0" u="none" strike="noStrike" kern="1200" cap="none" spc="0" normalizeH="0" baseline="0" noProof="0" dirty="0" smtClean="0">
              <a:ln>
                <a:noFill/>
              </a:ln>
              <a:solidFill>
                <a:schemeClr val="tx2"/>
              </a:solidFill>
              <a:effectLst/>
              <a:uLnTx/>
              <a:uFillTx/>
              <a:latin typeface="Comic Sans MS" pitchFamily="66" charset="0"/>
            </a:endParaRPr>
          </a:p>
          <a:p>
            <a:pPr marL="1143000" marR="0" lvl="2" indent="-228600" algn="l" defTabSz="914400" rtl="0" eaLnBrk="1" fontAlgn="base" latinLnBrk="0" hangingPunct="1">
              <a:lnSpc>
                <a:spcPct val="100000"/>
              </a:lnSpc>
              <a:spcBef>
                <a:spcPct val="20000"/>
              </a:spcBef>
              <a:spcAft>
                <a:spcPct val="0"/>
              </a:spcAft>
              <a:buClrTx/>
              <a:buSzTx/>
              <a:buFontTx/>
              <a:buAutoNum type="alphaUcPeriod"/>
              <a:tabLst/>
              <a:defRPr/>
            </a:pPr>
            <a:r>
              <a:rPr kumimoji="0" lang="en-US" sz="1800" b="1" i="0" u="none" strike="noStrike" kern="1200" cap="none" spc="0" normalizeH="0" baseline="0" noProof="0" dirty="0" smtClean="0">
                <a:ln>
                  <a:noFill/>
                </a:ln>
                <a:solidFill>
                  <a:schemeClr val="tx2"/>
                </a:solidFill>
                <a:effectLst/>
                <a:uLnTx/>
                <a:uFillTx/>
                <a:latin typeface="Comic Sans MS" pitchFamily="66" charset="0"/>
              </a:rPr>
              <a:t> Caused by having too many appliances running on the same circuit. </a:t>
            </a:r>
          </a:p>
          <a:p>
            <a:pPr marL="1143000" marR="0" lvl="2" indent="-228600" algn="l" defTabSz="914400" rtl="0" eaLnBrk="1" fontAlgn="base" latinLnBrk="0" hangingPunct="1">
              <a:lnSpc>
                <a:spcPct val="100000"/>
              </a:lnSpc>
              <a:spcBef>
                <a:spcPct val="20000"/>
              </a:spcBef>
              <a:spcAft>
                <a:spcPct val="0"/>
              </a:spcAft>
              <a:buClrTx/>
              <a:buSzTx/>
              <a:buFontTx/>
              <a:buAutoNum type="alphaUcPeriod"/>
              <a:tabLst/>
              <a:defRPr/>
            </a:pPr>
            <a:r>
              <a:rPr kumimoji="0" lang="en-US" sz="1800" b="1" i="0" u="none" strike="noStrike" kern="1200" cap="none" spc="0" normalizeH="0" baseline="0" noProof="0" dirty="0" smtClean="0">
                <a:ln>
                  <a:noFill/>
                </a:ln>
                <a:solidFill>
                  <a:schemeClr val="tx2"/>
                </a:solidFill>
                <a:effectLst/>
                <a:uLnTx/>
                <a:uFillTx/>
                <a:latin typeface="Comic Sans MS" pitchFamily="66" charset="0"/>
              </a:rPr>
              <a:t>Commonly occurs when making a big breakfast</a:t>
            </a:r>
            <a:endParaRPr kumimoji="0" lang="en-US" sz="1800" b="1" i="0" u="none" strike="noStrike" kern="1200" cap="none" spc="0" normalizeH="0" baseline="0" noProof="0" dirty="0">
              <a:ln>
                <a:noFill/>
              </a:ln>
              <a:solidFill>
                <a:schemeClr val="tx2"/>
              </a:solidFill>
              <a:effectLst/>
              <a:uLnTx/>
              <a:uFillTx/>
              <a:latin typeface="Comic Sans MS" pitchFamily="66" charset="0"/>
            </a:endParaRPr>
          </a:p>
        </p:txBody>
      </p:sp>
      <p:sp>
        <p:nvSpPr>
          <p:cNvPr id="4" name="Rectangle 2"/>
          <p:cNvSpPr>
            <a:spLocks noGrp="1" noChangeArrowheads="1"/>
          </p:cNvSpPr>
          <p:nvPr>
            <p:ph type="title"/>
          </p:nvPr>
        </p:nvSpPr>
        <p:spPr>
          <a:xfrm>
            <a:off x="457200" y="2819400"/>
            <a:ext cx="7772400" cy="641350"/>
          </a:xfrm>
        </p:spPr>
        <p:txBody>
          <a:bodyPr/>
          <a:lstStyle/>
          <a:p>
            <a:pPr algn="l"/>
            <a:r>
              <a:rPr lang="en-US" sz="2800" dirty="0" smtClean="0">
                <a:latin typeface="Comic Sans MS" pitchFamily="66" charset="0"/>
              </a:rPr>
              <a:t>   Switches</a:t>
            </a:r>
            <a:endParaRPr lang="en-US" sz="2800" dirty="0">
              <a:latin typeface="Comic Sans MS" pitchFamily="66" charset="0"/>
            </a:endParaRPr>
          </a:p>
        </p:txBody>
      </p:sp>
      <p:sp>
        <p:nvSpPr>
          <p:cNvPr id="6" name="Rectangle 3"/>
          <p:cNvSpPr txBox="1">
            <a:spLocks noChangeArrowheads="1"/>
          </p:cNvSpPr>
          <p:nvPr/>
        </p:nvSpPr>
        <p:spPr bwMode="auto">
          <a:xfrm>
            <a:off x="990600" y="3352800"/>
            <a:ext cx="7848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rgbClr val="C00000"/>
                </a:solidFill>
                <a:effectLst/>
                <a:uLnTx/>
                <a:uFillTx/>
                <a:latin typeface="Comic Sans MS" pitchFamily="66" charset="0"/>
              </a:rPr>
              <a:t>Use a </a:t>
            </a:r>
            <a:r>
              <a:rPr kumimoji="0" lang="en-US" sz="2000" b="1" i="0" u="none" strike="noStrike" kern="1200" cap="none" spc="0" normalizeH="0" baseline="0" noProof="0" dirty="0" err="1" smtClean="0">
                <a:ln>
                  <a:noFill/>
                </a:ln>
                <a:solidFill>
                  <a:srgbClr val="C00000"/>
                </a:solidFill>
                <a:effectLst/>
                <a:uLnTx/>
                <a:uFillTx/>
                <a:latin typeface="Comic Sans MS" pitchFamily="66" charset="0"/>
              </a:rPr>
              <a:t>multimeter</a:t>
            </a:r>
            <a:r>
              <a:rPr kumimoji="0" lang="en-US" sz="2000" b="1" i="0" u="none" strike="noStrike" kern="1200" cap="none" spc="0" normalizeH="0" baseline="0" noProof="0" dirty="0" smtClean="0">
                <a:ln>
                  <a:noFill/>
                </a:ln>
                <a:solidFill>
                  <a:srgbClr val="C00000"/>
                </a:solidFill>
                <a:effectLst/>
                <a:uLnTx/>
                <a:uFillTx/>
                <a:latin typeface="Comic Sans MS" pitchFamily="66" charset="0"/>
              </a:rPr>
              <a:t> or continuity tester to make sure the switch works</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smtClean="0">
              <a:ln>
                <a:noFill/>
              </a:ln>
              <a:solidFill>
                <a:srgbClr val="C00000"/>
              </a:solidFill>
              <a:effectLst/>
              <a:uLnTx/>
              <a:uFillTx/>
              <a:latin typeface="Comic Sans MS" pitchFamily="66" charset="0"/>
            </a:endParaRPr>
          </a:p>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en-US" sz="1800" b="1" i="0" u="none" strike="noStrike" kern="1200" cap="none" spc="0" normalizeH="0" baseline="0" noProof="0" dirty="0" smtClean="0">
              <a:ln>
                <a:noFill/>
              </a:ln>
              <a:solidFill>
                <a:srgbClr val="C00000"/>
              </a:solidFill>
              <a:effectLst/>
              <a:uLnTx/>
              <a:uFillTx/>
              <a:latin typeface="Comic Sans MS" pitchFamily="66" charset="0"/>
            </a:endParaRPr>
          </a:p>
          <a:p>
            <a:pPr marL="1143000" marR="0" lvl="2" indent="-228600" algn="l" defTabSz="914400" rtl="0" eaLnBrk="1" fontAlgn="base" latinLnBrk="0" hangingPunct="1">
              <a:lnSpc>
                <a:spcPct val="90000"/>
              </a:lnSpc>
              <a:spcBef>
                <a:spcPct val="20000"/>
              </a:spcBef>
              <a:spcAft>
                <a:spcPct val="0"/>
              </a:spcAft>
              <a:buClrTx/>
              <a:buSzTx/>
              <a:buFontTx/>
              <a:buAutoNum type="arabicPeriod"/>
              <a:tabLst/>
              <a:defRPr/>
            </a:pPr>
            <a:endParaRPr kumimoji="0" lang="en-US" sz="1600" b="1" i="0" u="none" strike="noStrike" kern="1200" cap="none" spc="0" normalizeH="0" baseline="0" noProof="0" dirty="0" smtClean="0">
              <a:ln>
                <a:noFill/>
              </a:ln>
              <a:solidFill>
                <a:srgbClr val="C00000"/>
              </a:solidFill>
              <a:effectLst/>
              <a:uLnTx/>
              <a:uFillTx/>
              <a:latin typeface="Comic Sans MS" pitchFamily="66" charset="0"/>
            </a:endParaRPr>
          </a:p>
          <a:p>
            <a:pPr marL="342900" marR="0" lvl="0" indent="-342900" algn="l" defTabSz="914400" rtl="0" eaLnBrk="1" fontAlgn="base" latinLnBrk="0" hangingPunct="1">
              <a:lnSpc>
                <a:spcPct val="90000"/>
              </a:lnSpc>
              <a:spcBef>
                <a:spcPct val="20000"/>
              </a:spcBef>
              <a:spcAft>
                <a:spcPct val="0"/>
              </a:spcAft>
              <a:buClrTx/>
              <a:buSzTx/>
              <a:buFontTx/>
              <a:buAutoNum type="arabicPeriod"/>
              <a:tabLst/>
              <a:defRPr/>
            </a:pPr>
            <a:endParaRPr kumimoji="0" lang="en-US" sz="2000" b="1" i="0" u="none" strike="noStrike" kern="1200" cap="none" spc="0" normalizeH="0" baseline="0" noProof="0" dirty="0" smtClean="0">
              <a:ln>
                <a:noFill/>
              </a:ln>
              <a:solidFill>
                <a:srgbClr val="C00000"/>
              </a:solidFill>
              <a:effectLst/>
              <a:uLnTx/>
              <a:uFillTx/>
              <a:latin typeface="Comic Sans MS" pitchFamily="66" charset="0"/>
            </a:endParaRP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1" i="0" u="none" strike="noStrike" kern="1200" cap="none" spc="0" normalizeH="0" baseline="0" noProof="0" dirty="0" smtClean="0">
              <a:ln>
                <a:noFill/>
              </a:ln>
              <a:solidFill>
                <a:srgbClr val="C00000"/>
              </a:solidFill>
              <a:effectLst/>
              <a:uLnTx/>
              <a:uFillTx/>
              <a:latin typeface="Comic Sans MS" pitchFamily="66"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smtClean="0">
              <a:ln>
                <a:noFill/>
              </a:ln>
              <a:solidFill>
                <a:srgbClr val="C00000"/>
              </a:solidFill>
              <a:effectLst/>
              <a:uLnTx/>
              <a:uFillTx/>
              <a:latin typeface="Comic Sans MS" pitchFamily="66"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smtClean="0">
              <a:ln>
                <a:noFill/>
              </a:ln>
              <a:solidFill>
                <a:srgbClr val="C00000"/>
              </a:solidFill>
              <a:effectLst/>
              <a:uLnTx/>
              <a:uFillTx/>
              <a:latin typeface="Comic Sans MS" pitchFamily="66"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000" b="1" i="0" u="none" strike="noStrike" kern="1200" cap="none" spc="0" normalizeH="0" baseline="0" noProof="0" dirty="0" smtClean="0">
              <a:ln>
                <a:noFill/>
              </a:ln>
              <a:solidFill>
                <a:srgbClr val="C00000"/>
              </a:solidFill>
              <a:effectLst/>
              <a:uLnTx/>
              <a:uFillTx/>
              <a:latin typeface="Comic Sans MS" pitchFamily="66"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smtClean="0">
              <a:ln>
                <a:noFill/>
              </a:ln>
              <a:solidFill>
                <a:srgbClr val="C00000"/>
              </a:solidFill>
              <a:effectLst/>
              <a:uLnTx/>
              <a:uFillTx/>
              <a:latin typeface="Comic Sans MS" pitchFamily="66"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smtClean="0">
              <a:ln>
                <a:noFill/>
              </a:ln>
              <a:solidFill>
                <a:srgbClr val="C00000"/>
              </a:solidFill>
              <a:effectLst/>
              <a:uLnTx/>
              <a:uFillTx/>
              <a:latin typeface="Comic Sans MS" pitchFamily="66" charset="0"/>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smtClean="0">
              <a:ln>
                <a:noFill/>
              </a:ln>
              <a:solidFill>
                <a:srgbClr val="C00000"/>
              </a:solidFill>
              <a:effectLst/>
              <a:uLnTx/>
              <a:uFillTx/>
              <a:latin typeface="Comic Sans MS" pitchFamily="66" charset="0"/>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1" i="0" u="none" strike="noStrike" kern="1200" cap="none" spc="0" normalizeH="0" baseline="0" noProof="0" dirty="0" smtClean="0">
                <a:ln>
                  <a:noFill/>
                </a:ln>
                <a:solidFill>
                  <a:srgbClr val="C00000"/>
                </a:solidFill>
                <a:effectLst/>
                <a:uLnTx/>
                <a:uFillTx/>
                <a:latin typeface="Comic Sans MS" pitchFamily="66" charset="0"/>
              </a:rPr>
              <a:t>				</a:t>
            </a:r>
            <a:endParaRPr kumimoji="0" lang="en-US" sz="2000" b="1" i="0" u="none" strike="noStrike" kern="1200" cap="none" spc="0" normalizeH="0" baseline="0" noProof="0" dirty="0">
              <a:ln>
                <a:noFill/>
              </a:ln>
              <a:solidFill>
                <a:srgbClr val="C00000"/>
              </a:solidFill>
              <a:effectLst/>
              <a:uLnTx/>
              <a:uFillTx/>
              <a:latin typeface="Comic Sans MS" pitchFamily="66" charset="0"/>
            </a:endParaRPr>
          </a:p>
        </p:txBody>
      </p:sp>
      <p:pic>
        <p:nvPicPr>
          <p:cNvPr id="7" name="Picture 4" descr="A:\mulitmeter.jpg"/>
          <p:cNvPicPr>
            <a:picLocks noChangeAspect="1" noChangeArrowheads="1"/>
          </p:cNvPicPr>
          <p:nvPr/>
        </p:nvPicPr>
        <p:blipFill>
          <a:blip r:embed="rId3"/>
          <a:srcRect/>
          <a:stretch>
            <a:fillRect/>
          </a:stretch>
        </p:blipFill>
        <p:spPr bwMode="auto">
          <a:xfrm>
            <a:off x="990600" y="4038600"/>
            <a:ext cx="3352800" cy="2514600"/>
          </a:xfrm>
          <a:prstGeom prst="rect">
            <a:avLst/>
          </a:prstGeom>
          <a:noFill/>
        </p:spPr>
      </p:pic>
      <p:pic>
        <p:nvPicPr>
          <p:cNvPr id="8" name="Picture 5" descr="A:\continuity tester.jpg"/>
          <p:cNvPicPr>
            <a:picLocks noChangeAspect="1" noChangeArrowheads="1"/>
          </p:cNvPicPr>
          <p:nvPr/>
        </p:nvPicPr>
        <p:blipFill>
          <a:blip r:embed="rId4"/>
          <a:srcRect/>
          <a:stretch>
            <a:fillRect/>
          </a:stretch>
        </p:blipFill>
        <p:spPr bwMode="auto">
          <a:xfrm>
            <a:off x="5181600" y="3994150"/>
            <a:ext cx="3352800" cy="2514600"/>
          </a:xfrm>
          <a:prstGeom prst="rect">
            <a:avLst/>
          </a:prstGeom>
          <a:noFill/>
        </p:spPr>
      </p:pic>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12" name="Rectangle 2"/>
          <p:cNvSpPr>
            <a:spLocks noGrp="1" noChangeArrowheads="1"/>
          </p:cNvSpPr>
          <p:nvPr>
            <p:ph type="title"/>
          </p:nvPr>
        </p:nvSpPr>
        <p:spPr>
          <a:xfrm>
            <a:off x="457200" y="1066800"/>
            <a:ext cx="7772400" cy="580269"/>
          </a:xfrm>
        </p:spPr>
        <p:txBody>
          <a:bodyPr/>
          <a:lstStyle/>
          <a:p>
            <a:r>
              <a:rPr lang="en-US" sz="3600" dirty="0">
                <a:solidFill>
                  <a:srgbClr val="C00000"/>
                </a:solidFill>
                <a:latin typeface="Comic Sans MS" pitchFamily="66" charset="0"/>
              </a:rPr>
              <a:t>Testing Switches</a:t>
            </a:r>
          </a:p>
        </p:txBody>
      </p:sp>
      <p:sp>
        <p:nvSpPr>
          <p:cNvPr id="13" name="Rectangle 3"/>
          <p:cNvSpPr txBox="1">
            <a:spLocks noChangeArrowheads="1"/>
          </p:cNvSpPr>
          <p:nvPr/>
        </p:nvSpPr>
        <p:spPr bwMode="auto">
          <a:xfrm>
            <a:off x="457200" y="1828800"/>
            <a:ext cx="7848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AutoNum type="arabicPeriod"/>
              <a:tabLst/>
              <a:defRPr/>
            </a:pPr>
            <a:r>
              <a:rPr kumimoji="0" lang="en-US" sz="2000" b="0" i="0" u="none" strike="noStrike" kern="1200" cap="none" spc="0" normalizeH="0" baseline="0" noProof="0" dirty="0" smtClean="0">
                <a:ln>
                  <a:noFill/>
                </a:ln>
                <a:solidFill>
                  <a:schemeClr val="tx1"/>
                </a:solidFill>
                <a:effectLst/>
                <a:uLnTx/>
                <a:uFillTx/>
                <a:latin typeface="Comic Sans MS" pitchFamily="66" charset="0"/>
              </a:rPr>
              <a:t>Make sure the breaker is off.</a:t>
            </a:r>
          </a:p>
          <a:p>
            <a:pPr marL="342900" marR="0" lvl="0" indent="-342900" algn="l" defTabSz="914400" rtl="0" eaLnBrk="1" fontAlgn="base" latinLnBrk="0" hangingPunct="1">
              <a:lnSpc>
                <a:spcPct val="100000"/>
              </a:lnSpc>
              <a:spcBef>
                <a:spcPct val="20000"/>
              </a:spcBef>
              <a:spcAft>
                <a:spcPct val="0"/>
              </a:spcAft>
              <a:buClrTx/>
              <a:buSzTx/>
              <a:buFontTx/>
              <a:buAutoNum type="arabicPeriod"/>
              <a:tabLst/>
              <a:defRPr/>
            </a:pPr>
            <a:r>
              <a:rPr kumimoji="0" lang="en-US" sz="2000" b="0" i="0" u="none" strike="noStrike" kern="1200" cap="none" spc="0" normalizeH="0" baseline="0" noProof="0" dirty="0" smtClean="0">
                <a:ln>
                  <a:noFill/>
                </a:ln>
                <a:solidFill>
                  <a:schemeClr val="tx1"/>
                </a:solidFill>
                <a:effectLst/>
                <a:uLnTx/>
                <a:uFillTx/>
                <a:latin typeface="Comic Sans MS" pitchFamily="66" charset="0"/>
              </a:rPr>
              <a:t>Turn </a:t>
            </a:r>
            <a:r>
              <a:rPr kumimoji="0" lang="en-US" sz="2000" b="0" i="0" u="none" strike="noStrike" kern="1200" cap="none" spc="0" normalizeH="0" baseline="0" noProof="0" dirty="0" err="1" smtClean="0">
                <a:ln>
                  <a:noFill/>
                </a:ln>
                <a:solidFill>
                  <a:schemeClr val="tx1"/>
                </a:solidFill>
                <a:effectLst/>
                <a:uLnTx/>
                <a:uFillTx/>
                <a:latin typeface="Comic Sans MS" pitchFamily="66" charset="0"/>
              </a:rPr>
              <a:t>multimeter</a:t>
            </a:r>
            <a:r>
              <a:rPr kumimoji="0" lang="en-US" sz="2000" b="0" i="0" u="none" strike="noStrike" kern="1200" cap="none" spc="0" normalizeH="0" baseline="0" noProof="0" dirty="0" smtClean="0">
                <a:ln>
                  <a:noFill/>
                </a:ln>
                <a:solidFill>
                  <a:schemeClr val="tx1"/>
                </a:solidFill>
                <a:effectLst/>
                <a:uLnTx/>
                <a:uFillTx/>
                <a:latin typeface="Comic Sans MS" pitchFamily="66" charset="0"/>
              </a:rPr>
              <a:t> dial to test for ohms or use a continuity tester</a:t>
            </a:r>
          </a:p>
          <a:p>
            <a:pPr marL="342900" marR="0" lvl="0" indent="-342900" algn="l" defTabSz="914400" rtl="0" eaLnBrk="1" fontAlgn="base" latinLnBrk="0" hangingPunct="1">
              <a:lnSpc>
                <a:spcPct val="100000"/>
              </a:lnSpc>
              <a:spcBef>
                <a:spcPct val="20000"/>
              </a:spcBef>
              <a:spcAft>
                <a:spcPct val="0"/>
              </a:spcAft>
              <a:buClrTx/>
              <a:buSzTx/>
              <a:buFontTx/>
              <a:buAutoNum type="arabicPeriod"/>
              <a:tabLst/>
              <a:defRPr/>
            </a:pPr>
            <a:r>
              <a:rPr kumimoji="0" lang="en-US" sz="2000" b="0" i="0" u="none" strike="noStrike" kern="1200" cap="none" spc="0" normalizeH="0" baseline="0" noProof="0" dirty="0" smtClean="0">
                <a:ln>
                  <a:noFill/>
                </a:ln>
                <a:solidFill>
                  <a:schemeClr val="tx1"/>
                </a:solidFill>
                <a:effectLst/>
                <a:uLnTx/>
                <a:uFillTx/>
                <a:latin typeface="Comic Sans MS" pitchFamily="66" charset="0"/>
              </a:rPr>
              <a:t>Attach wires to terminals and flip the switch</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rgbClr val="C00000"/>
                </a:solidFill>
                <a:effectLst/>
                <a:uLnTx/>
                <a:uFillTx/>
                <a:latin typeface="Comic Sans MS" pitchFamily="66" charset="0"/>
              </a:rPr>
              <a:t>A Zero or a light </a:t>
            </a:r>
            <a:r>
              <a:rPr kumimoji="0" lang="en-US" sz="2000" b="0" i="0" u="none" strike="noStrike" kern="1200" cap="none" spc="0" normalizeH="0" baseline="0" noProof="0" dirty="0" smtClean="0">
                <a:ln>
                  <a:noFill/>
                </a:ln>
                <a:solidFill>
                  <a:schemeClr val="tx2"/>
                </a:solidFill>
                <a:effectLst/>
                <a:uLnTx/>
                <a:uFillTx/>
                <a:latin typeface="Comic Sans MS" pitchFamily="66" charset="0"/>
              </a:rPr>
              <a:t>indicates continuous flow</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rgbClr val="C00000"/>
                </a:solidFill>
                <a:effectLst/>
                <a:uLnTx/>
                <a:uFillTx/>
                <a:latin typeface="Comic Sans MS" pitchFamily="66" charset="0"/>
              </a:rPr>
              <a:t>A One or no light </a:t>
            </a:r>
            <a:r>
              <a:rPr kumimoji="0" lang="en-US" sz="2000" b="0" i="0" u="none" strike="noStrike" kern="1200" cap="none" spc="0" normalizeH="0" baseline="0" noProof="0" dirty="0" smtClean="0">
                <a:ln>
                  <a:noFill/>
                </a:ln>
                <a:solidFill>
                  <a:schemeClr val="tx2"/>
                </a:solidFill>
                <a:effectLst/>
                <a:uLnTx/>
                <a:uFillTx/>
                <a:latin typeface="Comic Sans MS" pitchFamily="66" charset="0"/>
              </a:rPr>
              <a:t>indicates no connection</a:t>
            </a:r>
            <a:r>
              <a:rPr kumimoji="0" lang="en-US" sz="2000" b="0" i="0" u="none" strike="noStrike" kern="1200" cap="none" spc="0" normalizeH="0" baseline="0" noProof="0" dirty="0" smtClean="0">
                <a:ln>
                  <a:noFill/>
                </a:ln>
                <a:solidFill>
                  <a:schemeClr val="tx1"/>
                </a:solidFill>
                <a:effectLst/>
                <a:uLnTx/>
                <a:uFillTx/>
                <a:latin typeface="Comic Sans MS" pitchFamily="66" charset="0"/>
              </a:rPr>
              <a:t> </a:t>
            </a:r>
            <a:endParaRPr kumimoji="0" lang="en-US" sz="2000" b="0" i="0" u="none" strike="noStrike" kern="1200" cap="none" spc="0" normalizeH="0" baseline="0" noProof="0" dirty="0">
              <a:ln>
                <a:noFill/>
              </a:ln>
              <a:solidFill>
                <a:schemeClr val="tx1"/>
              </a:solidFill>
              <a:effectLst/>
              <a:uLnTx/>
              <a:uFillTx/>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457200" y="0"/>
            <a:ext cx="8534400" cy="762000"/>
          </a:xfrm>
        </p:spPr>
        <p:txBody>
          <a:bodyPr rtlCol="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kern="1200" dirty="0" smtClean="0">
                <a:solidFill>
                  <a:schemeClr val="tx1"/>
                </a:solidFill>
                <a:latin typeface="Comic Sans MS" pitchFamily="66" charset="0"/>
              </a:rPr>
              <a:t>GRAPHICAL SYMBOLS</a:t>
            </a:r>
          </a:p>
        </p:txBody>
      </p:sp>
      <p:sp>
        <p:nvSpPr>
          <p:cNvPr id="3" name="Titre 1"/>
          <p:cNvSpPr txBox="1">
            <a:spLocks/>
          </p:cNvSpPr>
          <p:nvPr/>
        </p:nvSpPr>
        <p:spPr bwMode="auto">
          <a:xfrm>
            <a:off x="0" y="6096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Electronic</a:t>
            </a:r>
            <a:r>
              <a:rPr kumimoji="0" lang="en-ZA" sz="2800" b="1" i="0" u="none" strike="noStrike" kern="1200" cap="none" spc="0" normalizeH="0" noProof="0" dirty="0" smtClean="0">
                <a:ln>
                  <a:noFill/>
                </a:ln>
                <a:solidFill>
                  <a:srgbClr val="00B0F0"/>
                </a:solidFill>
                <a:effectLst/>
                <a:uLnTx/>
                <a:uFillTx/>
                <a:latin typeface="Comic Sans MS" pitchFamily="66" charset="0"/>
                <a:ea typeface="+mj-ea"/>
                <a:cs typeface="+mj-cs"/>
              </a:rPr>
              <a:t> </a:t>
            </a: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symbols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pic>
        <p:nvPicPr>
          <p:cNvPr id="84994" name="Picture 2"/>
          <p:cNvPicPr>
            <a:picLocks noChangeAspect="1" noChangeArrowheads="1"/>
          </p:cNvPicPr>
          <p:nvPr/>
        </p:nvPicPr>
        <p:blipFill>
          <a:blip r:embed="rId3"/>
          <a:srcRect/>
          <a:stretch>
            <a:fillRect/>
          </a:stretch>
        </p:blipFill>
        <p:spPr bwMode="auto">
          <a:xfrm>
            <a:off x="76201" y="905106"/>
            <a:ext cx="8915399" cy="5724293"/>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2"/>
          <p:cNvSpPr>
            <a:spLocks noGrp="1" noChangeArrowheads="1"/>
          </p:cNvSpPr>
          <p:nvPr>
            <p:ph type="title"/>
          </p:nvPr>
        </p:nvSpPr>
        <p:spPr>
          <a:xfrm>
            <a:off x="533400" y="654050"/>
            <a:ext cx="7772400" cy="641350"/>
          </a:xfrm>
        </p:spPr>
        <p:txBody>
          <a:bodyPr/>
          <a:lstStyle/>
          <a:p>
            <a:r>
              <a:rPr lang="en-US" sz="2800" dirty="0">
                <a:solidFill>
                  <a:srgbClr val="0070C0"/>
                </a:solidFill>
                <a:latin typeface="Comic Sans MS" pitchFamily="66" charset="0"/>
              </a:rPr>
              <a:t>Switches cont.</a:t>
            </a:r>
          </a:p>
        </p:txBody>
      </p:sp>
      <p:sp>
        <p:nvSpPr>
          <p:cNvPr id="6" name="Rectangle 3"/>
          <p:cNvSpPr txBox="1">
            <a:spLocks noChangeArrowheads="1"/>
          </p:cNvSpPr>
          <p:nvPr/>
        </p:nvSpPr>
        <p:spPr bwMode="auto">
          <a:xfrm>
            <a:off x="304800" y="1219200"/>
            <a:ext cx="7848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C00000"/>
                </a:solidFill>
                <a:effectLst/>
                <a:uLnTx/>
                <a:uFillTx/>
                <a:latin typeface="Comic Sans MS" pitchFamily="66" charset="0"/>
              </a:rPr>
              <a:t>Testing 3-way switches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Comic Sans MS" pitchFamily="66" charset="0"/>
              </a:rPr>
              <a:t>Hook on lead to common terminal and use the other lead to check travelers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Comic Sans MS" pitchFamily="66" charset="0"/>
              </a:rPr>
              <a:t>The flow should be continuous between the traveler and the common terminal depending on the position of the switch</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2"/>
                </a:solidFill>
                <a:effectLst/>
                <a:uLnTx/>
                <a:uFillTx/>
                <a:latin typeface="Comic Sans MS" pitchFamily="66" charset="0"/>
              </a:rPr>
              <a:t>If no continuity  is found, replace the switch.</a:t>
            </a:r>
            <a:endParaRPr kumimoji="0" lang="en-US" sz="2000" b="0" i="0" u="none" strike="noStrike" kern="1200" cap="none" spc="0" normalizeH="0" baseline="0" noProof="0" dirty="0">
              <a:ln>
                <a:noFill/>
              </a:ln>
              <a:solidFill>
                <a:schemeClr val="tx2"/>
              </a:solidFill>
              <a:effectLst/>
              <a:uLnTx/>
              <a:uFillTx/>
              <a:latin typeface="Comic Sans MS" pitchFamily="66" charset="0"/>
            </a:endParaRPr>
          </a:p>
        </p:txBody>
      </p:sp>
      <p:sp>
        <p:nvSpPr>
          <p:cNvPr id="7" name="Rectangle 2"/>
          <p:cNvSpPr txBox="1">
            <a:spLocks noChangeArrowheads="1"/>
          </p:cNvSpPr>
          <p:nvPr/>
        </p:nvSpPr>
        <p:spPr bwMode="auto">
          <a:xfrm>
            <a:off x="152400" y="3581400"/>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C00000"/>
                </a:solidFill>
                <a:effectLst/>
                <a:uLnTx/>
                <a:uFillTx/>
                <a:latin typeface="Comic Sans MS" pitchFamily="66" charset="0"/>
                <a:ea typeface="+mj-ea"/>
                <a:cs typeface="+mj-cs"/>
              </a:rPr>
              <a:t>Loads </a:t>
            </a:r>
            <a:endParaRPr kumimoji="0" lang="en-US" sz="2400" b="1" i="0" u="none" strike="noStrike" kern="1200" cap="none" spc="0" normalizeH="0" baseline="0" noProof="0" dirty="0">
              <a:ln>
                <a:noFill/>
              </a:ln>
              <a:solidFill>
                <a:srgbClr val="C00000"/>
              </a:solidFill>
              <a:effectLst/>
              <a:uLnTx/>
              <a:uFillTx/>
              <a:latin typeface="Comic Sans MS" pitchFamily="66" charset="0"/>
              <a:ea typeface="+mj-ea"/>
              <a:cs typeface="+mj-cs"/>
            </a:endParaRPr>
          </a:p>
        </p:txBody>
      </p:sp>
      <p:sp>
        <p:nvSpPr>
          <p:cNvPr id="8" name="Rectangle 3"/>
          <p:cNvSpPr txBox="1">
            <a:spLocks noChangeArrowheads="1"/>
          </p:cNvSpPr>
          <p:nvPr/>
        </p:nvSpPr>
        <p:spPr bwMode="auto">
          <a:xfrm>
            <a:off x="381000" y="4495800"/>
            <a:ext cx="78486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rPr>
              <a:t>Use continuity tester to make sure the current can pass through the load</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rPr>
              <a:t>Attach one lead to the hot wire and the other to the neutral</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rPr>
              <a:t>If no connection exists, the appliance is broken.</a:t>
            </a:r>
            <a:endParaRPr kumimoji="0" lang="en-US" sz="2400" b="0" i="0" u="none" strike="noStrike" kern="1200" cap="none" spc="0" normalizeH="0" baseline="0" noProof="0" dirty="0">
              <a:ln>
                <a:noFill/>
              </a:ln>
              <a:solidFill>
                <a:schemeClr val="tx1"/>
              </a:solidFill>
              <a:effectLst/>
              <a:uLnTx/>
              <a:uFillTx/>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2"/>
          <p:cNvSpPr>
            <a:spLocks noGrp="1" noChangeArrowheads="1"/>
          </p:cNvSpPr>
          <p:nvPr>
            <p:ph type="title"/>
          </p:nvPr>
        </p:nvSpPr>
        <p:spPr>
          <a:xfrm>
            <a:off x="685800" y="685800"/>
            <a:ext cx="7772400" cy="641350"/>
          </a:xfrm>
        </p:spPr>
        <p:txBody>
          <a:bodyPr/>
          <a:lstStyle/>
          <a:p>
            <a:pPr algn="l"/>
            <a:r>
              <a:rPr lang="en-US" sz="3600" dirty="0">
                <a:solidFill>
                  <a:srgbClr val="0070C0"/>
                </a:solidFill>
                <a:latin typeface="Comic Sans MS" pitchFamily="66" charset="0"/>
              </a:rPr>
              <a:t>Testing Receptacles</a:t>
            </a:r>
          </a:p>
        </p:txBody>
      </p:sp>
      <p:sp>
        <p:nvSpPr>
          <p:cNvPr id="6" name="Rectangle 3"/>
          <p:cNvSpPr txBox="1">
            <a:spLocks noChangeArrowheads="1"/>
          </p:cNvSpPr>
          <p:nvPr/>
        </p:nvSpPr>
        <p:spPr bwMode="auto">
          <a:xfrm>
            <a:off x="228600" y="1752600"/>
            <a:ext cx="3200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rPr>
              <a:t>Use receptacle tester to make sure receptacle is wired correctly</a:t>
            </a:r>
            <a:endParaRPr kumimoji="0" lang="en-US" sz="2400" b="0" i="0" u="none" strike="noStrike" kern="1200" cap="none" spc="0" normalizeH="0" baseline="0" noProof="0" dirty="0">
              <a:ln>
                <a:noFill/>
              </a:ln>
              <a:solidFill>
                <a:schemeClr val="tx1"/>
              </a:solidFill>
              <a:effectLst/>
              <a:uLnTx/>
              <a:uFillTx/>
              <a:latin typeface="Comic Sans MS" pitchFamily="66" charset="0"/>
            </a:endParaRPr>
          </a:p>
        </p:txBody>
      </p:sp>
      <p:pic>
        <p:nvPicPr>
          <p:cNvPr id="7" name="Picture 4" descr="A:\MVC-009S.JPG"/>
          <p:cNvPicPr>
            <a:picLocks noChangeAspect="1" noChangeArrowheads="1"/>
          </p:cNvPicPr>
          <p:nvPr/>
        </p:nvPicPr>
        <p:blipFill>
          <a:blip r:embed="rId3"/>
          <a:srcRect/>
          <a:stretch>
            <a:fillRect/>
          </a:stretch>
        </p:blipFill>
        <p:spPr bwMode="auto">
          <a:xfrm>
            <a:off x="4648200" y="1295400"/>
            <a:ext cx="3225800" cy="2419350"/>
          </a:xfrm>
          <a:prstGeom prst="rect">
            <a:avLst/>
          </a:prstGeom>
          <a:noFill/>
        </p:spPr>
      </p:pic>
      <p:sp>
        <p:nvSpPr>
          <p:cNvPr id="8" name="Rectangle 2"/>
          <p:cNvSpPr txBox="1">
            <a:spLocks noChangeArrowheads="1"/>
          </p:cNvSpPr>
          <p:nvPr/>
        </p:nvSpPr>
        <p:spPr bwMode="auto">
          <a:xfrm>
            <a:off x="609600" y="4343400"/>
            <a:ext cx="5867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70C0"/>
                </a:solidFill>
                <a:effectLst/>
                <a:uLnTx/>
                <a:uFillTx/>
                <a:latin typeface="Comic Sans MS" pitchFamily="66" charset="0"/>
                <a:ea typeface="+mj-ea"/>
                <a:cs typeface="+mj-cs"/>
              </a:rPr>
              <a:t>Testing Neutral</a:t>
            </a:r>
            <a:endParaRPr kumimoji="0" lang="en-US" sz="3600" b="1" i="0" u="none" strike="noStrike" kern="1200" cap="none" spc="0" normalizeH="0" baseline="0" noProof="0" dirty="0">
              <a:ln>
                <a:noFill/>
              </a:ln>
              <a:solidFill>
                <a:srgbClr val="0070C0"/>
              </a:solidFill>
              <a:effectLst/>
              <a:uLnTx/>
              <a:uFillTx/>
              <a:latin typeface="Comic Sans MS" pitchFamily="66" charset="0"/>
              <a:ea typeface="+mj-ea"/>
              <a:cs typeface="+mj-cs"/>
            </a:endParaRPr>
          </a:p>
        </p:txBody>
      </p:sp>
      <p:sp>
        <p:nvSpPr>
          <p:cNvPr id="9" name="Rectangle 3"/>
          <p:cNvSpPr txBox="1">
            <a:spLocks noChangeArrowheads="1"/>
          </p:cNvSpPr>
          <p:nvPr/>
        </p:nvSpPr>
        <p:spPr bwMode="auto">
          <a:xfrm>
            <a:off x="381000" y="5257800"/>
            <a:ext cx="7848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rPr>
              <a:t>Use continuity tester to test across any connection between the load and circuit breaker</a:t>
            </a:r>
            <a:endParaRPr kumimoji="0" lang="en-US" sz="2000" b="1" i="0" u="none" strike="noStrike" kern="1200" cap="none" spc="0" normalizeH="0" baseline="0" noProof="0" dirty="0">
              <a:ln>
                <a:noFill/>
              </a:ln>
              <a:solidFill>
                <a:schemeClr val="tx1"/>
              </a:solidFill>
              <a:effectLst/>
              <a:uLnTx/>
              <a:uFillTx/>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2"/>
          <p:cNvSpPr>
            <a:spLocks noGrp="1" noChangeArrowheads="1"/>
          </p:cNvSpPr>
          <p:nvPr>
            <p:ph type="title"/>
          </p:nvPr>
        </p:nvSpPr>
        <p:spPr>
          <a:xfrm>
            <a:off x="762000" y="730250"/>
            <a:ext cx="7772400" cy="641350"/>
          </a:xfrm>
        </p:spPr>
        <p:txBody>
          <a:bodyPr/>
          <a:lstStyle/>
          <a:p>
            <a:r>
              <a:rPr lang="en-US" sz="3600" b="1" dirty="0">
                <a:solidFill>
                  <a:srgbClr val="00B0F0"/>
                </a:solidFill>
                <a:latin typeface="Comic Sans MS" pitchFamily="66" charset="0"/>
              </a:rPr>
              <a:t>Repairing circuit</a:t>
            </a:r>
          </a:p>
        </p:txBody>
      </p:sp>
      <p:sp>
        <p:nvSpPr>
          <p:cNvPr id="6" name="Rectangle 3"/>
          <p:cNvSpPr txBox="1">
            <a:spLocks noChangeArrowheads="1"/>
          </p:cNvSpPr>
          <p:nvPr/>
        </p:nvSpPr>
        <p:spPr bwMode="auto">
          <a:xfrm>
            <a:off x="685800" y="1828800"/>
            <a:ext cx="7848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Comic Sans MS" pitchFamily="66" charset="0"/>
              </a:rPr>
              <a:t>Repairs generally consist of:</a:t>
            </a:r>
          </a:p>
          <a:p>
            <a:pPr marL="609600" marR="0" lvl="0" indent="-609600" algn="l"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Comic Sans MS" pitchFamily="66" charset="0"/>
            </a:endParaRPr>
          </a:p>
          <a:p>
            <a:pPr marL="990600" marR="0" lvl="1" indent="-533400" algn="l" defTabSz="914400" rtl="0" eaLnBrk="1" fontAlgn="base" latinLnBrk="0" hangingPunct="1">
              <a:lnSpc>
                <a:spcPct val="125000"/>
              </a:lnSpc>
              <a:spcBef>
                <a:spcPct val="20000"/>
              </a:spcBef>
              <a:spcAft>
                <a:spcPct val="0"/>
              </a:spcAft>
              <a:buClrTx/>
              <a:buSzTx/>
              <a:buFontTx/>
              <a:buAutoNum type="arabicPeriod"/>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rPr>
              <a:t>Taping breaks in insulation with electrical tape</a:t>
            </a:r>
          </a:p>
          <a:p>
            <a:pPr marL="990600" marR="0" lvl="1" indent="-533400" algn="l" defTabSz="914400" rtl="0" eaLnBrk="1" fontAlgn="base" latinLnBrk="0" hangingPunct="1">
              <a:lnSpc>
                <a:spcPct val="125000"/>
              </a:lnSpc>
              <a:spcBef>
                <a:spcPct val="20000"/>
              </a:spcBef>
              <a:spcAft>
                <a:spcPct val="0"/>
              </a:spcAft>
              <a:buClrTx/>
              <a:buSzTx/>
              <a:buFontTx/>
              <a:buAutoNum type="arabicPeriod"/>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rPr>
              <a:t>Installing new switches</a:t>
            </a:r>
          </a:p>
          <a:p>
            <a:pPr marL="990600" marR="0" lvl="1" indent="-533400" algn="l" defTabSz="914400" rtl="0" eaLnBrk="1" fontAlgn="base" latinLnBrk="0" hangingPunct="1">
              <a:lnSpc>
                <a:spcPct val="125000"/>
              </a:lnSpc>
              <a:spcBef>
                <a:spcPct val="20000"/>
              </a:spcBef>
              <a:spcAft>
                <a:spcPct val="0"/>
              </a:spcAft>
              <a:buClrTx/>
              <a:buSzTx/>
              <a:buFontTx/>
              <a:buAutoNum type="arabicPeriod"/>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rPr>
              <a:t>Changing wiring configurations</a:t>
            </a:r>
          </a:p>
          <a:p>
            <a:pPr marL="990600" marR="0" lvl="1" indent="-533400" algn="l" defTabSz="914400" rtl="0" eaLnBrk="1" fontAlgn="base" latinLnBrk="0" hangingPunct="1">
              <a:lnSpc>
                <a:spcPct val="125000"/>
              </a:lnSpc>
              <a:spcBef>
                <a:spcPct val="20000"/>
              </a:spcBef>
              <a:spcAft>
                <a:spcPct val="0"/>
              </a:spcAft>
              <a:buClrTx/>
              <a:buSzTx/>
              <a:buFontTx/>
              <a:buAutoNum type="arabicPeriod"/>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rPr>
              <a:t>Tightening connections</a:t>
            </a:r>
          </a:p>
          <a:p>
            <a:pPr marL="990600" marR="0" lvl="1" indent="-533400" algn="l" defTabSz="914400" rtl="0" eaLnBrk="1" fontAlgn="base" latinLnBrk="0" hangingPunct="1">
              <a:lnSpc>
                <a:spcPct val="125000"/>
              </a:lnSpc>
              <a:spcBef>
                <a:spcPct val="20000"/>
              </a:spcBef>
              <a:spcAft>
                <a:spcPct val="0"/>
              </a:spcAft>
              <a:buClrTx/>
              <a:buSzTx/>
              <a:buFontTx/>
              <a:buAutoNum type="arabicPeriod"/>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rPr>
              <a:t>Reconnecting plug wires</a:t>
            </a:r>
          </a:p>
          <a:p>
            <a:pPr marL="990600" marR="0" lvl="1" indent="-533400" algn="l" defTabSz="914400" rtl="0" eaLnBrk="1" fontAlgn="base" latinLnBrk="0" hangingPunct="1">
              <a:lnSpc>
                <a:spcPct val="125000"/>
              </a:lnSpc>
              <a:spcBef>
                <a:spcPct val="20000"/>
              </a:spcBef>
              <a:spcAft>
                <a:spcPct val="0"/>
              </a:spcAft>
              <a:buClrTx/>
              <a:buSzTx/>
              <a:buFontTx/>
              <a:buAutoNum type="arabicPeriod"/>
              <a:tabLst/>
              <a:defRPr/>
            </a:pPr>
            <a:endParaRPr kumimoji="0" lang="en-US" sz="2000" b="1" i="0" u="none" strike="noStrike" kern="1200" cap="none" spc="0" normalizeH="0" baseline="0" noProof="0" dirty="0" smtClean="0">
              <a:ln>
                <a:noFill/>
              </a:ln>
              <a:solidFill>
                <a:schemeClr val="tx1"/>
              </a:solidFill>
              <a:effectLst/>
              <a:uLnTx/>
              <a:uFillTx/>
              <a:latin typeface="Comic Sans MS" pitchFamily="66" charset="0"/>
            </a:endParaRPr>
          </a:p>
          <a:p>
            <a:pPr marL="609600" marR="0" lvl="0" indent="-609600" algn="l" defTabSz="914400" rtl="0" eaLnBrk="1" fontAlgn="base" latinLnBrk="0" hangingPunct="1">
              <a:lnSpc>
                <a:spcPct val="125000"/>
              </a:lnSpc>
              <a:spcBef>
                <a:spcPct val="20000"/>
              </a:spcBef>
              <a:spcAft>
                <a:spcPct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omic Sans MS" pitchFamily="66" charset="0"/>
              </a:rPr>
              <a:t>	MAKE ALL REPAIRS WITH CIRCUIT BREAKER OFF!!!</a:t>
            </a:r>
            <a:endParaRPr kumimoji="0" lang="en-US" sz="2400" b="1" i="0" u="none" strike="noStrike" kern="1200" cap="none" spc="0" normalizeH="0" baseline="0" noProof="0" dirty="0">
              <a:ln>
                <a:noFill/>
              </a:ln>
              <a:solidFill>
                <a:srgbClr val="FF0000"/>
              </a:solidFill>
              <a:effectLst/>
              <a:uLnTx/>
              <a:uFillTx/>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7" name="Rectangle 2"/>
          <p:cNvSpPr>
            <a:spLocks noGrp="1" noChangeArrowheads="1"/>
          </p:cNvSpPr>
          <p:nvPr>
            <p:ph type="title"/>
          </p:nvPr>
        </p:nvSpPr>
        <p:spPr>
          <a:xfrm>
            <a:off x="457200" y="654050"/>
            <a:ext cx="7772400" cy="641350"/>
          </a:xfrm>
        </p:spPr>
        <p:txBody>
          <a:bodyPr/>
          <a:lstStyle/>
          <a:p>
            <a:r>
              <a:rPr lang="en-US" sz="3600" b="1" dirty="0">
                <a:solidFill>
                  <a:srgbClr val="00B0F0"/>
                </a:solidFill>
                <a:latin typeface="Comic Sans MS" pitchFamily="66" charset="0"/>
              </a:rPr>
              <a:t>REVIEW</a:t>
            </a:r>
          </a:p>
        </p:txBody>
      </p:sp>
      <p:sp>
        <p:nvSpPr>
          <p:cNvPr id="8" name="Rectangle 3"/>
          <p:cNvSpPr txBox="1">
            <a:spLocks noChangeArrowheads="1"/>
          </p:cNvSpPr>
          <p:nvPr/>
        </p:nvSpPr>
        <p:spPr bwMode="auto">
          <a:xfrm>
            <a:off x="381000" y="1752600"/>
            <a:ext cx="7848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90000"/>
              </a:lnSpc>
              <a:spcBef>
                <a:spcPct val="20000"/>
              </a:spcBef>
              <a:spcAft>
                <a:spcPct val="0"/>
              </a:spcAft>
              <a:buClrTx/>
              <a:buSzTx/>
              <a:buFontTx/>
              <a:buAutoNum type="arabicPeriod"/>
              <a:tabLst/>
              <a:defRPr/>
            </a:pPr>
            <a:r>
              <a:rPr kumimoji="0" lang="en-US" sz="2000" b="1" i="0" u="none" strike="noStrike" kern="1200" cap="none" spc="0" normalizeH="0" baseline="0" noProof="0" smtClean="0">
                <a:ln>
                  <a:noFill/>
                </a:ln>
                <a:solidFill>
                  <a:schemeClr val="tx1"/>
                </a:solidFill>
                <a:effectLst/>
                <a:uLnTx/>
                <a:uFillTx/>
                <a:latin typeface="Comic Sans MS" pitchFamily="66" charset="0"/>
              </a:rPr>
              <a:t>When a circuit doesn’t operate, where is the first place you should look?</a:t>
            </a:r>
          </a:p>
          <a:p>
            <a:pPr marL="609600" marR="0" lvl="0" indent="-609600" algn="l" defTabSz="914400" rtl="0" eaLnBrk="1" fontAlgn="base" latinLnBrk="0" hangingPunct="1">
              <a:lnSpc>
                <a:spcPct val="90000"/>
              </a:lnSpc>
              <a:spcBef>
                <a:spcPct val="20000"/>
              </a:spcBef>
              <a:spcAft>
                <a:spcPct val="0"/>
              </a:spcAft>
              <a:buClrTx/>
              <a:buSzTx/>
              <a:buFontTx/>
              <a:buAutoNum type="arabicPeriod"/>
              <a:tabLst/>
              <a:defRPr/>
            </a:pPr>
            <a:endParaRPr kumimoji="0" lang="en-US" sz="2000" b="1" i="0" u="none" strike="noStrike" kern="1200" cap="none" spc="0" normalizeH="0" baseline="0" noProof="0" smtClean="0">
              <a:ln>
                <a:noFill/>
              </a:ln>
              <a:solidFill>
                <a:schemeClr val="tx2"/>
              </a:solidFill>
              <a:effectLst/>
              <a:uLnTx/>
              <a:uFillTx/>
              <a:latin typeface="Comic Sans MS" pitchFamily="66" charset="0"/>
            </a:endParaRPr>
          </a:p>
          <a:p>
            <a:pPr marL="990600" marR="0" lvl="1" indent="-533400" algn="l" defTabSz="914400" rtl="0" eaLnBrk="1" fontAlgn="base" latinLnBrk="0" hangingPunct="1">
              <a:lnSpc>
                <a:spcPct val="90000"/>
              </a:lnSpc>
              <a:spcBef>
                <a:spcPct val="20000"/>
              </a:spcBef>
              <a:spcAft>
                <a:spcPct val="0"/>
              </a:spcAft>
              <a:buClrTx/>
              <a:buSzTx/>
              <a:buFontTx/>
              <a:buNone/>
              <a:tabLst/>
              <a:defRPr/>
            </a:pPr>
            <a:r>
              <a:rPr kumimoji="0" lang="en-US" sz="1800" b="1" i="0" u="none" strike="noStrike" kern="1200" cap="none" spc="0" normalizeH="0" baseline="0" noProof="0" smtClean="0">
                <a:ln>
                  <a:noFill/>
                </a:ln>
                <a:solidFill>
                  <a:schemeClr val="tx2"/>
                </a:solidFill>
                <a:effectLst/>
                <a:uLnTx/>
                <a:uFillTx/>
                <a:latin typeface="Comic Sans MS" pitchFamily="66" charset="0"/>
              </a:rPr>
              <a:t>Circuit breaker</a:t>
            </a:r>
          </a:p>
          <a:p>
            <a:pPr marL="609600" marR="0" lvl="0" indent="-609600" algn="l" defTabSz="914400" rtl="0" eaLnBrk="1" fontAlgn="base" latinLnBrk="0" hangingPunct="1">
              <a:lnSpc>
                <a:spcPct val="90000"/>
              </a:lnSpc>
              <a:spcBef>
                <a:spcPct val="20000"/>
              </a:spcBef>
              <a:spcAft>
                <a:spcPct val="0"/>
              </a:spcAft>
              <a:buClrTx/>
              <a:buSzTx/>
              <a:buFontTx/>
              <a:buAutoNum type="arabicPeriod"/>
              <a:tabLst/>
              <a:defRPr/>
            </a:pPr>
            <a:endParaRPr kumimoji="0" lang="en-US" sz="2000" b="1" i="0" u="none" strike="noStrike" kern="1200" cap="none" spc="0" normalizeH="0" baseline="0" noProof="0" smtClean="0">
              <a:ln>
                <a:noFill/>
              </a:ln>
              <a:solidFill>
                <a:schemeClr val="tx1"/>
              </a:solidFill>
              <a:effectLst/>
              <a:uLnTx/>
              <a:uFillTx/>
              <a:latin typeface="Comic Sans MS" pitchFamily="66" charset="0"/>
            </a:endParaRPr>
          </a:p>
          <a:p>
            <a:pPr marL="609600" marR="0" lvl="0" indent="-609600" algn="l" defTabSz="914400" rtl="0" eaLnBrk="1" fontAlgn="base" latinLnBrk="0" hangingPunct="1">
              <a:lnSpc>
                <a:spcPct val="90000"/>
              </a:lnSpc>
              <a:spcBef>
                <a:spcPct val="20000"/>
              </a:spcBef>
              <a:spcAft>
                <a:spcPct val="0"/>
              </a:spcAft>
              <a:buClrTx/>
              <a:buSzTx/>
              <a:buFontTx/>
              <a:buAutoNum type="arabicPeriod"/>
              <a:tabLst/>
              <a:defRPr/>
            </a:pPr>
            <a:r>
              <a:rPr kumimoji="0" lang="en-US" sz="2000" b="1" i="0" u="none" strike="noStrike" kern="1200" cap="none" spc="0" normalizeH="0" baseline="0" noProof="0" smtClean="0">
                <a:ln>
                  <a:noFill/>
                </a:ln>
                <a:solidFill>
                  <a:schemeClr val="tx1"/>
                </a:solidFill>
                <a:effectLst/>
                <a:uLnTx/>
                <a:uFillTx/>
                <a:latin typeface="Comic Sans MS" pitchFamily="66" charset="0"/>
              </a:rPr>
              <a:t>What are common signs that a short circuit has occurred?</a:t>
            </a:r>
          </a:p>
          <a:p>
            <a:pPr marL="609600" marR="0" lvl="0" indent="-609600" algn="l" defTabSz="914400" rtl="0" eaLnBrk="1" fontAlgn="base" latinLnBrk="0" hangingPunct="1">
              <a:lnSpc>
                <a:spcPct val="90000"/>
              </a:lnSpc>
              <a:spcBef>
                <a:spcPct val="20000"/>
              </a:spcBef>
              <a:spcAft>
                <a:spcPct val="0"/>
              </a:spcAft>
              <a:buClrTx/>
              <a:buSzTx/>
              <a:buFontTx/>
              <a:buAutoNum type="arabicPeriod"/>
              <a:tabLst/>
              <a:defRPr/>
            </a:pPr>
            <a:endParaRPr kumimoji="0" lang="en-US" sz="2000" b="1" i="0" u="none" strike="noStrike" kern="1200" cap="none" spc="0" normalizeH="0" baseline="0" noProof="0" smtClean="0">
              <a:ln>
                <a:noFill/>
              </a:ln>
              <a:solidFill>
                <a:schemeClr val="tx2"/>
              </a:solidFill>
              <a:effectLst/>
              <a:uLnTx/>
              <a:uFillTx/>
              <a:latin typeface="Comic Sans MS" pitchFamily="66" charset="0"/>
            </a:endParaRPr>
          </a:p>
          <a:p>
            <a:pPr marL="990600" marR="0" lvl="1" indent="-533400" algn="l" defTabSz="914400" rtl="0" eaLnBrk="1" fontAlgn="base" latinLnBrk="0" hangingPunct="1">
              <a:lnSpc>
                <a:spcPct val="90000"/>
              </a:lnSpc>
              <a:spcBef>
                <a:spcPct val="20000"/>
              </a:spcBef>
              <a:spcAft>
                <a:spcPct val="0"/>
              </a:spcAft>
              <a:buClrTx/>
              <a:buSzTx/>
              <a:buFontTx/>
              <a:buNone/>
              <a:tabLst/>
              <a:defRPr/>
            </a:pPr>
            <a:r>
              <a:rPr kumimoji="0" lang="en-US" sz="1800" b="1" i="0" u="none" strike="noStrike" kern="1200" cap="none" spc="0" normalizeH="0" baseline="0" noProof="0" smtClean="0">
                <a:ln>
                  <a:noFill/>
                </a:ln>
                <a:solidFill>
                  <a:schemeClr val="tx2"/>
                </a:solidFill>
                <a:effectLst/>
                <a:uLnTx/>
                <a:uFillTx/>
                <a:latin typeface="Comic Sans MS" pitchFamily="66" charset="0"/>
              </a:rPr>
              <a:t>Smoke-lined outlets and plugs, sparks, loud pops </a:t>
            </a:r>
          </a:p>
          <a:p>
            <a:pPr marL="990600" marR="0" lvl="1" indent="-533400" algn="l" defTabSz="914400" rtl="0" eaLnBrk="1" fontAlgn="base" latinLnBrk="0" hangingPunct="1">
              <a:lnSpc>
                <a:spcPct val="90000"/>
              </a:lnSpc>
              <a:spcBef>
                <a:spcPct val="20000"/>
              </a:spcBef>
              <a:spcAft>
                <a:spcPct val="0"/>
              </a:spcAft>
              <a:buClrTx/>
              <a:buSzTx/>
              <a:buFontTx/>
              <a:buAutoNum type="arabicPeriod"/>
              <a:tabLst/>
              <a:defRPr/>
            </a:pPr>
            <a:endParaRPr kumimoji="0" lang="en-US" sz="1800" b="1" i="0" u="none" strike="noStrike" kern="1200" cap="none" spc="0" normalizeH="0" baseline="0" noProof="0" smtClean="0">
              <a:ln>
                <a:noFill/>
              </a:ln>
              <a:solidFill>
                <a:schemeClr val="tx2"/>
              </a:solidFill>
              <a:effectLst/>
              <a:uLnTx/>
              <a:uFillTx/>
              <a:latin typeface="Comic Sans MS" pitchFamily="66" charset="0"/>
            </a:endParaRPr>
          </a:p>
          <a:p>
            <a:pPr marL="609600" marR="0" lvl="0" indent="-609600" algn="l" defTabSz="914400" rtl="0" eaLnBrk="1" fontAlgn="base" latinLnBrk="0" hangingPunct="1">
              <a:lnSpc>
                <a:spcPct val="90000"/>
              </a:lnSpc>
              <a:spcBef>
                <a:spcPct val="20000"/>
              </a:spcBef>
              <a:spcAft>
                <a:spcPct val="0"/>
              </a:spcAft>
              <a:buClrTx/>
              <a:buSzTx/>
              <a:buFontTx/>
              <a:buAutoNum type="arabicPeriod"/>
              <a:tabLst/>
              <a:defRPr/>
            </a:pPr>
            <a:r>
              <a:rPr kumimoji="0" lang="en-US" sz="2000" b="1" i="0" u="none" strike="noStrike" kern="1200" cap="none" spc="0" normalizeH="0" baseline="0" noProof="0" smtClean="0">
                <a:ln>
                  <a:noFill/>
                </a:ln>
                <a:solidFill>
                  <a:schemeClr val="tx1"/>
                </a:solidFill>
                <a:effectLst/>
                <a:uLnTx/>
                <a:uFillTx/>
                <a:latin typeface="Comic Sans MS" pitchFamily="66" charset="0"/>
              </a:rPr>
              <a:t>What are two things that can cause a short circuit?</a:t>
            </a:r>
          </a:p>
          <a:p>
            <a:pPr marL="609600" marR="0" lvl="0" indent="-609600" algn="l" defTabSz="914400" rtl="0" eaLnBrk="1" fontAlgn="base" latinLnBrk="0" hangingPunct="1">
              <a:lnSpc>
                <a:spcPct val="90000"/>
              </a:lnSpc>
              <a:spcBef>
                <a:spcPct val="20000"/>
              </a:spcBef>
              <a:spcAft>
                <a:spcPct val="0"/>
              </a:spcAft>
              <a:buClrTx/>
              <a:buSzTx/>
              <a:buFontTx/>
              <a:buAutoNum type="arabicPeriod"/>
              <a:tabLst/>
              <a:defRPr/>
            </a:pPr>
            <a:endParaRPr kumimoji="0" lang="en-US" sz="2000" b="1" i="0" u="none" strike="noStrike" kern="1200" cap="none" spc="0" normalizeH="0" baseline="0" noProof="0" smtClean="0">
              <a:ln>
                <a:noFill/>
              </a:ln>
              <a:solidFill>
                <a:schemeClr val="tx2"/>
              </a:solidFill>
              <a:effectLst/>
              <a:uLnTx/>
              <a:uFillTx/>
              <a:latin typeface="Comic Sans MS" pitchFamily="66" charset="0"/>
            </a:endParaRPr>
          </a:p>
          <a:p>
            <a:pPr marL="990600" marR="0" lvl="1" indent="-533400" algn="l" defTabSz="914400" rtl="0" eaLnBrk="1" fontAlgn="base" latinLnBrk="0" hangingPunct="1">
              <a:lnSpc>
                <a:spcPct val="90000"/>
              </a:lnSpc>
              <a:spcBef>
                <a:spcPct val="20000"/>
              </a:spcBef>
              <a:spcAft>
                <a:spcPct val="0"/>
              </a:spcAft>
              <a:buClrTx/>
              <a:buSzTx/>
              <a:buFontTx/>
              <a:buNone/>
              <a:tabLst/>
              <a:defRPr/>
            </a:pPr>
            <a:r>
              <a:rPr kumimoji="0" lang="en-US" sz="1800" b="1" i="0" u="none" strike="noStrike" kern="1200" cap="none" spc="0" normalizeH="0" baseline="0" noProof="0" smtClean="0">
                <a:ln>
                  <a:noFill/>
                </a:ln>
                <a:solidFill>
                  <a:schemeClr val="tx2"/>
                </a:solidFill>
                <a:effectLst/>
                <a:uLnTx/>
                <a:uFillTx/>
                <a:latin typeface="Comic Sans MS" pitchFamily="66" charset="0"/>
              </a:rPr>
              <a:t>Wires touching each other or incorrect wiring configuration</a:t>
            </a:r>
            <a:endParaRPr kumimoji="0" lang="en-US" sz="1800" b="1" i="0" u="none" strike="noStrike" kern="1200" cap="none" spc="0" normalizeH="0" baseline="0" noProof="0">
              <a:ln>
                <a:noFill/>
              </a:ln>
              <a:solidFill>
                <a:schemeClr val="tx2"/>
              </a:solidFill>
              <a:effectLst/>
              <a:uLnTx/>
              <a:uFillTx/>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dissolv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dissolve">
                                      <p:cBhvr>
                                        <p:cTn id="15" dur="500"/>
                                        <p:tgtEl>
                                          <p:spTgt spid="8">
                                            <p:txEl>
                                              <p:pRg st="4" end="4"/>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dissolve">
                                      <p:cBhvr>
                                        <p:cTn id="18" dur="500"/>
                                        <p:tgtEl>
                                          <p:spTgt spid="8">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animEffect transition="in" filter="dissolve">
                                      <p:cBhvr>
                                        <p:cTn id="23" dur="500"/>
                                        <p:tgtEl>
                                          <p:spTgt spid="8">
                                            <p:txEl>
                                              <p:pRg st="8" end="8"/>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xEl>
                                              <p:pRg st="10" end="10"/>
                                            </p:txEl>
                                          </p:spTgt>
                                        </p:tgtEl>
                                        <p:attrNameLst>
                                          <p:attrName>style.visibility</p:attrName>
                                        </p:attrNameLst>
                                      </p:cBhvr>
                                      <p:to>
                                        <p:strVal val="visible"/>
                                      </p:to>
                                    </p:set>
                                    <p:animEffect transition="in" filter="dissolve">
                                      <p:cBhvr>
                                        <p:cTn id="26"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2"/>
          <p:cNvSpPr txBox="1">
            <a:spLocks noChangeArrowheads="1"/>
          </p:cNvSpPr>
          <p:nvPr/>
        </p:nvSpPr>
        <p:spPr bwMode="auto">
          <a:xfrm>
            <a:off x="762000" y="654050"/>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Comic Sans MS" pitchFamily="66" charset="0"/>
                <a:ea typeface="+mj-ea"/>
                <a:cs typeface="+mj-cs"/>
              </a:rPr>
              <a:t>Review cont.</a:t>
            </a:r>
            <a:endParaRPr kumimoji="0" lang="en-US" sz="36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6" name="Rectangle 3"/>
          <p:cNvSpPr txBox="1">
            <a:spLocks noChangeArrowheads="1"/>
          </p:cNvSpPr>
          <p:nvPr/>
        </p:nvSpPr>
        <p:spPr bwMode="auto">
          <a:xfrm>
            <a:off x="914400" y="1752600"/>
            <a:ext cx="7848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AutoNum type="arabicPeriod" startAt="4"/>
              <a:tabLst/>
              <a:defRPr/>
            </a:pPr>
            <a:r>
              <a:rPr kumimoji="0" lang="en-US" sz="2400" b="1" i="0" u="none" strike="noStrike" kern="1200" cap="none" spc="0" normalizeH="0" baseline="0" noProof="0" smtClean="0">
                <a:ln>
                  <a:noFill/>
                </a:ln>
                <a:solidFill>
                  <a:schemeClr val="tx1"/>
                </a:solidFill>
                <a:effectLst/>
                <a:uLnTx/>
                <a:uFillTx/>
                <a:latin typeface="Comic Sans MS" pitchFamily="66" charset="0"/>
              </a:rPr>
              <a:t>What two tools are commonly used to test continuity of electrical circuits?</a:t>
            </a:r>
          </a:p>
          <a:p>
            <a:pPr marL="609600" marR="0" lvl="0" indent="-609600" algn="l" defTabSz="914400" rtl="0" eaLnBrk="1" fontAlgn="base" latinLnBrk="0" hangingPunct="1">
              <a:lnSpc>
                <a:spcPct val="100000"/>
              </a:lnSpc>
              <a:spcBef>
                <a:spcPct val="20000"/>
              </a:spcBef>
              <a:spcAft>
                <a:spcPct val="0"/>
              </a:spcAft>
              <a:buClrTx/>
              <a:buSzTx/>
              <a:buFontTx/>
              <a:buAutoNum type="arabicPeriod" startAt="4"/>
              <a:tabLst/>
              <a:defRPr/>
            </a:pPr>
            <a:endParaRPr kumimoji="0" lang="en-US" sz="2400" b="1" i="0" u="none" strike="noStrike" kern="1200" cap="none" spc="0" normalizeH="0" baseline="0" noProof="0" smtClean="0">
              <a:ln>
                <a:noFill/>
              </a:ln>
              <a:solidFill>
                <a:schemeClr val="tx1"/>
              </a:solidFill>
              <a:effectLst/>
              <a:uLnTx/>
              <a:uFillTx/>
              <a:latin typeface="Comic Sans MS" pitchFamily="66" charset="0"/>
            </a:endParaRPr>
          </a:p>
          <a:p>
            <a:pPr marL="990600" marR="0" lvl="1" indent="-5334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smtClean="0">
                <a:ln>
                  <a:noFill/>
                </a:ln>
                <a:solidFill>
                  <a:schemeClr val="tx2"/>
                </a:solidFill>
                <a:effectLst/>
                <a:uLnTx/>
                <a:uFillTx/>
                <a:latin typeface="Comic Sans MS" pitchFamily="66" charset="0"/>
              </a:rPr>
              <a:t>mulitmeter(sets on ohms) and continuity tester</a:t>
            </a:r>
          </a:p>
          <a:p>
            <a:pPr marL="990600" marR="0" lvl="1" indent="-533400" algn="l"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smtClean="0">
              <a:ln>
                <a:noFill/>
              </a:ln>
              <a:solidFill>
                <a:schemeClr val="tx2"/>
              </a:solidFill>
              <a:effectLst/>
              <a:uLnTx/>
              <a:uFillTx/>
              <a:latin typeface="Comic Sans MS" pitchFamily="66" charset="0"/>
            </a:endParaRPr>
          </a:p>
          <a:p>
            <a:pPr marL="609600" marR="0" lvl="0" indent="-609600" algn="l" defTabSz="914400" rtl="0" eaLnBrk="1" fontAlgn="base" latinLnBrk="0" hangingPunct="1">
              <a:lnSpc>
                <a:spcPct val="100000"/>
              </a:lnSpc>
              <a:spcBef>
                <a:spcPct val="20000"/>
              </a:spcBef>
              <a:spcAft>
                <a:spcPct val="0"/>
              </a:spcAft>
              <a:buClrTx/>
              <a:buSzTx/>
              <a:buFontTx/>
              <a:buAutoNum type="arabicPeriod" startAt="5"/>
              <a:tabLst/>
              <a:defRPr/>
            </a:pPr>
            <a:r>
              <a:rPr kumimoji="0" lang="en-US" sz="2400" b="1" i="0" u="none" strike="noStrike" kern="1200" cap="none" spc="0" normalizeH="0" baseline="0" noProof="0" smtClean="0">
                <a:ln>
                  <a:noFill/>
                </a:ln>
                <a:solidFill>
                  <a:schemeClr val="tx1"/>
                </a:solidFill>
                <a:effectLst/>
                <a:uLnTx/>
                <a:uFillTx/>
                <a:latin typeface="Comic Sans MS" pitchFamily="66" charset="0"/>
              </a:rPr>
              <a:t>Should the power be turned on or off when using a continuity tester?</a:t>
            </a:r>
          </a:p>
          <a:p>
            <a:pPr marL="609600" marR="0" lvl="0" indent="-609600" algn="l" defTabSz="914400" rtl="0" eaLnBrk="1" fontAlgn="base" latinLnBrk="0" hangingPunct="1">
              <a:lnSpc>
                <a:spcPct val="100000"/>
              </a:lnSpc>
              <a:spcBef>
                <a:spcPct val="20000"/>
              </a:spcBef>
              <a:spcAft>
                <a:spcPct val="0"/>
              </a:spcAft>
              <a:buClrTx/>
              <a:buSzTx/>
              <a:buFontTx/>
              <a:buAutoNum type="arabicPeriod" startAt="5"/>
              <a:tabLst/>
              <a:defRPr/>
            </a:pPr>
            <a:endParaRPr kumimoji="0" lang="en-US" sz="2400" b="1" i="0" u="none" strike="noStrike" kern="1200" cap="none" spc="0" normalizeH="0" baseline="0" noProof="0" smtClean="0">
              <a:ln>
                <a:noFill/>
              </a:ln>
              <a:solidFill>
                <a:schemeClr val="tx1"/>
              </a:solidFill>
              <a:effectLst/>
              <a:uLnTx/>
              <a:uFillTx/>
              <a:latin typeface="Comic Sans MS" pitchFamily="66" charset="0"/>
            </a:endParaRPr>
          </a:p>
          <a:p>
            <a:pPr marL="990600" marR="0" lvl="1" indent="-5334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smtClean="0">
                <a:ln>
                  <a:noFill/>
                </a:ln>
                <a:solidFill>
                  <a:schemeClr val="tx2"/>
                </a:solidFill>
                <a:effectLst/>
                <a:uLnTx/>
                <a:uFillTx/>
                <a:latin typeface="Comic Sans MS" pitchFamily="66" charset="0"/>
              </a:rPr>
              <a:t>OFF!!!!</a:t>
            </a:r>
          </a:p>
          <a:p>
            <a:pPr marL="990600" marR="0" lvl="1" indent="-533400" algn="l"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smtClean="0">
              <a:ln>
                <a:noFill/>
              </a:ln>
              <a:solidFill>
                <a:schemeClr val="tx2"/>
              </a:solidFill>
              <a:effectLst/>
              <a:uLnTx/>
              <a:uFillTx/>
              <a:latin typeface="Comic Sans MS" pitchFamily="66" charset="0"/>
            </a:endParaRPr>
          </a:p>
          <a:p>
            <a:pPr marL="609600" marR="0" lvl="0" indent="-609600" algn="l" defTabSz="914400" rtl="0" eaLnBrk="1" fontAlgn="base" latinLnBrk="0" hangingPunct="1">
              <a:lnSpc>
                <a:spcPct val="100000"/>
              </a:lnSpc>
              <a:spcBef>
                <a:spcPct val="20000"/>
              </a:spcBef>
              <a:spcAft>
                <a:spcPct val="0"/>
              </a:spcAft>
              <a:buClrTx/>
              <a:buSzTx/>
              <a:buFontTx/>
              <a:buAutoNum type="arabicPeriod" startAt="6"/>
              <a:tabLst/>
              <a:defRPr/>
            </a:pPr>
            <a:r>
              <a:rPr kumimoji="0" lang="en-US" sz="2400" b="1" i="0" u="none" strike="noStrike" kern="1200" cap="none" spc="0" normalizeH="0" baseline="0" noProof="0" smtClean="0">
                <a:ln>
                  <a:noFill/>
                </a:ln>
                <a:solidFill>
                  <a:schemeClr val="tx1"/>
                </a:solidFill>
                <a:effectLst/>
                <a:uLnTx/>
                <a:uFillTx/>
                <a:latin typeface="Comic Sans MS" pitchFamily="66" charset="0"/>
              </a:rPr>
              <a:t>Before making repairs, make sure the electricity is ___________________?</a:t>
            </a:r>
          </a:p>
          <a:p>
            <a:pPr marL="609600" marR="0" lvl="0" indent="-609600" algn="l"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1200" cap="none" spc="0" normalizeH="0" baseline="0" noProof="0" smtClean="0">
              <a:ln>
                <a:noFill/>
              </a:ln>
              <a:solidFill>
                <a:schemeClr val="tx1"/>
              </a:solidFill>
              <a:effectLst/>
              <a:uLnTx/>
              <a:uFillTx/>
              <a:latin typeface="Comic Sans MS" pitchFamily="66" charset="0"/>
            </a:endParaRPr>
          </a:p>
          <a:p>
            <a:pPr marL="609600" marR="0" lvl="0" indent="-609600" algn="l"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1200" cap="none" spc="0" normalizeH="0" baseline="0" noProof="0" smtClean="0">
              <a:ln>
                <a:noFill/>
              </a:ln>
              <a:solidFill>
                <a:schemeClr val="tx1"/>
              </a:solidFill>
              <a:effectLst/>
              <a:uLnTx/>
              <a:uFillTx/>
              <a:latin typeface="Comic Sans MS" pitchFamily="66" charset="0"/>
            </a:endParaRPr>
          </a:p>
          <a:p>
            <a:pPr marL="609600" marR="0" lvl="0" indent="-6096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a:ln>
                <a:noFill/>
              </a:ln>
              <a:solidFill>
                <a:schemeClr val="tx2"/>
              </a:solidFill>
              <a:effectLst/>
              <a:uLnTx/>
              <a:uFillTx/>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dissolve">
                                      <p:cBhvr>
                                        <p:cTn id="20" dur="500"/>
                                        <p:tgtEl>
                                          <p:spTgt spid="6">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dissolve">
                                      <p:cBhvr>
                                        <p:cTn id="23" dur="500"/>
                                        <p:tgtEl>
                                          <p:spTgt spid="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dissolve">
                                      <p:cBhvr>
                                        <p:cTn id="2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6"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3"/>
          <p:cNvSpPr/>
          <p:nvPr/>
        </p:nvSpPr>
        <p:spPr>
          <a:xfrm>
            <a:off x="457200" y="838200"/>
            <a:ext cx="7543800" cy="584775"/>
          </a:xfrm>
          <a:prstGeom prst="rect">
            <a:avLst/>
          </a:prstGeom>
        </p:spPr>
        <p:txBody>
          <a:bodyPr wrap="square">
            <a:spAutoFit/>
          </a:bodyPr>
          <a:lstStyle/>
          <a:p>
            <a:r>
              <a:rPr lang="en-US" sz="3200" b="1" dirty="0" smtClean="0">
                <a:solidFill>
                  <a:srgbClr val="C00000"/>
                </a:solidFill>
                <a:latin typeface="Comic Sans MS" pitchFamily="66" charset="0"/>
              </a:rPr>
              <a:t>      Motor </a:t>
            </a:r>
            <a:r>
              <a:rPr lang="en-US" sz="3200" b="1" dirty="0" smtClean="0">
                <a:solidFill>
                  <a:srgbClr val="C00000"/>
                </a:solidFill>
                <a:latin typeface="Comic Sans MS" pitchFamily="66" charset="0"/>
              </a:rPr>
              <a:t>Trouble-Shooting Chart</a:t>
            </a:r>
            <a:endParaRPr lang="en-US" sz="3200" dirty="0">
              <a:solidFill>
                <a:srgbClr val="C00000"/>
              </a:solidFill>
              <a:latin typeface="Comic Sans MS" pitchFamily="66" charset="0"/>
            </a:endParaRPr>
          </a:p>
        </p:txBody>
      </p:sp>
      <p:sp>
        <p:nvSpPr>
          <p:cNvPr id="6" name="Rectangle 5"/>
          <p:cNvSpPr/>
          <p:nvPr/>
        </p:nvSpPr>
        <p:spPr>
          <a:xfrm>
            <a:off x="457200" y="2667000"/>
            <a:ext cx="8382000" cy="2862322"/>
          </a:xfrm>
          <a:prstGeom prst="rect">
            <a:avLst/>
          </a:prstGeom>
        </p:spPr>
        <p:txBody>
          <a:bodyPr wrap="square">
            <a:spAutoFit/>
          </a:bodyPr>
          <a:lstStyle/>
          <a:p>
            <a:r>
              <a:rPr lang="en-US" b="1" dirty="0" smtClean="0">
                <a:solidFill>
                  <a:srgbClr val="C00000"/>
                </a:solidFill>
                <a:latin typeface="Comic Sans MS" pitchFamily="66" charset="0"/>
              </a:rPr>
              <a:t>Caution:</a:t>
            </a:r>
          </a:p>
          <a:p>
            <a:pPr marL="342900" indent="-342900">
              <a:buAutoNum type="arabicPeriod"/>
            </a:pPr>
            <a:r>
              <a:rPr lang="en-US" b="1" dirty="0" smtClean="0">
                <a:latin typeface="Comic Sans MS" pitchFamily="66" charset="0"/>
              </a:rPr>
              <a:t>Disconnect </a:t>
            </a:r>
            <a:r>
              <a:rPr lang="en-US" b="1" dirty="0" smtClean="0">
                <a:latin typeface="Comic Sans MS" pitchFamily="66" charset="0"/>
              </a:rPr>
              <a:t>power to the motor before performing service or maintenance</a:t>
            </a:r>
            <a:r>
              <a:rPr lang="en-US" b="1" dirty="0" smtClean="0">
                <a:latin typeface="Comic Sans MS" pitchFamily="66" charset="0"/>
              </a:rPr>
              <a:t>.</a:t>
            </a:r>
          </a:p>
          <a:p>
            <a:pPr marL="342900" indent="-342900">
              <a:buAutoNum type="arabicPeriod"/>
            </a:pPr>
            <a:endParaRPr lang="en-US" b="1" dirty="0" smtClean="0">
              <a:latin typeface="Comic Sans MS" pitchFamily="66" charset="0"/>
            </a:endParaRPr>
          </a:p>
          <a:p>
            <a:r>
              <a:rPr lang="en-US" b="1" dirty="0" smtClean="0">
                <a:latin typeface="Comic Sans MS" pitchFamily="66" charset="0"/>
              </a:rPr>
              <a:t>2. Discharge all capacitors before servicing motor</a:t>
            </a:r>
            <a:r>
              <a:rPr lang="en-US" b="1" dirty="0" smtClean="0">
                <a:latin typeface="Comic Sans MS" pitchFamily="66" charset="0"/>
              </a:rPr>
              <a:t>.</a:t>
            </a:r>
          </a:p>
          <a:p>
            <a:endParaRPr lang="en-US" b="1" dirty="0" smtClean="0">
              <a:latin typeface="Comic Sans MS" pitchFamily="66" charset="0"/>
            </a:endParaRPr>
          </a:p>
          <a:p>
            <a:r>
              <a:rPr lang="en-US" b="1" dirty="0" smtClean="0">
                <a:latin typeface="Comic Sans MS" pitchFamily="66" charset="0"/>
              </a:rPr>
              <a:t>3. Always keep hands and clothing away from moving parts</a:t>
            </a:r>
            <a:r>
              <a:rPr lang="en-US" b="1" dirty="0" smtClean="0">
                <a:latin typeface="Comic Sans MS" pitchFamily="66" charset="0"/>
              </a:rPr>
              <a:t>.</a:t>
            </a:r>
          </a:p>
          <a:p>
            <a:endParaRPr lang="en-US" b="1" dirty="0" smtClean="0">
              <a:latin typeface="Comic Sans MS" pitchFamily="66" charset="0"/>
            </a:endParaRPr>
          </a:p>
          <a:p>
            <a:r>
              <a:rPr lang="en-US" b="1" dirty="0" smtClean="0">
                <a:latin typeface="Comic Sans MS" pitchFamily="66" charset="0"/>
              </a:rPr>
              <a:t>4. Be sure required safety guards are in place before starting </a:t>
            </a:r>
            <a:r>
              <a:rPr lang="en-US" b="1" dirty="0" smtClean="0">
                <a:latin typeface="Comic Sans MS" pitchFamily="66" charset="0"/>
              </a:rPr>
              <a:t> equipment</a:t>
            </a:r>
            <a:r>
              <a:rPr lang="en-US" b="1" dirty="0" smtClean="0">
                <a:latin typeface="Comic Sans MS" pitchFamily="66" charset="0"/>
              </a:rPr>
              <a:t>.</a:t>
            </a:r>
            <a:endParaRPr lang="en-US" b="1"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15240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3"/>
          <p:cNvSpPr/>
          <p:nvPr/>
        </p:nvSpPr>
        <p:spPr>
          <a:xfrm>
            <a:off x="533400" y="533400"/>
            <a:ext cx="7543800" cy="523220"/>
          </a:xfrm>
          <a:prstGeom prst="rect">
            <a:avLst/>
          </a:prstGeom>
        </p:spPr>
        <p:txBody>
          <a:bodyPr wrap="square">
            <a:spAutoFit/>
          </a:bodyPr>
          <a:lstStyle/>
          <a:p>
            <a:r>
              <a:rPr lang="en-US" sz="2800" b="1" dirty="0" smtClean="0">
                <a:solidFill>
                  <a:srgbClr val="C00000"/>
                </a:solidFill>
                <a:latin typeface="Comic Sans MS" pitchFamily="66" charset="0"/>
              </a:rPr>
              <a:t>      Motor </a:t>
            </a:r>
            <a:r>
              <a:rPr lang="en-US" sz="2800" b="1" dirty="0" smtClean="0">
                <a:solidFill>
                  <a:srgbClr val="C00000"/>
                </a:solidFill>
                <a:latin typeface="Comic Sans MS" pitchFamily="66" charset="0"/>
              </a:rPr>
              <a:t>Trouble-Shooting Chart</a:t>
            </a:r>
            <a:endParaRPr lang="en-US" sz="2800" dirty="0">
              <a:solidFill>
                <a:srgbClr val="C00000"/>
              </a:solidFill>
              <a:latin typeface="Comic Sans MS" pitchFamily="66" charset="0"/>
            </a:endParaRPr>
          </a:p>
        </p:txBody>
      </p:sp>
      <p:pic>
        <p:nvPicPr>
          <p:cNvPr id="65538" name="Picture 2"/>
          <p:cNvPicPr>
            <a:picLocks noChangeAspect="1" noChangeArrowheads="1"/>
          </p:cNvPicPr>
          <p:nvPr/>
        </p:nvPicPr>
        <p:blipFill>
          <a:blip r:embed="rId3"/>
          <a:srcRect/>
          <a:stretch>
            <a:fillRect/>
          </a:stretch>
        </p:blipFill>
        <p:spPr bwMode="auto">
          <a:xfrm>
            <a:off x="76200" y="1295400"/>
            <a:ext cx="8970297" cy="51816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15240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3"/>
          <p:cNvSpPr/>
          <p:nvPr/>
        </p:nvSpPr>
        <p:spPr>
          <a:xfrm>
            <a:off x="533400" y="533400"/>
            <a:ext cx="7543800" cy="954107"/>
          </a:xfrm>
          <a:prstGeom prst="rect">
            <a:avLst/>
          </a:prstGeom>
        </p:spPr>
        <p:txBody>
          <a:bodyPr wrap="square">
            <a:spAutoFit/>
          </a:bodyPr>
          <a:lstStyle/>
          <a:p>
            <a:r>
              <a:rPr lang="en-US" sz="2800" b="1" dirty="0" smtClean="0">
                <a:solidFill>
                  <a:srgbClr val="C00000"/>
                </a:solidFill>
                <a:latin typeface="Comic Sans MS" pitchFamily="66" charset="0"/>
              </a:rPr>
              <a:t>      Motor </a:t>
            </a:r>
            <a:r>
              <a:rPr lang="en-US" sz="2800" b="1" dirty="0" smtClean="0">
                <a:solidFill>
                  <a:srgbClr val="C00000"/>
                </a:solidFill>
                <a:latin typeface="Comic Sans MS" pitchFamily="66" charset="0"/>
              </a:rPr>
              <a:t>Trouble-Shooting </a:t>
            </a:r>
            <a:r>
              <a:rPr lang="en-US" sz="2800" b="1" dirty="0" smtClean="0">
                <a:solidFill>
                  <a:srgbClr val="C00000"/>
                </a:solidFill>
                <a:latin typeface="Comic Sans MS" pitchFamily="66" charset="0"/>
              </a:rPr>
              <a:t>Chart  </a:t>
            </a:r>
            <a:r>
              <a:rPr lang="en-US" sz="2800" b="1" dirty="0" err="1" smtClean="0">
                <a:solidFill>
                  <a:srgbClr val="00B0F0"/>
                </a:solidFill>
                <a:latin typeface="Comic Sans MS" pitchFamily="66" charset="0"/>
              </a:rPr>
              <a:t>contd</a:t>
            </a:r>
            <a:r>
              <a:rPr lang="en-US" sz="2800" b="1" dirty="0" smtClean="0">
                <a:solidFill>
                  <a:srgbClr val="00B0F0"/>
                </a:solidFill>
                <a:latin typeface="Comic Sans MS" pitchFamily="66" charset="0"/>
              </a:rPr>
              <a:t>…</a:t>
            </a:r>
            <a:endParaRPr lang="en-US" sz="2800" dirty="0">
              <a:solidFill>
                <a:srgbClr val="00B0F0"/>
              </a:solidFill>
              <a:latin typeface="Comic Sans MS" pitchFamily="66" charset="0"/>
            </a:endParaRPr>
          </a:p>
        </p:txBody>
      </p:sp>
      <p:pic>
        <p:nvPicPr>
          <p:cNvPr id="66562" name="Picture 2"/>
          <p:cNvPicPr>
            <a:picLocks noChangeAspect="1" noChangeArrowheads="1"/>
          </p:cNvPicPr>
          <p:nvPr/>
        </p:nvPicPr>
        <p:blipFill>
          <a:blip r:embed="rId3"/>
          <a:srcRect/>
          <a:stretch>
            <a:fillRect/>
          </a:stretch>
        </p:blipFill>
        <p:spPr bwMode="auto">
          <a:xfrm>
            <a:off x="67416" y="1371600"/>
            <a:ext cx="8924184" cy="407736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15240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3"/>
          <p:cNvSpPr/>
          <p:nvPr/>
        </p:nvSpPr>
        <p:spPr>
          <a:xfrm>
            <a:off x="457200" y="381000"/>
            <a:ext cx="7543800" cy="954107"/>
          </a:xfrm>
          <a:prstGeom prst="rect">
            <a:avLst/>
          </a:prstGeom>
        </p:spPr>
        <p:txBody>
          <a:bodyPr wrap="square">
            <a:spAutoFit/>
          </a:bodyPr>
          <a:lstStyle/>
          <a:p>
            <a:r>
              <a:rPr lang="en-US" sz="2800" b="1" dirty="0" smtClean="0">
                <a:solidFill>
                  <a:srgbClr val="C00000"/>
                </a:solidFill>
                <a:latin typeface="Comic Sans MS" pitchFamily="66" charset="0"/>
              </a:rPr>
              <a:t>      Motor </a:t>
            </a:r>
            <a:r>
              <a:rPr lang="en-US" sz="2800" b="1" dirty="0" smtClean="0">
                <a:solidFill>
                  <a:srgbClr val="C00000"/>
                </a:solidFill>
                <a:latin typeface="Comic Sans MS" pitchFamily="66" charset="0"/>
              </a:rPr>
              <a:t>Trouble-Shooting </a:t>
            </a:r>
            <a:r>
              <a:rPr lang="en-US" sz="2800" b="1" dirty="0" smtClean="0">
                <a:solidFill>
                  <a:srgbClr val="C00000"/>
                </a:solidFill>
                <a:latin typeface="Comic Sans MS" pitchFamily="66" charset="0"/>
              </a:rPr>
              <a:t>Chart  </a:t>
            </a:r>
            <a:r>
              <a:rPr lang="en-US" sz="2800" b="1" dirty="0" err="1" smtClean="0">
                <a:solidFill>
                  <a:srgbClr val="00B0F0"/>
                </a:solidFill>
                <a:latin typeface="Comic Sans MS" pitchFamily="66" charset="0"/>
              </a:rPr>
              <a:t>contd</a:t>
            </a:r>
            <a:r>
              <a:rPr lang="en-US" sz="2800" b="1" dirty="0" smtClean="0">
                <a:solidFill>
                  <a:srgbClr val="00B0F0"/>
                </a:solidFill>
                <a:latin typeface="Comic Sans MS" pitchFamily="66" charset="0"/>
              </a:rPr>
              <a:t>….</a:t>
            </a:r>
            <a:endParaRPr lang="en-US" sz="2800" dirty="0">
              <a:solidFill>
                <a:srgbClr val="00B0F0"/>
              </a:solidFill>
              <a:latin typeface="Comic Sans MS" pitchFamily="66" charset="0"/>
            </a:endParaRPr>
          </a:p>
        </p:txBody>
      </p:sp>
      <p:pic>
        <p:nvPicPr>
          <p:cNvPr id="67586" name="Picture 2"/>
          <p:cNvPicPr>
            <a:picLocks noChangeAspect="1" noChangeArrowheads="1"/>
          </p:cNvPicPr>
          <p:nvPr/>
        </p:nvPicPr>
        <p:blipFill>
          <a:blip r:embed="rId3"/>
          <a:srcRect/>
          <a:stretch>
            <a:fillRect/>
          </a:stretch>
        </p:blipFill>
        <p:spPr bwMode="auto">
          <a:xfrm>
            <a:off x="0" y="1295400"/>
            <a:ext cx="8991600" cy="5273689"/>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15240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3"/>
          <p:cNvSpPr/>
          <p:nvPr/>
        </p:nvSpPr>
        <p:spPr>
          <a:xfrm>
            <a:off x="457200" y="381000"/>
            <a:ext cx="7543800" cy="954107"/>
          </a:xfrm>
          <a:prstGeom prst="rect">
            <a:avLst/>
          </a:prstGeom>
        </p:spPr>
        <p:txBody>
          <a:bodyPr wrap="square">
            <a:spAutoFit/>
          </a:bodyPr>
          <a:lstStyle/>
          <a:p>
            <a:r>
              <a:rPr lang="en-US" sz="2800" b="1" dirty="0" smtClean="0">
                <a:solidFill>
                  <a:srgbClr val="C00000"/>
                </a:solidFill>
                <a:latin typeface="Comic Sans MS" pitchFamily="66" charset="0"/>
              </a:rPr>
              <a:t>      Motor </a:t>
            </a:r>
            <a:r>
              <a:rPr lang="en-US" sz="2800" b="1" dirty="0" smtClean="0">
                <a:solidFill>
                  <a:srgbClr val="C00000"/>
                </a:solidFill>
                <a:latin typeface="Comic Sans MS" pitchFamily="66" charset="0"/>
              </a:rPr>
              <a:t>Trouble-Shooting </a:t>
            </a:r>
            <a:r>
              <a:rPr lang="en-US" sz="2800" b="1" dirty="0" smtClean="0">
                <a:solidFill>
                  <a:srgbClr val="C00000"/>
                </a:solidFill>
                <a:latin typeface="Comic Sans MS" pitchFamily="66" charset="0"/>
              </a:rPr>
              <a:t>Chart  </a:t>
            </a:r>
            <a:r>
              <a:rPr lang="en-US" sz="2800" b="1" dirty="0" err="1" smtClean="0">
                <a:solidFill>
                  <a:srgbClr val="00B0F0"/>
                </a:solidFill>
                <a:latin typeface="Comic Sans MS" pitchFamily="66" charset="0"/>
              </a:rPr>
              <a:t>contd</a:t>
            </a:r>
            <a:r>
              <a:rPr lang="en-US" sz="2800" b="1" dirty="0" smtClean="0">
                <a:solidFill>
                  <a:srgbClr val="00B0F0"/>
                </a:solidFill>
                <a:latin typeface="Comic Sans MS" pitchFamily="66" charset="0"/>
              </a:rPr>
              <a:t>….</a:t>
            </a:r>
            <a:endParaRPr lang="en-US" sz="2800" dirty="0">
              <a:solidFill>
                <a:srgbClr val="00B0F0"/>
              </a:solidFill>
              <a:latin typeface="Comic Sans MS" pitchFamily="66" charset="0"/>
            </a:endParaRPr>
          </a:p>
        </p:txBody>
      </p:sp>
      <p:pic>
        <p:nvPicPr>
          <p:cNvPr id="67586" name="Picture 2"/>
          <p:cNvPicPr>
            <a:picLocks noChangeAspect="1" noChangeArrowheads="1"/>
          </p:cNvPicPr>
          <p:nvPr/>
        </p:nvPicPr>
        <p:blipFill>
          <a:blip r:embed="rId3"/>
          <a:srcRect/>
          <a:stretch>
            <a:fillRect/>
          </a:stretch>
        </p:blipFill>
        <p:spPr bwMode="auto">
          <a:xfrm>
            <a:off x="0" y="1295400"/>
            <a:ext cx="8991600" cy="5273689"/>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457200" y="0"/>
            <a:ext cx="8534400" cy="762000"/>
          </a:xfrm>
        </p:spPr>
        <p:txBody>
          <a:bodyPr rtlCol="0">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4400" kern="1200" dirty="0" smtClean="0">
                <a:solidFill>
                  <a:schemeClr val="tx1"/>
                </a:solidFill>
                <a:latin typeface="Comic Sans MS" pitchFamily="66" charset="0"/>
              </a:rPr>
              <a:t>GRAPHICAL SYMBOLS</a:t>
            </a:r>
          </a:p>
        </p:txBody>
      </p:sp>
      <p:sp>
        <p:nvSpPr>
          <p:cNvPr id="3" name="Titre 1"/>
          <p:cNvSpPr txBox="1">
            <a:spLocks/>
          </p:cNvSpPr>
          <p:nvPr/>
        </p:nvSpPr>
        <p:spPr bwMode="auto">
          <a:xfrm>
            <a:off x="0" y="609600"/>
            <a:ext cx="9144000" cy="3048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6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Electronic</a:t>
            </a:r>
            <a:r>
              <a:rPr kumimoji="0" lang="en-ZA" sz="2800" b="1" i="0" u="none" strike="noStrike" kern="1200" cap="none" spc="0" normalizeH="0" noProof="0" dirty="0" smtClean="0">
                <a:ln>
                  <a:noFill/>
                </a:ln>
                <a:solidFill>
                  <a:srgbClr val="00B0F0"/>
                </a:solidFill>
                <a:effectLst/>
                <a:uLnTx/>
                <a:uFillTx/>
                <a:latin typeface="Comic Sans MS" pitchFamily="66" charset="0"/>
                <a:ea typeface="+mj-ea"/>
                <a:cs typeface="+mj-cs"/>
              </a:rPr>
              <a:t> </a:t>
            </a:r>
            <a:r>
              <a:rPr kumimoji="0" lang="en-ZA" sz="2800" b="1" i="0" u="none" strike="noStrike" kern="1200" cap="none" spc="0" normalizeH="0" baseline="0" noProof="0" dirty="0" smtClean="0">
                <a:ln>
                  <a:noFill/>
                </a:ln>
                <a:solidFill>
                  <a:srgbClr val="00B0F0"/>
                </a:solidFill>
                <a:effectLst/>
                <a:uLnTx/>
                <a:uFillTx/>
                <a:latin typeface="Comic Sans MS" pitchFamily="66" charset="0"/>
                <a:ea typeface="+mj-ea"/>
                <a:cs typeface="+mj-cs"/>
              </a:rPr>
              <a:t> symbols</a:t>
            </a:r>
            <a:endParaRPr kumimoji="0" lang="en-GB" sz="2800" b="1" i="0" u="none" strike="noStrike" kern="1200" cap="none" spc="0" normalizeH="0" baseline="0" noProof="0" dirty="0" smtClean="0">
              <a:ln>
                <a:noFill/>
              </a:ln>
              <a:solidFill>
                <a:srgbClr val="00B0F0"/>
              </a:solidFill>
              <a:effectLst/>
              <a:uLnTx/>
              <a:uFillTx/>
              <a:latin typeface="Comic Sans MS" pitchFamily="66" charset="0"/>
              <a:ea typeface="+mj-ea"/>
              <a:cs typeface="+mj-cs"/>
            </a:endParaRPr>
          </a:p>
        </p:txBody>
      </p:sp>
      <p:pic>
        <p:nvPicPr>
          <p:cNvPr id="86018" name="Picture 2"/>
          <p:cNvPicPr>
            <a:picLocks noChangeAspect="1" noChangeArrowheads="1"/>
          </p:cNvPicPr>
          <p:nvPr/>
        </p:nvPicPr>
        <p:blipFill>
          <a:blip r:embed="rId3"/>
          <a:srcRect/>
          <a:stretch>
            <a:fillRect/>
          </a:stretch>
        </p:blipFill>
        <p:spPr bwMode="auto">
          <a:xfrm>
            <a:off x="152400" y="963875"/>
            <a:ext cx="8839200" cy="558932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15240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3"/>
          <p:cNvSpPr/>
          <p:nvPr/>
        </p:nvSpPr>
        <p:spPr>
          <a:xfrm>
            <a:off x="457200" y="381000"/>
            <a:ext cx="7543800" cy="954107"/>
          </a:xfrm>
          <a:prstGeom prst="rect">
            <a:avLst/>
          </a:prstGeom>
        </p:spPr>
        <p:txBody>
          <a:bodyPr wrap="square">
            <a:spAutoFit/>
          </a:bodyPr>
          <a:lstStyle/>
          <a:p>
            <a:r>
              <a:rPr lang="en-US" sz="2800" b="1" dirty="0" smtClean="0">
                <a:solidFill>
                  <a:srgbClr val="C00000"/>
                </a:solidFill>
                <a:latin typeface="Comic Sans MS" pitchFamily="66" charset="0"/>
              </a:rPr>
              <a:t>      Motor </a:t>
            </a:r>
            <a:r>
              <a:rPr lang="en-US" sz="2800" b="1" dirty="0" smtClean="0">
                <a:solidFill>
                  <a:srgbClr val="C00000"/>
                </a:solidFill>
                <a:latin typeface="Comic Sans MS" pitchFamily="66" charset="0"/>
              </a:rPr>
              <a:t>Trouble-Shooting </a:t>
            </a:r>
            <a:r>
              <a:rPr lang="en-US" sz="2800" b="1" dirty="0" smtClean="0">
                <a:solidFill>
                  <a:srgbClr val="C00000"/>
                </a:solidFill>
                <a:latin typeface="Comic Sans MS" pitchFamily="66" charset="0"/>
              </a:rPr>
              <a:t>Chart  </a:t>
            </a:r>
            <a:r>
              <a:rPr lang="en-US" sz="2800" b="1" dirty="0" err="1" smtClean="0">
                <a:solidFill>
                  <a:srgbClr val="00B0F0"/>
                </a:solidFill>
                <a:latin typeface="Comic Sans MS" pitchFamily="66" charset="0"/>
              </a:rPr>
              <a:t>contd</a:t>
            </a:r>
            <a:r>
              <a:rPr lang="en-US" sz="2800" b="1" dirty="0" smtClean="0">
                <a:solidFill>
                  <a:srgbClr val="00B0F0"/>
                </a:solidFill>
                <a:latin typeface="Comic Sans MS" pitchFamily="66" charset="0"/>
              </a:rPr>
              <a:t>….</a:t>
            </a:r>
            <a:endParaRPr lang="en-US" sz="2800" dirty="0">
              <a:solidFill>
                <a:srgbClr val="00B0F0"/>
              </a:solidFill>
              <a:latin typeface="Comic Sans MS" pitchFamily="66" charset="0"/>
            </a:endParaRPr>
          </a:p>
        </p:txBody>
      </p:sp>
      <p:pic>
        <p:nvPicPr>
          <p:cNvPr id="68610" name="Picture 2"/>
          <p:cNvPicPr>
            <a:picLocks noChangeAspect="1" noChangeArrowheads="1"/>
          </p:cNvPicPr>
          <p:nvPr/>
        </p:nvPicPr>
        <p:blipFill>
          <a:blip r:embed="rId3"/>
          <a:srcRect/>
          <a:stretch>
            <a:fillRect/>
          </a:stretch>
        </p:blipFill>
        <p:spPr bwMode="auto">
          <a:xfrm>
            <a:off x="0" y="1416431"/>
            <a:ext cx="9143999" cy="4860543"/>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3"/>
          <p:cNvSpPr/>
          <p:nvPr/>
        </p:nvSpPr>
        <p:spPr>
          <a:xfrm>
            <a:off x="990600" y="762000"/>
            <a:ext cx="7543800" cy="369332"/>
          </a:xfrm>
          <a:prstGeom prst="rect">
            <a:avLst/>
          </a:prstGeom>
        </p:spPr>
        <p:txBody>
          <a:bodyPr wrap="square">
            <a:spAutoFit/>
          </a:bodyPr>
          <a:lstStyle/>
          <a:p>
            <a:r>
              <a:rPr lang="en-US" b="1" dirty="0" smtClean="0">
                <a:solidFill>
                  <a:srgbClr val="C00000"/>
                </a:solidFill>
                <a:latin typeface="Comic Sans MS" pitchFamily="66" charset="0"/>
              </a:rPr>
              <a:t>    Universal </a:t>
            </a:r>
            <a:r>
              <a:rPr lang="en-US" b="1" dirty="0" smtClean="0">
                <a:solidFill>
                  <a:srgbClr val="C00000"/>
                </a:solidFill>
                <a:latin typeface="Comic Sans MS" pitchFamily="66" charset="0"/>
              </a:rPr>
              <a:t>Troubleshooting Process Completion Form</a:t>
            </a:r>
            <a:endParaRPr lang="en-US" dirty="0">
              <a:solidFill>
                <a:srgbClr val="C00000"/>
              </a:solidFill>
              <a:latin typeface="Comic Sans MS" pitchFamily="66" charset="0"/>
            </a:endParaRPr>
          </a:p>
        </p:txBody>
      </p:sp>
      <p:sp>
        <p:nvSpPr>
          <p:cNvPr id="6" name="Rectangle 5"/>
          <p:cNvSpPr/>
          <p:nvPr/>
        </p:nvSpPr>
        <p:spPr>
          <a:xfrm>
            <a:off x="228600" y="1295400"/>
            <a:ext cx="8534400" cy="923330"/>
          </a:xfrm>
          <a:prstGeom prst="rect">
            <a:avLst/>
          </a:prstGeom>
        </p:spPr>
        <p:txBody>
          <a:bodyPr wrap="square">
            <a:spAutoFit/>
          </a:bodyPr>
          <a:lstStyle/>
          <a:p>
            <a:r>
              <a:rPr lang="en-US" b="1" dirty="0" smtClean="0">
                <a:solidFill>
                  <a:srgbClr val="C00000"/>
                </a:solidFill>
                <a:latin typeface="Comic Sans MS" pitchFamily="66" charset="0"/>
              </a:rPr>
              <a:t>Step 1: </a:t>
            </a:r>
            <a:r>
              <a:rPr lang="en-US" b="1" dirty="0" smtClean="0">
                <a:latin typeface="Comic Sans MS" pitchFamily="66" charset="0"/>
              </a:rPr>
              <a:t>Prepare: Have you prepared your work area? Made arrangements with customers and co-workers? </a:t>
            </a:r>
            <a:r>
              <a:rPr lang="en-US" b="1" dirty="0" smtClean="0">
                <a:latin typeface="Comic Sans MS" pitchFamily="66" charset="0"/>
              </a:rPr>
              <a:t>Gotten your </a:t>
            </a:r>
            <a:r>
              <a:rPr lang="en-US" b="1" dirty="0" smtClean="0">
                <a:latin typeface="Comic Sans MS" pitchFamily="66" charset="0"/>
              </a:rPr>
              <a:t>tools arranged? Most importantly, have you prepared your attitude to troubleshoot</a:t>
            </a:r>
            <a:r>
              <a:rPr lang="en-US" b="1" dirty="0" smtClean="0">
                <a:latin typeface="Comic Sans MS" pitchFamily="66" charset="0"/>
              </a:rPr>
              <a:t>?</a:t>
            </a:r>
            <a:endParaRPr lang="en-US" b="1" dirty="0" smtClean="0">
              <a:latin typeface="Comic Sans MS" pitchFamily="66" charset="0"/>
            </a:endParaRPr>
          </a:p>
        </p:txBody>
      </p:sp>
      <p:sp>
        <p:nvSpPr>
          <p:cNvPr id="8" name="Rectangle 7"/>
          <p:cNvSpPr/>
          <p:nvPr/>
        </p:nvSpPr>
        <p:spPr>
          <a:xfrm>
            <a:off x="228600" y="2286000"/>
            <a:ext cx="8534400" cy="1477328"/>
          </a:xfrm>
          <a:prstGeom prst="rect">
            <a:avLst/>
          </a:prstGeom>
        </p:spPr>
        <p:txBody>
          <a:bodyPr wrap="square">
            <a:spAutoFit/>
          </a:bodyPr>
          <a:lstStyle/>
          <a:p>
            <a:r>
              <a:rPr lang="en-US" b="1" dirty="0" smtClean="0">
                <a:solidFill>
                  <a:srgbClr val="C00000"/>
                </a:solidFill>
                <a:latin typeface="Comic Sans MS" pitchFamily="66" charset="0"/>
              </a:rPr>
              <a:t>Step 2: </a:t>
            </a:r>
            <a:r>
              <a:rPr lang="en-US" b="1" dirty="0" smtClean="0">
                <a:latin typeface="Comic Sans MS" pitchFamily="66" charset="0"/>
              </a:rPr>
              <a:t>Have </a:t>
            </a:r>
            <a:r>
              <a:rPr lang="en-US" b="1" dirty="0" smtClean="0">
                <a:latin typeface="Comic Sans MS" pitchFamily="66" charset="0"/>
              </a:rPr>
              <a:t>you made a damage control plan? Under what circumstances will you stop work and protect </a:t>
            </a:r>
            <a:r>
              <a:rPr lang="en-US" b="1" dirty="0" smtClean="0">
                <a:latin typeface="Comic Sans MS" pitchFamily="66" charset="0"/>
              </a:rPr>
              <a:t>against damage</a:t>
            </a:r>
            <a:r>
              <a:rPr lang="en-US" b="1" dirty="0" smtClean="0">
                <a:latin typeface="Comic Sans MS" pitchFamily="66" charset="0"/>
              </a:rPr>
              <a:t>. Consider things like data loss, mechanical breakage, rework, injury to yourself or others, work </a:t>
            </a:r>
            <a:r>
              <a:rPr lang="en-US" b="1" dirty="0" smtClean="0">
                <a:latin typeface="Comic Sans MS" pitchFamily="66" charset="0"/>
              </a:rPr>
              <a:t>stoppage, potential </a:t>
            </a:r>
            <a:r>
              <a:rPr lang="en-US" b="1" dirty="0" smtClean="0">
                <a:latin typeface="Comic Sans MS" pitchFamily="66" charset="0"/>
              </a:rPr>
              <a:t>legal problems, and any other damage that could occur during troubleshooting</a:t>
            </a:r>
            <a:r>
              <a:rPr lang="en-US" b="1" dirty="0" smtClean="0">
                <a:latin typeface="Comic Sans MS" pitchFamily="66" charset="0"/>
              </a:rPr>
              <a:t>.</a:t>
            </a:r>
            <a:endParaRPr lang="en-US" b="1" dirty="0" smtClean="0">
              <a:latin typeface="Comic Sans MS" pitchFamily="66" charset="0"/>
            </a:endParaRPr>
          </a:p>
        </p:txBody>
      </p:sp>
      <p:sp>
        <p:nvSpPr>
          <p:cNvPr id="9" name="Rectangle 8"/>
          <p:cNvSpPr/>
          <p:nvPr/>
        </p:nvSpPr>
        <p:spPr>
          <a:xfrm>
            <a:off x="152400" y="3810000"/>
            <a:ext cx="8991600" cy="2585323"/>
          </a:xfrm>
          <a:prstGeom prst="rect">
            <a:avLst/>
          </a:prstGeom>
        </p:spPr>
        <p:txBody>
          <a:bodyPr wrap="square">
            <a:spAutoFit/>
          </a:bodyPr>
          <a:lstStyle/>
          <a:p>
            <a:r>
              <a:rPr lang="en-US" b="1" dirty="0" smtClean="0">
                <a:solidFill>
                  <a:srgbClr val="C00000"/>
                </a:solidFill>
                <a:latin typeface="Comic Sans MS" pitchFamily="66" charset="0"/>
              </a:rPr>
              <a:t>Step 3: </a:t>
            </a:r>
            <a:r>
              <a:rPr lang="en-US" b="1" dirty="0" smtClean="0">
                <a:latin typeface="Comic Sans MS" pitchFamily="66" charset="0"/>
              </a:rPr>
              <a:t>Have you gotten a complete and accurate symptom description: Collect info on the user/customer, the </a:t>
            </a:r>
            <a:r>
              <a:rPr lang="en-US" b="1" dirty="0" smtClean="0">
                <a:latin typeface="Comic Sans MS" pitchFamily="66" charset="0"/>
              </a:rPr>
              <a:t>system and </a:t>
            </a:r>
            <a:r>
              <a:rPr lang="en-US" b="1" dirty="0" smtClean="0">
                <a:latin typeface="Comic Sans MS" pitchFamily="66" charset="0"/>
              </a:rPr>
              <a:t>its accessories and environment. Obtain and write down the answer to this question: “</a:t>
            </a:r>
            <a:r>
              <a:rPr lang="en-US" b="1" dirty="0" smtClean="0">
                <a:solidFill>
                  <a:srgbClr val="00B050"/>
                </a:solidFill>
                <a:latin typeface="Comic Sans MS" pitchFamily="66" charset="0"/>
              </a:rPr>
              <a:t>What indicates to you </a:t>
            </a:r>
            <a:r>
              <a:rPr lang="en-US" b="1" dirty="0" smtClean="0">
                <a:solidFill>
                  <a:srgbClr val="00B050"/>
                </a:solidFill>
                <a:latin typeface="Comic Sans MS" pitchFamily="66" charset="0"/>
              </a:rPr>
              <a:t>that there </a:t>
            </a:r>
            <a:r>
              <a:rPr lang="en-US" b="1" dirty="0" smtClean="0">
                <a:solidFill>
                  <a:srgbClr val="00B050"/>
                </a:solidFill>
                <a:latin typeface="Comic Sans MS" pitchFamily="66" charset="0"/>
              </a:rPr>
              <a:t>is a malfunction?</a:t>
            </a:r>
            <a:r>
              <a:rPr lang="en-US" b="1" dirty="0" smtClean="0">
                <a:latin typeface="Comic Sans MS" pitchFamily="66" charset="0"/>
              </a:rPr>
              <a:t>” Find out if there's a known procedure to reproduce the problem, and if so, record it. If not,</a:t>
            </a:r>
          </a:p>
          <a:p>
            <a:r>
              <a:rPr lang="en-US" b="1" dirty="0" smtClean="0">
                <a:latin typeface="Comic Sans MS" pitchFamily="66" charset="0"/>
              </a:rPr>
              <a:t>record what seems to make it occur more and less often. </a:t>
            </a:r>
            <a:r>
              <a:rPr lang="en-US" b="1" dirty="0" smtClean="0">
                <a:solidFill>
                  <a:srgbClr val="00B050"/>
                </a:solidFill>
                <a:latin typeface="Comic Sans MS" pitchFamily="66" charset="0"/>
              </a:rPr>
              <a:t>When was the symptom first noticed, and what </a:t>
            </a:r>
            <a:r>
              <a:rPr lang="en-US" b="1" dirty="0" smtClean="0">
                <a:solidFill>
                  <a:srgbClr val="00B050"/>
                </a:solidFill>
                <a:latin typeface="Comic Sans MS" pitchFamily="66" charset="0"/>
              </a:rPr>
              <a:t>else happened </a:t>
            </a:r>
            <a:r>
              <a:rPr lang="en-US" b="1" dirty="0" smtClean="0">
                <a:solidFill>
                  <a:srgbClr val="00B050"/>
                </a:solidFill>
                <a:latin typeface="Comic Sans MS" pitchFamily="66" charset="0"/>
              </a:rPr>
              <a:t>around the same time</a:t>
            </a:r>
            <a:r>
              <a:rPr lang="en-US" b="1" dirty="0" smtClean="0">
                <a:latin typeface="Comic Sans MS" pitchFamily="66" charset="0"/>
              </a:rPr>
              <a:t>? </a:t>
            </a:r>
            <a:r>
              <a:rPr lang="en-US" b="1" dirty="0" smtClean="0">
                <a:solidFill>
                  <a:srgbClr val="00B050"/>
                </a:solidFill>
                <a:latin typeface="Comic Sans MS" pitchFamily="66" charset="0"/>
              </a:rPr>
              <a:t>Were there any configuration changes or repair around that time</a:t>
            </a:r>
            <a:r>
              <a:rPr lang="en-US" b="1" dirty="0" smtClean="0">
                <a:latin typeface="Comic Sans MS" pitchFamily="66" charset="0"/>
              </a:rPr>
              <a:t>? Any other</a:t>
            </a:r>
          </a:p>
          <a:p>
            <a:r>
              <a:rPr lang="en-US" b="1" dirty="0" smtClean="0">
                <a:latin typeface="Comic Sans MS" pitchFamily="66" charset="0"/>
              </a:rPr>
              <a:t>symptoms that might play a part? Record this information here.</a:t>
            </a:r>
          </a:p>
        </p:txBody>
      </p:sp>
    </p:spTree>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3"/>
          <p:cNvSpPr/>
          <p:nvPr/>
        </p:nvSpPr>
        <p:spPr>
          <a:xfrm>
            <a:off x="990600" y="914400"/>
            <a:ext cx="7543800" cy="369332"/>
          </a:xfrm>
          <a:prstGeom prst="rect">
            <a:avLst/>
          </a:prstGeom>
        </p:spPr>
        <p:txBody>
          <a:bodyPr wrap="square">
            <a:spAutoFit/>
          </a:bodyPr>
          <a:lstStyle/>
          <a:p>
            <a:r>
              <a:rPr lang="en-US" b="1" dirty="0" smtClean="0">
                <a:solidFill>
                  <a:srgbClr val="C00000"/>
                </a:solidFill>
                <a:latin typeface="Comic Sans MS" pitchFamily="66" charset="0"/>
              </a:rPr>
              <a:t>    Universal </a:t>
            </a:r>
            <a:r>
              <a:rPr lang="en-US" b="1" dirty="0" smtClean="0">
                <a:solidFill>
                  <a:srgbClr val="C00000"/>
                </a:solidFill>
                <a:latin typeface="Comic Sans MS" pitchFamily="66" charset="0"/>
              </a:rPr>
              <a:t>Troubleshooting Process Completion Form</a:t>
            </a:r>
            <a:endParaRPr lang="en-US" dirty="0">
              <a:solidFill>
                <a:srgbClr val="C00000"/>
              </a:solidFill>
              <a:latin typeface="Comic Sans MS" pitchFamily="66" charset="0"/>
            </a:endParaRPr>
          </a:p>
        </p:txBody>
      </p:sp>
      <p:sp>
        <p:nvSpPr>
          <p:cNvPr id="6" name="Rectangle 5"/>
          <p:cNvSpPr/>
          <p:nvPr/>
        </p:nvSpPr>
        <p:spPr>
          <a:xfrm>
            <a:off x="228600" y="1447800"/>
            <a:ext cx="8534400" cy="1323439"/>
          </a:xfrm>
          <a:prstGeom prst="rect">
            <a:avLst/>
          </a:prstGeom>
        </p:spPr>
        <p:txBody>
          <a:bodyPr wrap="square">
            <a:spAutoFit/>
          </a:bodyPr>
          <a:lstStyle/>
          <a:p>
            <a:r>
              <a:rPr lang="en-US" sz="1600" b="1" dirty="0" smtClean="0">
                <a:solidFill>
                  <a:srgbClr val="C00000"/>
                </a:solidFill>
                <a:latin typeface="Comic Sans MS" pitchFamily="66" charset="0"/>
              </a:rPr>
              <a:t>Step 4: </a:t>
            </a:r>
            <a:r>
              <a:rPr lang="en-US" sz="1600" b="1" dirty="0" smtClean="0">
                <a:latin typeface="Comic Sans MS" pitchFamily="66" charset="0"/>
              </a:rPr>
              <a:t>Reproduce the symptom: Were you able to reproduce the symptom using the customer/user's </a:t>
            </a:r>
            <a:r>
              <a:rPr lang="en-US" sz="1600" b="1" dirty="0" smtClean="0">
                <a:latin typeface="Comic Sans MS" pitchFamily="66" charset="0"/>
              </a:rPr>
              <a:t>reproduction procedure</a:t>
            </a:r>
            <a:r>
              <a:rPr lang="en-US" sz="1600" b="1" dirty="0" smtClean="0">
                <a:latin typeface="Comic Sans MS" pitchFamily="66" charset="0"/>
              </a:rPr>
              <a:t>? Did the symptom or its reproduction procedure vary from the customer/user's description? List all </a:t>
            </a:r>
            <a:r>
              <a:rPr lang="en-US" sz="1600" b="1" dirty="0" smtClean="0">
                <a:latin typeface="Comic Sans MS" pitchFamily="66" charset="0"/>
              </a:rPr>
              <a:t>the techniques </a:t>
            </a:r>
            <a:r>
              <a:rPr lang="en-US" sz="1600" b="1" dirty="0" smtClean="0">
                <a:latin typeface="Comic Sans MS" pitchFamily="66" charset="0"/>
              </a:rPr>
              <a:t>you used in attempting to reproduce the symptom. List the exact reproduction sequence you found.</a:t>
            </a:r>
          </a:p>
        </p:txBody>
      </p:sp>
      <p:sp>
        <p:nvSpPr>
          <p:cNvPr id="8" name="Rectangle 7"/>
          <p:cNvSpPr/>
          <p:nvPr/>
        </p:nvSpPr>
        <p:spPr>
          <a:xfrm>
            <a:off x="152400" y="3124200"/>
            <a:ext cx="8534400" cy="1077218"/>
          </a:xfrm>
          <a:prstGeom prst="rect">
            <a:avLst/>
          </a:prstGeom>
        </p:spPr>
        <p:txBody>
          <a:bodyPr wrap="square">
            <a:spAutoFit/>
          </a:bodyPr>
          <a:lstStyle/>
          <a:p>
            <a:r>
              <a:rPr lang="en-US" sz="1600" b="1" dirty="0" smtClean="0">
                <a:solidFill>
                  <a:srgbClr val="C00000"/>
                </a:solidFill>
                <a:latin typeface="Comic Sans MS" pitchFamily="66" charset="0"/>
              </a:rPr>
              <a:t>Step 5: </a:t>
            </a:r>
            <a:r>
              <a:rPr lang="en-US" sz="1600" b="1" dirty="0" smtClean="0">
                <a:latin typeface="Comic Sans MS" pitchFamily="66" charset="0"/>
              </a:rPr>
              <a:t>Perform corrective maintenance: Have you performed all factory </a:t>
            </a:r>
            <a:r>
              <a:rPr lang="en-US" sz="1600" b="1" dirty="0" err="1" smtClean="0">
                <a:latin typeface="Comic Sans MS" pitchFamily="66" charset="0"/>
              </a:rPr>
              <a:t>mods</a:t>
            </a:r>
            <a:r>
              <a:rPr lang="en-US" sz="1600" b="1" dirty="0" smtClean="0">
                <a:latin typeface="Comic Sans MS" pitchFamily="66" charset="0"/>
              </a:rPr>
              <a:t> or other documented procedures </a:t>
            </a:r>
            <a:r>
              <a:rPr lang="en-US" sz="1600" b="1" dirty="0" smtClean="0">
                <a:latin typeface="Comic Sans MS" pitchFamily="66" charset="0"/>
              </a:rPr>
              <a:t>that might </a:t>
            </a:r>
            <a:r>
              <a:rPr lang="en-US" sz="1600" b="1" dirty="0" smtClean="0">
                <a:latin typeface="Comic Sans MS" pitchFamily="66" charset="0"/>
              </a:rPr>
              <a:t>cause this symptom? List them. Have you performed appropriate cleaning and appropriate </a:t>
            </a:r>
            <a:r>
              <a:rPr lang="en-US" sz="1600" b="1" dirty="0" smtClean="0">
                <a:latin typeface="Comic Sans MS" pitchFamily="66" charset="0"/>
              </a:rPr>
              <a:t>maintenance replacements</a:t>
            </a:r>
            <a:r>
              <a:rPr lang="en-US" sz="1600" b="1" dirty="0" smtClean="0">
                <a:latin typeface="Comic Sans MS" pitchFamily="66" charset="0"/>
              </a:rPr>
              <a:t>? List them.</a:t>
            </a:r>
          </a:p>
        </p:txBody>
      </p:sp>
      <p:sp>
        <p:nvSpPr>
          <p:cNvPr id="9" name="Rectangle 8"/>
          <p:cNvSpPr/>
          <p:nvPr/>
        </p:nvSpPr>
        <p:spPr>
          <a:xfrm>
            <a:off x="152400" y="4800600"/>
            <a:ext cx="8534400" cy="830997"/>
          </a:xfrm>
          <a:prstGeom prst="rect">
            <a:avLst/>
          </a:prstGeom>
        </p:spPr>
        <p:txBody>
          <a:bodyPr wrap="square">
            <a:spAutoFit/>
          </a:bodyPr>
          <a:lstStyle/>
          <a:p>
            <a:r>
              <a:rPr lang="en-US" sz="1600" b="1" dirty="0" smtClean="0">
                <a:solidFill>
                  <a:srgbClr val="C00000"/>
                </a:solidFill>
                <a:latin typeface="Comic Sans MS" pitchFamily="66" charset="0"/>
              </a:rPr>
              <a:t>Step 6: </a:t>
            </a:r>
            <a:r>
              <a:rPr lang="en-US" sz="1600" b="1" dirty="0" smtClean="0">
                <a:latin typeface="Comic Sans MS" pitchFamily="66" charset="0"/>
              </a:rPr>
              <a:t>Narrow it down: List the diagnostic tests performed, their results, and what they ruled out. Did you </a:t>
            </a:r>
            <a:r>
              <a:rPr lang="en-US" sz="1600" b="1" dirty="0" smtClean="0">
                <a:latin typeface="Comic Sans MS" pitchFamily="66" charset="0"/>
              </a:rPr>
              <a:t>consider the </a:t>
            </a:r>
            <a:r>
              <a:rPr lang="en-US" sz="1600" b="1" dirty="0" smtClean="0">
                <a:latin typeface="Comic Sans MS" pitchFamily="66" charset="0"/>
              </a:rPr>
              <a:t>quadruple tradeoff? Did you narrow it down to a root cause? Record your experiments and conclusions here.</a:t>
            </a:r>
          </a:p>
        </p:txBody>
      </p:sp>
    </p:spTree>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0"/>
            <a:ext cx="8991600" cy="838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Comic Sans MS" pitchFamily="66" charset="0"/>
                <a:ea typeface="+mj-ea"/>
                <a:cs typeface="+mj-cs"/>
              </a:rPr>
              <a:t>Troubleshooting Electrical Circuits</a:t>
            </a:r>
            <a:endParaRPr kumimoji="0" lang="en-US" sz="40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4" name="Rectangle 3"/>
          <p:cNvSpPr/>
          <p:nvPr/>
        </p:nvSpPr>
        <p:spPr>
          <a:xfrm>
            <a:off x="990600" y="914400"/>
            <a:ext cx="7543800" cy="369332"/>
          </a:xfrm>
          <a:prstGeom prst="rect">
            <a:avLst/>
          </a:prstGeom>
        </p:spPr>
        <p:txBody>
          <a:bodyPr wrap="square">
            <a:spAutoFit/>
          </a:bodyPr>
          <a:lstStyle/>
          <a:p>
            <a:r>
              <a:rPr lang="en-US" b="1" dirty="0" smtClean="0">
                <a:solidFill>
                  <a:srgbClr val="C00000"/>
                </a:solidFill>
                <a:latin typeface="Comic Sans MS" pitchFamily="66" charset="0"/>
              </a:rPr>
              <a:t>    Universal </a:t>
            </a:r>
            <a:r>
              <a:rPr lang="en-US" b="1" dirty="0" smtClean="0">
                <a:solidFill>
                  <a:srgbClr val="C00000"/>
                </a:solidFill>
                <a:latin typeface="Comic Sans MS" pitchFamily="66" charset="0"/>
              </a:rPr>
              <a:t>Troubleshooting Process Completion Form</a:t>
            </a:r>
            <a:endParaRPr lang="en-US" dirty="0">
              <a:solidFill>
                <a:srgbClr val="C00000"/>
              </a:solidFill>
              <a:latin typeface="Comic Sans MS" pitchFamily="66" charset="0"/>
            </a:endParaRPr>
          </a:p>
        </p:txBody>
      </p:sp>
      <p:sp>
        <p:nvSpPr>
          <p:cNvPr id="6" name="Rectangle 5"/>
          <p:cNvSpPr/>
          <p:nvPr/>
        </p:nvSpPr>
        <p:spPr>
          <a:xfrm>
            <a:off x="228600" y="1447800"/>
            <a:ext cx="8534400" cy="584775"/>
          </a:xfrm>
          <a:prstGeom prst="rect">
            <a:avLst/>
          </a:prstGeom>
        </p:spPr>
        <p:txBody>
          <a:bodyPr wrap="square">
            <a:spAutoFit/>
          </a:bodyPr>
          <a:lstStyle/>
          <a:p>
            <a:r>
              <a:rPr lang="en-US" sz="1600" b="1" dirty="0" smtClean="0">
                <a:solidFill>
                  <a:srgbClr val="C00000"/>
                </a:solidFill>
                <a:latin typeface="Comic Sans MS" pitchFamily="66" charset="0"/>
              </a:rPr>
              <a:t>Step 7: </a:t>
            </a:r>
            <a:r>
              <a:rPr lang="en-US" sz="1600" b="1" dirty="0" smtClean="0">
                <a:latin typeface="Comic Sans MS" pitchFamily="66" charset="0"/>
              </a:rPr>
              <a:t>Repair or replace defective component: Did you repair or replace it? In a workmanship like manner? Did </a:t>
            </a:r>
            <a:r>
              <a:rPr lang="en-US" sz="1600" b="1" dirty="0" smtClean="0">
                <a:latin typeface="Comic Sans MS" pitchFamily="66" charset="0"/>
              </a:rPr>
              <a:t>it seem </a:t>
            </a:r>
            <a:r>
              <a:rPr lang="en-US" sz="1600" b="1" dirty="0" smtClean="0">
                <a:latin typeface="Comic Sans MS" pitchFamily="66" charset="0"/>
              </a:rPr>
              <a:t>to fix the symptom?</a:t>
            </a:r>
          </a:p>
        </p:txBody>
      </p:sp>
      <p:sp>
        <p:nvSpPr>
          <p:cNvPr id="8" name="Rectangle 7"/>
          <p:cNvSpPr/>
          <p:nvPr/>
        </p:nvSpPr>
        <p:spPr>
          <a:xfrm>
            <a:off x="152400" y="2667000"/>
            <a:ext cx="8534400" cy="830997"/>
          </a:xfrm>
          <a:prstGeom prst="rect">
            <a:avLst/>
          </a:prstGeom>
        </p:spPr>
        <p:txBody>
          <a:bodyPr wrap="square">
            <a:spAutoFit/>
          </a:bodyPr>
          <a:lstStyle/>
          <a:p>
            <a:r>
              <a:rPr lang="en-US" sz="1600" b="1" dirty="0" smtClean="0">
                <a:solidFill>
                  <a:srgbClr val="C00000"/>
                </a:solidFill>
                <a:latin typeface="Comic Sans MS" pitchFamily="66" charset="0"/>
              </a:rPr>
              <a:t>Step 8: </a:t>
            </a:r>
            <a:r>
              <a:rPr lang="en-US" sz="1600" b="1" dirty="0" smtClean="0">
                <a:latin typeface="Comic Sans MS" pitchFamily="66" charset="0"/>
              </a:rPr>
              <a:t>Test: Did the symptom go away? Did you create any other problems? Did you </a:t>
            </a:r>
            <a:r>
              <a:rPr lang="en-US" sz="1600" b="1" dirty="0" err="1" smtClean="0">
                <a:latin typeface="Comic Sans MS" pitchFamily="66" charset="0"/>
              </a:rPr>
              <a:t>strongarm</a:t>
            </a:r>
            <a:r>
              <a:rPr lang="en-US" sz="1600" b="1" dirty="0" smtClean="0">
                <a:latin typeface="Comic Sans MS" pitchFamily="66" charset="0"/>
              </a:rPr>
              <a:t> the symptom </a:t>
            </a:r>
            <a:r>
              <a:rPr lang="en-US" sz="1600" b="1" dirty="0" smtClean="0">
                <a:latin typeface="Comic Sans MS" pitchFamily="66" charset="0"/>
              </a:rPr>
              <a:t>rather than </a:t>
            </a:r>
            <a:r>
              <a:rPr lang="en-US" sz="1600" b="1" dirty="0" smtClean="0">
                <a:latin typeface="Comic Sans MS" pitchFamily="66" charset="0"/>
              </a:rPr>
              <a:t>fixing the root cause? If the symptom is intermittent, did you test it long enough and stress the system enough?</a:t>
            </a:r>
          </a:p>
        </p:txBody>
      </p:sp>
      <p:sp>
        <p:nvSpPr>
          <p:cNvPr id="9" name="Rectangle 8"/>
          <p:cNvSpPr/>
          <p:nvPr/>
        </p:nvSpPr>
        <p:spPr>
          <a:xfrm>
            <a:off x="228600" y="4038600"/>
            <a:ext cx="8534400" cy="584775"/>
          </a:xfrm>
          <a:prstGeom prst="rect">
            <a:avLst/>
          </a:prstGeom>
        </p:spPr>
        <p:txBody>
          <a:bodyPr wrap="square">
            <a:spAutoFit/>
          </a:bodyPr>
          <a:lstStyle/>
          <a:p>
            <a:r>
              <a:rPr lang="en-US" sz="1600" b="1" dirty="0" smtClean="0">
                <a:solidFill>
                  <a:srgbClr val="C00000"/>
                </a:solidFill>
                <a:latin typeface="Comic Sans MS" pitchFamily="66" charset="0"/>
              </a:rPr>
              <a:t>Step 9: </a:t>
            </a:r>
            <a:r>
              <a:rPr lang="en-US" sz="1600" b="1" dirty="0" smtClean="0">
                <a:latin typeface="Comic Sans MS" pitchFamily="66" charset="0"/>
              </a:rPr>
              <a:t>Take Pride: Did you celebrate your victory over this problem? In what ways did you show genius in </a:t>
            </a:r>
            <a:r>
              <a:rPr lang="en-US" sz="1600" b="1" dirty="0" smtClean="0">
                <a:latin typeface="Comic Sans MS" pitchFamily="66" charset="0"/>
              </a:rPr>
              <a:t>this solution</a:t>
            </a:r>
            <a:r>
              <a:rPr lang="en-US" sz="1600" b="1" dirty="0" smtClean="0">
                <a:latin typeface="Comic Sans MS" pitchFamily="66" charset="0"/>
              </a:rPr>
              <a:t>? How can you do even better next time?</a:t>
            </a:r>
          </a:p>
        </p:txBody>
      </p:sp>
      <p:sp>
        <p:nvSpPr>
          <p:cNvPr id="7" name="Rectangle 6"/>
          <p:cNvSpPr/>
          <p:nvPr/>
        </p:nvSpPr>
        <p:spPr>
          <a:xfrm>
            <a:off x="228600" y="5334000"/>
            <a:ext cx="8534400" cy="584775"/>
          </a:xfrm>
          <a:prstGeom prst="rect">
            <a:avLst/>
          </a:prstGeom>
        </p:spPr>
        <p:txBody>
          <a:bodyPr wrap="square">
            <a:spAutoFit/>
          </a:bodyPr>
          <a:lstStyle/>
          <a:p>
            <a:r>
              <a:rPr lang="en-US" sz="1600" b="1" dirty="0" smtClean="0">
                <a:solidFill>
                  <a:srgbClr val="C00000"/>
                </a:solidFill>
                <a:latin typeface="Comic Sans MS" pitchFamily="66" charset="0"/>
              </a:rPr>
              <a:t>Step 10: </a:t>
            </a:r>
            <a:r>
              <a:rPr lang="en-US" sz="1600" b="1" dirty="0" smtClean="0">
                <a:latin typeface="Comic Sans MS" pitchFamily="66" charset="0"/>
              </a:rPr>
              <a:t>Prevent future occurrence: Did you give the customer/user care instructions? Have you documented </a:t>
            </a:r>
            <a:r>
              <a:rPr lang="en-US" sz="1600" b="1" dirty="0" smtClean="0">
                <a:latin typeface="Comic Sans MS" pitchFamily="66" charset="0"/>
              </a:rPr>
              <a:t>any unusual </a:t>
            </a:r>
            <a:r>
              <a:rPr lang="en-US" sz="1600" b="1" dirty="0" smtClean="0">
                <a:latin typeface="Comic Sans MS" pitchFamily="66" charset="0"/>
              </a:rPr>
              <a:t>aspects?</a:t>
            </a:r>
          </a:p>
        </p:txBody>
      </p:sp>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5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153</Template>
  <TotalTime>6275</TotalTime>
  <Words>4323</Words>
  <Application>Microsoft Office PowerPoint</Application>
  <PresentationFormat>On-screen Show (4:3)</PresentationFormat>
  <Paragraphs>634</Paragraphs>
  <Slides>95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97" baseType="lpstr">
      <vt:lpstr>153</vt:lpstr>
      <vt:lpstr>Equation</vt:lpstr>
      <vt:lpstr>THE UNIVERSITY OF ZAMBIA  SCHOOL OF ENGINEERING     DEPARTMENT OF ELECTRICAL AND ELECTRONICS</vt:lpstr>
      <vt:lpstr>Slide 2</vt:lpstr>
      <vt:lpstr>OVERVIEW</vt:lpstr>
      <vt:lpstr>GRAPHICAL SYMBOLS</vt:lpstr>
      <vt:lpstr>GRAPHICAL SYMBOLS</vt:lpstr>
      <vt:lpstr>GRAPHICAL SYMBOLS</vt:lpstr>
      <vt:lpstr>GRAPHICAL SYMBOLS</vt:lpstr>
      <vt:lpstr>GRAPHICAL SYMBOLS</vt:lpstr>
      <vt:lpstr>GRAPHICAL SYMBOLS</vt:lpstr>
      <vt:lpstr>TYPES OF DIAGRAMS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Hydro power generation</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D’Arsonval Galvanometer (PMMC)</vt:lpstr>
      <vt:lpstr>Slide 58</vt:lpstr>
      <vt:lpstr>Slide 59</vt:lpstr>
      <vt:lpstr>pmmc=d’Arsonval</vt:lpstr>
      <vt:lpstr>pmmc=d’Arsonval</vt:lpstr>
      <vt:lpstr>pmmc=d’Arsonval</vt:lpstr>
      <vt:lpstr>Summary and Analysis of Basic requirements for analoge instrument</vt:lpstr>
      <vt:lpstr>Summary and Analysis of Basic requirements for analoge instrument</vt:lpstr>
      <vt:lpstr>Summary and Analysis of Basic requirements for analoge instrument</vt:lpstr>
      <vt:lpstr>Slide 66</vt:lpstr>
      <vt:lpstr>What are the basic components of a switched electrical circuit?</vt:lpstr>
      <vt:lpstr>What does  the switch do?</vt:lpstr>
      <vt:lpstr>Example #2</vt:lpstr>
      <vt:lpstr>Three-way switched  circuits</vt:lpstr>
      <vt:lpstr>Slide 71</vt:lpstr>
      <vt:lpstr>How does a four-way work?</vt:lpstr>
      <vt:lpstr>Fixing Circuit Problems</vt:lpstr>
      <vt:lpstr>SAFETY FIRST</vt:lpstr>
      <vt:lpstr>Process of Elimination</vt:lpstr>
      <vt:lpstr>The Road Map</vt:lpstr>
      <vt:lpstr>Tripped Breaker/Blown Fuse</vt:lpstr>
      <vt:lpstr>   Switches</vt:lpstr>
      <vt:lpstr>Testing Switches</vt:lpstr>
      <vt:lpstr>Switches cont.</vt:lpstr>
      <vt:lpstr>Testing Receptacles</vt:lpstr>
      <vt:lpstr>Repairing circuit</vt:lpstr>
      <vt:lpstr>REVIEW</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Abraham Mwaiwe</dc:creator>
  <cp:lastModifiedBy>allyce</cp:lastModifiedBy>
  <cp:revision>494</cp:revision>
  <dcterms:created xsi:type="dcterms:W3CDTF">2010-01-19T21:41:14Z</dcterms:created>
  <dcterms:modified xsi:type="dcterms:W3CDTF">2011-02-02T14:54:14Z</dcterms:modified>
</cp:coreProperties>
</file>