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23"/>
  </p:notesMasterIdLst>
  <p:sldIdLst>
    <p:sldId id="26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8" r:id="rId21"/>
    <p:sldId id="267" r:id="rId2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5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87987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24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0BFDFED-AE3E-4A58-A0FA-1E6B3173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329969-0236-4656-836F-D5F9AF76B0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AE9825D-9904-466F-A4E7-5A382A64DD0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3E4EE1E-A815-4AE8-A28A-8614B15203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F1FAAE-BA12-4E60-AD32-109626F481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8E6C49D-5AB5-4DF4-B32C-D3E90ECC57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BC1B49-F4DA-4620-929D-0647314F289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8F2883F-D360-4E51-A8F2-CEBA995605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F7591E-BD1F-4D85-99C2-DEFD35F7B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04CA-EF4B-4CFB-90DC-0A181735E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A1E7-2771-48B4-83B6-D0961E652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5"/>
            <a:ext cx="6148388" cy="1254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263C-3EEE-404B-A78F-B388A279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DFEC-3384-4EF8-8404-39E649547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D259-17CB-46D2-9B61-FF8037C4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435D-FD55-457D-8174-42424EA7F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8051-0102-437F-A69E-C719BD260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7477B-37BB-4F29-BDBF-E4D5F2790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98DE-BCB9-434B-A8E4-632FECB49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55AC-B0E1-4A5D-A1BB-536A3DBF9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CDF4-6FFC-409D-8ECF-120B6E42C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2A7C-DBEC-4D76-A1C6-1E5907CA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4AD7-3AA0-4B7D-B77C-554E340BD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8371-E8D6-4CDE-8277-B782A4F7E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5CB4D-11A9-4426-B198-CE9F467B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36550"/>
            <a:ext cx="2265362" cy="5954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45275" cy="5954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5EA4-BD7F-4306-8EE9-B6ED65B8F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FA05-00AC-4B6B-845D-20A1B677E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03EE8-D054-49B2-8DE1-0A2EC8579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960E-C2FD-4E79-AE39-E32648BB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DB8A-FED6-4494-A813-E32308A81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5440-0339-4BE1-96C2-0FD09F9F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808D-C7C2-4044-AD96-4802F73B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14FE-B8D1-4E5D-9A6B-8CF9190C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32C5-53C7-4D9F-93FD-DBFFA559B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54FD-2016-4A69-ADC4-8E33AF591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CD06-02E4-4D55-A503-51B0670C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D247-7CB0-441A-82D2-2BA71B44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B9BBF-C01F-4568-BC3A-EA31E36E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0CCC-E801-4D62-9576-5A9F1A8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8240-95A8-4CDE-AD68-BD5D2C00C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849D-1B96-4D23-B0C1-A2A195080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4525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2160588"/>
            <a:ext cx="4456112" cy="4591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7B7D-867E-4FF7-BA0A-FA933990B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FF35-06DB-4196-A2FE-41474645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D25B-FAB1-4D27-8309-8EED9CE0B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B3E3-09DD-4E12-A3AF-04CCFDDB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2756-7E38-4B8B-ADB7-A26965B83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41E6-9130-43DB-BBCE-E46B04A2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5346-E8E3-42F0-AB80-0BD4E4E55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A2A0E-C4E4-4827-A4C0-958632C4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50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50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34C4-9C01-4BB6-B8AA-6F6E2894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20A7-081F-4222-B528-DD68AF29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96449-3C04-4A24-9138-48E42594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3B82-DC25-4D46-BDB4-6A0AB407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29113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1263" y="1768475"/>
            <a:ext cx="4330700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6B8B-B146-4F3F-B29A-3703D058E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61E2-3B23-4473-88B1-DAE54558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D6EF3-6366-4788-BE80-7FB9CF81F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1798-F5EC-41EC-AA64-B5D175AFA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6B96-5333-4DFA-B05B-694555D4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FFD5-6836-4758-AB6F-40A8D6AC5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E7CF-C1AB-4CFB-A880-B2EC76CB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0C07-6C16-4EE8-BC9A-9442F22F6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0100" y="539750"/>
            <a:ext cx="2201863" cy="6291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57950" cy="6291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E471-FE1C-4149-98B5-4151D1820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AC1C-78CA-4DFA-85FB-88C782FD4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EB9D-6E6B-418F-8103-1EBAC320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70EB9-F7A2-41C6-8F5C-A14A7D44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59237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984375"/>
            <a:ext cx="4060825" cy="416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CDF8-8592-45BC-AA9F-13A43D96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045A-719E-481F-AEEB-24CF04A8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2B55-9646-43CD-850C-1EC3FB024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003E-3A5B-40A7-90AE-10527DBC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EC2B-C47C-48EF-812C-4F9E21C4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4F48-3FFB-49E8-8054-93A4CB9C7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37E75-5D3C-4079-AE40-7B86F149B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81CD9-9D69-41D1-A208-EE566C118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6138" y="554038"/>
            <a:ext cx="2157412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3013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91BB-D072-4A37-98B7-1D215B9EC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6BAB-A1BC-4427-B845-599C4F66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538B-8956-4CF9-9C5E-98AB6AA64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3B4F-C986-4B2C-B181-7A10F3D1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646F-B30A-4FF3-A927-DE3A84FE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339975"/>
            <a:ext cx="3879850" cy="431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2339975"/>
            <a:ext cx="3879850" cy="4311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3789-929E-492A-9676-DAA12151E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C9B6-1D98-4AD2-9233-0895FAEBC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87CC-16B8-4162-B908-EB39ADD2B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CA71-4D16-4304-877A-5358D9060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411C-41DD-4870-A909-64C0D868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02AC-96F2-4383-AA35-9D8C0950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B978-B7D6-49CF-91BE-97992D91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613" y="717550"/>
            <a:ext cx="2112962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717550"/>
            <a:ext cx="6186488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6221-438B-430E-96C1-626EFEFD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216D-378C-4A5E-924A-FAEC796B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B0AD-3DF0-4A4C-9B17-EE7EB802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69AC5-EB8C-490E-8B7F-73D3894C9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768B-AB67-4691-96EE-8B434BFB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59237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979613"/>
            <a:ext cx="4060825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DA53-8F3C-477B-BC84-6B8E97E78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FD5F-0619-4219-BC2C-A06302DCE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889F9-DD79-4B02-BADA-396782C5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8FA4-2F05-4E52-BCF7-E61543E6E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A3ED-D9D0-4AAE-810A-F1FADB13B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8CB2-DF2D-475C-8B69-F3E2023BB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3174-B32E-4EB8-B974-D1533BBB6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720725"/>
            <a:ext cx="2066925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53137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DC36-1758-46E9-8A51-1E75E964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0D6C9-AEB4-4ABD-95B4-27D303BE5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CD69-BFB8-42A5-AF3A-77369A07A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71D6-D999-4A75-9A54-D6368061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0D86-F191-4A2D-B1C1-AD0FBA7C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06825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8838" y="1768475"/>
            <a:ext cx="3808412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8C5C-A53C-4C81-A6AC-602B2277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30CE-BC08-499D-A8AB-DBDFACA9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6DE2-52A8-49CB-8809-FF30A4AA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E380-8F6B-41C2-A60F-F53E0FD7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434E-22B7-4672-AA60-779C2C624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59E21-FFA0-41C9-BBC4-C2A174AB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8508-C8F7-48A5-8A27-13EDB7CE7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2725" y="301625"/>
            <a:ext cx="1951038" cy="527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0712" cy="527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5047-838B-4BE5-A037-E1DC0663F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161C34B0-B077-4722-96B9-BAE38FFC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49910-D912-4363-B27E-62D40BAC9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24C3C537-F15C-454B-A88E-899D54F69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3037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CAC99A53-CD5E-4500-9BEE-23F2791C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2213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812213" cy="506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996113"/>
            <a:ext cx="233045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71863" y="6996113"/>
            <a:ext cx="3173412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3"/>
            <a:ext cx="2330450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D07BE42B-41D8-451C-B92B-DDBAB1498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2825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2462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440881AF-15EB-4B25-AE4A-3A767EED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17550"/>
            <a:ext cx="8451850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339975"/>
            <a:ext cx="7912100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7B1487FF-9A5F-494F-A327-7ECA0DEC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720725"/>
            <a:ext cx="8272462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79613"/>
            <a:ext cx="8272462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E97CDB14-048B-43D8-ABB4-D4D89853C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35375" y="301625"/>
            <a:ext cx="6148388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768475"/>
            <a:ext cx="7767637" cy="380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63713" y="6094413"/>
            <a:ext cx="2339975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203700" y="6707188"/>
            <a:ext cx="3187700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15225" y="6707188"/>
            <a:ext cx="2339975" cy="5127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B754028B-4296-4102-B5C2-6252F909E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2pPr>
      <a:lvl3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3pPr>
      <a:lvl4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4pPr>
      <a:lvl5pPr algn="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5pPr>
      <a:lvl6pPr marL="25146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6pPr>
      <a:lvl7pPr marL="29718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7pPr>
      <a:lvl8pPr marL="34290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8pPr>
      <a:lvl9pPr marL="3886200" indent="-228600" algn="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i="1">
          <a:solidFill>
            <a:srgbClr val="8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312" y="301625"/>
            <a:ext cx="8553451" cy="2106612"/>
          </a:xfrm>
        </p:spPr>
        <p:txBody>
          <a:bodyPr/>
          <a:lstStyle/>
          <a:p>
            <a:r>
              <a:rPr lang="en-US" sz="3200" dirty="0" smtClean="0"/>
              <a:t>EE392 - ELECTRICAL ENGINEERING PRACTICE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MECHANICAL COMPONENT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06712" y="3475037"/>
            <a:ext cx="5029200" cy="1466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Static Mechanics: 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Deflection of Beams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5" y="301626"/>
            <a:ext cx="6148388" cy="6588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373562"/>
          </a:xfrm>
        </p:spPr>
        <p:txBody>
          <a:bodyPr/>
          <a:lstStyle/>
          <a:p>
            <a:r>
              <a:rPr lang="en-US" sz="1800" b="1" dirty="0" smtClean="0"/>
              <a:t>Deflection by calculus continued…</a:t>
            </a:r>
            <a:endParaRPr lang="en-US" sz="1800" b="1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0D71D6-D999-4A75-9A54-D636806136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06688" y="2560638"/>
          <a:ext cx="2085975" cy="631825"/>
        </p:xfrm>
        <a:graphic>
          <a:graphicData uri="http://schemas.openxmlformats.org/presentationml/2006/ole">
            <p:oleObj spid="_x0000_s6146" name="Equation" r:id="rId3" imgW="1384200" imgH="41904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35312" y="3398837"/>
          <a:ext cx="1755775" cy="630237"/>
        </p:xfrm>
        <a:graphic>
          <a:graphicData uri="http://schemas.openxmlformats.org/presentationml/2006/ole">
            <p:oleObj spid="_x0000_s6147" name="Equation" r:id="rId4" imgW="1168200" imgH="4190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40112" y="4770437"/>
          <a:ext cx="2312987" cy="630237"/>
        </p:xfrm>
        <a:graphic>
          <a:graphicData uri="http://schemas.openxmlformats.org/presentationml/2006/ole">
            <p:oleObj spid="_x0000_s6148" name="Equation" r:id="rId5" imgW="1536480" imgH="419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8912" y="3551237"/>
            <a:ext cx="4572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 be integrated to give the </a:t>
            </a:r>
            <a:r>
              <a:rPr lang="en-US" b="1" dirty="0" smtClean="0">
                <a:solidFill>
                  <a:schemeClr val="tx1"/>
                </a:solidFill>
              </a:rPr>
              <a:t>slope </a:t>
            </a:r>
            <a:r>
              <a:rPr lang="en-US" b="1" dirty="0" err="1" smtClean="0">
                <a:solidFill>
                  <a:schemeClr val="tx1"/>
                </a:solidFill>
              </a:rPr>
              <a:t>dy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dx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b="1" dirty="0" smtClean="0">
                <a:solidFill>
                  <a:schemeClr val="tx1"/>
                </a:solidFill>
              </a:rPr>
              <a:t>deflection 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712" y="4389437"/>
            <a:ext cx="3505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Differentiating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92513" y="5837238"/>
          <a:ext cx="1836737" cy="631825"/>
        </p:xfrm>
        <a:graphic>
          <a:graphicData uri="http://schemas.openxmlformats.org/presentationml/2006/ole">
            <p:oleObj spid="_x0000_s6149" name="Equation" r:id="rId6" imgW="121896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768475"/>
            <a:ext cx="7767637" cy="4754562"/>
          </a:xfrm>
        </p:spPr>
        <p:txBody>
          <a:bodyPr/>
          <a:lstStyle/>
          <a:p>
            <a:pPr>
              <a:buNone/>
            </a:pPr>
            <a:r>
              <a:rPr lang="en-US" sz="1800" b="1" dirty="0" err="1" smtClean="0"/>
              <a:t>Macauley’s</a:t>
            </a:r>
            <a:r>
              <a:rPr lang="en-US" sz="1800" b="1" dirty="0" smtClean="0"/>
              <a:t> Method..</a:t>
            </a:r>
            <a:endParaRPr lang="en-US" sz="1800" b="1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 smtClean="0"/>
              <a:t>Macauley’s</a:t>
            </a:r>
            <a:r>
              <a:rPr lang="en-US" sz="1800" b="1" dirty="0" smtClean="0"/>
              <a:t> continued </a:t>
            </a:r>
            <a:r>
              <a:rPr lang="en-US" sz="1800" b="1" dirty="0" smtClean="0"/>
              <a:t>…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EE392 - MECHANICAL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Method of Superposition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the slope and deflection of beam caused by several different loads acting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simultaneously can be found by superimposing the slopes and deflections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caused by the loads acting separately</a:t>
            </a:r>
          </a:p>
          <a:p>
            <a:endParaRPr lang="en-US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712" y="3779837"/>
            <a:ext cx="3219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9BFAF19C-B79C-4516-8E89-D1583A0765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3059112" y="339726"/>
            <a:ext cx="6084888" cy="544511"/>
          </a:xfrm>
        </p:spPr>
        <p:txBody>
          <a:bodyPr tIns="212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</a:t>
            </a:r>
            <a:r>
              <a:rPr lang="en-US" sz="2400" dirty="0" smtClean="0"/>
              <a:t>COMPONENT</a:t>
            </a:r>
            <a:endParaRPr lang="en-US" sz="4000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54112" y="1341437"/>
            <a:ext cx="7696200" cy="5218112"/>
          </a:xfrm>
        </p:spPr>
        <p:txBody>
          <a:bodyPr tIns="0" anchor="ctr"/>
          <a:lstStyle/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latin typeface="cmr10" charset="0"/>
              </a:rPr>
              <a:t>5.1 </a:t>
            </a:r>
            <a:r>
              <a:rPr lang="en-US" b="1" dirty="0" smtClean="0">
                <a:latin typeface="cmr10" charset="0"/>
              </a:rPr>
              <a:t>: Strain </a:t>
            </a:r>
            <a:r>
              <a:rPr lang="en-US" b="1" dirty="0" smtClean="0">
                <a:latin typeface="cmr10" charset="0"/>
              </a:rPr>
              <a:t>Energy due to Bending</a:t>
            </a: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>
                <a:latin typeface="cmr10" charset="0"/>
              </a:rPr>
              <a:t>From the theory of pure </a:t>
            </a:r>
            <a:r>
              <a:rPr lang="en-US" sz="1800" dirty="0" smtClean="0">
                <a:latin typeface="cmr10" charset="0"/>
              </a:rPr>
              <a:t>bending the </a:t>
            </a:r>
            <a:r>
              <a:rPr lang="en-US" sz="1800" dirty="0" smtClean="0">
                <a:latin typeface="cmr10" charset="0"/>
              </a:rPr>
              <a:t>bending moment is balanced by the moment of the normal </a:t>
            </a:r>
            <a:r>
              <a:rPr lang="en-US" sz="1800" dirty="0" smtClean="0">
                <a:latin typeface="cmr10" charset="0"/>
              </a:rPr>
              <a:t>forces, i.e. </a:t>
            </a:r>
            <a:r>
              <a:rPr lang="en-US" sz="1800" dirty="0" smtClean="0">
                <a:latin typeface="Times New Roman"/>
                <a:cs typeface="Times New Roman"/>
              </a:rPr>
              <a:t>σ/y </a:t>
            </a:r>
            <a:r>
              <a:rPr lang="en-US" sz="1800" dirty="0" smtClean="0">
                <a:latin typeface="Times New Roman"/>
                <a:cs typeface="Times New Roman"/>
              </a:rPr>
              <a:t>= M/I = </a:t>
            </a:r>
            <a:r>
              <a:rPr lang="en-US" sz="1800" dirty="0" smtClean="0">
                <a:latin typeface="Times New Roman"/>
                <a:cs typeface="Times New Roman"/>
              </a:rPr>
              <a:t>E/R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83312" y="3551237"/>
            <a:ext cx="10668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6183312" y="3094037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7250112" y="3094037"/>
            <a:ext cx="0" cy="304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183312" y="3246437"/>
            <a:ext cx="1066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88112" y="3017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solidFill>
                  <a:schemeClr val="tx1"/>
                </a:solidFill>
              </a:rPr>
              <a:t>x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1" idx="1"/>
            <a:endCxn id="11" idx="3"/>
          </p:cNvCxnSpPr>
          <p:nvPr/>
        </p:nvCxnSpPr>
        <p:spPr bwMode="auto">
          <a:xfrm>
            <a:off x="6183312" y="3932237"/>
            <a:ext cx="1066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183312" y="4237037"/>
            <a:ext cx="1066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59312" y="36274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64512" y="36274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Arc 43"/>
          <p:cNvSpPr/>
          <p:nvPr/>
        </p:nvSpPr>
        <p:spPr bwMode="auto">
          <a:xfrm>
            <a:off x="6869112" y="3475037"/>
            <a:ext cx="1295400" cy="13716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6200000">
            <a:off x="5268912" y="3322637"/>
            <a:ext cx="1447800" cy="16002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077912" y="2941637"/>
          <a:ext cx="2009775" cy="631825"/>
        </p:xfrm>
        <a:graphic>
          <a:graphicData uri="http://schemas.openxmlformats.org/presentationml/2006/ole">
            <p:oleObj spid="_x0000_s1026" name="Equation" r:id="rId5" imgW="1333440" imgH="419040" progId="Equation.DSMT4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458912" y="3551237"/>
          <a:ext cx="1206500" cy="631825"/>
        </p:xfrm>
        <a:graphic>
          <a:graphicData uri="http://schemas.openxmlformats.org/presentationml/2006/ole">
            <p:oleObj spid="_x0000_s1027" name="Equation" r:id="rId6" imgW="799920" imgH="419040" progId="Equation.DSMT4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458912" y="4237037"/>
          <a:ext cx="1682750" cy="630237"/>
        </p:xfrm>
        <a:graphic>
          <a:graphicData uri="http://schemas.openxmlformats.org/presentationml/2006/ole">
            <p:oleObj spid="_x0000_s1028" name="Equation" r:id="rId7" imgW="1117440" imgH="419040" progId="Equation.DSMT4">
              <p:embed/>
            </p:oleObj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1230312" y="4999037"/>
          <a:ext cx="1662112" cy="420687"/>
        </p:xfrm>
        <a:graphic>
          <a:graphicData uri="http://schemas.openxmlformats.org/presentationml/2006/ole">
            <p:oleObj spid="_x0000_s1029" name="Equation" r:id="rId8" imgW="1104840" imgH="279360" progId="Equation.DSMT4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287712" y="4922837"/>
          <a:ext cx="2146300" cy="631825"/>
        </p:xfrm>
        <a:graphic>
          <a:graphicData uri="http://schemas.openxmlformats.org/presentationml/2006/ole">
            <p:oleObj spid="_x0000_s1030" name="Equation" r:id="rId9" imgW="1422360" imgH="419040" progId="Equation.DSMT4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154112" y="5989637"/>
          <a:ext cx="3308350" cy="631825"/>
        </p:xfrm>
        <a:graphic>
          <a:graphicData uri="http://schemas.openxmlformats.org/presentationml/2006/ole">
            <p:oleObj spid="_x0000_s1031" name="Equation" r:id="rId10" imgW="2197080" imgH="41904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>
            <a:off x="6792912" y="4465637"/>
            <a:ext cx="457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6259512" y="4465637"/>
            <a:ext cx="381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259512" y="4618037"/>
            <a:ext cx="990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30912" y="2636837"/>
            <a:ext cx="16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7912" y="6599237"/>
            <a:ext cx="586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The product EI </a:t>
            </a:r>
            <a:r>
              <a:rPr lang="en-US" dirty="0" smtClean="0">
                <a:solidFill>
                  <a:schemeClr val="tx1"/>
                </a:solidFill>
              </a:rPr>
              <a:t>is called the flexural rigidity of the beam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4912" y="6599237"/>
            <a:ext cx="2339975" cy="512762"/>
          </a:xfrm>
          <a:noFill/>
          <a:ln/>
        </p:spPr>
        <p:txBody>
          <a:bodyPr/>
          <a:lstStyle/>
          <a:p>
            <a:fld id="{45602AE9-3F78-4186-9C88-363FB20EF47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6"/>
            <a:ext cx="6156325" cy="5064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023099" cy="5392738"/>
          </a:xfrm>
        </p:spPr>
        <p:txBody>
          <a:bodyPr tIns="15840"/>
          <a:lstStyle/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b="1" dirty="0" smtClean="0"/>
              <a:t>Example 1. </a:t>
            </a:r>
            <a:endParaRPr lang="en-US" sz="1800" b="1" dirty="0" smtClean="0"/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b="1" dirty="0" smtClean="0"/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A simply supported beam of length l carries a concentrated load </a:t>
            </a:r>
            <a:r>
              <a:rPr lang="en-US" sz="1800" b="1" i="1" dirty="0" smtClean="0"/>
              <a:t>W </a:t>
            </a:r>
            <a:r>
              <a:rPr lang="en-US" sz="1800" dirty="0" smtClean="0"/>
              <a:t>at distances of </a:t>
            </a:r>
            <a:r>
              <a:rPr lang="en-US" sz="1800" b="1" i="1" dirty="0" smtClean="0"/>
              <a:t>a</a:t>
            </a:r>
            <a:r>
              <a:rPr lang="en-US" sz="1800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dirty="0" smtClean="0"/>
              <a:t> from the two ends. Find expressions for the total strain energy of the beam and the deflection under the load.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b="1" dirty="0" smtClean="0"/>
              <a:t>SOLUTION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Determine the reactions at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</a:t>
            </a:r>
            <a:r>
              <a:rPr lang="en-US" sz="1800" dirty="0" smtClean="0"/>
              <a:t>and</a:t>
            </a:r>
            <a:r>
              <a:rPr lang="en-US" sz="1800" b="1" dirty="0" smtClean="0"/>
              <a:t> </a:t>
            </a:r>
            <a:r>
              <a:rPr lang="en-US" sz="1800" b="1" i="1" dirty="0" smtClean="0"/>
              <a:t>B</a:t>
            </a:r>
            <a:endParaRPr lang="en-US" sz="1800" b="1" i="1" dirty="0" smtClean="0"/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  <a:p>
            <a:pPr indent="-336550" algn="just" eaLnBrk="1">
              <a:lnSpc>
                <a:spcPct val="112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>
              <a:latin typeface="cmr10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16312" y="56086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716712" y="56086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73712" y="48466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516312" y="50752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716712" y="49228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516312" y="52276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73712" y="52276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516312" y="55324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5312" y="5380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1312" y="56086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6712" y="54562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112" y="44656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0712" y="4999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8512" y="4999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516312" y="59896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735512" y="58372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523875C3-CB45-4BD5-A70F-66674548D7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064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3808413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 </a:t>
            </a:r>
            <a:r>
              <a:rPr lang="en-US" sz="1800" b="1" dirty="0" smtClean="0">
                <a:latin typeface="cmr10" charset="0"/>
              </a:rPr>
              <a:t>Example continued..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The integration for strain energy can only be applied over a length of beam for which a continuous expression for M can be obtained.</a:t>
            </a:r>
          </a:p>
          <a:p>
            <a:pPr marL="425450" indent="-320675" eaLnBrk="1">
              <a:buSzPct val="45000"/>
              <a:buFont typeface="Wingdings" charset="2"/>
              <a:buChar char=""/>
              <a:tabLst>
                <a:tab pos="425450" algn="l"/>
                <a:tab pos="538163" algn="l"/>
                <a:tab pos="995363" algn="l"/>
                <a:tab pos="1452563" algn="l"/>
                <a:tab pos="1909763" algn="l"/>
                <a:tab pos="2366963" algn="l"/>
                <a:tab pos="2824163" algn="l"/>
                <a:tab pos="3281363" algn="l"/>
                <a:tab pos="3738563" algn="l"/>
                <a:tab pos="4195763" algn="l"/>
                <a:tab pos="4652963" algn="l"/>
                <a:tab pos="5110163" algn="l"/>
                <a:tab pos="5567363" algn="l"/>
                <a:tab pos="6024563" algn="l"/>
                <a:tab pos="6481763" algn="l"/>
                <a:tab pos="6938963" algn="l"/>
                <a:tab pos="7396163" algn="l"/>
                <a:tab pos="7853363" algn="l"/>
                <a:tab pos="8310563" algn="l"/>
                <a:tab pos="8767763" algn="l"/>
                <a:tab pos="9224963" algn="l"/>
              </a:tabLst>
            </a:pPr>
            <a:r>
              <a:rPr lang="en-US" sz="1800" dirty="0" smtClean="0"/>
              <a:t>This usually implies a separate integration for each section between two concentrated loads or reactions.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1800" b="1" dirty="0" smtClean="0">
              <a:latin typeface="cmr10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668712" y="5151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869112" y="5151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726112" y="4389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668712" y="4618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869112" y="4465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668712" y="4770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26112" y="4770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668712" y="5075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7712" y="4922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3712" y="5151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9112" y="4999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7512" y="4008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5312" y="5456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30512" y="5380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83112" y="4541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30912" y="4541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668712" y="5532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887912" y="5380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7C46A682-46F1-4CF8-BA6D-E1220F3891C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Example continued …</a:t>
            </a:r>
          </a:p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For the section AB</a:t>
            </a:r>
            <a:endParaRPr lang="en-US" sz="1800" dirty="0" smtClean="0">
              <a:latin typeface="cmr10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73312" y="2713037"/>
          <a:ext cx="1298575" cy="301625"/>
        </p:xfrm>
        <a:graphic>
          <a:graphicData uri="http://schemas.openxmlformats.org/presentationml/2006/ole">
            <p:oleObj spid="_x0000_s2050" name="Equation" r:id="rId5" imgW="876240" imgH="20304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V="1">
            <a:off x="5649912" y="3246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850312" y="3246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07312" y="2484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649912" y="2713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8850312" y="2560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649912" y="2865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707312" y="2865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649912" y="3170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8912" y="3017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4912" y="3246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503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8712" y="2103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6512" y="3551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1712" y="3475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43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21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649912" y="3627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69112" y="3475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373312" y="3246437"/>
          <a:ext cx="1673225" cy="703262"/>
        </p:xfrm>
        <a:graphic>
          <a:graphicData uri="http://schemas.openxmlformats.org/presentationml/2006/ole">
            <p:oleObj spid="_x0000_s2051" name="Equation" r:id="rId6" imgW="1117440" imgH="46980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678113" y="4084638"/>
          <a:ext cx="1362075" cy="757237"/>
        </p:xfrm>
        <a:graphic>
          <a:graphicData uri="http://schemas.openxmlformats.org/presentationml/2006/ole">
            <p:oleObj spid="_x0000_s2052" name="Equation" r:id="rId7" imgW="914400" imgH="50796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601912" y="5075237"/>
          <a:ext cx="977900" cy="631825"/>
        </p:xfrm>
        <a:graphic>
          <a:graphicData uri="http://schemas.openxmlformats.org/presentationml/2006/ole">
            <p:oleObj spid="_x0000_s2053" name="Equation" r:id="rId8" imgW="64764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376C3A56-4D31-4BB4-83FD-14E72927A5F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768475"/>
            <a:ext cx="7772400" cy="4906962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Example 1 continued …</a:t>
            </a: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By taking a variable </a:t>
            </a:r>
            <a:r>
              <a:rPr lang="en-US" sz="1800" i="1" dirty="0" smtClean="0">
                <a:latin typeface="cmr10" charset="0"/>
              </a:rPr>
              <a:t>X</a:t>
            </a:r>
            <a:r>
              <a:rPr lang="en-US" sz="1800" dirty="0" smtClean="0">
                <a:latin typeface="cmr10" charset="0"/>
              </a:rPr>
              <a:t> measured from C</a:t>
            </a:r>
            <a:endParaRPr lang="en-US" sz="1800" dirty="0" smtClean="0">
              <a:latin typeface="cmr10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336800" y="2713038"/>
          <a:ext cx="1373188" cy="301625"/>
        </p:xfrm>
        <a:graphic>
          <a:graphicData uri="http://schemas.openxmlformats.org/presentationml/2006/ole">
            <p:oleObj spid="_x0000_s3074" name="Equation" r:id="rId5" imgW="927000" imgH="203040" progId="Equation.DSMT4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5649912" y="3246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850312" y="3246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707312" y="2484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649912" y="2713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850312" y="2560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649912" y="2865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707312" y="2865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649912" y="3170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8912" y="3017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4912" y="3246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503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8712" y="2103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1712" y="3475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43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21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649912" y="3627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869112" y="3475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297113" y="3246438"/>
          <a:ext cx="1825625" cy="703262"/>
        </p:xfrm>
        <a:graphic>
          <a:graphicData uri="http://schemas.openxmlformats.org/presentationml/2006/ole">
            <p:oleObj spid="_x0000_s3075" name="Equation" r:id="rId6" imgW="1218960" imgH="469800" progId="Equation.DSMT4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601912" y="4313237"/>
          <a:ext cx="977900" cy="631825"/>
        </p:xfrm>
        <a:graphic>
          <a:graphicData uri="http://schemas.openxmlformats.org/presentationml/2006/ole">
            <p:oleObj spid="_x0000_s3077" name="Equation" r:id="rId7" imgW="647640" imgH="41904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926512" y="3551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763712" y="5151437"/>
          <a:ext cx="3455987" cy="630237"/>
        </p:xfrm>
        <a:graphic>
          <a:graphicData uri="http://schemas.openxmlformats.org/presentationml/2006/ole">
            <p:oleObj spid="_x0000_s3078" name="Equation" r:id="rId8" imgW="2298600" imgH="41904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516312" y="5913437"/>
          <a:ext cx="996950" cy="631825"/>
        </p:xfrm>
        <a:graphic>
          <a:graphicData uri="http://schemas.openxmlformats.org/presentationml/2006/ole">
            <p:oleObj spid="_x0000_s3079" name="Equation" r:id="rId9" imgW="660240" imgH="419040" progId="Equation.DSMT4">
              <p:embed/>
            </p:oleObj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5649912" y="5075237"/>
            <a:ext cx="3200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649912" y="3703637"/>
            <a:ext cx="0" cy="1828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8850312" y="3779837"/>
            <a:ext cx="0" cy="1676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5649912" y="4237037"/>
            <a:ext cx="20574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707312" y="4237037"/>
            <a:ext cx="114300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649912" y="4313237"/>
            <a:ext cx="838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802312" y="39322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x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8164512" y="4237037"/>
            <a:ext cx="685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8316912" y="38560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488112" y="4160837"/>
            <a:ext cx="0" cy="990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8164512" y="4084637"/>
            <a:ext cx="0" cy="106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707312" y="4237037"/>
            <a:ext cx="0" cy="83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250112" y="3856037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926F53CE-4714-46DF-A11E-61D6EEB36D6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6588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1312" y="1722437"/>
            <a:ext cx="8077200" cy="3808413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430213" indent="-319088" algn="just" eaLnBrk="1">
              <a:lnSpc>
                <a:spcPct val="112000"/>
              </a:lnSpc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Example 1 continued…</a:t>
            </a:r>
            <a:endParaRPr lang="en-US" sz="1800" b="1" dirty="0" smtClean="0">
              <a:latin typeface="cmr10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649912" y="3246437"/>
            <a:ext cx="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8850312" y="3246437"/>
            <a:ext cx="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707312" y="2484437"/>
            <a:ext cx="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649912" y="2713037"/>
            <a:ext cx="0" cy="457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8850312" y="2560637"/>
            <a:ext cx="0" cy="6096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649912" y="2865437"/>
            <a:ext cx="2057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707312" y="2865437"/>
            <a:ext cx="11430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5649912" y="3170237"/>
            <a:ext cx="3200400" cy="76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8912" y="30178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4912" y="3246437"/>
            <a:ext cx="381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50312" y="30940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8712" y="2103437"/>
            <a:ext cx="45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1712" y="347503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Wb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43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2112" y="26368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649912" y="3627437"/>
            <a:ext cx="3200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69112" y="3475037"/>
            <a:ext cx="457200" cy="3499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26512" y="3551237"/>
            <a:ext cx="83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/l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297112" y="2789237"/>
          <a:ext cx="1208087" cy="631825"/>
        </p:xfrm>
        <a:graphic>
          <a:graphicData uri="http://schemas.openxmlformats.org/presentationml/2006/ole">
            <p:oleObj spid="_x0000_s4100" name="Equation" r:id="rId5" imgW="799920" imgH="41904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16112" y="4237037"/>
            <a:ext cx="75438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But if </a:t>
            </a:r>
            <a:r>
              <a:rPr lang="el-GR" dirty="0" smtClean="0">
                <a:solidFill>
                  <a:schemeClr val="tx1"/>
                </a:solidFill>
              </a:rPr>
              <a:t>δ</a:t>
            </a:r>
            <a:r>
              <a:rPr lang="en-US" dirty="0" smtClean="0">
                <a:solidFill>
                  <a:schemeClr val="tx1"/>
                </a:solidFill>
              </a:rPr>
              <a:t> is the deflection under the load, the strain energy must equal the work done by the load (gradually applied)  </a:t>
            </a:r>
            <a:r>
              <a:rPr lang="en-US" dirty="0" err="1" smtClean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44713" y="4999038"/>
          <a:ext cx="1527175" cy="630237"/>
        </p:xfrm>
        <a:graphic>
          <a:graphicData uri="http://schemas.openxmlformats.org/presentationml/2006/ole">
            <p:oleObj spid="_x0000_s4101" name="Equation" r:id="rId6" imgW="1015920" imgH="419040" progId="Equation.DSMT4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449512" y="5837237"/>
          <a:ext cx="1279525" cy="630237"/>
        </p:xfrm>
        <a:graphic>
          <a:graphicData uri="http://schemas.openxmlformats.org/presentationml/2006/ole">
            <p:oleObj spid="_x0000_s4102" name="Equation" r:id="rId7" imgW="85068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483EE1E5-912E-4986-93DC-6E0F0EF8EC2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5826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smtClean="0"/>
              <a:t>EE392 - MECHANICAL COMPONENT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5112" y="1722437"/>
            <a:ext cx="7162800" cy="5287962"/>
          </a:xfrm>
        </p:spPr>
        <p:txBody>
          <a:bodyPr/>
          <a:lstStyle/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 </a:t>
            </a:r>
            <a:r>
              <a:rPr lang="en-US" sz="1800" b="1" dirty="0" smtClean="0">
                <a:latin typeface="cmr10" charset="0"/>
              </a:rPr>
              <a:t>Example 1 continued… </a:t>
            </a:r>
            <a:endParaRPr lang="en-US" sz="1800" b="1" dirty="0" smtClean="0">
              <a:latin typeface="cmr10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This </a:t>
            </a:r>
            <a:r>
              <a:rPr lang="en-US" sz="1800" dirty="0" smtClean="0">
                <a:solidFill>
                  <a:schemeClr val="tx1"/>
                </a:solidFill>
              </a:rPr>
              <a:t>method </a:t>
            </a:r>
            <a:r>
              <a:rPr lang="en-US" sz="1800" dirty="0" smtClean="0">
                <a:solidFill>
                  <a:schemeClr val="tx1"/>
                </a:solidFill>
              </a:rPr>
              <a:t>of finding deflection is limited to cases where only one </a:t>
            </a:r>
            <a:r>
              <a:rPr lang="en-US" sz="1800" dirty="0" smtClean="0">
                <a:solidFill>
                  <a:schemeClr val="tx1"/>
                </a:solidFill>
              </a:rPr>
              <a:t>concentrated </a:t>
            </a:r>
            <a:r>
              <a:rPr lang="en-US" sz="1800" dirty="0" smtClean="0">
                <a:solidFill>
                  <a:schemeClr val="tx1"/>
                </a:solidFill>
              </a:rPr>
              <a:t>load is applied (and only gives the deflection under the </a:t>
            </a:r>
            <a:r>
              <a:rPr lang="en-US" sz="1800" dirty="0" smtClean="0">
                <a:solidFill>
                  <a:schemeClr val="tx1"/>
                </a:solidFill>
              </a:rPr>
              <a:t>load).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 more general application of strain energy to deflection is found in </a:t>
            </a:r>
            <a:r>
              <a:rPr lang="en-US" sz="1800" b="1" dirty="0" err="1" smtClean="0">
                <a:solidFill>
                  <a:schemeClr val="tx1"/>
                </a:solidFill>
              </a:rPr>
              <a:t>Castigliano’s</a:t>
            </a:r>
            <a:r>
              <a:rPr lang="en-US" sz="1800" b="1" dirty="0" smtClean="0">
                <a:solidFill>
                  <a:schemeClr val="tx1"/>
                </a:solidFill>
              </a:rPr>
              <a:t> Theorem.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30213" indent="-319088" algn="just" eaLnBrk="1">
              <a:lnSpc>
                <a:spcPct val="112000"/>
              </a:lnSpc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Times New Roman"/>
                <a:cs typeface="Times New Roman"/>
              </a:rPr>
              <a:t>									</a:t>
            </a:r>
            <a:endParaRPr lang="en-US" sz="1800" b="1" dirty="0" smtClean="0">
              <a:latin typeface="cmr10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3E70F6F7-8CA3-413F-AC30-B7CCC17E649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3635375" y="301625"/>
            <a:ext cx="6153150" cy="658812"/>
          </a:xfr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buClr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EE392 - MECHANICAL COMPONENT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6112" y="2103437"/>
            <a:ext cx="7772400" cy="3808413"/>
          </a:xfrm>
        </p:spPr>
        <p:txBody>
          <a:bodyPr/>
          <a:lstStyle/>
          <a:p>
            <a:pPr marL="430213" indent="-319088" eaLnBrk="1">
              <a:buClrTx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b="1" dirty="0" smtClean="0">
                <a:latin typeface="cmr10" charset="0"/>
              </a:rPr>
              <a:t>5</a:t>
            </a:r>
            <a:r>
              <a:rPr lang="en-US" sz="1800" b="1" dirty="0" smtClean="0">
                <a:latin typeface="cmr10" charset="0"/>
              </a:rPr>
              <a:t>.2 Deflection by Calculus</a:t>
            </a:r>
            <a:endParaRPr lang="en-US" sz="1800" b="1" dirty="0" smtClean="0">
              <a:latin typeface="cmr10" charset="0"/>
            </a:endParaRPr>
          </a:p>
          <a:p>
            <a:pPr marL="430213" indent="-319088" eaLnBrk="1">
              <a:buClrTx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latin typeface="cmr10" charset="0"/>
              </a:rPr>
              <a:t>It was proved that for bending about a principle axis</a:t>
            </a:r>
            <a:endParaRPr lang="en-US" sz="1800" dirty="0" smtClean="0">
              <a:latin typeface="cmr10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49275" y="7040563"/>
            <a:ext cx="4846638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cmr10" charset="0"/>
                <a:ea typeface="cmr10" charset="0"/>
                <a:cs typeface="cmr10" charset="0"/>
              </a:rPr>
              <a:t>UNZA., Department of Mechanical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312" y="1341437"/>
            <a:ext cx="4572000" cy="664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Calculus Method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25713" y="3094038"/>
          <a:ext cx="785812" cy="593725"/>
        </p:xfrm>
        <a:graphic>
          <a:graphicData uri="http://schemas.openxmlformats.org/presentationml/2006/ole">
            <p:oleObj spid="_x0000_s5122" name="Equation" r:id="rId5" imgW="520560" imgH="39348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68512" y="3779837"/>
          <a:ext cx="4984750" cy="1298575"/>
        </p:xfrm>
        <a:graphic>
          <a:graphicData uri="http://schemas.openxmlformats.org/presentationml/2006/ole">
            <p:oleObj spid="_x0000_s5123" name="Equation" r:id="rId6" imgW="3314520" imgH="86328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16112" y="5380037"/>
            <a:ext cx="7315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For beams met in engineering practice the slope </a:t>
            </a:r>
            <a:r>
              <a:rPr lang="en-US" dirty="0" err="1" smtClean="0">
                <a:solidFill>
                  <a:schemeClr val="tx1"/>
                </a:solidFill>
              </a:rPr>
              <a:t>dy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dx</a:t>
            </a:r>
            <a:r>
              <a:rPr lang="en-US" dirty="0" smtClean="0">
                <a:solidFill>
                  <a:schemeClr val="tx1"/>
                </a:solidFill>
              </a:rPr>
              <a:t> is small and maybe neglected in comparison with 1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368800" y="6170613"/>
          <a:ext cx="1755775" cy="630237"/>
        </p:xfrm>
        <a:graphic>
          <a:graphicData uri="http://schemas.openxmlformats.org/presentationml/2006/ole">
            <p:oleObj spid="_x0000_s5124" name="Equation" r:id="rId7" imgW="1168200" imgH="419040" progId="Equation.DSMT4">
              <p:embed/>
            </p:oleObj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511</Words>
  <Application>Microsoft Office PowerPoint</Application>
  <PresentationFormat>Custom</PresentationFormat>
  <Paragraphs>140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MathType 6.0 Equation</vt:lpstr>
      <vt:lpstr>EE392 - ELECTRICAL ENGINEERING PRACTICE 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  <vt:lpstr>EE392 - MECHANICAL COMPONENT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EE392 - ELECTRICAL ENGINEERING PRACTICE  MECHANICAL COMPONENT  Shear Stress    </dc:title>
  <cp:lastModifiedBy>Kando</cp:lastModifiedBy>
  <cp:revision>215</cp:revision>
  <cp:lastPrinted>1601-01-01T00:00:00Z</cp:lastPrinted>
  <dcterms:created xsi:type="dcterms:W3CDTF">2013-04-30T06:54:52Z</dcterms:created>
  <dcterms:modified xsi:type="dcterms:W3CDTF">2013-05-23T08:48:49Z</dcterms:modified>
</cp:coreProperties>
</file>