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notesMasterIdLst>
    <p:notesMasterId r:id="rId31"/>
  </p:notesMasterIdLst>
  <p:sldIdLst>
    <p:sldId id="264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5" r:id="rId19"/>
    <p:sldId id="266" r:id="rId20"/>
    <p:sldId id="268" r:id="rId21"/>
    <p:sldId id="267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92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87987" cy="376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0246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0300" cy="4518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5500" cy="495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5500" cy="495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5500" cy="495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5500" cy="495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F0BFDFED-AE3E-4A58-A0FA-1E6B3173A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B329969-0236-4656-836F-D5F9AF76B07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AE9825D-9904-466F-A4E7-5A382A64DD0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3E4EE1E-A815-4AE8-A28A-8614B152036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2F1FAAE-BA12-4E60-AD32-109626F481C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8E6C49D-5AB5-4DF4-B32C-D3E90ECC575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8BC1B49-F4DA-4620-929D-0647314F289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8F2883F-D360-4E51-A8F2-CEBA995605C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2F7591E-BD1F-4D85-99C2-DEFD35F7BA9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E04CA-EF4B-4CFB-90DC-0A181735E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4A1E7-2771-48B4-83B6-D0961E652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75" y="301625"/>
            <a:ext cx="6148388" cy="1254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9263C-3EEE-404B-A78F-B388A279C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5DFEC-3384-4EF8-8404-39E649547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5D259-17CB-46D2-9B61-FF8037C4E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435D-FD55-457D-8174-42424EA7F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08051-0102-437F-A69E-C719BD260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7477B-37BB-4F29-BDBF-E4D5F2790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A98DE-BCB9-434B-A8E4-632FECB49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155AC-B0E1-4A5D-A1BB-536A3DBF9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CDF4-6FFC-409D-8ECF-120B6E42C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22A7C-DBEC-4D76-A1C6-1E5907CA4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E4AD7-3AA0-4B7D-B77C-554E340BD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48371-E8D6-4CDE-8277-B782A4F7E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5CB4D-11A9-4426-B198-CE9F467B0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336550"/>
            <a:ext cx="2265362" cy="5954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36550"/>
            <a:ext cx="6645275" cy="5954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15EA4-BD7F-4306-8EE9-B6ED65B8F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BFA05-00AC-4B6B-845D-20A1B677E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03EE8-D054-49B2-8DE1-0A2EC8579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1960E-C2FD-4E79-AE39-E32648BBC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BDB8A-FED6-4494-A813-E32308A81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D5440-0339-4BE1-96C2-0FD09F9F6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F808D-C7C2-4044-AD96-4802F73BC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14FE-B8D1-4E5D-9A6B-8CF9190CA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C32C5-53C7-4D9F-93FD-DBFFA559B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854FD-2016-4A69-ADC4-8E33AF591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4CD06-02E4-4D55-A503-51B0670CF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9D247-7CB0-441A-82D2-2BA71B445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B9BBF-C01F-4568-BC3A-EA31E36EB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F0CCC-E801-4D62-9576-5A9F1A81C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78240-95A8-4CDE-AD68-BD5D2C00C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3849D-1B96-4D23-B0C1-A2A195080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60588"/>
            <a:ext cx="4454525" cy="4591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2160588"/>
            <a:ext cx="4456112" cy="4591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57B7D-867E-4FF7-BA0A-FA933990B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EFF35-06DB-4196-A2FE-414746457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9D25B-FAB1-4D27-8309-8EED9CE0B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6B3E3-09DD-4E12-A3AF-04CCFDDB1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A2756-7E38-4B8B-ADB7-A26965B83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341E6-9130-43DB-BBCE-E46B04A25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65346-E8E3-42F0-AB80-0BD4E4E55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A2A0E-C4E4-4827-A4C0-958632C4F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50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50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E34C4-9C01-4BB6-B8AA-6F6E2894D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C20A7-081F-4222-B528-DD68AF29E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96449-3C04-4A24-9138-48E425944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3B82-DC25-4D46-BDB4-6A0AB4074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768475"/>
            <a:ext cx="4329113" cy="5062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1263" y="1768475"/>
            <a:ext cx="4330700" cy="5062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46B8B-B146-4F3F-B29A-3703D058E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761E2-3B23-4473-88B1-DAE545582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D6EF3-6366-4788-BE80-7FB9CF81F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C1798-F5EC-41EC-AA64-B5D175AFA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E6B96-5333-4DFA-B05B-694555D47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FFFD5-6836-4758-AB6F-40A8D6AC5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2E7CF-C1AB-4CFB-A880-B2EC76CB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C0C07-6C16-4EE8-BC9A-9442F22F6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0100" y="539750"/>
            <a:ext cx="2201863" cy="6291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539750"/>
            <a:ext cx="6457950" cy="6291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E471-FE1C-4149-98B5-4151D1820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0AC1C-78CA-4DFA-85FB-88C782FD4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5EB9D-6E6B-418F-8103-1EBAC3200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70EB9-F7A2-41C6-8F5C-A14A7D44E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984375"/>
            <a:ext cx="4059237" cy="4162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984375"/>
            <a:ext cx="4060825" cy="4162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4CDF8-8592-45BC-AA9F-13A43D967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5045A-719E-481F-AEEB-24CF04A8F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32B55-9646-43CD-850C-1EC3FB024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C003E-3A5B-40A7-90AE-10527DBCF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EEC2B-C47C-48EF-812C-4F9E21C4F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14F48-3FFB-49E8-8054-93A4CB9C7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37E75-5D3C-4079-AE40-7B86F149B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81CD9-9D69-41D1-A208-EE566C118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6138" y="554038"/>
            <a:ext cx="2157412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554038"/>
            <a:ext cx="6323013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A91BB-D072-4A37-98B7-1D215B9EC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86BAB-A1BC-4427-B845-599C4F666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8538B-8956-4CF9-9C5E-98AB6AA64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3B4F-C986-4B2C-B181-7A10F3D16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B646F-B30A-4FF3-A927-DE3A84FEA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2339975"/>
            <a:ext cx="3879850" cy="4311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2339975"/>
            <a:ext cx="3879850" cy="4311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F3789-929E-492A-9676-DAA12151E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4C9B6-1D98-4AD2-9233-0895FAEBC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E87CC-16B8-4162-B908-EB39ADD2B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1CA71-4D16-4304-877A-5358D9060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2411C-41DD-4870-A909-64C0D8684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C02AC-96F2-4383-AA35-9D8C0950B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7B978-B7D6-49CF-91BE-97992D915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9613" y="717550"/>
            <a:ext cx="2112962" cy="5934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717550"/>
            <a:ext cx="6186488" cy="5934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A6221-438B-430E-96C1-626EFEFD7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B216D-378C-4A5E-924A-FAEC796B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DB0AD-3DF0-4A4C-9B17-EE7EB802C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69AC5-EB8C-490E-8B7F-73D3894C9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3768B-AB67-4691-96EE-8B434BFB5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979613"/>
            <a:ext cx="4059237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979613"/>
            <a:ext cx="4060825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DA53-8F3C-477B-BC84-6B8E97E78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3FD5F-0619-4219-BC2C-A06302DCE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889F9-DD79-4B02-BADA-396782C50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98FA4-2F05-4E52-BCF7-E61543E6E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A3ED-D9D0-4AAE-810A-F1FADB13B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38CB2-DF2D-475C-8B69-F3E2023BB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73174-B32E-4EB8-B974-D1533BBB6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720725"/>
            <a:ext cx="2066925" cy="575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720725"/>
            <a:ext cx="6053137" cy="575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EDC36-1758-46E9-8A51-1E75E9647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0D6C9-AEB4-4ABD-95B4-27D303BE5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CD69-BFB8-42A5-AF3A-77369A07A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D71D6-D999-4A75-9A54-D63680613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10D86-F191-4A2D-B1C1-AD0FBA7C3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768475"/>
            <a:ext cx="3806825" cy="380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8838" y="1768475"/>
            <a:ext cx="3808412" cy="380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E8C5C-A53C-4C81-A6AC-602B22773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730CE-BC08-499D-A8AB-DBDFACA9F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F6DE2-52A8-49CB-8809-FF30A4AA1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4E380-8F6B-41C2-A60F-F53E0FD7F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5434E-22B7-4672-AA60-779C2C624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59E21-FFA0-41C9-BBC4-C2A174ABA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58508-C8F7-48A5-8A27-13EDB7CE7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2725" y="301625"/>
            <a:ext cx="1951038" cy="5270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9613" y="301625"/>
            <a:ext cx="5700712" cy="5270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F5047-838B-4BE5-A037-E1DC0663F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161C34B0-B077-4722-96B9-BAE38FFC8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 spd="med">
    <p:cover dir="ld"/>
  </p:transition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36550"/>
            <a:ext cx="9063037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6706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670675"/>
            <a:ext cx="3187700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6706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949910-D912-4363-B27E-62D40BAC9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spd="med">
    <p:cover dir="ld"/>
  </p:transition>
  <p:txStyles>
    <p:titleStyle>
      <a:lvl1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2pPr>
      <a:lvl3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3pPr>
      <a:lvl4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4pPr>
      <a:lvl5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5pPr>
      <a:lvl6pPr marL="25146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6pPr>
      <a:lvl7pPr marL="29718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7pPr>
      <a:lvl8pPr marL="3429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8pPr>
      <a:lvl9pPr marL="3886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Arial" charset="0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Arial" charset="0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Arial" charset="0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Arial" charset="0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24C3C537-F15C-454B-A88E-899D54F69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med">
    <p:cover dir="ld"/>
  </p:transition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60588"/>
            <a:ext cx="9063037" cy="459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CAC99A53-CD5E-4500-9BEE-23F2791C3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med">
    <p:cover dir="ld"/>
  </p:transition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39750"/>
            <a:ext cx="8812213" cy="101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68475"/>
            <a:ext cx="8812213" cy="5062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9750" y="6996113"/>
            <a:ext cx="2330450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71863" y="6996113"/>
            <a:ext cx="3173412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7413" y="6996113"/>
            <a:ext cx="2330450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D07BE42B-41D8-451C-B92B-DDBAB1498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med">
    <p:cover dir="ld"/>
  </p:transition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54038"/>
            <a:ext cx="8632825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984375"/>
            <a:ext cx="8272462" cy="416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12775" y="64547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454775"/>
            <a:ext cx="3187700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83425" y="64547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440881AF-15EB-4B25-AE4A-3A767EED1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med">
    <p:cover dir="ld"/>
  </p:transition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717550"/>
            <a:ext cx="8451850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2339975"/>
            <a:ext cx="7912100" cy="431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7B1487FF-9A5F-494F-A327-7ECA0DEC6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>
    <p:cover dir="ld"/>
  </p:transition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720725"/>
            <a:ext cx="8272462" cy="1071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979613"/>
            <a:ext cx="8272462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E97CDB14-048B-43D8-ABB4-D4D89853C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med">
    <p:cover dir="ld"/>
  </p:transition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635375" y="301625"/>
            <a:ext cx="6148388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9613" y="1768475"/>
            <a:ext cx="7767637" cy="380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763713" y="6094413"/>
            <a:ext cx="2339975" cy="5127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203700" y="6707188"/>
            <a:ext cx="3187700" cy="5127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515225" y="6707188"/>
            <a:ext cx="2339975" cy="5127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B754028B-4296-4102-B5C2-6252F909E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 spd="med">
    <p:cover dir="ld"/>
  </p:transition>
  <p:txStyles>
    <p:titleStyle>
      <a:lvl1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i="1">
          <a:solidFill>
            <a:srgbClr val="800000"/>
          </a:solidFill>
          <a:latin typeface="+mj-lt"/>
          <a:ea typeface="+mj-ea"/>
          <a:cs typeface="+mj-cs"/>
        </a:defRPr>
      </a:lvl1pPr>
      <a:lvl2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i="1">
          <a:solidFill>
            <a:srgbClr val="800000"/>
          </a:solidFill>
          <a:latin typeface="Arial" charset="0"/>
          <a:cs typeface="Arial Unicode MS" charset="0"/>
        </a:defRPr>
      </a:lvl2pPr>
      <a:lvl3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i="1">
          <a:solidFill>
            <a:srgbClr val="800000"/>
          </a:solidFill>
          <a:latin typeface="Arial" charset="0"/>
          <a:cs typeface="Arial Unicode MS" charset="0"/>
        </a:defRPr>
      </a:lvl3pPr>
      <a:lvl4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i="1">
          <a:solidFill>
            <a:srgbClr val="800000"/>
          </a:solidFill>
          <a:latin typeface="Arial" charset="0"/>
          <a:cs typeface="Arial Unicode MS" charset="0"/>
        </a:defRPr>
      </a:lvl4pPr>
      <a:lvl5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i="1">
          <a:solidFill>
            <a:srgbClr val="800000"/>
          </a:solidFill>
          <a:latin typeface="Arial" charset="0"/>
          <a:cs typeface="Arial Unicode MS" charset="0"/>
        </a:defRPr>
      </a:lvl5pPr>
      <a:lvl6pPr marL="25146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i="1">
          <a:solidFill>
            <a:srgbClr val="800000"/>
          </a:solidFill>
          <a:latin typeface="Arial" charset="0"/>
          <a:cs typeface="Arial Unicode MS" charset="0"/>
        </a:defRPr>
      </a:lvl6pPr>
      <a:lvl7pPr marL="29718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i="1">
          <a:solidFill>
            <a:srgbClr val="800000"/>
          </a:solidFill>
          <a:latin typeface="Arial" charset="0"/>
          <a:cs typeface="Arial Unicode MS" charset="0"/>
        </a:defRPr>
      </a:lvl7pPr>
      <a:lvl8pPr marL="34290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i="1">
          <a:solidFill>
            <a:srgbClr val="800000"/>
          </a:solidFill>
          <a:latin typeface="Arial" charset="0"/>
          <a:cs typeface="Arial Unicode MS" charset="0"/>
        </a:defRPr>
      </a:lvl8pPr>
      <a:lvl9pPr marL="38862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i="1">
          <a:solidFill>
            <a:srgbClr val="8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312" y="301625"/>
            <a:ext cx="8553451" cy="2106612"/>
          </a:xfrm>
        </p:spPr>
        <p:txBody>
          <a:bodyPr/>
          <a:lstStyle/>
          <a:p>
            <a:r>
              <a:rPr lang="en-US" sz="3200" dirty="0" smtClean="0"/>
              <a:t>EE392 - ELECTRICAL ENGINEERING PRACTICE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MECHANICAL COMPONENT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3475037"/>
            <a:ext cx="10080624" cy="14661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Static Mechanics: </a:t>
            </a:r>
          </a:p>
          <a:p>
            <a:pPr algn="ctr"/>
            <a:endParaRPr lang="en-US" sz="32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Shearing Force and Bending Moments in Beams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3973512" y="46180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4512" y="4770437"/>
            <a:ext cx="3048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EE392 - MECHANICAL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3" y="1768475"/>
            <a:ext cx="7767637" cy="4373562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4.5 Relations between w, F, and M</a:t>
            </a:r>
          </a:p>
          <a:p>
            <a:r>
              <a:rPr lang="en-US" sz="1800" dirty="0" smtClean="0"/>
              <a:t>Consider a short length </a:t>
            </a:r>
            <a:r>
              <a:rPr lang="el-GR" sz="1800" dirty="0" smtClean="0">
                <a:latin typeface="Times New Roman"/>
                <a:cs typeface="Times New Roman"/>
              </a:rPr>
              <a:t>δ</a:t>
            </a:r>
            <a:r>
              <a:rPr lang="en-US" sz="1800" dirty="0" smtClean="0">
                <a:latin typeface="Times New Roman"/>
                <a:cs typeface="Times New Roman"/>
              </a:rPr>
              <a:t>x </a:t>
            </a:r>
            <a:r>
              <a:rPr lang="en-US" sz="1800" dirty="0" smtClean="0"/>
              <a:t>imagined to be a slice cut out from a loaded beam at a distance x from a fixed origin </a:t>
            </a:r>
            <a:r>
              <a:rPr lang="en-US" sz="1800" dirty="0" smtClean="0">
                <a:latin typeface="Times New Roman"/>
                <a:cs typeface="Times New Roman"/>
              </a:rPr>
              <a:t>O</a:t>
            </a:r>
          </a:p>
          <a:p>
            <a:r>
              <a:rPr lang="en-US" sz="1800" dirty="0" smtClean="0"/>
              <a:t>Let the shearing force at the section </a:t>
            </a:r>
            <a:r>
              <a:rPr lang="en-US" sz="1800" dirty="0" smtClean="0">
                <a:latin typeface="Times New Roman"/>
                <a:cs typeface="Times New Roman"/>
              </a:rPr>
              <a:t>x be F, </a:t>
            </a:r>
            <a:r>
              <a:rPr lang="en-US" sz="1800" dirty="0" smtClean="0"/>
              <a:t>and at </a:t>
            </a:r>
            <a:r>
              <a:rPr lang="en-US" sz="1800" dirty="0" smtClean="0">
                <a:latin typeface="Times New Roman"/>
                <a:cs typeface="Times New Roman"/>
              </a:rPr>
              <a:t>x + </a:t>
            </a:r>
            <a:r>
              <a:rPr lang="el-GR" sz="1800" dirty="0" smtClean="0">
                <a:latin typeface="Times New Roman"/>
                <a:cs typeface="Times New Roman"/>
              </a:rPr>
              <a:t>δ</a:t>
            </a:r>
            <a:r>
              <a:rPr lang="en-US" sz="1800" dirty="0" smtClean="0">
                <a:latin typeface="Times New Roman"/>
                <a:cs typeface="Times New Roman"/>
              </a:rPr>
              <a:t>x be F + </a:t>
            </a:r>
            <a:r>
              <a:rPr lang="el-GR" sz="1800" dirty="0" smtClean="0">
                <a:latin typeface="Times New Roman"/>
                <a:cs typeface="Times New Roman"/>
              </a:rPr>
              <a:t>δ</a:t>
            </a:r>
            <a:r>
              <a:rPr lang="en-US" sz="1800" dirty="0" smtClean="0">
                <a:latin typeface="Times New Roman"/>
                <a:cs typeface="Times New Roman"/>
              </a:rPr>
              <a:t>F.</a:t>
            </a:r>
          </a:p>
          <a:p>
            <a:r>
              <a:rPr lang="en-US" sz="1800" dirty="0" smtClean="0"/>
              <a:t>Similarly the bending moment is </a:t>
            </a:r>
            <a:r>
              <a:rPr lang="en-US" sz="1800" dirty="0" smtClean="0">
                <a:latin typeface="Times New Roman"/>
                <a:cs typeface="Times New Roman"/>
              </a:rPr>
              <a:t>M at x, and M + </a:t>
            </a:r>
            <a:r>
              <a:rPr lang="el-GR" sz="1800" dirty="0" smtClean="0">
                <a:latin typeface="Times New Roman"/>
                <a:cs typeface="Times New Roman"/>
              </a:rPr>
              <a:t>δ</a:t>
            </a:r>
            <a:r>
              <a:rPr lang="en-US" sz="1800" dirty="0" smtClean="0">
                <a:latin typeface="Times New Roman"/>
                <a:cs typeface="Times New Roman"/>
              </a:rPr>
              <a:t>M at x + </a:t>
            </a:r>
            <a:r>
              <a:rPr lang="el-GR" sz="1800" dirty="0" smtClean="0">
                <a:latin typeface="Times New Roman"/>
                <a:cs typeface="Times New Roman"/>
              </a:rPr>
              <a:t>δ</a:t>
            </a:r>
            <a:r>
              <a:rPr lang="en-US" sz="1800" dirty="0" smtClean="0">
                <a:latin typeface="Times New Roman"/>
                <a:cs typeface="Times New Roman"/>
              </a:rPr>
              <a:t>x.</a:t>
            </a:r>
          </a:p>
          <a:p>
            <a:r>
              <a:rPr lang="en-US" sz="1800" dirty="0" smtClean="0"/>
              <a:t>If </a:t>
            </a:r>
            <a:r>
              <a:rPr lang="en-US" sz="1800" dirty="0" smtClean="0">
                <a:latin typeface="Times New Roman"/>
                <a:cs typeface="Times New Roman"/>
              </a:rPr>
              <a:t>w </a:t>
            </a:r>
            <a:r>
              <a:rPr lang="en-US" sz="1800" dirty="0" smtClean="0"/>
              <a:t>is the mean rate of loading on the length </a:t>
            </a:r>
            <a:r>
              <a:rPr lang="el-GR" sz="1800" dirty="0" smtClean="0">
                <a:latin typeface="Times New Roman"/>
                <a:cs typeface="Times New Roman"/>
              </a:rPr>
              <a:t>δ</a:t>
            </a:r>
            <a:r>
              <a:rPr lang="en-US" sz="1800" dirty="0" smtClean="0">
                <a:latin typeface="Times New Roman"/>
                <a:cs typeface="Times New Roman"/>
              </a:rPr>
              <a:t>x, </a:t>
            </a:r>
            <a:r>
              <a:rPr lang="en-US" sz="1800" dirty="0" smtClean="0"/>
              <a:t>the total load is </a:t>
            </a:r>
            <a:r>
              <a:rPr lang="en-US" sz="1800" dirty="0" smtClean="0">
                <a:latin typeface="Times New Roman"/>
                <a:cs typeface="Times New Roman"/>
              </a:rPr>
              <a:t>w</a:t>
            </a:r>
            <a:r>
              <a:rPr lang="el-GR" sz="1800" dirty="0" smtClean="0">
                <a:latin typeface="Times New Roman"/>
                <a:cs typeface="Times New Roman"/>
              </a:rPr>
              <a:t>δ</a:t>
            </a:r>
            <a:r>
              <a:rPr lang="en-US" sz="1800" dirty="0" smtClean="0">
                <a:latin typeface="Times New Roman"/>
                <a:cs typeface="Times New Roman"/>
              </a:rPr>
              <a:t>x, </a:t>
            </a:r>
            <a:r>
              <a:rPr lang="en-US" sz="1800" dirty="0" smtClean="0"/>
              <a:t>acting approximately (exactly, if uniformly distributed) through the center C</a:t>
            </a:r>
            <a:r>
              <a:rPr lang="en-US" sz="1800" dirty="0" smtClean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20D71D6-D999-4A75-9A54-D6368061361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754312" y="4999037"/>
            <a:ext cx="10668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3440112" y="5380037"/>
            <a:ext cx="7620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10800000">
            <a:off x="2754312" y="5761037"/>
            <a:ext cx="10668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4583112" y="4999037"/>
            <a:ext cx="838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5878512" y="5380037"/>
            <a:ext cx="7620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6259512" y="4999037"/>
            <a:ext cx="8382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6259512" y="5761037"/>
            <a:ext cx="8382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Freeform 18"/>
          <p:cNvSpPr/>
          <p:nvPr/>
        </p:nvSpPr>
        <p:spPr bwMode="auto">
          <a:xfrm>
            <a:off x="2679160" y="5007429"/>
            <a:ext cx="144993" cy="783771"/>
          </a:xfrm>
          <a:custGeom>
            <a:avLst/>
            <a:gdLst>
              <a:gd name="connsiteX0" fmla="*/ 78554 w 144993"/>
              <a:gd name="connsiteY0" fmla="*/ 0 h 783771"/>
              <a:gd name="connsiteX1" fmla="*/ 49526 w 144993"/>
              <a:gd name="connsiteY1" fmla="*/ 116114 h 783771"/>
              <a:gd name="connsiteX2" fmla="*/ 20497 w 144993"/>
              <a:gd name="connsiteY2" fmla="*/ 159657 h 783771"/>
              <a:gd name="connsiteX3" fmla="*/ 5983 w 144993"/>
              <a:gd name="connsiteY3" fmla="*/ 203200 h 783771"/>
              <a:gd name="connsiteX4" fmla="*/ 20497 w 144993"/>
              <a:gd name="connsiteY4" fmla="*/ 261257 h 783771"/>
              <a:gd name="connsiteX5" fmla="*/ 78554 w 144993"/>
              <a:gd name="connsiteY5" fmla="*/ 333828 h 783771"/>
              <a:gd name="connsiteX6" fmla="*/ 49526 w 144993"/>
              <a:gd name="connsiteY6" fmla="*/ 377371 h 783771"/>
              <a:gd name="connsiteX7" fmla="*/ 5983 w 144993"/>
              <a:gd name="connsiteY7" fmla="*/ 420914 h 783771"/>
              <a:gd name="connsiteX8" fmla="*/ 20497 w 144993"/>
              <a:gd name="connsiteY8" fmla="*/ 493485 h 783771"/>
              <a:gd name="connsiteX9" fmla="*/ 64040 w 144993"/>
              <a:gd name="connsiteY9" fmla="*/ 595085 h 783771"/>
              <a:gd name="connsiteX10" fmla="*/ 107583 w 144993"/>
              <a:gd name="connsiteY10" fmla="*/ 624114 h 783771"/>
              <a:gd name="connsiteX11" fmla="*/ 136611 w 144993"/>
              <a:gd name="connsiteY11" fmla="*/ 667657 h 783771"/>
              <a:gd name="connsiteX12" fmla="*/ 93069 w 144993"/>
              <a:gd name="connsiteY12" fmla="*/ 783771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993" h="783771">
                <a:moveTo>
                  <a:pt x="78554" y="0"/>
                </a:moveTo>
                <a:cubicBezTo>
                  <a:pt x="68878" y="38705"/>
                  <a:pt x="63160" y="78620"/>
                  <a:pt x="49526" y="116114"/>
                </a:cubicBezTo>
                <a:cubicBezTo>
                  <a:pt x="43565" y="132508"/>
                  <a:pt x="28298" y="144055"/>
                  <a:pt x="20497" y="159657"/>
                </a:cubicBezTo>
                <a:cubicBezTo>
                  <a:pt x="13655" y="173341"/>
                  <a:pt x="10821" y="188686"/>
                  <a:pt x="5983" y="203200"/>
                </a:cubicBezTo>
                <a:cubicBezTo>
                  <a:pt x="10821" y="222552"/>
                  <a:pt x="9432" y="244659"/>
                  <a:pt x="20497" y="261257"/>
                </a:cubicBezTo>
                <a:cubicBezTo>
                  <a:pt x="108031" y="392558"/>
                  <a:pt x="31106" y="191480"/>
                  <a:pt x="78554" y="333828"/>
                </a:cubicBezTo>
                <a:cubicBezTo>
                  <a:pt x="68878" y="348342"/>
                  <a:pt x="60693" y="363970"/>
                  <a:pt x="49526" y="377371"/>
                </a:cubicBezTo>
                <a:cubicBezTo>
                  <a:pt x="36385" y="393140"/>
                  <a:pt x="10961" y="401001"/>
                  <a:pt x="5983" y="420914"/>
                </a:cubicBezTo>
                <a:cubicBezTo>
                  <a:pt x="0" y="444847"/>
                  <a:pt x="15146" y="469403"/>
                  <a:pt x="20497" y="493485"/>
                </a:cubicBezTo>
                <a:cubicBezTo>
                  <a:pt x="30014" y="536314"/>
                  <a:pt x="32015" y="563060"/>
                  <a:pt x="64040" y="595085"/>
                </a:cubicBezTo>
                <a:cubicBezTo>
                  <a:pt x="76375" y="607420"/>
                  <a:pt x="93069" y="614438"/>
                  <a:pt x="107583" y="624114"/>
                </a:cubicBezTo>
                <a:cubicBezTo>
                  <a:pt x="117259" y="638628"/>
                  <a:pt x="134685" y="650320"/>
                  <a:pt x="136611" y="667657"/>
                </a:cubicBezTo>
                <a:cubicBezTo>
                  <a:pt x="144993" y="743094"/>
                  <a:pt x="131213" y="745625"/>
                  <a:pt x="93069" y="78377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101114" y="5007429"/>
            <a:ext cx="59322" cy="754742"/>
          </a:xfrm>
          <a:custGeom>
            <a:avLst/>
            <a:gdLst>
              <a:gd name="connsiteX0" fmla="*/ 0 w 59322"/>
              <a:gd name="connsiteY0" fmla="*/ 0 h 754742"/>
              <a:gd name="connsiteX1" fmla="*/ 14515 w 59322"/>
              <a:gd name="connsiteY1" fmla="*/ 348342 h 754742"/>
              <a:gd name="connsiteX2" fmla="*/ 29029 w 59322"/>
              <a:gd name="connsiteY2" fmla="*/ 449942 h 754742"/>
              <a:gd name="connsiteX3" fmla="*/ 29029 w 59322"/>
              <a:gd name="connsiteY3" fmla="*/ 740228 h 754742"/>
              <a:gd name="connsiteX4" fmla="*/ 14515 w 59322"/>
              <a:gd name="connsiteY4" fmla="*/ 754742 h 75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22" h="754742">
                <a:moveTo>
                  <a:pt x="0" y="0"/>
                </a:moveTo>
                <a:cubicBezTo>
                  <a:pt x="56611" y="169829"/>
                  <a:pt x="30726" y="56533"/>
                  <a:pt x="14515" y="348342"/>
                </a:cubicBezTo>
                <a:cubicBezTo>
                  <a:pt x="19353" y="382209"/>
                  <a:pt x="23405" y="416197"/>
                  <a:pt x="29029" y="449942"/>
                </a:cubicBezTo>
                <a:cubicBezTo>
                  <a:pt x="53011" y="593839"/>
                  <a:pt x="59322" y="497883"/>
                  <a:pt x="29029" y="740228"/>
                </a:cubicBezTo>
                <a:cubicBezTo>
                  <a:pt x="28180" y="747017"/>
                  <a:pt x="19353" y="749904"/>
                  <a:pt x="14515" y="75474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rot="10800000">
            <a:off x="1992312" y="5380037"/>
            <a:ext cx="54864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 flipH="1" flipV="1">
            <a:off x="2335212" y="5189537"/>
            <a:ext cx="12954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4583112" y="4846637"/>
            <a:ext cx="838200" cy="152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lumOff val="2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rot="5400000" flipH="1" flipV="1">
            <a:off x="4468812" y="4656137"/>
            <a:ext cx="2286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 flipH="1" flipV="1">
            <a:off x="5307012" y="4656137"/>
            <a:ext cx="2286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2982912" y="4618037"/>
            <a:ext cx="16002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4583112" y="4618037"/>
            <a:ext cx="8382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 flipH="1" flipV="1">
            <a:off x="4240212" y="5341937"/>
            <a:ext cx="533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5230812" y="5341937"/>
            <a:ext cx="533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2982912" y="5456237"/>
            <a:ext cx="3048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35512" y="43894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  <a:latin typeface="Times New Roman"/>
                <a:cs typeface="Times New Roman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68712" y="4465637"/>
            <a:ext cx="3048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x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30" name="Shape 29"/>
          <p:cNvCxnSpPr>
            <a:endCxn id="43" idx="1"/>
          </p:cNvCxnSpPr>
          <p:nvPr/>
        </p:nvCxnSpPr>
        <p:spPr bwMode="auto">
          <a:xfrm rot="16200000" flipV="1">
            <a:off x="4022904" y="5277029"/>
            <a:ext cx="739416" cy="76200"/>
          </a:xfrm>
          <a:prstGeom prst="curvedConnector4">
            <a:avLst>
              <a:gd name="adj1" fmla="val -6981"/>
              <a:gd name="adj2" fmla="val 4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hape 45"/>
          <p:cNvCxnSpPr/>
          <p:nvPr/>
        </p:nvCxnSpPr>
        <p:spPr bwMode="auto">
          <a:xfrm rot="16200000" flipV="1">
            <a:off x="5242104" y="5254445"/>
            <a:ext cx="739416" cy="76200"/>
          </a:xfrm>
          <a:prstGeom prst="curvedConnector4">
            <a:avLst>
              <a:gd name="adj1" fmla="val -1092"/>
              <a:gd name="adj2" fmla="val -26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5192712" y="5837237"/>
            <a:ext cx="838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F+</a:t>
            </a:r>
            <a:r>
              <a:rPr lang="el-GR" dirty="0" smtClean="0">
                <a:solidFill>
                  <a:schemeClr val="tx1"/>
                </a:solidFill>
                <a:latin typeface="Times New Roman"/>
                <a:cs typeface="Times New Roman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26112" y="4618037"/>
            <a:ext cx="9144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M+</a:t>
            </a:r>
            <a:r>
              <a:rPr lang="el-GR" dirty="0" smtClean="0">
                <a:solidFill>
                  <a:schemeClr val="tx1"/>
                </a:solidFill>
                <a:latin typeface="Times New Roman"/>
                <a:cs typeface="Times New Roman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EE392 - MECHANICAL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3" y="1768475"/>
            <a:ext cx="7767637" cy="4754562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Relations between w, F, and M Continued …</a:t>
            </a:r>
          </a:p>
          <a:p>
            <a:r>
              <a:rPr lang="en-US" sz="1800" dirty="0" smtClean="0">
                <a:latin typeface="cmr10" charset="0"/>
              </a:rPr>
              <a:t>The elements must be in equilibrium under the action of these forces and couples, and the following equations are obtained.</a:t>
            </a:r>
          </a:p>
          <a:p>
            <a:r>
              <a:rPr lang="en-US" sz="1800" dirty="0" smtClean="0">
                <a:latin typeface="cmr10" charset="0"/>
              </a:rPr>
              <a:t>Taking moments about C: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M + F.</a:t>
            </a:r>
            <a:r>
              <a:rPr lang="el-GR" sz="1800" dirty="0" smtClean="0">
                <a:latin typeface="Times New Roman"/>
                <a:cs typeface="Times New Roman"/>
              </a:rPr>
              <a:t>δ</a:t>
            </a:r>
            <a:r>
              <a:rPr lang="en-US" sz="1800" dirty="0" smtClean="0">
                <a:latin typeface="Times New Roman"/>
                <a:cs typeface="Times New Roman"/>
              </a:rPr>
              <a:t>x/2 + (F + </a:t>
            </a:r>
            <a:r>
              <a:rPr lang="el-GR" sz="1800" dirty="0" smtClean="0">
                <a:latin typeface="Times New Roman"/>
                <a:cs typeface="Times New Roman"/>
              </a:rPr>
              <a:t>δ</a:t>
            </a:r>
            <a:r>
              <a:rPr lang="en-US" sz="1800" dirty="0" smtClean="0">
                <a:latin typeface="Times New Roman"/>
                <a:cs typeface="Times New Roman"/>
              </a:rPr>
              <a:t>F)</a:t>
            </a:r>
            <a:r>
              <a:rPr lang="el-GR" sz="1800" dirty="0" smtClean="0">
                <a:latin typeface="Times New Roman"/>
                <a:cs typeface="Times New Roman"/>
              </a:rPr>
              <a:t>δ</a:t>
            </a:r>
            <a:r>
              <a:rPr lang="en-US" sz="1800" dirty="0" smtClean="0">
                <a:latin typeface="Times New Roman"/>
                <a:cs typeface="Times New Roman"/>
              </a:rPr>
              <a:t>x/2 = M + </a:t>
            </a:r>
            <a:r>
              <a:rPr lang="el-GR" sz="1800" dirty="0" smtClean="0">
                <a:latin typeface="Times New Roman"/>
                <a:cs typeface="Times New Roman"/>
              </a:rPr>
              <a:t>δ</a:t>
            </a:r>
            <a:r>
              <a:rPr lang="en-US" sz="1800" dirty="0" smtClean="0">
                <a:latin typeface="Times New Roman"/>
                <a:cs typeface="Times New Roman"/>
              </a:rPr>
              <a:t>M</a:t>
            </a:r>
          </a:p>
          <a:p>
            <a:r>
              <a:rPr lang="en-US" sz="1800" dirty="0" smtClean="0">
                <a:latin typeface="cmr10" charset="0"/>
              </a:rPr>
              <a:t>Neglecting the product </a:t>
            </a:r>
            <a:r>
              <a:rPr lang="el-GR" sz="1800" dirty="0" smtClean="0">
                <a:latin typeface="Times New Roman"/>
                <a:cs typeface="Times New Roman"/>
              </a:rPr>
              <a:t>δ</a:t>
            </a:r>
            <a:r>
              <a:rPr lang="en-US" sz="1800" dirty="0" smtClean="0">
                <a:latin typeface="Times New Roman"/>
                <a:cs typeface="Times New Roman"/>
              </a:rPr>
              <a:t>F.</a:t>
            </a:r>
            <a:r>
              <a:rPr lang="el-GR" sz="1800" dirty="0" smtClean="0">
                <a:latin typeface="Times New Roman"/>
                <a:cs typeface="Times New Roman"/>
              </a:rPr>
              <a:t>δ</a:t>
            </a:r>
            <a:r>
              <a:rPr lang="en-US" sz="1800" dirty="0" smtClean="0">
                <a:latin typeface="Times New Roman"/>
                <a:cs typeface="Times New Roman"/>
              </a:rPr>
              <a:t>x, </a:t>
            </a:r>
            <a:r>
              <a:rPr lang="en-US" sz="1800" dirty="0" smtClean="0">
                <a:latin typeface="cmr10" charset="0"/>
              </a:rPr>
              <a:t>and taking the limit, gives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F = </a:t>
            </a:r>
            <a:r>
              <a:rPr lang="en-US" sz="1800" dirty="0" err="1" smtClean="0">
                <a:latin typeface="Times New Roman"/>
                <a:cs typeface="Times New Roman"/>
              </a:rPr>
              <a:t>dM</a:t>
            </a:r>
            <a:r>
              <a:rPr lang="en-US" sz="1800" dirty="0" smtClean="0">
                <a:latin typeface="Times New Roman"/>
                <a:cs typeface="Times New Roman"/>
              </a:rPr>
              <a:t>/</a:t>
            </a:r>
            <a:r>
              <a:rPr lang="en-US" sz="1800" dirty="0" err="1" smtClean="0">
                <a:latin typeface="Times New Roman"/>
                <a:cs typeface="Times New Roman"/>
              </a:rPr>
              <a:t>dx</a:t>
            </a:r>
            <a:r>
              <a:rPr lang="en-US" sz="1800" dirty="0" smtClean="0">
                <a:latin typeface="Times New Roman"/>
                <a:cs typeface="Times New Roman"/>
              </a:rPr>
              <a:t> ---------------------(1)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EE392 - MECHANICAL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3" y="1768475"/>
            <a:ext cx="7767637" cy="4144962"/>
          </a:xfrm>
        </p:spPr>
        <p:txBody>
          <a:bodyPr/>
          <a:lstStyle/>
          <a:p>
            <a:r>
              <a:rPr lang="en-US" sz="1800" b="1" dirty="0" smtClean="0"/>
              <a:t>Relations between w, F, and M Continued …</a:t>
            </a:r>
            <a:endParaRPr lang="en-US" sz="1800" dirty="0" smtClean="0"/>
          </a:p>
          <a:p>
            <a:r>
              <a:rPr lang="en-US" sz="1800" dirty="0" smtClean="0">
                <a:latin typeface="cmr10" charset="0"/>
              </a:rPr>
              <a:t>Resolving vertically</a:t>
            </a:r>
          </a:p>
          <a:p>
            <a:pPr>
              <a:buNone/>
            </a:pPr>
            <a:r>
              <a:rPr lang="en-US" sz="1800" dirty="0" smtClean="0"/>
              <a:t>					</a:t>
            </a:r>
            <a:r>
              <a:rPr lang="en-US" sz="1800" dirty="0" smtClean="0">
                <a:latin typeface="Times New Roman"/>
                <a:cs typeface="Times New Roman"/>
              </a:rPr>
              <a:t>w</a:t>
            </a:r>
            <a:r>
              <a:rPr lang="el-GR" sz="1800" dirty="0" smtClean="0">
                <a:latin typeface="Times New Roman"/>
                <a:cs typeface="Times New Roman"/>
              </a:rPr>
              <a:t>δ</a:t>
            </a:r>
            <a:r>
              <a:rPr lang="en-US" sz="1800" dirty="0" smtClean="0">
                <a:latin typeface="Times New Roman"/>
                <a:cs typeface="Times New Roman"/>
              </a:rPr>
              <a:t>x + F + </a:t>
            </a:r>
            <a:r>
              <a:rPr lang="el-GR" sz="1800" dirty="0" smtClean="0">
                <a:latin typeface="Times New Roman"/>
                <a:cs typeface="Times New Roman"/>
              </a:rPr>
              <a:t>δ</a:t>
            </a:r>
            <a:r>
              <a:rPr lang="en-US" sz="1800" dirty="0" smtClean="0">
                <a:latin typeface="Times New Roman"/>
                <a:cs typeface="Times New Roman"/>
              </a:rPr>
              <a:t>F = F</a:t>
            </a:r>
          </a:p>
          <a:p>
            <a:pPr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					w =  - </a:t>
            </a:r>
            <a:r>
              <a:rPr lang="en-US" sz="1800" dirty="0" err="1" smtClean="0">
                <a:latin typeface="Times New Roman"/>
                <a:cs typeface="Times New Roman"/>
              </a:rPr>
              <a:t>dF</a:t>
            </a:r>
            <a:r>
              <a:rPr lang="en-US" sz="1800" dirty="0" smtClean="0">
                <a:latin typeface="Times New Roman"/>
                <a:cs typeface="Times New Roman"/>
              </a:rPr>
              <a:t>/</a:t>
            </a:r>
            <a:r>
              <a:rPr lang="en-US" sz="1800" dirty="0" err="1" smtClean="0">
                <a:latin typeface="Times New Roman"/>
                <a:cs typeface="Times New Roman"/>
              </a:rPr>
              <a:t>dx</a:t>
            </a:r>
            <a:r>
              <a:rPr lang="en-US" sz="1800" dirty="0" smtClean="0">
                <a:latin typeface="Times New Roman"/>
                <a:cs typeface="Times New Roman"/>
              </a:rPr>
              <a:t>  -------------------- 	(2)</a:t>
            </a:r>
          </a:p>
          <a:p>
            <a:pPr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					    = - </a:t>
            </a:r>
            <a:r>
              <a:rPr lang="en-US" sz="1800" dirty="0" smtClean="0">
                <a:latin typeface="Times New Roman"/>
                <a:cs typeface="Times New Roman"/>
              </a:rPr>
              <a:t>d²M/dx² </a:t>
            </a:r>
            <a:r>
              <a:rPr lang="en-US" sz="1800" dirty="0" smtClean="0">
                <a:latin typeface="Times New Roman"/>
                <a:cs typeface="Times New Roman"/>
              </a:rPr>
              <a:t>from (1) ----------- 	(3)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EE392 - MECHANICAL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Relations between w, F, and M Continued …</a:t>
            </a:r>
            <a:endParaRPr lang="en-US" sz="1800" dirty="0" smtClean="0"/>
          </a:p>
          <a:p>
            <a:r>
              <a:rPr lang="en-US" sz="1800" dirty="0" smtClean="0">
                <a:latin typeface="cmr10" charset="0"/>
              </a:rPr>
              <a:t>From equation (1) it can be seen that, if M is varying continuously, zero shearing force corresponds to maximum or minimum bending moment.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F = </a:t>
            </a:r>
            <a:r>
              <a:rPr lang="en-US" sz="1800" dirty="0" err="1" smtClean="0">
                <a:latin typeface="Times New Roman"/>
                <a:cs typeface="Times New Roman"/>
              </a:rPr>
              <a:t>dM</a:t>
            </a:r>
            <a:r>
              <a:rPr lang="en-US" sz="1800" dirty="0" smtClean="0">
                <a:latin typeface="Times New Roman"/>
                <a:cs typeface="Times New Roman"/>
              </a:rPr>
              <a:t>/</a:t>
            </a:r>
            <a:r>
              <a:rPr lang="en-US" sz="1800" dirty="0" err="1" smtClean="0">
                <a:latin typeface="Times New Roman"/>
                <a:cs typeface="Times New Roman"/>
              </a:rPr>
              <a:t>dx</a:t>
            </a:r>
            <a:r>
              <a:rPr lang="en-US" sz="1800" dirty="0" smtClean="0">
                <a:latin typeface="Times New Roman"/>
                <a:cs typeface="Times New Roman"/>
              </a:rPr>
              <a:t> ---------------------(1)</a:t>
            </a:r>
            <a:endParaRPr lang="en-US" sz="1800" dirty="0" smtClean="0">
              <a:latin typeface="cmr10" charset="0"/>
            </a:endParaRPr>
          </a:p>
          <a:p>
            <a:r>
              <a:rPr lang="en-US" sz="1800" dirty="0" smtClean="0">
                <a:latin typeface="cmr10" charset="0"/>
              </a:rPr>
              <a:t>It will be seen later however that “peaks” in the bending moment diagram frequently occur at concentrated loads or reactions, and are not then given by </a:t>
            </a:r>
            <a:r>
              <a:rPr lang="en-US" sz="1800" dirty="0" smtClean="0">
                <a:latin typeface="Times New Roman"/>
                <a:cs typeface="Times New Roman"/>
              </a:rPr>
              <a:t>F = </a:t>
            </a:r>
            <a:r>
              <a:rPr lang="en-US" sz="1800" dirty="0" err="1" smtClean="0">
                <a:latin typeface="Times New Roman"/>
                <a:cs typeface="Times New Roman"/>
              </a:rPr>
              <a:t>dM</a:t>
            </a:r>
            <a:r>
              <a:rPr lang="en-US" sz="1800" dirty="0" smtClean="0">
                <a:latin typeface="Times New Roman"/>
                <a:cs typeface="Times New Roman"/>
              </a:rPr>
              <a:t>/</a:t>
            </a:r>
            <a:r>
              <a:rPr lang="en-US" sz="1800" dirty="0" err="1" smtClean="0">
                <a:latin typeface="Times New Roman"/>
                <a:cs typeface="Times New Roman"/>
              </a:rPr>
              <a:t>dx</a:t>
            </a:r>
            <a:r>
              <a:rPr lang="en-US" sz="1800" dirty="0" smtClean="0">
                <a:latin typeface="Times New Roman"/>
                <a:cs typeface="Times New Roman"/>
              </a:rPr>
              <a:t> = 0, </a:t>
            </a:r>
            <a:r>
              <a:rPr lang="en-US" sz="1800" dirty="0" smtClean="0">
                <a:latin typeface="cmr10" charset="0"/>
              </a:rPr>
              <a:t>although they may represent the greatest bending moment on the beam.</a:t>
            </a:r>
          </a:p>
          <a:p>
            <a:r>
              <a:rPr lang="en-US" sz="1800" dirty="0" smtClean="0">
                <a:latin typeface="cmr10" charset="0"/>
              </a:rPr>
              <a:t>Consequently it is not always sufficient to instigate the points of zero shearing force when determine the maximum bending moment.</a:t>
            </a:r>
          </a:p>
          <a:p>
            <a:r>
              <a:rPr lang="en-US" sz="1800" dirty="0" smtClean="0"/>
              <a:t>At a point on the beam where the type of bending is changing from sagging to hogging, the bending moment must be zero, and this is called a point of inflection or </a:t>
            </a:r>
            <a:r>
              <a:rPr lang="en-US" sz="1800" dirty="0" err="1" smtClean="0"/>
              <a:t>contraflecture</a:t>
            </a:r>
            <a:r>
              <a:rPr lang="en-US" sz="1800" dirty="0" smtClean="0"/>
              <a:t>.</a:t>
            </a:r>
          </a:p>
          <a:p>
            <a:endParaRPr lang="en-US" sz="1800" dirty="0" smtClean="0">
              <a:latin typeface="cmr10" charset="0"/>
            </a:endParaRPr>
          </a:p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EE392 - MECHANICAL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Relations between w, F, and M Continued …</a:t>
            </a:r>
          </a:p>
          <a:p>
            <a:r>
              <a:rPr lang="en-US" sz="1800" dirty="0" smtClean="0"/>
              <a:t>By integrating equation (1) between two values of x = a and x = b, then Mb – Ma = </a:t>
            </a:r>
            <a:r>
              <a:rPr lang="en-US" sz="1800" dirty="0" smtClean="0">
                <a:latin typeface="Times New Roman"/>
                <a:cs typeface="Times New Roman"/>
              </a:rPr>
              <a:t>∫</a:t>
            </a:r>
            <a:r>
              <a:rPr lang="en-US" sz="1800" dirty="0" err="1" smtClean="0">
                <a:latin typeface="Times New Roman"/>
                <a:cs typeface="Times New Roman"/>
              </a:rPr>
              <a:t>Fdx</a:t>
            </a:r>
            <a:endParaRPr lang="en-US" sz="1800" dirty="0" smtClean="0"/>
          </a:p>
          <a:p>
            <a:r>
              <a:rPr lang="en-US" sz="1800" dirty="0" smtClean="0"/>
              <a:t>Showing that the increase in bending moment between two sections is given by the area under the shearing force diagram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EE392 - MECHANICAL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Relations between w, F, and M Continued …</a:t>
            </a:r>
          </a:p>
          <a:p>
            <a:r>
              <a:rPr lang="en-US" sz="1800" dirty="0" smtClean="0"/>
              <a:t>Similarly, integrating equation (2)</a:t>
            </a:r>
          </a:p>
          <a:p>
            <a:r>
              <a:rPr lang="en-US" sz="1800" dirty="0" err="1" smtClean="0"/>
              <a:t>Fa</a:t>
            </a:r>
            <a:r>
              <a:rPr lang="en-US" sz="1800" dirty="0" smtClean="0"/>
              <a:t> – </a:t>
            </a:r>
            <a:r>
              <a:rPr lang="en-US" sz="1800" dirty="0" err="1" smtClean="0"/>
              <a:t>Fb</a:t>
            </a:r>
            <a:r>
              <a:rPr lang="en-US" sz="1800" dirty="0" smtClean="0"/>
              <a:t> = </a:t>
            </a:r>
            <a:r>
              <a:rPr lang="en-US" sz="1800" dirty="0" smtClean="0">
                <a:latin typeface="Times New Roman"/>
                <a:cs typeface="Times New Roman"/>
              </a:rPr>
              <a:t>∫</a:t>
            </a:r>
            <a:r>
              <a:rPr lang="en-US" sz="1800" dirty="0" err="1" smtClean="0">
                <a:latin typeface="Times New Roman"/>
                <a:cs typeface="Times New Roman"/>
              </a:rPr>
              <a:t>wdx</a:t>
            </a:r>
            <a:endParaRPr lang="en-US" sz="1800" dirty="0" smtClean="0">
              <a:latin typeface="Times New Roman"/>
              <a:cs typeface="Times New Roman"/>
            </a:endParaRPr>
          </a:p>
          <a:p>
            <a:r>
              <a:rPr lang="en-US" sz="1800" dirty="0" smtClean="0">
                <a:latin typeface="Times New Roman"/>
                <a:cs typeface="Times New Roman"/>
              </a:rPr>
              <a:t>= </a:t>
            </a:r>
            <a:r>
              <a:rPr lang="en-US" sz="1800" dirty="0" smtClean="0"/>
              <a:t>the area under the load distribution diagram.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Integrating equation (3) gives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Ma – Mb = ∫∫</a:t>
            </a:r>
            <a:r>
              <a:rPr lang="en-US" sz="1800" dirty="0" err="1" smtClean="0">
                <a:latin typeface="Times New Roman"/>
                <a:cs typeface="Times New Roman"/>
              </a:rPr>
              <a:t>wdx.dx</a:t>
            </a:r>
            <a:endParaRPr lang="en-US" sz="1800" dirty="0" smtClean="0">
              <a:latin typeface="Times New Roman"/>
              <a:cs typeface="Times New Roman"/>
            </a:endParaRPr>
          </a:p>
          <a:p>
            <a:r>
              <a:rPr lang="en-US" sz="1800" dirty="0" smtClean="0"/>
              <a:t>These relations prove very valuable when the rate of loading cannot be expressed in algebraic form, and provide a means of graphical solution.</a:t>
            </a:r>
          </a:p>
          <a:p>
            <a:endParaRPr lang="en-US" sz="18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5573712" y="3779837"/>
            <a:ext cx="304800" cy="121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EE392 - MECHANICAL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Examples</a:t>
            </a:r>
          </a:p>
          <a:p>
            <a:r>
              <a:rPr lang="en-US" sz="1800" b="1" dirty="0" smtClean="0"/>
              <a:t>4.6 Concentrated Loads</a:t>
            </a:r>
          </a:p>
          <a:p>
            <a:r>
              <a:rPr lang="en-US" sz="1800" b="1" dirty="0" smtClean="0"/>
              <a:t>Example 1. </a:t>
            </a:r>
            <a:r>
              <a:rPr lang="en-US" sz="1800" dirty="0" smtClean="0"/>
              <a:t>A cantilever of length l carries a concentrated load W at its free end. Draw the S.F. and B.M. diagrams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135312" y="4313237"/>
            <a:ext cx="24384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4964112" y="4389437"/>
            <a:ext cx="12192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3135312" y="4313237"/>
            <a:ext cx="2438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 bwMode="auto">
          <a:xfrm rot="10800000" flipV="1">
            <a:off x="3135312" y="4389437"/>
            <a:ext cx="1588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906712" y="4999037"/>
            <a:ext cx="457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3668712" y="4465637"/>
            <a:ext cx="4572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135312" y="4694237"/>
            <a:ext cx="7620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363912" y="4541837"/>
            <a:ext cx="3048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rot="5400000" flipH="1" flipV="1">
            <a:off x="2906712" y="4008437"/>
            <a:ext cx="4572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3135312" y="4008437"/>
            <a:ext cx="2438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202112" y="3856037"/>
            <a:ext cx="2286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l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75" y="301626"/>
            <a:ext cx="6148388" cy="735012"/>
          </a:xfrm>
        </p:spPr>
        <p:txBody>
          <a:bodyPr/>
          <a:lstStyle/>
          <a:p>
            <a:r>
              <a:rPr lang="en-US" sz="2400" dirty="0" smtClean="0"/>
              <a:t>EE392 - MECHANICAL COMPONENT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3" y="1341437"/>
            <a:ext cx="7767637" cy="5257800"/>
          </a:xfrm>
        </p:spPr>
        <p:txBody>
          <a:bodyPr/>
          <a:lstStyle/>
          <a:p>
            <a:r>
              <a:rPr lang="en-US" sz="1800" b="1" dirty="0" smtClean="0"/>
              <a:t>Example 1 continued …</a:t>
            </a:r>
          </a:p>
          <a:p>
            <a:r>
              <a:rPr lang="en-US" sz="1800" b="1" dirty="0" smtClean="0"/>
              <a:t>Solution:</a:t>
            </a:r>
          </a:p>
          <a:p>
            <a:r>
              <a:rPr lang="en-US" sz="1800" dirty="0" smtClean="0"/>
              <a:t>At a section a distance x from the free end, consider the forces to the left.</a:t>
            </a:r>
          </a:p>
          <a:p>
            <a:r>
              <a:rPr lang="en-US" sz="1800" dirty="0" smtClean="0"/>
              <a:t>Then F = -W and is constant along the whole beam (</a:t>
            </a:r>
            <a:r>
              <a:rPr lang="en-US" sz="1800" dirty="0" err="1" smtClean="0"/>
              <a:t>i.e</a:t>
            </a:r>
            <a:r>
              <a:rPr lang="en-US" sz="1800" dirty="0" smtClean="0"/>
              <a:t> for all x</a:t>
            </a:r>
            <a:r>
              <a:rPr lang="en-US" sz="1800" dirty="0" smtClean="0"/>
              <a:t>).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Taking moments about the section gives M = -</a:t>
            </a:r>
            <a:r>
              <a:rPr lang="en-US" sz="1800" dirty="0" err="1" smtClean="0"/>
              <a:t>Wx</a:t>
            </a:r>
            <a:r>
              <a:rPr lang="en-US" sz="1800" dirty="0" smtClean="0"/>
              <a:t>, so that the maximum bending moment occurs at the fixed end., i.e. </a:t>
            </a:r>
            <a:r>
              <a:rPr lang="en-US" sz="1800" dirty="0" err="1" smtClean="0"/>
              <a:t>Mmax</a:t>
            </a:r>
            <a:r>
              <a:rPr lang="en-US" sz="1800" dirty="0" smtClean="0"/>
              <a:t> = </a:t>
            </a:r>
            <a:r>
              <a:rPr lang="en-US" sz="1800" dirty="0" err="1" smtClean="0"/>
              <a:t>Wl</a:t>
            </a:r>
            <a:r>
              <a:rPr lang="en-US" sz="1800" dirty="0" smtClean="0"/>
              <a:t> (hogging)</a:t>
            </a:r>
          </a:p>
          <a:p>
            <a:r>
              <a:rPr lang="en-US" sz="1800" dirty="0" smtClean="0"/>
              <a:t>From equilibrium considerations, the fixing moment applied at the built in end is </a:t>
            </a:r>
            <a:r>
              <a:rPr lang="en-US" sz="1800" dirty="0" err="1" smtClean="0"/>
              <a:t>Wl</a:t>
            </a:r>
            <a:r>
              <a:rPr lang="en-US" sz="1800" dirty="0" smtClean="0"/>
              <a:t>, and the reaction is W.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573712" y="3779837"/>
            <a:ext cx="304800" cy="121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135312" y="4313237"/>
            <a:ext cx="24384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rot="5400000">
            <a:off x="4964112" y="4389437"/>
            <a:ext cx="12192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3135312" y="4313237"/>
            <a:ext cx="2438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 bwMode="auto">
          <a:xfrm rot="10800000" flipV="1">
            <a:off x="3135312" y="4389437"/>
            <a:ext cx="1588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906712" y="4999037"/>
            <a:ext cx="457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3668712" y="4465637"/>
            <a:ext cx="4572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135312" y="4694237"/>
            <a:ext cx="7620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363912" y="4541837"/>
            <a:ext cx="3048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 flipH="1" flipV="1">
            <a:off x="2906712" y="4008437"/>
            <a:ext cx="4572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135312" y="4008437"/>
            <a:ext cx="2438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202112" y="3856037"/>
            <a:ext cx="2286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l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5268912" y="4694237"/>
            <a:ext cx="4572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hape 40"/>
          <p:cNvCxnSpPr/>
          <p:nvPr/>
        </p:nvCxnSpPr>
        <p:spPr bwMode="auto">
          <a:xfrm flipV="1">
            <a:off x="5192712" y="4313237"/>
            <a:ext cx="457200" cy="381000"/>
          </a:xfrm>
          <a:prstGeom prst="curvedConnector4">
            <a:avLst>
              <a:gd name="adj1" fmla="val -42858"/>
              <a:gd name="adj2" fmla="val 16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4735512" y="40084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tx1"/>
                </a:solidFill>
              </a:rPr>
              <a:t>wl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68912" y="4999037"/>
            <a:ext cx="457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EE392 - MECHANICAL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b="1" dirty="0" smtClean="0"/>
              <a:t>Concentrated load continued</a:t>
            </a:r>
          </a:p>
          <a:p>
            <a:r>
              <a:rPr lang="en-US" sz="1800" dirty="0" smtClean="0"/>
              <a:t>The S.F. and B.M. diagrams are therefore as shown: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573712" y="2560637"/>
            <a:ext cx="304800" cy="121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135312" y="3094037"/>
            <a:ext cx="24384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rot="5400000">
            <a:off x="4964112" y="3170237"/>
            <a:ext cx="12192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3135312" y="3094037"/>
            <a:ext cx="2438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 bwMode="auto">
          <a:xfrm rot="10800000" flipV="1">
            <a:off x="3135312" y="3170237"/>
            <a:ext cx="1588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906712" y="3779837"/>
            <a:ext cx="457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3668712" y="3246437"/>
            <a:ext cx="4572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135312" y="3475037"/>
            <a:ext cx="7620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363912" y="3322637"/>
            <a:ext cx="3048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 flipH="1" flipV="1">
            <a:off x="2906712" y="2789237"/>
            <a:ext cx="4572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135312" y="2789237"/>
            <a:ext cx="2438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202112" y="2636837"/>
            <a:ext cx="2286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l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5400000" flipH="1" flipV="1">
            <a:off x="5268912" y="3475037"/>
            <a:ext cx="4572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hape 16"/>
          <p:cNvCxnSpPr/>
          <p:nvPr/>
        </p:nvCxnSpPr>
        <p:spPr bwMode="auto">
          <a:xfrm flipV="1">
            <a:off x="5192712" y="3094037"/>
            <a:ext cx="457200" cy="381000"/>
          </a:xfrm>
          <a:prstGeom prst="curvedConnector4">
            <a:avLst>
              <a:gd name="adj1" fmla="val -42858"/>
              <a:gd name="adj2" fmla="val 16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735512" y="27892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tx1"/>
                </a:solidFill>
              </a:rPr>
              <a:t>wl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68912" y="3779837"/>
            <a:ext cx="457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906712" y="4389437"/>
            <a:ext cx="30480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9" idx="2"/>
          </p:cNvCxnSpPr>
          <p:nvPr/>
        </p:nvCxnSpPr>
        <p:spPr bwMode="auto">
          <a:xfrm rot="5400000">
            <a:off x="2738796" y="4526321"/>
            <a:ext cx="793032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19" idx="2"/>
          </p:cNvCxnSpPr>
          <p:nvPr/>
        </p:nvCxnSpPr>
        <p:spPr bwMode="auto">
          <a:xfrm rot="5400000">
            <a:off x="5100996" y="4526321"/>
            <a:ext cx="793032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3135312" y="4770437"/>
            <a:ext cx="23622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 flipH="1" flipV="1">
            <a:off x="3402012" y="4579937"/>
            <a:ext cx="3810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592512" y="4389437"/>
            <a:ext cx="457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25712" y="4237037"/>
            <a:ext cx="381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2906712" y="5303837"/>
            <a:ext cx="28194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>
            <a:off x="2640012" y="5418137"/>
            <a:ext cx="9906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5400000">
            <a:off x="5307012" y="5113337"/>
            <a:ext cx="3810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5400000">
            <a:off x="5116512" y="5684837"/>
            <a:ext cx="7620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135312" y="5303837"/>
            <a:ext cx="2362200" cy="762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525712" y="5151437"/>
            <a:ext cx="457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73712" y="5532437"/>
            <a:ext cx="457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tx1"/>
                </a:solidFill>
              </a:rPr>
              <a:t>Wl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EE392 - MECHANICAL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Example 2. </a:t>
            </a:r>
            <a:r>
              <a:rPr lang="en-US" sz="1800" dirty="0" smtClean="0"/>
              <a:t>A beam 10m long is simply supported at its ends and carries concentrated loads of 30kN and 50kN at distances of 3 m from each end. Draw the S.F. and B.M. diagrams.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b="1" dirty="0" smtClean="0"/>
              <a:t>SOLUTION</a:t>
            </a:r>
          </a:p>
          <a:p>
            <a:r>
              <a:rPr lang="en-US" sz="1800" dirty="0" smtClean="0"/>
              <a:t>First calculate the reactions R1 and R2 at the supports</a:t>
            </a:r>
            <a:endParaRPr lang="en-US" sz="18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592512" y="3551237"/>
            <a:ext cx="30480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5400000" flipH="1" flipV="1">
            <a:off x="3325812" y="3817937"/>
            <a:ext cx="533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6411912" y="3779837"/>
            <a:ext cx="4572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4240212" y="3360737"/>
            <a:ext cx="3810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5573712" y="3322637"/>
            <a:ext cx="4572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592512" y="3932237"/>
            <a:ext cx="30480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659312" y="3779837"/>
            <a:ext cx="633507" cy="34996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10m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68712" y="3170237"/>
            <a:ext cx="505267" cy="34996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11712" y="3170237"/>
            <a:ext cx="505267" cy="34996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54712" y="3170237"/>
            <a:ext cx="505267" cy="34996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82912" y="3779837"/>
            <a:ext cx="479618" cy="34996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16712" y="3779837"/>
            <a:ext cx="479618" cy="34996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25912" y="2789237"/>
            <a:ext cx="838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30kN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21312" y="2713037"/>
            <a:ext cx="838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0kN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</p:spPr>
        <p:txBody>
          <a:bodyPr/>
          <a:lstStyle/>
          <a:p>
            <a:fld id="{9BFAF19C-B79C-4516-8E89-D1583A07652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243" name="Rectangle 1"/>
          <p:cNvSpPr>
            <a:spLocks noGrp="1" noChangeArrowheads="1"/>
          </p:cNvSpPr>
          <p:nvPr>
            <p:ph type="title"/>
          </p:nvPr>
        </p:nvSpPr>
        <p:spPr>
          <a:xfrm>
            <a:off x="3059112" y="339726"/>
            <a:ext cx="6084888" cy="1916112"/>
          </a:xfrm>
        </p:spPr>
        <p:txBody>
          <a:bodyPr tIns="2124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 smtClean="0"/>
              <a:t>EE392 - MECHANICAL COMPONENT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154112" y="2560637"/>
            <a:ext cx="7696200" cy="3998912"/>
          </a:xfrm>
        </p:spPr>
        <p:txBody>
          <a:bodyPr tIns="0" anchor="ctr"/>
          <a:lstStyle/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b="1" dirty="0" smtClean="0">
                <a:latin typeface="cmr10" charset="0"/>
              </a:rPr>
              <a:t>4.1 : Shearing Force</a:t>
            </a: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 smtClean="0">
                <a:latin typeface="cmr10" charset="0"/>
              </a:rPr>
              <a:t>The shearing force at any section of a beam represents the tendency for the portion of the beam to one side of the section to slide or shear laterally relative to the other portion.</a:t>
            </a: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lvl="5" indent="-336550" algn="just">
              <a:lnSpc>
                <a:spcPct val="112000"/>
              </a:lnSpc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600" dirty="0" smtClean="0">
                <a:latin typeface="cmr10" charset="0"/>
              </a:rPr>
              <a:t>							</a:t>
            </a:r>
            <a:r>
              <a:rPr lang="en-US" sz="1800" dirty="0" smtClean="0">
                <a:latin typeface="cmr10" charset="0"/>
              </a:rPr>
              <a:t>A beam carrying loads W1, </a:t>
            </a:r>
            <a:r>
              <a:rPr lang="en-US" sz="1800" dirty="0" smtClean="0">
                <a:latin typeface="cmr10" charset="0"/>
              </a:rPr>
              <a:t>					W2, and </a:t>
            </a:r>
            <a:r>
              <a:rPr lang="en-US" sz="1800" dirty="0" smtClean="0">
                <a:latin typeface="cmr10" charset="0"/>
              </a:rPr>
              <a:t>W3 is simply </a:t>
            </a:r>
            <a:r>
              <a:rPr lang="en-US" sz="1800" dirty="0" smtClean="0">
                <a:latin typeface="cmr10" charset="0"/>
              </a:rPr>
              <a:t>					supported at </a:t>
            </a:r>
            <a:r>
              <a:rPr lang="en-US" sz="1800" dirty="0" smtClean="0">
                <a:latin typeface="cmr10" charset="0"/>
              </a:rPr>
              <a:t>	</a:t>
            </a:r>
            <a:r>
              <a:rPr lang="en-US" sz="1800" dirty="0" smtClean="0">
                <a:latin typeface="cmr10" charset="0"/>
              </a:rPr>
              <a:t>two </a:t>
            </a:r>
            <a:r>
              <a:rPr lang="en-US" sz="1800" dirty="0" smtClean="0">
                <a:latin typeface="cmr10" charset="0"/>
              </a:rPr>
              <a:t>	points.</a:t>
            </a:r>
          </a:p>
          <a:p>
            <a:pPr lvl="5" indent="-336550" algn="just">
              <a:lnSpc>
                <a:spcPct val="112000"/>
              </a:lnSpc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lvl="5" indent="-336550" algn="just">
              <a:lnSpc>
                <a:spcPct val="112000"/>
              </a:lnSpc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600" dirty="0" smtClean="0">
                <a:latin typeface="cmr10" charset="0"/>
              </a:rPr>
              <a:t>							</a:t>
            </a:r>
            <a:r>
              <a:rPr lang="en-US" sz="1800" dirty="0" smtClean="0">
                <a:latin typeface="cmr10" charset="0"/>
              </a:rPr>
              <a:t>The reactions at the supports 					being R1 and R2.</a:t>
            </a: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</p:txBody>
      </p:sp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0312" y="1570037"/>
            <a:ext cx="5486400" cy="664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1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Shearing Force in beams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993106" y="4999037"/>
            <a:ext cx="3047206" cy="30400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2259806" y="5493543"/>
            <a:ext cx="3810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878806" y="4807743"/>
            <a:ext cx="3810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3250406" y="4807743"/>
            <a:ext cx="3810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5400000">
            <a:off x="4241006" y="4883943"/>
            <a:ext cx="2286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4812506" y="5531643"/>
            <a:ext cx="4572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839912" y="4237037"/>
            <a:ext cx="6096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20912" y="5837237"/>
            <a:ext cx="6096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R1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59112" y="4237037"/>
            <a:ext cx="5334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5912" y="4313237"/>
            <a:ext cx="6096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11712" y="5913437"/>
            <a:ext cx="6096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R2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EE392 - MECHANICAL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3" y="1768475"/>
            <a:ext cx="7767637" cy="4373562"/>
          </a:xfrm>
        </p:spPr>
        <p:txBody>
          <a:bodyPr/>
          <a:lstStyle/>
          <a:p>
            <a:r>
              <a:rPr lang="en-US" sz="1800" dirty="0" smtClean="0"/>
              <a:t>By moments about R2:</a:t>
            </a:r>
          </a:p>
          <a:p>
            <a:r>
              <a:rPr lang="en-US" sz="1800" dirty="0" smtClean="0"/>
              <a:t>R1 x 10 = 30x7+50x3</a:t>
            </a:r>
          </a:p>
          <a:p>
            <a:r>
              <a:rPr lang="en-US" sz="1800" dirty="0" smtClean="0"/>
              <a:t>Therefore R1 = 36kN</a:t>
            </a:r>
          </a:p>
          <a:p>
            <a:r>
              <a:rPr lang="en-US" sz="1800" dirty="0" smtClean="0"/>
              <a:t>and  R2 = 30+50-R1=44kN</a:t>
            </a:r>
          </a:p>
          <a:p>
            <a:r>
              <a:rPr lang="en-US" sz="1800" dirty="0" smtClean="0"/>
              <a:t>Let x be the distance of the section from the left – hand end</a:t>
            </a:r>
          </a:p>
          <a:p>
            <a:r>
              <a:rPr lang="en-US" sz="1800" b="1" dirty="0" smtClean="0"/>
              <a:t>Shearing force:</a:t>
            </a:r>
          </a:p>
          <a:p>
            <a:pPr>
              <a:buNone/>
            </a:pPr>
            <a:r>
              <a:rPr lang="en-US" sz="1800" dirty="0" smtClean="0"/>
              <a:t>			0 &lt; x &lt; 3, </a:t>
            </a:r>
            <a:r>
              <a:rPr lang="en-US" sz="1800" b="1" dirty="0" smtClean="0"/>
              <a:t>F</a:t>
            </a:r>
            <a:r>
              <a:rPr lang="en-US" sz="1800" dirty="0" smtClean="0"/>
              <a:t> = </a:t>
            </a:r>
            <a:r>
              <a:rPr lang="en-US" sz="1800" b="1" dirty="0" smtClean="0"/>
              <a:t>R1</a:t>
            </a:r>
            <a:r>
              <a:rPr lang="en-US" sz="1800" dirty="0" smtClean="0"/>
              <a:t> = 36kN</a:t>
            </a:r>
          </a:p>
          <a:p>
            <a:pPr>
              <a:buNone/>
            </a:pPr>
            <a:r>
              <a:rPr lang="en-US" sz="1800" dirty="0" smtClean="0"/>
              <a:t>			3 &lt; x &lt; 7, </a:t>
            </a:r>
            <a:r>
              <a:rPr lang="en-US" sz="1800" b="1" dirty="0" smtClean="0"/>
              <a:t>F</a:t>
            </a:r>
            <a:r>
              <a:rPr lang="en-US" sz="1800" dirty="0" smtClean="0"/>
              <a:t> = </a:t>
            </a:r>
            <a:r>
              <a:rPr lang="en-US" sz="1800" b="1" dirty="0" smtClean="0"/>
              <a:t>R1</a:t>
            </a:r>
            <a:r>
              <a:rPr lang="en-US" sz="1800" dirty="0" smtClean="0"/>
              <a:t>-30=6kN</a:t>
            </a:r>
          </a:p>
          <a:p>
            <a:pPr>
              <a:buNone/>
            </a:pPr>
            <a:r>
              <a:rPr lang="en-US" sz="1800" dirty="0" smtClean="0"/>
              <a:t>			7 &lt; x &lt; 10, </a:t>
            </a:r>
            <a:r>
              <a:rPr lang="en-US" sz="1800" b="1" dirty="0" smtClean="0"/>
              <a:t>F</a:t>
            </a:r>
            <a:r>
              <a:rPr lang="en-US" sz="1800" dirty="0" smtClean="0"/>
              <a:t> = </a:t>
            </a:r>
            <a:r>
              <a:rPr lang="en-US" sz="1800" b="1" dirty="0" smtClean="0"/>
              <a:t>R1</a:t>
            </a:r>
            <a:r>
              <a:rPr lang="en-US" sz="1800" dirty="0" smtClean="0"/>
              <a:t> – 30 – 50 = -44kN</a:t>
            </a:r>
          </a:p>
          <a:p>
            <a:r>
              <a:rPr lang="en-US" sz="1800" dirty="0" smtClean="0"/>
              <a:t>Note that the last value  = -R2, which provides a check on the working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183312" y="2484437"/>
            <a:ext cx="30480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rot="5400000" flipH="1" flipV="1">
            <a:off x="5916612" y="2751137"/>
            <a:ext cx="533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rot="5400000" flipH="1" flipV="1">
            <a:off x="9002712" y="2713037"/>
            <a:ext cx="4572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rot="5400000">
            <a:off x="6831012" y="2293937"/>
            <a:ext cx="3810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5400000">
            <a:off x="8164512" y="2255837"/>
            <a:ext cx="4572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6183312" y="2865437"/>
            <a:ext cx="30480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250112" y="2713037"/>
            <a:ext cx="633507" cy="34996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10m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9512" y="2103437"/>
            <a:ext cx="505267" cy="34996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2512" y="2103437"/>
            <a:ext cx="505267" cy="34996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45512" y="2103437"/>
            <a:ext cx="505267" cy="34996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3712" y="2713037"/>
            <a:ext cx="479618" cy="34996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07512" y="2713037"/>
            <a:ext cx="479618" cy="34996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4312" y="1722437"/>
            <a:ext cx="838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30kN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64512" y="1646237"/>
            <a:ext cx="838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0kN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EE392 - MECHANICAL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Bending Moment:</a:t>
            </a:r>
          </a:p>
          <a:p>
            <a:pPr>
              <a:buNone/>
            </a:pPr>
            <a:r>
              <a:rPr lang="en-US" sz="1800" dirty="0" smtClean="0"/>
              <a:t>	0 &lt; x &lt; 3, M = R1x  = 36xkNm</a:t>
            </a:r>
          </a:p>
          <a:p>
            <a:pPr>
              <a:buNone/>
            </a:pPr>
            <a:r>
              <a:rPr lang="en-US" sz="1800" dirty="0" smtClean="0"/>
              <a:t>	3 &lt; x &lt; 7, M = R1x – 30(x-3) = 6x + 90 </a:t>
            </a:r>
            <a:r>
              <a:rPr lang="en-US" sz="1800" dirty="0" err="1" smtClean="0"/>
              <a:t>kNm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7 &lt; x &lt; 10, M = R1x – 30(x-3) – 50(x – 7)</a:t>
            </a:r>
          </a:p>
          <a:p>
            <a:pPr>
              <a:buNone/>
            </a:pPr>
            <a:r>
              <a:rPr lang="en-US" sz="1800" dirty="0" smtClean="0"/>
              <a:t>					= -44x + 440kNm</a:t>
            </a:r>
            <a:endParaRPr lang="en-US" sz="1800" dirty="0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4912" y="6599237"/>
            <a:ext cx="2339975" cy="512762"/>
          </a:xfrm>
          <a:noFill/>
          <a:ln/>
        </p:spPr>
        <p:txBody>
          <a:bodyPr/>
          <a:lstStyle/>
          <a:p>
            <a:fld id="{45602AE9-3F78-4186-9C88-363FB20EF47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1267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6325" cy="1262063"/>
          </a:xfrm>
        </p:spPr>
        <p:txBody>
          <a:bodyPr tIns="3600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EE392 - MECHANICAL COMPONENT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1768475"/>
            <a:ext cx="7023099" cy="5392738"/>
          </a:xfrm>
        </p:spPr>
        <p:txBody>
          <a:bodyPr tIns="15840"/>
          <a:lstStyle/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b="1" dirty="0" smtClean="0"/>
              <a:t>Shearing force continued…</a:t>
            </a: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b="1" dirty="0" smtClean="0"/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 smtClean="0">
                <a:latin typeface="cmr10" charset="0"/>
              </a:rPr>
              <a:t>Now imagine the beam to be divided into two portions by a section at AA. </a:t>
            </a: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 smtClean="0">
                <a:latin typeface="cmr10" charset="0"/>
              </a:rPr>
              <a:t>The resultant of the loads and reactions to the left of AA is F vertically upwards, and since the whole beam is in equilibrium, the resultant of the forces to the right of AA must also be F, acting downwards. </a:t>
            </a:r>
          </a:p>
          <a:p>
            <a:pPr marL="425450" indent="-320675" eaLnBrk="1">
              <a:buSzPct val="45000"/>
              <a:buFont typeface="Wingdings" charset="2"/>
              <a:buChar char=""/>
              <a:tabLst>
                <a:tab pos="425450" algn="l"/>
                <a:tab pos="538163" algn="l"/>
                <a:tab pos="995363" algn="l"/>
                <a:tab pos="1452563" algn="l"/>
                <a:tab pos="1909763" algn="l"/>
                <a:tab pos="2366963" algn="l"/>
                <a:tab pos="2824163" algn="l"/>
                <a:tab pos="3281363" algn="l"/>
                <a:tab pos="3738563" algn="l"/>
                <a:tab pos="4195763" algn="l"/>
                <a:tab pos="4652963" algn="l"/>
                <a:tab pos="5110163" algn="l"/>
                <a:tab pos="5567363" algn="l"/>
                <a:tab pos="6024563" algn="l"/>
                <a:tab pos="6481763" algn="l"/>
                <a:tab pos="6938963" algn="l"/>
                <a:tab pos="7396163" algn="l"/>
                <a:tab pos="7853363" algn="l"/>
                <a:tab pos="8310563" algn="l"/>
                <a:tab pos="8767763" algn="l"/>
                <a:tab pos="9224963" algn="l"/>
              </a:tabLst>
            </a:pPr>
            <a:endParaRPr lang="en-US" sz="1800" b="1" dirty="0" smtClean="0"/>
          </a:p>
          <a:p>
            <a:pPr marL="425450" indent="-320675" eaLnBrk="1">
              <a:buSzPct val="45000"/>
              <a:buFont typeface="Wingdings" charset="2"/>
              <a:buChar char=""/>
              <a:tabLst>
                <a:tab pos="425450" algn="l"/>
                <a:tab pos="538163" algn="l"/>
                <a:tab pos="995363" algn="l"/>
                <a:tab pos="1452563" algn="l"/>
                <a:tab pos="1909763" algn="l"/>
                <a:tab pos="2366963" algn="l"/>
                <a:tab pos="2824163" algn="l"/>
                <a:tab pos="3281363" algn="l"/>
                <a:tab pos="3738563" algn="l"/>
                <a:tab pos="4195763" algn="l"/>
                <a:tab pos="4652963" algn="l"/>
                <a:tab pos="5110163" algn="l"/>
                <a:tab pos="5567363" algn="l"/>
                <a:tab pos="6024563" algn="l"/>
                <a:tab pos="6481763" algn="l"/>
                <a:tab pos="6938963" algn="l"/>
                <a:tab pos="7396163" algn="l"/>
                <a:tab pos="7853363" algn="l"/>
                <a:tab pos="8310563" algn="l"/>
                <a:tab pos="8767763" algn="l"/>
                <a:tab pos="9224963" algn="l"/>
              </a:tabLst>
            </a:pPr>
            <a:endParaRPr lang="en-US" sz="1800" b="1" dirty="0" smtClean="0"/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126706" y="4007643"/>
            <a:ext cx="16764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031706" y="4007643"/>
            <a:ext cx="1143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rot="5400000" flipH="1" flipV="1">
            <a:off x="4393406" y="4502943"/>
            <a:ext cx="3810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4012406" y="3817143"/>
            <a:ext cx="3810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>
            <a:off x="5384006" y="3817143"/>
            <a:ext cx="3810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6374606" y="3893343"/>
            <a:ext cx="2286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5400000" flipH="1" flipV="1">
            <a:off x="6946106" y="4541043"/>
            <a:ext cx="4572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973512" y="3246437"/>
            <a:ext cx="6096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rot="5400000" flipH="1" flipV="1">
            <a:off x="4545012" y="4046537"/>
            <a:ext cx="8382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4811712" y="3246437"/>
            <a:ext cx="3810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54512" y="4846637"/>
            <a:ext cx="6096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R1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45112" y="3246437"/>
            <a:ext cx="5334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59512" y="3322637"/>
            <a:ext cx="6096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45312" y="4922837"/>
            <a:ext cx="6096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R2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26112" y="3627437"/>
            <a:ext cx="3810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26112" y="4389437"/>
            <a:ext cx="6096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</p:spPr>
        <p:txBody>
          <a:bodyPr/>
          <a:lstStyle/>
          <a:p>
            <a:fld id="{523875C3-CB45-4BD5-A70F-66674548D79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2291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3150" cy="1258888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EE392 - MECHANICAL COMPONENT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1768475"/>
            <a:ext cx="7772400" cy="3808413"/>
          </a:xfrm>
        </p:spPr>
        <p:txBody>
          <a:bodyPr/>
          <a:lstStyle/>
          <a:p>
            <a:pPr marL="430213" indent="-319088" algn="just" eaLnBrk="1">
              <a:lnSpc>
                <a:spcPct val="112000"/>
              </a:lnSpc>
              <a:buClrTx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dirty="0" smtClean="0">
                <a:latin typeface="cmr10" charset="0"/>
              </a:rPr>
              <a:t> </a:t>
            </a:r>
            <a:r>
              <a:rPr lang="en-US" sz="1800" b="1" dirty="0" smtClean="0">
                <a:latin typeface="cmr10" charset="0"/>
              </a:rPr>
              <a:t>Shearing force continued..</a:t>
            </a:r>
          </a:p>
          <a:p>
            <a:pPr marL="430213" indent="-319088" algn="just" eaLnBrk="1">
              <a:lnSpc>
                <a:spcPct val="11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dirty="0" smtClean="0">
                <a:latin typeface="cmr10" charset="0"/>
              </a:rPr>
              <a:t>F is called the Shearing Force (abbrev. S.F.) at the section AA and maybe defined as follows: </a:t>
            </a:r>
            <a:r>
              <a:rPr lang="en-US" sz="1800" b="1" dirty="0" smtClean="0">
                <a:latin typeface="cmr10" charset="0"/>
              </a:rPr>
              <a:t>the shearing force at any section of a beam is the algebraic sum of the lateral components of the forces acting on either side of the section.</a:t>
            </a: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050506" y="4617243"/>
            <a:ext cx="16764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55506" y="4617243"/>
            <a:ext cx="1143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4317206" y="5112543"/>
            <a:ext cx="3810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5400000">
            <a:off x="3936206" y="4426743"/>
            <a:ext cx="3810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5400000">
            <a:off x="5307806" y="4426743"/>
            <a:ext cx="3810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6298406" y="4502943"/>
            <a:ext cx="2286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6869906" y="5150643"/>
            <a:ext cx="4572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897312" y="3856037"/>
            <a:ext cx="6096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4468812" y="4656137"/>
            <a:ext cx="8382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35512" y="3856037"/>
            <a:ext cx="3810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8312" y="5456237"/>
            <a:ext cx="6096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R1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8912" y="3856037"/>
            <a:ext cx="5334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3312" y="3932237"/>
            <a:ext cx="6096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69112" y="5532437"/>
            <a:ext cx="6096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R2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49912" y="4237037"/>
            <a:ext cx="3810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49912" y="4999037"/>
            <a:ext cx="6096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</p:spPr>
        <p:txBody>
          <a:bodyPr/>
          <a:lstStyle/>
          <a:p>
            <a:fld id="{7C46A682-46F1-4CF8-BA6D-E1220F3891C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3315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3150" cy="1258888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EE392 - MECHANICAL COMPONENT</a:t>
            </a: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marL="430213" indent="-319088" algn="just" eaLnBrk="1">
              <a:lnSpc>
                <a:spcPct val="11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b="1" dirty="0" smtClean="0">
                <a:latin typeface="cmr10" charset="0"/>
              </a:rPr>
              <a:t>Shearing force continued …</a:t>
            </a:r>
          </a:p>
          <a:p>
            <a:pPr marL="430213" indent="-319088" algn="just" eaLnBrk="1">
              <a:lnSpc>
                <a:spcPct val="11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dirty="0" smtClean="0">
                <a:latin typeface="cmr10" charset="0"/>
              </a:rPr>
              <a:t>Where a force is in neither the axial nor the lateral direction it must be resolved in the usual way, the lateral component being taken into account in the shearing.</a:t>
            </a:r>
          </a:p>
          <a:p>
            <a:pPr marL="430213" indent="-319088" algn="just" eaLnBrk="1">
              <a:lnSpc>
                <a:spcPct val="11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dirty="0" smtClean="0">
                <a:latin typeface="cmr10" charset="0"/>
              </a:rPr>
              <a:t>Shearing force will be considered positive when the resultant of the forces to the left is upwards, or to the right is downwards.</a:t>
            </a:r>
          </a:p>
          <a:p>
            <a:pPr marL="430213" indent="-319088" algn="just" eaLnBrk="1">
              <a:lnSpc>
                <a:spcPct val="11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b="1" dirty="0" smtClean="0">
                <a:latin typeface="cmr10" charset="0"/>
              </a:rPr>
              <a:t>Shearing force diagram </a:t>
            </a:r>
            <a:r>
              <a:rPr lang="en-US" sz="1800" dirty="0" smtClean="0">
                <a:latin typeface="cmr10" charset="0"/>
              </a:rPr>
              <a:t>is one which shows the variation of shearing force along the length of the beam.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</p:spPr>
        <p:txBody>
          <a:bodyPr/>
          <a:lstStyle/>
          <a:p>
            <a:fld id="{376C3A56-4D31-4BB4-83FD-14E72927A5F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4339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3150" cy="1258888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EE392 - MECHANICAL COMPONENT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1768475"/>
            <a:ext cx="7772400" cy="5059362"/>
          </a:xfrm>
        </p:spPr>
        <p:txBody>
          <a:bodyPr/>
          <a:lstStyle/>
          <a:p>
            <a:pPr marL="430213" indent="-319088" algn="just" eaLnBrk="1">
              <a:lnSpc>
                <a:spcPct val="112000"/>
              </a:lnSpc>
              <a:buClrTx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b="1" dirty="0" smtClean="0">
                <a:latin typeface="cmr10" charset="0"/>
              </a:rPr>
              <a:t>4.2 Bending Moment</a:t>
            </a:r>
          </a:p>
          <a:p>
            <a:pPr marL="430213" indent="-319088" algn="just" eaLnBrk="1">
              <a:lnSpc>
                <a:spcPct val="11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dirty="0" smtClean="0">
                <a:latin typeface="cmr10" charset="0"/>
              </a:rPr>
              <a:t>In a similar manner it can be argued that the moment about the section AA of the forces to the left is </a:t>
            </a:r>
            <a:r>
              <a:rPr lang="en-US" sz="1800" b="1" i="1" dirty="0" smtClean="0">
                <a:latin typeface="cmr10" charset="0"/>
              </a:rPr>
              <a:t>M </a:t>
            </a:r>
            <a:r>
              <a:rPr lang="en-US" sz="1800" dirty="0" smtClean="0">
                <a:latin typeface="cmr10" charset="0"/>
              </a:rPr>
              <a:t>clockwise, then the moment of the forces to the right of AA must be </a:t>
            </a:r>
            <a:r>
              <a:rPr lang="en-US" sz="1800" b="1" i="1" dirty="0" smtClean="0">
                <a:latin typeface="cmr10" charset="0"/>
              </a:rPr>
              <a:t>M</a:t>
            </a:r>
            <a:r>
              <a:rPr lang="en-US" sz="1800" dirty="0" smtClean="0">
                <a:latin typeface="cmr10" charset="0"/>
              </a:rPr>
              <a:t> anticlockwise. </a:t>
            </a:r>
          </a:p>
          <a:p>
            <a:pPr marL="430213" indent="-319088" algn="just" eaLnBrk="1">
              <a:lnSpc>
                <a:spcPct val="11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US" sz="1800" dirty="0" smtClean="0">
              <a:latin typeface="cmr10" charset="0"/>
            </a:endParaRPr>
          </a:p>
          <a:p>
            <a:pPr marL="430213" indent="-319088" algn="just" eaLnBrk="1">
              <a:lnSpc>
                <a:spcPct val="11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US" sz="1800" dirty="0" smtClean="0">
              <a:latin typeface="cmr10" charset="0"/>
            </a:endParaRPr>
          </a:p>
          <a:p>
            <a:pPr marL="430213" indent="-319088" algn="just" eaLnBrk="1">
              <a:lnSpc>
                <a:spcPct val="11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US" sz="1800" dirty="0" smtClean="0">
              <a:latin typeface="cmr10" charset="0"/>
            </a:endParaRPr>
          </a:p>
          <a:p>
            <a:pPr marL="430213" indent="-319088" algn="just" eaLnBrk="1">
              <a:lnSpc>
                <a:spcPct val="11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US" sz="1800" dirty="0" smtClean="0">
              <a:latin typeface="cmr10" charset="0"/>
            </a:endParaRPr>
          </a:p>
          <a:p>
            <a:pPr marL="430213" indent="-319088" algn="just" eaLnBrk="1">
              <a:lnSpc>
                <a:spcPct val="11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US" sz="1800" dirty="0" smtClean="0">
              <a:latin typeface="cmr10" charset="0"/>
            </a:endParaRPr>
          </a:p>
          <a:p>
            <a:pPr marL="430213" indent="-319088" algn="just" eaLnBrk="1">
              <a:lnSpc>
                <a:spcPct val="11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b="1" i="1" dirty="0" smtClean="0">
                <a:latin typeface="cmr10" charset="0"/>
              </a:rPr>
              <a:t>M</a:t>
            </a:r>
            <a:r>
              <a:rPr lang="en-US" sz="1800" dirty="0" smtClean="0">
                <a:latin typeface="cmr10" charset="0"/>
              </a:rPr>
              <a:t> is called the </a:t>
            </a:r>
            <a:r>
              <a:rPr lang="en-US" sz="1800" b="1" dirty="0" smtClean="0">
                <a:latin typeface="cmr10" charset="0"/>
              </a:rPr>
              <a:t>Bending Moment </a:t>
            </a:r>
            <a:r>
              <a:rPr lang="en-US" sz="1800" dirty="0" smtClean="0">
                <a:latin typeface="cmr10" charset="0"/>
              </a:rPr>
              <a:t>(abbr. B.M.) at AA, and is defined as: the algebraic sum of the moments about the section of all the forces acting on either side of the section.</a:t>
            </a: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279106" y="4083843"/>
            <a:ext cx="16764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84106" y="4083843"/>
            <a:ext cx="1143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4545806" y="4579143"/>
            <a:ext cx="3810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5400000">
            <a:off x="4164806" y="3893343"/>
            <a:ext cx="3810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5400000">
            <a:off x="5536406" y="3893343"/>
            <a:ext cx="3810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6527006" y="3969543"/>
            <a:ext cx="2286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7098506" y="4617243"/>
            <a:ext cx="4572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125912" y="3322637"/>
            <a:ext cx="6096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4112" y="3322637"/>
            <a:ext cx="3810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6912" y="4922837"/>
            <a:ext cx="6096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R1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97512" y="3322637"/>
            <a:ext cx="5334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11912" y="3398837"/>
            <a:ext cx="6096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7712" y="4999037"/>
            <a:ext cx="6096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R2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78512" y="3703637"/>
            <a:ext cx="3810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78512" y="4465637"/>
            <a:ext cx="6096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</p:spPr>
        <p:txBody>
          <a:bodyPr/>
          <a:lstStyle/>
          <a:p>
            <a:fld id="{926F53CE-4714-46DF-A11E-61D6EEB36D6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3150" cy="1258888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EE392 - MECHANICAL COMPONENT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16112" y="1722437"/>
            <a:ext cx="7772400" cy="3808413"/>
          </a:xfr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marL="430213" indent="-319088" algn="just" eaLnBrk="1">
              <a:lnSpc>
                <a:spcPct val="11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b="1" dirty="0" smtClean="0">
                <a:latin typeface="cmr10" charset="0"/>
              </a:rPr>
              <a:t>Bending Moment continued …</a:t>
            </a:r>
          </a:p>
          <a:p>
            <a:pPr marL="430213" indent="-319088" algn="just" eaLnBrk="1">
              <a:lnSpc>
                <a:spcPct val="11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dirty="0" smtClean="0">
                <a:latin typeface="cmr10" charset="0"/>
              </a:rPr>
              <a:t>Bending moment will be considered positive when the moment on the left portion is clockwise, and on the right portion anticlockwise. </a:t>
            </a:r>
          </a:p>
          <a:p>
            <a:pPr marL="430213" indent="-319088" algn="just" eaLnBrk="1">
              <a:lnSpc>
                <a:spcPct val="11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dirty="0" smtClean="0">
                <a:latin typeface="cmr10" charset="0"/>
              </a:rPr>
              <a:t>This is referred to as sagging bending moment since it tends to make the beam concave upwards at AA. </a:t>
            </a:r>
          </a:p>
          <a:p>
            <a:pPr marL="430213" indent="-319088" algn="just" eaLnBrk="1">
              <a:lnSpc>
                <a:spcPct val="11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dirty="0" smtClean="0">
                <a:latin typeface="cmr10" charset="0"/>
              </a:rPr>
              <a:t>Negative bending moment is termed hogging.</a:t>
            </a:r>
          </a:p>
          <a:p>
            <a:pPr marL="430213" indent="-319088" algn="just" eaLnBrk="1">
              <a:lnSpc>
                <a:spcPct val="11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dirty="0" smtClean="0">
                <a:latin typeface="cmr10" charset="0"/>
              </a:rPr>
              <a:t>A </a:t>
            </a:r>
            <a:r>
              <a:rPr lang="en-US" sz="1800" b="1" dirty="0" smtClean="0">
                <a:latin typeface="cmr10" charset="0"/>
              </a:rPr>
              <a:t>bending moment diagram </a:t>
            </a:r>
            <a:r>
              <a:rPr lang="en-US" sz="1800" dirty="0" smtClean="0">
                <a:latin typeface="cmr10" charset="0"/>
              </a:rPr>
              <a:t>is one which shows the variation of bending moment along the length of the beam.</a:t>
            </a: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</p:spPr>
        <p:txBody>
          <a:bodyPr/>
          <a:lstStyle/>
          <a:p>
            <a:fld id="{483EE1E5-912E-4986-93DC-6E0F0EF8EC2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6387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3150" cy="1258888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EE392 - MECHANICAL COMPONENT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87512" y="1768475"/>
            <a:ext cx="8064500" cy="5287962"/>
          </a:xfrm>
        </p:spPr>
        <p:txBody>
          <a:bodyPr/>
          <a:lstStyle/>
          <a:p>
            <a:pPr marL="430213" indent="-319088" algn="just" eaLnBrk="1">
              <a:lnSpc>
                <a:spcPct val="112000"/>
              </a:lnSpc>
              <a:buClrTx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b="1" dirty="0" smtClean="0">
                <a:latin typeface="cmr10" charset="0"/>
              </a:rPr>
              <a:t> 4.3 Types of Load</a:t>
            </a:r>
          </a:p>
          <a:p>
            <a:pPr marL="430213" indent="-319088" algn="just" eaLnBrk="1">
              <a:lnSpc>
                <a:spcPct val="11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dirty="0" smtClean="0">
                <a:latin typeface="cmr10" charset="0"/>
              </a:rPr>
              <a:t>A </a:t>
            </a:r>
            <a:r>
              <a:rPr lang="en-US" sz="1800" b="1" dirty="0" smtClean="0">
                <a:latin typeface="cmr10" charset="0"/>
              </a:rPr>
              <a:t>beam</a:t>
            </a:r>
            <a:r>
              <a:rPr lang="en-US" sz="1800" dirty="0" smtClean="0">
                <a:latin typeface="cmr10" charset="0"/>
              </a:rPr>
              <a:t> is normally horizontal, the loads being vertical, other cases which occur being looked upon as exceptions</a:t>
            </a:r>
          </a:p>
          <a:p>
            <a:pPr marL="430213" indent="-319088" algn="just" eaLnBrk="1">
              <a:lnSpc>
                <a:spcPct val="11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dirty="0" smtClean="0">
                <a:latin typeface="cmr10" charset="0"/>
              </a:rPr>
              <a:t>A </a:t>
            </a:r>
            <a:r>
              <a:rPr lang="en-US" sz="1800" b="1" dirty="0" smtClean="0">
                <a:latin typeface="cmr10" charset="0"/>
              </a:rPr>
              <a:t>concentrated load </a:t>
            </a:r>
            <a:r>
              <a:rPr lang="en-US" sz="1800" dirty="0" smtClean="0">
                <a:latin typeface="cmr10" charset="0"/>
              </a:rPr>
              <a:t>is one which is considered to act at a point, although in practice it must really be distributed over a small area.</a:t>
            </a:r>
          </a:p>
          <a:p>
            <a:pPr marL="430213" indent="-319088" algn="just" eaLnBrk="1">
              <a:lnSpc>
                <a:spcPct val="11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dirty="0" smtClean="0">
                <a:latin typeface="cmr10" charset="0"/>
              </a:rPr>
              <a:t>A </a:t>
            </a:r>
            <a:r>
              <a:rPr lang="en-US" sz="1800" b="1" dirty="0" smtClean="0">
                <a:latin typeface="cmr10" charset="0"/>
              </a:rPr>
              <a:t>distributed load </a:t>
            </a:r>
            <a:r>
              <a:rPr lang="en-US" sz="1800" dirty="0" smtClean="0">
                <a:latin typeface="cmr10" charset="0"/>
              </a:rPr>
              <a:t>is one which is spread in some manner over the length of the beam.</a:t>
            </a:r>
          </a:p>
          <a:p>
            <a:pPr marL="430213" indent="-319088" algn="just" eaLnBrk="1">
              <a:lnSpc>
                <a:spcPct val="11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dirty="0" smtClean="0">
                <a:latin typeface="cmr10" charset="0"/>
              </a:rPr>
              <a:t>The </a:t>
            </a:r>
            <a:r>
              <a:rPr lang="en-US" sz="1800" b="1" dirty="0" smtClean="0">
                <a:latin typeface="cmr10" charset="0"/>
              </a:rPr>
              <a:t>rate of loading w </a:t>
            </a:r>
            <a:r>
              <a:rPr lang="en-US" sz="1800" dirty="0" smtClean="0">
                <a:latin typeface="cmr10" charset="0"/>
              </a:rPr>
              <a:t>maybe uniform, or may vary from point to point along the beam.</a:t>
            </a:r>
          </a:p>
          <a:p>
            <a:pPr marL="430213" indent="-319088" algn="just" eaLnBrk="1">
              <a:lnSpc>
                <a:spcPct val="112000"/>
              </a:lnSpc>
              <a:buClrTx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US" sz="1800" b="1" dirty="0" smtClean="0">
              <a:latin typeface="cmr10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</p:spPr>
        <p:txBody>
          <a:bodyPr/>
          <a:lstStyle/>
          <a:p>
            <a:fld id="{3E70F6F7-8CA3-413F-AC30-B7CCC17E649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7411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3150" cy="1258888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EE392 - MECHANICAL COMPONENT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1768475"/>
            <a:ext cx="7772400" cy="3808413"/>
          </a:xfrm>
        </p:spPr>
        <p:txBody>
          <a:bodyPr/>
          <a:lstStyle/>
          <a:p>
            <a:pPr marL="430213" indent="-319088" eaLnBrk="1">
              <a:buClrTx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b="1" dirty="0" smtClean="0">
                <a:latin typeface="cmr10" charset="0"/>
              </a:rPr>
              <a:t>4.4 Types of Support</a:t>
            </a:r>
          </a:p>
          <a:p>
            <a:pPr marL="430213" indent="-319088" eaLnBrk="1"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dirty="0" smtClean="0">
                <a:latin typeface="cmr10" charset="0"/>
              </a:rPr>
              <a:t>A </a:t>
            </a:r>
            <a:r>
              <a:rPr lang="en-US" sz="1800" b="1" dirty="0" smtClean="0">
                <a:latin typeface="cmr10" charset="0"/>
              </a:rPr>
              <a:t>simple or free support </a:t>
            </a:r>
            <a:r>
              <a:rPr lang="en-US" sz="1800" dirty="0" smtClean="0">
                <a:latin typeface="cmr10" charset="0"/>
              </a:rPr>
              <a:t>is one on which the beam is rested, and which exerts a reaction on the beam.</a:t>
            </a:r>
          </a:p>
          <a:p>
            <a:pPr marL="430213" indent="-319088" eaLnBrk="1"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dirty="0" smtClean="0">
                <a:latin typeface="cmr10" charset="0"/>
              </a:rPr>
              <a:t>A </a:t>
            </a:r>
            <a:r>
              <a:rPr lang="en-US" sz="1800" b="1" dirty="0" smtClean="0">
                <a:latin typeface="cmr10" charset="0"/>
              </a:rPr>
              <a:t>built-in or </a:t>
            </a:r>
            <a:r>
              <a:rPr lang="en-US" sz="1800" b="1" dirty="0" err="1" smtClean="0">
                <a:latin typeface="cmr10" charset="0"/>
              </a:rPr>
              <a:t>encastre</a:t>
            </a:r>
            <a:r>
              <a:rPr lang="en-US" sz="1800" b="1" dirty="0" smtClean="0">
                <a:latin typeface="cmr10" charset="0"/>
              </a:rPr>
              <a:t> support </a:t>
            </a:r>
            <a:r>
              <a:rPr lang="en-US" sz="1800" dirty="0" smtClean="0">
                <a:latin typeface="cmr10" charset="0"/>
              </a:rPr>
              <a:t>is frequently met with, </a:t>
            </a:r>
            <a:r>
              <a:rPr lang="en-US" sz="1800" b="1" dirty="0" smtClean="0">
                <a:latin typeface="cmr10" charset="0"/>
              </a:rPr>
              <a:t>the effect being to fix the direction of the beam at the support</a:t>
            </a:r>
            <a:r>
              <a:rPr lang="en-US" sz="1800" dirty="0" smtClean="0">
                <a:latin typeface="cmr10" charset="0"/>
              </a:rPr>
              <a:t>.</a:t>
            </a:r>
          </a:p>
          <a:p>
            <a:pPr marL="430213" indent="-319088" eaLnBrk="1"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dirty="0" smtClean="0">
                <a:latin typeface="cmr10" charset="0"/>
              </a:rPr>
              <a:t>In order to do this the support must exert a ‘fixing” moment M and a reaction R on the beam.</a:t>
            </a:r>
          </a:p>
          <a:p>
            <a:pPr marL="430213" indent="-319088" eaLnBrk="1"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dirty="0" smtClean="0">
                <a:latin typeface="cmr10" charset="0"/>
              </a:rPr>
              <a:t>A beam thus fixed at one end is called a cantilever</a:t>
            </a: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1544</Words>
  <PresentationFormat>Custom</PresentationFormat>
  <Paragraphs>247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EE392 - ELECTRICAL ENGINEERING PRACTICE  MECHANICAL COMPONENT</vt:lpstr>
      <vt:lpstr>EE392 - MECHANICAL COMPONENT 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EE392 - ELECTRICAL ENGINEERING PRACTICE  MECHANICAL COMPONENT  Shear Stress    </dc:title>
  <cp:lastModifiedBy> </cp:lastModifiedBy>
  <cp:revision>269</cp:revision>
  <cp:lastPrinted>1601-01-01T00:00:00Z</cp:lastPrinted>
  <dcterms:created xsi:type="dcterms:W3CDTF">2013-04-30T06:54:52Z</dcterms:created>
  <dcterms:modified xsi:type="dcterms:W3CDTF">2013-05-19T22:41:48Z</dcterms:modified>
</cp:coreProperties>
</file>