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98" autoAdjust="0"/>
    <p:restoredTop sz="94660"/>
  </p:normalViewPr>
  <p:slideViewPr>
    <p:cSldViewPr>
      <p:cViewPr>
        <p:scale>
          <a:sx n="60" d="100"/>
          <a:sy n="60" d="100"/>
        </p:scale>
        <p:origin x="-1032" y="5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4C32F3-64C6-4462-AC2C-AB284A58CEF9}" type="datetimeFigureOut">
              <a:rPr lang="en-US" smtClean="0"/>
              <a:t>7/12/2014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75D55D-1AC7-4A92-8028-407B275AD9FB}" type="slidenum">
              <a:rPr lang="en-US" smtClean="0"/>
              <a:t>‹#›</a:t>
            </a:fld>
            <a:endParaRPr lang="en-US"/>
          </a:p>
        </p:txBody>
      </p:sp>
    </p:spTree>
    <p:extLst>
      <p:ext uri="{BB962C8B-B14F-4D97-AF65-F5344CB8AC3E}">
        <p14:creationId xmlns:p14="http://schemas.microsoft.com/office/powerpoint/2010/main" val="2987925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a:ln/>
        </p:spPr>
      </p:sp>
      <p:sp>
        <p:nvSpPr>
          <p:cNvPr id="2365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pitchFamily="18" charset="0"/>
            </a:endParaRPr>
          </a:p>
        </p:txBody>
      </p:sp>
      <p:sp>
        <p:nvSpPr>
          <p:cNvPr id="4" name="Slide Number Placeholder 3"/>
          <p:cNvSpPr>
            <a:spLocks noGrp="1"/>
          </p:cNvSpPr>
          <p:nvPr>
            <p:ph type="sldNum" sz="quarter" idx="5"/>
          </p:nvPr>
        </p:nvSpPr>
        <p:spPr/>
        <p:txBody>
          <a:bodyPr/>
          <a:lstStyle/>
          <a:p>
            <a:pPr>
              <a:defRPr/>
            </a:pPr>
            <a:fld id="{E8AF3235-CAE7-4DEA-9907-93D69543B7BB}" type="slidenum">
              <a:rPr lang="en-US" smtClean="0"/>
              <a:pPr>
                <a:defRPr/>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a:ln/>
        </p:spPr>
      </p:sp>
      <p:sp>
        <p:nvSpPr>
          <p:cNvPr id="2375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Times" pitchFamily="18" charset="0"/>
            </a:endParaRPr>
          </a:p>
        </p:txBody>
      </p:sp>
      <p:sp>
        <p:nvSpPr>
          <p:cNvPr id="4" name="Slide Number Placeholder 3"/>
          <p:cNvSpPr>
            <a:spLocks noGrp="1"/>
          </p:cNvSpPr>
          <p:nvPr>
            <p:ph type="sldNum" sz="quarter" idx="5"/>
          </p:nvPr>
        </p:nvSpPr>
        <p:spPr/>
        <p:txBody>
          <a:bodyPr/>
          <a:lstStyle/>
          <a:p>
            <a:pPr>
              <a:defRPr/>
            </a:pPr>
            <a:fld id="{4172C9F0-E897-4B0C-813E-905CCF869DDD}" type="slidenum">
              <a:rPr lang="en-US" smtClean="0"/>
              <a:pPr>
                <a:defRPr/>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D90BF8-8649-4344-8B10-5120B117A164}" type="datetime1">
              <a:rPr lang="en-US" smtClean="0"/>
              <a:t>7/12/2014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379344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6F4D8F-2FD6-4950-8749-113A0F64110F}" type="datetime1">
              <a:rPr lang="en-US" smtClean="0"/>
              <a:t>7/12/2014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4227330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A796FA-2061-4B2A-A656-717FBBDCA8BE}" type="datetime1">
              <a:rPr lang="en-US" smtClean="0"/>
              <a:t>7/12/2014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2307036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DA41F4-0614-4F52-B9B9-DB965B4728C0}" type="datetime1">
              <a:rPr lang="en-US" smtClean="0"/>
              <a:t>7/12/2014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3584415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8EEA35-97F1-4F18-9028-2BC6097F75E3}" type="datetime1">
              <a:rPr lang="en-US" smtClean="0"/>
              <a:t>7/12/2014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2663562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08C68D-279C-4EFE-9450-1FC7E197A436}" type="datetime1">
              <a:rPr lang="en-US" smtClean="0"/>
              <a:t>7/12/2014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6723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C5DA5A-5A26-462A-A819-7E3EB321709B}" type="datetime1">
              <a:rPr lang="en-US" smtClean="0"/>
              <a:t>7/12/2014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4154664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9CFA64-644B-4FF0-BA27-AB315D260C4C}" type="datetime1">
              <a:rPr lang="en-US" smtClean="0"/>
              <a:t>7/12/2014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1477117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23F283-718A-4B63-816A-4F36C8312AFB}" type="datetime1">
              <a:rPr lang="en-US" smtClean="0"/>
              <a:t>7/12/2014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2638455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BE6A5-9F6F-497E-B33B-7B0464CA35C0}" type="datetime1">
              <a:rPr lang="en-US" smtClean="0"/>
              <a:t>7/12/2014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656005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F5B84E-0410-4EE4-A406-2BCF316B5CA9}" type="datetime1">
              <a:rPr lang="en-US" smtClean="0"/>
              <a:t>7/12/2014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A572C-CBDF-4B8F-BDD3-41C6B3F93F23}" type="slidenum">
              <a:rPr lang="en-US" smtClean="0"/>
              <a:t>‹#›</a:t>
            </a:fld>
            <a:endParaRPr lang="en-US"/>
          </a:p>
        </p:txBody>
      </p:sp>
    </p:spTree>
    <p:extLst>
      <p:ext uri="{BB962C8B-B14F-4D97-AF65-F5344CB8AC3E}">
        <p14:creationId xmlns:p14="http://schemas.microsoft.com/office/powerpoint/2010/main" val="2748915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1743F5-9839-4454-9A99-B553349BFAE9}" type="datetime1">
              <a:rPr lang="en-US" smtClean="0"/>
              <a:t>7/12/2014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EA572C-CBDF-4B8F-BDD3-41C6B3F93F23}" type="slidenum">
              <a:rPr lang="en-US" smtClean="0"/>
              <a:t>‹#›</a:t>
            </a:fld>
            <a:endParaRPr lang="en-US"/>
          </a:p>
        </p:txBody>
      </p:sp>
    </p:spTree>
    <p:extLst>
      <p:ext uri="{BB962C8B-B14F-4D97-AF65-F5344CB8AC3E}">
        <p14:creationId xmlns:p14="http://schemas.microsoft.com/office/powerpoint/2010/main" val="3010073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electronicsclub.info/capacitors.htm#polarise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electronicsclub.info/acdc.htm#rm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4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hyperlink" Target="http://www.electroschematics.com/wp-content/uploads/2010/03/IC-7805-Pin-Out.png"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0.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hyperlink" Target="http://electroschematics.com/wp-content/uploads/2010/01/SOLAR-CHARGE-MONITOR.png"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hyperlink" Target="http://electroschematics.com/wp-content/uploads/2010/01/Solar-based-Multipurpose-Charger.png"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hyperlink" Target="http://electroschematics.com/wp-content/uploads/2010/05/SIMPLE-SOLAR-LAMP-CIRCUIT2.png"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ubtitle 1"/>
          <p:cNvSpPr>
            <a:spLocks noGrp="1"/>
          </p:cNvSpPr>
          <p:nvPr>
            <p:ph type="subTitle" idx="1"/>
          </p:nvPr>
        </p:nvSpPr>
        <p:spPr>
          <a:xfrm>
            <a:off x="4673600" y="2927350"/>
            <a:ext cx="3657600" cy="501650"/>
          </a:xfrm>
        </p:spPr>
        <p:txBody>
          <a:bodyPr>
            <a:normAutofit fontScale="92500" lnSpcReduction="20000"/>
          </a:bodyPr>
          <a:lstStyle/>
          <a:p>
            <a:r>
              <a:rPr lang="nn-NO" smtClean="0"/>
              <a:t>By M.M</a:t>
            </a:r>
            <a:endParaRPr lang="en-US" smtClean="0"/>
          </a:p>
        </p:txBody>
      </p:sp>
      <p:sp>
        <p:nvSpPr>
          <p:cNvPr id="108547" name="Title 2"/>
          <p:cNvSpPr>
            <a:spLocks noGrp="1"/>
          </p:cNvSpPr>
          <p:nvPr>
            <p:ph type="ctrTitle" sz="quarter"/>
          </p:nvPr>
        </p:nvSpPr>
        <p:spPr/>
        <p:txBody>
          <a:bodyPr/>
          <a:lstStyle/>
          <a:p>
            <a:r>
              <a:rPr lang="nn-NO" dirty="0" smtClean="0"/>
              <a:t>Electrical &amp; Electronics Design</a:t>
            </a:r>
            <a:br>
              <a:rPr lang="nn-NO" dirty="0" smtClean="0"/>
            </a:br>
            <a:endParaRPr lang="en-US" dirty="0" smtClean="0"/>
          </a:p>
        </p:txBody>
      </p:sp>
    </p:spTree>
    <p:extLst>
      <p:ext uri="{BB962C8B-B14F-4D97-AF65-F5344CB8AC3E}">
        <p14:creationId xmlns:p14="http://schemas.microsoft.com/office/powerpoint/2010/main" val="1112946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a:xfrm>
            <a:off x="762000" y="76200"/>
            <a:ext cx="7239000" cy="838200"/>
          </a:xfrm>
        </p:spPr>
        <p:txBody>
          <a:bodyPr/>
          <a:lstStyle/>
          <a:p>
            <a:r>
              <a:rPr lang="nn-NO" smtClean="0"/>
              <a:t>Capacitors</a:t>
            </a:r>
            <a:endParaRPr lang="en-US" smtClean="0"/>
          </a:p>
        </p:txBody>
      </p:sp>
      <p:sp>
        <p:nvSpPr>
          <p:cNvPr id="3" name="Content Placeholder 2"/>
          <p:cNvSpPr>
            <a:spLocks noGrp="1"/>
          </p:cNvSpPr>
          <p:nvPr>
            <p:ph idx="1"/>
          </p:nvPr>
        </p:nvSpPr>
        <p:spPr>
          <a:xfrm>
            <a:off x="990600" y="1524000"/>
            <a:ext cx="8001000" cy="5029200"/>
          </a:xfrm>
        </p:spPr>
        <p:txBody>
          <a:bodyPr/>
          <a:lstStyle/>
          <a:p>
            <a:pPr>
              <a:buFont typeface="Wingdings" pitchFamily="2" charset="2"/>
              <a:buChar char="Ø"/>
              <a:defRPr/>
            </a:pPr>
            <a:r>
              <a:rPr lang="nn-NO" sz="2400" dirty="0" smtClean="0"/>
              <a:t>Positive (+) lead is to the right when spot is facing you</a:t>
            </a:r>
          </a:p>
          <a:p>
            <a:pPr>
              <a:buFont typeface="Wingdings" pitchFamily="2" charset="2"/>
              <a:buChar char="Ø"/>
              <a:defRPr/>
            </a:pPr>
            <a:r>
              <a:rPr lang="nn-NO" sz="2400" dirty="0" smtClean="0"/>
              <a:t>When spot is in sight, positive is to the right</a:t>
            </a:r>
          </a:p>
          <a:p>
            <a:pPr>
              <a:buFont typeface="Wingdings" pitchFamily="2" charset="2"/>
              <a:buChar char="Ø"/>
              <a:defRPr/>
            </a:pPr>
            <a:r>
              <a:rPr lang="nn-NO" sz="2400" b="1" dirty="0" smtClean="0"/>
              <a:t> Example:</a:t>
            </a:r>
          </a:p>
          <a:p>
            <a:pPr marL="457200" indent="-457200">
              <a:buFont typeface="+mj-lt"/>
              <a:buAutoNum type="arabicPeriod"/>
              <a:defRPr/>
            </a:pPr>
            <a:r>
              <a:rPr lang="nn-NO" sz="2400" dirty="0" smtClean="0"/>
              <a:t>Blue, Grey, Black spot means 68</a:t>
            </a:r>
            <a:r>
              <a:rPr lang="nn-NO" sz="2400" dirty="0" smtClean="0">
                <a:sym typeface="Symbol"/>
              </a:rPr>
              <a:t>F</a:t>
            </a:r>
          </a:p>
          <a:p>
            <a:pPr marL="457200" indent="-457200">
              <a:buFont typeface="+mj-lt"/>
              <a:buAutoNum type="arabicPeriod"/>
              <a:defRPr/>
            </a:pPr>
            <a:r>
              <a:rPr lang="nn-NO" sz="2400" dirty="0" smtClean="0">
                <a:sym typeface="Symbol"/>
              </a:rPr>
              <a:t>Blue, Grey, White spot  means 6.8F</a:t>
            </a:r>
          </a:p>
          <a:p>
            <a:pPr marL="457200" indent="-457200">
              <a:buFont typeface="+mj-lt"/>
              <a:buAutoNum type="arabicPeriod"/>
              <a:defRPr/>
            </a:pPr>
            <a:r>
              <a:rPr lang="nn-NO" sz="2400" dirty="0" smtClean="0">
                <a:sym typeface="Symbol"/>
              </a:rPr>
              <a:t>Blue, Grey, Grey Spot means  0.68F</a:t>
            </a:r>
          </a:p>
          <a:p>
            <a:pPr marL="457200" indent="-457200">
              <a:defRPr/>
            </a:pPr>
            <a:endParaRPr lang="nn-NO" sz="2000" dirty="0" smtClean="0">
              <a:sym typeface="Symbol"/>
            </a:endParaRPr>
          </a:p>
          <a:p>
            <a:pPr marL="457200" indent="-457200">
              <a:defRPr/>
            </a:pPr>
            <a:endParaRPr lang="nn-NO" sz="2000" dirty="0" smtClean="0">
              <a:sym typeface="Symbol"/>
            </a:endParaRPr>
          </a:p>
          <a:p>
            <a:pPr marL="457200" indent="-457200">
              <a:defRPr/>
            </a:pPr>
            <a:endParaRPr lang="en-US" sz="2000" dirty="0"/>
          </a:p>
        </p:txBody>
      </p:sp>
      <p:sp>
        <p:nvSpPr>
          <p:cNvPr id="2" name="Slide Number Placeholder 1"/>
          <p:cNvSpPr>
            <a:spLocks noGrp="1"/>
          </p:cNvSpPr>
          <p:nvPr>
            <p:ph type="sldNum" sz="quarter" idx="12"/>
          </p:nvPr>
        </p:nvSpPr>
        <p:spPr/>
        <p:txBody>
          <a:bodyPr/>
          <a:lstStyle/>
          <a:p>
            <a:fld id="{FFEA572C-CBDF-4B8F-BDD3-41C6B3F93F23}" type="slidenum">
              <a:rPr lang="en-US" smtClean="0"/>
              <a:t>10</a:t>
            </a:fld>
            <a:endParaRPr lang="en-US"/>
          </a:p>
        </p:txBody>
      </p:sp>
    </p:spTree>
    <p:extLst>
      <p:ext uri="{BB962C8B-B14F-4D97-AF65-F5344CB8AC3E}">
        <p14:creationId xmlns:p14="http://schemas.microsoft.com/office/powerpoint/2010/main" val="300996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762000" y="457200"/>
            <a:ext cx="7239000" cy="838200"/>
          </a:xfrm>
        </p:spPr>
        <p:txBody>
          <a:bodyPr/>
          <a:lstStyle/>
          <a:p>
            <a:r>
              <a:rPr lang="nn-NO" smtClean="0"/>
              <a:t>Capacitors</a:t>
            </a:r>
            <a:endParaRPr lang="en-US" smtClean="0"/>
          </a:p>
        </p:txBody>
      </p:sp>
      <p:sp>
        <p:nvSpPr>
          <p:cNvPr id="118787" name="Content Placeholder 2"/>
          <p:cNvSpPr>
            <a:spLocks noGrp="1"/>
          </p:cNvSpPr>
          <p:nvPr>
            <p:ph idx="1"/>
          </p:nvPr>
        </p:nvSpPr>
        <p:spPr>
          <a:xfrm>
            <a:off x="990600" y="1524000"/>
            <a:ext cx="7086600" cy="4495800"/>
          </a:xfrm>
        </p:spPr>
        <p:txBody>
          <a:bodyPr/>
          <a:lstStyle/>
          <a:p>
            <a:pPr marL="0" indent="0">
              <a:buNone/>
            </a:pPr>
            <a:r>
              <a:rPr lang="nn-NO" b="1" dirty="0" smtClean="0"/>
              <a:t>Capacitor Color Code:</a:t>
            </a:r>
          </a:p>
          <a:p>
            <a:pPr marL="0" indent="0">
              <a:buNone/>
            </a:pPr>
            <a:r>
              <a:rPr lang="nn-NO" sz="2400" dirty="0" smtClean="0"/>
              <a:t>Top three colour bands </a:t>
            </a:r>
          </a:p>
          <a:p>
            <a:pPr marL="0" indent="0">
              <a:buNone/>
            </a:pPr>
            <a:r>
              <a:rPr lang="nn-NO" sz="2400" dirty="0" smtClean="0"/>
              <a:t> gives value in pF.</a:t>
            </a:r>
          </a:p>
          <a:p>
            <a:pPr marL="0" indent="0">
              <a:buNone/>
            </a:pPr>
            <a:r>
              <a:rPr lang="nn-NO" sz="2400" dirty="0" smtClean="0"/>
              <a:t>Ignore 4th band-tolerance</a:t>
            </a:r>
          </a:p>
          <a:p>
            <a:pPr marL="0" indent="0">
              <a:buNone/>
            </a:pPr>
            <a:r>
              <a:rPr lang="nn-NO" sz="2400" dirty="0" smtClean="0"/>
              <a:t>5th band-Voltage Rating.</a:t>
            </a:r>
          </a:p>
          <a:p>
            <a:pPr marL="0" indent="0">
              <a:buNone/>
            </a:pPr>
            <a:endParaRPr lang="nn-NO" sz="2400" dirty="0" smtClean="0"/>
          </a:p>
        </p:txBody>
      </p:sp>
      <p:graphicFrame>
        <p:nvGraphicFramePr>
          <p:cNvPr id="4" name="Table 3"/>
          <p:cNvGraphicFramePr>
            <a:graphicFrameLocks noGrp="1"/>
          </p:cNvGraphicFramePr>
          <p:nvPr>
            <p:extLst>
              <p:ext uri="{D42A27DB-BD31-4B8C-83A1-F6EECF244321}">
                <p14:modId xmlns:p14="http://schemas.microsoft.com/office/powerpoint/2010/main" val="945802974"/>
              </p:ext>
            </p:extLst>
          </p:nvPr>
        </p:nvGraphicFramePr>
        <p:xfrm>
          <a:off x="5029200" y="1600200"/>
          <a:ext cx="3200400" cy="4079878"/>
        </p:xfrm>
        <a:graphic>
          <a:graphicData uri="http://schemas.openxmlformats.org/drawingml/2006/table">
            <a:tbl>
              <a:tblPr firstRow="1" bandRow="1">
                <a:tableStyleId>{5C22544A-7EE6-4342-B048-85BDC9FD1C3A}</a:tableStyleId>
              </a:tblPr>
              <a:tblGrid>
                <a:gridCol w="1066800"/>
                <a:gridCol w="1122947"/>
                <a:gridCol w="1010653"/>
              </a:tblGrid>
              <a:tr h="370898">
                <a:tc>
                  <a:txBody>
                    <a:bodyPr/>
                    <a:lstStyle/>
                    <a:p>
                      <a:r>
                        <a:rPr lang="nn-NO" sz="1800" dirty="0" smtClean="0"/>
                        <a:t>Colour</a:t>
                      </a:r>
                      <a:endParaRPr lang="en-US" sz="1800" dirty="0"/>
                    </a:p>
                  </a:txBody>
                  <a:tcPr marT="45727" marB="45727"/>
                </a:tc>
                <a:tc>
                  <a:txBody>
                    <a:bodyPr/>
                    <a:lstStyle/>
                    <a:p>
                      <a:r>
                        <a:rPr lang="nn-NO" sz="1800" dirty="0" smtClean="0"/>
                        <a:t>Number</a:t>
                      </a:r>
                      <a:endParaRPr lang="en-US" sz="1800" dirty="0"/>
                    </a:p>
                  </a:txBody>
                  <a:tcPr marT="45727" marB="45727"/>
                </a:tc>
                <a:tc>
                  <a:txBody>
                    <a:bodyPr/>
                    <a:lstStyle/>
                    <a:p>
                      <a:endParaRPr lang="en-US" sz="1800" dirty="0"/>
                    </a:p>
                  </a:txBody>
                  <a:tcPr marT="45727" marB="45727"/>
                </a:tc>
              </a:tr>
              <a:tr h="370898">
                <a:tc>
                  <a:txBody>
                    <a:bodyPr/>
                    <a:lstStyle/>
                    <a:p>
                      <a:r>
                        <a:rPr lang="nn-NO" sz="1800" dirty="0" smtClean="0">
                          <a:solidFill>
                            <a:schemeClr val="bg1"/>
                          </a:solidFill>
                        </a:rPr>
                        <a:t>Black</a:t>
                      </a:r>
                      <a:endParaRPr lang="en-US" sz="1800" dirty="0">
                        <a:solidFill>
                          <a:schemeClr val="bg1"/>
                        </a:solidFill>
                      </a:endParaRPr>
                    </a:p>
                  </a:txBody>
                  <a:tcPr marT="45727" marB="45727">
                    <a:solidFill>
                      <a:schemeClr val="accent5">
                        <a:lumMod val="10000"/>
                      </a:schemeClr>
                    </a:solidFill>
                  </a:tcPr>
                </a:tc>
                <a:tc>
                  <a:txBody>
                    <a:bodyPr/>
                    <a:lstStyle/>
                    <a:p>
                      <a:r>
                        <a:rPr lang="nn-NO" sz="1800" dirty="0" smtClean="0"/>
                        <a:t>0</a:t>
                      </a:r>
                      <a:endParaRPr lang="en-US" sz="1800" dirty="0"/>
                    </a:p>
                  </a:txBody>
                  <a:tcPr marT="45727" marB="45727"/>
                </a:tc>
                <a:tc>
                  <a:txBody>
                    <a:bodyPr/>
                    <a:lstStyle/>
                    <a:p>
                      <a:r>
                        <a:rPr lang="nn-NO" sz="1800" dirty="0" smtClean="0"/>
                        <a:t>Bad</a:t>
                      </a:r>
                      <a:endParaRPr lang="en-US" sz="1800" dirty="0"/>
                    </a:p>
                  </a:txBody>
                  <a:tcPr marT="45727" marB="45727"/>
                </a:tc>
              </a:tr>
              <a:tr h="370898">
                <a:tc>
                  <a:txBody>
                    <a:bodyPr/>
                    <a:lstStyle/>
                    <a:p>
                      <a:r>
                        <a:rPr lang="nn-NO" sz="1800" dirty="0" smtClean="0"/>
                        <a:t>Brown</a:t>
                      </a:r>
                      <a:endParaRPr lang="en-US" sz="1800" dirty="0"/>
                    </a:p>
                  </a:txBody>
                  <a:tcPr marT="45727" marB="45727">
                    <a:solidFill>
                      <a:srgbClr val="663300"/>
                    </a:solidFill>
                  </a:tcPr>
                </a:tc>
                <a:tc>
                  <a:txBody>
                    <a:bodyPr/>
                    <a:lstStyle/>
                    <a:p>
                      <a:r>
                        <a:rPr lang="nn-NO" sz="1800" dirty="0" smtClean="0"/>
                        <a:t>1</a:t>
                      </a:r>
                      <a:endParaRPr lang="en-US" sz="1800" dirty="0"/>
                    </a:p>
                  </a:txBody>
                  <a:tcPr marT="45727" marB="45727"/>
                </a:tc>
                <a:tc>
                  <a:txBody>
                    <a:bodyPr/>
                    <a:lstStyle/>
                    <a:p>
                      <a:r>
                        <a:rPr lang="nn-NO" sz="1800" dirty="0" smtClean="0"/>
                        <a:t>Boys</a:t>
                      </a:r>
                      <a:endParaRPr lang="en-US" sz="1800" dirty="0"/>
                    </a:p>
                  </a:txBody>
                  <a:tcPr marT="45727" marB="45727"/>
                </a:tc>
              </a:tr>
              <a:tr h="370898">
                <a:tc>
                  <a:txBody>
                    <a:bodyPr/>
                    <a:lstStyle/>
                    <a:p>
                      <a:r>
                        <a:rPr lang="nn-NO" sz="1800" dirty="0" smtClean="0"/>
                        <a:t>Red</a:t>
                      </a:r>
                      <a:endParaRPr lang="en-US" sz="1800" dirty="0"/>
                    </a:p>
                  </a:txBody>
                  <a:tcPr marT="45727" marB="45727">
                    <a:solidFill>
                      <a:srgbClr val="FF0000"/>
                    </a:solidFill>
                  </a:tcPr>
                </a:tc>
                <a:tc>
                  <a:txBody>
                    <a:bodyPr/>
                    <a:lstStyle/>
                    <a:p>
                      <a:r>
                        <a:rPr lang="nn-NO" sz="1800" dirty="0" smtClean="0"/>
                        <a:t>2</a:t>
                      </a:r>
                      <a:endParaRPr lang="en-US" sz="1800" dirty="0"/>
                    </a:p>
                  </a:txBody>
                  <a:tcPr marT="45727" marB="45727"/>
                </a:tc>
                <a:tc>
                  <a:txBody>
                    <a:bodyPr/>
                    <a:lstStyle/>
                    <a:p>
                      <a:r>
                        <a:rPr lang="nn-NO" sz="1800" dirty="0" smtClean="0"/>
                        <a:t>Raped</a:t>
                      </a:r>
                      <a:endParaRPr lang="en-US" sz="1800" dirty="0"/>
                    </a:p>
                  </a:txBody>
                  <a:tcPr marT="45727" marB="45727"/>
                </a:tc>
              </a:tr>
              <a:tr h="370898">
                <a:tc>
                  <a:txBody>
                    <a:bodyPr/>
                    <a:lstStyle/>
                    <a:p>
                      <a:r>
                        <a:rPr lang="nn-NO" sz="1800" dirty="0" smtClean="0"/>
                        <a:t>Orange</a:t>
                      </a:r>
                      <a:endParaRPr lang="en-US" sz="1800" dirty="0"/>
                    </a:p>
                  </a:txBody>
                  <a:tcPr marT="45727" marB="45727">
                    <a:solidFill>
                      <a:srgbClr val="FF9900"/>
                    </a:solidFill>
                  </a:tcPr>
                </a:tc>
                <a:tc>
                  <a:txBody>
                    <a:bodyPr/>
                    <a:lstStyle/>
                    <a:p>
                      <a:r>
                        <a:rPr lang="nn-NO" sz="1800" dirty="0" smtClean="0"/>
                        <a:t>3</a:t>
                      </a:r>
                      <a:endParaRPr lang="en-US" sz="1800" dirty="0"/>
                    </a:p>
                  </a:txBody>
                  <a:tcPr marT="45727" marB="45727"/>
                </a:tc>
                <a:tc>
                  <a:txBody>
                    <a:bodyPr/>
                    <a:lstStyle/>
                    <a:p>
                      <a:r>
                        <a:rPr lang="nn-NO" sz="1800" dirty="0" smtClean="0"/>
                        <a:t>Our</a:t>
                      </a:r>
                      <a:endParaRPr lang="en-US" sz="1800" dirty="0"/>
                    </a:p>
                  </a:txBody>
                  <a:tcPr marT="45727" marB="45727"/>
                </a:tc>
              </a:tr>
              <a:tr h="370898">
                <a:tc>
                  <a:txBody>
                    <a:bodyPr/>
                    <a:lstStyle/>
                    <a:p>
                      <a:r>
                        <a:rPr lang="nn-NO" sz="1800" dirty="0" smtClean="0"/>
                        <a:t>Yellow</a:t>
                      </a:r>
                      <a:endParaRPr lang="en-US" sz="1800" dirty="0"/>
                    </a:p>
                  </a:txBody>
                  <a:tcPr marT="45727" marB="45727">
                    <a:solidFill>
                      <a:srgbClr val="FFFF00"/>
                    </a:solidFill>
                  </a:tcPr>
                </a:tc>
                <a:tc>
                  <a:txBody>
                    <a:bodyPr/>
                    <a:lstStyle/>
                    <a:p>
                      <a:r>
                        <a:rPr lang="nn-NO" sz="1800" dirty="0" smtClean="0"/>
                        <a:t>4</a:t>
                      </a:r>
                      <a:endParaRPr lang="en-US" sz="1800" dirty="0"/>
                    </a:p>
                  </a:txBody>
                  <a:tcPr marT="45727" marB="45727"/>
                </a:tc>
                <a:tc>
                  <a:txBody>
                    <a:bodyPr/>
                    <a:lstStyle/>
                    <a:p>
                      <a:r>
                        <a:rPr lang="nn-NO" sz="1800" dirty="0" smtClean="0"/>
                        <a:t>Young</a:t>
                      </a:r>
                      <a:endParaRPr lang="en-US" sz="1800" dirty="0"/>
                    </a:p>
                  </a:txBody>
                  <a:tcPr marT="45727" marB="45727"/>
                </a:tc>
              </a:tr>
              <a:tr h="370898">
                <a:tc>
                  <a:txBody>
                    <a:bodyPr/>
                    <a:lstStyle/>
                    <a:p>
                      <a:r>
                        <a:rPr lang="nn-NO" sz="1800" dirty="0" smtClean="0"/>
                        <a:t>Green</a:t>
                      </a:r>
                      <a:endParaRPr lang="en-US" sz="1800" dirty="0"/>
                    </a:p>
                  </a:txBody>
                  <a:tcPr marT="45727" marB="45727">
                    <a:solidFill>
                      <a:srgbClr val="00B050"/>
                    </a:solidFill>
                  </a:tcPr>
                </a:tc>
                <a:tc>
                  <a:txBody>
                    <a:bodyPr/>
                    <a:lstStyle/>
                    <a:p>
                      <a:r>
                        <a:rPr lang="nn-NO" sz="1800" dirty="0" smtClean="0"/>
                        <a:t>5</a:t>
                      </a:r>
                      <a:endParaRPr lang="en-US" sz="1800" dirty="0"/>
                    </a:p>
                  </a:txBody>
                  <a:tcPr marT="45727" marB="45727"/>
                </a:tc>
                <a:tc>
                  <a:txBody>
                    <a:bodyPr/>
                    <a:lstStyle/>
                    <a:p>
                      <a:r>
                        <a:rPr lang="nn-NO" sz="1800" dirty="0" smtClean="0"/>
                        <a:t>Girls</a:t>
                      </a:r>
                      <a:endParaRPr lang="en-US" sz="1800" dirty="0"/>
                    </a:p>
                  </a:txBody>
                  <a:tcPr marT="45727" marB="45727"/>
                </a:tc>
              </a:tr>
              <a:tr h="370898">
                <a:tc>
                  <a:txBody>
                    <a:bodyPr/>
                    <a:lstStyle/>
                    <a:p>
                      <a:r>
                        <a:rPr lang="nn-NO" sz="1800" dirty="0" smtClean="0"/>
                        <a:t>Blue</a:t>
                      </a:r>
                      <a:endParaRPr lang="en-US" sz="1800" dirty="0"/>
                    </a:p>
                  </a:txBody>
                  <a:tcPr marT="45727" marB="45727">
                    <a:solidFill>
                      <a:srgbClr val="0070C0"/>
                    </a:solidFill>
                  </a:tcPr>
                </a:tc>
                <a:tc>
                  <a:txBody>
                    <a:bodyPr/>
                    <a:lstStyle/>
                    <a:p>
                      <a:r>
                        <a:rPr lang="nn-NO" sz="1800" dirty="0" smtClean="0"/>
                        <a:t>6</a:t>
                      </a:r>
                      <a:endParaRPr lang="en-US" sz="1800" dirty="0"/>
                    </a:p>
                  </a:txBody>
                  <a:tcPr marT="45727" marB="45727"/>
                </a:tc>
                <a:tc>
                  <a:txBody>
                    <a:bodyPr/>
                    <a:lstStyle/>
                    <a:p>
                      <a:r>
                        <a:rPr lang="nn-NO" sz="1800" dirty="0" smtClean="0"/>
                        <a:t>But</a:t>
                      </a:r>
                      <a:endParaRPr lang="en-US" sz="1800" dirty="0"/>
                    </a:p>
                  </a:txBody>
                  <a:tcPr marT="45727" marB="45727"/>
                </a:tc>
              </a:tr>
              <a:tr h="370898">
                <a:tc>
                  <a:txBody>
                    <a:bodyPr/>
                    <a:lstStyle/>
                    <a:p>
                      <a:r>
                        <a:rPr lang="nn-NO" sz="1800" dirty="0" smtClean="0"/>
                        <a:t>Violet</a:t>
                      </a:r>
                      <a:endParaRPr lang="en-US" sz="1800" dirty="0"/>
                    </a:p>
                  </a:txBody>
                  <a:tcPr marT="45727" marB="45727">
                    <a:solidFill>
                      <a:srgbClr val="CC0066"/>
                    </a:solidFill>
                  </a:tcPr>
                </a:tc>
                <a:tc>
                  <a:txBody>
                    <a:bodyPr/>
                    <a:lstStyle/>
                    <a:p>
                      <a:r>
                        <a:rPr lang="nn-NO" sz="1800" dirty="0" smtClean="0"/>
                        <a:t>7</a:t>
                      </a:r>
                      <a:endParaRPr lang="en-US" sz="1800" dirty="0"/>
                    </a:p>
                  </a:txBody>
                  <a:tcPr marT="45727" marB="45727"/>
                </a:tc>
                <a:tc>
                  <a:txBody>
                    <a:bodyPr/>
                    <a:lstStyle/>
                    <a:p>
                      <a:r>
                        <a:rPr lang="nn-NO" sz="1800" dirty="0" smtClean="0"/>
                        <a:t>Violet</a:t>
                      </a:r>
                      <a:endParaRPr lang="en-US" sz="1800" dirty="0"/>
                    </a:p>
                  </a:txBody>
                  <a:tcPr marT="45727" marB="45727"/>
                </a:tc>
              </a:tr>
              <a:tr h="370898">
                <a:tc>
                  <a:txBody>
                    <a:bodyPr/>
                    <a:lstStyle/>
                    <a:p>
                      <a:r>
                        <a:rPr lang="nn-NO" sz="1800" dirty="0" smtClean="0"/>
                        <a:t>Grey</a:t>
                      </a:r>
                      <a:endParaRPr lang="en-US" sz="1800" dirty="0"/>
                    </a:p>
                  </a:txBody>
                  <a:tcPr marT="45727" marB="45727">
                    <a:solidFill>
                      <a:schemeClr val="bg1">
                        <a:lumMod val="65000"/>
                      </a:schemeClr>
                    </a:solidFill>
                  </a:tcPr>
                </a:tc>
                <a:tc>
                  <a:txBody>
                    <a:bodyPr/>
                    <a:lstStyle/>
                    <a:p>
                      <a:r>
                        <a:rPr lang="nn-NO" sz="1800" dirty="0" smtClean="0"/>
                        <a:t>8</a:t>
                      </a:r>
                      <a:endParaRPr lang="en-US" sz="1800" dirty="0"/>
                    </a:p>
                  </a:txBody>
                  <a:tcPr marT="45727" marB="45727"/>
                </a:tc>
                <a:tc>
                  <a:txBody>
                    <a:bodyPr/>
                    <a:lstStyle/>
                    <a:p>
                      <a:r>
                        <a:rPr lang="nn-NO" sz="1800" dirty="0" smtClean="0"/>
                        <a:t>Gave</a:t>
                      </a:r>
                      <a:endParaRPr lang="en-US" sz="1800" dirty="0"/>
                    </a:p>
                  </a:txBody>
                  <a:tcPr marT="45727" marB="45727"/>
                </a:tc>
              </a:tr>
              <a:tr h="370898">
                <a:tc>
                  <a:txBody>
                    <a:bodyPr/>
                    <a:lstStyle/>
                    <a:p>
                      <a:r>
                        <a:rPr lang="nn-NO" sz="1800" dirty="0" smtClean="0"/>
                        <a:t>White</a:t>
                      </a:r>
                      <a:endParaRPr lang="en-US" sz="1800" dirty="0"/>
                    </a:p>
                  </a:txBody>
                  <a:tcPr marT="45727" marB="45727">
                    <a:solidFill>
                      <a:schemeClr val="bg1"/>
                    </a:solidFill>
                  </a:tcPr>
                </a:tc>
                <a:tc>
                  <a:txBody>
                    <a:bodyPr/>
                    <a:lstStyle/>
                    <a:p>
                      <a:r>
                        <a:rPr lang="nn-NO" sz="1800" dirty="0" smtClean="0"/>
                        <a:t>9</a:t>
                      </a:r>
                      <a:endParaRPr lang="en-US" sz="1800" dirty="0"/>
                    </a:p>
                  </a:txBody>
                  <a:tcPr marT="45727" marB="45727"/>
                </a:tc>
                <a:tc>
                  <a:txBody>
                    <a:bodyPr/>
                    <a:lstStyle/>
                    <a:p>
                      <a:r>
                        <a:rPr lang="nn-NO" sz="1800" dirty="0" smtClean="0"/>
                        <a:t>Way</a:t>
                      </a:r>
                      <a:endParaRPr lang="en-US" sz="1800" dirty="0"/>
                    </a:p>
                  </a:txBody>
                  <a:tcPr marT="45727" marB="45727"/>
                </a:tc>
              </a:tr>
            </a:tbl>
          </a:graphicData>
        </a:graphic>
      </p:graphicFrame>
      <p:sp>
        <p:nvSpPr>
          <p:cNvPr id="2" name="Slide Number Placeholder 1"/>
          <p:cNvSpPr>
            <a:spLocks noGrp="1"/>
          </p:cNvSpPr>
          <p:nvPr>
            <p:ph type="sldNum" sz="quarter" idx="12"/>
          </p:nvPr>
        </p:nvSpPr>
        <p:spPr/>
        <p:txBody>
          <a:bodyPr/>
          <a:lstStyle/>
          <a:p>
            <a:fld id="{FFEA572C-CBDF-4B8F-BDD3-41C6B3F93F23}" type="slidenum">
              <a:rPr lang="en-US" smtClean="0"/>
              <a:t>11</a:t>
            </a:fld>
            <a:endParaRPr lang="en-US"/>
          </a:p>
        </p:txBody>
      </p:sp>
    </p:spTree>
    <p:extLst>
      <p:ext uri="{BB962C8B-B14F-4D97-AF65-F5344CB8AC3E}">
        <p14:creationId xmlns:p14="http://schemas.microsoft.com/office/powerpoint/2010/main" val="20124179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itle 1"/>
          <p:cNvSpPr>
            <a:spLocks noGrp="1"/>
          </p:cNvSpPr>
          <p:nvPr>
            <p:ph type="title"/>
          </p:nvPr>
        </p:nvSpPr>
        <p:spPr>
          <a:xfrm>
            <a:off x="685800" y="76200"/>
            <a:ext cx="7315200" cy="838200"/>
          </a:xfrm>
        </p:spPr>
        <p:txBody>
          <a:bodyPr/>
          <a:lstStyle/>
          <a:p>
            <a:r>
              <a:rPr lang="nn-NO" smtClean="0"/>
              <a:t>Capacitors</a:t>
            </a:r>
            <a:endParaRPr lang="en-US" smtClean="0"/>
          </a:p>
        </p:txBody>
      </p:sp>
      <p:sp>
        <p:nvSpPr>
          <p:cNvPr id="119811" name="Content Placeholder 2"/>
          <p:cNvSpPr>
            <a:spLocks noGrp="1"/>
          </p:cNvSpPr>
          <p:nvPr>
            <p:ph idx="1"/>
          </p:nvPr>
        </p:nvSpPr>
        <p:spPr>
          <a:xfrm>
            <a:off x="990600" y="1524000"/>
            <a:ext cx="7315200" cy="4419600"/>
          </a:xfrm>
        </p:spPr>
        <p:txBody>
          <a:bodyPr/>
          <a:lstStyle/>
          <a:p>
            <a:pPr marL="0" indent="0">
              <a:buNone/>
            </a:pPr>
            <a:r>
              <a:rPr lang="nn-NO" dirty="0" smtClean="0"/>
              <a:t>Examples:</a:t>
            </a:r>
          </a:p>
          <a:p>
            <a:pPr marL="0" indent="0">
              <a:buNone/>
            </a:pPr>
            <a:r>
              <a:rPr lang="nn-NO" sz="2400" dirty="0" smtClean="0"/>
              <a:t>brown, black,orange means 10000pF  =10nF</a:t>
            </a:r>
          </a:p>
          <a:p>
            <a:pPr marL="0" indent="0">
              <a:buNone/>
            </a:pPr>
            <a:r>
              <a:rPr lang="nn-NO" sz="2400" dirty="0" smtClean="0"/>
              <a:t>Wide red, yellow= 220000pF = 220nF=0.22</a:t>
            </a:r>
            <a:r>
              <a:rPr lang="nn-NO" sz="2400" dirty="0" smtClean="0">
                <a:sym typeface="Symbol" pitchFamily="18" charset="2"/>
              </a:rPr>
              <a:t>F</a:t>
            </a:r>
          </a:p>
          <a:p>
            <a:pPr marL="0" indent="0">
              <a:buNone/>
            </a:pPr>
            <a:endParaRPr lang="nn-NO" sz="2400" dirty="0" smtClean="0">
              <a:sym typeface="Symbol" pitchFamily="18" charset="2"/>
            </a:endParaRPr>
          </a:p>
          <a:p>
            <a:pPr marL="0" indent="0">
              <a:buNone/>
            </a:pPr>
            <a:r>
              <a:rPr lang="nn-NO" sz="2400" b="1" dirty="0" smtClean="0">
                <a:sym typeface="Symbol" pitchFamily="18" charset="2"/>
              </a:rPr>
              <a:t>Note</a:t>
            </a:r>
            <a:r>
              <a:rPr lang="nn-NO" sz="2400" dirty="0" smtClean="0">
                <a:sym typeface="Symbol" pitchFamily="18" charset="2"/>
              </a:rPr>
              <a:t>: there are no gaps between colour bands, </a:t>
            </a:r>
          </a:p>
          <a:p>
            <a:pPr marL="0" indent="0">
              <a:buNone/>
            </a:pPr>
            <a:r>
              <a:rPr lang="nn-NO" sz="2400" dirty="0" smtClean="0">
                <a:sym typeface="Symbol" pitchFamily="18" charset="2"/>
              </a:rPr>
              <a:t>so bands actually appear as a wide band.</a:t>
            </a:r>
            <a:endParaRPr lang="en-US" sz="2400" dirty="0" smtClean="0"/>
          </a:p>
        </p:txBody>
      </p:sp>
      <p:pic>
        <p:nvPicPr>
          <p:cNvPr id="119812" name="Picture 3" descr="10nF and 220nF capacito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1828800"/>
            <a:ext cx="81597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12</a:t>
            </a:fld>
            <a:endParaRPr lang="en-US"/>
          </a:p>
        </p:txBody>
      </p:sp>
    </p:spTree>
    <p:extLst>
      <p:ext uri="{BB962C8B-B14F-4D97-AF65-F5344CB8AC3E}">
        <p14:creationId xmlns:p14="http://schemas.microsoft.com/office/powerpoint/2010/main" val="969584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685800" y="76200"/>
            <a:ext cx="7315200" cy="838200"/>
          </a:xfrm>
        </p:spPr>
        <p:txBody>
          <a:bodyPr/>
          <a:lstStyle/>
          <a:p>
            <a:r>
              <a:rPr lang="nn-NO" smtClean="0"/>
              <a:t>Capacitors</a:t>
            </a:r>
            <a:endParaRPr lang="en-US" smtClean="0"/>
          </a:p>
        </p:txBody>
      </p:sp>
      <p:sp>
        <p:nvSpPr>
          <p:cNvPr id="120835" name="Content Placeholder 2"/>
          <p:cNvSpPr>
            <a:spLocks noGrp="1"/>
          </p:cNvSpPr>
          <p:nvPr>
            <p:ph idx="1"/>
          </p:nvPr>
        </p:nvSpPr>
        <p:spPr>
          <a:xfrm>
            <a:off x="990600" y="1524000"/>
            <a:ext cx="8001000" cy="4953000"/>
          </a:xfrm>
        </p:spPr>
        <p:txBody>
          <a:bodyPr/>
          <a:lstStyle/>
          <a:p>
            <a:pPr marL="0" indent="0">
              <a:buNone/>
            </a:pPr>
            <a:r>
              <a:rPr lang="nn-NO" b="1" dirty="0" smtClean="0"/>
              <a:t>Capacitor Number Code:</a:t>
            </a:r>
          </a:p>
          <a:p>
            <a:pPr marL="0" indent="0">
              <a:buNone/>
            </a:pPr>
            <a:r>
              <a:rPr lang="nn-NO" sz="2400" dirty="0" smtClean="0"/>
              <a:t>Used on small capacitors where printing is difficult:</a:t>
            </a:r>
          </a:p>
          <a:p>
            <a:pPr marL="0" indent="0">
              <a:buNone/>
            </a:pPr>
            <a:r>
              <a:rPr lang="nn-NO" sz="2400" dirty="0" smtClean="0"/>
              <a:t>    -1st number is the 1st digit</a:t>
            </a:r>
          </a:p>
          <a:p>
            <a:pPr marL="0" indent="0">
              <a:buNone/>
            </a:pPr>
            <a:r>
              <a:rPr lang="nn-NO" sz="2400" dirty="0" smtClean="0"/>
              <a:t>    -2nd number is 2nd digit</a:t>
            </a:r>
          </a:p>
          <a:p>
            <a:pPr marL="0" indent="0">
              <a:buNone/>
            </a:pPr>
            <a:r>
              <a:rPr lang="nn-NO" sz="2400" dirty="0" smtClean="0"/>
              <a:t>    -3rd number is number of zeros to give capacitance in pF</a:t>
            </a:r>
          </a:p>
          <a:p>
            <a:pPr marL="0" indent="0">
              <a:buNone/>
            </a:pPr>
            <a:r>
              <a:rPr lang="nn-NO" sz="2400" dirty="0" smtClean="0"/>
              <a:t>    -Ignore any letters-they just indicate tolerance and voltage rating</a:t>
            </a:r>
          </a:p>
          <a:p>
            <a:pPr marL="0" indent="0">
              <a:buNone/>
            </a:pPr>
            <a:r>
              <a:rPr lang="nn-NO" sz="2400" b="1" dirty="0" smtClean="0"/>
              <a:t>Examples: </a:t>
            </a:r>
            <a:r>
              <a:rPr lang="nn-NO" sz="2400" dirty="0" smtClean="0"/>
              <a:t>472J means 4700pF=4.7nF </a:t>
            </a:r>
            <a:r>
              <a:rPr lang="nn-NO" sz="2000" dirty="0" smtClean="0"/>
              <a:t>(J means 5% tolerance) </a:t>
            </a:r>
          </a:p>
          <a:p>
            <a:pPr marL="0" indent="0">
              <a:buNone/>
            </a:pPr>
            <a:r>
              <a:rPr lang="nn-NO" sz="2400" dirty="0" smtClean="0"/>
              <a:t>                       </a:t>
            </a:r>
          </a:p>
          <a:p>
            <a:pPr marL="0" indent="0">
              <a:buNone/>
            </a:pPr>
            <a:r>
              <a:rPr lang="nn-NO" sz="2400" dirty="0" smtClean="0"/>
              <a:t>                      -102 means 1000pF= 1nF (not 102pF)</a:t>
            </a:r>
            <a:endParaRPr lang="en-US" sz="2400" dirty="0" smtClean="0"/>
          </a:p>
        </p:txBody>
      </p:sp>
      <p:pic>
        <p:nvPicPr>
          <p:cNvPr id="120836" name="Picture 3" descr="1nF capaci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5181600"/>
            <a:ext cx="762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13</a:t>
            </a:fld>
            <a:endParaRPr lang="en-US"/>
          </a:p>
        </p:txBody>
      </p:sp>
    </p:spTree>
    <p:extLst>
      <p:ext uri="{BB962C8B-B14F-4D97-AF65-F5344CB8AC3E}">
        <p14:creationId xmlns:p14="http://schemas.microsoft.com/office/powerpoint/2010/main" val="2055807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p:txBody>
          <a:bodyPr/>
          <a:lstStyle/>
          <a:p>
            <a:r>
              <a:rPr lang="nn-NO" smtClean="0"/>
              <a:t>Capacitor</a:t>
            </a:r>
            <a:endParaRPr lang="en-US" smtClean="0"/>
          </a:p>
        </p:txBody>
      </p:sp>
      <p:sp>
        <p:nvSpPr>
          <p:cNvPr id="121859" name="Content Placeholder 2"/>
          <p:cNvSpPr>
            <a:spLocks noGrp="1"/>
          </p:cNvSpPr>
          <p:nvPr>
            <p:ph idx="1"/>
          </p:nvPr>
        </p:nvSpPr>
        <p:spPr>
          <a:xfrm>
            <a:off x="990600" y="1371600"/>
            <a:ext cx="7086600" cy="5181600"/>
          </a:xfrm>
        </p:spPr>
        <p:txBody>
          <a:bodyPr>
            <a:normAutofit lnSpcReduction="10000"/>
          </a:bodyPr>
          <a:lstStyle/>
          <a:p>
            <a:pPr marL="0" indent="0">
              <a:buNone/>
            </a:pPr>
            <a:r>
              <a:rPr lang="nn-NO" b="1" dirty="0" smtClean="0"/>
              <a:t>Smoothing Capacitor:</a:t>
            </a:r>
          </a:p>
          <a:p>
            <a:endParaRPr lang="nn-NO" b="1" dirty="0" smtClean="0"/>
          </a:p>
          <a:p>
            <a:endParaRPr lang="nn-NO" b="1" dirty="0" smtClean="0"/>
          </a:p>
          <a:p>
            <a:endParaRPr lang="nn-NO" b="1" dirty="0" smtClean="0"/>
          </a:p>
          <a:p>
            <a:endParaRPr lang="nn-NO" b="1" dirty="0" smtClean="0"/>
          </a:p>
          <a:p>
            <a:pPr>
              <a:buFont typeface="Wingdings" pitchFamily="2" charset="2"/>
              <a:buChar char="q"/>
            </a:pPr>
            <a:r>
              <a:rPr lang="en-US" sz="2400" dirty="0" smtClean="0"/>
              <a:t>Smoothing is performed by a large value </a:t>
            </a:r>
            <a:r>
              <a:rPr lang="en-US" sz="2400" u="sng" dirty="0" smtClean="0">
                <a:hlinkClick r:id="rId2"/>
              </a:rPr>
              <a:t>electrolytic capacitor</a:t>
            </a:r>
            <a:r>
              <a:rPr lang="en-US" sz="2400" dirty="0" smtClean="0"/>
              <a:t> connected across the DC supply to act as a reservoir, supplying current to the output when the varying DC voltage from the rectifier is falling.</a:t>
            </a:r>
          </a:p>
          <a:p>
            <a:pPr>
              <a:buFont typeface="Wingdings" pitchFamily="2" charset="2"/>
              <a:buChar char="q"/>
            </a:pPr>
            <a:r>
              <a:rPr lang="en-US" sz="2400" dirty="0" smtClean="0"/>
              <a:t> The capacitor charges quickly near the peak of the varying DC, and then discharges as it supplies current to the output</a:t>
            </a:r>
            <a:endParaRPr lang="en-US" sz="2400" b="1" dirty="0" smtClean="0"/>
          </a:p>
        </p:txBody>
      </p:sp>
      <p:pic>
        <p:nvPicPr>
          <p:cNvPr id="121860" name="Picture 3" descr="Smooth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905000"/>
            <a:ext cx="6248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14</a:t>
            </a:fld>
            <a:endParaRPr lang="en-US"/>
          </a:p>
        </p:txBody>
      </p:sp>
    </p:spTree>
    <p:extLst>
      <p:ext uri="{BB962C8B-B14F-4D97-AF65-F5344CB8AC3E}">
        <p14:creationId xmlns:p14="http://schemas.microsoft.com/office/powerpoint/2010/main" val="10196999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p:txBody>
          <a:bodyPr/>
          <a:lstStyle/>
          <a:p>
            <a:r>
              <a:rPr lang="nn-NO" smtClean="0"/>
              <a:t>Capacitor </a:t>
            </a:r>
            <a:endParaRPr lang="en-US" smtClean="0"/>
          </a:p>
        </p:txBody>
      </p:sp>
      <p:sp>
        <p:nvSpPr>
          <p:cNvPr id="122883" name="Content Placeholder 2"/>
          <p:cNvSpPr>
            <a:spLocks noGrp="1"/>
          </p:cNvSpPr>
          <p:nvPr>
            <p:ph idx="1"/>
          </p:nvPr>
        </p:nvSpPr>
        <p:spPr>
          <a:xfrm>
            <a:off x="838200" y="1371600"/>
            <a:ext cx="8001000" cy="3733800"/>
          </a:xfrm>
        </p:spPr>
        <p:txBody>
          <a:bodyPr/>
          <a:lstStyle/>
          <a:p>
            <a:pPr>
              <a:buFont typeface="Wingdings" pitchFamily="2" charset="2"/>
              <a:buChar char="q"/>
            </a:pPr>
            <a:r>
              <a:rPr lang="en-US" sz="2400" dirty="0" smtClean="0"/>
              <a:t>Smoothing is not perfect due to the capacitor voltage falling a little as it discharges, giving a small </a:t>
            </a:r>
            <a:r>
              <a:rPr lang="en-US" sz="2400" b="1" dirty="0" smtClean="0"/>
              <a:t>ripple voltage</a:t>
            </a:r>
            <a:r>
              <a:rPr lang="en-US" sz="2400" dirty="0" smtClean="0"/>
              <a:t>.</a:t>
            </a:r>
          </a:p>
          <a:p>
            <a:pPr>
              <a:buFont typeface="Wingdings" pitchFamily="2" charset="2"/>
              <a:buChar char="q"/>
            </a:pPr>
            <a:r>
              <a:rPr lang="en-US" sz="2400" dirty="0" smtClean="0"/>
              <a:t> For many circuits a ripple which is 10% of the supply voltage is satisfactory and the equation below gives the required value for the smoothing capacitor. </a:t>
            </a:r>
          </a:p>
          <a:p>
            <a:pPr>
              <a:buFont typeface="Wingdings" pitchFamily="2" charset="2"/>
              <a:buChar char="q"/>
            </a:pPr>
            <a:r>
              <a:rPr lang="en-US" sz="2400" dirty="0" smtClean="0"/>
              <a:t>A larger capacitor will give less ripple. </a:t>
            </a:r>
          </a:p>
          <a:p>
            <a:pPr>
              <a:buFont typeface="Wingdings" pitchFamily="2" charset="2"/>
              <a:buChar char="q"/>
            </a:pPr>
            <a:r>
              <a:rPr lang="en-US" sz="2400" dirty="0" smtClean="0"/>
              <a:t>The capacitor value must be doubled when smoothing half-wave DC. </a:t>
            </a:r>
          </a:p>
        </p:txBody>
      </p:sp>
      <p:sp>
        <p:nvSpPr>
          <p:cNvPr id="2" name="Slide Number Placeholder 1"/>
          <p:cNvSpPr>
            <a:spLocks noGrp="1"/>
          </p:cNvSpPr>
          <p:nvPr>
            <p:ph type="sldNum" sz="quarter" idx="12"/>
          </p:nvPr>
        </p:nvSpPr>
        <p:spPr/>
        <p:txBody>
          <a:bodyPr/>
          <a:lstStyle/>
          <a:p>
            <a:fld id="{FFEA572C-CBDF-4B8F-BDD3-41C6B3F93F23}" type="slidenum">
              <a:rPr lang="en-US" smtClean="0"/>
              <a:t>15</a:t>
            </a:fld>
            <a:endParaRPr lang="en-US"/>
          </a:p>
        </p:txBody>
      </p:sp>
    </p:spTree>
    <p:extLst>
      <p:ext uri="{BB962C8B-B14F-4D97-AF65-F5344CB8AC3E}">
        <p14:creationId xmlns:p14="http://schemas.microsoft.com/office/powerpoint/2010/main" val="36614190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p:cNvSpPr>
            <a:spLocks noGrp="1"/>
          </p:cNvSpPr>
          <p:nvPr>
            <p:ph type="title"/>
          </p:nvPr>
        </p:nvSpPr>
        <p:spPr/>
        <p:txBody>
          <a:bodyPr/>
          <a:lstStyle/>
          <a:p>
            <a:r>
              <a:rPr lang="nn-NO" dirty="0" smtClean="0"/>
              <a:t>Capacitor </a:t>
            </a:r>
            <a:endParaRPr lang="en-US" dirty="0" smtClean="0"/>
          </a:p>
        </p:txBody>
      </p:sp>
      <p:sp>
        <p:nvSpPr>
          <p:cNvPr id="123907" name="Content Placeholder 2"/>
          <p:cNvSpPr>
            <a:spLocks noGrp="1"/>
          </p:cNvSpPr>
          <p:nvPr>
            <p:ph idx="1"/>
          </p:nvPr>
        </p:nvSpPr>
        <p:spPr>
          <a:xfrm>
            <a:off x="457200" y="1295400"/>
            <a:ext cx="8229600" cy="4830763"/>
          </a:xfrm>
        </p:spPr>
        <p:txBody>
          <a:bodyPr>
            <a:normAutofit fontScale="77500" lnSpcReduction="20000"/>
          </a:bodyPr>
          <a:lstStyle/>
          <a:p>
            <a:pPr marL="0" indent="0" fontAlgn="ctr">
              <a:buNone/>
            </a:pPr>
            <a:r>
              <a:rPr lang="en-US" dirty="0"/>
              <a:t> Smoothing capacitor for 10% </a:t>
            </a:r>
            <a:r>
              <a:rPr lang="en-US" dirty="0" smtClean="0"/>
              <a:t>ripple: </a:t>
            </a:r>
          </a:p>
          <a:p>
            <a:pPr marL="0" indent="0" fontAlgn="ctr">
              <a:buNone/>
            </a:pPr>
            <a:r>
              <a:rPr lang="en-US" dirty="0" smtClean="0"/>
              <a:t>		</a:t>
            </a:r>
          </a:p>
          <a:p>
            <a:pPr marL="0" indent="0" fontAlgn="ctr">
              <a:buNone/>
            </a:pPr>
            <a:r>
              <a:rPr lang="en-US" dirty="0"/>
              <a:t>	</a:t>
            </a:r>
            <a:r>
              <a:rPr lang="en-US" dirty="0" smtClean="0"/>
              <a:t>	</a:t>
            </a:r>
            <a:r>
              <a:rPr lang="en-US" b="1" dirty="0" smtClean="0"/>
              <a:t>C  =        </a:t>
            </a:r>
            <a:r>
              <a:rPr lang="en-US" b="1" u="sng" dirty="0" smtClean="0"/>
              <a:t>5 </a:t>
            </a:r>
            <a:r>
              <a:rPr lang="en-US" b="1" u="sng" dirty="0"/>
              <a:t>× Io</a:t>
            </a:r>
            <a:r>
              <a:rPr lang="en-US" b="1" dirty="0"/>
              <a:t>   </a:t>
            </a:r>
          </a:p>
          <a:p>
            <a:pPr marL="0" indent="0" fontAlgn="ctr">
              <a:buNone/>
            </a:pPr>
            <a:r>
              <a:rPr lang="en-US" b="1" dirty="0" smtClean="0"/>
              <a:t>     			  </a:t>
            </a:r>
            <a:r>
              <a:rPr lang="en-US" b="1" dirty="0" err="1" smtClean="0"/>
              <a:t>V</a:t>
            </a:r>
            <a:r>
              <a:rPr lang="en-US" sz="3100" b="1" dirty="0" err="1" smtClean="0"/>
              <a:t>s</a:t>
            </a:r>
            <a:r>
              <a:rPr lang="en-US" b="1" dirty="0" smtClean="0"/>
              <a:t> </a:t>
            </a:r>
            <a:r>
              <a:rPr lang="en-US" b="1" dirty="0"/>
              <a:t>× f</a:t>
            </a:r>
          </a:p>
          <a:p>
            <a:pPr marL="0" indent="0">
              <a:buNone/>
            </a:pPr>
            <a:endParaRPr lang="nn-NO" dirty="0" smtClean="0"/>
          </a:p>
          <a:p>
            <a:pPr marL="0" indent="0">
              <a:buNone/>
            </a:pPr>
            <a:r>
              <a:rPr lang="nn-NO" dirty="0" smtClean="0"/>
              <a:t>Where</a:t>
            </a:r>
          </a:p>
          <a:p>
            <a:pPr marL="0" indent="0">
              <a:buNone/>
            </a:pPr>
            <a:r>
              <a:rPr lang="en-US" dirty="0" smtClean="0"/>
              <a:t>C  = smoothing capacitance in farads (F)</a:t>
            </a:r>
          </a:p>
          <a:p>
            <a:pPr marL="0" indent="0">
              <a:buNone/>
            </a:pPr>
            <a:r>
              <a:rPr lang="en-US" dirty="0" smtClean="0"/>
              <a:t>Io  = output current from the supply in amps (A)</a:t>
            </a:r>
          </a:p>
          <a:p>
            <a:pPr marL="0" indent="0">
              <a:buNone/>
            </a:pPr>
            <a:r>
              <a:rPr lang="en-US" dirty="0" err="1" smtClean="0"/>
              <a:t>Vs</a:t>
            </a:r>
            <a:r>
              <a:rPr lang="en-US" dirty="0" smtClean="0"/>
              <a:t> = supply voltage in volts (V), this is the peak</a:t>
            </a:r>
          </a:p>
          <a:p>
            <a:pPr marL="0" indent="0">
              <a:buNone/>
            </a:pPr>
            <a:r>
              <a:rPr lang="en-US" dirty="0" smtClean="0"/>
              <a:t>        value of the unsmoothed DC</a:t>
            </a:r>
          </a:p>
          <a:p>
            <a:pPr marL="0" indent="0">
              <a:buNone/>
            </a:pPr>
            <a:r>
              <a:rPr lang="en-US" dirty="0" smtClean="0"/>
              <a:t>f    = frequency of the AC supply in hertz (Hz),</a:t>
            </a:r>
          </a:p>
          <a:p>
            <a:pPr marL="0" indent="0">
              <a:buNone/>
            </a:pPr>
            <a:r>
              <a:rPr lang="en-US" dirty="0" smtClean="0"/>
              <a:t>         50Hz in Zambia, the UK, etc. </a:t>
            </a:r>
          </a:p>
        </p:txBody>
      </p:sp>
      <p:sp>
        <p:nvSpPr>
          <p:cNvPr id="2" name="Slide Number Placeholder 1"/>
          <p:cNvSpPr>
            <a:spLocks noGrp="1"/>
          </p:cNvSpPr>
          <p:nvPr>
            <p:ph type="sldNum" sz="quarter" idx="12"/>
          </p:nvPr>
        </p:nvSpPr>
        <p:spPr/>
        <p:txBody>
          <a:bodyPr/>
          <a:lstStyle/>
          <a:p>
            <a:fld id="{FFEA572C-CBDF-4B8F-BDD3-41C6B3F93F23}" type="slidenum">
              <a:rPr lang="en-US" smtClean="0"/>
              <a:t>16</a:t>
            </a:fld>
            <a:endParaRPr lang="en-US"/>
          </a:p>
        </p:txBody>
      </p:sp>
    </p:spTree>
    <p:extLst>
      <p:ext uri="{BB962C8B-B14F-4D97-AF65-F5344CB8AC3E}">
        <p14:creationId xmlns:p14="http://schemas.microsoft.com/office/powerpoint/2010/main" val="36387302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itle 1"/>
          <p:cNvSpPr>
            <a:spLocks noGrp="1"/>
          </p:cNvSpPr>
          <p:nvPr>
            <p:ph type="title"/>
          </p:nvPr>
        </p:nvSpPr>
        <p:spPr/>
        <p:txBody>
          <a:bodyPr/>
          <a:lstStyle/>
          <a:p>
            <a:r>
              <a:rPr lang="nn-NO" smtClean="0"/>
              <a:t>Capacitor </a:t>
            </a:r>
            <a:endParaRPr lang="en-US" smtClean="0"/>
          </a:p>
        </p:txBody>
      </p:sp>
      <p:sp>
        <p:nvSpPr>
          <p:cNvPr id="124931" name="Content Placeholder 2"/>
          <p:cNvSpPr>
            <a:spLocks noGrp="1"/>
          </p:cNvSpPr>
          <p:nvPr>
            <p:ph idx="1"/>
          </p:nvPr>
        </p:nvSpPr>
        <p:spPr>
          <a:xfrm>
            <a:off x="990600" y="1524000"/>
            <a:ext cx="7086600" cy="4876800"/>
          </a:xfrm>
        </p:spPr>
        <p:txBody>
          <a:bodyPr/>
          <a:lstStyle/>
          <a:p>
            <a:pPr>
              <a:buFont typeface="Wingdings" pitchFamily="2" charset="2"/>
              <a:buChar char="q"/>
            </a:pPr>
            <a:r>
              <a:rPr lang="en-US" b="1" dirty="0" smtClean="0"/>
              <a:t>Note:</a:t>
            </a:r>
            <a:r>
              <a:rPr lang="en-US" dirty="0" smtClean="0"/>
              <a:t> smoothing significantly increases the average DC voltage to almost the peak value (1.4 × </a:t>
            </a:r>
            <a:r>
              <a:rPr lang="en-US" dirty="0" smtClean="0">
                <a:hlinkClick r:id="rId2"/>
              </a:rPr>
              <a:t>RMS</a:t>
            </a:r>
            <a:r>
              <a:rPr lang="en-US" dirty="0" smtClean="0"/>
              <a:t> Value). </a:t>
            </a:r>
          </a:p>
          <a:p>
            <a:pPr>
              <a:buFont typeface="Wingdings" pitchFamily="2" charset="2"/>
              <a:buChar char="q"/>
            </a:pPr>
            <a:r>
              <a:rPr lang="en-US" b="1" dirty="0" smtClean="0"/>
              <a:t>Example :</a:t>
            </a:r>
          </a:p>
          <a:p>
            <a:pPr marL="0" indent="0">
              <a:buNone/>
            </a:pPr>
            <a:r>
              <a:rPr lang="en-US" dirty="0" smtClean="0"/>
              <a:t>6V RMS AC is rectified to full wave DC of about 4.6V RMS (1.4V is lost in the bridge rectifier), with smoothing this increases to almost the peak value giving 1.4 × 4.6 = 6.4V smooth DC</a:t>
            </a:r>
          </a:p>
        </p:txBody>
      </p:sp>
      <p:sp>
        <p:nvSpPr>
          <p:cNvPr id="2" name="Slide Number Placeholder 1"/>
          <p:cNvSpPr>
            <a:spLocks noGrp="1"/>
          </p:cNvSpPr>
          <p:nvPr>
            <p:ph type="sldNum" sz="quarter" idx="12"/>
          </p:nvPr>
        </p:nvSpPr>
        <p:spPr/>
        <p:txBody>
          <a:bodyPr/>
          <a:lstStyle/>
          <a:p>
            <a:fld id="{FFEA572C-CBDF-4B8F-BDD3-41C6B3F93F23}" type="slidenum">
              <a:rPr lang="en-US" smtClean="0"/>
              <a:t>17</a:t>
            </a:fld>
            <a:endParaRPr lang="en-US"/>
          </a:p>
        </p:txBody>
      </p:sp>
    </p:spTree>
    <p:extLst>
      <p:ext uri="{BB962C8B-B14F-4D97-AF65-F5344CB8AC3E}">
        <p14:creationId xmlns:p14="http://schemas.microsoft.com/office/powerpoint/2010/main" val="19411577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1"/>
          <p:cNvSpPr>
            <a:spLocks noGrp="1"/>
          </p:cNvSpPr>
          <p:nvPr>
            <p:ph type="title"/>
          </p:nvPr>
        </p:nvSpPr>
        <p:spPr/>
        <p:txBody>
          <a:bodyPr/>
          <a:lstStyle/>
          <a:p>
            <a:r>
              <a:rPr lang="nn-NO" smtClean="0"/>
              <a:t>Resistors</a:t>
            </a:r>
            <a:endParaRPr lang="en-US" smtClean="0"/>
          </a:p>
        </p:txBody>
      </p:sp>
      <p:sp>
        <p:nvSpPr>
          <p:cNvPr id="125955" name="Content Placeholder 2"/>
          <p:cNvSpPr>
            <a:spLocks noGrp="1"/>
          </p:cNvSpPr>
          <p:nvPr>
            <p:ph idx="1"/>
          </p:nvPr>
        </p:nvSpPr>
        <p:spPr>
          <a:xfrm>
            <a:off x="914400" y="1295400"/>
            <a:ext cx="7848600" cy="5257800"/>
          </a:xfrm>
        </p:spPr>
        <p:txBody>
          <a:bodyPr>
            <a:normAutofit lnSpcReduction="10000"/>
          </a:bodyPr>
          <a:lstStyle/>
          <a:p>
            <a:pPr marL="0" indent="0">
              <a:buNone/>
            </a:pPr>
            <a:r>
              <a:rPr lang="nn-NO" b="1" dirty="0" smtClean="0"/>
              <a:t>Resistors:</a:t>
            </a:r>
          </a:p>
          <a:p>
            <a:pPr marL="0" indent="0">
              <a:buNone/>
            </a:pPr>
            <a:r>
              <a:rPr lang="nn-NO" dirty="0" smtClean="0"/>
              <a:t>          </a:t>
            </a:r>
            <a:r>
              <a:rPr lang="nn-NO" sz="2000" dirty="0" smtClean="0"/>
              <a:t>Circuit symbol:</a:t>
            </a:r>
          </a:p>
          <a:p>
            <a:pPr marL="0" indent="0">
              <a:buNone/>
            </a:pPr>
            <a:r>
              <a:rPr lang="nn-NO" sz="2000" b="1" dirty="0" smtClean="0"/>
              <a:t>Function:</a:t>
            </a:r>
          </a:p>
          <a:p>
            <a:pPr marL="0" indent="0">
              <a:buNone/>
            </a:pPr>
            <a:r>
              <a:rPr lang="nn-NO" sz="2000" dirty="0" smtClean="0"/>
              <a:t>-Restrict flow of electric current, e.g resistor is placed in series with LED to limit current passing through LED</a:t>
            </a:r>
          </a:p>
          <a:p>
            <a:pPr marL="0" indent="0">
              <a:buNone/>
            </a:pPr>
            <a:r>
              <a:rPr lang="nn-NO" sz="2000" b="1" dirty="0" smtClean="0"/>
              <a:t>Connection and Soldering:</a:t>
            </a:r>
          </a:p>
          <a:p>
            <a:pPr marL="0" indent="0">
              <a:buNone/>
            </a:pPr>
            <a:r>
              <a:rPr lang="nn-NO" sz="2000" b="1" dirty="0" smtClean="0"/>
              <a:t> -</a:t>
            </a:r>
            <a:r>
              <a:rPr lang="nn-NO" sz="2000" dirty="0" smtClean="0"/>
              <a:t>Connection is either way round</a:t>
            </a:r>
          </a:p>
          <a:p>
            <a:pPr marL="0" indent="0">
              <a:buNone/>
            </a:pPr>
            <a:r>
              <a:rPr lang="nn-NO" sz="2000" dirty="0" smtClean="0"/>
              <a:t> -Not damaged by heat when soldering</a:t>
            </a:r>
          </a:p>
          <a:p>
            <a:pPr marL="0" indent="0">
              <a:buNone/>
            </a:pPr>
            <a:r>
              <a:rPr lang="nn-NO" sz="2000" b="1" dirty="0" smtClean="0"/>
              <a:t>Units</a:t>
            </a:r>
            <a:r>
              <a:rPr lang="nn-NO" sz="2000" dirty="0" smtClean="0"/>
              <a:t>: </a:t>
            </a:r>
          </a:p>
          <a:p>
            <a:pPr marL="0" indent="0">
              <a:buNone/>
            </a:pPr>
            <a:r>
              <a:rPr lang="nn-NO" sz="2000" dirty="0" smtClean="0"/>
              <a:t> -ohms </a:t>
            </a:r>
            <a:r>
              <a:rPr lang="nn-NO" sz="2000" dirty="0" smtClean="0">
                <a:sym typeface="Symbol" pitchFamily="18" charset="2"/>
              </a:rPr>
              <a:t></a:t>
            </a:r>
          </a:p>
          <a:p>
            <a:pPr marL="0" indent="0">
              <a:buNone/>
            </a:pPr>
            <a:r>
              <a:rPr lang="nn-NO" sz="2000" dirty="0" smtClean="0">
                <a:sym typeface="Symbol" pitchFamily="18" charset="2"/>
              </a:rPr>
              <a:t> -1 is very small, so resistor values are often given in kilo-ohm  k  and mega-ohm M</a:t>
            </a:r>
          </a:p>
          <a:p>
            <a:pPr marL="0" indent="0">
              <a:buNone/>
            </a:pPr>
            <a:r>
              <a:rPr lang="nn-NO" sz="2000" dirty="0" smtClean="0">
                <a:sym typeface="Symbol" pitchFamily="18" charset="2"/>
              </a:rPr>
              <a:t> -1k = 1000</a:t>
            </a:r>
          </a:p>
          <a:p>
            <a:pPr marL="0" indent="0">
              <a:buNone/>
            </a:pPr>
            <a:r>
              <a:rPr lang="nn-NO" sz="2000" dirty="0" smtClean="0">
                <a:sym typeface="Symbol" pitchFamily="18" charset="2"/>
              </a:rPr>
              <a:t> -1M = 1000k  =1000000</a:t>
            </a:r>
            <a:endParaRPr lang="en-US" sz="2000" dirty="0" smtClean="0"/>
          </a:p>
        </p:txBody>
      </p:sp>
      <p:pic>
        <p:nvPicPr>
          <p:cNvPr id="125956" name="Picture 3" descr="resistor symb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2057400"/>
            <a:ext cx="1733550" cy="18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957" name="Picture 4" descr="resist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3362" y="1600200"/>
            <a:ext cx="1214438"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18</a:t>
            </a:fld>
            <a:endParaRPr lang="en-US"/>
          </a:p>
        </p:txBody>
      </p:sp>
    </p:spTree>
    <p:extLst>
      <p:ext uri="{BB962C8B-B14F-4D97-AF65-F5344CB8AC3E}">
        <p14:creationId xmlns:p14="http://schemas.microsoft.com/office/powerpoint/2010/main" val="578486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762000" y="0"/>
            <a:ext cx="8001000" cy="838200"/>
          </a:xfrm>
        </p:spPr>
        <p:txBody>
          <a:bodyPr/>
          <a:lstStyle/>
          <a:p>
            <a:r>
              <a:rPr lang="nn-NO" smtClean="0"/>
              <a:t>Resistors</a:t>
            </a:r>
            <a:endParaRPr lang="en-US" smtClean="0"/>
          </a:p>
        </p:txBody>
      </p:sp>
      <p:sp>
        <p:nvSpPr>
          <p:cNvPr id="126979" name="Content Placeholder 2"/>
          <p:cNvSpPr>
            <a:spLocks noGrp="1"/>
          </p:cNvSpPr>
          <p:nvPr>
            <p:ph idx="1"/>
          </p:nvPr>
        </p:nvSpPr>
        <p:spPr>
          <a:xfrm>
            <a:off x="838200" y="1371600"/>
            <a:ext cx="8001000" cy="5181600"/>
          </a:xfrm>
        </p:spPr>
        <p:txBody>
          <a:bodyPr>
            <a:normAutofit/>
          </a:bodyPr>
          <a:lstStyle/>
          <a:p>
            <a:pPr marL="0" indent="0">
              <a:buNone/>
            </a:pPr>
            <a:r>
              <a:rPr lang="nn-NO" sz="2000" dirty="0" smtClean="0"/>
              <a:t>Resistor values are shown using coloured bands</a:t>
            </a:r>
          </a:p>
          <a:p>
            <a:pPr marL="0" indent="0">
              <a:buNone/>
            </a:pPr>
            <a:r>
              <a:rPr lang="nn-NO" sz="2000" dirty="0" smtClean="0"/>
              <a:t>Each colour represents a number as shown in table</a:t>
            </a:r>
          </a:p>
          <a:p>
            <a:pPr marL="0" indent="0">
              <a:buNone/>
            </a:pPr>
            <a:r>
              <a:rPr lang="nn-NO" sz="2400" b="1" dirty="0" smtClean="0"/>
              <a:t>Resistor Colour Code:</a:t>
            </a:r>
          </a:p>
          <a:p>
            <a:pPr marL="0" indent="0">
              <a:buNone/>
            </a:pPr>
            <a:r>
              <a:rPr lang="nn-NO" sz="2400" b="1" dirty="0" smtClean="0"/>
              <a:t>                                        Most Resistors have 4 bands</a:t>
            </a:r>
          </a:p>
          <a:p>
            <a:pPr marL="0" indent="0">
              <a:buNone/>
            </a:pPr>
            <a:r>
              <a:rPr lang="nn-NO" sz="2400" b="1" dirty="0" smtClean="0"/>
              <a:t>                                      -</a:t>
            </a:r>
            <a:r>
              <a:rPr lang="nn-NO" sz="2400" dirty="0" smtClean="0"/>
              <a:t>1st band gives the first digit</a:t>
            </a:r>
          </a:p>
          <a:p>
            <a:pPr marL="0" indent="0">
              <a:buNone/>
            </a:pPr>
            <a:r>
              <a:rPr lang="nn-NO" sz="2400" dirty="0" smtClean="0"/>
              <a:t>                                      -2nd band gives the second digit</a:t>
            </a:r>
          </a:p>
          <a:p>
            <a:pPr marL="0" indent="0">
              <a:buNone/>
            </a:pPr>
            <a:r>
              <a:rPr lang="nn-NO" sz="2400" dirty="0" smtClean="0"/>
              <a:t>                                      -3rd band indicates the number of zeros</a:t>
            </a:r>
          </a:p>
          <a:p>
            <a:pPr marL="0" indent="0">
              <a:buNone/>
            </a:pPr>
            <a:r>
              <a:rPr lang="nn-NO" sz="2400" dirty="0" smtClean="0"/>
              <a:t>                                      -4th band is used to show tolerance of</a:t>
            </a:r>
          </a:p>
          <a:p>
            <a:pPr marL="0" indent="0">
              <a:buNone/>
            </a:pPr>
            <a:r>
              <a:rPr lang="nn-NO" sz="2400" dirty="0" smtClean="0"/>
              <a:t>                                        resistor and may be ignored for almost </a:t>
            </a:r>
          </a:p>
          <a:p>
            <a:pPr marL="0" indent="0">
              <a:buNone/>
            </a:pPr>
            <a:r>
              <a:rPr lang="nn-NO" sz="2400" dirty="0" smtClean="0"/>
              <a:t>                                        all ccts</a:t>
            </a:r>
          </a:p>
          <a:p>
            <a:pPr marL="0" indent="0">
              <a:buNone/>
            </a:pPr>
            <a:r>
              <a:rPr lang="nn-NO" sz="2400" dirty="0" smtClean="0"/>
              <a:t>                                          </a:t>
            </a:r>
          </a:p>
        </p:txBody>
      </p:sp>
      <p:graphicFrame>
        <p:nvGraphicFramePr>
          <p:cNvPr id="4" name="Table 3"/>
          <p:cNvGraphicFramePr>
            <a:graphicFrameLocks noGrp="1"/>
          </p:cNvGraphicFramePr>
          <p:nvPr>
            <p:extLst>
              <p:ext uri="{D42A27DB-BD31-4B8C-83A1-F6EECF244321}">
                <p14:modId xmlns:p14="http://schemas.microsoft.com/office/powerpoint/2010/main" val="510483090"/>
              </p:ext>
            </p:extLst>
          </p:nvPr>
        </p:nvGraphicFramePr>
        <p:xfrm>
          <a:off x="1219200" y="2514600"/>
          <a:ext cx="2362200" cy="4023096"/>
        </p:xfrm>
        <a:graphic>
          <a:graphicData uri="http://schemas.openxmlformats.org/drawingml/2006/table">
            <a:tbl>
              <a:tblPr firstRow="1" bandRow="1">
                <a:tableStyleId>{5C22544A-7EE6-4342-B048-85BDC9FD1C3A}</a:tableStyleId>
              </a:tblPr>
              <a:tblGrid>
                <a:gridCol w="1181100"/>
                <a:gridCol w="1181100"/>
              </a:tblGrid>
              <a:tr h="365702">
                <a:tc>
                  <a:txBody>
                    <a:bodyPr/>
                    <a:lstStyle/>
                    <a:p>
                      <a:r>
                        <a:rPr lang="nn-NO" sz="1800" dirty="0" smtClean="0"/>
                        <a:t>Colour</a:t>
                      </a:r>
                      <a:endParaRPr lang="en-US" sz="1800" dirty="0"/>
                    </a:p>
                  </a:txBody>
                  <a:tcPr marT="45708" marB="45708"/>
                </a:tc>
                <a:tc>
                  <a:txBody>
                    <a:bodyPr/>
                    <a:lstStyle/>
                    <a:p>
                      <a:r>
                        <a:rPr lang="nn-NO" sz="1800" dirty="0" smtClean="0"/>
                        <a:t>Number</a:t>
                      </a:r>
                      <a:endParaRPr lang="en-US" sz="1800" dirty="0"/>
                    </a:p>
                  </a:txBody>
                  <a:tcPr marT="45708" marB="45708"/>
                </a:tc>
              </a:tr>
              <a:tr h="365702">
                <a:tc>
                  <a:txBody>
                    <a:bodyPr/>
                    <a:lstStyle/>
                    <a:p>
                      <a:r>
                        <a:rPr lang="nn-NO" sz="1800" dirty="0" smtClean="0">
                          <a:solidFill>
                            <a:schemeClr val="bg1"/>
                          </a:solidFill>
                        </a:rPr>
                        <a:t>Black</a:t>
                      </a:r>
                      <a:endParaRPr lang="en-US" sz="1800" dirty="0">
                        <a:solidFill>
                          <a:schemeClr val="bg1"/>
                        </a:solidFill>
                      </a:endParaRPr>
                    </a:p>
                  </a:txBody>
                  <a:tcPr marT="45708" marB="45708">
                    <a:solidFill>
                      <a:schemeClr val="accent5">
                        <a:lumMod val="10000"/>
                      </a:schemeClr>
                    </a:solidFill>
                  </a:tcPr>
                </a:tc>
                <a:tc>
                  <a:txBody>
                    <a:bodyPr/>
                    <a:lstStyle/>
                    <a:p>
                      <a:r>
                        <a:rPr lang="nn-NO" sz="1800" dirty="0" smtClean="0"/>
                        <a:t>0</a:t>
                      </a:r>
                      <a:endParaRPr lang="en-US" sz="1800" dirty="0"/>
                    </a:p>
                  </a:txBody>
                  <a:tcPr marT="45708" marB="45708"/>
                </a:tc>
              </a:tr>
              <a:tr h="365702">
                <a:tc>
                  <a:txBody>
                    <a:bodyPr/>
                    <a:lstStyle/>
                    <a:p>
                      <a:r>
                        <a:rPr lang="nn-NO" sz="1800" dirty="0" smtClean="0"/>
                        <a:t>Brown</a:t>
                      </a:r>
                      <a:endParaRPr lang="en-US" sz="1800" dirty="0"/>
                    </a:p>
                  </a:txBody>
                  <a:tcPr marT="45708" marB="45708">
                    <a:solidFill>
                      <a:srgbClr val="663300"/>
                    </a:solidFill>
                  </a:tcPr>
                </a:tc>
                <a:tc>
                  <a:txBody>
                    <a:bodyPr/>
                    <a:lstStyle/>
                    <a:p>
                      <a:r>
                        <a:rPr lang="nn-NO" sz="1800" dirty="0" smtClean="0"/>
                        <a:t>1</a:t>
                      </a:r>
                      <a:endParaRPr lang="en-US" sz="1800" dirty="0"/>
                    </a:p>
                  </a:txBody>
                  <a:tcPr marT="45708" marB="45708"/>
                </a:tc>
              </a:tr>
              <a:tr h="365702">
                <a:tc>
                  <a:txBody>
                    <a:bodyPr/>
                    <a:lstStyle/>
                    <a:p>
                      <a:r>
                        <a:rPr lang="nn-NO" sz="1800" dirty="0" smtClean="0"/>
                        <a:t>Red</a:t>
                      </a:r>
                      <a:endParaRPr lang="en-US" sz="1800" dirty="0"/>
                    </a:p>
                  </a:txBody>
                  <a:tcPr marT="45708" marB="45708">
                    <a:solidFill>
                      <a:srgbClr val="FF0000"/>
                    </a:solidFill>
                  </a:tcPr>
                </a:tc>
                <a:tc>
                  <a:txBody>
                    <a:bodyPr/>
                    <a:lstStyle/>
                    <a:p>
                      <a:r>
                        <a:rPr lang="nn-NO" sz="1800" dirty="0" smtClean="0"/>
                        <a:t>2</a:t>
                      </a:r>
                      <a:endParaRPr lang="en-US" sz="1800" dirty="0"/>
                    </a:p>
                  </a:txBody>
                  <a:tcPr marT="45708" marB="45708"/>
                </a:tc>
              </a:tr>
              <a:tr h="365702">
                <a:tc>
                  <a:txBody>
                    <a:bodyPr/>
                    <a:lstStyle/>
                    <a:p>
                      <a:r>
                        <a:rPr lang="nn-NO" sz="1800" dirty="0" smtClean="0"/>
                        <a:t>Orange</a:t>
                      </a:r>
                      <a:endParaRPr lang="en-US" sz="1800" dirty="0"/>
                    </a:p>
                  </a:txBody>
                  <a:tcPr marT="45708" marB="45708">
                    <a:solidFill>
                      <a:srgbClr val="FF9900"/>
                    </a:solidFill>
                  </a:tcPr>
                </a:tc>
                <a:tc>
                  <a:txBody>
                    <a:bodyPr/>
                    <a:lstStyle/>
                    <a:p>
                      <a:r>
                        <a:rPr lang="nn-NO" sz="1800" dirty="0" smtClean="0"/>
                        <a:t>3</a:t>
                      </a:r>
                      <a:endParaRPr lang="en-US" sz="1800" dirty="0"/>
                    </a:p>
                  </a:txBody>
                  <a:tcPr marT="45708" marB="45708"/>
                </a:tc>
              </a:tr>
              <a:tr h="365702">
                <a:tc>
                  <a:txBody>
                    <a:bodyPr/>
                    <a:lstStyle/>
                    <a:p>
                      <a:r>
                        <a:rPr lang="nn-NO" sz="1800" dirty="0" smtClean="0"/>
                        <a:t>Yellow</a:t>
                      </a:r>
                      <a:endParaRPr lang="en-US" sz="1800" dirty="0"/>
                    </a:p>
                  </a:txBody>
                  <a:tcPr marT="45708" marB="45708">
                    <a:solidFill>
                      <a:srgbClr val="FFFF00"/>
                    </a:solidFill>
                  </a:tcPr>
                </a:tc>
                <a:tc>
                  <a:txBody>
                    <a:bodyPr/>
                    <a:lstStyle/>
                    <a:p>
                      <a:r>
                        <a:rPr lang="nn-NO" sz="1800" dirty="0" smtClean="0"/>
                        <a:t>4</a:t>
                      </a:r>
                      <a:endParaRPr lang="en-US" sz="1800" dirty="0"/>
                    </a:p>
                  </a:txBody>
                  <a:tcPr marT="45708" marB="45708"/>
                </a:tc>
              </a:tr>
              <a:tr h="365702">
                <a:tc>
                  <a:txBody>
                    <a:bodyPr/>
                    <a:lstStyle/>
                    <a:p>
                      <a:r>
                        <a:rPr lang="nn-NO" sz="1800" dirty="0" smtClean="0"/>
                        <a:t>Green</a:t>
                      </a:r>
                      <a:endParaRPr lang="en-US" sz="1800" dirty="0"/>
                    </a:p>
                  </a:txBody>
                  <a:tcPr marT="45708" marB="45708">
                    <a:solidFill>
                      <a:srgbClr val="00B050"/>
                    </a:solidFill>
                  </a:tcPr>
                </a:tc>
                <a:tc>
                  <a:txBody>
                    <a:bodyPr/>
                    <a:lstStyle/>
                    <a:p>
                      <a:r>
                        <a:rPr lang="nn-NO" sz="1800" dirty="0" smtClean="0"/>
                        <a:t>5</a:t>
                      </a:r>
                      <a:endParaRPr lang="en-US" sz="1800" dirty="0"/>
                    </a:p>
                  </a:txBody>
                  <a:tcPr marT="45708" marB="45708"/>
                </a:tc>
              </a:tr>
              <a:tr h="365702">
                <a:tc>
                  <a:txBody>
                    <a:bodyPr/>
                    <a:lstStyle/>
                    <a:p>
                      <a:r>
                        <a:rPr lang="nn-NO" sz="1800" dirty="0" smtClean="0"/>
                        <a:t>Blue</a:t>
                      </a:r>
                      <a:endParaRPr lang="en-US" sz="1800" dirty="0"/>
                    </a:p>
                  </a:txBody>
                  <a:tcPr marT="45708" marB="45708">
                    <a:solidFill>
                      <a:srgbClr val="0070C0"/>
                    </a:solidFill>
                  </a:tcPr>
                </a:tc>
                <a:tc>
                  <a:txBody>
                    <a:bodyPr/>
                    <a:lstStyle/>
                    <a:p>
                      <a:r>
                        <a:rPr lang="nn-NO" sz="1800" dirty="0" smtClean="0"/>
                        <a:t>6</a:t>
                      </a:r>
                      <a:endParaRPr lang="en-US" sz="1800" dirty="0"/>
                    </a:p>
                  </a:txBody>
                  <a:tcPr marT="45708" marB="45708"/>
                </a:tc>
              </a:tr>
              <a:tr h="365702">
                <a:tc>
                  <a:txBody>
                    <a:bodyPr/>
                    <a:lstStyle/>
                    <a:p>
                      <a:r>
                        <a:rPr lang="nn-NO" sz="1800" dirty="0" smtClean="0"/>
                        <a:t>Violet</a:t>
                      </a:r>
                      <a:endParaRPr lang="en-US" sz="1800" dirty="0"/>
                    </a:p>
                  </a:txBody>
                  <a:tcPr marT="45708" marB="45708">
                    <a:solidFill>
                      <a:srgbClr val="CC0066"/>
                    </a:solidFill>
                  </a:tcPr>
                </a:tc>
                <a:tc>
                  <a:txBody>
                    <a:bodyPr/>
                    <a:lstStyle/>
                    <a:p>
                      <a:r>
                        <a:rPr lang="nn-NO" sz="1800" dirty="0" smtClean="0"/>
                        <a:t>7</a:t>
                      </a:r>
                      <a:endParaRPr lang="en-US" sz="1800" dirty="0"/>
                    </a:p>
                  </a:txBody>
                  <a:tcPr marT="45708" marB="45708"/>
                </a:tc>
              </a:tr>
              <a:tr h="365702">
                <a:tc>
                  <a:txBody>
                    <a:bodyPr/>
                    <a:lstStyle/>
                    <a:p>
                      <a:r>
                        <a:rPr lang="nn-NO" sz="1800" dirty="0" smtClean="0"/>
                        <a:t>Grey</a:t>
                      </a:r>
                      <a:endParaRPr lang="en-US" sz="1800" dirty="0"/>
                    </a:p>
                  </a:txBody>
                  <a:tcPr marT="45708" marB="45708">
                    <a:solidFill>
                      <a:schemeClr val="bg1">
                        <a:lumMod val="65000"/>
                      </a:schemeClr>
                    </a:solidFill>
                  </a:tcPr>
                </a:tc>
                <a:tc>
                  <a:txBody>
                    <a:bodyPr/>
                    <a:lstStyle/>
                    <a:p>
                      <a:r>
                        <a:rPr lang="nn-NO" sz="1800" dirty="0" smtClean="0"/>
                        <a:t>8</a:t>
                      </a:r>
                      <a:endParaRPr lang="en-US" sz="1800" dirty="0"/>
                    </a:p>
                  </a:txBody>
                  <a:tcPr marT="45708" marB="45708"/>
                </a:tc>
              </a:tr>
              <a:tr h="365702">
                <a:tc>
                  <a:txBody>
                    <a:bodyPr/>
                    <a:lstStyle/>
                    <a:p>
                      <a:r>
                        <a:rPr lang="nn-NO" sz="1800" dirty="0" smtClean="0"/>
                        <a:t>White</a:t>
                      </a:r>
                      <a:endParaRPr lang="en-US" sz="1800" dirty="0"/>
                    </a:p>
                  </a:txBody>
                  <a:tcPr marT="45708" marB="45708">
                    <a:solidFill>
                      <a:schemeClr val="bg1"/>
                    </a:solidFill>
                  </a:tcPr>
                </a:tc>
                <a:tc>
                  <a:txBody>
                    <a:bodyPr/>
                    <a:lstStyle/>
                    <a:p>
                      <a:r>
                        <a:rPr lang="nn-NO" sz="1800" dirty="0" smtClean="0"/>
                        <a:t>9</a:t>
                      </a:r>
                      <a:endParaRPr lang="en-US" sz="1800" dirty="0"/>
                    </a:p>
                  </a:txBody>
                  <a:tcPr marT="45708" marB="45708"/>
                </a:tc>
              </a:tr>
            </a:tbl>
          </a:graphicData>
        </a:graphic>
      </p:graphicFrame>
      <p:sp>
        <p:nvSpPr>
          <p:cNvPr id="2" name="Slide Number Placeholder 1"/>
          <p:cNvSpPr>
            <a:spLocks noGrp="1"/>
          </p:cNvSpPr>
          <p:nvPr>
            <p:ph type="sldNum" sz="quarter" idx="12"/>
          </p:nvPr>
        </p:nvSpPr>
        <p:spPr/>
        <p:txBody>
          <a:bodyPr/>
          <a:lstStyle/>
          <a:p>
            <a:fld id="{FFEA572C-CBDF-4B8F-BDD3-41C6B3F93F23}" type="slidenum">
              <a:rPr lang="en-US" smtClean="0"/>
              <a:t>19</a:t>
            </a:fld>
            <a:endParaRPr lang="en-US"/>
          </a:p>
        </p:txBody>
      </p:sp>
    </p:spTree>
    <p:extLst>
      <p:ext uri="{BB962C8B-B14F-4D97-AF65-F5344CB8AC3E}">
        <p14:creationId xmlns:p14="http://schemas.microsoft.com/office/powerpoint/2010/main" val="27165339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p:txBody>
          <a:bodyPr/>
          <a:lstStyle/>
          <a:p>
            <a:r>
              <a:rPr lang="nn-NO" smtClean="0"/>
              <a:t>Capacitors</a:t>
            </a:r>
            <a:endParaRPr lang="en-US" smtClean="0"/>
          </a:p>
        </p:txBody>
      </p:sp>
      <p:sp>
        <p:nvSpPr>
          <p:cNvPr id="109571" name="Content Placeholder 2"/>
          <p:cNvSpPr>
            <a:spLocks noGrp="1"/>
          </p:cNvSpPr>
          <p:nvPr>
            <p:ph idx="1"/>
          </p:nvPr>
        </p:nvSpPr>
        <p:spPr>
          <a:xfrm>
            <a:off x="1066800" y="1371600"/>
            <a:ext cx="7772400" cy="5181600"/>
          </a:xfrm>
        </p:spPr>
        <p:txBody>
          <a:bodyPr>
            <a:normAutofit/>
          </a:bodyPr>
          <a:lstStyle/>
          <a:p>
            <a:pPr>
              <a:buFont typeface="Wingdings" pitchFamily="2" charset="2"/>
              <a:buChar char="q"/>
            </a:pPr>
            <a:r>
              <a:rPr lang="nn-NO" b="1" dirty="0" smtClean="0"/>
              <a:t>Capacitors:</a:t>
            </a:r>
          </a:p>
          <a:p>
            <a:pPr marL="0" indent="0">
              <a:buNone/>
            </a:pPr>
            <a:r>
              <a:rPr lang="nn-NO" sz="2400" b="1" dirty="0" smtClean="0"/>
              <a:t>-</a:t>
            </a:r>
            <a:r>
              <a:rPr lang="nn-NO" sz="2400" dirty="0" smtClean="0"/>
              <a:t>Store electric charge</a:t>
            </a:r>
          </a:p>
          <a:p>
            <a:pPr>
              <a:buFont typeface="Wingdings" pitchFamily="2" charset="2"/>
              <a:buChar char="q"/>
            </a:pPr>
            <a:r>
              <a:rPr lang="nn-NO" b="1" dirty="0" smtClean="0"/>
              <a:t>Uses of Capacitors:</a:t>
            </a:r>
          </a:p>
          <a:p>
            <a:pPr marL="0" indent="0">
              <a:buNone/>
            </a:pPr>
            <a:r>
              <a:rPr lang="nn-NO" sz="2400" dirty="0" smtClean="0"/>
              <a:t> -</a:t>
            </a:r>
            <a:r>
              <a:rPr lang="nn-NO" sz="2400" b="1" dirty="0" smtClean="0"/>
              <a:t>Timing-</a:t>
            </a:r>
            <a:r>
              <a:rPr lang="nn-NO" sz="2400" dirty="0" smtClean="0"/>
              <a:t> Used with resistors in timing ccts , because it takes time for a capacitor to fill with charge: e.g with a </a:t>
            </a:r>
            <a:r>
              <a:rPr lang="nn-NO" sz="2400" b="1" dirty="0" smtClean="0"/>
              <a:t>555timer IC </a:t>
            </a:r>
            <a:r>
              <a:rPr lang="nn-NO" sz="2400" dirty="0" smtClean="0"/>
              <a:t>controling the charging/discharging</a:t>
            </a:r>
          </a:p>
          <a:p>
            <a:pPr marL="0" indent="0">
              <a:buNone/>
            </a:pPr>
            <a:r>
              <a:rPr lang="nn-NO" sz="2400" dirty="0" smtClean="0"/>
              <a:t> -</a:t>
            </a:r>
            <a:r>
              <a:rPr lang="nn-NO" sz="2400" b="1" dirty="0" smtClean="0"/>
              <a:t>Smoothing</a:t>
            </a:r>
            <a:r>
              <a:rPr lang="nn-NO" sz="2400" dirty="0" smtClean="0"/>
              <a:t>-Used to smooth varying DC supplies by acting as a reservoir of charge in </a:t>
            </a:r>
            <a:r>
              <a:rPr lang="nn-NO" sz="2400" b="1" dirty="0" smtClean="0"/>
              <a:t>power supply.</a:t>
            </a:r>
          </a:p>
          <a:p>
            <a:pPr marL="0" indent="0">
              <a:buNone/>
            </a:pPr>
            <a:r>
              <a:rPr lang="nn-NO" sz="2400" dirty="0" smtClean="0"/>
              <a:t>-</a:t>
            </a:r>
            <a:r>
              <a:rPr lang="nn-NO" sz="2400" b="1" dirty="0" smtClean="0"/>
              <a:t>Filtering</a:t>
            </a:r>
            <a:r>
              <a:rPr lang="nn-NO" sz="2400" dirty="0" smtClean="0"/>
              <a:t>-Used in filter ccts because capacitors easily passes AC (changing) signals but they block DC (constant signals) in the tone control of an </a:t>
            </a:r>
            <a:r>
              <a:rPr lang="nn-NO" sz="2400" b="1" dirty="0" smtClean="0"/>
              <a:t>audio system </a:t>
            </a:r>
            <a:r>
              <a:rPr lang="nn-NO" sz="2400" dirty="0" smtClean="0"/>
              <a:t>and to connect a </a:t>
            </a:r>
            <a:r>
              <a:rPr lang="nn-NO" sz="2400" b="1" dirty="0" smtClean="0"/>
              <a:t>loudspeaker</a:t>
            </a:r>
          </a:p>
        </p:txBody>
      </p:sp>
      <p:sp>
        <p:nvSpPr>
          <p:cNvPr id="2" name="Slide Number Placeholder 1"/>
          <p:cNvSpPr>
            <a:spLocks noGrp="1"/>
          </p:cNvSpPr>
          <p:nvPr>
            <p:ph type="sldNum" sz="quarter" idx="12"/>
          </p:nvPr>
        </p:nvSpPr>
        <p:spPr/>
        <p:txBody>
          <a:bodyPr/>
          <a:lstStyle/>
          <a:p>
            <a:fld id="{FFEA572C-CBDF-4B8F-BDD3-41C6B3F93F23}" type="slidenum">
              <a:rPr lang="en-US" smtClean="0"/>
              <a:t>2</a:t>
            </a:fld>
            <a:endParaRPr lang="en-US"/>
          </a:p>
        </p:txBody>
      </p:sp>
    </p:spTree>
    <p:extLst>
      <p:ext uri="{BB962C8B-B14F-4D97-AF65-F5344CB8AC3E}">
        <p14:creationId xmlns:p14="http://schemas.microsoft.com/office/powerpoint/2010/main" val="21995445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p:txBody>
          <a:bodyPr/>
          <a:lstStyle/>
          <a:p>
            <a:r>
              <a:rPr lang="nn-NO" smtClean="0"/>
              <a:t>Resistors</a:t>
            </a:r>
            <a:endParaRPr lang="en-US" smtClean="0"/>
          </a:p>
        </p:txBody>
      </p:sp>
      <p:sp>
        <p:nvSpPr>
          <p:cNvPr id="128003" name="Content Placeholder 2"/>
          <p:cNvSpPr>
            <a:spLocks noGrp="1"/>
          </p:cNvSpPr>
          <p:nvPr>
            <p:ph idx="1"/>
          </p:nvPr>
        </p:nvSpPr>
        <p:spPr>
          <a:xfrm>
            <a:off x="990600" y="1524000"/>
            <a:ext cx="7086600" cy="4724400"/>
          </a:xfrm>
        </p:spPr>
        <p:txBody>
          <a:bodyPr>
            <a:normAutofit/>
          </a:bodyPr>
          <a:lstStyle/>
          <a:p>
            <a:pPr marL="0" indent="0">
              <a:buNone/>
            </a:pPr>
            <a:r>
              <a:rPr lang="nn-NO" b="1" dirty="0" smtClean="0"/>
              <a:t>Example: </a:t>
            </a:r>
            <a:endParaRPr lang="nn-NO" sz="2400" b="1" dirty="0" smtClean="0"/>
          </a:p>
          <a:p>
            <a:pPr marL="0" indent="0">
              <a:buNone/>
            </a:pPr>
            <a:r>
              <a:rPr lang="nn-NO" sz="2400" dirty="0" smtClean="0"/>
              <a:t>Resistor has red (2), violet (7), yellow (4 zeros), and orange bands. </a:t>
            </a:r>
          </a:p>
          <a:p>
            <a:pPr marL="0" indent="0">
              <a:buNone/>
            </a:pPr>
            <a:r>
              <a:rPr lang="nn-NO" sz="2400" dirty="0" smtClean="0"/>
              <a:t>Which means 270000</a:t>
            </a:r>
            <a:r>
              <a:rPr lang="nn-NO" sz="2400" dirty="0" smtClean="0">
                <a:sym typeface="Symbol" pitchFamily="18" charset="2"/>
              </a:rPr>
              <a:t> =270k</a:t>
            </a:r>
          </a:p>
          <a:p>
            <a:pPr marL="0" indent="0">
              <a:buNone/>
            </a:pPr>
            <a:r>
              <a:rPr lang="nn-NO" sz="2400" dirty="0" smtClean="0">
                <a:sym typeface="Symbol" pitchFamily="18" charset="2"/>
              </a:rPr>
              <a:t>On circuit diagrams the  is usually ommitted and the value is written 270K</a:t>
            </a:r>
            <a:endParaRPr lang="nn-NO" dirty="0" smtClean="0"/>
          </a:p>
          <a:p>
            <a:pPr marL="0" indent="0">
              <a:buNone/>
            </a:pPr>
            <a:endParaRPr lang="nn-NO" dirty="0" smtClean="0"/>
          </a:p>
          <a:p>
            <a:pPr marL="0" indent="0">
              <a:buNone/>
            </a:pPr>
            <a:endParaRPr lang="nn-NO" dirty="0" smtClean="0"/>
          </a:p>
          <a:p>
            <a:pPr marL="0" indent="0">
              <a:buNone/>
            </a:pPr>
            <a:r>
              <a:rPr lang="nn-NO" dirty="0" smtClean="0"/>
              <a:t>                Resistor                 Circuit Symbol</a:t>
            </a:r>
            <a:endParaRPr lang="en-US" dirty="0" smtClean="0"/>
          </a:p>
        </p:txBody>
      </p:sp>
      <p:pic>
        <p:nvPicPr>
          <p:cNvPr id="128004" name="Picture 3" descr="resis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4419600"/>
            <a:ext cx="2819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8005" name="Picture 4" descr="resistor 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44196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8006" name="TextBox 5"/>
          <p:cNvSpPr txBox="1">
            <a:spLocks noChangeArrowheads="1"/>
          </p:cNvSpPr>
          <p:nvPr/>
        </p:nvSpPr>
        <p:spPr bwMode="auto">
          <a:xfrm>
            <a:off x="6019800" y="4419600"/>
            <a:ext cx="6969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800">
                <a:solidFill>
                  <a:schemeClr val="tx1"/>
                </a:solidFill>
                <a:latin typeface="Times New Roman" pitchFamily="18" charset="0"/>
                <a:cs typeface="Arial" charset="0"/>
              </a:defRPr>
            </a:lvl1pPr>
            <a:lvl2pPr marL="742950" indent="-285750" eaLnBrk="0" hangingPunct="0">
              <a:defRPr sz="2800">
                <a:solidFill>
                  <a:schemeClr val="tx1"/>
                </a:solidFill>
                <a:latin typeface="Times New Roman" pitchFamily="18" charset="0"/>
                <a:cs typeface="Arial" charset="0"/>
              </a:defRPr>
            </a:lvl2pPr>
            <a:lvl3pPr marL="1143000" indent="-228600" eaLnBrk="0" hangingPunct="0">
              <a:defRPr sz="2800">
                <a:solidFill>
                  <a:schemeClr val="tx1"/>
                </a:solidFill>
                <a:latin typeface="Times New Roman" pitchFamily="18" charset="0"/>
                <a:cs typeface="Arial" charset="0"/>
              </a:defRPr>
            </a:lvl3pPr>
            <a:lvl4pPr marL="1600200" indent="-228600" eaLnBrk="0" hangingPunct="0">
              <a:defRPr sz="2800">
                <a:solidFill>
                  <a:schemeClr val="tx1"/>
                </a:solidFill>
                <a:latin typeface="Times New Roman" pitchFamily="18" charset="0"/>
                <a:cs typeface="Arial" charset="0"/>
              </a:defRPr>
            </a:lvl4pPr>
            <a:lvl5pPr marL="2057400" indent="-228600" eaLnBrk="0" hangingPunct="0">
              <a:defRPr sz="28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8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8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8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800">
                <a:solidFill>
                  <a:schemeClr val="tx1"/>
                </a:solidFill>
                <a:latin typeface="Times New Roman" pitchFamily="18" charset="0"/>
                <a:cs typeface="Arial" charset="0"/>
              </a:defRPr>
            </a:lvl9pPr>
          </a:lstStyle>
          <a:p>
            <a:pPr eaLnBrk="1" hangingPunct="1"/>
            <a:r>
              <a:rPr lang="nn-NO" sz="1800"/>
              <a:t>270K</a:t>
            </a:r>
            <a:endParaRPr lang="en-US" sz="1800"/>
          </a:p>
        </p:txBody>
      </p:sp>
      <p:sp>
        <p:nvSpPr>
          <p:cNvPr id="2" name="Slide Number Placeholder 1"/>
          <p:cNvSpPr>
            <a:spLocks noGrp="1"/>
          </p:cNvSpPr>
          <p:nvPr>
            <p:ph type="sldNum" sz="quarter" idx="12"/>
          </p:nvPr>
        </p:nvSpPr>
        <p:spPr/>
        <p:txBody>
          <a:bodyPr/>
          <a:lstStyle/>
          <a:p>
            <a:fld id="{FFEA572C-CBDF-4B8F-BDD3-41C6B3F93F23}" type="slidenum">
              <a:rPr lang="en-US" smtClean="0"/>
              <a:t>20</a:t>
            </a:fld>
            <a:endParaRPr lang="en-US"/>
          </a:p>
        </p:txBody>
      </p:sp>
    </p:spTree>
    <p:extLst>
      <p:ext uri="{BB962C8B-B14F-4D97-AF65-F5344CB8AC3E}">
        <p14:creationId xmlns:p14="http://schemas.microsoft.com/office/powerpoint/2010/main" val="37005948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Title 1"/>
          <p:cNvSpPr>
            <a:spLocks noGrp="1"/>
          </p:cNvSpPr>
          <p:nvPr>
            <p:ph type="title"/>
          </p:nvPr>
        </p:nvSpPr>
        <p:spPr/>
        <p:txBody>
          <a:bodyPr/>
          <a:lstStyle/>
          <a:p>
            <a:r>
              <a:rPr lang="nn-NO" dirty="0" smtClean="0"/>
              <a:t>Resistors</a:t>
            </a:r>
            <a:endParaRPr lang="en-US" dirty="0" smtClean="0"/>
          </a:p>
        </p:txBody>
      </p:sp>
      <p:sp>
        <p:nvSpPr>
          <p:cNvPr id="129027" name="Content Placeholder 2"/>
          <p:cNvSpPr>
            <a:spLocks noGrp="1"/>
          </p:cNvSpPr>
          <p:nvPr>
            <p:ph idx="1"/>
          </p:nvPr>
        </p:nvSpPr>
        <p:spPr>
          <a:xfrm>
            <a:off x="990600" y="1524000"/>
            <a:ext cx="8001000" cy="5029200"/>
          </a:xfrm>
        </p:spPr>
        <p:txBody>
          <a:bodyPr/>
          <a:lstStyle/>
          <a:p>
            <a:pPr marL="0" indent="0">
              <a:buNone/>
            </a:pPr>
            <a:r>
              <a:rPr lang="nn-NO" b="1" dirty="0" smtClean="0"/>
              <a:t>Small Value Resistors (less than 10</a:t>
            </a:r>
            <a:r>
              <a:rPr lang="nn-NO" b="1" dirty="0" smtClean="0">
                <a:sym typeface="Symbol" pitchFamily="18" charset="2"/>
              </a:rPr>
              <a:t></a:t>
            </a:r>
            <a:r>
              <a:rPr lang="nn-NO" b="1" dirty="0" smtClean="0"/>
              <a:t>):</a:t>
            </a:r>
          </a:p>
          <a:p>
            <a:pPr marL="0" indent="0">
              <a:buNone/>
            </a:pPr>
            <a:r>
              <a:rPr lang="nn-NO" sz="2400" dirty="0" smtClean="0"/>
              <a:t>Standard colour code cannot show values of less than 10</a:t>
            </a:r>
            <a:r>
              <a:rPr lang="nn-NO" sz="2400" dirty="0" smtClean="0">
                <a:sym typeface="Symbol" pitchFamily="18" charset="2"/>
              </a:rPr>
              <a:t></a:t>
            </a:r>
            <a:endParaRPr lang="nn-NO" sz="2400" dirty="0" smtClean="0"/>
          </a:p>
          <a:p>
            <a:pPr marL="0" indent="0">
              <a:buNone/>
            </a:pPr>
            <a:r>
              <a:rPr lang="nn-NO" sz="2400" dirty="0" smtClean="0"/>
              <a:t>To show these small values two special colors are used for third band:</a:t>
            </a:r>
          </a:p>
          <a:p>
            <a:pPr marL="0" indent="0">
              <a:buNone/>
            </a:pPr>
            <a:r>
              <a:rPr lang="nn-NO" sz="2400" dirty="0" smtClean="0"/>
              <a:t>         -Gold means x 0.1</a:t>
            </a:r>
          </a:p>
          <a:p>
            <a:pPr marL="0" indent="0">
              <a:buNone/>
            </a:pPr>
            <a:r>
              <a:rPr lang="nn-NO" sz="2400" dirty="0" smtClean="0"/>
              <a:t>         -Silver means x 0.01</a:t>
            </a:r>
          </a:p>
          <a:p>
            <a:pPr marL="0" indent="0">
              <a:buNone/>
            </a:pPr>
            <a:r>
              <a:rPr lang="nn-NO" sz="2400" dirty="0" smtClean="0"/>
              <a:t>First and second bands represent the digits as normal</a:t>
            </a:r>
          </a:p>
          <a:p>
            <a:pPr marL="0" indent="0">
              <a:buNone/>
            </a:pPr>
            <a:r>
              <a:rPr lang="nn-NO" sz="2400" b="1" dirty="0" smtClean="0"/>
              <a:t>Example:</a:t>
            </a:r>
          </a:p>
          <a:p>
            <a:pPr marL="0" indent="0">
              <a:buNone/>
            </a:pPr>
            <a:r>
              <a:rPr lang="nn-NO" sz="2400" b="1" dirty="0" smtClean="0"/>
              <a:t> </a:t>
            </a:r>
            <a:r>
              <a:rPr lang="nn-NO" sz="2400" dirty="0" smtClean="0"/>
              <a:t>red, violet, gold bands means 27 x 0.1=2.7</a:t>
            </a:r>
            <a:r>
              <a:rPr lang="nn-NO" sz="2400" dirty="0" smtClean="0">
                <a:sym typeface="Symbol" pitchFamily="18" charset="2"/>
              </a:rPr>
              <a:t></a:t>
            </a:r>
            <a:endParaRPr lang="nn-NO" sz="2400" dirty="0" smtClean="0"/>
          </a:p>
          <a:p>
            <a:pPr marL="0" indent="0">
              <a:buNone/>
            </a:pPr>
            <a:r>
              <a:rPr lang="nn-NO" sz="2400" dirty="0" smtClean="0"/>
              <a:t> green, blue, silver bands means  56 x 0.01=0.56</a:t>
            </a:r>
            <a:r>
              <a:rPr lang="nn-NO" sz="2400" dirty="0" smtClean="0">
                <a:sym typeface="Symbol" pitchFamily="18" charset="2"/>
              </a:rPr>
              <a:t></a:t>
            </a:r>
            <a:endParaRPr lang="en-US" sz="24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21</a:t>
            </a:fld>
            <a:endParaRPr lang="en-US"/>
          </a:p>
        </p:txBody>
      </p:sp>
    </p:spTree>
    <p:extLst>
      <p:ext uri="{BB962C8B-B14F-4D97-AF65-F5344CB8AC3E}">
        <p14:creationId xmlns:p14="http://schemas.microsoft.com/office/powerpoint/2010/main" val="17090698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p:txBody>
          <a:bodyPr/>
          <a:lstStyle/>
          <a:p>
            <a:r>
              <a:rPr lang="nn-NO" dirty="0" smtClean="0"/>
              <a:t>Resistors</a:t>
            </a:r>
            <a:endParaRPr lang="en-US" dirty="0" smtClean="0"/>
          </a:p>
        </p:txBody>
      </p:sp>
      <p:sp>
        <p:nvSpPr>
          <p:cNvPr id="130051" name="Content Placeholder 2"/>
          <p:cNvSpPr>
            <a:spLocks noGrp="1"/>
          </p:cNvSpPr>
          <p:nvPr>
            <p:ph idx="1"/>
          </p:nvPr>
        </p:nvSpPr>
        <p:spPr>
          <a:xfrm>
            <a:off x="914400" y="1295400"/>
            <a:ext cx="7924800" cy="5257800"/>
          </a:xfrm>
        </p:spPr>
        <p:txBody>
          <a:bodyPr>
            <a:normAutofit lnSpcReduction="10000"/>
          </a:bodyPr>
          <a:lstStyle/>
          <a:p>
            <a:pPr marL="0" indent="0">
              <a:buNone/>
            </a:pPr>
            <a:r>
              <a:rPr lang="nn-NO" b="1" dirty="0" smtClean="0"/>
              <a:t>Tolerance of Resistors (4th band of color code):</a:t>
            </a:r>
          </a:p>
          <a:p>
            <a:pPr marL="0" indent="0">
              <a:buNone/>
            </a:pPr>
            <a:r>
              <a:rPr lang="nn-NO" sz="2400" dirty="0" smtClean="0"/>
              <a:t> tolerance is shown by 4th band of color code</a:t>
            </a:r>
          </a:p>
          <a:p>
            <a:pPr marL="0" indent="0">
              <a:buNone/>
            </a:pPr>
            <a:r>
              <a:rPr lang="nn-NO" sz="2400" dirty="0" smtClean="0"/>
              <a:t>Tolerance is precision of resistor</a:t>
            </a:r>
          </a:p>
          <a:p>
            <a:pPr marL="0" indent="0">
              <a:buNone/>
            </a:pPr>
            <a:r>
              <a:rPr lang="nn-NO" sz="2400" dirty="0" smtClean="0"/>
              <a:t>It is given as %</a:t>
            </a:r>
          </a:p>
          <a:p>
            <a:pPr marL="0" indent="0">
              <a:buNone/>
            </a:pPr>
            <a:r>
              <a:rPr lang="nn-NO" sz="2400" b="1" dirty="0" smtClean="0"/>
              <a:t>Example: </a:t>
            </a:r>
            <a:r>
              <a:rPr lang="nn-NO" sz="2400" dirty="0" smtClean="0"/>
              <a:t>390</a:t>
            </a:r>
            <a:r>
              <a:rPr lang="nn-NO" sz="2400" dirty="0" smtClean="0">
                <a:sym typeface="Symbol" pitchFamily="18" charset="2"/>
              </a:rPr>
              <a:t></a:t>
            </a:r>
            <a:r>
              <a:rPr lang="nn-NO" sz="2400" dirty="0" smtClean="0"/>
              <a:t> resistor with tolerance of </a:t>
            </a:r>
            <a:r>
              <a:rPr lang="nn-NO" sz="2400" dirty="0" smtClean="0">
                <a:sym typeface="Symbol" pitchFamily="18" charset="2"/>
              </a:rPr>
              <a:t></a:t>
            </a:r>
            <a:r>
              <a:rPr lang="nn-NO" sz="2400" dirty="0" smtClean="0"/>
              <a:t>10% have value within 10% of 390</a:t>
            </a:r>
            <a:r>
              <a:rPr lang="nn-NO" sz="2400" dirty="0" smtClean="0">
                <a:sym typeface="Symbol" pitchFamily="18" charset="2"/>
              </a:rPr>
              <a:t>, between 390-39=351 and 390+39=429 (39 is 10% of 390).</a:t>
            </a:r>
          </a:p>
          <a:p>
            <a:pPr marL="0" indent="0">
              <a:buNone/>
            </a:pPr>
            <a:r>
              <a:rPr lang="nn-NO" sz="2400" dirty="0" smtClean="0">
                <a:sym typeface="Symbol" pitchFamily="18" charset="2"/>
              </a:rPr>
              <a:t> </a:t>
            </a:r>
            <a:r>
              <a:rPr lang="nn-NO" sz="2400" b="1" dirty="0" smtClean="0">
                <a:sym typeface="Symbol" pitchFamily="18" charset="2"/>
              </a:rPr>
              <a:t>Special colour Code is used for 4th Band tolerance</a:t>
            </a:r>
          </a:p>
          <a:p>
            <a:pPr marL="0" indent="0">
              <a:buNone/>
            </a:pPr>
            <a:r>
              <a:rPr lang="nn-NO" sz="2400" b="1" dirty="0" smtClean="0">
                <a:sym typeface="Symbol" pitchFamily="18" charset="2"/>
              </a:rPr>
              <a:t>     -Silver = 10%, Gold = 5%, red =  2%, Brown =  1%</a:t>
            </a:r>
          </a:p>
          <a:p>
            <a:pPr marL="0" indent="0">
              <a:buNone/>
            </a:pPr>
            <a:r>
              <a:rPr lang="nn-NO" sz="2400" b="1" dirty="0" smtClean="0">
                <a:sym typeface="Symbol" pitchFamily="18" charset="2"/>
              </a:rPr>
              <a:t>     -No 4th band shown, tolerance is  20%</a:t>
            </a:r>
          </a:p>
          <a:p>
            <a:pPr marL="0" indent="0">
              <a:buNone/>
            </a:pPr>
            <a:r>
              <a:rPr lang="nn-NO" sz="2400" dirty="0" smtClean="0">
                <a:sym typeface="Symbol" pitchFamily="18" charset="2"/>
              </a:rPr>
              <a:t>Tolerance may be ignored for almost all ccts because precise R values are rarely required.</a:t>
            </a:r>
            <a:endParaRPr lang="en-US" sz="24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22</a:t>
            </a:fld>
            <a:endParaRPr lang="en-US"/>
          </a:p>
        </p:txBody>
      </p:sp>
    </p:spTree>
    <p:extLst>
      <p:ext uri="{BB962C8B-B14F-4D97-AF65-F5344CB8AC3E}">
        <p14:creationId xmlns:p14="http://schemas.microsoft.com/office/powerpoint/2010/main" val="3058140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p:txBody>
          <a:bodyPr/>
          <a:lstStyle/>
          <a:p>
            <a:r>
              <a:rPr lang="nn-NO" smtClean="0"/>
              <a:t>Resistors</a:t>
            </a:r>
            <a:endParaRPr lang="en-US" smtClean="0"/>
          </a:p>
        </p:txBody>
      </p:sp>
      <p:sp>
        <p:nvSpPr>
          <p:cNvPr id="3" name="Content Placeholder 2"/>
          <p:cNvSpPr>
            <a:spLocks noGrp="1"/>
          </p:cNvSpPr>
          <p:nvPr>
            <p:ph idx="1"/>
          </p:nvPr>
        </p:nvSpPr>
        <p:spPr>
          <a:xfrm>
            <a:off x="990600" y="1524000"/>
            <a:ext cx="8001000" cy="5029200"/>
          </a:xfrm>
        </p:spPr>
        <p:txBody>
          <a:bodyPr/>
          <a:lstStyle/>
          <a:p>
            <a:pPr marL="0" indent="0">
              <a:buNone/>
              <a:defRPr/>
            </a:pPr>
            <a:r>
              <a:rPr lang="nn-NO" b="1" dirty="0" smtClean="0"/>
              <a:t>Resistor Shorthand:</a:t>
            </a:r>
          </a:p>
          <a:p>
            <a:pPr marL="0" indent="0">
              <a:buNone/>
              <a:defRPr/>
            </a:pPr>
            <a:r>
              <a:rPr lang="nn-NO" sz="2400" dirty="0" smtClean="0"/>
              <a:t>Resistor values are often written on cct diagrams using a code system which avoids using a decimal point because it is easy to miss the small dot.</a:t>
            </a:r>
          </a:p>
          <a:p>
            <a:pPr marL="0" indent="0">
              <a:buNone/>
              <a:defRPr/>
            </a:pPr>
            <a:r>
              <a:rPr lang="nn-NO" sz="2400" dirty="0" smtClean="0"/>
              <a:t>Letters  R, K, M are used in place of decimal point</a:t>
            </a:r>
          </a:p>
          <a:p>
            <a:pPr marL="0" indent="0">
              <a:buNone/>
              <a:defRPr/>
            </a:pPr>
            <a:r>
              <a:rPr lang="nn-NO" sz="2400" dirty="0" smtClean="0"/>
              <a:t>To read code: replace letter with a decimal point</a:t>
            </a:r>
          </a:p>
          <a:p>
            <a:pPr marL="0" indent="0">
              <a:buNone/>
              <a:defRPr/>
            </a:pPr>
            <a:r>
              <a:rPr lang="nn-NO" sz="2400" dirty="0" smtClean="0"/>
              <a:t>Then multiplier the value by</a:t>
            </a:r>
          </a:p>
          <a:p>
            <a:pPr marL="0" indent="0">
              <a:buNone/>
              <a:defRPr/>
            </a:pPr>
            <a:r>
              <a:rPr lang="nn-NO" sz="2400" dirty="0" smtClean="0"/>
              <a:t>           -1.0 if letter is R</a:t>
            </a:r>
          </a:p>
          <a:p>
            <a:pPr marL="0" indent="0">
              <a:buNone/>
              <a:defRPr/>
            </a:pPr>
            <a:r>
              <a:rPr lang="nn-NO" sz="2400" dirty="0" smtClean="0"/>
              <a:t>           -1000 if  letter is K</a:t>
            </a:r>
          </a:p>
          <a:p>
            <a:pPr marL="0" indent="0">
              <a:buNone/>
              <a:defRPr/>
            </a:pPr>
            <a:r>
              <a:rPr lang="nn-NO" sz="2400" dirty="0" smtClean="0"/>
              <a:t>           -1000000 if letter is M</a:t>
            </a:r>
          </a:p>
          <a:p>
            <a:pPr marL="0" indent="0">
              <a:buNone/>
              <a:defRPr/>
            </a:pPr>
            <a:r>
              <a:rPr lang="nn-NO" sz="2400" dirty="0" smtClean="0"/>
              <a:t>        </a:t>
            </a:r>
            <a:endParaRPr lang="en-US" sz="2400" dirty="0"/>
          </a:p>
        </p:txBody>
      </p:sp>
      <p:sp>
        <p:nvSpPr>
          <p:cNvPr id="2" name="Slide Number Placeholder 1"/>
          <p:cNvSpPr>
            <a:spLocks noGrp="1"/>
          </p:cNvSpPr>
          <p:nvPr>
            <p:ph type="sldNum" sz="quarter" idx="12"/>
          </p:nvPr>
        </p:nvSpPr>
        <p:spPr/>
        <p:txBody>
          <a:bodyPr/>
          <a:lstStyle/>
          <a:p>
            <a:fld id="{FFEA572C-CBDF-4B8F-BDD3-41C6B3F93F23}" type="slidenum">
              <a:rPr lang="en-US" smtClean="0"/>
              <a:t>23</a:t>
            </a:fld>
            <a:endParaRPr lang="en-US"/>
          </a:p>
        </p:txBody>
      </p:sp>
    </p:spTree>
    <p:extLst>
      <p:ext uri="{BB962C8B-B14F-4D97-AF65-F5344CB8AC3E}">
        <p14:creationId xmlns:p14="http://schemas.microsoft.com/office/powerpoint/2010/main" val="18500591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1"/>
          <p:cNvSpPr>
            <a:spLocks noGrp="1"/>
          </p:cNvSpPr>
          <p:nvPr>
            <p:ph type="title"/>
          </p:nvPr>
        </p:nvSpPr>
        <p:spPr/>
        <p:txBody>
          <a:bodyPr/>
          <a:lstStyle/>
          <a:p>
            <a:r>
              <a:rPr lang="nn-NO" smtClean="0"/>
              <a:t>Resistors</a:t>
            </a:r>
            <a:endParaRPr lang="en-US" smtClean="0"/>
          </a:p>
        </p:txBody>
      </p:sp>
      <p:sp>
        <p:nvSpPr>
          <p:cNvPr id="132099" name="Content Placeholder 2"/>
          <p:cNvSpPr>
            <a:spLocks noGrp="1"/>
          </p:cNvSpPr>
          <p:nvPr>
            <p:ph idx="1"/>
          </p:nvPr>
        </p:nvSpPr>
        <p:spPr>
          <a:xfrm>
            <a:off x="990600" y="1524000"/>
            <a:ext cx="7010400" cy="3733800"/>
          </a:xfrm>
        </p:spPr>
        <p:txBody>
          <a:bodyPr/>
          <a:lstStyle/>
          <a:p>
            <a:pPr marL="0" indent="0">
              <a:buNone/>
            </a:pPr>
            <a:r>
              <a:rPr lang="nn-NO" b="1" dirty="0" smtClean="0"/>
              <a:t>Example:</a:t>
            </a:r>
          </a:p>
          <a:p>
            <a:pPr marL="0" indent="0">
              <a:buNone/>
            </a:pPr>
            <a:r>
              <a:rPr lang="nn-NO" dirty="0" smtClean="0"/>
              <a:t>     -560R means 560</a:t>
            </a:r>
            <a:r>
              <a:rPr lang="nn-NO" dirty="0" smtClean="0">
                <a:sym typeface="Symbol" pitchFamily="18" charset="2"/>
              </a:rPr>
              <a:t></a:t>
            </a:r>
            <a:endParaRPr lang="nn-NO" dirty="0" smtClean="0"/>
          </a:p>
          <a:p>
            <a:pPr marL="0" indent="0">
              <a:buNone/>
            </a:pPr>
            <a:r>
              <a:rPr lang="nn-NO" dirty="0" smtClean="0"/>
              <a:t>     -2K7 means 2.7k</a:t>
            </a:r>
            <a:r>
              <a:rPr lang="nn-NO" dirty="0" smtClean="0">
                <a:sym typeface="Symbol" pitchFamily="18" charset="2"/>
              </a:rPr>
              <a:t></a:t>
            </a:r>
            <a:r>
              <a:rPr lang="nn-NO" dirty="0" smtClean="0"/>
              <a:t> =    2700</a:t>
            </a:r>
            <a:r>
              <a:rPr lang="nn-NO" dirty="0" smtClean="0">
                <a:sym typeface="Symbol" pitchFamily="18" charset="2"/>
              </a:rPr>
              <a:t></a:t>
            </a:r>
            <a:endParaRPr lang="nn-NO" dirty="0" smtClean="0"/>
          </a:p>
          <a:p>
            <a:pPr marL="0" indent="0">
              <a:buNone/>
            </a:pPr>
            <a:r>
              <a:rPr lang="nn-NO" dirty="0" smtClean="0"/>
              <a:t>     -39K means 39k</a:t>
            </a:r>
            <a:r>
              <a:rPr lang="nn-NO" dirty="0" smtClean="0">
                <a:sym typeface="Symbol" pitchFamily="18" charset="2"/>
              </a:rPr>
              <a:t>  =    39000</a:t>
            </a:r>
            <a:endParaRPr lang="nn-NO" dirty="0" smtClean="0"/>
          </a:p>
          <a:p>
            <a:pPr marL="0" indent="0">
              <a:buNone/>
            </a:pPr>
            <a:r>
              <a:rPr lang="nn-NO" dirty="0" smtClean="0"/>
              <a:t>     -1M0 means 1.0M</a:t>
            </a:r>
            <a:r>
              <a:rPr lang="nn-NO" dirty="0" smtClean="0">
                <a:sym typeface="Symbol" pitchFamily="18" charset="2"/>
              </a:rPr>
              <a:t></a:t>
            </a:r>
            <a:r>
              <a:rPr lang="nn-NO" dirty="0" smtClean="0"/>
              <a:t>  = 1000k</a:t>
            </a:r>
            <a:r>
              <a:rPr lang="nn-NO" dirty="0" smtClean="0">
                <a:sym typeface="Symbol" pitchFamily="18" charset="2"/>
              </a:rPr>
              <a:t></a:t>
            </a:r>
            <a:endParaRPr lang="en-US"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24</a:t>
            </a:fld>
            <a:endParaRPr lang="en-US"/>
          </a:p>
        </p:txBody>
      </p:sp>
    </p:spTree>
    <p:extLst>
      <p:ext uri="{BB962C8B-B14F-4D97-AF65-F5344CB8AC3E}">
        <p14:creationId xmlns:p14="http://schemas.microsoft.com/office/powerpoint/2010/main" val="6632585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itle 1"/>
          <p:cNvSpPr>
            <a:spLocks noGrp="1"/>
          </p:cNvSpPr>
          <p:nvPr>
            <p:ph type="title"/>
          </p:nvPr>
        </p:nvSpPr>
        <p:spPr/>
        <p:txBody>
          <a:bodyPr/>
          <a:lstStyle/>
          <a:p>
            <a:r>
              <a:rPr lang="nn-NO" smtClean="0"/>
              <a:t>Resistors</a:t>
            </a:r>
            <a:endParaRPr lang="en-US" smtClean="0"/>
          </a:p>
        </p:txBody>
      </p:sp>
      <p:sp>
        <p:nvSpPr>
          <p:cNvPr id="133123" name="Content Placeholder 2"/>
          <p:cNvSpPr>
            <a:spLocks noGrp="1"/>
          </p:cNvSpPr>
          <p:nvPr>
            <p:ph idx="1"/>
          </p:nvPr>
        </p:nvSpPr>
        <p:spPr>
          <a:xfrm>
            <a:off x="838200" y="1295400"/>
            <a:ext cx="8001000" cy="5257800"/>
          </a:xfrm>
        </p:spPr>
        <p:txBody>
          <a:bodyPr>
            <a:normAutofit lnSpcReduction="10000"/>
          </a:bodyPr>
          <a:lstStyle/>
          <a:p>
            <a:pPr marL="0" indent="0">
              <a:buNone/>
            </a:pPr>
            <a:r>
              <a:rPr lang="nn-NO" b="1" dirty="0" smtClean="0"/>
              <a:t>Real Resistor Values (E6 / E12 Series):</a:t>
            </a:r>
          </a:p>
          <a:p>
            <a:pPr marL="0" indent="0">
              <a:buNone/>
            </a:pPr>
            <a:r>
              <a:rPr lang="nn-NO" sz="2000" dirty="0" smtClean="0"/>
              <a:t>Not all sizes of resistors are made</a:t>
            </a:r>
          </a:p>
          <a:p>
            <a:pPr marL="0" indent="0">
              <a:buNone/>
            </a:pPr>
            <a:r>
              <a:rPr lang="nn-NO" sz="2000" dirty="0" smtClean="0"/>
              <a:t>Standard value resisitors are based on series which follow same pattern for every multiple.</a:t>
            </a:r>
          </a:p>
          <a:p>
            <a:pPr marL="0" indent="0">
              <a:buNone/>
            </a:pPr>
            <a:r>
              <a:rPr lang="nn-NO" b="1" dirty="0" smtClean="0"/>
              <a:t>E6 Series:</a:t>
            </a:r>
          </a:p>
          <a:p>
            <a:pPr marL="0" indent="0">
              <a:buNone/>
            </a:pPr>
            <a:r>
              <a:rPr lang="nn-NO" sz="2400" dirty="0" smtClean="0"/>
              <a:t>-6 values for each multiple of  ten, for Rs with 20% tolerance</a:t>
            </a:r>
          </a:p>
          <a:p>
            <a:pPr marL="0" indent="0">
              <a:buNone/>
            </a:pPr>
            <a:r>
              <a:rPr lang="nn-NO" sz="2400" dirty="0" smtClean="0"/>
              <a:t>-10,15,22,33,47,68,.then it continues 100,150,220,330,470,680, 1000 etc</a:t>
            </a:r>
          </a:p>
          <a:p>
            <a:pPr marL="0" indent="0">
              <a:buNone/>
            </a:pPr>
            <a:r>
              <a:rPr lang="nn-NO" sz="2400" dirty="0" smtClean="0"/>
              <a:t>-step size increases as values increases</a:t>
            </a:r>
          </a:p>
          <a:p>
            <a:pPr marL="0" indent="0">
              <a:buNone/>
            </a:pPr>
            <a:r>
              <a:rPr lang="nn-NO" b="1" dirty="0" smtClean="0"/>
              <a:t>E12 Series: </a:t>
            </a:r>
            <a:r>
              <a:rPr lang="nn-NO" sz="2000" dirty="0" smtClean="0"/>
              <a:t>most frequently used for R</a:t>
            </a:r>
          </a:p>
          <a:p>
            <a:pPr marL="0" indent="0">
              <a:buNone/>
            </a:pPr>
            <a:r>
              <a:rPr lang="nn-NO" sz="2000" dirty="0" smtClean="0"/>
              <a:t>-12 values for each multiple of ten, R with 10% tolerance</a:t>
            </a:r>
          </a:p>
          <a:p>
            <a:pPr marL="0" indent="0">
              <a:buNone/>
            </a:pPr>
            <a:r>
              <a:rPr lang="nn-NO" sz="2000" dirty="0" smtClean="0"/>
              <a:t>-10,12,15,18,22,27,33,39,47,56,68,82,..then 100,120,150,180,220, 270,330,390,470,560,680,820, etc</a:t>
            </a:r>
            <a:endParaRPr lang="en-US" sz="20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25</a:t>
            </a:fld>
            <a:endParaRPr lang="en-US"/>
          </a:p>
        </p:txBody>
      </p:sp>
    </p:spTree>
    <p:extLst>
      <p:ext uri="{BB962C8B-B14F-4D97-AF65-F5344CB8AC3E}">
        <p14:creationId xmlns:p14="http://schemas.microsoft.com/office/powerpoint/2010/main" val="25355725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itle 1"/>
          <p:cNvSpPr>
            <a:spLocks noGrp="1"/>
          </p:cNvSpPr>
          <p:nvPr>
            <p:ph type="title"/>
          </p:nvPr>
        </p:nvSpPr>
        <p:spPr/>
        <p:txBody>
          <a:bodyPr/>
          <a:lstStyle/>
          <a:p>
            <a:r>
              <a:rPr lang="nn-NO" smtClean="0"/>
              <a:t>Resistors</a:t>
            </a:r>
            <a:endParaRPr lang="en-US" smtClean="0"/>
          </a:p>
        </p:txBody>
      </p:sp>
      <p:sp>
        <p:nvSpPr>
          <p:cNvPr id="134147" name="Content Placeholder 2"/>
          <p:cNvSpPr>
            <a:spLocks noGrp="1"/>
          </p:cNvSpPr>
          <p:nvPr>
            <p:ph idx="1"/>
          </p:nvPr>
        </p:nvSpPr>
        <p:spPr>
          <a:xfrm>
            <a:off x="914400" y="1295400"/>
            <a:ext cx="7543800" cy="5181600"/>
          </a:xfrm>
        </p:spPr>
        <p:txBody>
          <a:bodyPr>
            <a:normAutofit lnSpcReduction="10000"/>
          </a:bodyPr>
          <a:lstStyle/>
          <a:p>
            <a:pPr marL="0" indent="0">
              <a:buNone/>
            </a:pPr>
            <a:r>
              <a:rPr lang="nn-NO" b="1" dirty="0" smtClean="0"/>
              <a:t>Power Rating of Resistors:</a:t>
            </a:r>
          </a:p>
          <a:p>
            <a:pPr marL="0" indent="0">
              <a:buNone/>
            </a:pPr>
            <a:r>
              <a:rPr lang="nn-NO" sz="2400" dirty="0" smtClean="0"/>
              <a:t>Electrical energy is converted to heat when current flows through resistor</a:t>
            </a:r>
          </a:p>
          <a:p>
            <a:pPr marL="0" indent="0">
              <a:buNone/>
            </a:pPr>
            <a:r>
              <a:rPr lang="nn-NO" sz="2400" dirty="0" smtClean="0"/>
              <a:t>Effects are negligible , but if resistance is low or voltage across is high, large current may pass making resistor become warm</a:t>
            </a:r>
          </a:p>
          <a:p>
            <a:pPr marL="0" indent="0">
              <a:buNone/>
            </a:pPr>
            <a:r>
              <a:rPr lang="nn-NO" sz="2400" dirty="0" smtClean="0"/>
              <a:t>Resistor must be able to withstand heating effect</a:t>
            </a:r>
          </a:p>
          <a:p>
            <a:pPr marL="0" indent="0">
              <a:buNone/>
            </a:pPr>
            <a:r>
              <a:rPr lang="nn-NO" sz="2400" dirty="0" smtClean="0"/>
              <a:t>Resistors have a power ratings of:</a:t>
            </a:r>
          </a:p>
          <a:p>
            <a:pPr marL="0" indent="0">
              <a:buNone/>
            </a:pPr>
            <a:r>
              <a:rPr lang="nn-NO" sz="2400" dirty="0" smtClean="0"/>
              <a:t>        P= </a:t>
            </a:r>
            <a:r>
              <a:rPr lang="en-US" sz="2400" b="1" dirty="0" smtClean="0"/>
              <a:t>I²R                  or                   </a:t>
            </a:r>
            <a:r>
              <a:rPr lang="nn-NO" dirty="0" smtClean="0"/>
              <a:t>P=</a:t>
            </a:r>
            <a:r>
              <a:rPr lang="nn-NO" sz="2000" dirty="0" smtClean="0"/>
              <a:t> </a:t>
            </a:r>
            <a:r>
              <a:rPr lang="en-US" sz="2000" b="1" dirty="0" smtClean="0"/>
              <a:t>V²/R</a:t>
            </a:r>
            <a:r>
              <a:rPr lang="nn-NO" sz="2000" dirty="0" smtClean="0"/>
              <a:t> </a:t>
            </a:r>
          </a:p>
          <a:p>
            <a:pPr marL="0" indent="0">
              <a:buNone/>
            </a:pPr>
            <a:r>
              <a:rPr lang="en-US" sz="2000" dirty="0" smtClean="0"/>
              <a:t>Where    </a:t>
            </a:r>
            <a:r>
              <a:rPr lang="en-US" sz="1600" dirty="0" smtClean="0"/>
              <a:t>  P=power  developed in resistor (W)</a:t>
            </a:r>
            <a:r>
              <a:rPr lang="nn-NO" sz="1600" dirty="0" smtClean="0"/>
              <a:t> </a:t>
            </a:r>
          </a:p>
          <a:p>
            <a:pPr marL="0" indent="0">
              <a:buNone/>
            </a:pPr>
            <a:r>
              <a:rPr lang="nn-NO" sz="2000" dirty="0" smtClean="0"/>
              <a:t>                      </a:t>
            </a:r>
            <a:r>
              <a:rPr lang="nn-NO" sz="1600" dirty="0" smtClean="0"/>
              <a:t>I=Current through resistor  (A)</a:t>
            </a:r>
          </a:p>
          <a:p>
            <a:pPr marL="0" indent="0">
              <a:buNone/>
            </a:pPr>
            <a:r>
              <a:rPr lang="nn-NO" sz="1600" dirty="0" smtClean="0"/>
              <a:t>                           V= Voltage across resistor  (V)</a:t>
            </a:r>
          </a:p>
          <a:p>
            <a:pPr marL="0" indent="0">
              <a:buNone/>
            </a:pPr>
            <a:r>
              <a:rPr lang="nn-NO" sz="1600" dirty="0" smtClean="0"/>
              <a:t>                           R= Resistance of resistor (</a:t>
            </a:r>
            <a:r>
              <a:rPr lang="nn-NO" sz="1600" dirty="0" smtClean="0">
                <a:sym typeface="Symbol" pitchFamily="18" charset="2"/>
              </a:rPr>
              <a:t></a:t>
            </a:r>
            <a:r>
              <a:rPr lang="nn-NO" sz="1600" dirty="0" smtClean="0"/>
              <a:t>)</a:t>
            </a:r>
            <a:endParaRPr lang="en-US" sz="16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26</a:t>
            </a:fld>
            <a:endParaRPr lang="en-US"/>
          </a:p>
        </p:txBody>
      </p:sp>
    </p:spTree>
    <p:extLst>
      <p:ext uri="{BB962C8B-B14F-4D97-AF65-F5344CB8AC3E}">
        <p14:creationId xmlns:p14="http://schemas.microsoft.com/office/powerpoint/2010/main" val="31720052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p:txBody>
          <a:bodyPr/>
          <a:lstStyle/>
          <a:p>
            <a:r>
              <a:rPr lang="nn-NO" smtClean="0"/>
              <a:t>Resistors</a:t>
            </a:r>
            <a:endParaRPr lang="en-US" smtClean="0"/>
          </a:p>
        </p:txBody>
      </p:sp>
      <p:sp>
        <p:nvSpPr>
          <p:cNvPr id="135171" name="Content Placeholder 2"/>
          <p:cNvSpPr>
            <a:spLocks noGrp="1"/>
          </p:cNvSpPr>
          <p:nvPr>
            <p:ph idx="1"/>
          </p:nvPr>
        </p:nvSpPr>
        <p:spPr>
          <a:xfrm>
            <a:off x="838200" y="1371600"/>
            <a:ext cx="8001000" cy="4953000"/>
          </a:xfrm>
        </p:spPr>
        <p:txBody>
          <a:bodyPr/>
          <a:lstStyle/>
          <a:p>
            <a:pPr marL="0" indent="0">
              <a:buNone/>
            </a:pPr>
            <a:r>
              <a:rPr lang="nn-NO" b="1" dirty="0" smtClean="0"/>
              <a:t>Example:</a:t>
            </a:r>
          </a:p>
          <a:p>
            <a:pPr>
              <a:buFont typeface="Wingdings" pitchFamily="2" charset="2"/>
              <a:buChar char="Ø"/>
            </a:pPr>
            <a:r>
              <a:rPr lang="nn-NO" dirty="0" smtClean="0"/>
              <a:t>A 470 </a:t>
            </a:r>
            <a:r>
              <a:rPr lang="nn-NO" b="1" dirty="0" smtClean="0"/>
              <a:t>resistor</a:t>
            </a:r>
            <a:r>
              <a:rPr lang="nn-NO" dirty="0" smtClean="0"/>
              <a:t> with 10V across it, needs a power rating of   </a:t>
            </a:r>
            <a:r>
              <a:rPr lang="en-US" b="1" dirty="0" smtClean="0"/>
              <a:t>P = V²/R = 10²/470 = 0.21W. </a:t>
            </a:r>
            <a:endParaRPr lang="nn-NO" b="1" dirty="0" smtClean="0"/>
          </a:p>
          <a:p>
            <a:pPr>
              <a:buFont typeface="Wingdings" pitchFamily="2" charset="2"/>
              <a:buChar char="Ø"/>
            </a:pPr>
            <a:r>
              <a:rPr lang="nn-NO" dirty="0" smtClean="0"/>
              <a:t>In this case a standard 0.25W resistor would be suitable</a:t>
            </a:r>
          </a:p>
          <a:p>
            <a:pPr>
              <a:buFont typeface="Wingdings" pitchFamily="2" charset="2"/>
              <a:buChar char="Ø"/>
            </a:pPr>
            <a:r>
              <a:rPr lang="nn-NO" dirty="0" smtClean="0"/>
              <a:t>A 27 resistor with 10V across it, needs a power rating of</a:t>
            </a:r>
            <a:r>
              <a:rPr lang="en-US" dirty="0" smtClean="0"/>
              <a:t>  </a:t>
            </a:r>
            <a:r>
              <a:rPr lang="en-US" b="1" dirty="0" smtClean="0"/>
              <a:t> P = V²/R = 10²/27 = 3.7W.</a:t>
            </a:r>
            <a:r>
              <a:rPr lang="en-US" dirty="0" smtClean="0"/>
              <a:t> </a:t>
            </a:r>
            <a:endParaRPr lang="nn-NO" dirty="0" smtClean="0"/>
          </a:p>
          <a:p>
            <a:pPr>
              <a:buFont typeface="Wingdings" pitchFamily="2" charset="2"/>
              <a:buChar char="Ø"/>
            </a:pPr>
            <a:r>
              <a:rPr lang="nn-NO" dirty="0" smtClean="0"/>
              <a:t>A high power resistor with a rating of 5W would be suitable.</a:t>
            </a:r>
            <a:endParaRPr lang="en-US"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27</a:t>
            </a:fld>
            <a:endParaRPr lang="en-US"/>
          </a:p>
        </p:txBody>
      </p:sp>
    </p:spTree>
    <p:extLst>
      <p:ext uri="{BB962C8B-B14F-4D97-AF65-F5344CB8AC3E}">
        <p14:creationId xmlns:p14="http://schemas.microsoft.com/office/powerpoint/2010/main" val="1565527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p:txBody>
          <a:bodyPr/>
          <a:lstStyle/>
          <a:p>
            <a:r>
              <a:rPr lang="nn-NO" smtClean="0"/>
              <a:t>Diodes</a:t>
            </a:r>
            <a:endParaRPr lang="en-US" smtClean="0"/>
          </a:p>
        </p:txBody>
      </p:sp>
      <p:sp>
        <p:nvSpPr>
          <p:cNvPr id="136195" name="Content Placeholder 2"/>
          <p:cNvSpPr>
            <a:spLocks noGrp="1"/>
          </p:cNvSpPr>
          <p:nvPr>
            <p:ph idx="1"/>
          </p:nvPr>
        </p:nvSpPr>
        <p:spPr>
          <a:xfrm>
            <a:off x="990600" y="1524000"/>
            <a:ext cx="8001000" cy="5029200"/>
          </a:xfrm>
        </p:spPr>
        <p:txBody>
          <a:bodyPr/>
          <a:lstStyle/>
          <a:p>
            <a:pPr marL="0" indent="0">
              <a:buNone/>
            </a:pPr>
            <a:r>
              <a:rPr lang="nn-NO" b="1" dirty="0" smtClean="0"/>
              <a:t>Diodes:</a:t>
            </a:r>
          </a:p>
          <a:p>
            <a:pPr marL="0" indent="0">
              <a:buNone/>
            </a:pPr>
            <a:endParaRPr lang="nn-NO" dirty="0" smtClean="0"/>
          </a:p>
          <a:p>
            <a:pPr marL="0" indent="0">
              <a:buNone/>
            </a:pPr>
            <a:r>
              <a:rPr lang="nn-NO" dirty="0" smtClean="0"/>
              <a:t>     </a:t>
            </a:r>
            <a:r>
              <a:rPr lang="nn-NO" sz="2400" dirty="0" smtClean="0"/>
              <a:t>Circuit Symbol</a:t>
            </a:r>
          </a:p>
          <a:p>
            <a:pPr marL="0" indent="0">
              <a:buNone/>
            </a:pPr>
            <a:r>
              <a:rPr lang="nn-NO" sz="2400" b="1" dirty="0" smtClean="0"/>
              <a:t>Function:</a:t>
            </a:r>
          </a:p>
          <a:p>
            <a:pPr marL="0" indent="0">
              <a:buNone/>
            </a:pPr>
            <a:r>
              <a:rPr lang="nn-NO" sz="2400" dirty="0" smtClean="0"/>
              <a:t>Allow electrcity to flow in only one direction</a:t>
            </a:r>
          </a:p>
          <a:p>
            <a:pPr marL="0" indent="0">
              <a:buNone/>
            </a:pPr>
            <a:r>
              <a:rPr lang="nn-NO" sz="2400" dirty="0" smtClean="0"/>
              <a:t>Arrow of cct symbol shows direction in which current can flow</a:t>
            </a:r>
          </a:p>
          <a:p>
            <a:pPr marL="0" indent="0">
              <a:buNone/>
            </a:pPr>
            <a:r>
              <a:rPr lang="nn-NO" sz="2400" dirty="0" smtClean="0"/>
              <a:t>Diodes are electrical version of a valve and early diodes were called valves</a:t>
            </a:r>
            <a:endParaRPr lang="en-US" dirty="0" smtClean="0"/>
          </a:p>
        </p:txBody>
      </p:sp>
      <p:pic>
        <p:nvPicPr>
          <p:cNvPr id="136196" name="Picture 3" descr="Diod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676400"/>
            <a:ext cx="1600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6197" name="Picture 4" descr="Diode circuit 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2667000"/>
            <a:ext cx="17335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28</a:t>
            </a:fld>
            <a:endParaRPr lang="en-US"/>
          </a:p>
        </p:txBody>
      </p:sp>
    </p:spTree>
    <p:extLst>
      <p:ext uri="{BB962C8B-B14F-4D97-AF65-F5344CB8AC3E}">
        <p14:creationId xmlns:p14="http://schemas.microsoft.com/office/powerpoint/2010/main" val="13109340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Title 1"/>
          <p:cNvSpPr>
            <a:spLocks noGrp="1"/>
          </p:cNvSpPr>
          <p:nvPr>
            <p:ph type="title"/>
          </p:nvPr>
        </p:nvSpPr>
        <p:spPr/>
        <p:txBody>
          <a:bodyPr/>
          <a:lstStyle/>
          <a:p>
            <a:r>
              <a:rPr lang="nn-NO" smtClean="0"/>
              <a:t>Diodes</a:t>
            </a:r>
            <a:endParaRPr lang="en-US" smtClean="0"/>
          </a:p>
        </p:txBody>
      </p:sp>
      <p:sp>
        <p:nvSpPr>
          <p:cNvPr id="137219" name="Content Placeholder 2"/>
          <p:cNvSpPr>
            <a:spLocks noGrp="1"/>
          </p:cNvSpPr>
          <p:nvPr>
            <p:ph idx="1"/>
          </p:nvPr>
        </p:nvSpPr>
        <p:spPr>
          <a:xfrm>
            <a:off x="990600" y="1524000"/>
            <a:ext cx="8001000" cy="5029200"/>
          </a:xfrm>
        </p:spPr>
        <p:txBody>
          <a:bodyPr>
            <a:normAutofit/>
          </a:bodyPr>
          <a:lstStyle/>
          <a:p>
            <a:pPr marL="0" indent="0">
              <a:buNone/>
            </a:pPr>
            <a:r>
              <a:rPr lang="nn-NO" b="1" dirty="0" smtClean="0"/>
              <a:t>Forward voltage drop= 0.7 V  </a:t>
            </a:r>
            <a:r>
              <a:rPr lang="nn-NO" dirty="0" smtClean="0"/>
              <a:t>for all normal  silicon diodes &amp; </a:t>
            </a:r>
            <a:r>
              <a:rPr lang="nn-NO" b="1" dirty="0" smtClean="0"/>
              <a:t>0.3V</a:t>
            </a:r>
            <a:r>
              <a:rPr lang="nn-NO" dirty="0" smtClean="0"/>
              <a:t> for all gemanium diodes.</a:t>
            </a:r>
          </a:p>
          <a:p>
            <a:pPr marL="0" indent="0">
              <a:buNone/>
            </a:pPr>
            <a:r>
              <a:rPr lang="nn-NO" b="1" dirty="0" smtClean="0"/>
              <a:t>Reverse voltage:</a:t>
            </a:r>
            <a:r>
              <a:rPr lang="nn-NO" dirty="0" smtClean="0"/>
              <a:t>-</a:t>
            </a:r>
            <a:r>
              <a:rPr lang="nn-NO" sz="2400" dirty="0" smtClean="0"/>
              <a:t>Ideal diodes does not conduct</a:t>
            </a:r>
          </a:p>
          <a:p>
            <a:pPr marL="0" indent="0">
              <a:buNone/>
            </a:pPr>
            <a:r>
              <a:rPr lang="nn-NO" sz="2400" dirty="0" smtClean="0"/>
              <a:t>-Real diodes leak very tiny current of few </a:t>
            </a:r>
            <a:r>
              <a:rPr lang="nn-NO" sz="2400" dirty="0" smtClean="0">
                <a:sym typeface="Symbol" pitchFamily="18" charset="2"/>
              </a:rPr>
              <a:t></a:t>
            </a:r>
            <a:r>
              <a:rPr lang="nn-NO" sz="2400" dirty="0" smtClean="0"/>
              <a:t>A or less. </a:t>
            </a:r>
          </a:p>
          <a:p>
            <a:pPr marL="0" indent="0">
              <a:buNone/>
            </a:pPr>
            <a:r>
              <a:rPr lang="nn-NO" sz="2400" b="1" dirty="0" smtClean="0"/>
              <a:t>Leak current</a:t>
            </a:r>
            <a:r>
              <a:rPr lang="nn-NO" sz="2400" dirty="0" smtClean="0"/>
              <a:t>: ignored in most ccts becuase it will be very </a:t>
            </a:r>
          </a:p>
          <a:p>
            <a:pPr marL="0" indent="0">
              <a:buNone/>
            </a:pPr>
            <a:r>
              <a:rPr lang="nn-NO" sz="2400" dirty="0" smtClean="0"/>
              <a:t>smaller than current flowing in forward direction.</a:t>
            </a:r>
          </a:p>
          <a:p>
            <a:pPr marL="0" indent="0">
              <a:buNone/>
            </a:pPr>
            <a:r>
              <a:rPr lang="nn-NO" sz="2400" dirty="0" smtClean="0"/>
              <a:t>- Diode maximum reverse voltage usually 50V or more</a:t>
            </a:r>
          </a:p>
          <a:p>
            <a:pPr marL="0" indent="0">
              <a:buNone/>
            </a:pPr>
            <a:r>
              <a:rPr lang="nn-NO" sz="2400" dirty="0" smtClean="0"/>
              <a:t>- If reverse voltage is exceed the diode will fail and pass a large current in reverse direction-called</a:t>
            </a:r>
            <a:r>
              <a:rPr lang="nn-NO" sz="2400" b="1" dirty="0" smtClean="0"/>
              <a:t> Breakdown</a:t>
            </a:r>
          </a:p>
          <a:p>
            <a:pPr marL="0" indent="0">
              <a:buNone/>
            </a:pPr>
            <a:endParaRPr lang="en-US" sz="24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29</a:t>
            </a:fld>
            <a:endParaRPr lang="en-US"/>
          </a:p>
        </p:txBody>
      </p:sp>
    </p:spTree>
    <p:extLst>
      <p:ext uri="{BB962C8B-B14F-4D97-AF65-F5344CB8AC3E}">
        <p14:creationId xmlns:p14="http://schemas.microsoft.com/office/powerpoint/2010/main" val="273674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r>
              <a:rPr lang="nn-NO" smtClean="0"/>
              <a:t>Capacitors</a:t>
            </a:r>
            <a:endParaRPr lang="en-US" smtClean="0"/>
          </a:p>
        </p:txBody>
      </p:sp>
      <p:sp>
        <p:nvSpPr>
          <p:cNvPr id="110595" name="Content Placeholder 2"/>
          <p:cNvSpPr>
            <a:spLocks noGrp="1"/>
          </p:cNvSpPr>
          <p:nvPr>
            <p:ph idx="1"/>
          </p:nvPr>
        </p:nvSpPr>
        <p:spPr>
          <a:xfrm>
            <a:off x="990600" y="1524000"/>
            <a:ext cx="7543800" cy="4953000"/>
          </a:xfrm>
        </p:spPr>
        <p:txBody>
          <a:bodyPr/>
          <a:lstStyle/>
          <a:p>
            <a:pPr>
              <a:buFont typeface="Wingdings" pitchFamily="2" charset="2"/>
              <a:buChar char="Ø"/>
            </a:pPr>
            <a:r>
              <a:rPr lang="nn-NO" sz="3200" b="1" dirty="0" smtClean="0"/>
              <a:t>Uses of Capacitors:</a:t>
            </a:r>
          </a:p>
          <a:p>
            <a:pPr marL="0" indent="0">
              <a:buNone/>
            </a:pPr>
            <a:r>
              <a:rPr lang="nn-NO" sz="2400" b="1" dirty="0" smtClean="0"/>
              <a:t> -Tuning  </a:t>
            </a:r>
            <a:r>
              <a:rPr lang="nn-NO" sz="2400" dirty="0" smtClean="0"/>
              <a:t>in radio system</a:t>
            </a:r>
          </a:p>
          <a:p>
            <a:pPr marL="0" indent="0">
              <a:buNone/>
            </a:pPr>
            <a:r>
              <a:rPr lang="nn-NO" sz="2400" b="1" dirty="0" smtClean="0"/>
              <a:t> -Storing Energy</a:t>
            </a:r>
            <a:r>
              <a:rPr lang="nn-NO" sz="2400" dirty="0" smtClean="0"/>
              <a:t> in a camera flash circuit</a:t>
            </a:r>
            <a:endParaRPr lang="nn-NO" sz="3200" b="1" dirty="0" smtClean="0"/>
          </a:p>
          <a:p>
            <a:pPr>
              <a:buFont typeface="Wingdings" pitchFamily="2" charset="2"/>
              <a:buChar char="Ø"/>
            </a:pPr>
            <a:r>
              <a:rPr lang="nn-NO" sz="3200" b="1" dirty="0" smtClean="0"/>
              <a:t>Types of Capacitor:</a:t>
            </a:r>
          </a:p>
          <a:p>
            <a:pPr marL="0" indent="0">
              <a:buNone/>
            </a:pPr>
            <a:r>
              <a:rPr lang="nn-NO" dirty="0" smtClean="0"/>
              <a:t>-Polarised</a:t>
            </a:r>
          </a:p>
          <a:p>
            <a:pPr marL="0" indent="0">
              <a:buNone/>
            </a:pPr>
            <a:r>
              <a:rPr lang="nn-NO" dirty="0" smtClean="0"/>
              <a:t>-Unpolarised</a:t>
            </a:r>
          </a:p>
          <a:p>
            <a:pPr>
              <a:buFont typeface="Wingdings" pitchFamily="2" charset="2"/>
              <a:buChar char="Ø"/>
            </a:pPr>
            <a:r>
              <a:rPr lang="nn-NO" sz="3200" b="1" dirty="0" smtClean="0"/>
              <a:t>Units: </a:t>
            </a:r>
          </a:p>
          <a:p>
            <a:pPr marL="0" indent="0">
              <a:buNone/>
            </a:pPr>
            <a:r>
              <a:rPr lang="nn-NO" dirty="0" smtClean="0"/>
              <a:t>Farad (F) is very large,  so prefixes are used for smaller values.</a:t>
            </a:r>
          </a:p>
        </p:txBody>
      </p:sp>
      <p:sp>
        <p:nvSpPr>
          <p:cNvPr id="2" name="Slide Number Placeholder 1"/>
          <p:cNvSpPr>
            <a:spLocks noGrp="1"/>
          </p:cNvSpPr>
          <p:nvPr>
            <p:ph type="sldNum" sz="quarter" idx="12"/>
          </p:nvPr>
        </p:nvSpPr>
        <p:spPr/>
        <p:txBody>
          <a:bodyPr/>
          <a:lstStyle/>
          <a:p>
            <a:fld id="{FFEA572C-CBDF-4B8F-BDD3-41C6B3F93F23}" type="slidenum">
              <a:rPr lang="en-US" smtClean="0"/>
              <a:t>3</a:t>
            </a:fld>
            <a:endParaRPr lang="en-US"/>
          </a:p>
        </p:txBody>
      </p:sp>
    </p:spTree>
    <p:extLst>
      <p:ext uri="{BB962C8B-B14F-4D97-AF65-F5344CB8AC3E}">
        <p14:creationId xmlns:p14="http://schemas.microsoft.com/office/powerpoint/2010/main" val="7378808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Title 1"/>
          <p:cNvSpPr>
            <a:spLocks noGrp="1"/>
          </p:cNvSpPr>
          <p:nvPr>
            <p:ph type="title"/>
          </p:nvPr>
        </p:nvSpPr>
        <p:spPr/>
        <p:txBody>
          <a:bodyPr/>
          <a:lstStyle/>
          <a:p>
            <a:r>
              <a:rPr lang="nn-NO" smtClean="0"/>
              <a:t>Diodes</a:t>
            </a:r>
            <a:endParaRPr lang="en-US" smtClean="0"/>
          </a:p>
        </p:txBody>
      </p:sp>
      <p:sp>
        <p:nvSpPr>
          <p:cNvPr id="138243" name="Content Placeholder 2"/>
          <p:cNvSpPr>
            <a:spLocks noGrp="1"/>
          </p:cNvSpPr>
          <p:nvPr>
            <p:ph idx="1"/>
          </p:nvPr>
        </p:nvSpPr>
        <p:spPr>
          <a:xfrm>
            <a:off x="990600" y="1371600"/>
            <a:ext cx="7543800" cy="5181600"/>
          </a:xfrm>
        </p:spPr>
        <p:txBody>
          <a:bodyPr>
            <a:normAutofit lnSpcReduction="10000"/>
          </a:bodyPr>
          <a:lstStyle/>
          <a:p>
            <a:pPr marL="0" indent="0">
              <a:buNone/>
            </a:pPr>
            <a:r>
              <a:rPr lang="nn-NO" b="1" dirty="0" smtClean="0"/>
              <a:t>Connection:</a:t>
            </a:r>
          </a:p>
          <a:p>
            <a:pPr marL="0" indent="0">
              <a:buNone/>
            </a:pPr>
            <a:r>
              <a:rPr lang="nn-NO" sz="2000" dirty="0" smtClean="0"/>
              <a:t>Diodes must be connected the correct way round</a:t>
            </a:r>
          </a:p>
          <a:p>
            <a:pPr marL="0" indent="0">
              <a:buNone/>
            </a:pPr>
            <a:r>
              <a:rPr lang="nn-NO" sz="2000" dirty="0" smtClean="0"/>
              <a:t>Diagram may be labelled:  </a:t>
            </a:r>
            <a:r>
              <a:rPr lang="nn-NO" sz="2000" b="1" dirty="0" smtClean="0"/>
              <a:t>a </a:t>
            </a:r>
            <a:r>
              <a:rPr lang="nn-NO" sz="2000" dirty="0" smtClean="0"/>
              <a:t>or </a:t>
            </a:r>
            <a:r>
              <a:rPr lang="nn-NO" sz="2000" b="1" dirty="0" smtClean="0"/>
              <a:t>+   Anode</a:t>
            </a:r>
            <a:r>
              <a:rPr lang="nn-NO" sz="2000" dirty="0" smtClean="0"/>
              <a:t> </a:t>
            </a:r>
          </a:p>
          <a:p>
            <a:pPr marL="0" indent="0">
              <a:buNone/>
            </a:pPr>
            <a:r>
              <a:rPr lang="nn-NO" sz="2000" dirty="0" smtClean="0"/>
              <a:t>                                                  </a:t>
            </a:r>
            <a:r>
              <a:rPr lang="nn-NO" sz="2000" b="1" dirty="0" smtClean="0"/>
              <a:t>k</a:t>
            </a:r>
            <a:r>
              <a:rPr lang="nn-NO" sz="2000" dirty="0" smtClean="0"/>
              <a:t> or </a:t>
            </a:r>
            <a:r>
              <a:rPr lang="nn-NO" sz="2000" b="1" dirty="0" smtClean="0"/>
              <a:t>-  Cathode</a:t>
            </a:r>
          </a:p>
          <a:p>
            <a:pPr marL="0" indent="0">
              <a:buNone/>
            </a:pPr>
            <a:r>
              <a:rPr lang="nn-NO" sz="2000" b="1" dirty="0" smtClean="0"/>
              <a:t>Cathode is marked by a line painted on the diode body</a:t>
            </a:r>
          </a:p>
          <a:p>
            <a:pPr marL="0" indent="0">
              <a:buNone/>
            </a:pPr>
            <a:r>
              <a:rPr lang="nn-NO" sz="2000" b="1" dirty="0" smtClean="0"/>
              <a:t>Diodes are labelled with their code in small print</a:t>
            </a:r>
          </a:p>
          <a:p>
            <a:pPr marL="0" indent="0">
              <a:buNone/>
            </a:pPr>
            <a:r>
              <a:rPr lang="nn-NO" sz="2000" b="1" dirty="0" smtClean="0"/>
              <a:t> </a:t>
            </a:r>
            <a:r>
              <a:rPr lang="nn-NO" b="1" dirty="0" smtClean="0"/>
              <a:t>Soldering:</a:t>
            </a:r>
          </a:p>
          <a:p>
            <a:pPr marL="0" indent="0">
              <a:buNone/>
            </a:pPr>
            <a:r>
              <a:rPr lang="nn-NO" sz="2000" dirty="0" smtClean="0"/>
              <a:t>Small signal diodes can be damaged by heat when soldering</a:t>
            </a:r>
          </a:p>
          <a:p>
            <a:pPr marL="0" indent="0">
              <a:buNone/>
            </a:pPr>
            <a:r>
              <a:rPr lang="nn-NO" sz="2000" dirty="0" smtClean="0"/>
              <a:t>Risk is small unless for</a:t>
            </a:r>
            <a:r>
              <a:rPr lang="nn-NO" sz="2000" b="1" dirty="0" smtClean="0"/>
              <a:t> gemanium diode (codes beginning OA)</a:t>
            </a:r>
          </a:p>
          <a:p>
            <a:pPr marL="0" indent="0">
              <a:buNone/>
            </a:pPr>
            <a:r>
              <a:rPr lang="nn-NO" sz="2000" b="1" dirty="0" smtClean="0"/>
              <a:t>Heat sink is used clipped to lead between joint and diode body</a:t>
            </a:r>
          </a:p>
          <a:p>
            <a:pPr marL="0" indent="0">
              <a:buNone/>
            </a:pPr>
            <a:r>
              <a:rPr lang="nn-NO" sz="2000" b="1" dirty="0" smtClean="0"/>
              <a:t>A standard crocodile clip can be used as heat sink</a:t>
            </a:r>
          </a:p>
          <a:p>
            <a:pPr marL="0" indent="0">
              <a:buNone/>
            </a:pPr>
            <a:r>
              <a:rPr lang="nn-NO" sz="2400" b="1" dirty="0" smtClean="0"/>
              <a:t>Rectifier Diodes: </a:t>
            </a:r>
          </a:p>
          <a:p>
            <a:pPr marL="0" indent="0">
              <a:buNone/>
            </a:pPr>
            <a:r>
              <a:rPr lang="nn-NO" sz="2000" dirty="0" smtClean="0"/>
              <a:t>Quite robust and no special precautions are needed for soldering</a:t>
            </a:r>
            <a:endParaRPr lang="en-US" sz="2000" dirty="0" smtClean="0"/>
          </a:p>
        </p:txBody>
      </p:sp>
      <p:pic>
        <p:nvPicPr>
          <p:cNvPr id="138244" name="Picture 3" descr="Diode connecti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1447800"/>
            <a:ext cx="1752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30</a:t>
            </a:fld>
            <a:endParaRPr lang="en-US"/>
          </a:p>
        </p:txBody>
      </p:sp>
    </p:spTree>
    <p:extLst>
      <p:ext uri="{BB962C8B-B14F-4D97-AF65-F5344CB8AC3E}">
        <p14:creationId xmlns:p14="http://schemas.microsoft.com/office/powerpoint/2010/main" val="41627742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Title 1"/>
          <p:cNvSpPr>
            <a:spLocks noGrp="1"/>
          </p:cNvSpPr>
          <p:nvPr>
            <p:ph type="title"/>
          </p:nvPr>
        </p:nvSpPr>
        <p:spPr/>
        <p:txBody>
          <a:bodyPr/>
          <a:lstStyle/>
          <a:p>
            <a:r>
              <a:rPr lang="nn-NO" smtClean="0"/>
              <a:t>Diodes</a:t>
            </a:r>
            <a:endParaRPr lang="en-US" smtClean="0"/>
          </a:p>
        </p:txBody>
      </p:sp>
      <p:sp>
        <p:nvSpPr>
          <p:cNvPr id="139267" name="Content Placeholder 2"/>
          <p:cNvSpPr>
            <a:spLocks noGrp="1"/>
          </p:cNvSpPr>
          <p:nvPr>
            <p:ph idx="1"/>
          </p:nvPr>
        </p:nvSpPr>
        <p:spPr>
          <a:xfrm>
            <a:off x="838200" y="1447800"/>
            <a:ext cx="8001000" cy="5029200"/>
          </a:xfrm>
        </p:spPr>
        <p:txBody>
          <a:bodyPr/>
          <a:lstStyle/>
          <a:p>
            <a:pPr marL="0" indent="0">
              <a:buNone/>
            </a:pPr>
            <a:r>
              <a:rPr lang="nn-NO" b="1" dirty="0" smtClean="0"/>
              <a:t>Signal Diode:</a:t>
            </a:r>
          </a:p>
          <a:p>
            <a:pPr marL="0" indent="0">
              <a:buNone/>
            </a:pPr>
            <a:r>
              <a:rPr lang="nn-NO" dirty="0" smtClean="0"/>
              <a:t> -</a:t>
            </a:r>
            <a:r>
              <a:rPr lang="nn-NO" sz="2400" dirty="0" smtClean="0"/>
              <a:t>Allow small current upto 100mA</a:t>
            </a:r>
          </a:p>
          <a:p>
            <a:pPr marL="0" indent="0">
              <a:buNone/>
            </a:pPr>
            <a:r>
              <a:rPr lang="nn-NO" sz="2400" dirty="0" smtClean="0"/>
              <a:t>  -Used to process information (electrical signals) in cct</a:t>
            </a:r>
          </a:p>
          <a:p>
            <a:pPr marL="0" indent="0">
              <a:buNone/>
            </a:pPr>
            <a:r>
              <a:rPr lang="nn-NO" sz="2400" b="1" dirty="0" smtClean="0"/>
              <a:t>General purpose signal diodes: </a:t>
            </a:r>
          </a:p>
          <a:p>
            <a:pPr marL="0" indent="0">
              <a:buNone/>
            </a:pPr>
            <a:r>
              <a:rPr lang="nn-NO" sz="2400" b="1" dirty="0" smtClean="0"/>
              <a:t>Example:</a:t>
            </a:r>
          </a:p>
          <a:p>
            <a:pPr marL="0" indent="0">
              <a:buNone/>
            </a:pPr>
            <a:r>
              <a:rPr lang="nn-NO" sz="2400" dirty="0" smtClean="0"/>
              <a:t>   -1N4148 are silicon diode, forward voltage drop of 0.7V</a:t>
            </a:r>
          </a:p>
          <a:p>
            <a:pPr marL="0" indent="0">
              <a:buNone/>
            </a:pPr>
            <a:r>
              <a:rPr lang="nn-NO" sz="2400" dirty="0" smtClean="0"/>
              <a:t>   -OA90 are Germanim  diode, forward voltage drop of 0.3V</a:t>
            </a:r>
          </a:p>
          <a:p>
            <a:pPr marL="0" indent="0">
              <a:buNone/>
            </a:pPr>
            <a:r>
              <a:rPr lang="nn-NO" sz="2400" dirty="0" smtClean="0"/>
              <a:t>   -Used in radio ccts as detectors which extract audio signal from weak radio signal</a:t>
            </a:r>
            <a:endParaRPr lang="en-US" sz="24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31</a:t>
            </a:fld>
            <a:endParaRPr lang="en-US"/>
          </a:p>
        </p:txBody>
      </p:sp>
    </p:spTree>
    <p:extLst>
      <p:ext uri="{BB962C8B-B14F-4D97-AF65-F5344CB8AC3E}">
        <p14:creationId xmlns:p14="http://schemas.microsoft.com/office/powerpoint/2010/main" val="3964175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Title 1"/>
          <p:cNvSpPr>
            <a:spLocks noGrp="1"/>
          </p:cNvSpPr>
          <p:nvPr>
            <p:ph type="title"/>
          </p:nvPr>
        </p:nvSpPr>
        <p:spPr/>
        <p:txBody>
          <a:bodyPr/>
          <a:lstStyle/>
          <a:p>
            <a:r>
              <a:rPr lang="nn-NO" smtClean="0"/>
              <a:t>Diodes</a:t>
            </a:r>
            <a:endParaRPr lang="en-US" smtClean="0"/>
          </a:p>
        </p:txBody>
      </p:sp>
      <p:sp>
        <p:nvSpPr>
          <p:cNvPr id="3" name="Content Placeholder 2"/>
          <p:cNvSpPr>
            <a:spLocks noGrp="1"/>
          </p:cNvSpPr>
          <p:nvPr>
            <p:ph idx="1"/>
          </p:nvPr>
        </p:nvSpPr>
        <p:spPr>
          <a:xfrm>
            <a:off x="990600" y="1524000"/>
            <a:ext cx="7010400" cy="5029200"/>
          </a:xfrm>
        </p:spPr>
        <p:txBody>
          <a:bodyPr/>
          <a:lstStyle/>
          <a:p>
            <a:pPr marL="0" indent="0">
              <a:buNone/>
              <a:defRPr/>
            </a:pPr>
            <a:r>
              <a:rPr lang="nn-NO" b="1" dirty="0" smtClean="0"/>
              <a:t>For general use:</a:t>
            </a:r>
          </a:p>
          <a:p>
            <a:pPr marL="514350" indent="-514350">
              <a:buFont typeface="Wingdings" pitchFamily="2" charset="2"/>
              <a:buChar char="Ø"/>
              <a:defRPr/>
            </a:pPr>
            <a:r>
              <a:rPr lang="nn-NO" sz="2400" dirty="0" smtClean="0"/>
              <a:t>size of forward voltage drop is less important</a:t>
            </a:r>
          </a:p>
          <a:p>
            <a:pPr marL="514350" indent="-514350">
              <a:buFont typeface="Wingdings" pitchFamily="2" charset="2"/>
              <a:buChar char="Ø"/>
              <a:defRPr/>
            </a:pPr>
            <a:r>
              <a:rPr lang="nn-NO" sz="2400" dirty="0" smtClean="0"/>
              <a:t>Silicon diodes are better due to less easily damaged by heat when soldering</a:t>
            </a:r>
          </a:p>
          <a:p>
            <a:pPr marL="514350" indent="-514350">
              <a:buFont typeface="Wingdings" pitchFamily="2" charset="2"/>
              <a:buChar char="Ø"/>
              <a:defRPr/>
            </a:pPr>
            <a:r>
              <a:rPr lang="nn-NO" sz="2400" dirty="0" smtClean="0"/>
              <a:t>Have low resistance when conducting</a:t>
            </a:r>
          </a:p>
          <a:p>
            <a:pPr marL="514350" indent="-514350">
              <a:buFont typeface="Wingdings" pitchFamily="2" charset="2"/>
              <a:buChar char="Ø"/>
              <a:defRPr/>
            </a:pPr>
            <a:r>
              <a:rPr lang="nn-NO" sz="2400" dirty="0" smtClean="0"/>
              <a:t>Have very low leakage currents when reverse voltage is applied</a:t>
            </a:r>
            <a:endParaRPr lang="en-US" sz="2400" dirty="0"/>
          </a:p>
        </p:txBody>
      </p:sp>
      <p:sp>
        <p:nvSpPr>
          <p:cNvPr id="2" name="Slide Number Placeholder 1"/>
          <p:cNvSpPr>
            <a:spLocks noGrp="1"/>
          </p:cNvSpPr>
          <p:nvPr>
            <p:ph type="sldNum" sz="quarter" idx="12"/>
          </p:nvPr>
        </p:nvSpPr>
        <p:spPr/>
        <p:txBody>
          <a:bodyPr/>
          <a:lstStyle/>
          <a:p>
            <a:fld id="{FFEA572C-CBDF-4B8F-BDD3-41C6B3F93F23}" type="slidenum">
              <a:rPr lang="en-US" smtClean="0"/>
              <a:t>32</a:t>
            </a:fld>
            <a:endParaRPr lang="en-US"/>
          </a:p>
        </p:txBody>
      </p:sp>
    </p:spTree>
    <p:extLst>
      <p:ext uri="{BB962C8B-B14F-4D97-AF65-F5344CB8AC3E}">
        <p14:creationId xmlns:p14="http://schemas.microsoft.com/office/powerpoint/2010/main" val="410581666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Title 1"/>
          <p:cNvSpPr>
            <a:spLocks noGrp="1"/>
          </p:cNvSpPr>
          <p:nvPr>
            <p:ph type="title"/>
          </p:nvPr>
        </p:nvSpPr>
        <p:spPr/>
        <p:txBody>
          <a:bodyPr/>
          <a:lstStyle/>
          <a:p>
            <a:r>
              <a:rPr lang="nn-NO" smtClean="0"/>
              <a:t>Diodes</a:t>
            </a:r>
            <a:endParaRPr lang="en-US" smtClean="0"/>
          </a:p>
        </p:txBody>
      </p:sp>
      <p:sp>
        <p:nvSpPr>
          <p:cNvPr id="141315" name="Content Placeholder 2"/>
          <p:cNvSpPr>
            <a:spLocks noGrp="1"/>
          </p:cNvSpPr>
          <p:nvPr>
            <p:ph idx="1"/>
          </p:nvPr>
        </p:nvSpPr>
        <p:spPr>
          <a:xfrm>
            <a:off x="990600" y="1524000"/>
            <a:ext cx="7010400" cy="5029200"/>
          </a:xfrm>
        </p:spPr>
        <p:txBody>
          <a:bodyPr/>
          <a:lstStyle/>
          <a:p>
            <a:pPr marL="0" indent="0">
              <a:buNone/>
            </a:pPr>
            <a:r>
              <a:rPr lang="nn-NO" b="1" dirty="0" smtClean="0"/>
              <a:t>Protection Diodes for Relays:</a:t>
            </a:r>
          </a:p>
          <a:p>
            <a:pPr>
              <a:buFont typeface="Wingdings" pitchFamily="2" charset="2"/>
              <a:buChar char="q"/>
            </a:pPr>
            <a:r>
              <a:rPr lang="en-US" sz="2400" dirty="0" smtClean="0"/>
              <a:t>Signal diodes are also used to protect transistors and ICs from the brief high voltage produced when a relay coil is switched off. </a:t>
            </a:r>
          </a:p>
          <a:p>
            <a:pPr>
              <a:buFont typeface="Wingdings" pitchFamily="2" charset="2"/>
              <a:buChar char="q"/>
            </a:pPr>
            <a:r>
              <a:rPr lang="en-US" sz="2400" dirty="0" smtClean="0"/>
              <a:t>The diagram shows how a protection diode is connected 'backwards' across the relay coil.</a:t>
            </a:r>
          </a:p>
          <a:p>
            <a:pPr>
              <a:buFont typeface="Wingdings" pitchFamily="2" charset="2"/>
              <a:buChar char="q"/>
            </a:pPr>
            <a:endParaRPr lang="en-US" sz="2400" dirty="0" smtClean="0"/>
          </a:p>
        </p:txBody>
      </p:sp>
      <p:pic>
        <p:nvPicPr>
          <p:cNvPr id="141316" name="Picture 3" descr="Protection diode for a rel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4191000"/>
            <a:ext cx="3276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33</a:t>
            </a:fld>
            <a:endParaRPr lang="en-US"/>
          </a:p>
        </p:txBody>
      </p:sp>
    </p:spTree>
    <p:extLst>
      <p:ext uri="{BB962C8B-B14F-4D97-AF65-F5344CB8AC3E}">
        <p14:creationId xmlns:p14="http://schemas.microsoft.com/office/powerpoint/2010/main" val="22367592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itle 1"/>
          <p:cNvSpPr>
            <a:spLocks noGrp="1"/>
          </p:cNvSpPr>
          <p:nvPr>
            <p:ph type="title"/>
          </p:nvPr>
        </p:nvSpPr>
        <p:spPr/>
        <p:txBody>
          <a:bodyPr/>
          <a:lstStyle/>
          <a:p>
            <a:r>
              <a:rPr lang="nn-NO" smtClean="0"/>
              <a:t>Diodes</a:t>
            </a:r>
            <a:endParaRPr lang="en-US" smtClean="0"/>
          </a:p>
        </p:txBody>
      </p:sp>
      <p:sp>
        <p:nvSpPr>
          <p:cNvPr id="142339" name="Content Placeholder 2"/>
          <p:cNvSpPr>
            <a:spLocks noGrp="1"/>
          </p:cNvSpPr>
          <p:nvPr>
            <p:ph idx="1"/>
          </p:nvPr>
        </p:nvSpPr>
        <p:spPr>
          <a:xfrm>
            <a:off x="990600" y="1524000"/>
            <a:ext cx="8001000" cy="4876800"/>
          </a:xfrm>
        </p:spPr>
        <p:txBody>
          <a:bodyPr/>
          <a:lstStyle/>
          <a:p>
            <a:pPr>
              <a:buFont typeface="Wingdings" pitchFamily="2" charset="2"/>
              <a:buChar char="q"/>
            </a:pPr>
            <a:r>
              <a:rPr lang="en-US" sz="2400" smtClean="0"/>
              <a:t>Current flowing through a relay coil creates a magnetic field which collapses suddenly when the current is switched off. </a:t>
            </a:r>
          </a:p>
          <a:p>
            <a:pPr>
              <a:buFont typeface="Wingdings" pitchFamily="2" charset="2"/>
              <a:buChar char="q"/>
            </a:pPr>
            <a:r>
              <a:rPr lang="en-US" sz="2400" smtClean="0"/>
              <a:t>The sudden collapse of the magnetic field induces a brief high voltage across the relay coil which is very likely to damage transistors and ICs. </a:t>
            </a:r>
          </a:p>
          <a:p>
            <a:pPr>
              <a:buFont typeface="Wingdings" pitchFamily="2" charset="2"/>
              <a:buChar char="q"/>
            </a:pPr>
            <a:r>
              <a:rPr lang="en-US" sz="2400" smtClean="0"/>
              <a:t>The protection diode allows the induced voltage to drive a brief current through the coil (and diode) so the magnetic field dies away quickly rather than instantly. </a:t>
            </a:r>
          </a:p>
          <a:p>
            <a:pPr>
              <a:buFont typeface="Wingdings" pitchFamily="2" charset="2"/>
              <a:buChar char="q"/>
            </a:pPr>
            <a:r>
              <a:rPr lang="en-US" sz="2400" smtClean="0"/>
              <a:t>This prevents the induced voltage becoming high enough to cause damage to transistors and ICs. </a:t>
            </a:r>
          </a:p>
        </p:txBody>
      </p:sp>
      <p:sp>
        <p:nvSpPr>
          <p:cNvPr id="2" name="Slide Number Placeholder 1"/>
          <p:cNvSpPr>
            <a:spLocks noGrp="1"/>
          </p:cNvSpPr>
          <p:nvPr>
            <p:ph type="sldNum" sz="quarter" idx="12"/>
          </p:nvPr>
        </p:nvSpPr>
        <p:spPr/>
        <p:txBody>
          <a:bodyPr/>
          <a:lstStyle/>
          <a:p>
            <a:fld id="{FFEA572C-CBDF-4B8F-BDD3-41C6B3F93F23}" type="slidenum">
              <a:rPr lang="en-US" smtClean="0"/>
              <a:t>34</a:t>
            </a:fld>
            <a:endParaRPr lang="en-US"/>
          </a:p>
        </p:txBody>
      </p:sp>
    </p:spTree>
    <p:extLst>
      <p:ext uri="{BB962C8B-B14F-4D97-AF65-F5344CB8AC3E}">
        <p14:creationId xmlns:p14="http://schemas.microsoft.com/office/powerpoint/2010/main" val="15386874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1"/>
          <p:cNvSpPr>
            <a:spLocks noGrp="1"/>
          </p:cNvSpPr>
          <p:nvPr>
            <p:ph type="title"/>
          </p:nvPr>
        </p:nvSpPr>
        <p:spPr/>
        <p:txBody>
          <a:bodyPr/>
          <a:lstStyle/>
          <a:p>
            <a:r>
              <a:rPr lang="nn-NO" smtClean="0"/>
              <a:t>Diodes</a:t>
            </a:r>
            <a:endParaRPr lang="en-US" smtClean="0"/>
          </a:p>
        </p:txBody>
      </p:sp>
      <p:sp>
        <p:nvSpPr>
          <p:cNvPr id="143363" name="Content Placeholder 2"/>
          <p:cNvSpPr>
            <a:spLocks noGrp="1"/>
          </p:cNvSpPr>
          <p:nvPr>
            <p:ph idx="1"/>
          </p:nvPr>
        </p:nvSpPr>
        <p:spPr>
          <a:xfrm>
            <a:off x="914400" y="1371600"/>
            <a:ext cx="7086600" cy="5029200"/>
          </a:xfrm>
        </p:spPr>
        <p:txBody>
          <a:bodyPr/>
          <a:lstStyle/>
          <a:p>
            <a:pPr marL="0" indent="0">
              <a:buNone/>
            </a:pPr>
            <a:r>
              <a:rPr lang="nn-NO" b="1" dirty="0" smtClean="0"/>
              <a:t>Rectifier Diodes:</a:t>
            </a:r>
          </a:p>
          <a:p>
            <a:pPr>
              <a:buFont typeface="Wingdings" pitchFamily="2" charset="2"/>
              <a:buChar char="Ø"/>
            </a:pPr>
            <a:r>
              <a:rPr lang="nn-NO" sz="2400" dirty="0" smtClean="0"/>
              <a:t>Allow large current</a:t>
            </a:r>
          </a:p>
          <a:p>
            <a:pPr>
              <a:buFont typeface="Wingdings" pitchFamily="2" charset="2"/>
              <a:buChar char="Ø"/>
            </a:pPr>
            <a:r>
              <a:rPr lang="nn-NO" sz="2400" dirty="0" smtClean="0"/>
              <a:t>Used in power supplies to convert AC to DC</a:t>
            </a:r>
          </a:p>
          <a:p>
            <a:pPr>
              <a:buFont typeface="Wingdings" pitchFamily="2" charset="2"/>
              <a:buChar char="Ø"/>
            </a:pPr>
            <a:r>
              <a:rPr lang="nn-NO" sz="2400" dirty="0" smtClean="0"/>
              <a:t>Used in ccts where a large current must pass through the diode</a:t>
            </a:r>
          </a:p>
          <a:p>
            <a:pPr>
              <a:buFont typeface="Wingdings" pitchFamily="2" charset="2"/>
              <a:buChar char="Ø"/>
            </a:pPr>
            <a:r>
              <a:rPr lang="nn-NO" sz="2400" dirty="0" smtClean="0"/>
              <a:t>Are made from silicon</a:t>
            </a:r>
          </a:p>
          <a:p>
            <a:pPr>
              <a:buFont typeface="Wingdings" pitchFamily="2" charset="2"/>
              <a:buChar char="Ø"/>
            </a:pPr>
            <a:r>
              <a:rPr lang="nn-NO" sz="2400" dirty="0" smtClean="0"/>
              <a:t>Have forward voltage drop of 0.7V</a:t>
            </a:r>
            <a:endParaRPr lang="en-US" sz="24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35</a:t>
            </a:fld>
            <a:endParaRPr lang="en-US"/>
          </a:p>
        </p:txBody>
      </p:sp>
    </p:spTree>
    <p:extLst>
      <p:ext uri="{BB962C8B-B14F-4D97-AF65-F5344CB8AC3E}">
        <p14:creationId xmlns:p14="http://schemas.microsoft.com/office/powerpoint/2010/main" val="37427513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p:cNvSpPr>
            <a:spLocks noGrp="1"/>
          </p:cNvSpPr>
          <p:nvPr>
            <p:ph type="title"/>
          </p:nvPr>
        </p:nvSpPr>
        <p:spPr/>
        <p:txBody>
          <a:bodyPr/>
          <a:lstStyle/>
          <a:p>
            <a:r>
              <a:rPr lang="nn-NO" smtClean="0"/>
              <a:t>Diodes</a:t>
            </a:r>
            <a:endParaRPr lang="en-US" smtClean="0"/>
          </a:p>
        </p:txBody>
      </p:sp>
      <p:sp>
        <p:nvSpPr>
          <p:cNvPr id="144387" name="Content Placeholder 2"/>
          <p:cNvSpPr>
            <a:spLocks noGrp="1"/>
          </p:cNvSpPr>
          <p:nvPr>
            <p:ph idx="1"/>
          </p:nvPr>
        </p:nvSpPr>
        <p:spPr>
          <a:xfrm>
            <a:off x="990600" y="1524000"/>
            <a:ext cx="7010400" cy="4953000"/>
          </a:xfrm>
        </p:spPr>
        <p:txBody>
          <a:bodyPr/>
          <a:lstStyle/>
          <a:p>
            <a:pPr>
              <a:buFont typeface="Wingdings" pitchFamily="2" charset="2"/>
              <a:buChar char="q"/>
            </a:pPr>
            <a:r>
              <a:rPr lang="nn-NO" sz="2400" smtClean="0"/>
              <a:t>Maximum Current/Maximum reverse Voltage for Popular Rectifier Diode</a:t>
            </a:r>
            <a:r>
              <a:rPr lang="en-US" sz="2400" smtClean="0"/>
              <a:t>.</a:t>
            </a:r>
          </a:p>
          <a:p>
            <a:pPr>
              <a:buFont typeface="Wingdings" pitchFamily="2" charset="2"/>
              <a:buChar char="q"/>
            </a:pPr>
            <a:r>
              <a:rPr lang="nn-NO" sz="2400" smtClean="0"/>
              <a:t>1N4001 is suitable for most low voltage ccts with a current of less than 1A.</a:t>
            </a:r>
          </a:p>
        </p:txBody>
      </p:sp>
      <p:graphicFrame>
        <p:nvGraphicFramePr>
          <p:cNvPr id="4" name="Table 3"/>
          <p:cNvGraphicFramePr>
            <a:graphicFrameLocks noGrp="1"/>
          </p:cNvGraphicFramePr>
          <p:nvPr/>
        </p:nvGraphicFramePr>
        <p:xfrm>
          <a:off x="1524000" y="3276600"/>
          <a:ext cx="3886200" cy="3335337"/>
        </p:xfrm>
        <a:graphic>
          <a:graphicData uri="http://schemas.openxmlformats.org/drawingml/2006/table">
            <a:tbl>
              <a:tblPr firstRow="1" bandRow="1">
                <a:tableStyleId>{5C22544A-7EE6-4342-B048-85BDC9FD1C3A}</a:tableStyleId>
              </a:tblPr>
              <a:tblGrid>
                <a:gridCol w="853068"/>
                <a:gridCol w="1232210"/>
                <a:gridCol w="1800922"/>
              </a:tblGrid>
              <a:tr h="965507">
                <a:tc>
                  <a:txBody>
                    <a:bodyPr/>
                    <a:lstStyle/>
                    <a:p>
                      <a:pPr marL="0" marR="0" algn="ctr">
                        <a:lnSpc>
                          <a:spcPct val="115000"/>
                        </a:lnSpc>
                        <a:spcBef>
                          <a:spcPts val="0"/>
                        </a:spcBef>
                        <a:spcAft>
                          <a:spcPts val="1000"/>
                        </a:spcAft>
                      </a:pPr>
                      <a:r>
                        <a:rPr lang="en-US" sz="1800" dirty="0">
                          <a:latin typeface="Arial"/>
                          <a:ea typeface="Calibri"/>
                          <a:cs typeface="Times New Roman"/>
                        </a:rPr>
                        <a:t>Diode</a:t>
                      </a:r>
                      <a:endParaRPr lang="en-US" sz="1800" dirty="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Maximum</a:t>
                      </a:r>
                      <a:br>
                        <a:rPr lang="en-US" sz="1800">
                          <a:latin typeface="Arial"/>
                          <a:ea typeface="Calibri"/>
                          <a:cs typeface="Times New Roman"/>
                        </a:rPr>
                      </a:br>
                      <a:r>
                        <a:rPr lang="en-US" sz="1800">
                          <a:latin typeface="Arial"/>
                          <a:ea typeface="Calibri"/>
                          <a:cs typeface="Times New Roman"/>
                        </a:rPr>
                        <a:t>Current</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dirty="0">
                          <a:latin typeface="Arial"/>
                          <a:ea typeface="Calibri"/>
                          <a:cs typeface="Times New Roman"/>
                        </a:rPr>
                        <a:t>Maximum</a:t>
                      </a:r>
                      <a:br>
                        <a:rPr lang="en-US" sz="1800" dirty="0">
                          <a:latin typeface="Arial"/>
                          <a:ea typeface="Calibri"/>
                          <a:cs typeface="Times New Roman"/>
                        </a:rPr>
                      </a:br>
                      <a:r>
                        <a:rPr lang="en-US" sz="1800" dirty="0">
                          <a:latin typeface="Arial"/>
                          <a:ea typeface="Calibri"/>
                          <a:cs typeface="Times New Roman"/>
                        </a:rPr>
                        <a:t>Reverse</a:t>
                      </a:r>
                      <a:br>
                        <a:rPr lang="en-US" sz="1800" dirty="0">
                          <a:latin typeface="Arial"/>
                          <a:ea typeface="Calibri"/>
                          <a:cs typeface="Times New Roman"/>
                        </a:rPr>
                      </a:br>
                      <a:r>
                        <a:rPr lang="en-US" sz="1800" dirty="0">
                          <a:latin typeface="Arial"/>
                          <a:ea typeface="Calibri"/>
                          <a:cs typeface="Times New Roman"/>
                        </a:rPr>
                        <a:t>Voltage</a:t>
                      </a:r>
                      <a:endParaRPr lang="en-US" sz="1800" dirty="0">
                        <a:latin typeface="Calibri"/>
                        <a:ea typeface="Calibri"/>
                        <a:cs typeface="Times New Roman"/>
                      </a:endParaRPr>
                    </a:p>
                  </a:txBody>
                  <a:tcPr marL="9525" marR="9525" marT="9526" marB="9526" anchor="ctr"/>
                </a:tc>
              </a:tr>
              <a:tr h="473966">
                <a:tc>
                  <a:txBody>
                    <a:bodyPr/>
                    <a:lstStyle/>
                    <a:p>
                      <a:pPr marL="0" marR="0" algn="ctr">
                        <a:lnSpc>
                          <a:spcPct val="115000"/>
                        </a:lnSpc>
                        <a:spcBef>
                          <a:spcPts val="0"/>
                        </a:spcBef>
                        <a:spcAft>
                          <a:spcPts val="1000"/>
                        </a:spcAft>
                      </a:pPr>
                      <a:r>
                        <a:rPr lang="en-US" sz="1800">
                          <a:latin typeface="Arial"/>
                          <a:ea typeface="Calibri"/>
                          <a:cs typeface="Times New Roman"/>
                        </a:rPr>
                        <a:t>1N4001</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1A</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50V</a:t>
                      </a:r>
                      <a:endParaRPr lang="en-US" sz="1800">
                        <a:latin typeface="Calibri"/>
                        <a:ea typeface="Calibri"/>
                        <a:cs typeface="Times New Roman"/>
                      </a:endParaRPr>
                    </a:p>
                  </a:txBody>
                  <a:tcPr marL="9525" marR="9525" marT="9526" marB="9526" anchor="ctr"/>
                </a:tc>
              </a:tr>
              <a:tr h="473966">
                <a:tc>
                  <a:txBody>
                    <a:bodyPr/>
                    <a:lstStyle/>
                    <a:p>
                      <a:pPr marL="0" marR="0" algn="ctr">
                        <a:lnSpc>
                          <a:spcPct val="115000"/>
                        </a:lnSpc>
                        <a:spcBef>
                          <a:spcPts val="0"/>
                        </a:spcBef>
                        <a:spcAft>
                          <a:spcPts val="1000"/>
                        </a:spcAft>
                      </a:pPr>
                      <a:r>
                        <a:rPr lang="en-US" sz="1800">
                          <a:latin typeface="Arial"/>
                          <a:ea typeface="Calibri"/>
                          <a:cs typeface="Times New Roman"/>
                        </a:rPr>
                        <a:t>1N4002</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1A</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100V</a:t>
                      </a:r>
                      <a:endParaRPr lang="en-US" sz="1800">
                        <a:latin typeface="Calibri"/>
                        <a:ea typeface="Calibri"/>
                        <a:cs typeface="Times New Roman"/>
                      </a:endParaRPr>
                    </a:p>
                  </a:txBody>
                  <a:tcPr marL="9525" marR="9525" marT="9526" marB="9526" anchor="ctr"/>
                </a:tc>
              </a:tr>
              <a:tr h="473966">
                <a:tc>
                  <a:txBody>
                    <a:bodyPr/>
                    <a:lstStyle/>
                    <a:p>
                      <a:pPr marL="0" marR="0" algn="ctr">
                        <a:lnSpc>
                          <a:spcPct val="115000"/>
                        </a:lnSpc>
                        <a:spcBef>
                          <a:spcPts val="0"/>
                        </a:spcBef>
                        <a:spcAft>
                          <a:spcPts val="1000"/>
                        </a:spcAft>
                      </a:pPr>
                      <a:r>
                        <a:rPr lang="en-US" sz="1800">
                          <a:latin typeface="Arial"/>
                          <a:ea typeface="Calibri"/>
                          <a:cs typeface="Times New Roman"/>
                        </a:rPr>
                        <a:t>1N4007</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1A</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1000V</a:t>
                      </a:r>
                      <a:endParaRPr lang="en-US" sz="1800">
                        <a:latin typeface="Calibri"/>
                        <a:ea typeface="Calibri"/>
                        <a:cs typeface="Times New Roman"/>
                      </a:endParaRPr>
                    </a:p>
                  </a:txBody>
                  <a:tcPr marL="9525" marR="9525" marT="9526" marB="9526" anchor="ctr"/>
                </a:tc>
              </a:tr>
              <a:tr h="473966">
                <a:tc>
                  <a:txBody>
                    <a:bodyPr/>
                    <a:lstStyle/>
                    <a:p>
                      <a:pPr marL="0" marR="0" algn="ctr">
                        <a:lnSpc>
                          <a:spcPct val="115000"/>
                        </a:lnSpc>
                        <a:spcBef>
                          <a:spcPts val="0"/>
                        </a:spcBef>
                        <a:spcAft>
                          <a:spcPts val="1000"/>
                        </a:spcAft>
                      </a:pPr>
                      <a:r>
                        <a:rPr lang="en-US" sz="1800">
                          <a:latin typeface="Arial"/>
                          <a:ea typeface="Calibri"/>
                          <a:cs typeface="Times New Roman"/>
                        </a:rPr>
                        <a:t>1N5401</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3A</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100V</a:t>
                      </a:r>
                      <a:endParaRPr lang="en-US" sz="1800">
                        <a:latin typeface="Calibri"/>
                        <a:ea typeface="Calibri"/>
                        <a:cs typeface="Times New Roman"/>
                      </a:endParaRPr>
                    </a:p>
                  </a:txBody>
                  <a:tcPr marL="9525" marR="9525" marT="9526" marB="9526" anchor="ctr"/>
                </a:tc>
              </a:tr>
              <a:tr h="473966">
                <a:tc>
                  <a:txBody>
                    <a:bodyPr/>
                    <a:lstStyle/>
                    <a:p>
                      <a:pPr marL="0" marR="0" algn="ctr">
                        <a:lnSpc>
                          <a:spcPct val="115000"/>
                        </a:lnSpc>
                        <a:spcBef>
                          <a:spcPts val="0"/>
                        </a:spcBef>
                        <a:spcAft>
                          <a:spcPts val="1000"/>
                        </a:spcAft>
                      </a:pPr>
                      <a:r>
                        <a:rPr lang="en-US" sz="1800">
                          <a:latin typeface="Arial"/>
                          <a:ea typeface="Calibri"/>
                          <a:cs typeface="Times New Roman"/>
                        </a:rPr>
                        <a:t>1N5408</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a:latin typeface="Arial"/>
                          <a:ea typeface="Calibri"/>
                          <a:cs typeface="Times New Roman"/>
                        </a:rPr>
                        <a:t>3A</a:t>
                      </a:r>
                      <a:endParaRPr lang="en-US" sz="1800">
                        <a:latin typeface="Calibri"/>
                        <a:ea typeface="Calibri"/>
                        <a:cs typeface="Times New Roman"/>
                      </a:endParaRPr>
                    </a:p>
                  </a:txBody>
                  <a:tcPr marL="9525" marR="9525" marT="9526" marB="9526" anchor="ctr"/>
                </a:tc>
                <a:tc>
                  <a:txBody>
                    <a:bodyPr/>
                    <a:lstStyle/>
                    <a:p>
                      <a:pPr marL="0" marR="0" algn="ctr">
                        <a:lnSpc>
                          <a:spcPct val="115000"/>
                        </a:lnSpc>
                        <a:spcBef>
                          <a:spcPts val="0"/>
                        </a:spcBef>
                        <a:spcAft>
                          <a:spcPts val="1000"/>
                        </a:spcAft>
                      </a:pPr>
                      <a:r>
                        <a:rPr lang="en-US" sz="1800" dirty="0">
                          <a:latin typeface="Arial"/>
                          <a:ea typeface="Calibri"/>
                          <a:cs typeface="Times New Roman"/>
                        </a:rPr>
                        <a:t>1000V</a:t>
                      </a:r>
                      <a:endParaRPr lang="en-US" sz="1800" dirty="0">
                        <a:latin typeface="Calibri"/>
                        <a:ea typeface="Calibri"/>
                        <a:cs typeface="Times New Roman"/>
                      </a:endParaRPr>
                    </a:p>
                  </a:txBody>
                  <a:tcPr marL="9525" marR="9525" marT="9526" marB="9526" anchor="ctr"/>
                </a:tc>
              </a:tr>
            </a:tbl>
          </a:graphicData>
        </a:graphic>
      </p:graphicFrame>
      <p:sp>
        <p:nvSpPr>
          <p:cNvPr id="2" name="Slide Number Placeholder 1"/>
          <p:cNvSpPr>
            <a:spLocks noGrp="1"/>
          </p:cNvSpPr>
          <p:nvPr>
            <p:ph type="sldNum" sz="quarter" idx="12"/>
          </p:nvPr>
        </p:nvSpPr>
        <p:spPr/>
        <p:txBody>
          <a:bodyPr/>
          <a:lstStyle/>
          <a:p>
            <a:fld id="{FFEA572C-CBDF-4B8F-BDD3-41C6B3F93F23}" type="slidenum">
              <a:rPr lang="en-US" smtClean="0"/>
              <a:t>36</a:t>
            </a:fld>
            <a:endParaRPr lang="en-US"/>
          </a:p>
        </p:txBody>
      </p:sp>
    </p:spTree>
    <p:extLst>
      <p:ext uri="{BB962C8B-B14F-4D97-AF65-F5344CB8AC3E}">
        <p14:creationId xmlns:p14="http://schemas.microsoft.com/office/powerpoint/2010/main" val="36693095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itle 1"/>
          <p:cNvSpPr>
            <a:spLocks noGrp="1"/>
          </p:cNvSpPr>
          <p:nvPr>
            <p:ph type="title"/>
          </p:nvPr>
        </p:nvSpPr>
        <p:spPr/>
        <p:txBody>
          <a:bodyPr/>
          <a:lstStyle/>
          <a:p>
            <a:r>
              <a:rPr lang="nn-NO" smtClean="0"/>
              <a:t>Diodes</a:t>
            </a:r>
            <a:endParaRPr lang="en-US" smtClean="0"/>
          </a:p>
        </p:txBody>
      </p:sp>
      <p:sp>
        <p:nvSpPr>
          <p:cNvPr id="145411" name="Content Placeholder 2"/>
          <p:cNvSpPr>
            <a:spLocks noGrp="1"/>
          </p:cNvSpPr>
          <p:nvPr>
            <p:ph idx="1"/>
          </p:nvPr>
        </p:nvSpPr>
        <p:spPr>
          <a:xfrm>
            <a:off x="990600" y="1524000"/>
            <a:ext cx="7467600" cy="4953000"/>
          </a:xfrm>
        </p:spPr>
        <p:txBody>
          <a:bodyPr>
            <a:normAutofit fontScale="92500"/>
          </a:bodyPr>
          <a:lstStyle/>
          <a:p>
            <a:pPr marL="0" indent="0">
              <a:buNone/>
            </a:pPr>
            <a:r>
              <a:rPr lang="nn-NO" b="1" dirty="0" smtClean="0"/>
              <a:t>Zener Diode:</a:t>
            </a:r>
          </a:p>
          <a:p>
            <a:pPr marL="0" indent="0">
              <a:buNone/>
            </a:pPr>
            <a:r>
              <a:rPr lang="nn-NO" b="1" dirty="0" smtClean="0"/>
              <a:t>a = anode,  k=cathode                 Circuit Symbol</a:t>
            </a:r>
          </a:p>
          <a:p>
            <a:pPr marL="0" indent="0">
              <a:buNone/>
            </a:pPr>
            <a:r>
              <a:rPr lang="nn-NO" sz="2400" dirty="0" smtClean="0"/>
              <a:t>Use as Voltage  regulator for low current power supplies with a resistor and  a zener  Diode connected </a:t>
            </a:r>
            <a:r>
              <a:rPr lang="nn-NO" sz="2400" b="1" dirty="0" smtClean="0"/>
              <a:t>in reverse </a:t>
            </a:r>
            <a:r>
              <a:rPr lang="nn-NO" sz="2400" dirty="0" smtClean="0"/>
              <a:t>as shown is diagram.</a:t>
            </a:r>
          </a:p>
          <a:p>
            <a:pPr marL="0" indent="0">
              <a:buNone/>
            </a:pPr>
            <a:r>
              <a:rPr lang="nn-NO" sz="2400" dirty="0" smtClean="0"/>
              <a:t>Are rated by their </a:t>
            </a:r>
          </a:p>
          <a:p>
            <a:pPr marL="0" indent="0">
              <a:buNone/>
            </a:pPr>
            <a:r>
              <a:rPr lang="nn-NO" sz="2400" dirty="0" smtClean="0"/>
              <a:t>      </a:t>
            </a:r>
            <a:r>
              <a:rPr lang="nn-NO" sz="2400" b="1" dirty="0" smtClean="0"/>
              <a:t>Breakdown Voltage Vz &amp; </a:t>
            </a:r>
          </a:p>
          <a:p>
            <a:pPr marL="0" indent="0">
              <a:buNone/>
            </a:pPr>
            <a:r>
              <a:rPr lang="nn-NO" sz="2400" b="1" dirty="0" smtClean="0"/>
              <a:t>      Maximum  Power Pz</a:t>
            </a:r>
          </a:p>
          <a:p>
            <a:pPr marL="0" indent="0">
              <a:buNone/>
            </a:pPr>
            <a:r>
              <a:rPr lang="nn-NO" sz="2400" b="1" dirty="0" smtClean="0"/>
              <a:t>Typical  Rating Values </a:t>
            </a:r>
          </a:p>
          <a:p>
            <a:pPr marL="0" indent="0">
              <a:buNone/>
            </a:pPr>
            <a:r>
              <a:rPr lang="nn-NO" sz="2400" b="1" dirty="0" smtClean="0"/>
              <a:t>     400mW or 1.3W</a:t>
            </a:r>
          </a:p>
          <a:p>
            <a:pPr marL="0" indent="0">
              <a:buNone/>
            </a:pPr>
            <a:r>
              <a:rPr lang="nn-NO" sz="2400" dirty="0" smtClean="0"/>
              <a:t>Resistor limits the current</a:t>
            </a:r>
          </a:p>
          <a:p>
            <a:pPr marL="0" indent="0">
              <a:buNone/>
            </a:pPr>
            <a:endParaRPr lang="en-US" sz="2400" dirty="0" smtClean="0"/>
          </a:p>
        </p:txBody>
      </p:sp>
      <p:pic>
        <p:nvPicPr>
          <p:cNvPr id="145412" name="Picture 3" descr="Zener dio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15240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5413" name="Picture 5" descr="zener diode 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1676400"/>
            <a:ext cx="17335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5414" name="Picture 5" descr="Zener diode circui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3657600"/>
            <a:ext cx="31242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37</a:t>
            </a:fld>
            <a:endParaRPr lang="en-US"/>
          </a:p>
        </p:txBody>
      </p:sp>
    </p:spTree>
    <p:extLst>
      <p:ext uri="{BB962C8B-B14F-4D97-AF65-F5344CB8AC3E}">
        <p14:creationId xmlns:p14="http://schemas.microsoft.com/office/powerpoint/2010/main" val="28038498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1"/>
          <p:cNvSpPr>
            <a:spLocks noGrp="1"/>
          </p:cNvSpPr>
          <p:nvPr>
            <p:ph type="title"/>
          </p:nvPr>
        </p:nvSpPr>
        <p:spPr/>
        <p:txBody>
          <a:bodyPr/>
          <a:lstStyle/>
          <a:p>
            <a:r>
              <a:rPr lang="nn-NO" smtClean="0"/>
              <a:t>Diodes</a:t>
            </a:r>
            <a:endParaRPr lang="en-US" smtClean="0"/>
          </a:p>
        </p:txBody>
      </p:sp>
      <p:sp>
        <p:nvSpPr>
          <p:cNvPr id="146435" name="Content Placeholder 2"/>
          <p:cNvSpPr>
            <a:spLocks noGrp="1"/>
          </p:cNvSpPr>
          <p:nvPr>
            <p:ph idx="1"/>
          </p:nvPr>
        </p:nvSpPr>
        <p:spPr/>
        <p:txBody>
          <a:bodyPr/>
          <a:lstStyle/>
          <a:p>
            <a:pPr>
              <a:buFont typeface="Wingdings" pitchFamily="2" charset="2"/>
              <a:buChar char="q"/>
            </a:pPr>
            <a:r>
              <a:rPr lang="nn-NO" smtClean="0"/>
              <a:t>Current through resistor is constant</a:t>
            </a:r>
            <a:r>
              <a:rPr lang="en-US" smtClean="0"/>
              <a:t> , so when there is no output current ,all the  current flows through the Zener diode.</a:t>
            </a:r>
          </a:p>
          <a:p>
            <a:pPr>
              <a:buFont typeface="Wingdings" pitchFamily="2" charset="2"/>
              <a:buChar char="q"/>
            </a:pPr>
            <a:r>
              <a:rPr lang="nn-NO" smtClean="0"/>
              <a:t>Zener Diode power rating Pz must be large enough to withstand this.</a:t>
            </a:r>
          </a:p>
        </p:txBody>
      </p:sp>
      <p:sp>
        <p:nvSpPr>
          <p:cNvPr id="2" name="Slide Number Placeholder 1"/>
          <p:cNvSpPr>
            <a:spLocks noGrp="1"/>
          </p:cNvSpPr>
          <p:nvPr>
            <p:ph type="sldNum" sz="quarter" idx="12"/>
          </p:nvPr>
        </p:nvSpPr>
        <p:spPr/>
        <p:txBody>
          <a:bodyPr/>
          <a:lstStyle/>
          <a:p>
            <a:fld id="{FFEA572C-CBDF-4B8F-BDD3-41C6B3F93F23}" type="slidenum">
              <a:rPr lang="en-US" smtClean="0"/>
              <a:t>38</a:t>
            </a:fld>
            <a:endParaRPr lang="en-US"/>
          </a:p>
        </p:txBody>
      </p:sp>
    </p:spTree>
    <p:extLst>
      <p:ext uri="{BB962C8B-B14F-4D97-AF65-F5344CB8AC3E}">
        <p14:creationId xmlns:p14="http://schemas.microsoft.com/office/powerpoint/2010/main" val="33097677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p:txBody>
          <a:bodyPr/>
          <a:lstStyle/>
          <a:p>
            <a:r>
              <a:rPr lang="nn-NO" smtClean="0"/>
              <a:t>Diodes</a:t>
            </a:r>
            <a:endParaRPr lang="en-US" smtClean="0"/>
          </a:p>
        </p:txBody>
      </p:sp>
      <p:sp>
        <p:nvSpPr>
          <p:cNvPr id="147459" name="Content Placeholder 2"/>
          <p:cNvSpPr>
            <a:spLocks noGrp="1"/>
          </p:cNvSpPr>
          <p:nvPr>
            <p:ph idx="1"/>
          </p:nvPr>
        </p:nvSpPr>
        <p:spPr>
          <a:xfrm>
            <a:off x="990600" y="1524000"/>
            <a:ext cx="7391400" cy="4953000"/>
          </a:xfrm>
        </p:spPr>
        <p:txBody>
          <a:bodyPr/>
          <a:lstStyle/>
          <a:p>
            <a:pPr marL="0" indent="0">
              <a:buNone/>
            </a:pPr>
            <a:r>
              <a:rPr lang="en-US" b="1" dirty="0" smtClean="0"/>
              <a:t>Choosing a </a:t>
            </a:r>
            <a:r>
              <a:rPr lang="en-US" b="1" dirty="0" err="1" smtClean="0"/>
              <a:t>Zener</a:t>
            </a:r>
            <a:r>
              <a:rPr lang="en-US" b="1" dirty="0" smtClean="0"/>
              <a:t> Diode and Resistor:</a:t>
            </a:r>
            <a:endParaRPr lang="en-US" dirty="0" smtClean="0"/>
          </a:p>
          <a:p>
            <a:pPr marL="0" indent="0">
              <a:buNone/>
            </a:pPr>
            <a:r>
              <a:rPr lang="en-US" sz="2400" dirty="0" smtClean="0"/>
              <a:t>The </a:t>
            </a:r>
            <a:r>
              <a:rPr lang="en-US" sz="2400" b="1" dirty="0" err="1" smtClean="0"/>
              <a:t>zener</a:t>
            </a:r>
            <a:r>
              <a:rPr lang="en-US" sz="2400" b="1" dirty="0" smtClean="0"/>
              <a:t> voltage </a:t>
            </a:r>
            <a:r>
              <a:rPr lang="en-US" sz="2400" b="1" dirty="0" err="1" smtClean="0"/>
              <a:t>Vz</a:t>
            </a:r>
            <a:r>
              <a:rPr lang="en-US" sz="2400" dirty="0" smtClean="0"/>
              <a:t> is the output voltage required</a:t>
            </a:r>
          </a:p>
          <a:p>
            <a:pPr marL="0" indent="0">
              <a:buNone/>
            </a:pPr>
            <a:r>
              <a:rPr lang="en-US" sz="2400" dirty="0" smtClean="0"/>
              <a:t>The </a:t>
            </a:r>
            <a:r>
              <a:rPr lang="en-US" sz="2400" b="1" dirty="0" smtClean="0"/>
              <a:t>input voltage </a:t>
            </a:r>
            <a:r>
              <a:rPr lang="en-US" sz="2400" b="1" dirty="0" err="1" smtClean="0"/>
              <a:t>Vs</a:t>
            </a:r>
            <a:r>
              <a:rPr lang="en-US" sz="2400" dirty="0" smtClean="0"/>
              <a:t> must be a few volts greater than </a:t>
            </a:r>
            <a:r>
              <a:rPr lang="en-US" sz="2400" dirty="0" err="1" smtClean="0"/>
              <a:t>Vz</a:t>
            </a:r>
            <a:r>
              <a:rPr lang="en-US" sz="2400" dirty="0" smtClean="0"/>
              <a:t>  (this is to allow for small fluctuations in </a:t>
            </a:r>
            <a:r>
              <a:rPr lang="en-US" sz="2400" dirty="0" err="1" smtClean="0"/>
              <a:t>Vs</a:t>
            </a:r>
            <a:r>
              <a:rPr lang="en-US" sz="2400" dirty="0" smtClean="0"/>
              <a:t> due to ripple)</a:t>
            </a:r>
          </a:p>
          <a:p>
            <a:pPr marL="0" indent="0">
              <a:buNone/>
            </a:pPr>
            <a:r>
              <a:rPr lang="en-US" sz="2400" dirty="0" smtClean="0"/>
              <a:t>The </a:t>
            </a:r>
            <a:r>
              <a:rPr lang="en-US" sz="2400" b="1" dirty="0" smtClean="0"/>
              <a:t>maximum current Imax</a:t>
            </a:r>
            <a:r>
              <a:rPr lang="en-US" sz="2400" dirty="0" smtClean="0"/>
              <a:t> is the output current required plus 10%</a:t>
            </a:r>
          </a:p>
          <a:p>
            <a:pPr marL="0" indent="0">
              <a:buNone/>
            </a:pPr>
            <a:r>
              <a:rPr lang="en-US" sz="2400" dirty="0" smtClean="0"/>
              <a:t>The </a:t>
            </a:r>
            <a:r>
              <a:rPr lang="en-US" sz="2400" b="1" dirty="0" err="1" smtClean="0"/>
              <a:t>zener</a:t>
            </a:r>
            <a:r>
              <a:rPr lang="en-US" sz="2400" b="1" dirty="0" smtClean="0"/>
              <a:t> power </a:t>
            </a:r>
            <a:r>
              <a:rPr lang="en-US" sz="2400" b="1" dirty="0" err="1" smtClean="0"/>
              <a:t>Pz</a:t>
            </a:r>
            <a:r>
              <a:rPr lang="en-US" sz="2400" dirty="0" smtClean="0"/>
              <a:t> is determined by the maximum current:  </a:t>
            </a:r>
            <a:r>
              <a:rPr lang="en-US" sz="2400" dirty="0" err="1" smtClean="0"/>
              <a:t>Pz</a:t>
            </a:r>
            <a:r>
              <a:rPr lang="en-US" sz="2400" dirty="0" smtClean="0"/>
              <a:t> &gt; </a:t>
            </a:r>
            <a:r>
              <a:rPr lang="en-US" sz="2400" dirty="0" err="1" smtClean="0"/>
              <a:t>Vz</a:t>
            </a:r>
            <a:r>
              <a:rPr lang="en-US" sz="2400" dirty="0" smtClean="0"/>
              <a:t> × Imax</a:t>
            </a:r>
          </a:p>
          <a:p>
            <a:pPr marL="0" indent="0">
              <a:buNone/>
            </a:pPr>
            <a:r>
              <a:rPr lang="en-US" sz="2400" dirty="0" smtClean="0"/>
              <a:t>The </a:t>
            </a:r>
            <a:r>
              <a:rPr lang="en-US" sz="2400" b="1" dirty="0" smtClean="0"/>
              <a:t>resistor resistance</a:t>
            </a:r>
            <a:r>
              <a:rPr lang="en-US" sz="2400" dirty="0" smtClean="0"/>
              <a:t>:  R = (</a:t>
            </a:r>
            <a:r>
              <a:rPr lang="en-US" sz="2400" dirty="0" err="1" smtClean="0"/>
              <a:t>Vs</a:t>
            </a:r>
            <a:r>
              <a:rPr lang="en-US" sz="2400" dirty="0" smtClean="0"/>
              <a:t> - </a:t>
            </a:r>
            <a:r>
              <a:rPr lang="en-US" sz="2400" dirty="0" err="1" smtClean="0"/>
              <a:t>Vz</a:t>
            </a:r>
            <a:r>
              <a:rPr lang="en-US" sz="2400" dirty="0" smtClean="0"/>
              <a:t>) / Imax</a:t>
            </a:r>
          </a:p>
          <a:p>
            <a:pPr marL="0" indent="0">
              <a:buNone/>
            </a:pPr>
            <a:r>
              <a:rPr lang="en-US" sz="2400" dirty="0" smtClean="0"/>
              <a:t>The </a:t>
            </a:r>
            <a:r>
              <a:rPr lang="en-US" sz="2400" b="1" dirty="0" smtClean="0"/>
              <a:t>resistor power rating</a:t>
            </a:r>
            <a:r>
              <a:rPr lang="en-US" sz="2400" dirty="0" smtClean="0"/>
              <a:t>:  P &gt; (</a:t>
            </a:r>
            <a:r>
              <a:rPr lang="en-US" sz="2400" dirty="0" err="1" smtClean="0"/>
              <a:t>Vs</a:t>
            </a:r>
            <a:r>
              <a:rPr lang="en-US" sz="2400" dirty="0" smtClean="0"/>
              <a:t> - </a:t>
            </a:r>
            <a:r>
              <a:rPr lang="en-US" sz="2400" dirty="0" err="1" smtClean="0"/>
              <a:t>Vz</a:t>
            </a:r>
            <a:r>
              <a:rPr lang="en-US" sz="2400" dirty="0" smtClean="0"/>
              <a:t>) × Imax</a:t>
            </a:r>
          </a:p>
          <a:p>
            <a:pPr marL="0" indent="0">
              <a:buNone/>
            </a:pPr>
            <a:endParaRPr lang="en-US"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39</a:t>
            </a:fld>
            <a:endParaRPr lang="en-US"/>
          </a:p>
        </p:txBody>
      </p:sp>
    </p:spTree>
    <p:extLst>
      <p:ext uri="{BB962C8B-B14F-4D97-AF65-F5344CB8AC3E}">
        <p14:creationId xmlns:p14="http://schemas.microsoft.com/office/powerpoint/2010/main" val="4104801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a:xfrm>
            <a:off x="762000" y="76200"/>
            <a:ext cx="7239000" cy="838200"/>
          </a:xfrm>
        </p:spPr>
        <p:txBody>
          <a:bodyPr/>
          <a:lstStyle/>
          <a:p>
            <a:r>
              <a:rPr lang="nn-NO" smtClean="0"/>
              <a:t>Capacitors</a:t>
            </a:r>
            <a:endParaRPr lang="en-US" smtClean="0"/>
          </a:p>
        </p:txBody>
      </p:sp>
      <p:sp>
        <p:nvSpPr>
          <p:cNvPr id="111619" name="Content Placeholder 2"/>
          <p:cNvSpPr>
            <a:spLocks noGrp="1"/>
          </p:cNvSpPr>
          <p:nvPr>
            <p:ph idx="1"/>
          </p:nvPr>
        </p:nvSpPr>
        <p:spPr>
          <a:xfrm>
            <a:off x="990600" y="1524000"/>
            <a:ext cx="7696200" cy="5029200"/>
          </a:xfrm>
        </p:spPr>
        <p:txBody>
          <a:bodyPr>
            <a:normAutofit/>
          </a:bodyPr>
          <a:lstStyle/>
          <a:p>
            <a:pPr marL="0" indent="0">
              <a:buNone/>
            </a:pPr>
            <a:r>
              <a:rPr lang="nn-NO" dirty="0" smtClean="0"/>
              <a:t>Three Prefixes used:</a:t>
            </a:r>
          </a:p>
          <a:p>
            <a:pPr>
              <a:buFont typeface="Wingdings" pitchFamily="2" charset="2"/>
              <a:buChar char="Ø"/>
            </a:pPr>
            <a:r>
              <a:rPr lang="nn-NO" dirty="0" smtClean="0"/>
              <a:t>Micro </a:t>
            </a:r>
            <a:r>
              <a:rPr lang="nn-NO" dirty="0" smtClean="0">
                <a:sym typeface="Symbol" pitchFamily="18" charset="2"/>
              </a:rPr>
              <a:t></a:t>
            </a:r>
          </a:p>
          <a:p>
            <a:pPr marL="0" indent="0">
              <a:buNone/>
            </a:pPr>
            <a:r>
              <a:rPr lang="en-US" dirty="0"/>
              <a:t>µ = 10</a:t>
            </a:r>
            <a:r>
              <a:rPr lang="en-US" baseline="30000" dirty="0"/>
              <a:t>-6</a:t>
            </a:r>
            <a:r>
              <a:rPr lang="en-US" dirty="0"/>
              <a:t> (millionth),                 1000000µF = 1F</a:t>
            </a:r>
          </a:p>
          <a:p>
            <a:pPr>
              <a:buFont typeface="Wingdings" pitchFamily="2" charset="2"/>
              <a:buChar char="Ø"/>
            </a:pPr>
            <a:r>
              <a:rPr lang="nn-NO" dirty="0" smtClean="0"/>
              <a:t>Nano  n</a:t>
            </a:r>
          </a:p>
          <a:p>
            <a:pPr marL="0" indent="0">
              <a:buNone/>
            </a:pPr>
            <a:r>
              <a:rPr lang="en-US" dirty="0"/>
              <a:t>n =10</a:t>
            </a:r>
            <a:r>
              <a:rPr lang="en-US" baseline="30000" dirty="0"/>
              <a:t>-9</a:t>
            </a:r>
            <a:r>
              <a:rPr lang="en-US" dirty="0"/>
              <a:t> (thousand-millionth),  1000nF = 1µF</a:t>
            </a:r>
          </a:p>
          <a:p>
            <a:pPr>
              <a:buFont typeface="Wingdings" pitchFamily="2" charset="2"/>
              <a:buChar char="Ø"/>
            </a:pPr>
            <a:r>
              <a:rPr lang="nn-NO" dirty="0" smtClean="0"/>
              <a:t>Pico    p</a:t>
            </a:r>
          </a:p>
          <a:p>
            <a:pPr marL="0" indent="0">
              <a:buNone/>
            </a:pPr>
            <a:r>
              <a:rPr lang="en-US" dirty="0" smtClean="0"/>
              <a:t>p =10</a:t>
            </a:r>
            <a:r>
              <a:rPr lang="en-US" baseline="30000" dirty="0" smtClean="0"/>
              <a:t>-12</a:t>
            </a:r>
            <a:r>
              <a:rPr lang="en-US" dirty="0" smtClean="0"/>
              <a:t> (million-millionth),    1000pF = 1nF</a:t>
            </a:r>
          </a:p>
          <a:p>
            <a:endParaRPr lang="en-US"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4</a:t>
            </a:fld>
            <a:endParaRPr lang="en-US"/>
          </a:p>
        </p:txBody>
      </p:sp>
    </p:spTree>
    <p:extLst>
      <p:ext uri="{BB962C8B-B14F-4D97-AF65-F5344CB8AC3E}">
        <p14:creationId xmlns:p14="http://schemas.microsoft.com/office/powerpoint/2010/main" val="11687349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p:txBody>
          <a:bodyPr/>
          <a:lstStyle/>
          <a:p>
            <a:r>
              <a:rPr lang="nn-NO" smtClean="0"/>
              <a:t>Diodes</a:t>
            </a:r>
            <a:endParaRPr lang="en-US" smtClean="0"/>
          </a:p>
        </p:txBody>
      </p:sp>
      <p:sp>
        <p:nvSpPr>
          <p:cNvPr id="168963" name="Content Placeholder 2"/>
          <p:cNvSpPr>
            <a:spLocks noGrp="1"/>
          </p:cNvSpPr>
          <p:nvPr>
            <p:ph idx="1"/>
          </p:nvPr>
        </p:nvSpPr>
        <p:spPr>
          <a:xfrm>
            <a:off x="990600" y="1371600"/>
            <a:ext cx="7696200" cy="5181600"/>
          </a:xfrm>
        </p:spPr>
        <p:txBody>
          <a:bodyPr/>
          <a:lstStyle/>
          <a:p>
            <a:pPr marL="0" indent="0">
              <a:buNone/>
              <a:defRPr/>
            </a:pPr>
            <a:r>
              <a:rPr lang="en-US" b="1" dirty="0" smtClean="0"/>
              <a:t>Example:</a:t>
            </a:r>
            <a:r>
              <a:rPr lang="en-US" dirty="0" smtClean="0"/>
              <a:t> output voltage required is 5V, output current required is 60mA.</a:t>
            </a:r>
          </a:p>
          <a:p>
            <a:pPr marL="0" indent="0">
              <a:buNone/>
              <a:defRPr/>
            </a:pPr>
            <a:r>
              <a:rPr lang="en-US" sz="2400" b="1" dirty="0" err="1" smtClean="0"/>
              <a:t>Vz</a:t>
            </a:r>
            <a:r>
              <a:rPr lang="en-US" sz="2400" b="1" dirty="0" smtClean="0"/>
              <a:t> = 4.7V</a:t>
            </a:r>
            <a:r>
              <a:rPr lang="en-US" sz="2400" dirty="0" smtClean="0"/>
              <a:t> (nearest value available)</a:t>
            </a:r>
          </a:p>
          <a:p>
            <a:pPr marL="0" indent="0">
              <a:buNone/>
              <a:defRPr/>
            </a:pPr>
            <a:r>
              <a:rPr lang="en-US" sz="2400" b="1" dirty="0" smtClean="0"/>
              <a:t>Vs = 8V</a:t>
            </a:r>
            <a:r>
              <a:rPr lang="en-US" sz="2400" dirty="0" smtClean="0"/>
              <a:t> (it must be a few volts greater than </a:t>
            </a:r>
            <a:r>
              <a:rPr lang="en-US" sz="2400" dirty="0" err="1" smtClean="0"/>
              <a:t>Vz</a:t>
            </a:r>
            <a:r>
              <a:rPr lang="en-US" sz="2400" dirty="0" smtClean="0"/>
              <a:t>)</a:t>
            </a:r>
          </a:p>
          <a:p>
            <a:pPr marL="0" indent="0">
              <a:buNone/>
              <a:defRPr/>
            </a:pPr>
            <a:r>
              <a:rPr lang="en-US" sz="2400" b="1" dirty="0" smtClean="0"/>
              <a:t>Imax = 66mA</a:t>
            </a:r>
            <a:r>
              <a:rPr lang="en-US" sz="2400" dirty="0" smtClean="0"/>
              <a:t> (output current plus 10%)</a:t>
            </a:r>
          </a:p>
          <a:p>
            <a:pPr marL="0" indent="0">
              <a:buNone/>
              <a:defRPr/>
            </a:pPr>
            <a:r>
              <a:rPr lang="en-US" sz="2400" dirty="0" err="1" smtClean="0"/>
              <a:t>Pz</a:t>
            </a:r>
            <a:r>
              <a:rPr lang="en-US" sz="2400" dirty="0" smtClean="0"/>
              <a:t> &gt; 4.7V × 66mA = 310mW, </a:t>
            </a:r>
          </a:p>
          <a:p>
            <a:pPr marL="0" indent="0">
              <a:buNone/>
              <a:defRPr/>
            </a:pPr>
            <a:r>
              <a:rPr lang="en-US" sz="2400" dirty="0" smtClean="0"/>
              <a:t>                            choose </a:t>
            </a:r>
            <a:r>
              <a:rPr lang="en-US" sz="2400" b="1" dirty="0" err="1" smtClean="0"/>
              <a:t>Pz</a:t>
            </a:r>
            <a:r>
              <a:rPr lang="en-US" sz="2400" b="1" dirty="0" smtClean="0"/>
              <a:t> = 400mW</a:t>
            </a:r>
            <a:endParaRPr lang="en-US" sz="2400" dirty="0" smtClean="0"/>
          </a:p>
          <a:p>
            <a:pPr marL="0" indent="0">
              <a:buNone/>
              <a:defRPr/>
            </a:pPr>
            <a:r>
              <a:rPr lang="en-US" sz="2400" dirty="0" smtClean="0"/>
              <a:t>R = (8V - 4.7V) / 66mA = 0.05k  = 50 ,</a:t>
            </a:r>
          </a:p>
          <a:p>
            <a:pPr marL="0" indent="0">
              <a:buNone/>
              <a:defRPr/>
            </a:pPr>
            <a:r>
              <a:rPr lang="en-US" sz="2400" dirty="0" smtClean="0"/>
              <a:t>                            choose </a:t>
            </a:r>
            <a:r>
              <a:rPr lang="en-US" sz="2400" b="1" dirty="0" smtClean="0"/>
              <a:t>R = 47</a:t>
            </a:r>
            <a:r>
              <a:rPr lang="en-US" sz="2400" dirty="0" smtClean="0"/>
              <a:t> </a:t>
            </a:r>
            <a:r>
              <a:rPr lang="en-US" sz="2400" dirty="0" smtClean="0">
                <a:sym typeface="Symbol"/>
              </a:rPr>
              <a:t></a:t>
            </a:r>
            <a:endParaRPr lang="en-US" sz="2400" dirty="0" smtClean="0"/>
          </a:p>
          <a:p>
            <a:pPr marL="0" indent="0">
              <a:buNone/>
              <a:defRPr/>
            </a:pPr>
            <a:r>
              <a:rPr lang="en-US" sz="2400" dirty="0" smtClean="0"/>
              <a:t>Resistor power rating P &gt; (8V - 4.7V) × 66mA = 218mW, </a:t>
            </a:r>
          </a:p>
          <a:p>
            <a:pPr marL="0" indent="0">
              <a:buNone/>
              <a:defRPr/>
            </a:pPr>
            <a:r>
              <a:rPr lang="en-US" sz="2400" dirty="0" smtClean="0"/>
              <a:t>                           choose </a:t>
            </a:r>
            <a:r>
              <a:rPr lang="en-US" sz="2400" b="1" dirty="0" smtClean="0"/>
              <a:t>P = 0.5W</a:t>
            </a:r>
            <a:endParaRPr lang="en-US" sz="2400" dirty="0" smtClean="0"/>
          </a:p>
          <a:p>
            <a:pPr marL="0" indent="0">
              <a:buNone/>
              <a:defRPr/>
            </a:pPr>
            <a:endParaRPr lang="en-US"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40</a:t>
            </a:fld>
            <a:endParaRPr lang="en-US"/>
          </a:p>
        </p:txBody>
      </p:sp>
    </p:spTree>
    <p:extLst>
      <p:ext uri="{BB962C8B-B14F-4D97-AF65-F5344CB8AC3E}">
        <p14:creationId xmlns:p14="http://schemas.microsoft.com/office/powerpoint/2010/main" val="17133004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Title 1"/>
          <p:cNvSpPr>
            <a:spLocks noGrp="1"/>
          </p:cNvSpPr>
          <p:nvPr>
            <p:ph type="title"/>
          </p:nvPr>
        </p:nvSpPr>
        <p:spPr/>
        <p:txBody>
          <a:bodyPr/>
          <a:lstStyle/>
          <a:p>
            <a:r>
              <a:rPr lang="nn-NO" smtClean="0"/>
              <a:t>LEDs</a:t>
            </a:r>
            <a:endParaRPr lang="en-US" smtClean="0"/>
          </a:p>
        </p:txBody>
      </p:sp>
      <p:sp>
        <p:nvSpPr>
          <p:cNvPr id="149507" name="Content Placeholder 2"/>
          <p:cNvSpPr>
            <a:spLocks noGrp="1"/>
          </p:cNvSpPr>
          <p:nvPr>
            <p:ph idx="1"/>
          </p:nvPr>
        </p:nvSpPr>
        <p:spPr>
          <a:xfrm>
            <a:off x="990600" y="1371600"/>
            <a:ext cx="7543800" cy="5181600"/>
          </a:xfrm>
        </p:spPr>
        <p:txBody>
          <a:bodyPr>
            <a:normAutofit lnSpcReduction="10000"/>
          </a:bodyPr>
          <a:lstStyle/>
          <a:p>
            <a:pPr marL="0" indent="0">
              <a:buNone/>
            </a:pPr>
            <a:r>
              <a:rPr lang="nn-NO" b="1" dirty="0" smtClean="0"/>
              <a:t>Light Emitting Diodes (LED):</a:t>
            </a:r>
          </a:p>
          <a:p>
            <a:pPr marL="0" indent="0">
              <a:buNone/>
            </a:pPr>
            <a:endParaRPr lang="nn-NO" dirty="0" smtClean="0"/>
          </a:p>
          <a:p>
            <a:pPr marL="0" indent="0">
              <a:buNone/>
            </a:pPr>
            <a:r>
              <a:rPr lang="nn-NO" sz="2400" b="1" dirty="0" smtClean="0"/>
              <a:t>                                                            Circuit Symbol</a:t>
            </a:r>
            <a:endParaRPr lang="nn-NO" sz="2400" dirty="0" smtClean="0"/>
          </a:p>
          <a:p>
            <a:pPr marL="0" indent="0">
              <a:buNone/>
            </a:pPr>
            <a:r>
              <a:rPr lang="nn-NO" b="1" dirty="0" smtClean="0"/>
              <a:t>Function:</a:t>
            </a:r>
          </a:p>
          <a:p>
            <a:pPr marL="0" indent="0">
              <a:buNone/>
            </a:pPr>
            <a:r>
              <a:rPr lang="nn-NO" sz="2400" dirty="0" smtClean="0"/>
              <a:t>LEDs emit light when  an electric current passes through them.</a:t>
            </a:r>
          </a:p>
          <a:p>
            <a:pPr marL="0" indent="0">
              <a:buNone/>
            </a:pPr>
            <a:r>
              <a:rPr lang="nn-NO" b="1" dirty="0" smtClean="0"/>
              <a:t>Connecting :</a:t>
            </a:r>
          </a:p>
          <a:p>
            <a:pPr marL="0" indent="0">
              <a:buNone/>
            </a:pPr>
            <a:r>
              <a:rPr lang="nn-NO" sz="2000" dirty="0" smtClean="0"/>
              <a:t>Diodes must be connected the correct way round</a:t>
            </a:r>
          </a:p>
          <a:p>
            <a:pPr marL="0" indent="0">
              <a:buNone/>
            </a:pPr>
            <a:r>
              <a:rPr lang="nn-NO" sz="2000" dirty="0" smtClean="0"/>
              <a:t>Diagram may be labelled:  </a:t>
            </a:r>
            <a:r>
              <a:rPr lang="nn-NO" sz="2000" b="1" dirty="0" smtClean="0"/>
              <a:t>a </a:t>
            </a:r>
            <a:r>
              <a:rPr lang="nn-NO" sz="2000" dirty="0" smtClean="0"/>
              <a:t>or </a:t>
            </a:r>
            <a:r>
              <a:rPr lang="nn-NO" sz="2000" b="1" dirty="0" smtClean="0"/>
              <a:t>+   Anode</a:t>
            </a:r>
            <a:r>
              <a:rPr lang="nn-NO" sz="2000" dirty="0" smtClean="0"/>
              <a:t> </a:t>
            </a:r>
          </a:p>
          <a:p>
            <a:pPr marL="0" indent="0">
              <a:buNone/>
            </a:pPr>
            <a:r>
              <a:rPr lang="nn-NO" sz="2000" dirty="0" smtClean="0"/>
              <a:t>                                                  </a:t>
            </a:r>
            <a:r>
              <a:rPr lang="nn-NO" sz="2000" b="1" dirty="0" smtClean="0"/>
              <a:t>k</a:t>
            </a:r>
            <a:r>
              <a:rPr lang="nn-NO" sz="2000" dirty="0" smtClean="0"/>
              <a:t> or </a:t>
            </a:r>
            <a:r>
              <a:rPr lang="nn-NO" sz="2000" b="1" dirty="0" smtClean="0"/>
              <a:t>-  Cathode</a:t>
            </a:r>
          </a:p>
          <a:p>
            <a:pPr marL="0" indent="0">
              <a:buNone/>
            </a:pPr>
            <a:r>
              <a:rPr lang="en-US" sz="2000" dirty="0" smtClean="0"/>
              <a:t>The cathode is the short lead and there may be a slight flat on the body of round LEDs. </a:t>
            </a:r>
            <a:endParaRPr lang="nn-NO" sz="2000" dirty="0" smtClean="0"/>
          </a:p>
        </p:txBody>
      </p:sp>
      <p:pic>
        <p:nvPicPr>
          <p:cNvPr id="149508" name="Picture 3" descr="L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19812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509" name="Picture 4" descr="LED circuit 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905000"/>
            <a:ext cx="17335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510" name="Picture 5" descr="LED connection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3962400"/>
            <a:ext cx="1447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41</a:t>
            </a:fld>
            <a:endParaRPr lang="en-US"/>
          </a:p>
        </p:txBody>
      </p:sp>
    </p:spTree>
    <p:extLst>
      <p:ext uri="{BB962C8B-B14F-4D97-AF65-F5344CB8AC3E}">
        <p14:creationId xmlns:p14="http://schemas.microsoft.com/office/powerpoint/2010/main" val="11790823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p:cNvSpPr>
            <a:spLocks noGrp="1"/>
          </p:cNvSpPr>
          <p:nvPr>
            <p:ph type="title"/>
          </p:nvPr>
        </p:nvSpPr>
        <p:spPr/>
        <p:txBody>
          <a:bodyPr/>
          <a:lstStyle/>
          <a:p>
            <a:r>
              <a:rPr lang="nn-NO" smtClean="0"/>
              <a:t>LEDs</a:t>
            </a:r>
            <a:endParaRPr lang="en-US" smtClean="0"/>
          </a:p>
        </p:txBody>
      </p:sp>
      <p:sp>
        <p:nvSpPr>
          <p:cNvPr id="150531" name="Content Placeholder 2"/>
          <p:cNvSpPr>
            <a:spLocks noGrp="1"/>
          </p:cNvSpPr>
          <p:nvPr>
            <p:ph idx="1"/>
          </p:nvPr>
        </p:nvSpPr>
        <p:spPr>
          <a:xfrm>
            <a:off x="990600" y="1447800"/>
            <a:ext cx="8001000" cy="5105400"/>
          </a:xfrm>
        </p:spPr>
        <p:txBody>
          <a:bodyPr/>
          <a:lstStyle/>
          <a:p>
            <a:pPr>
              <a:buFont typeface="Wingdings" pitchFamily="2" charset="2"/>
              <a:buChar char="q"/>
            </a:pPr>
            <a:r>
              <a:rPr lang="nn-NO" b="1" smtClean="0"/>
              <a:t>Soldering:</a:t>
            </a:r>
          </a:p>
          <a:p>
            <a:pPr>
              <a:buFont typeface="Wingdings" pitchFamily="2" charset="2"/>
              <a:buChar char="Ø"/>
            </a:pPr>
            <a:r>
              <a:rPr lang="nn-NO" sz="2400" b="1" smtClean="0"/>
              <a:t>LEDs </a:t>
            </a:r>
            <a:r>
              <a:rPr lang="nn-NO" sz="2400" smtClean="0"/>
              <a:t>can be damaged by heat when soldering</a:t>
            </a:r>
          </a:p>
          <a:p>
            <a:pPr>
              <a:buFont typeface="Wingdings" pitchFamily="2" charset="2"/>
              <a:buChar char="Ø"/>
            </a:pPr>
            <a:r>
              <a:rPr lang="nn-NO" sz="2400" smtClean="0"/>
              <a:t>Risk is small unless you are slow</a:t>
            </a:r>
          </a:p>
          <a:p>
            <a:pPr>
              <a:buFont typeface="Wingdings" pitchFamily="2" charset="2"/>
              <a:buChar char="Ø"/>
            </a:pPr>
            <a:r>
              <a:rPr lang="nn-NO" sz="2400" smtClean="0"/>
              <a:t>No special precaution is needed for soldering most </a:t>
            </a:r>
            <a:r>
              <a:rPr lang="nn-NO" sz="2400" b="1" smtClean="0"/>
              <a:t>LEDs</a:t>
            </a:r>
          </a:p>
          <a:p>
            <a:pPr>
              <a:buFont typeface="Wingdings" pitchFamily="2" charset="2"/>
              <a:buChar char="q"/>
            </a:pPr>
            <a:r>
              <a:rPr lang="nn-NO" sz="2400" b="1" smtClean="0"/>
              <a:t>Colours of LEDs</a:t>
            </a:r>
          </a:p>
          <a:p>
            <a:pPr>
              <a:buFont typeface="Wingdings" pitchFamily="2" charset="2"/>
              <a:buChar char="Ø"/>
            </a:pPr>
            <a:r>
              <a:rPr lang="nn-NO" sz="2400" smtClean="0"/>
              <a:t>Red, Orange, Amber, Yellow, Green, Blue, and White</a:t>
            </a:r>
          </a:p>
          <a:p>
            <a:pPr>
              <a:buFont typeface="Wingdings" pitchFamily="2" charset="2"/>
              <a:buChar char="Ø"/>
            </a:pPr>
            <a:r>
              <a:rPr lang="nn-NO" sz="2400" smtClean="0"/>
              <a:t>Blue &amp; White are  more expensive than other colours</a:t>
            </a:r>
            <a:endParaRPr lang="en-US" sz="2400" smtClean="0"/>
          </a:p>
        </p:txBody>
      </p:sp>
      <p:pic>
        <p:nvPicPr>
          <p:cNvPr id="150532" name="Picture 3" descr="LED colou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724400"/>
            <a:ext cx="5257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42</a:t>
            </a:fld>
            <a:endParaRPr lang="en-US"/>
          </a:p>
        </p:txBody>
      </p:sp>
    </p:spTree>
    <p:extLst>
      <p:ext uri="{BB962C8B-B14F-4D97-AF65-F5344CB8AC3E}">
        <p14:creationId xmlns:p14="http://schemas.microsoft.com/office/powerpoint/2010/main" val="13301071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1"/>
          <p:cNvSpPr>
            <a:spLocks noGrp="1"/>
          </p:cNvSpPr>
          <p:nvPr>
            <p:ph type="title"/>
          </p:nvPr>
        </p:nvSpPr>
        <p:spPr/>
        <p:txBody>
          <a:bodyPr/>
          <a:lstStyle/>
          <a:p>
            <a:r>
              <a:rPr lang="nn-NO" smtClean="0"/>
              <a:t>LEDs</a:t>
            </a:r>
            <a:endParaRPr lang="en-US" smtClean="0"/>
          </a:p>
        </p:txBody>
      </p:sp>
      <p:sp>
        <p:nvSpPr>
          <p:cNvPr id="151555" name="Content Placeholder 2"/>
          <p:cNvSpPr>
            <a:spLocks noGrp="1"/>
          </p:cNvSpPr>
          <p:nvPr>
            <p:ph idx="1"/>
          </p:nvPr>
        </p:nvSpPr>
        <p:spPr>
          <a:xfrm>
            <a:off x="990600" y="1524000"/>
            <a:ext cx="8001000" cy="4953000"/>
          </a:xfrm>
        </p:spPr>
        <p:txBody>
          <a:bodyPr/>
          <a:lstStyle/>
          <a:p>
            <a:pPr marL="0" indent="0">
              <a:buNone/>
            </a:pPr>
            <a:r>
              <a:rPr lang="nn-NO" sz="2400" dirty="0" smtClean="0"/>
              <a:t>Colour of an LEDs is determined by semiconductor material</a:t>
            </a:r>
          </a:p>
          <a:p>
            <a:pPr marL="0" indent="0">
              <a:buNone/>
            </a:pPr>
            <a:r>
              <a:rPr lang="nn-NO" sz="2400" dirty="0" smtClean="0"/>
              <a:t>Not by  colouring package plastic body</a:t>
            </a:r>
          </a:p>
          <a:p>
            <a:pPr marL="0" indent="0">
              <a:buNone/>
            </a:pPr>
            <a:r>
              <a:rPr lang="nn-NO" b="1" dirty="0" smtClean="0"/>
              <a:t>Tri-LEDs:</a:t>
            </a:r>
          </a:p>
          <a:p>
            <a:pPr marL="0" indent="0">
              <a:buNone/>
            </a:pPr>
            <a:r>
              <a:rPr lang="nn-NO" b="1" dirty="0" smtClean="0"/>
              <a:t>   -</a:t>
            </a:r>
            <a:r>
              <a:rPr lang="nn-NO" sz="2400" dirty="0" smtClean="0"/>
              <a:t>Most popular tri-LED has red and  green</a:t>
            </a:r>
          </a:p>
          <a:p>
            <a:pPr marL="0" indent="0">
              <a:buNone/>
            </a:pPr>
            <a:r>
              <a:rPr lang="nn-NO" sz="2400" dirty="0" smtClean="0"/>
              <a:t>     LED combined in one package with three leads</a:t>
            </a:r>
          </a:p>
          <a:p>
            <a:pPr marL="0" indent="0">
              <a:buNone/>
            </a:pPr>
            <a:r>
              <a:rPr lang="nn-NO" sz="2400" dirty="0" smtClean="0"/>
              <a:t>   -Diagram shows construction  of  tri-colour LED</a:t>
            </a:r>
          </a:p>
          <a:p>
            <a:pPr marL="0" indent="0">
              <a:buNone/>
            </a:pPr>
            <a:r>
              <a:rPr lang="nn-NO" sz="2400" dirty="0" smtClean="0"/>
              <a:t>   -</a:t>
            </a:r>
            <a:r>
              <a:rPr lang="en-US" sz="2400" dirty="0" smtClean="0"/>
              <a:t>The </a:t>
            </a:r>
            <a:r>
              <a:rPr lang="en-US" sz="2400" dirty="0" err="1" smtClean="0"/>
              <a:t>centre</a:t>
            </a:r>
            <a:r>
              <a:rPr lang="en-US" sz="2400" dirty="0" smtClean="0"/>
              <a:t> lead (k) is the common cathode for both LEDs, </a:t>
            </a:r>
          </a:p>
          <a:p>
            <a:pPr marL="0" indent="0">
              <a:buNone/>
            </a:pPr>
            <a:r>
              <a:rPr lang="en-US" sz="2400" dirty="0" smtClean="0"/>
              <a:t>   -Outer leads (a1 and a2) are the anodes to the LEDs allowing each one to be lit separately, or both together to give the third </a:t>
            </a:r>
            <a:r>
              <a:rPr lang="en-US" sz="2400" dirty="0" err="1" smtClean="0"/>
              <a:t>colour</a:t>
            </a:r>
            <a:r>
              <a:rPr lang="en-US" sz="2400" dirty="0" smtClean="0"/>
              <a:t>. </a:t>
            </a:r>
          </a:p>
        </p:txBody>
      </p:sp>
      <p:pic>
        <p:nvPicPr>
          <p:cNvPr id="151556" name="Picture 3" descr="Tri-colour L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2133600"/>
            <a:ext cx="11430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43</a:t>
            </a:fld>
            <a:endParaRPr lang="en-US"/>
          </a:p>
        </p:txBody>
      </p:sp>
    </p:spTree>
    <p:extLst>
      <p:ext uri="{BB962C8B-B14F-4D97-AF65-F5344CB8AC3E}">
        <p14:creationId xmlns:p14="http://schemas.microsoft.com/office/powerpoint/2010/main" val="14163314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914400" y="76200"/>
            <a:ext cx="7086600" cy="838200"/>
          </a:xfrm>
        </p:spPr>
        <p:txBody>
          <a:bodyPr/>
          <a:lstStyle/>
          <a:p>
            <a:r>
              <a:rPr lang="nn-NO" smtClean="0"/>
              <a:t>LEDs</a:t>
            </a:r>
            <a:endParaRPr lang="en-US" smtClean="0"/>
          </a:p>
        </p:txBody>
      </p:sp>
      <p:sp>
        <p:nvSpPr>
          <p:cNvPr id="152579" name="Content Placeholder 2"/>
          <p:cNvSpPr>
            <a:spLocks noGrp="1"/>
          </p:cNvSpPr>
          <p:nvPr>
            <p:ph idx="1"/>
          </p:nvPr>
        </p:nvSpPr>
        <p:spPr/>
        <p:txBody>
          <a:bodyPr/>
          <a:lstStyle/>
          <a:p>
            <a:r>
              <a:rPr lang="nn-NO" b="1" smtClean="0"/>
              <a:t>Bi-colour LEDs:</a:t>
            </a:r>
          </a:p>
          <a:p>
            <a:pPr>
              <a:buFont typeface="Wingdings" pitchFamily="2" charset="2"/>
              <a:buChar char="Ø"/>
            </a:pPr>
            <a:r>
              <a:rPr lang="nn-NO" sz="2400" smtClean="0"/>
              <a:t>Bi-colour LED has two LEDs wired in inverse parallel</a:t>
            </a:r>
          </a:p>
          <a:p>
            <a:pPr>
              <a:buFont typeface="Wingdings" pitchFamily="2" charset="2"/>
              <a:buChar char="Ø"/>
            </a:pPr>
            <a:r>
              <a:rPr lang="en-US" sz="2400" smtClean="0"/>
              <a:t>one forwards, one backwards</a:t>
            </a:r>
          </a:p>
          <a:p>
            <a:pPr>
              <a:buFont typeface="Wingdings" pitchFamily="2" charset="2"/>
              <a:buChar char="Ø"/>
            </a:pPr>
            <a:r>
              <a:rPr lang="en-US" sz="2400" smtClean="0"/>
              <a:t>combined in one package with two leads. </a:t>
            </a:r>
          </a:p>
          <a:p>
            <a:pPr>
              <a:buFont typeface="Wingdings" pitchFamily="2" charset="2"/>
              <a:buChar char="Ø"/>
            </a:pPr>
            <a:r>
              <a:rPr lang="en-US" sz="2400" smtClean="0"/>
              <a:t>Only one of the LEDs can be lit at one time </a:t>
            </a:r>
          </a:p>
          <a:p>
            <a:pPr>
              <a:buFont typeface="Wingdings" pitchFamily="2" charset="2"/>
              <a:buChar char="Ø"/>
            </a:pPr>
            <a:r>
              <a:rPr lang="en-US" sz="2400" smtClean="0"/>
              <a:t>they are less useful than the tri-colour LEDs </a:t>
            </a:r>
          </a:p>
        </p:txBody>
      </p:sp>
      <p:sp>
        <p:nvSpPr>
          <p:cNvPr id="2" name="Slide Number Placeholder 1"/>
          <p:cNvSpPr>
            <a:spLocks noGrp="1"/>
          </p:cNvSpPr>
          <p:nvPr>
            <p:ph type="sldNum" sz="quarter" idx="12"/>
          </p:nvPr>
        </p:nvSpPr>
        <p:spPr/>
        <p:txBody>
          <a:bodyPr/>
          <a:lstStyle/>
          <a:p>
            <a:fld id="{FFEA572C-CBDF-4B8F-BDD3-41C6B3F93F23}" type="slidenum">
              <a:rPr lang="en-US" smtClean="0"/>
              <a:t>44</a:t>
            </a:fld>
            <a:endParaRPr lang="en-US"/>
          </a:p>
        </p:txBody>
      </p:sp>
    </p:spTree>
    <p:extLst>
      <p:ext uri="{BB962C8B-B14F-4D97-AF65-F5344CB8AC3E}">
        <p14:creationId xmlns:p14="http://schemas.microsoft.com/office/powerpoint/2010/main" val="40768882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Title 1"/>
          <p:cNvSpPr>
            <a:spLocks noGrp="1"/>
          </p:cNvSpPr>
          <p:nvPr>
            <p:ph type="title"/>
          </p:nvPr>
        </p:nvSpPr>
        <p:spPr/>
        <p:txBody>
          <a:bodyPr/>
          <a:lstStyle/>
          <a:p>
            <a:r>
              <a:rPr lang="nn-NO" smtClean="0"/>
              <a:t>LEDs</a:t>
            </a:r>
            <a:endParaRPr lang="en-US" smtClean="0"/>
          </a:p>
        </p:txBody>
      </p:sp>
      <p:sp>
        <p:nvSpPr>
          <p:cNvPr id="153603" name="Content Placeholder 2"/>
          <p:cNvSpPr>
            <a:spLocks noGrp="1"/>
          </p:cNvSpPr>
          <p:nvPr>
            <p:ph idx="1"/>
          </p:nvPr>
        </p:nvSpPr>
        <p:spPr>
          <a:xfrm>
            <a:off x="990600" y="1524000"/>
            <a:ext cx="7696200" cy="4953000"/>
          </a:xfrm>
        </p:spPr>
        <p:txBody>
          <a:bodyPr/>
          <a:lstStyle/>
          <a:p>
            <a:r>
              <a:rPr lang="nn-NO" b="1" smtClean="0"/>
              <a:t>Sizes &amp; Shapes:</a:t>
            </a:r>
          </a:p>
          <a:p>
            <a:pPr>
              <a:buFont typeface="Wingdings" pitchFamily="2" charset="2"/>
              <a:buChar char="Ø"/>
            </a:pPr>
            <a:r>
              <a:rPr lang="en-US" sz="2000" smtClean="0"/>
              <a:t>LEDs are available in a wide variety of sizes and shapes.</a:t>
            </a:r>
          </a:p>
          <a:p>
            <a:pPr>
              <a:buFont typeface="Wingdings" pitchFamily="2" charset="2"/>
              <a:buChar char="Ø"/>
            </a:pPr>
            <a:r>
              <a:rPr lang="en-US" sz="2000" smtClean="0"/>
              <a:t>The 'standard' LED has a round cross-section of 5mm diameter </a:t>
            </a:r>
          </a:p>
          <a:p>
            <a:pPr>
              <a:buFont typeface="Wingdings" pitchFamily="2" charset="2"/>
              <a:buChar char="Ø"/>
            </a:pPr>
            <a:r>
              <a:rPr lang="en-US" sz="2000" smtClean="0"/>
              <a:t>This is probably the best type for general use,</a:t>
            </a:r>
          </a:p>
          <a:p>
            <a:pPr>
              <a:buFont typeface="Wingdings" pitchFamily="2" charset="2"/>
              <a:buChar char="Ø"/>
            </a:pPr>
            <a:r>
              <a:rPr lang="en-US" sz="2000" smtClean="0"/>
              <a:t> 3mm round LEDs are also popular.</a:t>
            </a:r>
          </a:p>
          <a:p>
            <a:pPr>
              <a:buFont typeface="Wingdings" pitchFamily="2" charset="2"/>
              <a:buChar char="Ø"/>
            </a:pPr>
            <a:r>
              <a:rPr lang="en-US" sz="2000" smtClean="0"/>
              <a:t>Round cross-section LEDs are frequently used </a:t>
            </a:r>
          </a:p>
          <a:p>
            <a:pPr>
              <a:buFont typeface="Wingdings" pitchFamily="2" charset="2"/>
              <a:buChar char="Ø"/>
            </a:pPr>
            <a:r>
              <a:rPr lang="en-US" sz="2000" smtClean="0"/>
              <a:t>They are very easy to install on boxes by drilling a hole of the LED diameter, </a:t>
            </a:r>
          </a:p>
          <a:p>
            <a:pPr>
              <a:buFont typeface="Wingdings" pitchFamily="2" charset="2"/>
              <a:buChar char="Ø"/>
            </a:pPr>
            <a:r>
              <a:rPr lang="en-US" sz="2000" smtClean="0"/>
              <a:t>adding a spot of glue will help to hold the LED if necessary.</a:t>
            </a:r>
          </a:p>
          <a:p>
            <a:pPr>
              <a:buFont typeface="Wingdings" pitchFamily="2" charset="2"/>
              <a:buChar char="Ø"/>
            </a:pPr>
            <a:r>
              <a:rPr lang="en-US" sz="2000" smtClean="0"/>
              <a:t> LED clips are also available to secure LEDs in holes.</a:t>
            </a:r>
          </a:p>
          <a:p>
            <a:pPr>
              <a:buFont typeface="Wingdings" pitchFamily="2" charset="2"/>
              <a:buChar char="Ø"/>
            </a:pPr>
            <a:r>
              <a:rPr lang="en-US" sz="2400" smtClean="0"/>
              <a:t> Other cross-section shapes include </a:t>
            </a:r>
            <a:r>
              <a:rPr lang="en-US" sz="2400" b="1" smtClean="0"/>
              <a:t>square, rectangular and triangular</a:t>
            </a:r>
          </a:p>
          <a:p>
            <a:pPr>
              <a:buFont typeface="Wingdings" pitchFamily="2" charset="2"/>
              <a:buChar char="Ø"/>
            </a:pPr>
            <a:endParaRPr lang="en-US" sz="2400" b="1" smtClean="0"/>
          </a:p>
        </p:txBody>
      </p:sp>
      <p:sp>
        <p:nvSpPr>
          <p:cNvPr id="2" name="Slide Number Placeholder 1"/>
          <p:cNvSpPr>
            <a:spLocks noGrp="1"/>
          </p:cNvSpPr>
          <p:nvPr>
            <p:ph type="sldNum" sz="quarter" idx="12"/>
          </p:nvPr>
        </p:nvSpPr>
        <p:spPr/>
        <p:txBody>
          <a:bodyPr/>
          <a:lstStyle/>
          <a:p>
            <a:fld id="{FFEA572C-CBDF-4B8F-BDD3-41C6B3F93F23}" type="slidenum">
              <a:rPr lang="en-US" smtClean="0"/>
              <a:t>45</a:t>
            </a:fld>
            <a:endParaRPr lang="en-US"/>
          </a:p>
        </p:txBody>
      </p:sp>
    </p:spTree>
    <p:extLst>
      <p:ext uri="{BB962C8B-B14F-4D97-AF65-F5344CB8AC3E}">
        <p14:creationId xmlns:p14="http://schemas.microsoft.com/office/powerpoint/2010/main" val="34721675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p:txBody>
          <a:bodyPr/>
          <a:lstStyle/>
          <a:p>
            <a:r>
              <a:rPr lang="nn-NO" smtClean="0"/>
              <a:t>LEDs</a:t>
            </a:r>
            <a:endParaRPr lang="en-US" smtClean="0"/>
          </a:p>
        </p:txBody>
      </p:sp>
      <p:sp>
        <p:nvSpPr>
          <p:cNvPr id="154627" name="Content Placeholder 2"/>
          <p:cNvSpPr>
            <a:spLocks noGrp="1"/>
          </p:cNvSpPr>
          <p:nvPr>
            <p:ph idx="1"/>
          </p:nvPr>
        </p:nvSpPr>
        <p:spPr>
          <a:xfrm>
            <a:off x="990600" y="1524000"/>
            <a:ext cx="7315200" cy="4876800"/>
          </a:xfrm>
        </p:spPr>
        <p:txBody>
          <a:bodyPr/>
          <a:lstStyle/>
          <a:p>
            <a:r>
              <a:rPr lang="nn-NO" b="1" smtClean="0"/>
              <a:t>Viewing  Angle:</a:t>
            </a:r>
          </a:p>
          <a:p>
            <a:pPr>
              <a:buFont typeface="Wingdings" pitchFamily="2" charset="2"/>
              <a:buChar char="Ø"/>
            </a:pPr>
            <a:r>
              <a:rPr lang="en-US" sz="2400" smtClean="0"/>
              <a:t>LEDs also vary in their viewing angle. </a:t>
            </a:r>
          </a:p>
          <a:p>
            <a:pPr>
              <a:buFont typeface="Wingdings" pitchFamily="2" charset="2"/>
              <a:buChar char="Ø"/>
            </a:pPr>
            <a:r>
              <a:rPr lang="en-US" sz="2400" smtClean="0"/>
              <a:t>This tells you how much the beam of light spreads out. </a:t>
            </a:r>
          </a:p>
          <a:p>
            <a:pPr>
              <a:buFont typeface="Wingdings" pitchFamily="2" charset="2"/>
              <a:buChar char="Ø"/>
            </a:pPr>
            <a:r>
              <a:rPr lang="en-US" sz="2400" smtClean="0"/>
              <a:t>Standard LEDs have a viewing angle of 60° </a:t>
            </a:r>
          </a:p>
          <a:p>
            <a:pPr>
              <a:buFont typeface="Wingdings" pitchFamily="2" charset="2"/>
              <a:buChar char="Ø"/>
            </a:pPr>
            <a:r>
              <a:rPr lang="en-US" sz="2400" smtClean="0"/>
              <a:t>Others have a narrow beam of 30° or less.</a:t>
            </a:r>
          </a:p>
          <a:p>
            <a:endParaRPr lang="nn-NO" sz="2400" b="1" smtClean="0"/>
          </a:p>
          <a:p>
            <a:endParaRPr lang="nn-NO" sz="2400" b="1" smtClean="0"/>
          </a:p>
          <a:p>
            <a:r>
              <a:rPr lang="nn-NO" sz="2400" b="1" smtClean="0"/>
              <a:t>                                  LED clip</a:t>
            </a:r>
            <a:endParaRPr lang="en-US" sz="2400" b="1" smtClean="0"/>
          </a:p>
        </p:txBody>
      </p:sp>
      <p:pic>
        <p:nvPicPr>
          <p:cNvPr id="154628" name="Picture 3" descr="LED Clip, photograph © Rapid Electron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038600"/>
            <a:ext cx="18288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46</a:t>
            </a:fld>
            <a:endParaRPr lang="en-US"/>
          </a:p>
        </p:txBody>
      </p:sp>
    </p:spTree>
    <p:extLst>
      <p:ext uri="{BB962C8B-B14F-4D97-AF65-F5344CB8AC3E}">
        <p14:creationId xmlns:p14="http://schemas.microsoft.com/office/powerpoint/2010/main" val="8422892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p:txBody>
          <a:bodyPr/>
          <a:lstStyle/>
          <a:p>
            <a:r>
              <a:rPr lang="nn-NO" smtClean="0"/>
              <a:t>LEDs</a:t>
            </a:r>
            <a:endParaRPr lang="en-US" smtClean="0"/>
          </a:p>
        </p:txBody>
      </p:sp>
      <p:sp>
        <p:nvSpPr>
          <p:cNvPr id="155651" name="Content Placeholder 2"/>
          <p:cNvSpPr>
            <a:spLocks noGrp="1"/>
          </p:cNvSpPr>
          <p:nvPr>
            <p:ph idx="1"/>
          </p:nvPr>
        </p:nvSpPr>
        <p:spPr>
          <a:xfrm>
            <a:off x="990600" y="1524000"/>
            <a:ext cx="7696200" cy="5029200"/>
          </a:xfrm>
        </p:spPr>
        <p:txBody>
          <a:bodyPr/>
          <a:lstStyle/>
          <a:p>
            <a:r>
              <a:rPr lang="nn-NO" b="1" smtClean="0"/>
              <a:t>Calculating an LED Resistor Value:</a:t>
            </a:r>
          </a:p>
          <a:p>
            <a:pPr>
              <a:buFont typeface="Wingdings" pitchFamily="2" charset="2"/>
              <a:buChar char="Ø"/>
            </a:pPr>
            <a:r>
              <a:rPr lang="en-US" sz="2000" smtClean="0"/>
              <a:t>An LED must have a resistor connected in series to limit the current through the LED, </a:t>
            </a:r>
          </a:p>
          <a:p>
            <a:pPr>
              <a:buFont typeface="Wingdings" pitchFamily="2" charset="2"/>
              <a:buChar char="Ø"/>
            </a:pPr>
            <a:r>
              <a:rPr lang="en-US" sz="2000" smtClean="0"/>
              <a:t>Otherwise it will burn out almost instantly.</a:t>
            </a:r>
          </a:p>
          <a:p>
            <a:pPr>
              <a:buFont typeface="Wingdings" pitchFamily="2" charset="2"/>
              <a:buChar char="Ø"/>
            </a:pPr>
            <a:r>
              <a:rPr lang="en-US" sz="2000" smtClean="0"/>
              <a:t>The resistor value, R is given by:</a:t>
            </a:r>
          </a:p>
          <a:p>
            <a:r>
              <a:rPr lang="en-US" sz="2400" b="1" smtClean="0"/>
              <a:t>              </a:t>
            </a:r>
          </a:p>
          <a:p>
            <a:r>
              <a:rPr lang="en-US" sz="2400" b="1" smtClean="0"/>
              <a:t>                 R = (V</a:t>
            </a:r>
            <a:r>
              <a:rPr lang="en-US" sz="2400" b="1" baseline="-25000" smtClean="0"/>
              <a:t>S</a:t>
            </a:r>
            <a:r>
              <a:rPr lang="en-US" sz="2400" b="1" smtClean="0"/>
              <a:t> - V</a:t>
            </a:r>
            <a:r>
              <a:rPr lang="en-US" sz="2400" b="1" baseline="-25000" smtClean="0"/>
              <a:t>L</a:t>
            </a:r>
            <a:r>
              <a:rPr lang="en-US" sz="2400" b="1" smtClean="0"/>
              <a:t>) / I </a:t>
            </a:r>
          </a:p>
          <a:p>
            <a:r>
              <a:rPr lang="nn-NO" sz="2400" b="1" smtClean="0"/>
              <a:t>Where:</a:t>
            </a:r>
            <a:endParaRPr lang="en-US" sz="2400" b="1" smtClean="0"/>
          </a:p>
          <a:p>
            <a:r>
              <a:rPr lang="en-US" sz="2000" b="1" smtClean="0"/>
              <a:t>                    V</a:t>
            </a:r>
            <a:r>
              <a:rPr lang="en-US" sz="2000" b="1" baseline="-25000" smtClean="0"/>
              <a:t>S</a:t>
            </a:r>
            <a:r>
              <a:rPr lang="en-US" sz="2000" smtClean="0"/>
              <a:t> = Supply voltage </a:t>
            </a:r>
          </a:p>
          <a:p>
            <a:r>
              <a:rPr lang="en-US" sz="2000" b="1" smtClean="0"/>
              <a:t>                    V</a:t>
            </a:r>
            <a:r>
              <a:rPr lang="en-US" sz="2000" b="1" baseline="-25000" smtClean="0"/>
              <a:t>L</a:t>
            </a:r>
            <a:r>
              <a:rPr lang="en-US" sz="2000" smtClean="0"/>
              <a:t> = LED voltage  usually 2V, but 4V for blue and white </a:t>
            </a:r>
          </a:p>
          <a:p>
            <a:r>
              <a:rPr lang="en-US" sz="2000" smtClean="0"/>
              <a:t>                             LEDs</a:t>
            </a:r>
          </a:p>
          <a:p>
            <a:r>
              <a:rPr lang="en-US" sz="2000" b="1" smtClean="0"/>
              <a:t>                    I</a:t>
            </a:r>
            <a:r>
              <a:rPr lang="en-US" sz="2000" smtClean="0"/>
              <a:t> = LED current  e.g. 10mA = 0.01A, or 20mA = 0.02A)</a:t>
            </a:r>
          </a:p>
          <a:p>
            <a:pPr>
              <a:buFont typeface="Wingdings" pitchFamily="2" charset="2"/>
              <a:buChar char="Ø"/>
            </a:pPr>
            <a:endParaRPr lang="en-US" sz="2400" smtClean="0"/>
          </a:p>
        </p:txBody>
      </p:sp>
      <p:pic>
        <p:nvPicPr>
          <p:cNvPr id="155652" name="Picture 3" descr="LED resistor circu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2667000"/>
            <a:ext cx="24384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47</a:t>
            </a:fld>
            <a:endParaRPr lang="en-US"/>
          </a:p>
        </p:txBody>
      </p:sp>
    </p:spTree>
    <p:extLst>
      <p:ext uri="{BB962C8B-B14F-4D97-AF65-F5344CB8AC3E}">
        <p14:creationId xmlns:p14="http://schemas.microsoft.com/office/powerpoint/2010/main" val="11732485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itle 1"/>
          <p:cNvSpPr>
            <a:spLocks noGrp="1"/>
          </p:cNvSpPr>
          <p:nvPr>
            <p:ph type="title"/>
          </p:nvPr>
        </p:nvSpPr>
        <p:spPr/>
        <p:txBody>
          <a:bodyPr/>
          <a:lstStyle/>
          <a:p>
            <a:r>
              <a:rPr lang="nn-NO" smtClean="0"/>
              <a:t>LEDs</a:t>
            </a:r>
            <a:endParaRPr lang="en-US" smtClean="0"/>
          </a:p>
        </p:txBody>
      </p:sp>
      <p:sp>
        <p:nvSpPr>
          <p:cNvPr id="156675" name="Content Placeholder 2"/>
          <p:cNvSpPr>
            <a:spLocks noGrp="1"/>
          </p:cNvSpPr>
          <p:nvPr>
            <p:ph idx="1"/>
          </p:nvPr>
        </p:nvSpPr>
        <p:spPr>
          <a:xfrm>
            <a:off x="990600" y="1524000"/>
            <a:ext cx="7620000" cy="4953000"/>
          </a:xfrm>
        </p:spPr>
        <p:txBody>
          <a:bodyPr/>
          <a:lstStyle/>
          <a:p>
            <a:pPr>
              <a:buFont typeface="Wingdings" pitchFamily="2" charset="2"/>
              <a:buChar char="Ø"/>
            </a:pPr>
            <a:r>
              <a:rPr lang="en-US" sz="2400" smtClean="0"/>
              <a:t>Make sure the LED current you choose is less than the maximum permitted </a:t>
            </a:r>
          </a:p>
          <a:p>
            <a:pPr>
              <a:buFont typeface="Wingdings" pitchFamily="2" charset="2"/>
              <a:buChar char="Ø"/>
            </a:pPr>
            <a:r>
              <a:rPr lang="en-US" sz="2400" b="1" smtClean="0"/>
              <a:t>Convert the current to amps (A)</a:t>
            </a:r>
            <a:r>
              <a:rPr lang="en-US" sz="2400" smtClean="0"/>
              <a:t> so the calculation will give the resistor value in ohms (</a:t>
            </a:r>
            <a:r>
              <a:rPr lang="en-US" sz="2400" smtClean="0">
                <a:sym typeface="Symbol" pitchFamily="18" charset="2"/>
              </a:rPr>
              <a:t></a:t>
            </a:r>
            <a:r>
              <a:rPr lang="en-US" sz="2400" smtClean="0"/>
              <a:t> ). </a:t>
            </a:r>
          </a:p>
          <a:p>
            <a:pPr>
              <a:buFont typeface="Wingdings" pitchFamily="2" charset="2"/>
              <a:buChar char="Ø"/>
            </a:pPr>
            <a:r>
              <a:rPr lang="en-US" sz="2400" smtClean="0"/>
              <a:t>To convert mA to A divide the current in mA by 1000 e.g 1mA =1/1000 = 0.001A.</a:t>
            </a:r>
          </a:p>
        </p:txBody>
      </p:sp>
      <p:sp>
        <p:nvSpPr>
          <p:cNvPr id="2" name="Slide Number Placeholder 1"/>
          <p:cNvSpPr>
            <a:spLocks noGrp="1"/>
          </p:cNvSpPr>
          <p:nvPr>
            <p:ph type="sldNum" sz="quarter" idx="12"/>
          </p:nvPr>
        </p:nvSpPr>
        <p:spPr/>
        <p:txBody>
          <a:bodyPr/>
          <a:lstStyle/>
          <a:p>
            <a:fld id="{FFEA572C-CBDF-4B8F-BDD3-41C6B3F93F23}" type="slidenum">
              <a:rPr lang="en-US" smtClean="0"/>
              <a:t>48</a:t>
            </a:fld>
            <a:endParaRPr lang="en-US"/>
          </a:p>
        </p:txBody>
      </p:sp>
    </p:spTree>
    <p:extLst>
      <p:ext uri="{BB962C8B-B14F-4D97-AF65-F5344CB8AC3E}">
        <p14:creationId xmlns:p14="http://schemas.microsoft.com/office/powerpoint/2010/main" val="39921415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Title 1"/>
          <p:cNvSpPr>
            <a:spLocks noGrp="1"/>
          </p:cNvSpPr>
          <p:nvPr>
            <p:ph type="title"/>
          </p:nvPr>
        </p:nvSpPr>
        <p:spPr/>
        <p:txBody>
          <a:bodyPr/>
          <a:lstStyle/>
          <a:p>
            <a:r>
              <a:rPr lang="nn-NO" smtClean="0"/>
              <a:t>LEDs</a:t>
            </a:r>
            <a:endParaRPr lang="en-US" smtClean="0"/>
          </a:p>
        </p:txBody>
      </p:sp>
      <p:sp>
        <p:nvSpPr>
          <p:cNvPr id="157699" name="Content Placeholder 2"/>
          <p:cNvSpPr>
            <a:spLocks noGrp="1"/>
          </p:cNvSpPr>
          <p:nvPr>
            <p:ph idx="1"/>
          </p:nvPr>
        </p:nvSpPr>
        <p:spPr>
          <a:xfrm>
            <a:off x="990600" y="1524000"/>
            <a:ext cx="8001000" cy="4953000"/>
          </a:xfrm>
        </p:spPr>
        <p:txBody>
          <a:bodyPr/>
          <a:lstStyle/>
          <a:p>
            <a:pPr>
              <a:buFont typeface="Wingdings" pitchFamily="2" charset="2"/>
              <a:buChar char="Ø"/>
            </a:pPr>
            <a:r>
              <a:rPr lang="en-US" smtClean="0"/>
              <a:t>If the calculated value is not available </a:t>
            </a:r>
          </a:p>
          <a:p>
            <a:pPr>
              <a:buFont typeface="Wingdings" pitchFamily="2" charset="2"/>
              <a:buChar char="Ø"/>
            </a:pPr>
            <a:r>
              <a:rPr lang="en-US" smtClean="0"/>
              <a:t>choose the nearest standard resistor value which is </a:t>
            </a:r>
            <a:r>
              <a:rPr lang="en-US" b="1" smtClean="0"/>
              <a:t>greater</a:t>
            </a:r>
            <a:r>
              <a:rPr lang="en-US" smtClean="0"/>
              <a:t>, </a:t>
            </a:r>
          </a:p>
          <a:p>
            <a:pPr>
              <a:buFont typeface="Wingdings" pitchFamily="2" charset="2"/>
              <a:buChar char="Ø"/>
            </a:pPr>
            <a:r>
              <a:rPr lang="en-US" smtClean="0"/>
              <a:t>so that the current will be a little less than you chose. </a:t>
            </a:r>
          </a:p>
          <a:p>
            <a:pPr>
              <a:buFont typeface="Wingdings" pitchFamily="2" charset="2"/>
              <a:buChar char="Ø"/>
            </a:pPr>
            <a:r>
              <a:rPr lang="en-US" smtClean="0"/>
              <a:t>In fact you may wish to choose a greater resistor value to reduce the current </a:t>
            </a:r>
          </a:p>
          <a:p>
            <a:pPr>
              <a:buFont typeface="Wingdings" pitchFamily="2" charset="2"/>
              <a:buChar char="Ø"/>
            </a:pPr>
            <a:r>
              <a:rPr lang="en-US" smtClean="0"/>
              <a:t>to increase battery life, but this will make the LED less bright</a:t>
            </a:r>
          </a:p>
        </p:txBody>
      </p:sp>
      <p:sp>
        <p:nvSpPr>
          <p:cNvPr id="2" name="Slide Number Placeholder 1"/>
          <p:cNvSpPr>
            <a:spLocks noGrp="1"/>
          </p:cNvSpPr>
          <p:nvPr>
            <p:ph type="sldNum" sz="quarter" idx="12"/>
          </p:nvPr>
        </p:nvSpPr>
        <p:spPr/>
        <p:txBody>
          <a:bodyPr/>
          <a:lstStyle/>
          <a:p>
            <a:fld id="{FFEA572C-CBDF-4B8F-BDD3-41C6B3F93F23}" type="slidenum">
              <a:rPr lang="en-US" smtClean="0"/>
              <a:t>49</a:t>
            </a:fld>
            <a:endParaRPr lang="en-US"/>
          </a:p>
        </p:txBody>
      </p:sp>
    </p:spTree>
    <p:extLst>
      <p:ext uri="{BB962C8B-B14F-4D97-AF65-F5344CB8AC3E}">
        <p14:creationId xmlns:p14="http://schemas.microsoft.com/office/powerpoint/2010/main" val="1743901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609600" y="76200"/>
            <a:ext cx="7315200" cy="838200"/>
          </a:xfrm>
        </p:spPr>
        <p:txBody>
          <a:bodyPr/>
          <a:lstStyle/>
          <a:p>
            <a:r>
              <a:rPr lang="nn-NO" smtClean="0"/>
              <a:t>Capacitors</a:t>
            </a:r>
            <a:endParaRPr lang="en-US" smtClean="0"/>
          </a:p>
        </p:txBody>
      </p:sp>
      <p:sp>
        <p:nvSpPr>
          <p:cNvPr id="112643" name="Content Placeholder 2"/>
          <p:cNvSpPr>
            <a:spLocks noGrp="1"/>
          </p:cNvSpPr>
          <p:nvPr>
            <p:ph idx="1"/>
          </p:nvPr>
        </p:nvSpPr>
        <p:spPr>
          <a:xfrm>
            <a:off x="990600" y="1371600"/>
            <a:ext cx="7848600" cy="5181600"/>
          </a:xfrm>
        </p:spPr>
        <p:txBody>
          <a:bodyPr>
            <a:normAutofit/>
          </a:bodyPr>
          <a:lstStyle/>
          <a:p>
            <a:pPr>
              <a:buFont typeface="Wingdings" pitchFamily="2" charset="2"/>
              <a:buChar char="q"/>
            </a:pPr>
            <a:r>
              <a:rPr lang="nn-NO" b="1" dirty="0" smtClean="0"/>
              <a:t>Capacitors:</a:t>
            </a:r>
          </a:p>
          <a:p>
            <a:pPr>
              <a:buFont typeface="Wingdings" pitchFamily="2" charset="2"/>
              <a:buChar char="Ø"/>
            </a:pPr>
            <a:r>
              <a:rPr lang="nn-NO" sz="2000" b="1" dirty="0" smtClean="0"/>
              <a:t>Unpolarised (Large Values, 1</a:t>
            </a:r>
            <a:r>
              <a:rPr lang="nn-NO" sz="2000" b="1" dirty="0" smtClean="0">
                <a:sym typeface="Symbol" pitchFamily="18" charset="2"/>
              </a:rPr>
              <a:t>F+</a:t>
            </a:r>
            <a:r>
              <a:rPr lang="nn-NO" sz="2000" b="1" dirty="0" smtClean="0"/>
              <a:t>)                                                        </a:t>
            </a:r>
            <a:endParaRPr lang="nn-NO" sz="2000" dirty="0" smtClean="0"/>
          </a:p>
          <a:p>
            <a:pPr marL="0" indent="0">
              <a:buNone/>
            </a:pPr>
            <a:r>
              <a:rPr lang="nn-NO" sz="2000" dirty="0" smtClean="0"/>
              <a:t>-Can be connected either way round</a:t>
            </a:r>
          </a:p>
          <a:p>
            <a:pPr marL="0" indent="0">
              <a:buNone/>
            </a:pPr>
            <a:r>
              <a:rPr lang="nn-NO" sz="2000" dirty="0" smtClean="0"/>
              <a:t>-Not damaged by heat when soldering</a:t>
            </a:r>
          </a:p>
          <a:p>
            <a:pPr marL="0" indent="0">
              <a:buNone/>
            </a:pPr>
            <a:r>
              <a:rPr lang="nn-NO" sz="2000" dirty="0" smtClean="0"/>
              <a:t>-High voltage ratings of at least 50V, usually 250V or so</a:t>
            </a:r>
          </a:p>
          <a:p>
            <a:pPr marL="0" indent="0">
              <a:buNone/>
            </a:pPr>
            <a:r>
              <a:rPr lang="nn-NO" sz="2000" dirty="0" smtClean="0"/>
              <a:t>-Many Small capacitors have their value printed but without a multiplier        </a:t>
            </a:r>
          </a:p>
          <a:p>
            <a:pPr marL="0" indent="0">
              <a:buNone/>
            </a:pPr>
            <a:r>
              <a:rPr lang="nn-NO" sz="2000" dirty="0" smtClean="0"/>
              <a:t> </a:t>
            </a:r>
            <a:r>
              <a:rPr lang="nn-NO" sz="2000" b="1" dirty="0" smtClean="0"/>
              <a:t>Example: </a:t>
            </a:r>
            <a:r>
              <a:rPr lang="nn-NO" sz="2000" dirty="0" smtClean="0"/>
              <a:t>0.1 means 0.1</a:t>
            </a:r>
            <a:r>
              <a:rPr lang="nn-NO" sz="2000" dirty="0" smtClean="0">
                <a:sym typeface="Symbol" pitchFamily="18" charset="2"/>
              </a:rPr>
              <a:t></a:t>
            </a:r>
            <a:r>
              <a:rPr lang="nn-NO" sz="2000" dirty="0" smtClean="0"/>
              <a:t>F ,   </a:t>
            </a:r>
          </a:p>
          <a:p>
            <a:pPr marL="0" indent="0">
              <a:buNone/>
            </a:pPr>
            <a:r>
              <a:rPr lang="nn-NO" sz="2000" dirty="0" smtClean="0"/>
              <a:t>-sometimes multiplier is used in place of decimal point</a:t>
            </a:r>
          </a:p>
          <a:p>
            <a:pPr marL="0" indent="0">
              <a:buNone/>
            </a:pPr>
            <a:r>
              <a:rPr lang="nn-NO" sz="2000" b="1" dirty="0" smtClean="0"/>
              <a:t> Example:</a:t>
            </a:r>
            <a:r>
              <a:rPr lang="nn-NO" sz="2000" dirty="0" smtClean="0"/>
              <a:t> 4n7 means 4.7nF</a:t>
            </a:r>
            <a:endParaRPr lang="nn-NO" sz="2000" b="1" dirty="0" smtClean="0"/>
          </a:p>
          <a:p>
            <a:pPr marL="0" indent="0">
              <a:buNone/>
            </a:pPr>
            <a:r>
              <a:rPr lang="nn-NO" sz="1600" dirty="0" smtClean="0"/>
              <a:t>                                      </a:t>
            </a:r>
          </a:p>
          <a:p>
            <a:endParaRPr lang="nn-NO" sz="1600" dirty="0" smtClean="0"/>
          </a:p>
          <a:p>
            <a:endParaRPr lang="nn-NO" sz="1600" dirty="0" smtClean="0"/>
          </a:p>
          <a:p>
            <a:endParaRPr lang="nn-NO" sz="1600" dirty="0" smtClean="0"/>
          </a:p>
          <a:p>
            <a:r>
              <a:rPr lang="nn-NO" sz="1600" dirty="0" smtClean="0"/>
              <a:t>                                                                                            Circuit Symbol</a:t>
            </a:r>
            <a:endParaRPr lang="en-US" sz="1600" dirty="0" smtClean="0"/>
          </a:p>
        </p:txBody>
      </p:sp>
      <p:pic>
        <p:nvPicPr>
          <p:cNvPr id="112644" name="Picture 5" descr="small value capacito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5181600"/>
            <a:ext cx="2362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45" name="Picture 6" descr="capacitor 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5410200"/>
            <a:ext cx="1676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5</a:t>
            </a:fld>
            <a:endParaRPr lang="en-US"/>
          </a:p>
        </p:txBody>
      </p:sp>
    </p:spTree>
    <p:extLst>
      <p:ext uri="{BB962C8B-B14F-4D97-AF65-F5344CB8AC3E}">
        <p14:creationId xmlns:p14="http://schemas.microsoft.com/office/powerpoint/2010/main" val="260150483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itle 1"/>
          <p:cNvSpPr>
            <a:spLocks noGrp="1"/>
          </p:cNvSpPr>
          <p:nvPr>
            <p:ph type="title"/>
          </p:nvPr>
        </p:nvSpPr>
        <p:spPr/>
        <p:txBody>
          <a:bodyPr/>
          <a:lstStyle/>
          <a:p>
            <a:r>
              <a:rPr lang="nn-NO" smtClean="0"/>
              <a:t>LEDs</a:t>
            </a:r>
            <a:endParaRPr lang="en-US" smtClean="0"/>
          </a:p>
        </p:txBody>
      </p:sp>
      <p:sp>
        <p:nvSpPr>
          <p:cNvPr id="158723" name="Content Placeholder 2"/>
          <p:cNvSpPr>
            <a:spLocks noGrp="1"/>
          </p:cNvSpPr>
          <p:nvPr>
            <p:ph idx="1"/>
          </p:nvPr>
        </p:nvSpPr>
        <p:spPr/>
        <p:txBody>
          <a:bodyPr/>
          <a:lstStyle/>
          <a:p>
            <a:r>
              <a:rPr lang="en-US" b="1" smtClean="0"/>
              <a:t>Example:</a:t>
            </a:r>
          </a:p>
          <a:p>
            <a:r>
              <a:rPr lang="en-US" smtClean="0"/>
              <a:t>    If the supply voltage V</a:t>
            </a:r>
            <a:r>
              <a:rPr lang="en-US" baseline="-25000" smtClean="0"/>
              <a:t>S</a:t>
            </a:r>
            <a:r>
              <a:rPr lang="en-US" smtClean="0"/>
              <a:t> = 9V, and you have a red LED (V</a:t>
            </a:r>
            <a:r>
              <a:rPr lang="en-US" baseline="-25000" smtClean="0"/>
              <a:t>L</a:t>
            </a:r>
            <a:r>
              <a:rPr lang="en-US" smtClean="0"/>
              <a:t> = 2V), requiring a current I = 20mA = 0.020A, </a:t>
            </a:r>
            <a:br>
              <a:rPr lang="en-US" smtClean="0"/>
            </a:br>
            <a:r>
              <a:rPr lang="en-US" smtClean="0"/>
              <a:t>R = (9V - 2V) / 0.02A = 350 , so choose 390  (the nearest standard value which is greater).</a:t>
            </a:r>
          </a:p>
          <a:p>
            <a:endParaRPr lang="en-US" smtClean="0"/>
          </a:p>
        </p:txBody>
      </p:sp>
      <p:sp>
        <p:nvSpPr>
          <p:cNvPr id="2" name="Slide Number Placeholder 1"/>
          <p:cNvSpPr>
            <a:spLocks noGrp="1"/>
          </p:cNvSpPr>
          <p:nvPr>
            <p:ph type="sldNum" sz="quarter" idx="12"/>
          </p:nvPr>
        </p:nvSpPr>
        <p:spPr/>
        <p:txBody>
          <a:bodyPr/>
          <a:lstStyle/>
          <a:p>
            <a:fld id="{FFEA572C-CBDF-4B8F-BDD3-41C6B3F93F23}" type="slidenum">
              <a:rPr lang="en-US" smtClean="0"/>
              <a:t>50</a:t>
            </a:fld>
            <a:endParaRPr lang="en-US"/>
          </a:p>
        </p:txBody>
      </p:sp>
    </p:spTree>
    <p:extLst>
      <p:ext uri="{BB962C8B-B14F-4D97-AF65-F5344CB8AC3E}">
        <p14:creationId xmlns:p14="http://schemas.microsoft.com/office/powerpoint/2010/main" val="40108173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p:txBody>
          <a:bodyPr/>
          <a:lstStyle/>
          <a:p>
            <a:r>
              <a:rPr lang="nn-NO" smtClean="0"/>
              <a:t>LEDs</a:t>
            </a:r>
            <a:endParaRPr lang="en-US" smtClean="0"/>
          </a:p>
        </p:txBody>
      </p:sp>
      <p:sp>
        <p:nvSpPr>
          <p:cNvPr id="159747" name="Content Placeholder 2"/>
          <p:cNvSpPr>
            <a:spLocks noGrp="1"/>
          </p:cNvSpPr>
          <p:nvPr>
            <p:ph idx="1"/>
          </p:nvPr>
        </p:nvSpPr>
        <p:spPr>
          <a:xfrm>
            <a:off x="990600" y="1524000"/>
            <a:ext cx="7162800" cy="4953000"/>
          </a:xfrm>
        </p:spPr>
        <p:txBody>
          <a:bodyPr/>
          <a:lstStyle/>
          <a:p>
            <a:r>
              <a:rPr lang="nn-NO" b="1" smtClean="0"/>
              <a:t>Connecting LEDs in Series:</a:t>
            </a:r>
          </a:p>
          <a:p>
            <a:pPr>
              <a:buFont typeface="Wingdings" pitchFamily="2" charset="2"/>
              <a:buChar char="Ø"/>
            </a:pPr>
            <a:r>
              <a:rPr lang="nn-NO" sz="2000" smtClean="0"/>
              <a:t>Connecting LEDs in series prolongs battery life by lightning several LEDs with the same current as just one LED</a:t>
            </a:r>
          </a:p>
          <a:p>
            <a:pPr>
              <a:buFont typeface="Wingdings" pitchFamily="2" charset="2"/>
              <a:buChar char="Ø"/>
            </a:pPr>
            <a:r>
              <a:rPr lang="nn-NO" sz="2000" smtClean="0"/>
              <a:t>LEDs should be of same type</a:t>
            </a:r>
          </a:p>
          <a:p>
            <a:pPr>
              <a:buFont typeface="Wingdings" pitchFamily="2" charset="2"/>
              <a:buChar char="Ø"/>
            </a:pPr>
            <a:r>
              <a:rPr lang="nn-NO" sz="2000" smtClean="0"/>
              <a:t>Power supply must be sufficient voltage to provide voltage for each LED &amp; the resistor</a:t>
            </a:r>
          </a:p>
          <a:p>
            <a:pPr>
              <a:buFont typeface="Wingdings" pitchFamily="2" charset="2"/>
              <a:buChar char="Ø"/>
            </a:pPr>
            <a:r>
              <a:rPr lang="nn-NO" sz="2000" smtClean="0"/>
              <a:t>To work out value for resistor, add up all LED voltages and use this for V</a:t>
            </a:r>
            <a:r>
              <a:rPr lang="nn-NO" sz="1400" smtClean="0"/>
              <a:t>L.</a:t>
            </a:r>
            <a:endParaRPr lang="en-US" sz="200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51</a:t>
            </a:fld>
            <a:endParaRPr lang="en-US"/>
          </a:p>
        </p:txBody>
      </p:sp>
    </p:spTree>
    <p:extLst>
      <p:ext uri="{BB962C8B-B14F-4D97-AF65-F5344CB8AC3E}">
        <p14:creationId xmlns:p14="http://schemas.microsoft.com/office/powerpoint/2010/main" val="21010114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Title 1"/>
          <p:cNvSpPr>
            <a:spLocks noGrp="1"/>
          </p:cNvSpPr>
          <p:nvPr>
            <p:ph type="title"/>
          </p:nvPr>
        </p:nvSpPr>
        <p:spPr/>
        <p:txBody>
          <a:bodyPr/>
          <a:lstStyle/>
          <a:p>
            <a:r>
              <a:rPr lang="nn-NO" smtClean="0"/>
              <a:t>Example</a:t>
            </a:r>
            <a:endParaRPr lang="en-US" smtClean="0"/>
          </a:p>
        </p:txBody>
      </p:sp>
      <p:sp>
        <p:nvSpPr>
          <p:cNvPr id="160771" name="Content Placeholder 2"/>
          <p:cNvSpPr>
            <a:spLocks noGrp="1"/>
          </p:cNvSpPr>
          <p:nvPr>
            <p:ph idx="1"/>
          </p:nvPr>
        </p:nvSpPr>
        <p:spPr>
          <a:xfrm>
            <a:off x="990600" y="1524000"/>
            <a:ext cx="7315200" cy="4953000"/>
          </a:xfrm>
        </p:spPr>
        <p:txBody>
          <a:bodyPr/>
          <a:lstStyle/>
          <a:p>
            <a:pPr>
              <a:buFont typeface="Wingdings" pitchFamily="2" charset="2"/>
              <a:buChar char="q"/>
            </a:pPr>
            <a:r>
              <a:rPr lang="nn-NO" smtClean="0"/>
              <a:t>Consider  connecting three LEDs in series, red, yellow and green as shown in the diagram.</a:t>
            </a:r>
            <a:endParaRPr lang="en-US" smtClean="0"/>
          </a:p>
        </p:txBody>
      </p:sp>
      <p:pic>
        <p:nvPicPr>
          <p:cNvPr id="160772" name="Picture 3" descr="LEDs in seri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2895600"/>
            <a:ext cx="41148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52</a:t>
            </a:fld>
            <a:endParaRPr lang="en-US"/>
          </a:p>
        </p:txBody>
      </p:sp>
    </p:spTree>
    <p:extLst>
      <p:ext uri="{BB962C8B-B14F-4D97-AF65-F5344CB8AC3E}">
        <p14:creationId xmlns:p14="http://schemas.microsoft.com/office/powerpoint/2010/main" val="41341441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Title 1"/>
          <p:cNvSpPr>
            <a:spLocks noGrp="1"/>
          </p:cNvSpPr>
          <p:nvPr>
            <p:ph type="title"/>
          </p:nvPr>
        </p:nvSpPr>
        <p:spPr/>
        <p:txBody>
          <a:bodyPr/>
          <a:lstStyle/>
          <a:p>
            <a:r>
              <a:rPr lang="nn-NO" smtClean="0"/>
              <a:t>Example:</a:t>
            </a:r>
            <a:endParaRPr lang="en-US" smtClean="0"/>
          </a:p>
        </p:txBody>
      </p:sp>
      <p:sp>
        <p:nvSpPr>
          <p:cNvPr id="161795" name="Content Placeholder 2"/>
          <p:cNvSpPr>
            <a:spLocks noGrp="1"/>
          </p:cNvSpPr>
          <p:nvPr>
            <p:ph idx="1"/>
          </p:nvPr>
        </p:nvSpPr>
        <p:spPr>
          <a:xfrm>
            <a:off x="990600" y="1524000"/>
            <a:ext cx="8001000" cy="4953000"/>
          </a:xfrm>
        </p:spPr>
        <p:txBody>
          <a:bodyPr>
            <a:normAutofit fontScale="92500" lnSpcReduction="10000"/>
          </a:bodyPr>
          <a:lstStyle/>
          <a:p>
            <a:pPr>
              <a:buFont typeface="Wingdings" pitchFamily="2" charset="2"/>
              <a:buChar char="q"/>
            </a:pPr>
            <a:r>
              <a:rPr lang="en-US" smtClean="0"/>
              <a:t>A red, a yellow and a green LED in series need a supply voltage of at least 3 × 2V + 2V = 8V, so a </a:t>
            </a:r>
            <a:r>
              <a:rPr lang="en-US" b="1" smtClean="0"/>
              <a:t>9V battery</a:t>
            </a:r>
            <a:r>
              <a:rPr lang="en-US" smtClean="0"/>
              <a:t> would be ideal. </a:t>
            </a:r>
            <a:br>
              <a:rPr lang="en-US" smtClean="0"/>
            </a:br>
            <a:r>
              <a:rPr lang="en-US" smtClean="0"/>
              <a:t>V</a:t>
            </a:r>
            <a:r>
              <a:rPr lang="en-US" baseline="-25000" smtClean="0"/>
              <a:t>L</a:t>
            </a:r>
            <a:r>
              <a:rPr lang="en-US" smtClean="0"/>
              <a:t> = 2V + 2V + 2V = 6V (the three LED voltages added up). </a:t>
            </a:r>
          </a:p>
          <a:p>
            <a:pPr>
              <a:buFont typeface="Wingdings" pitchFamily="2" charset="2"/>
              <a:buChar char="q"/>
            </a:pPr>
            <a:r>
              <a:rPr lang="en-US" smtClean="0"/>
              <a:t>If the supply voltage V</a:t>
            </a:r>
            <a:r>
              <a:rPr lang="en-US" baseline="-25000" smtClean="0"/>
              <a:t>S</a:t>
            </a:r>
            <a:r>
              <a:rPr lang="en-US" smtClean="0"/>
              <a:t> is 9V and the current I must be 15mA = 0.015A, </a:t>
            </a:r>
            <a:br>
              <a:rPr lang="en-US" smtClean="0"/>
            </a:br>
            <a:r>
              <a:rPr lang="en-US" smtClean="0"/>
              <a:t>Resistor R = (V</a:t>
            </a:r>
            <a:r>
              <a:rPr lang="en-US" baseline="-25000" smtClean="0"/>
              <a:t>S</a:t>
            </a:r>
            <a:r>
              <a:rPr lang="en-US" smtClean="0"/>
              <a:t> - V</a:t>
            </a:r>
            <a:r>
              <a:rPr lang="en-US" baseline="-25000" smtClean="0"/>
              <a:t>L</a:t>
            </a:r>
            <a:r>
              <a:rPr lang="en-US" smtClean="0"/>
              <a:t>) / I = (9 - 6) / 0.015 = 3 / 0.015 = 200</a:t>
            </a:r>
            <a:r>
              <a:rPr lang="en-US" smtClean="0">
                <a:sym typeface="Symbol" pitchFamily="18" charset="2"/>
              </a:rPr>
              <a:t></a:t>
            </a:r>
            <a:r>
              <a:rPr lang="en-US" smtClean="0"/>
              <a:t> , </a:t>
            </a:r>
            <a:br>
              <a:rPr lang="en-US" smtClean="0"/>
            </a:br>
            <a:r>
              <a:rPr lang="en-US" smtClean="0"/>
              <a:t>so choose R = 220</a:t>
            </a:r>
            <a:r>
              <a:rPr lang="en-US" smtClean="0">
                <a:sym typeface="Symbol" pitchFamily="18" charset="2"/>
              </a:rPr>
              <a:t></a:t>
            </a:r>
            <a:r>
              <a:rPr lang="en-US" smtClean="0"/>
              <a:t>  (the nearest standard value which is greater). </a:t>
            </a:r>
          </a:p>
        </p:txBody>
      </p:sp>
      <p:sp>
        <p:nvSpPr>
          <p:cNvPr id="2" name="Slide Number Placeholder 1"/>
          <p:cNvSpPr>
            <a:spLocks noGrp="1"/>
          </p:cNvSpPr>
          <p:nvPr>
            <p:ph type="sldNum" sz="quarter" idx="12"/>
          </p:nvPr>
        </p:nvSpPr>
        <p:spPr/>
        <p:txBody>
          <a:bodyPr/>
          <a:lstStyle/>
          <a:p>
            <a:fld id="{FFEA572C-CBDF-4B8F-BDD3-41C6B3F93F23}" type="slidenum">
              <a:rPr lang="en-US" smtClean="0"/>
              <a:t>53</a:t>
            </a:fld>
            <a:endParaRPr lang="en-US"/>
          </a:p>
        </p:txBody>
      </p:sp>
    </p:spTree>
    <p:extLst>
      <p:ext uri="{BB962C8B-B14F-4D97-AF65-F5344CB8AC3E}">
        <p14:creationId xmlns:p14="http://schemas.microsoft.com/office/powerpoint/2010/main" val="30204154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itle 1"/>
          <p:cNvSpPr>
            <a:spLocks noGrp="1"/>
          </p:cNvSpPr>
          <p:nvPr>
            <p:ph type="title"/>
          </p:nvPr>
        </p:nvSpPr>
        <p:spPr/>
        <p:txBody>
          <a:bodyPr/>
          <a:lstStyle/>
          <a:p>
            <a:r>
              <a:rPr lang="nn-NO" smtClean="0"/>
              <a:t>LEDs</a:t>
            </a:r>
            <a:endParaRPr lang="en-US" smtClean="0"/>
          </a:p>
        </p:txBody>
      </p:sp>
      <p:sp>
        <p:nvSpPr>
          <p:cNvPr id="162819" name="Content Placeholder 2"/>
          <p:cNvSpPr>
            <a:spLocks noGrp="1"/>
          </p:cNvSpPr>
          <p:nvPr>
            <p:ph idx="1"/>
          </p:nvPr>
        </p:nvSpPr>
        <p:spPr>
          <a:xfrm>
            <a:off x="990600" y="1447800"/>
            <a:ext cx="8001000" cy="5029200"/>
          </a:xfrm>
        </p:spPr>
        <p:txBody>
          <a:bodyPr>
            <a:normAutofit fontScale="92500" lnSpcReduction="20000"/>
          </a:bodyPr>
          <a:lstStyle/>
          <a:p>
            <a:pPr>
              <a:buFont typeface="Wingdings" pitchFamily="2" charset="2"/>
              <a:buChar char="q"/>
            </a:pPr>
            <a:r>
              <a:rPr lang="nn-NO" smtClean="0"/>
              <a:t>Avoid connecting LEDs in parallel with one resistor shared between them is generally a bad idea.</a:t>
            </a:r>
          </a:p>
          <a:p>
            <a:pPr>
              <a:buFont typeface="Wingdings" pitchFamily="2" charset="2"/>
              <a:buChar char="q"/>
            </a:pPr>
            <a:endParaRPr lang="nn-NO" smtClean="0"/>
          </a:p>
          <a:p>
            <a:pPr>
              <a:buFont typeface="Wingdings" pitchFamily="2" charset="2"/>
              <a:buChar char="q"/>
            </a:pPr>
            <a:endParaRPr lang="nn-NO" smtClean="0"/>
          </a:p>
          <a:p>
            <a:endParaRPr lang="nn-NO" smtClean="0"/>
          </a:p>
          <a:p>
            <a:pPr>
              <a:buFont typeface="Wingdings" pitchFamily="2" charset="2"/>
              <a:buChar char="q"/>
            </a:pPr>
            <a:endParaRPr lang="nn-NO" smtClean="0"/>
          </a:p>
          <a:p>
            <a:pPr>
              <a:buFont typeface="Wingdings" pitchFamily="2" charset="2"/>
              <a:buChar char="q"/>
            </a:pPr>
            <a:endParaRPr lang="nn-NO" smtClean="0"/>
          </a:p>
          <a:p>
            <a:pPr>
              <a:buFont typeface="Wingdings" pitchFamily="2" charset="2"/>
              <a:buChar char="q"/>
            </a:pPr>
            <a:r>
              <a:rPr lang="en-US" sz="2400" smtClean="0"/>
              <a:t>If the LEDs require slightly different voltages only the lowest voltage LED will light and it may be destroyed by the larger current flowing through it. </a:t>
            </a:r>
            <a:br>
              <a:rPr lang="en-US" sz="2400" smtClean="0"/>
            </a:br>
            <a:endParaRPr lang="en-US" sz="2400" smtClean="0"/>
          </a:p>
          <a:p>
            <a:pPr>
              <a:buFont typeface="Wingdings" pitchFamily="2" charset="2"/>
              <a:buChar char="q"/>
            </a:pPr>
            <a:endParaRPr lang="nn-NO" sz="2000" smtClean="0"/>
          </a:p>
          <a:p>
            <a:pPr>
              <a:buFont typeface="Wingdings" pitchFamily="2" charset="2"/>
              <a:buChar char="q"/>
            </a:pPr>
            <a:endParaRPr lang="nn-NO" smtClean="0"/>
          </a:p>
          <a:p>
            <a:pPr>
              <a:buFont typeface="Wingdings" pitchFamily="2" charset="2"/>
              <a:buChar char="q"/>
            </a:pPr>
            <a:endParaRPr lang="nn-NO" smtClean="0"/>
          </a:p>
          <a:p>
            <a:pPr>
              <a:buFont typeface="Wingdings" pitchFamily="2" charset="2"/>
              <a:buChar char="q"/>
            </a:pPr>
            <a:endParaRPr lang="nn-NO" smtClean="0"/>
          </a:p>
          <a:p>
            <a:pPr>
              <a:buFont typeface="Wingdings" pitchFamily="2" charset="2"/>
              <a:buChar char="q"/>
            </a:pPr>
            <a:endParaRPr lang="nn-NO" smtClean="0"/>
          </a:p>
          <a:p>
            <a:pPr>
              <a:buFont typeface="Wingdings" pitchFamily="2" charset="2"/>
              <a:buChar char="q"/>
            </a:pPr>
            <a:endParaRPr lang="nn-NO" smtClean="0"/>
          </a:p>
          <a:p>
            <a:pPr>
              <a:buFont typeface="Wingdings" pitchFamily="2" charset="2"/>
              <a:buChar char="q"/>
            </a:pPr>
            <a:endParaRPr lang="nn-NO" smtClean="0"/>
          </a:p>
          <a:p>
            <a:pPr>
              <a:buFont typeface="Wingdings" pitchFamily="2" charset="2"/>
              <a:buChar char="q"/>
            </a:pPr>
            <a:endParaRPr lang="en-US" smtClean="0"/>
          </a:p>
        </p:txBody>
      </p:sp>
      <p:pic>
        <p:nvPicPr>
          <p:cNvPr id="162820" name="Picture 3" descr="Do not connect LEDs in parall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438400"/>
            <a:ext cx="2306638" cy="240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54</a:t>
            </a:fld>
            <a:endParaRPr lang="en-US"/>
          </a:p>
        </p:txBody>
      </p:sp>
    </p:spTree>
    <p:extLst>
      <p:ext uri="{BB962C8B-B14F-4D97-AF65-F5344CB8AC3E}">
        <p14:creationId xmlns:p14="http://schemas.microsoft.com/office/powerpoint/2010/main" val="38998380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Title 1"/>
          <p:cNvSpPr>
            <a:spLocks noGrp="1"/>
          </p:cNvSpPr>
          <p:nvPr>
            <p:ph type="title"/>
          </p:nvPr>
        </p:nvSpPr>
        <p:spPr/>
        <p:txBody>
          <a:bodyPr/>
          <a:lstStyle/>
          <a:p>
            <a:r>
              <a:rPr lang="nn-NO" smtClean="0"/>
              <a:t>LEDs</a:t>
            </a:r>
            <a:endParaRPr lang="en-US" smtClean="0"/>
          </a:p>
        </p:txBody>
      </p:sp>
      <p:sp>
        <p:nvSpPr>
          <p:cNvPr id="163843" name="Content Placeholder 2"/>
          <p:cNvSpPr>
            <a:spLocks noGrp="1"/>
          </p:cNvSpPr>
          <p:nvPr>
            <p:ph idx="1"/>
          </p:nvPr>
        </p:nvSpPr>
        <p:spPr>
          <a:xfrm>
            <a:off x="990600" y="1524000"/>
            <a:ext cx="8001000" cy="4876800"/>
          </a:xfrm>
        </p:spPr>
        <p:txBody>
          <a:bodyPr/>
          <a:lstStyle/>
          <a:p>
            <a:pPr>
              <a:buFont typeface="Wingdings" pitchFamily="2" charset="2"/>
              <a:buChar char="q"/>
            </a:pPr>
            <a:r>
              <a:rPr lang="en-US" smtClean="0"/>
              <a:t>Although identical LEDs can be successfully connected in parallel with one resistor </a:t>
            </a:r>
          </a:p>
          <a:p>
            <a:pPr>
              <a:buFont typeface="Wingdings" pitchFamily="2" charset="2"/>
              <a:buChar char="q"/>
            </a:pPr>
            <a:r>
              <a:rPr lang="en-US" smtClean="0"/>
              <a:t>this rarely offers any useful benefit because resistors are very cheap and </a:t>
            </a:r>
          </a:p>
          <a:p>
            <a:pPr>
              <a:buFont typeface="Wingdings" pitchFamily="2" charset="2"/>
              <a:buChar char="q"/>
            </a:pPr>
            <a:r>
              <a:rPr lang="en-US" smtClean="0"/>
              <a:t>the current used is the same as connecting the LEDs individually. </a:t>
            </a:r>
          </a:p>
          <a:p>
            <a:pPr>
              <a:buFont typeface="Wingdings" pitchFamily="2" charset="2"/>
              <a:buChar char="q"/>
            </a:pPr>
            <a:r>
              <a:rPr lang="en-US" smtClean="0"/>
              <a:t>If LEDs are in parallel each one should have its own resistor. </a:t>
            </a:r>
          </a:p>
        </p:txBody>
      </p:sp>
      <p:sp>
        <p:nvSpPr>
          <p:cNvPr id="2" name="Slide Number Placeholder 1"/>
          <p:cNvSpPr>
            <a:spLocks noGrp="1"/>
          </p:cNvSpPr>
          <p:nvPr>
            <p:ph type="sldNum" sz="quarter" idx="12"/>
          </p:nvPr>
        </p:nvSpPr>
        <p:spPr/>
        <p:txBody>
          <a:bodyPr/>
          <a:lstStyle/>
          <a:p>
            <a:fld id="{FFEA572C-CBDF-4B8F-BDD3-41C6B3F93F23}" type="slidenum">
              <a:rPr lang="en-US" smtClean="0"/>
              <a:t>55</a:t>
            </a:fld>
            <a:endParaRPr lang="en-US"/>
          </a:p>
        </p:txBody>
      </p:sp>
    </p:spTree>
    <p:extLst>
      <p:ext uri="{BB962C8B-B14F-4D97-AF65-F5344CB8AC3E}">
        <p14:creationId xmlns:p14="http://schemas.microsoft.com/office/powerpoint/2010/main" val="35876356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Title 1"/>
          <p:cNvSpPr>
            <a:spLocks noGrp="1"/>
          </p:cNvSpPr>
          <p:nvPr>
            <p:ph type="title"/>
          </p:nvPr>
        </p:nvSpPr>
        <p:spPr/>
        <p:txBody>
          <a:bodyPr/>
          <a:lstStyle/>
          <a:p>
            <a:r>
              <a:rPr lang="nn-NO" smtClean="0"/>
              <a:t>Technical Data Table For LEDs</a:t>
            </a:r>
            <a:endParaRPr lang="en-US" smtClean="0"/>
          </a:p>
        </p:txBody>
      </p:sp>
      <p:sp>
        <p:nvSpPr>
          <p:cNvPr id="164867" name="Content Placeholder 2"/>
          <p:cNvSpPr>
            <a:spLocks noGrp="1"/>
          </p:cNvSpPr>
          <p:nvPr>
            <p:ph idx="1"/>
          </p:nvPr>
        </p:nvSpPr>
        <p:spPr>
          <a:xfrm>
            <a:off x="685800" y="1219200"/>
            <a:ext cx="8001000" cy="5257800"/>
          </a:xfrm>
        </p:spPr>
        <p:txBody>
          <a:bodyPr>
            <a:normAutofit lnSpcReduction="10000"/>
          </a:bodyPr>
          <a:lstStyle/>
          <a:p>
            <a:pPr marL="0" indent="0">
              <a:buNone/>
            </a:pPr>
            <a:r>
              <a:rPr lang="nn-NO" sz="3200" b="1" dirty="0" smtClean="0"/>
              <a:t>Reading a technical data table for LEDs:</a:t>
            </a:r>
          </a:p>
          <a:p>
            <a:pPr>
              <a:buFont typeface="Wingdings" pitchFamily="2" charset="2"/>
              <a:buChar char="q"/>
            </a:pPr>
            <a:r>
              <a:rPr lang="nn-NO" dirty="0" smtClean="0"/>
              <a:t>Suppliers websites &amp; catalogues usually provide tables of technical data for components such as LEDs.</a:t>
            </a:r>
          </a:p>
          <a:p>
            <a:pPr>
              <a:buFont typeface="Wingdings" pitchFamily="2" charset="2"/>
              <a:buChar char="q"/>
            </a:pPr>
            <a:r>
              <a:rPr lang="nn-NO" dirty="0" smtClean="0"/>
              <a:t>These tables contain a good deal of uself information in a compact form but they can be difficult to understand if  not familiar with the abbreviations used.</a:t>
            </a:r>
          </a:p>
          <a:p>
            <a:pPr>
              <a:buFont typeface="Wingdings" pitchFamily="2" charset="2"/>
              <a:buChar char="q"/>
            </a:pPr>
            <a:r>
              <a:rPr lang="nn-NO" dirty="0" smtClean="0"/>
              <a:t>Table below shows typical technical data for some 5mm diameter round LEDs with diffused packages (plastic bodies).</a:t>
            </a:r>
          </a:p>
          <a:p>
            <a:pPr>
              <a:buFont typeface="Wingdings" pitchFamily="2" charset="2"/>
              <a:buChar char="q"/>
            </a:pPr>
            <a:endParaRPr lang="en-US"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56</a:t>
            </a:fld>
            <a:endParaRPr lang="en-US"/>
          </a:p>
        </p:txBody>
      </p:sp>
    </p:spTree>
    <p:extLst>
      <p:ext uri="{BB962C8B-B14F-4D97-AF65-F5344CB8AC3E}">
        <p14:creationId xmlns:p14="http://schemas.microsoft.com/office/powerpoint/2010/main" val="17765540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Title 1"/>
          <p:cNvSpPr>
            <a:spLocks noGrp="1"/>
          </p:cNvSpPr>
          <p:nvPr>
            <p:ph type="title"/>
          </p:nvPr>
        </p:nvSpPr>
        <p:spPr/>
        <p:txBody>
          <a:bodyPr/>
          <a:lstStyle/>
          <a:p>
            <a:r>
              <a:rPr lang="nn-NO" smtClean="0"/>
              <a:t>Technical Data Table for LEDs</a:t>
            </a:r>
            <a:endParaRPr lang="en-US" smtClean="0"/>
          </a:p>
        </p:txBody>
      </p:sp>
      <p:graphicFrame>
        <p:nvGraphicFramePr>
          <p:cNvPr id="4" name="Content Placeholder 3"/>
          <p:cNvGraphicFramePr>
            <a:graphicFrameLocks noGrp="1"/>
          </p:cNvGraphicFramePr>
          <p:nvPr>
            <p:ph idx="1"/>
          </p:nvPr>
        </p:nvGraphicFramePr>
        <p:xfrm>
          <a:off x="990600" y="1524000"/>
          <a:ext cx="7772400" cy="3775074"/>
        </p:xfrm>
        <a:graphic>
          <a:graphicData uri="http://schemas.openxmlformats.org/drawingml/2006/table">
            <a:tbl>
              <a:tblPr firstRow="1" bandRow="1">
                <a:tableStyleId>{5C22544A-7EE6-4342-B048-85BDC9FD1C3A}</a:tableStyleId>
              </a:tblPr>
              <a:tblGrid>
                <a:gridCol w="1371600"/>
                <a:gridCol w="914400"/>
                <a:gridCol w="762000"/>
                <a:gridCol w="762000"/>
                <a:gridCol w="685800"/>
                <a:gridCol w="533400"/>
                <a:gridCol w="990600"/>
                <a:gridCol w="1752600"/>
              </a:tblGrid>
              <a:tr h="640188">
                <a:tc>
                  <a:txBody>
                    <a:bodyPr/>
                    <a:lstStyle/>
                    <a:p>
                      <a:r>
                        <a:rPr lang="nn-NO" sz="1800" dirty="0" smtClean="0"/>
                        <a:t>Type</a:t>
                      </a:r>
                      <a:endParaRPr lang="en-US" sz="1800" dirty="0"/>
                    </a:p>
                  </a:txBody>
                  <a:tcPr marT="45728" marB="45728"/>
                </a:tc>
                <a:tc>
                  <a:txBody>
                    <a:bodyPr/>
                    <a:lstStyle/>
                    <a:p>
                      <a:r>
                        <a:rPr lang="nn-NO" sz="1800" dirty="0" smtClean="0"/>
                        <a:t>Colour</a:t>
                      </a:r>
                      <a:endParaRPr lang="en-US" sz="1800" dirty="0"/>
                    </a:p>
                  </a:txBody>
                  <a:tcPr marT="45728" marB="45728"/>
                </a:tc>
                <a:tc>
                  <a:txBody>
                    <a:bodyPr/>
                    <a:lstStyle/>
                    <a:p>
                      <a:r>
                        <a:rPr lang="nn-NO" sz="1800" dirty="0" smtClean="0"/>
                        <a:t>I</a:t>
                      </a:r>
                      <a:r>
                        <a:rPr lang="nn-NO" sz="1200" dirty="0" smtClean="0"/>
                        <a:t>F max</a:t>
                      </a:r>
                      <a:endParaRPr lang="en-US" sz="1800" dirty="0"/>
                    </a:p>
                  </a:txBody>
                  <a:tcPr marT="45728" marB="45728"/>
                </a:tc>
                <a:tc>
                  <a:txBody>
                    <a:bodyPr/>
                    <a:lstStyle/>
                    <a:p>
                      <a:r>
                        <a:rPr lang="nn-NO" sz="1800" dirty="0" smtClean="0"/>
                        <a:t>V</a:t>
                      </a:r>
                      <a:r>
                        <a:rPr lang="nn-NO" sz="1200" dirty="0" smtClean="0"/>
                        <a:t>F typ.</a:t>
                      </a:r>
                      <a:endParaRPr lang="en-US" sz="1800" dirty="0"/>
                    </a:p>
                  </a:txBody>
                  <a:tcPr marT="45728" marB="45728"/>
                </a:tc>
                <a:tc>
                  <a:txBody>
                    <a:bodyPr/>
                    <a:lstStyle/>
                    <a:p>
                      <a:r>
                        <a:rPr lang="nn-NO" sz="1800" dirty="0" smtClean="0"/>
                        <a:t>V</a:t>
                      </a:r>
                      <a:r>
                        <a:rPr lang="nn-NO" sz="1200" dirty="0" smtClean="0"/>
                        <a:t>F nax.</a:t>
                      </a:r>
                      <a:endParaRPr lang="en-US" sz="1800" dirty="0"/>
                    </a:p>
                  </a:txBody>
                  <a:tcPr marT="45728" marB="45728"/>
                </a:tc>
                <a:tc>
                  <a:txBody>
                    <a:bodyPr/>
                    <a:lstStyle/>
                    <a:p>
                      <a:r>
                        <a:rPr lang="nn-NO" sz="1800" dirty="0" smtClean="0"/>
                        <a:t>V</a:t>
                      </a:r>
                      <a:r>
                        <a:rPr lang="nn-NO" sz="1200" dirty="0" smtClean="0"/>
                        <a:t>R  max.</a:t>
                      </a:r>
                      <a:endParaRPr lang="en-US" sz="1800" dirty="0"/>
                    </a:p>
                  </a:txBody>
                  <a:tcPr marT="45728" marB="45728"/>
                </a:tc>
                <a:tc>
                  <a:txBody>
                    <a:bodyPr/>
                    <a:lstStyle/>
                    <a:p>
                      <a:r>
                        <a:rPr lang="nn-NO" sz="1800" dirty="0" smtClean="0"/>
                        <a:t>Viewing</a:t>
                      </a:r>
                      <a:r>
                        <a:rPr lang="nn-NO" sz="1800" baseline="0" dirty="0" smtClean="0"/>
                        <a:t> Angle </a:t>
                      </a:r>
                      <a:r>
                        <a:rPr lang="nn-NO" sz="1800" baseline="0" dirty="0" smtClean="0">
                          <a:sym typeface="Symbol"/>
                        </a:rPr>
                        <a:t></a:t>
                      </a:r>
                      <a:endParaRPr lang="en-US" sz="1800" dirty="0"/>
                    </a:p>
                  </a:txBody>
                  <a:tcPr marT="45728" marB="45728"/>
                </a:tc>
                <a:tc>
                  <a:txBody>
                    <a:bodyPr/>
                    <a:lstStyle/>
                    <a:p>
                      <a:r>
                        <a:rPr lang="nn-NO" sz="1800" dirty="0" smtClean="0"/>
                        <a:t>Luminous Intensity</a:t>
                      </a:r>
                      <a:endParaRPr lang="en-US" sz="1800" dirty="0"/>
                    </a:p>
                  </a:txBody>
                  <a:tcPr marT="45728" marB="45728"/>
                </a:tc>
              </a:tr>
              <a:tr h="370902">
                <a:tc>
                  <a:txBody>
                    <a:bodyPr/>
                    <a:lstStyle/>
                    <a:p>
                      <a:r>
                        <a:rPr lang="nn-NO" sz="1800" dirty="0" smtClean="0"/>
                        <a:t>Standard</a:t>
                      </a:r>
                      <a:endParaRPr lang="en-US" sz="1800" dirty="0"/>
                    </a:p>
                  </a:txBody>
                  <a:tcPr marT="45728" marB="45728"/>
                </a:tc>
                <a:tc>
                  <a:txBody>
                    <a:bodyPr/>
                    <a:lstStyle/>
                    <a:p>
                      <a:r>
                        <a:rPr lang="nn-NO" sz="1800" dirty="0" smtClean="0"/>
                        <a:t>Red</a:t>
                      </a:r>
                      <a:endParaRPr lang="en-US" sz="1800" dirty="0"/>
                    </a:p>
                  </a:txBody>
                  <a:tcPr marT="45728" marB="45728"/>
                </a:tc>
                <a:tc>
                  <a:txBody>
                    <a:bodyPr/>
                    <a:lstStyle/>
                    <a:p>
                      <a:r>
                        <a:rPr lang="nn-NO" sz="1800" dirty="0" smtClean="0"/>
                        <a:t>30mA</a:t>
                      </a:r>
                      <a:endParaRPr lang="en-US" sz="1800" dirty="0"/>
                    </a:p>
                  </a:txBody>
                  <a:tcPr marT="45728" marB="45728"/>
                </a:tc>
                <a:tc>
                  <a:txBody>
                    <a:bodyPr/>
                    <a:lstStyle/>
                    <a:p>
                      <a:r>
                        <a:rPr lang="nn-NO" sz="1800" dirty="0" smtClean="0"/>
                        <a:t>1.7V</a:t>
                      </a:r>
                      <a:endParaRPr lang="en-US" sz="1800" dirty="0"/>
                    </a:p>
                  </a:txBody>
                  <a:tcPr marT="45728" marB="45728"/>
                </a:tc>
                <a:tc>
                  <a:txBody>
                    <a:bodyPr/>
                    <a:lstStyle/>
                    <a:p>
                      <a:r>
                        <a:rPr lang="nn-NO" sz="1800" dirty="0" smtClean="0"/>
                        <a:t>2.1V</a:t>
                      </a:r>
                      <a:endParaRPr lang="en-US" sz="1800" dirty="0"/>
                    </a:p>
                  </a:txBody>
                  <a:tcPr marT="45728" marB="45728"/>
                </a:tc>
                <a:tc>
                  <a:txBody>
                    <a:bodyPr/>
                    <a:lstStyle/>
                    <a:p>
                      <a:r>
                        <a:rPr lang="nn-NO" sz="1800" dirty="0" smtClean="0"/>
                        <a:t>5V</a:t>
                      </a:r>
                      <a:endParaRPr lang="en-US" sz="1800" dirty="0"/>
                    </a:p>
                  </a:txBody>
                  <a:tcPr marT="45728" marB="45728"/>
                </a:tc>
                <a:tc>
                  <a:txBody>
                    <a:bodyPr/>
                    <a:lstStyle/>
                    <a:p>
                      <a:r>
                        <a:rPr lang="nn-NO" sz="1800" dirty="0" smtClean="0"/>
                        <a:t>60</a:t>
                      </a:r>
                      <a:endParaRPr lang="en-US" sz="1800" dirty="0"/>
                    </a:p>
                  </a:txBody>
                  <a:tcPr marT="45728" marB="45728"/>
                </a:tc>
                <a:tc>
                  <a:txBody>
                    <a:bodyPr/>
                    <a:lstStyle/>
                    <a:p>
                      <a:r>
                        <a:rPr lang="nn-NO" sz="1800" dirty="0" smtClean="0"/>
                        <a:t>5mcd/10mA</a:t>
                      </a:r>
                      <a:endParaRPr lang="en-US" sz="1800" dirty="0"/>
                    </a:p>
                  </a:txBody>
                  <a:tcPr marT="45728" marB="45728"/>
                </a:tc>
              </a:tr>
              <a:tr h="640188">
                <a:tc>
                  <a:txBody>
                    <a:bodyPr/>
                    <a:lstStyle/>
                    <a:p>
                      <a:r>
                        <a:rPr lang="nn-NO" sz="1800" dirty="0" smtClean="0"/>
                        <a:t>Standard</a:t>
                      </a:r>
                      <a:endParaRPr lang="en-US" sz="1800" dirty="0"/>
                    </a:p>
                  </a:txBody>
                  <a:tcPr marT="45728" marB="45728"/>
                </a:tc>
                <a:tc>
                  <a:txBody>
                    <a:bodyPr/>
                    <a:lstStyle/>
                    <a:p>
                      <a:r>
                        <a:rPr lang="nn-NO" sz="1800" dirty="0" smtClean="0"/>
                        <a:t>Bright Red</a:t>
                      </a:r>
                      <a:endParaRPr lang="en-US" sz="1800" dirty="0"/>
                    </a:p>
                  </a:txBody>
                  <a:tcPr marT="45728" marB="45728"/>
                </a:tc>
                <a:tc>
                  <a:txBody>
                    <a:bodyPr/>
                    <a:lstStyle/>
                    <a:p>
                      <a:r>
                        <a:rPr lang="nn-NO" sz="1800" dirty="0" smtClean="0"/>
                        <a:t>30mA</a:t>
                      </a:r>
                      <a:endParaRPr lang="en-US" sz="1800" dirty="0"/>
                    </a:p>
                  </a:txBody>
                  <a:tcPr marT="45728" marB="45728"/>
                </a:tc>
                <a:tc>
                  <a:txBody>
                    <a:bodyPr/>
                    <a:lstStyle/>
                    <a:p>
                      <a:r>
                        <a:rPr lang="nn-NO" sz="1800" dirty="0" smtClean="0"/>
                        <a:t>2.0V</a:t>
                      </a:r>
                      <a:endParaRPr lang="en-US" sz="1800" dirty="0"/>
                    </a:p>
                  </a:txBody>
                  <a:tcPr marT="45728" marB="45728"/>
                </a:tc>
                <a:tc>
                  <a:txBody>
                    <a:bodyPr/>
                    <a:lstStyle/>
                    <a:p>
                      <a:r>
                        <a:rPr lang="nn-NO" sz="1800" dirty="0" smtClean="0"/>
                        <a:t>2.5V</a:t>
                      </a:r>
                      <a:endParaRPr lang="en-US" sz="1800" dirty="0"/>
                    </a:p>
                  </a:txBody>
                  <a:tcPr marT="45728" marB="45728"/>
                </a:tc>
                <a:tc>
                  <a:txBody>
                    <a:bodyPr/>
                    <a:lstStyle/>
                    <a:p>
                      <a:r>
                        <a:rPr lang="nn-NO" sz="1800" dirty="0" smtClean="0"/>
                        <a:t>5V</a:t>
                      </a:r>
                      <a:endParaRPr lang="en-US" sz="1800" dirty="0"/>
                    </a:p>
                  </a:txBody>
                  <a:tcPr marT="45728" marB="45728"/>
                </a:tc>
                <a:tc>
                  <a:txBody>
                    <a:bodyPr/>
                    <a:lstStyle/>
                    <a:p>
                      <a:r>
                        <a:rPr lang="nn-NO" sz="1800" dirty="0" smtClean="0"/>
                        <a:t>60</a:t>
                      </a:r>
                      <a:endParaRPr lang="en-US" sz="1800" dirty="0"/>
                    </a:p>
                  </a:txBody>
                  <a:tcPr marT="45728" marB="45728"/>
                </a:tc>
                <a:tc>
                  <a:txBody>
                    <a:bodyPr/>
                    <a:lstStyle/>
                    <a:p>
                      <a:r>
                        <a:rPr lang="nn-NO" sz="1800" dirty="0" smtClean="0"/>
                        <a:t>80mcd@10mA</a:t>
                      </a:r>
                      <a:endParaRPr lang="en-US" sz="1800" dirty="0"/>
                    </a:p>
                  </a:txBody>
                  <a:tcPr marT="45728" marB="45728"/>
                </a:tc>
              </a:tr>
              <a:tr h="370902">
                <a:tc>
                  <a:txBody>
                    <a:bodyPr/>
                    <a:lstStyle/>
                    <a:p>
                      <a:r>
                        <a:rPr lang="nn-NO" sz="1800" dirty="0" smtClean="0"/>
                        <a:t>Standard</a:t>
                      </a:r>
                      <a:endParaRPr lang="en-US" sz="1800" dirty="0"/>
                    </a:p>
                  </a:txBody>
                  <a:tcPr marT="45728" marB="45728"/>
                </a:tc>
                <a:tc>
                  <a:txBody>
                    <a:bodyPr/>
                    <a:lstStyle/>
                    <a:p>
                      <a:r>
                        <a:rPr lang="nn-NO" sz="1800" dirty="0" smtClean="0"/>
                        <a:t>Yellow</a:t>
                      </a:r>
                      <a:endParaRPr lang="en-US" sz="1800" dirty="0"/>
                    </a:p>
                  </a:txBody>
                  <a:tcPr marT="45728" marB="45728"/>
                </a:tc>
                <a:tc>
                  <a:txBody>
                    <a:bodyPr/>
                    <a:lstStyle/>
                    <a:p>
                      <a:r>
                        <a:rPr lang="nn-NO" sz="1800" dirty="0" smtClean="0"/>
                        <a:t>30mA</a:t>
                      </a:r>
                      <a:endParaRPr lang="en-US" sz="1800" dirty="0"/>
                    </a:p>
                  </a:txBody>
                  <a:tcPr marT="45728" marB="45728"/>
                </a:tc>
                <a:tc>
                  <a:txBody>
                    <a:bodyPr/>
                    <a:lstStyle/>
                    <a:p>
                      <a:r>
                        <a:rPr lang="nn-NO" sz="1800" dirty="0" smtClean="0"/>
                        <a:t>2.1V</a:t>
                      </a:r>
                      <a:endParaRPr lang="en-US" sz="1800" dirty="0"/>
                    </a:p>
                  </a:txBody>
                  <a:tcPr marT="45728" marB="45728"/>
                </a:tc>
                <a:tc>
                  <a:txBody>
                    <a:bodyPr/>
                    <a:lstStyle/>
                    <a:p>
                      <a:r>
                        <a:rPr lang="nn-NO" sz="1800" dirty="0" smtClean="0"/>
                        <a:t>2.5V</a:t>
                      </a:r>
                      <a:endParaRPr lang="en-US" sz="1800" dirty="0"/>
                    </a:p>
                  </a:txBody>
                  <a:tcPr marT="45728" marB="45728"/>
                </a:tc>
                <a:tc>
                  <a:txBody>
                    <a:bodyPr/>
                    <a:lstStyle/>
                    <a:p>
                      <a:r>
                        <a:rPr lang="nn-NO" sz="1800" dirty="0" smtClean="0"/>
                        <a:t>5V</a:t>
                      </a:r>
                      <a:endParaRPr lang="en-US" sz="1800" dirty="0"/>
                    </a:p>
                  </a:txBody>
                  <a:tcPr marT="45728" marB="45728"/>
                </a:tc>
                <a:tc>
                  <a:txBody>
                    <a:bodyPr/>
                    <a:lstStyle/>
                    <a:p>
                      <a:r>
                        <a:rPr lang="nn-NO" sz="1800" dirty="0" smtClean="0"/>
                        <a:t>60</a:t>
                      </a:r>
                      <a:endParaRPr lang="en-US" sz="1800" dirty="0"/>
                    </a:p>
                  </a:txBody>
                  <a:tcPr marT="45728" marB="45728"/>
                </a:tc>
                <a:tc>
                  <a:txBody>
                    <a:bodyPr/>
                    <a:lstStyle/>
                    <a:p>
                      <a:r>
                        <a:rPr lang="nn-NO" sz="1800" dirty="0" smtClean="0"/>
                        <a:t>32mcd@10mA</a:t>
                      </a:r>
                      <a:endParaRPr lang="en-US" sz="1800" dirty="0"/>
                    </a:p>
                  </a:txBody>
                  <a:tcPr marT="45728" marB="45728"/>
                </a:tc>
              </a:tr>
              <a:tr h="370902">
                <a:tc>
                  <a:txBody>
                    <a:bodyPr/>
                    <a:lstStyle/>
                    <a:p>
                      <a:r>
                        <a:rPr lang="nn-NO" sz="1800" dirty="0" smtClean="0"/>
                        <a:t>Standard</a:t>
                      </a:r>
                      <a:endParaRPr lang="en-US" sz="1800" dirty="0"/>
                    </a:p>
                  </a:txBody>
                  <a:tcPr marT="45728" marB="45728"/>
                </a:tc>
                <a:tc>
                  <a:txBody>
                    <a:bodyPr/>
                    <a:lstStyle/>
                    <a:p>
                      <a:r>
                        <a:rPr lang="nn-NO" sz="1800" dirty="0" smtClean="0"/>
                        <a:t>Green</a:t>
                      </a:r>
                      <a:endParaRPr lang="en-US" sz="1800" dirty="0"/>
                    </a:p>
                  </a:txBody>
                  <a:tcPr marT="45728" marB="45728"/>
                </a:tc>
                <a:tc>
                  <a:txBody>
                    <a:bodyPr/>
                    <a:lstStyle/>
                    <a:p>
                      <a:r>
                        <a:rPr lang="nn-NO" sz="1800" dirty="0" smtClean="0"/>
                        <a:t>25mA</a:t>
                      </a:r>
                      <a:endParaRPr lang="en-US" sz="1800" dirty="0"/>
                    </a:p>
                  </a:txBody>
                  <a:tcPr marT="45728" marB="45728"/>
                </a:tc>
                <a:tc>
                  <a:txBody>
                    <a:bodyPr/>
                    <a:lstStyle/>
                    <a:p>
                      <a:r>
                        <a:rPr lang="nn-NO" sz="1800" dirty="0" smtClean="0"/>
                        <a:t>2.2V</a:t>
                      </a:r>
                      <a:endParaRPr lang="en-US" sz="1800" dirty="0"/>
                    </a:p>
                  </a:txBody>
                  <a:tcPr marT="45728" marB="45728"/>
                </a:tc>
                <a:tc>
                  <a:txBody>
                    <a:bodyPr/>
                    <a:lstStyle/>
                    <a:p>
                      <a:r>
                        <a:rPr lang="nn-NO" sz="1800" dirty="0" smtClean="0"/>
                        <a:t>2.5V</a:t>
                      </a:r>
                      <a:endParaRPr lang="en-US" sz="1800" dirty="0"/>
                    </a:p>
                  </a:txBody>
                  <a:tcPr marT="45728" marB="45728"/>
                </a:tc>
                <a:tc>
                  <a:txBody>
                    <a:bodyPr/>
                    <a:lstStyle/>
                    <a:p>
                      <a:r>
                        <a:rPr lang="nn-NO" sz="1800" dirty="0" smtClean="0"/>
                        <a:t>5V</a:t>
                      </a:r>
                      <a:endParaRPr lang="en-US" sz="1800" dirty="0"/>
                    </a:p>
                  </a:txBody>
                  <a:tcPr marT="45728" marB="45728"/>
                </a:tc>
                <a:tc>
                  <a:txBody>
                    <a:bodyPr/>
                    <a:lstStyle/>
                    <a:p>
                      <a:r>
                        <a:rPr lang="nn-NO" sz="1800" dirty="0" smtClean="0"/>
                        <a:t>60</a:t>
                      </a:r>
                      <a:endParaRPr lang="en-US" sz="1800" dirty="0"/>
                    </a:p>
                  </a:txBody>
                  <a:tcPr marT="45728" marB="45728"/>
                </a:tc>
                <a:tc>
                  <a:txBody>
                    <a:bodyPr/>
                    <a:lstStyle/>
                    <a:p>
                      <a:r>
                        <a:rPr lang="nn-NO" sz="1800" dirty="0" smtClean="0"/>
                        <a:t>32mcd@10mA</a:t>
                      </a:r>
                      <a:endParaRPr lang="en-US" sz="1800" dirty="0"/>
                    </a:p>
                  </a:txBody>
                  <a:tcPr marT="45728" marB="45728"/>
                </a:tc>
              </a:tr>
              <a:tr h="640188">
                <a:tc>
                  <a:txBody>
                    <a:bodyPr/>
                    <a:lstStyle/>
                    <a:p>
                      <a:r>
                        <a:rPr lang="nn-NO" sz="1800" dirty="0" smtClean="0"/>
                        <a:t>High Intensity</a:t>
                      </a:r>
                      <a:endParaRPr lang="en-US" sz="1800" dirty="0"/>
                    </a:p>
                  </a:txBody>
                  <a:tcPr marT="45728" marB="45728"/>
                </a:tc>
                <a:tc>
                  <a:txBody>
                    <a:bodyPr/>
                    <a:lstStyle/>
                    <a:p>
                      <a:r>
                        <a:rPr lang="nn-NO" sz="1800" dirty="0" smtClean="0"/>
                        <a:t>Blue</a:t>
                      </a:r>
                      <a:endParaRPr lang="en-US" sz="1800" dirty="0"/>
                    </a:p>
                  </a:txBody>
                  <a:tcPr marT="45728" marB="45728"/>
                </a:tc>
                <a:tc>
                  <a:txBody>
                    <a:bodyPr/>
                    <a:lstStyle/>
                    <a:p>
                      <a:r>
                        <a:rPr lang="nn-NO" sz="1800" dirty="0" smtClean="0"/>
                        <a:t>30mA</a:t>
                      </a:r>
                      <a:endParaRPr lang="en-US" sz="1800" dirty="0"/>
                    </a:p>
                  </a:txBody>
                  <a:tcPr marT="45728" marB="45728"/>
                </a:tc>
                <a:tc>
                  <a:txBody>
                    <a:bodyPr/>
                    <a:lstStyle/>
                    <a:p>
                      <a:r>
                        <a:rPr lang="nn-NO" sz="1800" dirty="0" smtClean="0"/>
                        <a:t>4.5V</a:t>
                      </a:r>
                      <a:endParaRPr lang="en-US" sz="1800" dirty="0"/>
                    </a:p>
                  </a:txBody>
                  <a:tcPr marT="45728" marB="45728"/>
                </a:tc>
                <a:tc>
                  <a:txBody>
                    <a:bodyPr/>
                    <a:lstStyle/>
                    <a:p>
                      <a:r>
                        <a:rPr lang="nn-NO" sz="1800" dirty="0" smtClean="0"/>
                        <a:t>5.5V</a:t>
                      </a:r>
                      <a:endParaRPr lang="en-US" sz="1800" dirty="0"/>
                    </a:p>
                  </a:txBody>
                  <a:tcPr marT="45728" marB="45728"/>
                </a:tc>
                <a:tc>
                  <a:txBody>
                    <a:bodyPr/>
                    <a:lstStyle/>
                    <a:p>
                      <a:r>
                        <a:rPr lang="nn-NO" sz="1800" dirty="0" smtClean="0"/>
                        <a:t>5V</a:t>
                      </a:r>
                      <a:endParaRPr lang="en-US" sz="1800" dirty="0"/>
                    </a:p>
                  </a:txBody>
                  <a:tcPr marT="45728" marB="45728"/>
                </a:tc>
                <a:tc>
                  <a:txBody>
                    <a:bodyPr/>
                    <a:lstStyle/>
                    <a:p>
                      <a:r>
                        <a:rPr lang="nn-NO" sz="1800" dirty="0" smtClean="0"/>
                        <a:t>50</a:t>
                      </a:r>
                      <a:endParaRPr lang="en-US" sz="1800" dirty="0"/>
                    </a:p>
                  </a:txBody>
                  <a:tcPr marT="45728" marB="45728"/>
                </a:tc>
                <a:tc>
                  <a:txBody>
                    <a:bodyPr/>
                    <a:lstStyle/>
                    <a:p>
                      <a:r>
                        <a:rPr lang="nn-NO" sz="1800" dirty="0" smtClean="0"/>
                        <a:t>60mcd@20mA</a:t>
                      </a:r>
                      <a:endParaRPr lang="en-US" sz="1800" dirty="0"/>
                    </a:p>
                  </a:txBody>
                  <a:tcPr marT="45728" marB="45728"/>
                </a:tc>
              </a:tr>
              <a:tr h="370902">
                <a:tc>
                  <a:txBody>
                    <a:bodyPr/>
                    <a:lstStyle/>
                    <a:p>
                      <a:r>
                        <a:rPr lang="nn-NO" sz="1800" dirty="0" smtClean="0"/>
                        <a:t>Super Bright</a:t>
                      </a:r>
                      <a:endParaRPr lang="en-US" sz="1800" dirty="0"/>
                    </a:p>
                  </a:txBody>
                  <a:tcPr marT="45728" marB="45728"/>
                </a:tc>
                <a:tc>
                  <a:txBody>
                    <a:bodyPr/>
                    <a:lstStyle/>
                    <a:p>
                      <a:r>
                        <a:rPr lang="nn-NO" sz="1800" dirty="0" smtClean="0"/>
                        <a:t>Red</a:t>
                      </a:r>
                      <a:endParaRPr lang="en-US" sz="1800" dirty="0"/>
                    </a:p>
                  </a:txBody>
                  <a:tcPr marT="45728" marB="45728"/>
                </a:tc>
                <a:tc>
                  <a:txBody>
                    <a:bodyPr/>
                    <a:lstStyle/>
                    <a:p>
                      <a:r>
                        <a:rPr lang="nn-NO" sz="1800" dirty="0" smtClean="0"/>
                        <a:t>30mA</a:t>
                      </a:r>
                      <a:endParaRPr lang="en-US" sz="1800" dirty="0"/>
                    </a:p>
                  </a:txBody>
                  <a:tcPr marT="45728" marB="45728"/>
                </a:tc>
                <a:tc>
                  <a:txBody>
                    <a:bodyPr/>
                    <a:lstStyle/>
                    <a:p>
                      <a:r>
                        <a:rPr lang="nn-NO" sz="1800" dirty="0" smtClean="0"/>
                        <a:t>1.85V</a:t>
                      </a:r>
                      <a:endParaRPr lang="en-US" sz="1800" dirty="0"/>
                    </a:p>
                  </a:txBody>
                  <a:tcPr marT="45728" marB="45728"/>
                </a:tc>
                <a:tc>
                  <a:txBody>
                    <a:bodyPr/>
                    <a:lstStyle/>
                    <a:p>
                      <a:r>
                        <a:rPr lang="nn-NO" sz="1800" dirty="0" smtClean="0"/>
                        <a:t>2.5V</a:t>
                      </a:r>
                      <a:endParaRPr lang="en-US" sz="1800" dirty="0"/>
                    </a:p>
                  </a:txBody>
                  <a:tcPr marT="45728" marB="45728"/>
                </a:tc>
                <a:tc>
                  <a:txBody>
                    <a:bodyPr/>
                    <a:lstStyle/>
                    <a:p>
                      <a:r>
                        <a:rPr lang="nn-NO" sz="1800" dirty="0" smtClean="0"/>
                        <a:t>5V</a:t>
                      </a:r>
                      <a:endParaRPr lang="en-US" sz="1800" dirty="0"/>
                    </a:p>
                  </a:txBody>
                  <a:tcPr marT="45728" marB="45728"/>
                </a:tc>
                <a:tc>
                  <a:txBody>
                    <a:bodyPr/>
                    <a:lstStyle/>
                    <a:p>
                      <a:r>
                        <a:rPr lang="nn-NO" sz="1800" dirty="0" smtClean="0"/>
                        <a:t>60</a:t>
                      </a:r>
                      <a:endParaRPr lang="en-US" sz="1800" dirty="0"/>
                    </a:p>
                  </a:txBody>
                  <a:tcPr marT="45728" marB="45728"/>
                </a:tc>
                <a:tc>
                  <a:txBody>
                    <a:bodyPr/>
                    <a:lstStyle/>
                    <a:p>
                      <a:r>
                        <a:rPr lang="nn-NO" sz="1800" dirty="0" smtClean="0"/>
                        <a:t>500mcd@20mA</a:t>
                      </a:r>
                      <a:endParaRPr lang="en-US" sz="1800" dirty="0"/>
                    </a:p>
                  </a:txBody>
                  <a:tcPr marT="45728" marB="45728"/>
                </a:tc>
              </a:tr>
              <a:tr h="370902">
                <a:tc>
                  <a:txBody>
                    <a:bodyPr/>
                    <a:lstStyle/>
                    <a:p>
                      <a:r>
                        <a:rPr lang="nn-NO" sz="1800" dirty="0" smtClean="0"/>
                        <a:t>Low Current</a:t>
                      </a:r>
                      <a:endParaRPr lang="en-US" sz="1800" dirty="0"/>
                    </a:p>
                  </a:txBody>
                  <a:tcPr marT="45728" marB="45728"/>
                </a:tc>
                <a:tc>
                  <a:txBody>
                    <a:bodyPr/>
                    <a:lstStyle/>
                    <a:p>
                      <a:r>
                        <a:rPr lang="nn-NO" sz="1800" dirty="0" smtClean="0"/>
                        <a:t>Red</a:t>
                      </a:r>
                      <a:endParaRPr lang="en-US" sz="1800" dirty="0"/>
                    </a:p>
                  </a:txBody>
                  <a:tcPr marT="45728" marB="45728"/>
                </a:tc>
                <a:tc>
                  <a:txBody>
                    <a:bodyPr/>
                    <a:lstStyle/>
                    <a:p>
                      <a:r>
                        <a:rPr lang="nn-NO" sz="1800" dirty="0" smtClean="0"/>
                        <a:t>30mA</a:t>
                      </a:r>
                      <a:endParaRPr lang="en-US" sz="1800" dirty="0"/>
                    </a:p>
                  </a:txBody>
                  <a:tcPr marT="45728" marB="45728"/>
                </a:tc>
                <a:tc>
                  <a:txBody>
                    <a:bodyPr/>
                    <a:lstStyle/>
                    <a:p>
                      <a:r>
                        <a:rPr lang="nn-NO" sz="1800" dirty="0" smtClean="0"/>
                        <a:t>1.7V</a:t>
                      </a:r>
                      <a:endParaRPr lang="en-US" sz="1800" dirty="0"/>
                    </a:p>
                  </a:txBody>
                  <a:tcPr marT="45728" marB="45728"/>
                </a:tc>
                <a:tc>
                  <a:txBody>
                    <a:bodyPr/>
                    <a:lstStyle/>
                    <a:p>
                      <a:r>
                        <a:rPr lang="nn-NO" sz="1800" dirty="0" smtClean="0"/>
                        <a:t>2.0V</a:t>
                      </a:r>
                      <a:endParaRPr lang="en-US" sz="1800" dirty="0"/>
                    </a:p>
                  </a:txBody>
                  <a:tcPr marT="45728" marB="45728"/>
                </a:tc>
                <a:tc>
                  <a:txBody>
                    <a:bodyPr/>
                    <a:lstStyle/>
                    <a:p>
                      <a:r>
                        <a:rPr lang="nn-NO" sz="1800" dirty="0" smtClean="0"/>
                        <a:t>5V</a:t>
                      </a:r>
                      <a:endParaRPr lang="en-US" sz="1800" dirty="0"/>
                    </a:p>
                  </a:txBody>
                  <a:tcPr marT="45728" marB="45728"/>
                </a:tc>
                <a:tc>
                  <a:txBody>
                    <a:bodyPr/>
                    <a:lstStyle/>
                    <a:p>
                      <a:r>
                        <a:rPr lang="nn-NO" sz="1800" dirty="0" smtClean="0"/>
                        <a:t>60</a:t>
                      </a:r>
                      <a:endParaRPr lang="en-US" sz="1800" dirty="0"/>
                    </a:p>
                  </a:txBody>
                  <a:tcPr marT="45728" marB="45728"/>
                </a:tc>
                <a:tc>
                  <a:txBody>
                    <a:bodyPr/>
                    <a:lstStyle/>
                    <a:p>
                      <a:r>
                        <a:rPr lang="nn-NO" sz="1800" dirty="0" smtClean="0"/>
                        <a:t>5mcd@2mA</a:t>
                      </a:r>
                      <a:endParaRPr lang="en-US" sz="1800" dirty="0"/>
                    </a:p>
                  </a:txBody>
                  <a:tcPr marT="45728" marB="45728"/>
                </a:tc>
              </a:tr>
            </a:tbl>
          </a:graphicData>
        </a:graphic>
      </p:graphicFrame>
      <p:sp>
        <p:nvSpPr>
          <p:cNvPr id="2" name="Slide Number Placeholder 1"/>
          <p:cNvSpPr>
            <a:spLocks noGrp="1"/>
          </p:cNvSpPr>
          <p:nvPr>
            <p:ph type="sldNum" sz="quarter" idx="12"/>
          </p:nvPr>
        </p:nvSpPr>
        <p:spPr/>
        <p:txBody>
          <a:bodyPr/>
          <a:lstStyle/>
          <a:p>
            <a:fld id="{FFEA572C-CBDF-4B8F-BDD3-41C6B3F93F23}" type="slidenum">
              <a:rPr lang="en-US" smtClean="0"/>
              <a:t>57</a:t>
            </a:fld>
            <a:endParaRPr lang="en-US"/>
          </a:p>
        </p:txBody>
      </p:sp>
    </p:spTree>
    <p:extLst>
      <p:ext uri="{BB962C8B-B14F-4D97-AF65-F5344CB8AC3E}">
        <p14:creationId xmlns:p14="http://schemas.microsoft.com/office/powerpoint/2010/main" val="53180881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Title 1"/>
          <p:cNvSpPr>
            <a:spLocks noGrp="1"/>
          </p:cNvSpPr>
          <p:nvPr>
            <p:ph type="title"/>
          </p:nvPr>
        </p:nvSpPr>
        <p:spPr/>
        <p:txBody>
          <a:bodyPr/>
          <a:lstStyle/>
          <a:p>
            <a:r>
              <a:rPr lang="nn-NO" smtClean="0"/>
              <a:t>LEDs</a:t>
            </a:r>
            <a:endParaRPr lang="en-US" smtClean="0"/>
          </a:p>
        </p:txBody>
      </p:sp>
      <p:sp>
        <p:nvSpPr>
          <p:cNvPr id="166915" name="Content Placeholder 2"/>
          <p:cNvSpPr>
            <a:spLocks noGrp="1"/>
          </p:cNvSpPr>
          <p:nvPr>
            <p:ph idx="1"/>
          </p:nvPr>
        </p:nvSpPr>
        <p:spPr>
          <a:xfrm>
            <a:off x="990600" y="1447800"/>
            <a:ext cx="7239000" cy="5029200"/>
          </a:xfrm>
        </p:spPr>
        <p:txBody>
          <a:bodyPr/>
          <a:lstStyle/>
          <a:p>
            <a:r>
              <a:rPr lang="nn-NO" b="1" smtClean="0"/>
              <a:t>Where:</a:t>
            </a:r>
            <a:endParaRPr lang="en-US" b="1" smtClean="0"/>
          </a:p>
          <a:p>
            <a:pPr>
              <a:buFont typeface="Wingdings" pitchFamily="2" charset="2"/>
              <a:buChar char="q"/>
            </a:pPr>
            <a:r>
              <a:rPr lang="en-US" sz="2000" b="1" smtClean="0"/>
              <a:t>I</a:t>
            </a:r>
            <a:r>
              <a:rPr lang="en-US" sz="2000" b="1" baseline="-25000" smtClean="0"/>
              <a:t>F</a:t>
            </a:r>
            <a:r>
              <a:rPr lang="en-US" sz="2000" b="1" smtClean="0"/>
              <a:t> max.</a:t>
            </a:r>
            <a:r>
              <a:rPr lang="en-US" sz="2000" smtClean="0"/>
              <a:t>: Maximum forward current, forward just means with the LED connected correctly.</a:t>
            </a:r>
          </a:p>
          <a:p>
            <a:pPr>
              <a:buFont typeface="Wingdings" pitchFamily="2" charset="2"/>
              <a:buChar char="q"/>
            </a:pPr>
            <a:r>
              <a:rPr lang="en-US" sz="2000" b="1" smtClean="0"/>
              <a:t>V</a:t>
            </a:r>
            <a:r>
              <a:rPr lang="en-US" sz="2000" b="1" baseline="-25000" smtClean="0"/>
              <a:t>F</a:t>
            </a:r>
            <a:r>
              <a:rPr lang="en-US" sz="2000" b="1" smtClean="0"/>
              <a:t> typ.</a:t>
            </a:r>
            <a:r>
              <a:rPr lang="en-US" sz="2000" smtClean="0"/>
              <a:t>: Typical forward voltage, V</a:t>
            </a:r>
            <a:r>
              <a:rPr lang="en-US" sz="2000" baseline="-25000" smtClean="0"/>
              <a:t>L</a:t>
            </a:r>
            <a:r>
              <a:rPr lang="en-US" sz="2000" smtClean="0"/>
              <a:t> in the LED resistor calculation. </a:t>
            </a:r>
            <a:br>
              <a:rPr lang="en-US" sz="2000" smtClean="0"/>
            </a:br>
            <a:r>
              <a:rPr lang="en-US" sz="2000" smtClean="0"/>
              <a:t>This is about 2V, except for blue and white LEDs for which it is about 4V.</a:t>
            </a:r>
          </a:p>
          <a:p>
            <a:pPr>
              <a:buFont typeface="Wingdings" pitchFamily="2" charset="2"/>
              <a:buChar char="q"/>
            </a:pPr>
            <a:r>
              <a:rPr lang="en-US" sz="2000" b="1" smtClean="0"/>
              <a:t>V</a:t>
            </a:r>
            <a:r>
              <a:rPr lang="en-US" sz="2000" b="1" baseline="-25000" smtClean="0"/>
              <a:t>F</a:t>
            </a:r>
            <a:r>
              <a:rPr lang="en-US" sz="2000" b="1" smtClean="0"/>
              <a:t> max.</a:t>
            </a:r>
            <a:r>
              <a:rPr lang="en-US" sz="2000" smtClean="0"/>
              <a:t>: Maximum forward voltage.</a:t>
            </a:r>
          </a:p>
          <a:p>
            <a:pPr>
              <a:buFont typeface="Wingdings" pitchFamily="2" charset="2"/>
              <a:buChar char="q"/>
            </a:pPr>
            <a:r>
              <a:rPr lang="en-US" sz="2000" b="1" smtClean="0"/>
              <a:t>V</a:t>
            </a:r>
            <a:r>
              <a:rPr lang="en-US" sz="2000" b="1" baseline="-25000" smtClean="0"/>
              <a:t>R</a:t>
            </a:r>
            <a:r>
              <a:rPr lang="en-US" sz="2000" b="1" smtClean="0"/>
              <a:t> max.</a:t>
            </a:r>
            <a:r>
              <a:rPr lang="en-US" sz="2000" smtClean="0"/>
              <a:t>: Maximum reverse voltage </a:t>
            </a:r>
            <a:br>
              <a:rPr lang="en-US" sz="2000" smtClean="0"/>
            </a:br>
            <a:r>
              <a:rPr lang="en-US" sz="2000" smtClean="0"/>
              <a:t>You can ignore this for LEDs connected the correct way round.</a:t>
            </a:r>
          </a:p>
          <a:p>
            <a:pPr>
              <a:buFont typeface="Wingdings" pitchFamily="2" charset="2"/>
              <a:buChar char="q"/>
            </a:pPr>
            <a:r>
              <a:rPr lang="en-US" sz="2000" b="1" smtClean="0"/>
              <a:t>Luminous intensity</a:t>
            </a:r>
            <a:r>
              <a:rPr lang="en-US" sz="2000" smtClean="0"/>
              <a:t>: Brightness of the LED at the given current, mcd =  millicandela.</a:t>
            </a:r>
          </a:p>
          <a:p>
            <a:pPr>
              <a:buFont typeface="Wingdings" pitchFamily="2" charset="2"/>
              <a:buChar char="q"/>
            </a:pPr>
            <a:r>
              <a:rPr lang="en-US" sz="2000" b="1" smtClean="0"/>
              <a:t>Viewing angle</a:t>
            </a:r>
            <a:r>
              <a:rPr lang="en-US" sz="2000" smtClean="0"/>
              <a:t>: Standard LEDs have a viewing angle of 60°, others emit a narrower beam of about 30°.</a:t>
            </a:r>
          </a:p>
          <a:p>
            <a:pPr>
              <a:buFont typeface="Wingdings" pitchFamily="2" charset="2"/>
              <a:buChar char="q"/>
            </a:pPr>
            <a:endParaRPr lang="en-US" smtClean="0"/>
          </a:p>
        </p:txBody>
      </p:sp>
      <p:sp>
        <p:nvSpPr>
          <p:cNvPr id="2" name="Slide Number Placeholder 1"/>
          <p:cNvSpPr>
            <a:spLocks noGrp="1"/>
          </p:cNvSpPr>
          <p:nvPr>
            <p:ph type="sldNum" sz="quarter" idx="12"/>
          </p:nvPr>
        </p:nvSpPr>
        <p:spPr/>
        <p:txBody>
          <a:bodyPr/>
          <a:lstStyle/>
          <a:p>
            <a:fld id="{FFEA572C-CBDF-4B8F-BDD3-41C6B3F93F23}" type="slidenum">
              <a:rPr lang="en-US" smtClean="0"/>
              <a:t>58</a:t>
            </a:fld>
            <a:endParaRPr lang="en-US"/>
          </a:p>
        </p:txBody>
      </p:sp>
    </p:spTree>
    <p:extLst>
      <p:ext uri="{BB962C8B-B14F-4D97-AF65-F5344CB8AC3E}">
        <p14:creationId xmlns:p14="http://schemas.microsoft.com/office/powerpoint/2010/main" val="28469182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Title 1"/>
          <p:cNvSpPr>
            <a:spLocks noGrp="1"/>
          </p:cNvSpPr>
          <p:nvPr>
            <p:ph type="title"/>
          </p:nvPr>
        </p:nvSpPr>
        <p:spPr/>
        <p:txBody>
          <a:bodyPr/>
          <a:lstStyle/>
          <a:p>
            <a:r>
              <a:rPr lang="nn-NO" smtClean="0"/>
              <a:t>Regulator</a:t>
            </a:r>
            <a:endParaRPr lang="en-US" smtClean="0"/>
          </a:p>
        </p:txBody>
      </p:sp>
      <p:sp>
        <p:nvSpPr>
          <p:cNvPr id="167939" name="Content Placeholder 2"/>
          <p:cNvSpPr>
            <a:spLocks noGrp="1"/>
          </p:cNvSpPr>
          <p:nvPr>
            <p:ph idx="1"/>
          </p:nvPr>
        </p:nvSpPr>
        <p:spPr>
          <a:xfrm>
            <a:off x="990600" y="1295400"/>
            <a:ext cx="7086600" cy="5257800"/>
          </a:xfrm>
        </p:spPr>
        <p:txBody>
          <a:bodyPr>
            <a:normAutofit fontScale="92500" lnSpcReduction="20000"/>
          </a:bodyPr>
          <a:lstStyle/>
          <a:p>
            <a:pPr marL="0" indent="0">
              <a:buNone/>
            </a:pPr>
            <a:r>
              <a:rPr lang="nn-NO" b="1" dirty="0" smtClean="0"/>
              <a:t>Voltage Regulator ICs:</a:t>
            </a:r>
          </a:p>
          <a:p>
            <a:pPr marL="0" indent="0">
              <a:buNone/>
            </a:pPr>
            <a:r>
              <a:rPr lang="nn-NO" b="1" dirty="0" smtClean="0"/>
              <a:t> Component                        Circuit Symbol</a:t>
            </a:r>
          </a:p>
          <a:p>
            <a:pPr marL="0" indent="0">
              <a:buNone/>
            </a:pPr>
            <a:r>
              <a:rPr lang="nn-NO" sz="2400" dirty="0" smtClean="0"/>
              <a:t>   -Are available with fixed or variable</a:t>
            </a:r>
          </a:p>
          <a:p>
            <a:pPr marL="0" indent="0">
              <a:buNone/>
            </a:pPr>
            <a:r>
              <a:rPr lang="nn-NO" sz="2400" dirty="0" smtClean="0"/>
              <a:t>     output voltages.</a:t>
            </a:r>
          </a:p>
          <a:p>
            <a:pPr marL="0" indent="0">
              <a:buNone/>
            </a:pPr>
            <a:r>
              <a:rPr lang="nn-NO" sz="2400" dirty="0" smtClean="0"/>
              <a:t>     -ICs have 3 leads and look like</a:t>
            </a:r>
          </a:p>
          <a:p>
            <a:pPr marL="0" indent="0">
              <a:buNone/>
            </a:pPr>
            <a:r>
              <a:rPr lang="nn-NO" sz="2400" dirty="0" smtClean="0"/>
              <a:t>      power transistors such as the</a:t>
            </a:r>
          </a:p>
          <a:p>
            <a:pPr marL="0" indent="0">
              <a:buNone/>
            </a:pPr>
            <a:r>
              <a:rPr lang="nn-NO" sz="2400" dirty="0" smtClean="0"/>
              <a:t>      7805, +5V, 1A</a:t>
            </a:r>
          </a:p>
          <a:p>
            <a:pPr marL="0" indent="0">
              <a:buNone/>
            </a:pPr>
            <a:r>
              <a:rPr lang="nn-NO" sz="2400" dirty="0" smtClean="0"/>
              <a:t>     -Typical  ratings (values)  5, 12, &amp; 15V</a:t>
            </a:r>
          </a:p>
          <a:p>
            <a:pPr marL="0" indent="0">
              <a:buNone/>
            </a:pPr>
            <a:r>
              <a:rPr lang="nn-NO" sz="2400" dirty="0" smtClean="0"/>
              <a:t>     -Also rated by their maximum current they can pass</a:t>
            </a:r>
          </a:p>
          <a:p>
            <a:pPr marL="0" indent="0">
              <a:buNone/>
            </a:pPr>
            <a:r>
              <a:rPr lang="nn-NO" sz="2400" dirty="0" smtClean="0"/>
              <a:t>     -Negative voltage regulators are available</a:t>
            </a:r>
          </a:p>
          <a:p>
            <a:pPr marL="0" indent="0">
              <a:buNone/>
            </a:pPr>
            <a:r>
              <a:rPr lang="nn-NO" sz="2400" dirty="0" smtClean="0"/>
              <a:t>     -Have a hole for attaching </a:t>
            </a:r>
            <a:r>
              <a:rPr lang="nn-NO" sz="2400" b="1" dirty="0" smtClean="0"/>
              <a:t>heatsink if necessary</a:t>
            </a:r>
          </a:p>
          <a:p>
            <a:pPr marL="0" indent="0">
              <a:buNone/>
            </a:pPr>
            <a:r>
              <a:rPr lang="nn-NO" dirty="0" smtClean="0"/>
              <a:t>    </a:t>
            </a:r>
          </a:p>
          <a:p>
            <a:pPr marL="0" indent="0">
              <a:buNone/>
            </a:pPr>
            <a:r>
              <a:rPr lang="nn-NO" dirty="0" smtClean="0"/>
              <a:t>    </a:t>
            </a:r>
            <a:endParaRPr lang="en-US" dirty="0" smtClean="0"/>
          </a:p>
        </p:txBody>
      </p:sp>
      <p:pic>
        <p:nvPicPr>
          <p:cNvPr id="167940" name="Picture 3" descr="Voltage regula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286000"/>
            <a:ext cx="2209800" cy="173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59</a:t>
            </a:fld>
            <a:endParaRPr lang="en-US"/>
          </a:p>
        </p:txBody>
      </p:sp>
    </p:spTree>
    <p:extLst>
      <p:ext uri="{BB962C8B-B14F-4D97-AF65-F5344CB8AC3E}">
        <p14:creationId xmlns:p14="http://schemas.microsoft.com/office/powerpoint/2010/main" val="1937585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a:xfrm>
            <a:off x="685800" y="76200"/>
            <a:ext cx="7239000" cy="838200"/>
          </a:xfrm>
        </p:spPr>
        <p:txBody>
          <a:bodyPr/>
          <a:lstStyle/>
          <a:p>
            <a:r>
              <a:rPr lang="nn-NO" smtClean="0"/>
              <a:t>Capacitors</a:t>
            </a:r>
            <a:endParaRPr lang="en-US" smtClean="0"/>
          </a:p>
        </p:txBody>
      </p:sp>
      <p:sp>
        <p:nvSpPr>
          <p:cNvPr id="3" name="Content Placeholder 2"/>
          <p:cNvSpPr>
            <a:spLocks noGrp="1"/>
          </p:cNvSpPr>
          <p:nvPr>
            <p:ph idx="1"/>
          </p:nvPr>
        </p:nvSpPr>
        <p:spPr>
          <a:xfrm>
            <a:off x="990600" y="1524000"/>
            <a:ext cx="8001000" cy="4724400"/>
          </a:xfrm>
        </p:spPr>
        <p:txBody>
          <a:bodyPr/>
          <a:lstStyle/>
          <a:p>
            <a:pPr marL="0" indent="0">
              <a:buNone/>
              <a:defRPr/>
            </a:pPr>
            <a:r>
              <a:rPr lang="nn-NO" b="1" dirty="0" smtClean="0">
                <a:sym typeface="Symbol"/>
              </a:rPr>
              <a:t>Unpolarised Capacitors:</a:t>
            </a:r>
          </a:p>
          <a:p>
            <a:pPr marL="457200" indent="-457200">
              <a:buFont typeface="Wingdings" pitchFamily="2" charset="2"/>
              <a:buChar char="q"/>
              <a:defRPr/>
            </a:pPr>
            <a:r>
              <a:rPr lang="nn-NO" b="1" dirty="0" smtClean="0">
                <a:sym typeface="Symbol"/>
              </a:rPr>
              <a:t>Polystyrene Capacitors:</a:t>
            </a:r>
          </a:p>
          <a:p>
            <a:pPr marL="0" indent="0">
              <a:buNone/>
              <a:defRPr/>
            </a:pPr>
            <a:r>
              <a:rPr lang="nn-NO" sz="2400" dirty="0" smtClean="0">
                <a:sym typeface="Symbol"/>
              </a:rPr>
              <a:t>-Rarely used now</a:t>
            </a:r>
          </a:p>
          <a:p>
            <a:pPr marL="0" indent="0">
              <a:buNone/>
              <a:defRPr/>
            </a:pPr>
            <a:r>
              <a:rPr lang="nn-NO" sz="2400" dirty="0" smtClean="0">
                <a:sym typeface="Symbol"/>
              </a:rPr>
              <a:t>-Value is normally printed without units </a:t>
            </a:r>
          </a:p>
          <a:p>
            <a:pPr marL="0" indent="0">
              <a:buNone/>
              <a:defRPr/>
            </a:pPr>
            <a:r>
              <a:rPr lang="nn-NO" sz="2400" dirty="0" smtClean="0">
                <a:sym typeface="Symbol"/>
              </a:rPr>
              <a:t>-Units are in pF</a:t>
            </a:r>
          </a:p>
          <a:p>
            <a:pPr marL="0" indent="0">
              <a:buNone/>
              <a:defRPr/>
            </a:pPr>
            <a:r>
              <a:rPr lang="nn-NO" sz="2400" dirty="0" smtClean="0">
                <a:sym typeface="Symbol"/>
              </a:rPr>
              <a:t>-Damaged by heat when soldering: it melts the polystyrene</a:t>
            </a:r>
          </a:p>
          <a:p>
            <a:pPr marL="0" indent="0">
              <a:buNone/>
              <a:defRPr/>
            </a:pPr>
            <a:r>
              <a:rPr lang="nn-NO" sz="2400" dirty="0" smtClean="0">
                <a:sym typeface="Symbol"/>
              </a:rPr>
              <a:t>-Heat sink should be used when soldering, clipped between lead of capacitor and joint</a:t>
            </a:r>
          </a:p>
          <a:p>
            <a:pPr marL="457200" indent="-457200">
              <a:buFont typeface="Wingdings" pitchFamily="2" charset="2"/>
              <a:buChar char="q"/>
              <a:defRPr/>
            </a:pPr>
            <a:r>
              <a:rPr lang="nn-NO" sz="2400" b="1" dirty="0" smtClean="0">
                <a:sym typeface="Symbol"/>
              </a:rPr>
              <a:t>Example: </a:t>
            </a:r>
            <a:r>
              <a:rPr lang="nn-NO" sz="2400" dirty="0" smtClean="0">
                <a:sym typeface="Symbol"/>
              </a:rPr>
              <a:t>4700 means 4700pF</a:t>
            </a:r>
          </a:p>
          <a:p>
            <a:pPr>
              <a:defRPr/>
            </a:pPr>
            <a:endParaRPr lang="en-US" dirty="0"/>
          </a:p>
        </p:txBody>
      </p:sp>
      <p:pic>
        <p:nvPicPr>
          <p:cNvPr id="113668" name="Picture 3" descr="polystyrene capaci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5257800"/>
            <a:ext cx="1828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6</a:t>
            </a:fld>
            <a:endParaRPr lang="en-US"/>
          </a:p>
        </p:txBody>
      </p:sp>
    </p:spTree>
    <p:extLst>
      <p:ext uri="{BB962C8B-B14F-4D97-AF65-F5344CB8AC3E}">
        <p14:creationId xmlns:p14="http://schemas.microsoft.com/office/powerpoint/2010/main" val="156723297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p:cNvSpPr>
            <a:spLocks noGrp="1"/>
          </p:cNvSpPr>
          <p:nvPr>
            <p:ph type="title"/>
          </p:nvPr>
        </p:nvSpPr>
        <p:spPr/>
        <p:txBody>
          <a:bodyPr/>
          <a:lstStyle/>
          <a:p>
            <a:r>
              <a:rPr lang="nn-NO" smtClean="0"/>
              <a:t>Regulator</a:t>
            </a:r>
            <a:endParaRPr lang="en-US" smtClean="0"/>
          </a:p>
        </p:txBody>
      </p:sp>
      <p:sp>
        <p:nvSpPr>
          <p:cNvPr id="168963" name="Content Placeholder 2"/>
          <p:cNvSpPr>
            <a:spLocks noGrp="1"/>
          </p:cNvSpPr>
          <p:nvPr>
            <p:ph idx="1"/>
          </p:nvPr>
        </p:nvSpPr>
        <p:spPr>
          <a:xfrm>
            <a:off x="990600" y="1524000"/>
            <a:ext cx="7010400" cy="4724400"/>
          </a:xfrm>
        </p:spPr>
        <p:txBody>
          <a:bodyPr/>
          <a:lstStyle/>
          <a:p>
            <a:pPr>
              <a:buFont typeface="Wingdings" pitchFamily="2" charset="2"/>
              <a:buChar char="q"/>
            </a:pPr>
            <a:r>
              <a:rPr lang="en-US" sz="2400" smtClean="0"/>
              <a:t>Negative voltage regulators are available, mainly for use in dual supplies. </a:t>
            </a:r>
          </a:p>
          <a:p>
            <a:pPr>
              <a:buFont typeface="Wingdings" pitchFamily="2" charset="2"/>
              <a:buChar char="q"/>
            </a:pPr>
            <a:r>
              <a:rPr lang="en-US" sz="2400" smtClean="0"/>
              <a:t>Most regulators include some automatic protection from excessive current ('overload protection') and overheating ('thermal protection').</a:t>
            </a:r>
          </a:p>
          <a:p>
            <a:pPr>
              <a:buFont typeface="Wingdings" pitchFamily="2" charset="2"/>
              <a:buChar char="q"/>
            </a:pPr>
            <a:r>
              <a:rPr lang="en-US" sz="2400" b="1" smtClean="0"/>
              <a:t>IC 7805 Pin connection </a:t>
            </a:r>
          </a:p>
          <a:p>
            <a:pPr>
              <a:buFont typeface="Wingdings" pitchFamily="2" charset="2"/>
              <a:buChar char="q"/>
            </a:pPr>
            <a:endParaRPr lang="en-US" sz="2400" smtClean="0"/>
          </a:p>
        </p:txBody>
      </p:sp>
      <p:pic>
        <p:nvPicPr>
          <p:cNvPr id="168964" name="Picture 3" descr="http://www.electroschematics.com/wp-content/uploads/2010/03/IC-7805-Pin-Out.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191000"/>
            <a:ext cx="176371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60</a:t>
            </a:fld>
            <a:endParaRPr lang="en-US"/>
          </a:p>
        </p:txBody>
      </p:sp>
    </p:spTree>
    <p:extLst>
      <p:ext uri="{BB962C8B-B14F-4D97-AF65-F5344CB8AC3E}">
        <p14:creationId xmlns:p14="http://schemas.microsoft.com/office/powerpoint/2010/main" val="14807629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Title 1"/>
          <p:cNvSpPr>
            <a:spLocks noGrp="1"/>
          </p:cNvSpPr>
          <p:nvPr>
            <p:ph type="title"/>
          </p:nvPr>
        </p:nvSpPr>
        <p:spPr/>
        <p:txBody>
          <a:bodyPr/>
          <a:lstStyle/>
          <a:p>
            <a:r>
              <a:rPr lang="nn-NO" smtClean="0"/>
              <a:t>Lamps</a:t>
            </a:r>
            <a:endParaRPr lang="en-US" smtClean="0"/>
          </a:p>
        </p:txBody>
      </p:sp>
      <p:sp>
        <p:nvSpPr>
          <p:cNvPr id="169987" name="Content Placeholder 2"/>
          <p:cNvSpPr>
            <a:spLocks noGrp="1"/>
          </p:cNvSpPr>
          <p:nvPr>
            <p:ph idx="1"/>
          </p:nvPr>
        </p:nvSpPr>
        <p:spPr>
          <a:xfrm>
            <a:off x="990600" y="1524000"/>
            <a:ext cx="8001000" cy="4800600"/>
          </a:xfrm>
        </p:spPr>
        <p:txBody>
          <a:bodyPr/>
          <a:lstStyle/>
          <a:p>
            <a:pPr marL="0" indent="0">
              <a:buNone/>
            </a:pPr>
            <a:r>
              <a:rPr lang="en-US" b="1" dirty="0" smtClean="0"/>
              <a:t>Function and Construction:</a:t>
            </a:r>
            <a:endParaRPr lang="en-US" dirty="0" smtClean="0"/>
          </a:p>
          <a:p>
            <a:pPr>
              <a:buFont typeface="Wingdings" pitchFamily="2" charset="2"/>
              <a:buChar char="q"/>
            </a:pPr>
            <a:r>
              <a:rPr lang="en-US" sz="2400" dirty="0" smtClean="0"/>
              <a:t>Lamps emit light when an electric current passes through them. </a:t>
            </a:r>
          </a:p>
          <a:p>
            <a:pPr>
              <a:buFont typeface="Wingdings" pitchFamily="2" charset="2"/>
              <a:buChar char="q"/>
            </a:pPr>
            <a:r>
              <a:rPr lang="en-US" sz="2400" dirty="0" smtClean="0"/>
              <a:t>Incandescent lamps  have a thin wire </a:t>
            </a:r>
            <a:r>
              <a:rPr lang="en-US" sz="2400" b="1" dirty="0" smtClean="0"/>
              <a:t>filament</a:t>
            </a:r>
            <a:r>
              <a:rPr lang="en-US" sz="2400" dirty="0" smtClean="0"/>
              <a:t> which becomes very hot and glows brightly when a current passes through it. </a:t>
            </a:r>
          </a:p>
          <a:p>
            <a:pPr>
              <a:buFont typeface="Wingdings" pitchFamily="2" charset="2"/>
              <a:buChar char="q"/>
            </a:pPr>
            <a:r>
              <a:rPr lang="en-US" sz="2400" dirty="0" smtClean="0"/>
              <a:t>The filament is made from a metal with a high melting point such as tungsten and it is usually wound into a small coil. </a:t>
            </a:r>
          </a:p>
          <a:p>
            <a:pPr>
              <a:buFont typeface="Wingdings" pitchFamily="2" charset="2"/>
              <a:buChar char="q"/>
            </a:pPr>
            <a:r>
              <a:rPr lang="en-US" sz="2400" dirty="0" smtClean="0"/>
              <a:t>Filament lamps have a shorter lifetime than most electronic components because eventually the filament 'blows' (melts) at a weak point.</a:t>
            </a:r>
            <a:r>
              <a:rPr lang="en-US" dirty="0" smtClean="0"/>
              <a:t> </a:t>
            </a:r>
          </a:p>
        </p:txBody>
      </p:sp>
      <p:sp>
        <p:nvSpPr>
          <p:cNvPr id="2" name="Slide Number Placeholder 1"/>
          <p:cNvSpPr>
            <a:spLocks noGrp="1"/>
          </p:cNvSpPr>
          <p:nvPr>
            <p:ph type="sldNum" sz="quarter" idx="12"/>
          </p:nvPr>
        </p:nvSpPr>
        <p:spPr/>
        <p:txBody>
          <a:bodyPr/>
          <a:lstStyle/>
          <a:p>
            <a:fld id="{FFEA572C-CBDF-4B8F-BDD3-41C6B3F93F23}" type="slidenum">
              <a:rPr lang="en-US" smtClean="0"/>
              <a:t>61</a:t>
            </a:fld>
            <a:endParaRPr lang="en-US"/>
          </a:p>
        </p:txBody>
      </p:sp>
    </p:spTree>
    <p:extLst>
      <p:ext uri="{BB962C8B-B14F-4D97-AF65-F5344CB8AC3E}">
        <p14:creationId xmlns:p14="http://schemas.microsoft.com/office/powerpoint/2010/main" val="382069636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itle 1"/>
          <p:cNvSpPr>
            <a:spLocks noGrp="1"/>
          </p:cNvSpPr>
          <p:nvPr>
            <p:ph type="title"/>
          </p:nvPr>
        </p:nvSpPr>
        <p:spPr/>
        <p:txBody>
          <a:bodyPr/>
          <a:lstStyle/>
          <a:p>
            <a:r>
              <a:rPr lang="nn-NO" smtClean="0"/>
              <a:t>Lamps</a:t>
            </a:r>
            <a:endParaRPr lang="en-US" smtClean="0"/>
          </a:p>
        </p:txBody>
      </p:sp>
      <p:sp>
        <p:nvSpPr>
          <p:cNvPr id="171011" name="Content Placeholder 2"/>
          <p:cNvSpPr>
            <a:spLocks noGrp="1"/>
          </p:cNvSpPr>
          <p:nvPr>
            <p:ph idx="1"/>
          </p:nvPr>
        </p:nvSpPr>
        <p:spPr>
          <a:xfrm>
            <a:off x="990600" y="1524000"/>
            <a:ext cx="7696200" cy="4800600"/>
          </a:xfrm>
        </p:spPr>
        <p:txBody>
          <a:bodyPr/>
          <a:lstStyle/>
          <a:p>
            <a:pPr marL="0" indent="0">
              <a:buNone/>
            </a:pPr>
            <a:r>
              <a:rPr lang="nn-NO" b="1" dirty="0" smtClean="0"/>
              <a:t>Circuit Symbols:</a:t>
            </a:r>
          </a:p>
          <a:p>
            <a:pPr marL="0" indent="0">
              <a:buNone/>
            </a:pPr>
            <a:r>
              <a:rPr lang="en-US" sz="2400" dirty="0" smtClean="0"/>
              <a:t>There are two circuit symbols for a lamp, one for a lamp used to provide illumination and another for a lamp used as an indicator. </a:t>
            </a:r>
          </a:p>
          <a:p>
            <a:pPr marL="0" indent="0">
              <a:buNone/>
            </a:pPr>
            <a:r>
              <a:rPr lang="en-US" sz="2400" dirty="0" smtClean="0"/>
              <a:t>Small lamps such as torch bulbs can be used for both purposes so either circuit symbol may be used in simple educational circuits.</a:t>
            </a:r>
          </a:p>
          <a:p>
            <a:pPr marL="0" indent="0">
              <a:buNone/>
            </a:pPr>
            <a:endParaRPr lang="nn-NO" sz="2400" dirty="0" smtClean="0"/>
          </a:p>
          <a:p>
            <a:pPr marL="0" indent="0">
              <a:buNone/>
            </a:pPr>
            <a:endParaRPr lang="nn-NO" sz="2400" dirty="0" smtClean="0"/>
          </a:p>
          <a:p>
            <a:pPr marL="0" indent="0">
              <a:buNone/>
            </a:pPr>
            <a:r>
              <a:rPr lang="nn-NO" sz="2400" dirty="0" smtClean="0"/>
              <a:t>      </a:t>
            </a:r>
          </a:p>
          <a:p>
            <a:pPr marL="0" indent="0">
              <a:buNone/>
            </a:pPr>
            <a:r>
              <a:rPr lang="nn-NO" sz="2400" dirty="0" smtClean="0"/>
              <a:t>      Lamp used for lighting        Lamp used as an Indicator</a:t>
            </a:r>
            <a:endParaRPr lang="en-US" sz="2400" dirty="0" smtClean="0"/>
          </a:p>
        </p:txBody>
      </p:sp>
      <p:pic>
        <p:nvPicPr>
          <p:cNvPr id="171012" name="Picture 3" descr="lamp (lighting) symb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953000"/>
            <a:ext cx="173355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1013" name="Picture 4" descr="lamp (indicator) 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4876800"/>
            <a:ext cx="173355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62</a:t>
            </a:fld>
            <a:endParaRPr lang="en-US"/>
          </a:p>
        </p:txBody>
      </p:sp>
    </p:spTree>
    <p:extLst>
      <p:ext uri="{BB962C8B-B14F-4D97-AF65-F5344CB8AC3E}">
        <p14:creationId xmlns:p14="http://schemas.microsoft.com/office/powerpoint/2010/main" val="2682984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Title 1"/>
          <p:cNvSpPr>
            <a:spLocks noGrp="1"/>
          </p:cNvSpPr>
          <p:nvPr>
            <p:ph type="title"/>
          </p:nvPr>
        </p:nvSpPr>
        <p:spPr/>
        <p:txBody>
          <a:bodyPr/>
          <a:lstStyle/>
          <a:p>
            <a:r>
              <a:rPr lang="nn-NO" smtClean="0"/>
              <a:t>Lamps</a:t>
            </a:r>
            <a:endParaRPr lang="en-US" smtClean="0"/>
          </a:p>
        </p:txBody>
      </p:sp>
      <p:sp>
        <p:nvSpPr>
          <p:cNvPr id="190467" name="Content Placeholder 2"/>
          <p:cNvSpPr>
            <a:spLocks noGrp="1"/>
          </p:cNvSpPr>
          <p:nvPr>
            <p:ph idx="1"/>
          </p:nvPr>
        </p:nvSpPr>
        <p:spPr>
          <a:xfrm>
            <a:off x="914400" y="1371600"/>
            <a:ext cx="7543800" cy="4876800"/>
          </a:xfrm>
        </p:spPr>
        <p:txBody>
          <a:bodyPr/>
          <a:lstStyle/>
          <a:p>
            <a:pPr marL="0" indent="0">
              <a:buNone/>
              <a:defRPr/>
            </a:pPr>
            <a:r>
              <a:rPr lang="en-US" b="1" dirty="0" smtClean="0"/>
              <a:t>Selecting a Lamp:</a:t>
            </a:r>
          </a:p>
          <a:p>
            <a:pPr marL="0" indent="0">
              <a:buNone/>
              <a:defRPr/>
            </a:pPr>
            <a:r>
              <a:rPr lang="en-US" sz="2400" dirty="0" smtClean="0"/>
              <a:t>Three important features to consider when selecting a lamp:</a:t>
            </a:r>
          </a:p>
          <a:p>
            <a:pPr marL="0" indent="0">
              <a:buNone/>
              <a:defRPr/>
            </a:pPr>
            <a:r>
              <a:rPr lang="en-US" sz="2400" b="1" dirty="0" smtClean="0"/>
              <a:t>Voltage Rating</a:t>
            </a:r>
            <a:r>
              <a:rPr lang="en-US" sz="2400" dirty="0" smtClean="0"/>
              <a:t> - Supply voltage for normal brightness.</a:t>
            </a:r>
          </a:p>
          <a:p>
            <a:pPr marL="0" indent="0">
              <a:buNone/>
              <a:defRPr/>
            </a:pPr>
            <a:r>
              <a:rPr lang="en-US" sz="2400" b="1" dirty="0" smtClean="0"/>
              <a:t>Power or Current Rating</a:t>
            </a:r>
            <a:r>
              <a:rPr lang="en-US" sz="2400" dirty="0" smtClean="0"/>
              <a:t> - small lamps are usually rated by current.</a:t>
            </a:r>
          </a:p>
          <a:p>
            <a:pPr marL="0" indent="0">
              <a:buNone/>
              <a:defRPr/>
            </a:pPr>
            <a:r>
              <a:rPr lang="en-US" sz="2400" b="1" dirty="0" smtClean="0"/>
              <a:t>Lamp type</a:t>
            </a:r>
            <a:r>
              <a:rPr lang="en-US" sz="2400" dirty="0" smtClean="0"/>
              <a:t> - please see the table below.</a:t>
            </a:r>
          </a:p>
          <a:p>
            <a:pPr marL="0" indent="0">
              <a:buNone/>
              <a:defRPr/>
            </a:pPr>
            <a:endParaRPr lang="en-US" sz="2400" dirty="0" smtClean="0"/>
          </a:p>
          <a:p>
            <a:pPr marL="0" indent="0">
              <a:buNone/>
              <a:defRPr/>
            </a:pPr>
            <a:r>
              <a:rPr lang="en-US" sz="2400" dirty="0" smtClean="0"/>
              <a:t>The voltage and power (or current) ratings are usually printed or embossed on the body of a lamp.</a:t>
            </a:r>
          </a:p>
          <a:p>
            <a:pPr marL="0" indent="0">
              <a:buNone/>
              <a:defRPr/>
            </a:pPr>
            <a:endParaRPr lang="en-US"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63</a:t>
            </a:fld>
            <a:endParaRPr lang="en-US"/>
          </a:p>
        </p:txBody>
      </p:sp>
    </p:spTree>
    <p:extLst>
      <p:ext uri="{BB962C8B-B14F-4D97-AF65-F5344CB8AC3E}">
        <p14:creationId xmlns:p14="http://schemas.microsoft.com/office/powerpoint/2010/main" val="41674545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Title 1"/>
          <p:cNvSpPr>
            <a:spLocks noGrp="1"/>
          </p:cNvSpPr>
          <p:nvPr>
            <p:ph type="title"/>
          </p:nvPr>
        </p:nvSpPr>
        <p:spPr/>
        <p:txBody>
          <a:bodyPr/>
          <a:lstStyle/>
          <a:p>
            <a:r>
              <a:rPr lang="nn-NO" smtClean="0"/>
              <a:t>Lamps</a:t>
            </a:r>
            <a:endParaRPr lang="en-US" smtClean="0"/>
          </a:p>
        </p:txBody>
      </p:sp>
      <p:sp>
        <p:nvSpPr>
          <p:cNvPr id="173059" name="Content Placeholder 2"/>
          <p:cNvSpPr>
            <a:spLocks noGrp="1"/>
          </p:cNvSpPr>
          <p:nvPr>
            <p:ph idx="1"/>
          </p:nvPr>
        </p:nvSpPr>
        <p:spPr>
          <a:xfrm>
            <a:off x="990600" y="1524000"/>
            <a:ext cx="8001000" cy="4953000"/>
          </a:xfrm>
        </p:spPr>
        <p:txBody>
          <a:bodyPr>
            <a:normAutofit lnSpcReduction="10000"/>
          </a:bodyPr>
          <a:lstStyle/>
          <a:p>
            <a:pPr marL="0" indent="0">
              <a:buNone/>
            </a:pPr>
            <a:r>
              <a:rPr lang="en-US" b="1" dirty="0" smtClean="0"/>
              <a:t>Voltage Rating:</a:t>
            </a:r>
          </a:p>
          <a:p>
            <a:pPr>
              <a:buFont typeface="Wingdings" pitchFamily="2" charset="2"/>
              <a:buChar char="q"/>
            </a:pPr>
            <a:r>
              <a:rPr lang="en-US" dirty="0" smtClean="0"/>
              <a:t>The supply voltage required for normal brightness.</a:t>
            </a:r>
          </a:p>
          <a:p>
            <a:pPr>
              <a:buFont typeface="Wingdings" pitchFamily="2" charset="2"/>
              <a:buChar char="q"/>
            </a:pPr>
            <a:r>
              <a:rPr lang="en-US" dirty="0" smtClean="0"/>
              <a:t> If a slightly higher voltage is used the lamp will be brighter but its lifetime will be shorter. </a:t>
            </a:r>
          </a:p>
          <a:p>
            <a:pPr>
              <a:buFont typeface="Wingdings" pitchFamily="2" charset="2"/>
              <a:buChar char="q"/>
            </a:pPr>
            <a:r>
              <a:rPr lang="en-US" dirty="0" smtClean="0"/>
              <a:t>With a lower supply voltage the lamp will be dimmer and its lifetime will be longer. </a:t>
            </a:r>
          </a:p>
          <a:p>
            <a:pPr>
              <a:buFont typeface="Wingdings" pitchFamily="2" charset="2"/>
              <a:buChar char="q"/>
            </a:pPr>
            <a:r>
              <a:rPr lang="en-US" dirty="0" smtClean="0"/>
              <a:t>The light from dim lamps has a yellow-orange </a:t>
            </a:r>
            <a:r>
              <a:rPr lang="en-US" dirty="0" err="1" smtClean="0"/>
              <a:t>colour</a:t>
            </a:r>
            <a:r>
              <a:rPr lang="en-US" dirty="0" smtClean="0"/>
              <a:t>.</a:t>
            </a:r>
          </a:p>
          <a:p>
            <a:endParaRPr lang="en-US"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64</a:t>
            </a:fld>
            <a:endParaRPr lang="en-US"/>
          </a:p>
        </p:txBody>
      </p:sp>
    </p:spTree>
    <p:extLst>
      <p:ext uri="{BB962C8B-B14F-4D97-AF65-F5344CB8AC3E}">
        <p14:creationId xmlns:p14="http://schemas.microsoft.com/office/powerpoint/2010/main" val="224127719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Title 1"/>
          <p:cNvSpPr>
            <a:spLocks noGrp="1"/>
          </p:cNvSpPr>
          <p:nvPr>
            <p:ph type="title"/>
          </p:nvPr>
        </p:nvSpPr>
        <p:spPr/>
        <p:txBody>
          <a:bodyPr/>
          <a:lstStyle/>
          <a:p>
            <a:r>
              <a:rPr lang="nn-NO" smtClean="0"/>
              <a:t>Lamps</a:t>
            </a:r>
            <a:endParaRPr lang="en-US" smtClean="0"/>
          </a:p>
        </p:txBody>
      </p:sp>
      <p:sp>
        <p:nvSpPr>
          <p:cNvPr id="174083" name="Content Placeholder 2"/>
          <p:cNvSpPr>
            <a:spLocks noGrp="1"/>
          </p:cNvSpPr>
          <p:nvPr>
            <p:ph idx="1"/>
          </p:nvPr>
        </p:nvSpPr>
        <p:spPr>
          <a:xfrm>
            <a:off x="990600" y="1524000"/>
            <a:ext cx="7391400" cy="4953000"/>
          </a:xfrm>
        </p:spPr>
        <p:txBody>
          <a:bodyPr>
            <a:normAutofit lnSpcReduction="10000"/>
          </a:bodyPr>
          <a:lstStyle/>
          <a:p>
            <a:pPr>
              <a:buFont typeface="Wingdings" pitchFamily="2" charset="2"/>
              <a:buChar char="q"/>
            </a:pPr>
            <a:r>
              <a:rPr lang="en-US" smtClean="0"/>
              <a:t>Torch lamps pass a relatively large current and this significantly reduces the output voltage of the battery. </a:t>
            </a:r>
          </a:p>
          <a:p>
            <a:pPr>
              <a:buFont typeface="Wingdings" pitchFamily="2" charset="2"/>
              <a:buChar char="q"/>
            </a:pPr>
            <a:r>
              <a:rPr lang="en-US" smtClean="0"/>
              <a:t>Some voltage is used up inside the battery driving the large current through the small resistance of the battery itself (its 'internal resistance').</a:t>
            </a:r>
          </a:p>
          <a:p>
            <a:pPr>
              <a:buFont typeface="Wingdings" pitchFamily="2" charset="2"/>
              <a:buChar char="q"/>
            </a:pPr>
            <a:r>
              <a:rPr lang="en-US" smtClean="0"/>
              <a:t> As a result the correct voltage rating for a torch lamp is lower than the normal voltage of the battery which lights it!</a:t>
            </a:r>
          </a:p>
          <a:p>
            <a:pPr>
              <a:buFont typeface="Wingdings" pitchFamily="2" charset="2"/>
              <a:buChar char="q"/>
            </a:pPr>
            <a:endParaRPr lang="en-US" smtClean="0"/>
          </a:p>
        </p:txBody>
      </p:sp>
      <p:sp>
        <p:nvSpPr>
          <p:cNvPr id="2" name="Slide Number Placeholder 1"/>
          <p:cNvSpPr>
            <a:spLocks noGrp="1"/>
          </p:cNvSpPr>
          <p:nvPr>
            <p:ph type="sldNum" sz="quarter" idx="12"/>
          </p:nvPr>
        </p:nvSpPr>
        <p:spPr/>
        <p:txBody>
          <a:bodyPr/>
          <a:lstStyle/>
          <a:p>
            <a:fld id="{FFEA572C-CBDF-4B8F-BDD3-41C6B3F93F23}" type="slidenum">
              <a:rPr lang="en-US" smtClean="0"/>
              <a:t>65</a:t>
            </a:fld>
            <a:endParaRPr lang="en-US"/>
          </a:p>
        </p:txBody>
      </p:sp>
    </p:spTree>
    <p:extLst>
      <p:ext uri="{BB962C8B-B14F-4D97-AF65-F5344CB8AC3E}">
        <p14:creationId xmlns:p14="http://schemas.microsoft.com/office/powerpoint/2010/main" val="405576989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Title 1"/>
          <p:cNvSpPr>
            <a:spLocks noGrp="1"/>
          </p:cNvSpPr>
          <p:nvPr>
            <p:ph type="title"/>
          </p:nvPr>
        </p:nvSpPr>
        <p:spPr/>
        <p:txBody>
          <a:bodyPr/>
          <a:lstStyle/>
          <a:p>
            <a:r>
              <a:rPr lang="nn-NO" smtClean="0"/>
              <a:t>Lamps</a:t>
            </a:r>
            <a:endParaRPr lang="en-US" smtClean="0"/>
          </a:p>
        </p:txBody>
      </p:sp>
      <p:sp>
        <p:nvSpPr>
          <p:cNvPr id="175107" name="Content Placeholder 2"/>
          <p:cNvSpPr>
            <a:spLocks noGrp="1"/>
          </p:cNvSpPr>
          <p:nvPr>
            <p:ph idx="1"/>
          </p:nvPr>
        </p:nvSpPr>
        <p:spPr>
          <a:xfrm>
            <a:off x="990600" y="1524000"/>
            <a:ext cx="7772400" cy="4876800"/>
          </a:xfrm>
        </p:spPr>
        <p:txBody>
          <a:bodyPr/>
          <a:lstStyle/>
          <a:p>
            <a:pPr marL="0" indent="0">
              <a:buNone/>
            </a:pPr>
            <a:r>
              <a:rPr lang="en-US" b="1" i="1" dirty="0" smtClean="0"/>
              <a:t>Example: </a:t>
            </a:r>
          </a:p>
          <a:p>
            <a:pPr>
              <a:buFont typeface="Wingdings" pitchFamily="2" charset="2"/>
              <a:buChar char="q"/>
            </a:pPr>
            <a:r>
              <a:rPr lang="en-US" i="1" dirty="0" smtClean="0"/>
              <a:t> A lamp rated 3.5V,  0.3A is correct for a 4.5V battery (three 1.5V cells) because when the lamp is connected the voltage across the battery falls to about 3.5V</a:t>
            </a:r>
            <a:r>
              <a:rPr lang="en-US" dirty="0" smtClean="0"/>
              <a:t>.</a:t>
            </a:r>
          </a:p>
        </p:txBody>
      </p:sp>
      <p:pic>
        <p:nvPicPr>
          <p:cNvPr id="175108" name="Picture 3" descr="La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7003" y="4267200"/>
            <a:ext cx="11430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66</a:t>
            </a:fld>
            <a:endParaRPr lang="en-US"/>
          </a:p>
        </p:txBody>
      </p:sp>
    </p:spTree>
    <p:extLst>
      <p:ext uri="{BB962C8B-B14F-4D97-AF65-F5344CB8AC3E}">
        <p14:creationId xmlns:p14="http://schemas.microsoft.com/office/powerpoint/2010/main" val="155405742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Title 1"/>
          <p:cNvSpPr>
            <a:spLocks noGrp="1"/>
          </p:cNvSpPr>
          <p:nvPr>
            <p:ph type="title"/>
          </p:nvPr>
        </p:nvSpPr>
        <p:spPr/>
        <p:txBody>
          <a:bodyPr/>
          <a:lstStyle/>
          <a:p>
            <a:r>
              <a:rPr lang="nn-NO" smtClean="0"/>
              <a:t>Lamps</a:t>
            </a:r>
            <a:endParaRPr lang="en-US" smtClean="0"/>
          </a:p>
        </p:txBody>
      </p:sp>
      <p:sp>
        <p:nvSpPr>
          <p:cNvPr id="176131" name="Content Placeholder 2"/>
          <p:cNvSpPr>
            <a:spLocks noGrp="1"/>
          </p:cNvSpPr>
          <p:nvPr>
            <p:ph idx="1"/>
          </p:nvPr>
        </p:nvSpPr>
        <p:spPr>
          <a:xfrm>
            <a:off x="990600" y="1524000"/>
            <a:ext cx="7620000" cy="4876800"/>
          </a:xfrm>
        </p:spPr>
        <p:txBody>
          <a:bodyPr>
            <a:normAutofit/>
          </a:bodyPr>
          <a:lstStyle/>
          <a:p>
            <a:pPr marL="0" indent="0">
              <a:buNone/>
            </a:pPr>
            <a:r>
              <a:rPr lang="en-US" b="1" dirty="0" smtClean="0"/>
              <a:t>Power or current rating:</a:t>
            </a:r>
          </a:p>
          <a:p>
            <a:pPr marL="0" indent="0">
              <a:buNone/>
            </a:pPr>
            <a:r>
              <a:rPr lang="en-US" sz="2400" dirty="0" smtClean="0"/>
              <a:t>This is the power or current for the lamp when connected to its rated voltage. Low power lamps are usually rated by their current and high power lamps by their power. It is easy to convert between the two ratings:</a:t>
            </a:r>
          </a:p>
          <a:p>
            <a:pPr marL="0" indent="0">
              <a:buNone/>
            </a:pPr>
            <a:endParaRPr lang="en-US" sz="2400" dirty="0" smtClean="0"/>
          </a:p>
          <a:p>
            <a:pPr marL="0" indent="0">
              <a:buNone/>
            </a:pPr>
            <a:r>
              <a:rPr lang="en-US" sz="2400" b="1" dirty="0" smtClean="0"/>
              <a:t>           P = I × V</a:t>
            </a:r>
            <a:r>
              <a:rPr lang="en-US" sz="2400" dirty="0" smtClean="0"/>
              <a:t>       or             </a:t>
            </a:r>
            <a:r>
              <a:rPr lang="en-US" sz="2400" b="1" dirty="0" smtClean="0"/>
              <a:t>I = P / V</a:t>
            </a:r>
            <a:endParaRPr lang="en-US" sz="2400" dirty="0" smtClean="0"/>
          </a:p>
          <a:p>
            <a:pPr marL="0" indent="0">
              <a:buNone/>
            </a:pPr>
            <a:r>
              <a:rPr lang="en-US" sz="2400" dirty="0" smtClean="0"/>
              <a:t>Where:</a:t>
            </a:r>
          </a:p>
          <a:p>
            <a:pPr marL="0" indent="0">
              <a:buNone/>
            </a:pPr>
            <a:r>
              <a:rPr lang="en-US" sz="2400" dirty="0" smtClean="0"/>
              <a:t>          </a:t>
            </a:r>
            <a:r>
              <a:rPr lang="en-US" sz="2400" dirty="0" smtClean="0"/>
              <a:t> </a:t>
            </a:r>
            <a:r>
              <a:rPr lang="en-US" sz="2400" dirty="0" smtClean="0"/>
              <a:t>P = power in watts (W) </a:t>
            </a:r>
            <a:br>
              <a:rPr lang="en-US" sz="2400" dirty="0" smtClean="0"/>
            </a:br>
            <a:r>
              <a:rPr lang="en-US" sz="2400" dirty="0" smtClean="0"/>
              <a:t>           I  = current in amps (A) </a:t>
            </a:r>
            <a:br>
              <a:rPr lang="en-US" sz="2400" dirty="0" smtClean="0"/>
            </a:br>
            <a:r>
              <a:rPr lang="en-US" sz="2400" dirty="0" smtClean="0"/>
              <a:t>          </a:t>
            </a:r>
            <a:r>
              <a:rPr lang="en-US" sz="2400" dirty="0" smtClean="0"/>
              <a:t> V </a:t>
            </a:r>
            <a:r>
              <a:rPr lang="en-US" sz="2400" dirty="0" smtClean="0"/>
              <a:t>= voltage in volts (V)</a:t>
            </a:r>
          </a:p>
          <a:p>
            <a:pPr marL="0" indent="0">
              <a:buNone/>
            </a:pPr>
            <a:endParaRPr lang="en-US"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67</a:t>
            </a:fld>
            <a:endParaRPr lang="en-US"/>
          </a:p>
        </p:txBody>
      </p:sp>
    </p:spTree>
    <p:extLst>
      <p:ext uri="{BB962C8B-B14F-4D97-AF65-F5344CB8AC3E}">
        <p14:creationId xmlns:p14="http://schemas.microsoft.com/office/powerpoint/2010/main" val="247697859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Title 1"/>
          <p:cNvSpPr>
            <a:spLocks noGrp="1"/>
          </p:cNvSpPr>
          <p:nvPr>
            <p:ph type="title"/>
          </p:nvPr>
        </p:nvSpPr>
        <p:spPr/>
        <p:txBody>
          <a:bodyPr/>
          <a:lstStyle/>
          <a:p>
            <a:r>
              <a:rPr lang="nn-NO" smtClean="0"/>
              <a:t>Lamps</a:t>
            </a:r>
            <a:endParaRPr lang="en-US" smtClean="0"/>
          </a:p>
        </p:txBody>
      </p:sp>
      <p:sp>
        <p:nvSpPr>
          <p:cNvPr id="3" name="Content Placeholder 2"/>
          <p:cNvSpPr>
            <a:spLocks noGrp="1"/>
          </p:cNvSpPr>
          <p:nvPr>
            <p:ph idx="1"/>
          </p:nvPr>
        </p:nvSpPr>
        <p:spPr>
          <a:xfrm>
            <a:off x="990600" y="1524000"/>
            <a:ext cx="8001000" cy="4800600"/>
          </a:xfrm>
        </p:spPr>
        <p:txBody>
          <a:bodyPr/>
          <a:lstStyle/>
          <a:p>
            <a:pPr marL="0" indent="0">
              <a:buNone/>
              <a:defRPr/>
            </a:pPr>
            <a:r>
              <a:rPr lang="en-US" b="1" dirty="0" smtClean="0"/>
              <a:t>Examples:</a:t>
            </a:r>
          </a:p>
          <a:p>
            <a:pPr marL="0" indent="0">
              <a:buNone/>
              <a:defRPr/>
            </a:pPr>
            <a:r>
              <a:rPr lang="en-US" dirty="0" smtClean="0"/>
              <a:t>A lamp rated </a:t>
            </a:r>
            <a:r>
              <a:rPr lang="en-US" b="1" dirty="0" smtClean="0"/>
              <a:t>3.5V,  0.3A</a:t>
            </a:r>
            <a:r>
              <a:rPr lang="en-US" dirty="0" smtClean="0"/>
              <a:t> has a power rating </a:t>
            </a:r>
          </a:p>
          <a:p>
            <a:pPr marL="0" indent="0">
              <a:buNone/>
              <a:defRPr/>
            </a:pPr>
            <a:r>
              <a:rPr lang="en-US" dirty="0" smtClean="0"/>
              <a:t>       P = I × V = 0.3 × 3.5 = </a:t>
            </a:r>
            <a:r>
              <a:rPr lang="en-US" b="1" dirty="0" smtClean="0"/>
              <a:t>1.05W</a:t>
            </a:r>
            <a:endParaRPr lang="en-US" dirty="0" smtClean="0"/>
          </a:p>
          <a:p>
            <a:pPr marL="0" indent="0">
              <a:buNone/>
              <a:defRPr/>
            </a:pPr>
            <a:r>
              <a:rPr lang="en-US" dirty="0" smtClean="0"/>
              <a:t>A lamp rated </a:t>
            </a:r>
            <a:r>
              <a:rPr lang="en-US" b="1" dirty="0" smtClean="0"/>
              <a:t>6V, 0.06A</a:t>
            </a:r>
            <a:r>
              <a:rPr lang="en-US" dirty="0" smtClean="0"/>
              <a:t> has a power rating</a:t>
            </a:r>
          </a:p>
          <a:p>
            <a:pPr marL="0" indent="0">
              <a:buNone/>
              <a:defRPr/>
            </a:pPr>
            <a:r>
              <a:rPr lang="en-US" dirty="0" smtClean="0"/>
              <a:t>       P = I × V = 0.06 × 6 = </a:t>
            </a:r>
            <a:r>
              <a:rPr lang="en-US" b="1" dirty="0" smtClean="0"/>
              <a:t>0.36W</a:t>
            </a:r>
            <a:endParaRPr lang="en-US" dirty="0" smtClean="0"/>
          </a:p>
          <a:p>
            <a:pPr marL="0" indent="0">
              <a:buNone/>
              <a:defRPr/>
            </a:pPr>
            <a:r>
              <a:rPr lang="en-US" dirty="0" smtClean="0"/>
              <a:t>A lamp rated </a:t>
            </a:r>
            <a:r>
              <a:rPr lang="en-US" b="1" dirty="0" smtClean="0"/>
              <a:t>12V,  2.4W</a:t>
            </a:r>
            <a:r>
              <a:rPr lang="en-US" dirty="0" smtClean="0"/>
              <a:t> has a current rating </a:t>
            </a:r>
          </a:p>
          <a:p>
            <a:pPr marL="0" indent="0">
              <a:buNone/>
              <a:defRPr/>
            </a:pPr>
            <a:r>
              <a:rPr lang="en-US" dirty="0" smtClean="0"/>
              <a:t>       I = P / V = 2.4 / 12 = </a:t>
            </a:r>
            <a:r>
              <a:rPr lang="en-US" b="1" dirty="0" smtClean="0"/>
              <a:t>0.2A</a:t>
            </a:r>
            <a:endParaRPr lang="en-US" dirty="0" smtClean="0"/>
          </a:p>
          <a:p>
            <a:pPr marL="0" indent="0">
              <a:buNone/>
              <a:defRPr/>
            </a:pPr>
            <a:endParaRPr lang="en-US" dirty="0"/>
          </a:p>
        </p:txBody>
      </p:sp>
      <p:sp>
        <p:nvSpPr>
          <p:cNvPr id="2" name="Slide Number Placeholder 1"/>
          <p:cNvSpPr>
            <a:spLocks noGrp="1"/>
          </p:cNvSpPr>
          <p:nvPr>
            <p:ph type="sldNum" sz="quarter" idx="12"/>
          </p:nvPr>
        </p:nvSpPr>
        <p:spPr/>
        <p:txBody>
          <a:bodyPr/>
          <a:lstStyle/>
          <a:p>
            <a:fld id="{FFEA572C-CBDF-4B8F-BDD3-41C6B3F93F23}" type="slidenum">
              <a:rPr lang="en-US" smtClean="0"/>
              <a:t>68</a:t>
            </a:fld>
            <a:endParaRPr lang="en-US"/>
          </a:p>
        </p:txBody>
      </p:sp>
    </p:spTree>
    <p:extLst>
      <p:ext uri="{BB962C8B-B14F-4D97-AF65-F5344CB8AC3E}">
        <p14:creationId xmlns:p14="http://schemas.microsoft.com/office/powerpoint/2010/main" val="252589037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Title 1"/>
          <p:cNvSpPr>
            <a:spLocks noGrp="1"/>
          </p:cNvSpPr>
          <p:nvPr>
            <p:ph type="title"/>
          </p:nvPr>
        </p:nvSpPr>
        <p:spPr/>
        <p:txBody>
          <a:bodyPr/>
          <a:lstStyle/>
          <a:p>
            <a:r>
              <a:rPr lang="nn-NO" smtClean="0"/>
              <a:t>Connecting Components</a:t>
            </a:r>
            <a:endParaRPr lang="en-US" smtClean="0"/>
          </a:p>
        </p:txBody>
      </p:sp>
      <p:sp>
        <p:nvSpPr>
          <p:cNvPr id="178179" name="Content Placeholder 2"/>
          <p:cNvSpPr>
            <a:spLocks noGrp="1"/>
          </p:cNvSpPr>
          <p:nvPr>
            <p:ph idx="1"/>
          </p:nvPr>
        </p:nvSpPr>
        <p:spPr>
          <a:xfrm>
            <a:off x="762000" y="1143000"/>
            <a:ext cx="7543800" cy="5334000"/>
          </a:xfrm>
        </p:spPr>
        <p:txBody>
          <a:bodyPr/>
          <a:lstStyle/>
          <a:p>
            <a:pPr marL="0" indent="0">
              <a:buNone/>
            </a:pPr>
            <a:r>
              <a:rPr lang="nn-NO" dirty="0" smtClean="0"/>
              <a:t>There are many ways of connecting components:</a:t>
            </a:r>
            <a:endParaRPr lang="nn-NO" b="1" dirty="0" smtClean="0"/>
          </a:p>
          <a:p>
            <a:pPr marL="0" indent="0">
              <a:buNone/>
            </a:pPr>
            <a:r>
              <a:rPr lang="nn-NO" b="1" dirty="0" smtClean="0"/>
              <a:t>Series</a:t>
            </a:r>
            <a:r>
              <a:rPr lang="nn-NO" dirty="0" smtClean="0"/>
              <a:t>: </a:t>
            </a:r>
          </a:p>
          <a:p>
            <a:pPr marL="0" indent="0">
              <a:buNone/>
            </a:pPr>
            <a:r>
              <a:rPr lang="nn-NO" dirty="0" smtClean="0"/>
              <a:t>       -</a:t>
            </a:r>
            <a:r>
              <a:rPr lang="nn-NO" sz="2000" dirty="0" smtClean="0"/>
              <a:t>Current are same for all components  connected in series</a:t>
            </a:r>
          </a:p>
          <a:p>
            <a:pPr marL="0" indent="0">
              <a:buNone/>
            </a:pPr>
            <a:r>
              <a:rPr lang="nn-NO" sz="2000" dirty="0" smtClean="0"/>
              <a:t>          -Voltages add up for components  connected in series</a:t>
            </a:r>
          </a:p>
          <a:p>
            <a:pPr marL="0" indent="0">
              <a:buNone/>
            </a:pPr>
            <a:r>
              <a:rPr lang="nn-NO" dirty="0" smtClean="0"/>
              <a:t> Example: Two lamps connected in series, </a:t>
            </a:r>
          </a:p>
          <a:p>
            <a:pPr marL="0" indent="0">
              <a:buNone/>
            </a:pPr>
            <a:r>
              <a:rPr lang="nn-NO" sz="2000" dirty="0" smtClean="0"/>
              <a:t>      -The battery voltage is divided btn the two lamps</a:t>
            </a:r>
          </a:p>
          <a:p>
            <a:pPr marL="0" indent="0">
              <a:buNone/>
            </a:pPr>
            <a:r>
              <a:rPr lang="nn-NO" sz="2000" dirty="0" smtClean="0"/>
              <a:t>      -Each lamp will have half the battery voltage if the lamps are identical</a:t>
            </a:r>
            <a:endParaRPr lang="en-US" sz="2000" dirty="0" smtClean="0"/>
          </a:p>
        </p:txBody>
      </p:sp>
      <p:pic>
        <p:nvPicPr>
          <p:cNvPr id="178180" name="Picture 3" descr="Two lamps connected in seri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4648200"/>
            <a:ext cx="1295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8181" name="Picture 4" descr="http://www.physicsclassroom.com/Class/circuits/u9l4a6.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4648200"/>
            <a:ext cx="2209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8182" name="Picture 5" descr="Voltage and Current in Seri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4572000"/>
            <a:ext cx="1905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69</a:t>
            </a:fld>
            <a:endParaRPr lang="en-US"/>
          </a:p>
        </p:txBody>
      </p:sp>
    </p:spTree>
    <p:extLst>
      <p:ext uri="{BB962C8B-B14F-4D97-AF65-F5344CB8AC3E}">
        <p14:creationId xmlns:p14="http://schemas.microsoft.com/office/powerpoint/2010/main" val="2736847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p:nvPr>
        </p:nvSpPr>
        <p:spPr>
          <a:xfrm>
            <a:off x="762000" y="76200"/>
            <a:ext cx="7239000" cy="838200"/>
          </a:xfrm>
        </p:spPr>
        <p:txBody>
          <a:bodyPr/>
          <a:lstStyle/>
          <a:p>
            <a:r>
              <a:rPr lang="nn-NO" smtClean="0"/>
              <a:t>Capacitors</a:t>
            </a:r>
            <a:endParaRPr lang="en-US" smtClean="0"/>
          </a:p>
        </p:txBody>
      </p:sp>
      <p:sp>
        <p:nvSpPr>
          <p:cNvPr id="114691" name="Content Placeholder 2"/>
          <p:cNvSpPr>
            <a:spLocks noGrp="1"/>
          </p:cNvSpPr>
          <p:nvPr>
            <p:ph idx="1"/>
          </p:nvPr>
        </p:nvSpPr>
        <p:spPr>
          <a:xfrm>
            <a:off x="838200" y="1295400"/>
            <a:ext cx="7848600" cy="5257800"/>
          </a:xfrm>
        </p:spPr>
        <p:txBody>
          <a:bodyPr>
            <a:normAutofit lnSpcReduction="10000"/>
          </a:bodyPr>
          <a:lstStyle/>
          <a:p>
            <a:pPr marL="0" indent="0">
              <a:buNone/>
            </a:pPr>
            <a:r>
              <a:rPr lang="nn-NO" sz="3200" b="1" dirty="0" smtClean="0"/>
              <a:t>Unpolarised Capacitors: </a:t>
            </a:r>
          </a:p>
          <a:p>
            <a:pPr marL="0" indent="0">
              <a:buNone/>
            </a:pPr>
            <a:r>
              <a:rPr lang="nn-NO" b="1" dirty="0" smtClean="0"/>
              <a:t>Trimmer Capacitor : </a:t>
            </a:r>
            <a:endParaRPr lang="nn-NO" dirty="0" smtClean="0"/>
          </a:p>
          <a:p>
            <a:pPr marL="0" indent="0">
              <a:buNone/>
            </a:pPr>
            <a:r>
              <a:rPr lang="nn-NO" dirty="0" smtClean="0"/>
              <a:t>    -</a:t>
            </a:r>
            <a:r>
              <a:rPr lang="nn-NO" sz="2000" dirty="0" smtClean="0"/>
              <a:t>Are miniature variable capacitors. </a:t>
            </a:r>
          </a:p>
          <a:p>
            <a:pPr marL="0" indent="0">
              <a:buNone/>
            </a:pPr>
            <a:r>
              <a:rPr lang="nn-NO" sz="2000" dirty="0" smtClean="0"/>
              <a:t>     -Designed to be mounted directly onto cct board </a:t>
            </a:r>
          </a:p>
          <a:p>
            <a:pPr marL="0" indent="0">
              <a:buNone/>
            </a:pPr>
            <a:r>
              <a:rPr lang="nn-NO" sz="2000" dirty="0" smtClean="0"/>
              <a:t>     -Adjusted only when the cct is built.</a:t>
            </a:r>
          </a:p>
          <a:p>
            <a:pPr marL="0" indent="0">
              <a:buNone/>
            </a:pPr>
            <a:r>
              <a:rPr lang="nn-NO" sz="2000" dirty="0" smtClean="0"/>
              <a:t>     -Small screw is used to adjust trimmers                     Circuit Symbol</a:t>
            </a:r>
          </a:p>
          <a:p>
            <a:pPr marL="0" indent="0">
              <a:buNone/>
            </a:pPr>
            <a:r>
              <a:rPr lang="nn-NO" b="1" dirty="0" smtClean="0"/>
              <a:t>  Variable Capacitor: </a:t>
            </a:r>
          </a:p>
          <a:p>
            <a:pPr marL="0" indent="0">
              <a:buNone/>
            </a:pPr>
            <a:r>
              <a:rPr lang="nn-NO" b="1" dirty="0" smtClean="0"/>
              <a:t>    -</a:t>
            </a:r>
            <a:r>
              <a:rPr lang="nn-NO" sz="2000" dirty="0" smtClean="0"/>
              <a:t>used in radio tuning ccts</a:t>
            </a:r>
          </a:p>
          <a:p>
            <a:pPr marL="0" indent="0">
              <a:buNone/>
            </a:pPr>
            <a:r>
              <a:rPr lang="nn-NO" sz="2000" dirty="0" smtClean="0"/>
              <a:t>    - Have small capacitance values 100pF-500pF              </a:t>
            </a:r>
          </a:p>
          <a:p>
            <a:pPr marL="0" indent="0">
              <a:buNone/>
            </a:pPr>
            <a:r>
              <a:rPr lang="nn-NO" sz="2000" dirty="0" smtClean="0"/>
              <a:t>                                                                            </a:t>
            </a:r>
          </a:p>
          <a:p>
            <a:pPr marL="0" indent="0">
              <a:buNone/>
            </a:pPr>
            <a:r>
              <a:rPr lang="nn-NO" sz="2000" dirty="0" smtClean="0"/>
              <a:t>                </a:t>
            </a:r>
          </a:p>
          <a:p>
            <a:pPr marL="0" indent="0">
              <a:buNone/>
            </a:pPr>
            <a:r>
              <a:rPr lang="nn-NO" sz="2000" dirty="0" smtClean="0"/>
              <a:t>                                                                                        Circuit Symbol</a:t>
            </a:r>
            <a:endParaRPr lang="en-US" sz="2000" dirty="0" smtClean="0"/>
          </a:p>
        </p:txBody>
      </p:sp>
      <p:pic>
        <p:nvPicPr>
          <p:cNvPr id="114692" name="Picture 3" descr="trimmer capaci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1752600"/>
            <a:ext cx="1143000" cy="121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3" name="Picture 4" descr="variable capacit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5486400"/>
            <a:ext cx="1524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4" name="Picture 5" descr="trimmer capacitor symbo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3124200"/>
            <a:ext cx="173355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5" name="Picture 6" descr="variable capacitor symbol"/>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3200" y="5410200"/>
            <a:ext cx="173355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7</a:t>
            </a:fld>
            <a:endParaRPr lang="en-US"/>
          </a:p>
        </p:txBody>
      </p:sp>
    </p:spTree>
    <p:extLst>
      <p:ext uri="{BB962C8B-B14F-4D97-AF65-F5344CB8AC3E}">
        <p14:creationId xmlns:p14="http://schemas.microsoft.com/office/powerpoint/2010/main" val="70349161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itle 1"/>
          <p:cNvSpPr>
            <a:spLocks noGrp="1"/>
          </p:cNvSpPr>
          <p:nvPr>
            <p:ph type="title"/>
          </p:nvPr>
        </p:nvSpPr>
        <p:spPr>
          <a:xfrm>
            <a:off x="457200" y="274638"/>
            <a:ext cx="8229600" cy="715962"/>
          </a:xfrm>
        </p:spPr>
        <p:txBody>
          <a:bodyPr>
            <a:normAutofit fontScale="90000"/>
          </a:bodyPr>
          <a:lstStyle/>
          <a:p>
            <a:r>
              <a:rPr lang="nn-NO" dirty="0" smtClean="0"/>
              <a:t>Connecting Components</a:t>
            </a:r>
            <a:endParaRPr lang="en-US" dirty="0" smtClean="0"/>
          </a:p>
        </p:txBody>
      </p:sp>
      <p:sp>
        <p:nvSpPr>
          <p:cNvPr id="179203" name="Content Placeholder 2"/>
          <p:cNvSpPr>
            <a:spLocks noGrp="1"/>
          </p:cNvSpPr>
          <p:nvPr>
            <p:ph idx="1"/>
          </p:nvPr>
        </p:nvSpPr>
        <p:spPr>
          <a:xfrm>
            <a:off x="990600" y="1024759"/>
            <a:ext cx="7239000" cy="5257800"/>
          </a:xfrm>
        </p:spPr>
        <p:txBody>
          <a:bodyPr/>
          <a:lstStyle/>
          <a:p>
            <a:pPr marL="0" indent="0">
              <a:buNone/>
            </a:pPr>
            <a:r>
              <a:rPr lang="nn-NO" b="1" dirty="0" smtClean="0"/>
              <a:t>Parallel:</a:t>
            </a:r>
          </a:p>
          <a:p>
            <a:pPr marL="0" indent="0">
              <a:buNone/>
            </a:pPr>
            <a:r>
              <a:rPr lang="nn-NO" sz="2400" b="1" dirty="0" smtClean="0"/>
              <a:t>     -</a:t>
            </a:r>
            <a:r>
              <a:rPr lang="nn-NO" sz="2400" dirty="0" smtClean="0"/>
              <a:t>Voltages are same across all components in parellel</a:t>
            </a:r>
          </a:p>
          <a:p>
            <a:pPr marL="0" indent="0">
              <a:buNone/>
            </a:pPr>
            <a:r>
              <a:rPr lang="nn-NO" sz="2400" dirty="0" smtClean="0"/>
              <a:t>     -Currents add up for components connected in parallel</a:t>
            </a:r>
          </a:p>
          <a:p>
            <a:pPr marL="0" indent="0">
              <a:buNone/>
            </a:pPr>
            <a:r>
              <a:rPr lang="nn-NO" b="1" dirty="0" smtClean="0"/>
              <a:t>Example:</a:t>
            </a:r>
            <a:r>
              <a:rPr lang="nn-NO" dirty="0" smtClean="0"/>
              <a:t> </a:t>
            </a:r>
          </a:p>
          <a:p>
            <a:pPr marL="0" indent="0">
              <a:buNone/>
            </a:pPr>
            <a:r>
              <a:rPr lang="nn-NO" dirty="0" smtClean="0"/>
              <a:t>   -</a:t>
            </a:r>
            <a:r>
              <a:rPr lang="nn-NO" sz="2000" dirty="0" smtClean="0"/>
              <a:t>Connecting lamps in parallel, both lamps will have full battery voltage across them.</a:t>
            </a:r>
          </a:p>
          <a:p>
            <a:pPr marL="0" indent="0">
              <a:buNone/>
            </a:pPr>
            <a:r>
              <a:rPr lang="nn-NO" sz="2000" dirty="0" smtClean="0"/>
              <a:t>    -The battery current is divided btn the two lamps</a:t>
            </a:r>
          </a:p>
          <a:p>
            <a:pPr marL="0" indent="0">
              <a:buNone/>
            </a:pPr>
            <a:endParaRPr lang="en-US" b="1" dirty="0" smtClean="0"/>
          </a:p>
        </p:txBody>
      </p:sp>
      <p:pic>
        <p:nvPicPr>
          <p:cNvPr id="179204" name="Picture 3" descr="http://www.physicsclassroom.com/Class/circuits/u9l4a7.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0297" y="4724400"/>
            <a:ext cx="2438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9205" name="Picture 4" descr="Two lamps connected in parall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4724400"/>
            <a:ext cx="1981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9206" name="Picture 5" descr="Voltage and Current in Paralle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4495800"/>
            <a:ext cx="1981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70</a:t>
            </a:fld>
            <a:endParaRPr lang="en-US"/>
          </a:p>
        </p:txBody>
      </p:sp>
    </p:spTree>
    <p:extLst>
      <p:ext uri="{BB962C8B-B14F-4D97-AF65-F5344CB8AC3E}">
        <p14:creationId xmlns:p14="http://schemas.microsoft.com/office/powerpoint/2010/main" val="89004889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Title 1"/>
          <p:cNvSpPr>
            <a:spLocks noGrp="1"/>
          </p:cNvSpPr>
          <p:nvPr>
            <p:ph type="title"/>
          </p:nvPr>
        </p:nvSpPr>
        <p:spPr/>
        <p:txBody>
          <a:bodyPr/>
          <a:lstStyle/>
          <a:p>
            <a:r>
              <a:rPr lang="nn-NO" smtClean="0"/>
              <a:t>Connecting Components</a:t>
            </a:r>
            <a:endParaRPr lang="en-US" smtClean="0"/>
          </a:p>
        </p:txBody>
      </p:sp>
      <p:sp>
        <p:nvSpPr>
          <p:cNvPr id="180227" name="Content Placeholder 2"/>
          <p:cNvSpPr>
            <a:spLocks noGrp="1"/>
          </p:cNvSpPr>
          <p:nvPr>
            <p:ph idx="1"/>
          </p:nvPr>
        </p:nvSpPr>
        <p:spPr>
          <a:xfrm>
            <a:off x="990600" y="1371600"/>
            <a:ext cx="8001000" cy="5105400"/>
          </a:xfrm>
        </p:spPr>
        <p:txBody>
          <a:bodyPr/>
          <a:lstStyle/>
          <a:p>
            <a:pPr marL="0" indent="0">
              <a:buNone/>
            </a:pPr>
            <a:r>
              <a:rPr lang="nn-NO" b="1" dirty="0" smtClean="0"/>
              <a:t>Mixture Series &amp; Parallel Connections:</a:t>
            </a:r>
          </a:p>
          <a:p>
            <a:pPr marL="0" indent="0">
              <a:buNone/>
            </a:pPr>
            <a:r>
              <a:rPr lang="nn-NO" b="1" dirty="0" smtClean="0"/>
              <a:t>    -</a:t>
            </a:r>
            <a:r>
              <a:rPr lang="en-US" dirty="0" smtClean="0"/>
              <a:t>The terms </a:t>
            </a:r>
            <a:r>
              <a:rPr lang="en-US" i="1" dirty="0" smtClean="0"/>
              <a:t>series circuit</a:t>
            </a:r>
            <a:r>
              <a:rPr lang="en-US" dirty="0" smtClean="0"/>
              <a:t> and </a:t>
            </a:r>
            <a:r>
              <a:rPr lang="en-US" i="1" dirty="0" smtClean="0"/>
              <a:t>parallel circuit</a:t>
            </a:r>
            <a:r>
              <a:rPr lang="en-US" dirty="0" smtClean="0"/>
              <a:t> are sometimes used,</a:t>
            </a:r>
          </a:p>
          <a:p>
            <a:pPr marL="0" indent="0">
              <a:buNone/>
            </a:pPr>
            <a:r>
              <a:rPr lang="en-US" dirty="0" smtClean="0"/>
              <a:t>   -But only the simplest of circuits are entirely one type or the other. </a:t>
            </a:r>
          </a:p>
          <a:p>
            <a:pPr marL="0" indent="0">
              <a:buNone/>
            </a:pPr>
            <a:r>
              <a:rPr lang="en-US" dirty="0" smtClean="0"/>
              <a:t>   -It is better to refer to specific components and say they are </a:t>
            </a:r>
            <a:r>
              <a:rPr lang="en-US" i="1" dirty="0" smtClean="0"/>
              <a:t>connected in series </a:t>
            </a:r>
            <a:r>
              <a:rPr lang="en-US" dirty="0" smtClean="0"/>
              <a:t>or </a:t>
            </a:r>
            <a:r>
              <a:rPr lang="en-US" i="1" dirty="0" smtClean="0"/>
              <a:t>connected in parallel</a:t>
            </a:r>
            <a:r>
              <a:rPr lang="en-US" dirty="0" smtClean="0"/>
              <a:t>.</a:t>
            </a:r>
          </a:p>
          <a:p>
            <a:pPr marL="0" indent="0">
              <a:buNone/>
            </a:pPr>
            <a:endParaRPr lang="en-US" b="1"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71</a:t>
            </a:fld>
            <a:endParaRPr lang="en-US"/>
          </a:p>
        </p:txBody>
      </p:sp>
    </p:spTree>
    <p:extLst>
      <p:ext uri="{BB962C8B-B14F-4D97-AF65-F5344CB8AC3E}">
        <p14:creationId xmlns:p14="http://schemas.microsoft.com/office/powerpoint/2010/main" val="247133967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itle 1"/>
          <p:cNvSpPr>
            <a:spLocks noGrp="1"/>
          </p:cNvSpPr>
          <p:nvPr>
            <p:ph type="title"/>
          </p:nvPr>
        </p:nvSpPr>
        <p:spPr/>
        <p:txBody>
          <a:bodyPr/>
          <a:lstStyle/>
          <a:p>
            <a:r>
              <a:rPr lang="nn-NO" smtClean="0"/>
              <a:t>Connecting Components</a:t>
            </a:r>
            <a:endParaRPr lang="en-US" smtClean="0"/>
          </a:p>
        </p:txBody>
      </p:sp>
      <p:sp>
        <p:nvSpPr>
          <p:cNvPr id="181251" name="Content Placeholder 2"/>
          <p:cNvSpPr>
            <a:spLocks noGrp="1"/>
          </p:cNvSpPr>
          <p:nvPr>
            <p:ph idx="1"/>
          </p:nvPr>
        </p:nvSpPr>
        <p:spPr>
          <a:xfrm>
            <a:off x="990600" y="1333500"/>
            <a:ext cx="8001000" cy="4953000"/>
          </a:xfrm>
        </p:spPr>
        <p:txBody>
          <a:bodyPr/>
          <a:lstStyle/>
          <a:p>
            <a:pPr marL="0" indent="0">
              <a:buNone/>
            </a:pPr>
            <a:r>
              <a:rPr lang="nn-NO" b="1" dirty="0" smtClean="0"/>
              <a:t>Example:</a:t>
            </a:r>
          </a:p>
          <a:p>
            <a:pPr marL="0" indent="0">
              <a:buNone/>
            </a:pPr>
            <a:r>
              <a:rPr lang="en-US" i="1" dirty="0" smtClean="0"/>
              <a:t>The circuit on the right shows a </a:t>
            </a:r>
            <a:r>
              <a:rPr lang="en-US" b="1" i="1" dirty="0" smtClean="0"/>
              <a:t>resistor and LED connected in series</a:t>
            </a:r>
            <a:r>
              <a:rPr lang="en-US" i="1" dirty="0" smtClean="0"/>
              <a:t> (on the right) and </a:t>
            </a:r>
            <a:r>
              <a:rPr lang="en-US" b="1" i="1" dirty="0" smtClean="0"/>
              <a:t>two lamps connected in parallel</a:t>
            </a:r>
            <a:r>
              <a:rPr lang="en-US" i="1" dirty="0" smtClean="0"/>
              <a:t> (in the </a:t>
            </a:r>
            <a:r>
              <a:rPr lang="en-US" i="1" dirty="0" err="1" smtClean="0"/>
              <a:t>centre</a:t>
            </a:r>
            <a:r>
              <a:rPr lang="en-US" i="1" dirty="0" smtClean="0"/>
              <a:t>). The switch is connected in series with the two lamps</a:t>
            </a:r>
          </a:p>
        </p:txBody>
      </p:sp>
      <p:pic>
        <p:nvPicPr>
          <p:cNvPr id="181252" name="Picture 3" descr="Circuit with series and parallel secti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962400"/>
            <a:ext cx="35052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72</a:t>
            </a:fld>
            <a:endParaRPr lang="en-US"/>
          </a:p>
        </p:txBody>
      </p:sp>
    </p:spTree>
    <p:extLst>
      <p:ext uri="{BB962C8B-B14F-4D97-AF65-F5344CB8AC3E}">
        <p14:creationId xmlns:p14="http://schemas.microsoft.com/office/powerpoint/2010/main" val="361310794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Title 1"/>
          <p:cNvSpPr>
            <a:spLocks noGrp="1"/>
          </p:cNvSpPr>
          <p:nvPr>
            <p:ph type="title"/>
          </p:nvPr>
        </p:nvSpPr>
        <p:spPr>
          <a:xfrm>
            <a:off x="685800" y="76200"/>
            <a:ext cx="8229600" cy="838200"/>
          </a:xfrm>
        </p:spPr>
        <p:txBody>
          <a:bodyPr/>
          <a:lstStyle/>
          <a:p>
            <a:r>
              <a:rPr lang="nn-NO" sz="3200" smtClean="0"/>
              <a:t>Solar Charger Monitor Circuit Diagram</a:t>
            </a:r>
            <a:endParaRPr lang="en-US" sz="3200" smtClean="0"/>
          </a:p>
        </p:txBody>
      </p:sp>
      <p:pic>
        <p:nvPicPr>
          <p:cNvPr id="182275" name="Content Placeholder 3" descr="http://electroschematics.com/wp-content/uploads/2010/01/SOLAR-CHARGE-MONITOR.png">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914400" y="1524000"/>
            <a:ext cx="7086600" cy="4876800"/>
          </a:xfrm>
        </p:spPr>
      </p:pic>
      <p:sp>
        <p:nvSpPr>
          <p:cNvPr id="2" name="Slide Number Placeholder 1"/>
          <p:cNvSpPr>
            <a:spLocks noGrp="1"/>
          </p:cNvSpPr>
          <p:nvPr>
            <p:ph type="sldNum" sz="quarter" idx="12"/>
          </p:nvPr>
        </p:nvSpPr>
        <p:spPr/>
        <p:txBody>
          <a:bodyPr/>
          <a:lstStyle/>
          <a:p>
            <a:fld id="{FFEA572C-CBDF-4B8F-BDD3-41C6B3F93F23}" type="slidenum">
              <a:rPr lang="en-US" smtClean="0"/>
              <a:t>73</a:t>
            </a:fld>
            <a:endParaRPr lang="en-US"/>
          </a:p>
        </p:txBody>
      </p:sp>
    </p:spTree>
    <p:extLst>
      <p:ext uri="{BB962C8B-B14F-4D97-AF65-F5344CB8AC3E}">
        <p14:creationId xmlns:p14="http://schemas.microsoft.com/office/powerpoint/2010/main" val="65025451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Title 1"/>
          <p:cNvSpPr>
            <a:spLocks noGrp="1"/>
          </p:cNvSpPr>
          <p:nvPr>
            <p:ph type="title"/>
          </p:nvPr>
        </p:nvSpPr>
        <p:spPr>
          <a:xfrm>
            <a:off x="762000" y="76200"/>
            <a:ext cx="8153400" cy="838200"/>
          </a:xfrm>
        </p:spPr>
        <p:txBody>
          <a:bodyPr/>
          <a:lstStyle/>
          <a:p>
            <a:r>
              <a:rPr lang="nn-NO" sz="2800" smtClean="0"/>
              <a:t>Solar Based Multipurpose Charger Circuit</a:t>
            </a:r>
            <a:endParaRPr lang="en-US" sz="2800" smtClean="0"/>
          </a:p>
        </p:txBody>
      </p:sp>
      <p:pic>
        <p:nvPicPr>
          <p:cNvPr id="183299" name="Content Placeholder 3" descr="http://electroschematics.com/wp-content/uploads/2010/01/Solar-based-Multipurpose-Charger.png">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838200" y="1371600"/>
            <a:ext cx="7162800" cy="5181600"/>
          </a:xfrm>
        </p:spPr>
      </p:pic>
      <p:sp>
        <p:nvSpPr>
          <p:cNvPr id="2" name="Slide Number Placeholder 1"/>
          <p:cNvSpPr>
            <a:spLocks noGrp="1"/>
          </p:cNvSpPr>
          <p:nvPr>
            <p:ph type="sldNum" sz="quarter" idx="12"/>
          </p:nvPr>
        </p:nvSpPr>
        <p:spPr/>
        <p:txBody>
          <a:bodyPr/>
          <a:lstStyle/>
          <a:p>
            <a:fld id="{FFEA572C-CBDF-4B8F-BDD3-41C6B3F93F23}" type="slidenum">
              <a:rPr lang="en-US" smtClean="0"/>
              <a:t>74</a:t>
            </a:fld>
            <a:endParaRPr lang="en-US"/>
          </a:p>
        </p:txBody>
      </p:sp>
    </p:spTree>
    <p:extLst>
      <p:ext uri="{BB962C8B-B14F-4D97-AF65-F5344CB8AC3E}">
        <p14:creationId xmlns:p14="http://schemas.microsoft.com/office/powerpoint/2010/main" val="421657836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Title 1"/>
          <p:cNvSpPr>
            <a:spLocks noGrp="1"/>
          </p:cNvSpPr>
          <p:nvPr>
            <p:ph type="title"/>
          </p:nvPr>
        </p:nvSpPr>
        <p:spPr/>
        <p:txBody>
          <a:bodyPr/>
          <a:lstStyle/>
          <a:p>
            <a:r>
              <a:rPr lang="nn-NO" smtClean="0"/>
              <a:t>Solar Lamp Circuit Diagram</a:t>
            </a:r>
            <a:endParaRPr lang="en-US" smtClean="0"/>
          </a:p>
        </p:txBody>
      </p:sp>
      <p:pic>
        <p:nvPicPr>
          <p:cNvPr id="184323" name="Content Placeholder 3" descr="Simple Solar Lamp Circuit diagram">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1066800" y="1371600"/>
            <a:ext cx="6934200" cy="5029200"/>
          </a:xfrm>
        </p:spPr>
      </p:pic>
      <p:sp>
        <p:nvSpPr>
          <p:cNvPr id="2" name="Slide Number Placeholder 1"/>
          <p:cNvSpPr>
            <a:spLocks noGrp="1"/>
          </p:cNvSpPr>
          <p:nvPr>
            <p:ph type="sldNum" sz="quarter" idx="12"/>
          </p:nvPr>
        </p:nvSpPr>
        <p:spPr/>
        <p:txBody>
          <a:bodyPr/>
          <a:lstStyle/>
          <a:p>
            <a:fld id="{FFEA572C-CBDF-4B8F-BDD3-41C6B3F93F23}" type="slidenum">
              <a:rPr lang="en-US" smtClean="0"/>
              <a:t>75</a:t>
            </a:fld>
            <a:endParaRPr lang="en-US"/>
          </a:p>
        </p:txBody>
      </p:sp>
    </p:spTree>
    <p:extLst>
      <p:ext uri="{BB962C8B-B14F-4D97-AF65-F5344CB8AC3E}">
        <p14:creationId xmlns:p14="http://schemas.microsoft.com/office/powerpoint/2010/main" val="275442273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Title 1"/>
          <p:cNvSpPr>
            <a:spLocks noGrp="1"/>
          </p:cNvSpPr>
          <p:nvPr>
            <p:ph type="title"/>
          </p:nvPr>
        </p:nvSpPr>
        <p:spPr/>
        <p:txBody>
          <a:bodyPr/>
          <a:lstStyle/>
          <a:p>
            <a:r>
              <a:rPr lang="nn-NO" smtClean="0"/>
              <a:t>Root Mean Square RMS Value</a:t>
            </a:r>
            <a:endParaRPr lang="en-US" smtClean="0"/>
          </a:p>
        </p:txBody>
      </p:sp>
      <p:sp>
        <p:nvSpPr>
          <p:cNvPr id="185347" name="Content Placeholder 2"/>
          <p:cNvSpPr>
            <a:spLocks noGrp="1"/>
          </p:cNvSpPr>
          <p:nvPr>
            <p:ph idx="1"/>
          </p:nvPr>
        </p:nvSpPr>
        <p:spPr>
          <a:xfrm>
            <a:off x="990600" y="1524000"/>
            <a:ext cx="7696200" cy="4724400"/>
          </a:xfrm>
        </p:spPr>
        <p:txBody>
          <a:bodyPr/>
          <a:lstStyle/>
          <a:p>
            <a:pPr marL="0" indent="0">
              <a:buNone/>
            </a:pPr>
            <a:r>
              <a:rPr lang="en-US" sz="2400" dirty="0" smtClean="0"/>
              <a:t>The value of an AC voltage is continually changing from zero up to the positive peak, through zero to the negative peak and back to zero again.</a:t>
            </a:r>
          </a:p>
          <a:p>
            <a:pPr marL="0" indent="0">
              <a:buNone/>
            </a:pPr>
            <a:endParaRPr lang="en-US" sz="2400" dirty="0" smtClean="0"/>
          </a:p>
          <a:p>
            <a:pPr marL="0" indent="0">
              <a:buNone/>
            </a:pPr>
            <a:r>
              <a:rPr lang="nn-NO" sz="2400" dirty="0" smtClean="0"/>
              <a:t>Most of times it is less than </a:t>
            </a:r>
          </a:p>
          <a:p>
            <a:pPr marL="0" indent="0">
              <a:buNone/>
            </a:pPr>
            <a:r>
              <a:rPr lang="nn-NO" sz="2400" dirty="0" smtClean="0"/>
              <a:t>     peak voltage, thus not good </a:t>
            </a:r>
          </a:p>
          <a:p>
            <a:pPr marL="0" indent="0">
              <a:buNone/>
            </a:pPr>
            <a:r>
              <a:rPr lang="nn-NO" sz="2400" dirty="0" smtClean="0"/>
              <a:t>     measure of its real effect.</a:t>
            </a:r>
          </a:p>
          <a:p>
            <a:pPr marL="0" indent="0">
              <a:buNone/>
            </a:pPr>
            <a:endParaRPr lang="en-US" sz="2400" dirty="0" smtClean="0"/>
          </a:p>
        </p:txBody>
      </p:sp>
      <p:pic>
        <p:nvPicPr>
          <p:cNvPr id="185348" name="Picture 3" descr="RMS and peak voltag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2438400"/>
            <a:ext cx="2895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76</a:t>
            </a:fld>
            <a:endParaRPr lang="en-US"/>
          </a:p>
        </p:txBody>
      </p:sp>
    </p:spTree>
    <p:extLst>
      <p:ext uri="{BB962C8B-B14F-4D97-AF65-F5344CB8AC3E}">
        <p14:creationId xmlns:p14="http://schemas.microsoft.com/office/powerpoint/2010/main" val="23365558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Title 1"/>
          <p:cNvSpPr>
            <a:spLocks noGrp="1"/>
          </p:cNvSpPr>
          <p:nvPr>
            <p:ph type="title"/>
          </p:nvPr>
        </p:nvSpPr>
        <p:spPr/>
        <p:txBody>
          <a:bodyPr/>
          <a:lstStyle/>
          <a:p>
            <a:r>
              <a:rPr lang="nn-NO" smtClean="0"/>
              <a:t>Root Mean Square RMS Value</a:t>
            </a:r>
            <a:endParaRPr lang="en-US" smtClean="0"/>
          </a:p>
        </p:txBody>
      </p:sp>
      <p:sp>
        <p:nvSpPr>
          <p:cNvPr id="186371" name="Content Placeholder 2"/>
          <p:cNvSpPr>
            <a:spLocks noGrp="1"/>
          </p:cNvSpPr>
          <p:nvPr>
            <p:ph idx="1"/>
          </p:nvPr>
        </p:nvSpPr>
        <p:spPr>
          <a:xfrm>
            <a:off x="990600" y="1524000"/>
            <a:ext cx="7239000" cy="4953000"/>
          </a:xfrm>
        </p:spPr>
        <p:txBody>
          <a:bodyPr/>
          <a:lstStyle/>
          <a:p>
            <a:pPr marL="0" indent="0">
              <a:buNone/>
            </a:pPr>
            <a:r>
              <a:rPr lang="en-US" sz="2400" dirty="0" smtClean="0"/>
              <a:t>Instead we use the </a:t>
            </a:r>
            <a:r>
              <a:rPr lang="en-US" sz="2400" b="1" dirty="0" smtClean="0"/>
              <a:t>root mean square voltage</a:t>
            </a:r>
            <a:r>
              <a:rPr lang="en-US" sz="2400" dirty="0" smtClean="0"/>
              <a:t> (V</a:t>
            </a:r>
            <a:r>
              <a:rPr lang="en-US" sz="2400" baseline="-25000" dirty="0" smtClean="0"/>
              <a:t>RMS</a:t>
            </a:r>
            <a:r>
              <a:rPr lang="en-US" sz="2400" dirty="0" smtClean="0"/>
              <a:t>) which is 0.7 of the </a:t>
            </a:r>
            <a:r>
              <a:rPr lang="en-US" sz="2400" b="1" dirty="0" smtClean="0"/>
              <a:t>peak voltage</a:t>
            </a:r>
            <a:r>
              <a:rPr lang="en-US" sz="2400" dirty="0" smtClean="0"/>
              <a:t> (</a:t>
            </a:r>
            <a:r>
              <a:rPr lang="en-US" sz="2400" dirty="0" err="1" smtClean="0"/>
              <a:t>V</a:t>
            </a:r>
            <a:r>
              <a:rPr lang="en-US" sz="2400" baseline="-25000" dirty="0" err="1" smtClean="0"/>
              <a:t>peak</a:t>
            </a:r>
            <a:r>
              <a:rPr lang="en-US" sz="2400" dirty="0" smtClean="0"/>
              <a:t>):</a:t>
            </a:r>
          </a:p>
          <a:p>
            <a:pPr marL="0" indent="0">
              <a:buNone/>
            </a:pPr>
            <a:endParaRPr lang="en-US" sz="2400" dirty="0" smtClean="0"/>
          </a:p>
          <a:p>
            <a:pPr marL="0" indent="0">
              <a:buNone/>
            </a:pPr>
            <a:r>
              <a:rPr lang="en-US" sz="2400" b="1" dirty="0" smtClean="0"/>
              <a:t>      V</a:t>
            </a:r>
            <a:r>
              <a:rPr lang="en-US" sz="2400" b="1" baseline="-25000" dirty="0" smtClean="0"/>
              <a:t>RMS</a:t>
            </a:r>
            <a:r>
              <a:rPr lang="en-US" sz="2400" b="1" dirty="0" smtClean="0"/>
              <a:t> = 0.7 × </a:t>
            </a:r>
            <a:r>
              <a:rPr lang="en-US" sz="2400" b="1" dirty="0" err="1" smtClean="0"/>
              <a:t>V</a:t>
            </a:r>
            <a:r>
              <a:rPr lang="en-US" sz="2400" b="1" baseline="-25000" dirty="0" err="1" smtClean="0"/>
              <a:t>peak</a:t>
            </a:r>
            <a:r>
              <a:rPr lang="en-US" sz="2400" dirty="0" smtClean="0"/>
              <a:t>   and   </a:t>
            </a:r>
            <a:r>
              <a:rPr lang="en-US" sz="2400" b="1" dirty="0" err="1" smtClean="0"/>
              <a:t>V</a:t>
            </a:r>
            <a:r>
              <a:rPr lang="en-US" sz="2400" b="1" baseline="-25000" dirty="0" err="1" smtClean="0"/>
              <a:t>peak</a:t>
            </a:r>
            <a:r>
              <a:rPr lang="en-US" sz="2400" b="1" dirty="0" smtClean="0"/>
              <a:t> = 1.4 × V</a:t>
            </a:r>
            <a:r>
              <a:rPr lang="en-US" sz="2400" b="1" baseline="-25000" dirty="0" smtClean="0"/>
              <a:t>RMS</a:t>
            </a:r>
          </a:p>
          <a:p>
            <a:pPr marL="0" indent="0">
              <a:buNone/>
            </a:pPr>
            <a:endParaRPr lang="en-US" sz="2400" dirty="0" smtClean="0"/>
          </a:p>
          <a:p>
            <a:pPr marL="0" indent="0">
              <a:buNone/>
            </a:pPr>
            <a:r>
              <a:rPr lang="en-US" sz="2400" dirty="0" smtClean="0"/>
              <a:t>These equations also apply to </a:t>
            </a:r>
            <a:r>
              <a:rPr lang="en-US" sz="2400" b="1" dirty="0" smtClean="0"/>
              <a:t>current</a:t>
            </a:r>
            <a:r>
              <a:rPr lang="en-US" sz="2400" dirty="0" smtClean="0"/>
              <a:t>. </a:t>
            </a:r>
            <a:br>
              <a:rPr lang="en-US" sz="2400" dirty="0" smtClean="0"/>
            </a:br>
            <a:r>
              <a:rPr lang="en-US" sz="2400" dirty="0" smtClean="0"/>
              <a:t>They are only true for sine waves (the most common type of AC) because the 0.7 and 1.4 are different values for other shapes.</a:t>
            </a:r>
          </a:p>
          <a:p>
            <a:pPr marL="0" indent="0">
              <a:buNone/>
            </a:pPr>
            <a:r>
              <a:rPr lang="en-US" sz="2400" dirty="0" smtClean="0"/>
              <a:t>The </a:t>
            </a:r>
            <a:r>
              <a:rPr lang="en-US" sz="2400" b="1" dirty="0" smtClean="0"/>
              <a:t>RMS value</a:t>
            </a:r>
            <a:r>
              <a:rPr lang="en-US" sz="2400" dirty="0" smtClean="0"/>
              <a:t> is the </a:t>
            </a:r>
            <a:r>
              <a:rPr lang="en-US" sz="2400" b="1" dirty="0" smtClean="0"/>
              <a:t>effective value</a:t>
            </a:r>
            <a:r>
              <a:rPr lang="en-US" sz="2400" dirty="0" smtClean="0"/>
              <a:t> of a varying voltage or current. It is the equivalent steady DC (constant) value which gives the same effect.</a:t>
            </a:r>
          </a:p>
          <a:p>
            <a:pPr marL="0" indent="0">
              <a:buNone/>
            </a:pPr>
            <a:endParaRPr lang="en-US" sz="24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77</a:t>
            </a:fld>
            <a:endParaRPr lang="en-US"/>
          </a:p>
        </p:txBody>
      </p:sp>
    </p:spTree>
    <p:extLst>
      <p:ext uri="{BB962C8B-B14F-4D97-AF65-F5344CB8AC3E}">
        <p14:creationId xmlns:p14="http://schemas.microsoft.com/office/powerpoint/2010/main" val="205975128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Title 1"/>
          <p:cNvSpPr>
            <a:spLocks noGrp="1"/>
          </p:cNvSpPr>
          <p:nvPr>
            <p:ph type="title"/>
          </p:nvPr>
        </p:nvSpPr>
        <p:spPr/>
        <p:txBody>
          <a:bodyPr/>
          <a:lstStyle/>
          <a:p>
            <a:r>
              <a:rPr lang="nn-NO" smtClean="0"/>
              <a:t>Root Mean Square RMS Value</a:t>
            </a:r>
            <a:endParaRPr lang="en-US" smtClean="0"/>
          </a:p>
        </p:txBody>
      </p:sp>
      <p:sp>
        <p:nvSpPr>
          <p:cNvPr id="187395" name="Content Placeholder 2"/>
          <p:cNvSpPr>
            <a:spLocks noGrp="1"/>
          </p:cNvSpPr>
          <p:nvPr>
            <p:ph idx="1"/>
          </p:nvPr>
        </p:nvSpPr>
        <p:spPr>
          <a:xfrm>
            <a:off x="990600" y="1524000"/>
            <a:ext cx="8001000" cy="4800600"/>
          </a:xfrm>
        </p:spPr>
        <p:txBody>
          <a:bodyPr/>
          <a:lstStyle/>
          <a:p>
            <a:pPr marL="0" indent="0">
              <a:buNone/>
            </a:pPr>
            <a:r>
              <a:rPr lang="en-US" sz="2400" b="1" dirty="0" smtClean="0"/>
              <a:t> Example :</a:t>
            </a:r>
          </a:p>
          <a:p>
            <a:pPr marL="0" indent="0">
              <a:buNone/>
            </a:pPr>
            <a:r>
              <a:rPr lang="en-US" sz="2400" dirty="0" smtClean="0"/>
              <a:t>     A lamp connected to a </a:t>
            </a:r>
            <a:r>
              <a:rPr lang="en-US" sz="2400" b="1" dirty="0" smtClean="0"/>
              <a:t>6V RMS AC</a:t>
            </a:r>
            <a:r>
              <a:rPr lang="en-US" sz="2400" dirty="0" smtClean="0"/>
              <a:t> supply will light with the same brightness when connected to a </a:t>
            </a:r>
            <a:r>
              <a:rPr lang="en-US" sz="2400" b="1" dirty="0" smtClean="0"/>
              <a:t>steady 6V  DC</a:t>
            </a:r>
            <a:r>
              <a:rPr lang="en-US" sz="2400" dirty="0" smtClean="0"/>
              <a:t> supply. </a:t>
            </a:r>
          </a:p>
          <a:p>
            <a:pPr marL="0" indent="0">
              <a:buNone/>
            </a:pPr>
            <a:r>
              <a:rPr lang="en-US" sz="2400" dirty="0" smtClean="0"/>
              <a:t>     However, the lamp will be dimmer if connected to a </a:t>
            </a:r>
            <a:r>
              <a:rPr lang="en-US" sz="2400" b="1" dirty="0" smtClean="0"/>
              <a:t>6V peak AC</a:t>
            </a:r>
            <a:r>
              <a:rPr lang="en-US" sz="2400" dirty="0" smtClean="0"/>
              <a:t> supply because the RMS value of this is only 4.2V (it is equivalent to a steady 4.2V DC).</a:t>
            </a:r>
          </a:p>
          <a:p>
            <a:pPr marL="0" indent="0">
              <a:buNone/>
            </a:pPr>
            <a:r>
              <a:rPr lang="en-US" sz="2400" b="1" dirty="0" smtClean="0"/>
              <a:t>What do AC meters show, is it the RMS or peak voltage?</a:t>
            </a:r>
          </a:p>
          <a:p>
            <a:pPr marL="0" indent="0">
              <a:buNone/>
            </a:pPr>
            <a:r>
              <a:rPr lang="en-US" sz="2400" dirty="0" smtClean="0"/>
              <a:t>     AC voltmeters and ammeters show the </a:t>
            </a:r>
            <a:r>
              <a:rPr lang="en-US" sz="2400" b="1" dirty="0" smtClean="0"/>
              <a:t>RMS value</a:t>
            </a:r>
            <a:r>
              <a:rPr lang="en-US" sz="2400" dirty="0" smtClean="0"/>
              <a:t> of the voltage or current.</a:t>
            </a:r>
          </a:p>
          <a:p>
            <a:pPr marL="0" indent="0">
              <a:buNone/>
            </a:pPr>
            <a:endParaRPr lang="en-US" sz="24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78</a:t>
            </a:fld>
            <a:endParaRPr lang="en-US"/>
          </a:p>
        </p:txBody>
      </p:sp>
    </p:spTree>
    <p:extLst>
      <p:ext uri="{BB962C8B-B14F-4D97-AF65-F5344CB8AC3E}">
        <p14:creationId xmlns:p14="http://schemas.microsoft.com/office/powerpoint/2010/main" val="16873320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Title 1"/>
          <p:cNvSpPr>
            <a:spLocks noGrp="1"/>
          </p:cNvSpPr>
          <p:nvPr>
            <p:ph type="title"/>
          </p:nvPr>
        </p:nvSpPr>
        <p:spPr/>
        <p:txBody>
          <a:bodyPr/>
          <a:lstStyle/>
          <a:p>
            <a:r>
              <a:rPr lang="nn-NO" smtClean="0"/>
              <a:t>Root Mean Square RMS Value</a:t>
            </a:r>
            <a:endParaRPr lang="en-US" smtClean="0"/>
          </a:p>
        </p:txBody>
      </p:sp>
      <p:sp>
        <p:nvSpPr>
          <p:cNvPr id="188419" name="Content Placeholder 2"/>
          <p:cNvSpPr>
            <a:spLocks noGrp="1"/>
          </p:cNvSpPr>
          <p:nvPr>
            <p:ph idx="1"/>
          </p:nvPr>
        </p:nvSpPr>
        <p:spPr>
          <a:xfrm>
            <a:off x="990600" y="1524000"/>
            <a:ext cx="8001000" cy="4419600"/>
          </a:xfrm>
        </p:spPr>
        <p:txBody>
          <a:bodyPr/>
          <a:lstStyle/>
          <a:p>
            <a:pPr marL="0" indent="0">
              <a:buNone/>
            </a:pPr>
            <a:r>
              <a:rPr lang="en-US" sz="2400" b="1" dirty="0" smtClean="0"/>
              <a:t>What does '6V AC' really mean, is it the RMS or peak voltage?</a:t>
            </a:r>
          </a:p>
          <a:p>
            <a:pPr marL="0" indent="0">
              <a:buNone/>
            </a:pPr>
            <a:r>
              <a:rPr lang="en-US" sz="2400" dirty="0" smtClean="0"/>
              <a:t>     If the peak value is meant it should be clearly stated, otherwise assume it is the </a:t>
            </a:r>
            <a:r>
              <a:rPr lang="en-US" sz="2400" b="1" dirty="0" smtClean="0"/>
              <a:t>RMS value</a:t>
            </a:r>
            <a:r>
              <a:rPr lang="en-US" sz="2400" dirty="0" smtClean="0"/>
              <a:t>.  </a:t>
            </a:r>
          </a:p>
          <a:p>
            <a:pPr marL="0" indent="0">
              <a:buNone/>
            </a:pPr>
            <a:r>
              <a:rPr lang="en-US" sz="2400" dirty="0" smtClean="0"/>
              <a:t>In everyday use AC voltages (and currents) are always given as </a:t>
            </a:r>
            <a:r>
              <a:rPr lang="en-US" sz="2400" b="1" dirty="0" smtClean="0"/>
              <a:t>RMS values</a:t>
            </a:r>
            <a:r>
              <a:rPr lang="en-US" sz="2400" dirty="0" smtClean="0"/>
              <a:t> because this allows a sensible comparison to be made with steady DC voltages (and currents), such as from a battery.</a:t>
            </a:r>
          </a:p>
          <a:p>
            <a:pPr marL="0" indent="0">
              <a:buNone/>
            </a:pPr>
            <a:endParaRPr lang="en-US" sz="2400" dirty="0" smtClean="0"/>
          </a:p>
        </p:txBody>
      </p:sp>
      <p:sp>
        <p:nvSpPr>
          <p:cNvPr id="2" name="Slide Number Placeholder 1"/>
          <p:cNvSpPr>
            <a:spLocks noGrp="1"/>
          </p:cNvSpPr>
          <p:nvPr>
            <p:ph type="sldNum" sz="quarter" idx="12"/>
          </p:nvPr>
        </p:nvSpPr>
        <p:spPr/>
        <p:txBody>
          <a:bodyPr/>
          <a:lstStyle/>
          <a:p>
            <a:fld id="{FFEA572C-CBDF-4B8F-BDD3-41C6B3F93F23}" type="slidenum">
              <a:rPr lang="en-US" smtClean="0"/>
              <a:t>79</a:t>
            </a:fld>
            <a:endParaRPr lang="en-US"/>
          </a:p>
        </p:txBody>
      </p:sp>
    </p:spTree>
    <p:extLst>
      <p:ext uri="{BB962C8B-B14F-4D97-AF65-F5344CB8AC3E}">
        <p14:creationId xmlns:p14="http://schemas.microsoft.com/office/powerpoint/2010/main" val="424726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685800" y="76200"/>
            <a:ext cx="7315200" cy="838200"/>
          </a:xfrm>
        </p:spPr>
        <p:txBody>
          <a:bodyPr/>
          <a:lstStyle/>
          <a:p>
            <a:r>
              <a:rPr lang="nn-NO" smtClean="0"/>
              <a:t>Capacitors</a:t>
            </a:r>
            <a:endParaRPr lang="en-US" smtClean="0"/>
          </a:p>
        </p:txBody>
      </p:sp>
      <p:sp>
        <p:nvSpPr>
          <p:cNvPr id="115715" name="Content Placeholder 2"/>
          <p:cNvSpPr>
            <a:spLocks noGrp="1"/>
          </p:cNvSpPr>
          <p:nvPr>
            <p:ph idx="1"/>
          </p:nvPr>
        </p:nvSpPr>
        <p:spPr>
          <a:xfrm>
            <a:off x="990600" y="1295400"/>
            <a:ext cx="7772400" cy="5257800"/>
          </a:xfrm>
        </p:spPr>
        <p:txBody>
          <a:bodyPr/>
          <a:lstStyle/>
          <a:p>
            <a:pPr marL="0" indent="0">
              <a:buNone/>
            </a:pPr>
            <a:r>
              <a:rPr lang="nn-NO" b="1" dirty="0" smtClean="0"/>
              <a:t>Polarised(Small values, upto 1</a:t>
            </a:r>
            <a:r>
              <a:rPr lang="nn-NO" b="1" dirty="0" smtClean="0">
                <a:sym typeface="Symbol" pitchFamily="18" charset="2"/>
              </a:rPr>
              <a:t></a:t>
            </a:r>
            <a:r>
              <a:rPr lang="nn-NO" b="1" dirty="0" smtClean="0"/>
              <a:t>F)</a:t>
            </a:r>
          </a:p>
          <a:p>
            <a:pPr marL="0" indent="0">
              <a:buNone/>
            </a:pPr>
            <a:r>
              <a:rPr lang="nn-NO" sz="1800" b="1" dirty="0" smtClean="0"/>
              <a:t>     Electrolytic Capacitors (EC):                                              Circuit Symbol</a:t>
            </a:r>
          </a:p>
          <a:p>
            <a:pPr marL="0" indent="0">
              <a:buNone/>
            </a:pPr>
            <a:r>
              <a:rPr lang="nn-NO" sz="1800" b="1" dirty="0" smtClean="0"/>
              <a:t>      -</a:t>
            </a:r>
            <a:r>
              <a:rPr lang="nn-NO" sz="1800" dirty="0" smtClean="0"/>
              <a:t>Polarised</a:t>
            </a:r>
          </a:p>
          <a:p>
            <a:pPr marL="0" indent="0">
              <a:buNone/>
            </a:pPr>
            <a:r>
              <a:rPr lang="nn-NO" sz="1800" dirty="0" smtClean="0"/>
              <a:t>     -One lead is marked + or </a:t>
            </a:r>
            <a:r>
              <a:rPr lang="nn-NO" sz="1800" b="1" dirty="0" smtClean="0"/>
              <a:t>-</a:t>
            </a:r>
          </a:p>
          <a:p>
            <a:pPr marL="0" indent="0">
              <a:buNone/>
            </a:pPr>
            <a:r>
              <a:rPr lang="nn-NO" sz="1800" b="1" dirty="0" smtClean="0"/>
              <a:t>     -</a:t>
            </a:r>
            <a:r>
              <a:rPr lang="nn-NO" sz="1800" dirty="0" smtClean="0"/>
              <a:t>Not damaged by heat when soldering</a:t>
            </a:r>
          </a:p>
          <a:p>
            <a:pPr marL="0" indent="0">
              <a:buNone/>
            </a:pPr>
            <a:r>
              <a:rPr lang="nn-NO" sz="1800" b="1" dirty="0" smtClean="0"/>
              <a:t>    -Designs: axial-</a:t>
            </a:r>
            <a:r>
              <a:rPr lang="nn-NO" sz="1800" dirty="0" smtClean="0"/>
              <a:t>leads attached to each end</a:t>
            </a:r>
          </a:p>
          <a:p>
            <a:pPr marL="0" indent="0">
              <a:buNone/>
            </a:pPr>
            <a:r>
              <a:rPr lang="nn-NO" sz="1800" b="1" dirty="0" smtClean="0"/>
              <a:t>                    Radial-l</a:t>
            </a:r>
            <a:r>
              <a:rPr lang="nn-NO" sz="1800" dirty="0" smtClean="0"/>
              <a:t>eads attached at same ends</a:t>
            </a:r>
          </a:p>
          <a:p>
            <a:pPr marL="0" indent="0">
              <a:buNone/>
            </a:pPr>
            <a:r>
              <a:rPr lang="nn-NO" sz="1800" b="1" dirty="0" smtClean="0"/>
              <a:t>    -</a:t>
            </a:r>
            <a:r>
              <a:rPr lang="nn-NO" sz="1800" dirty="0" smtClean="0"/>
              <a:t>Radial are little smaller/ stand upright on cct board</a:t>
            </a:r>
          </a:p>
          <a:p>
            <a:pPr marL="0" indent="0">
              <a:buNone/>
            </a:pPr>
            <a:r>
              <a:rPr lang="nn-NO" sz="1800" dirty="0" smtClean="0"/>
              <a:t>   -Value of ECs are printed with their C and V rating</a:t>
            </a:r>
          </a:p>
          <a:p>
            <a:pPr marL="0" indent="0">
              <a:buNone/>
            </a:pPr>
            <a:r>
              <a:rPr lang="nn-NO" sz="1800" dirty="0" smtClean="0"/>
              <a:t>  -Voltage rating can be low e.g 6V</a:t>
            </a:r>
          </a:p>
          <a:p>
            <a:pPr marL="0" indent="0">
              <a:buNone/>
            </a:pPr>
            <a:r>
              <a:rPr lang="nn-NO" sz="1800" dirty="0" smtClean="0"/>
              <a:t>   -Always check  V when selecting </a:t>
            </a:r>
          </a:p>
          <a:p>
            <a:pPr marL="0" indent="0">
              <a:buNone/>
            </a:pPr>
            <a:r>
              <a:rPr lang="nn-NO" sz="1800" dirty="0" smtClean="0"/>
              <a:t>    If project parts list does not specify voltage, 25V is sensible minimum for most battery circuits</a:t>
            </a:r>
          </a:p>
          <a:p>
            <a:pPr marL="0" indent="0">
              <a:buNone/>
            </a:pPr>
            <a:r>
              <a:rPr lang="nn-NO" sz="1800" dirty="0" smtClean="0"/>
              <a:t>    </a:t>
            </a:r>
            <a:endParaRPr lang="en-US" sz="1800" dirty="0" smtClean="0"/>
          </a:p>
        </p:txBody>
      </p:sp>
      <p:pic>
        <p:nvPicPr>
          <p:cNvPr id="115716" name="Picture 3" descr="electrolytic capacito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3505200"/>
            <a:ext cx="1524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5717" name="Picture 4" descr="electrolytic capacitor 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23622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8</a:t>
            </a:fld>
            <a:endParaRPr lang="en-US"/>
          </a:p>
        </p:txBody>
      </p:sp>
    </p:spTree>
    <p:extLst>
      <p:ext uri="{BB962C8B-B14F-4D97-AF65-F5344CB8AC3E}">
        <p14:creationId xmlns:p14="http://schemas.microsoft.com/office/powerpoint/2010/main" val="33344349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Title 1"/>
          <p:cNvSpPr>
            <a:spLocks noGrp="1"/>
          </p:cNvSpPr>
          <p:nvPr>
            <p:ph type="title"/>
          </p:nvPr>
        </p:nvSpPr>
        <p:spPr/>
        <p:txBody>
          <a:bodyPr/>
          <a:lstStyle/>
          <a:p>
            <a:r>
              <a:rPr lang="nn-NO" dirty="0" smtClean="0"/>
              <a:t>Root Mean Square RMS Value</a:t>
            </a:r>
            <a:endParaRPr lang="en-US" dirty="0" smtClean="0"/>
          </a:p>
        </p:txBody>
      </p:sp>
      <p:sp>
        <p:nvSpPr>
          <p:cNvPr id="189443" name="Content Placeholder 2"/>
          <p:cNvSpPr>
            <a:spLocks noGrp="1"/>
          </p:cNvSpPr>
          <p:nvPr>
            <p:ph idx="1"/>
          </p:nvPr>
        </p:nvSpPr>
        <p:spPr>
          <a:xfrm>
            <a:off x="990600" y="1524000"/>
            <a:ext cx="8001000" cy="4724400"/>
          </a:xfrm>
        </p:spPr>
        <p:txBody>
          <a:bodyPr/>
          <a:lstStyle/>
          <a:p>
            <a:pPr marL="0" indent="0">
              <a:buNone/>
            </a:pPr>
            <a:r>
              <a:rPr lang="en-US" sz="2400" b="1" dirty="0" smtClean="0"/>
              <a:t>Example :</a:t>
            </a:r>
          </a:p>
          <a:p>
            <a:pPr marL="0" indent="0">
              <a:buNone/>
            </a:pPr>
            <a:r>
              <a:rPr lang="en-US" sz="2400" dirty="0" smtClean="0"/>
              <a:t>A '6V AC supply' means 6V RMS, the peak voltage is </a:t>
            </a:r>
            <a:r>
              <a:rPr lang="en-US" sz="2400" dirty="0" smtClean="0"/>
              <a:t>8.4V</a:t>
            </a:r>
            <a:r>
              <a:rPr lang="en-US" sz="2400" dirty="0" smtClean="0"/>
              <a:t>. The Zambian mains supply is 230V AC, this means 230V RMS so the peak voltage of the mains is about </a:t>
            </a:r>
            <a:r>
              <a:rPr lang="en-US" sz="2400" dirty="0" smtClean="0"/>
              <a:t>320V.</a:t>
            </a:r>
            <a:endParaRPr lang="en-US" sz="2400" dirty="0" smtClean="0"/>
          </a:p>
          <a:p>
            <a:pPr marL="0" indent="0">
              <a:buNone/>
            </a:pPr>
            <a:r>
              <a:rPr lang="en-US" sz="2400" b="1" dirty="0" smtClean="0"/>
              <a:t>So what does root mean square (RMS) really mean?</a:t>
            </a:r>
          </a:p>
          <a:p>
            <a:pPr marL="0" indent="0">
              <a:buNone/>
            </a:pPr>
            <a:r>
              <a:rPr lang="en-US" sz="2400" dirty="0" smtClean="0"/>
              <a:t>     First square all the values, then find the average (mean) of these square values over a complete cycle, and find the square root of this average. That is the RMS value. </a:t>
            </a:r>
          </a:p>
          <a:p>
            <a:pPr marL="0" indent="0">
              <a:buNone/>
            </a:pPr>
            <a:r>
              <a:rPr lang="en-US" sz="2400" b="1" dirty="0" smtClean="0"/>
              <a:t>Confused?</a:t>
            </a:r>
            <a:r>
              <a:rPr lang="en-US" sz="2400" dirty="0" smtClean="0"/>
              <a:t> Ignore the </a:t>
            </a:r>
            <a:r>
              <a:rPr lang="en-US" sz="2400" dirty="0" err="1" smtClean="0"/>
              <a:t>maths</a:t>
            </a:r>
            <a:r>
              <a:rPr lang="en-US" sz="2400" dirty="0" smtClean="0"/>
              <a:t> (it looks more complicated than it really is), just accept that RMS values for voltage and current are a much more useful quantity than peak values. </a:t>
            </a:r>
          </a:p>
        </p:txBody>
      </p:sp>
      <p:sp>
        <p:nvSpPr>
          <p:cNvPr id="2" name="Slide Number Placeholder 1"/>
          <p:cNvSpPr>
            <a:spLocks noGrp="1"/>
          </p:cNvSpPr>
          <p:nvPr>
            <p:ph type="sldNum" sz="quarter" idx="12"/>
          </p:nvPr>
        </p:nvSpPr>
        <p:spPr/>
        <p:txBody>
          <a:bodyPr/>
          <a:lstStyle/>
          <a:p>
            <a:fld id="{FFEA572C-CBDF-4B8F-BDD3-41C6B3F93F23}" type="slidenum">
              <a:rPr lang="en-US" smtClean="0"/>
              <a:t>80</a:t>
            </a:fld>
            <a:endParaRPr lang="en-US"/>
          </a:p>
        </p:txBody>
      </p:sp>
    </p:spTree>
    <p:extLst>
      <p:ext uri="{BB962C8B-B14F-4D97-AF65-F5344CB8AC3E}">
        <p14:creationId xmlns:p14="http://schemas.microsoft.com/office/powerpoint/2010/main" val="63428014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ubtitle 1"/>
          <p:cNvSpPr>
            <a:spLocks noGrp="1"/>
          </p:cNvSpPr>
          <p:nvPr>
            <p:ph type="subTitle" idx="1"/>
          </p:nvPr>
        </p:nvSpPr>
        <p:spPr/>
        <p:txBody>
          <a:bodyPr/>
          <a:lstStyle/>
          <a:p>
            <a:r>
              <a:rPr lang="nn-NO" smtClean="0"/>
              <a:t>GOOD LUCK</a:t>
            </a:r>
            <a:endParaRPr lang="en-US" smtClean="0"/>
          </a:p>
        </p:txBody>
      </p:sp>
      <p:sp>
        <p:nvSpPr>
          <p:cNvPr id="190467" name="Title 2"/>
          <p:cNvSpPr>
            <a:spLocks noGrp="1"/>
          </p:cNvSpPr>
          <p:nvPr>
            <p:ph type="ctrTitle" sz="quarter"/>
          </p:nvPr>
        </p:nvSpPr>
        <p:spPr/>
        <p:txBody>
          <a:bodyPr/>
          <a:lstStyle/>
          <a:p>
            <a:r>
              <a:rPr lang="nn-NO" smtClean="0"/>
              <a:t>END</a:t>
            </a:r>
            <a:endParaRPr lang="en-US" smtClean="0"/>
          </a:p>
        </p:txBody>
      </p:sp>
    </p:spTree>
    <p:extLst>
      <p:ext uri="{BB962C8B-B14F-4D97-AF65-F5344CB8AC3E}">
        <p14:creationId xmlns:p14="http://schemas.microsoft.com/office/powerpoint/2010/main" val="3267657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a:xfrm>
            <a:off x="685800" y="76200"/>
            <a:ext cx="7315200" cy="838200"/>
          </a:xfrm>
        </p:spPr>
        <p:txBody>
          <a:bodyPr/>
          <a:lstStyle/>
          <a:p>
            <a:r>
              <a:rPr lang="nn-NO" smtClean="0"/>
              <a:t>Capacitors</a:t>
            </a:r>
            <a:endParaRPr lang="en-US" smtClean="0"/>
          </a:p>
        </p:txBody>
      </p:sp>
      <p:sp>
        <p:nvSpPr>
          <p:cNvPr id="116739" name="Content Placeholder 2"/>
          <p:cNvSpPr>
            <a:spLocks noGrp="1"/>
          </p:cNvSpPr>
          <p:nvPr>
            <p:ph idx="1"/>
          </p:nvPr>
        </p:nvSpPr>
        <p:spPr>
          <a:xfrm>
            <a:off x="990600" y="1524000"/>
            <a:ext cx="8001000" cy="5029200"/>
          </a:xfrm>
        </p:spPr>
        <p:txBody>
          <a:bodyPr>
            <a:normAutofit lnSpcReduction="10000"/>
          </a:bodyPr>
          <a:lstStyle/>
          <a:p>
            <a:pPr marL="0" indent="0">
              <a:buNone/>
            </a:pPr>
            <a:r>
              <a:rPr lang="nn-NO" b="1" dirty="0" smtClean="0"/>
              <a:t>Tantalum Bead Capacitors:              </a:t>
            </a:r>
          </a:p>
          <a:p>
            <a:pPr marL="0" indent="0">
              <a:buNone/>
            </a:pPr>
            <a:r>
              <a:rPr lang="nn-NO" b="1" dirty="0" smtClean="0"/>
              <a:t>   -</a:t>
            </a:r>
            <a:r>
              <a:rPr lang="nn-NO" sz="1800" dirty="0" smtClean="0"/>
              <a:t>Polarised                                                                         Circuit Symbol</a:t>
            </a:r>
          </a:p>
          <a:p>
            <a:pPr marL="0" indent="0">
              <a:buNone/>
            </a:pPr>
            <a:r>
              <a:rPr lang="nn-NO" sz="1800" b="1" dirty="0" smtClean="0"/>
              <a:t>     -</a:t>
            </a:r>
            <a:r>
              <a:rPr lang="nn-NO" sz="1800" dirty="0" smtClean="0"/>
              <a:t>Have low Voltage rating</a:t>
            </a:r>
          </a:p>
          <a:p>
            <a:pPr marL="0" indent="0">
              <a:buNone/>
            </a:pPr>
            <a:r>
              <a:rPr lang="nn-NO" sz="1800" dirty="0" smtClean="0"/>
              <a:t>     -Expensive but very small</a:t>
            </a:r>
          </a:p>
          <a:p>
            <a:pPr marL="0" indent="0">
              <a:buNone/>
            </a:pPr>
            <a:r>
              <a:rPr lang="nn-NO" sz="1800" dirty="0" smtClean="0"/>
              <a:t>     -used where large capacitance is needed in a small size</a:t>
            </a:r>
          </a:p>
          <a:p>
            <a:pPr marL="0" indent="0">
              <a:buNone/>
            </a:pPr>
            <a:r>
              <a:rPr lang="nn-NO" sz="1800" b="1" dirty="0" smtClean="0"/>
              <a:t>     -</a:t>
            </a:r>
            <a:r>
              <a:rPr lang="nn-NO" sz="1800" dirty="0" smtClean="0"/>
              <a:t>Modern bead are printed with their C, V, and polarity in full</a:t>
            </a:r>
          </a:p>
          <a:p>
            <a:pPr marL="0" indent="0">
              <a:buNone/>
            </a:pPr>
            <a:r>
              <a:rPr lang="nn-NO" sz="1800" dirty="0" smtClean="0"/>
              <a:t>     -Older ones use color code which has two stripes(for two digits)</a:t>
            </a:r>
          </a:p>
          <a:p>
            <a:pPr marL="0" indent="0">
              <a:buNone/>
            </a:pPr>
            <a:r>
              <a:rPr lang="nn-NO" sz="1800" dirty="0" smtClean="0"/>
              <a:t>     -spot of color for numberof zeros to give value in </a:t>
            </a:r>
            <a:r>
              <a:rPr lang="nn-NO" sz="1800" dirty="0" smtClean="0">
                <a:sym typeface="Symbol" pitchFamily="18" charset="2"/>
              </a:rPr>
              <a:t>F</a:t>
            </a:r>
          </a:p>
          <a:p>
            <a:pPr marL="0" indent="0">
              <a:buNone/>
            </a:pPr>
            <a:endParaRPr lang="nn-NO" sz="1800" dirty="0" smtClean="0">
              <a:sym typeface="Symbol" pitchFamily="18" charset="2"/>
            </a:endParaRPr>
          </a:p>
          <a:p>
            <a:pPr marL="0" indent="0">
              <a:buNone/>
            </a:pPr>
            <a:r>
              <a:rPr lang="nn-NO" sz="1800" dirty="0" smtClean="0">
                <a:sym typeface="Symbol" pitchFamily="18" charset="2"/>
              </a:rPr>
              <a:t>     </a:t>
            </a:r>
            <a:r>
              <a:rPr lang="nn-NO" sz="1800" b="1" dirty="0" smtClean="0">
                <a:sym typeface="Symbol" pitchFamily="18" charset="2"/>
              </a:rPr>
              <a:t>Standard Colour Code for spot:</a:t>
            </a:r>
          </a:p>
          <a:p>
            <a:pPr marL="0" indent="0">
              <a:buNone/>
            </a:pPr>
            <a:r>
              <a:rPr lang="nn-NO" sz="1800" dirty="0" smtClean="0">
                <a:sym typeface="Symbol" pitchFamily="18" charset="2"/>
              </a:rPr>
              <a:t>      </a:t>
            </a:r>
            <a:r>
              <a:rPr lang="nn-NO" sz="1800" b="1" dirty="0" smtClean="0">
                <a:sym typeface="Symbol" pitchFamily="18" charset="2"/>
              </a:rPr>
              <a:t>Grey-</a:t>
            </a:r>
            <a:r>
              <a:rPr lang="nn-NO" sz="1800" dirty="0" smtClean="0">
                <a:sym typeface="Symbol" pitchFamily="18" charset="2"/>
              </a:rPr>
              <a:t> mean x 0.01</a:t>
            </a:r>
          </a:p>
          <a:p>
            <a:pPr marL="0" indent="0">
              <a:buNone/>
            </a:pPr>
            <a:r>
              <a:rPr lang="nn-NO" sz="1800" dirty="0" smtClean="0">
                <a:sym typeface="Symbol" pitchFamily="18" charset="2"/>
              </a:rPr>
              <a:t>      </a:t>
            </a:r>
            <a:r>
              <a:rPr lang="nn-NO" sz="1800" b="1" dirty="0" smtClean="0">
                <a:sym typeface="Symbol" pitchFamily="18" charset="2"/>
              </a:rPr>
              <a:t>White</a:t>
            </a:r>
            <a:r>
              <a:rPr lang="nn-NO" sz="1800" dirty="0" smtClean="0">
                <a:sym typeface="Symbol" pitchFamily="18" charset="2"/>
              </a:rPr>
              <a:t>- mean x 0.1 so that values less than 10F can b shown</a:t>
            </a:r>
          </a:p>
          <a:p>
            <a:pPr marL="0" indent="0">
              <a:buNone/>
            </a:pPr>
            <a:r>
              <a:rPr lang="nn-NO" sz="1800" dirty="0" smtClean="0">
                <a:sym typeface="Symbol" pitchFamily="18" charset="2"/>
              </a:rPr>
              <a:t>      </a:t>
            </a:r>
            <a:r>
              <a:rPr lang="nn-NO" sz="1800" b="1" dirty="0" smtClean="0">
                <a:sym typeface="Symbol" pitchFamily="18" charset="2"/>
              </a:rPr>
              <a:t>Third colour stripe near leads show voltage:</a:t>
            </a:r>
          </a:p>
          <a:p>
            <a:pPr marL="0" indent="0">
              <a:buNone/>
            </a:pPr>
            <a:r>
              <a:rPr lang="nn-NO" sz="1800" b="1" dirty="0" smtClean="0">
                <a:sym typeface="Symbol" pitchFamily="18" charset="2"/>
              </a:rPr>
              <a:t>      yellow-6.3V,      Black-10V,     Green- 16V, Blue- 20V,   grey- 25V,  White- 30V,        Pink- 35V</a:t>
            </a:r>
            <a:endParaRPr lang="en-US" sz="1800" b="1" dirty="0" smtClean="0"/>
          </a:p>
        </p:txBody>
      </p:sp>
      <p:pic>
        <p:nvPicPr>
          <p:cNvPr id="116740" name="Picture 3" descr="tantalum bead capacito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981200"/>
            <a:ext cx="129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6741" name="Picture 4" descr="electrolytic capacitor 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25146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FFEA572C-CBDF-4B8F-BDD3-41C6B3F93F23}" type="slidenum">
              <a:rPr lang="en-US" smtClean="0"/>
              <a:t>9</a:t>
            </a:fld>
            <a:endParaRPr lang="en-US"/>
          </a:p>
        </p:txBody>
      </p:sp>
    </p:spTree>
    <p:extLst>
      <p:ext uri="{BB962C8B-B14F-4D97-AF65-F5344CB8AC3E}">
        <p14:creationId xmlns:p14="http://schemas.microsoft.com/office/powerpoint/2010/main" val="1313750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797</TotalTime>
  <Words>4127</Words>
  <Application>Microsoft Office PowerPoint</Application>
  <PresentationFormat>On-screen Show (4:3)</PresentationFormat>
  <Paragraphs>813</Paragraphs>
  <Slides>81</Slides>
  <Notes>2</Notes>
  <HiddenSlides>0</HiddenSlides>
  <MMClips>0</MMClips>
  <ScaleCrop>false</ScaleCrop>
  <HeadingPairs>
    <vt:vector size="4" baseType="variant">
      <vt:variant>
        <vt:lpstr>Theme</vt:lpstr>
      </vt:variant>
      <vt:variant>
        <vt:i4>1</vt:i4>
      </vt:variant>
      <vt:variant>
        <vt:lpstr>Slide Titles</vt:lpstr>
      </vt:variant>
      <vt:variant>
        <vt:i4>81</vt:i4>
      </vt:variant>
    </vt:vector>
  </HeadingPairs>
  <TitlesOfParts>
    <vt:vector size="82" baseType="lpstr">
      <vt:lpstr>Office Theme</vt:lpstr>
      <vt:lpstr>Electrical &amp; Electronics Design </vt:lpstr>
      <vt:lpstr>Capacitors</vt:lpstr>
      <vt:lpstr>Capacitors</vt:lpstr>
      <vt:lpstr>Capacitors</vt:lpstr>
      <vt:lpstr>Capacitors</vt:lpstr>
      <vt:lpstr>Capacitors</vt:lpstr>
      <vt:lpstr>Capacitors</vt:lpstr>
      <vt:lpstr>Capacitors</vt:lpstr>
      <vt:lpstr>Capacitors</vt:lpstr>
      <vt:lpstr>Capacitors</vt:lpstr>
      <vt:lpstr>Capacitors</vt:lpstr>
      <vt:lpstr>Capacitors</vt:lpstr>
      <vt:lpstr>Capacitors</vt:lpstr>
      <vt:lpstr>Capacitor</vt:lpstr>
      <vt:lpstr>Capacitor </vt:lpstr>
      <vt:lpstr>Capacitor </vt:lpstr>
      <vt:lpstr>Capacitor </vt:lpstr>
      <vt:lpstr>Resistors</vt:lpstr>
      <vt:lpstr>Resistors</vt:lpstr>
      <vt:lpstr>Resistors</vt:lpstr>
      <vt:lpstr>Resistors</vt:lpstr>
      <vt:lpstr>Resistors</vt:lpstr>
      <vt:lpstr>Resistors</vt:lpstr>
      <vt:lpstr>Resistors</vt:lpstr>
      <vt:lpstr>Resistors</vt:lpstr>
      <vt:lpstr>Resistors</vt:lpstr>
      <vt:lpstr>Resistors</vt:lpstr>
      <vt:lpstr>Diodes</vt:lpstr>
      <vt:lpstr>Diodes</vt:lpstr>
      <vt:lpstr>Diodes</vt:lpstr>
      <vt:lpstr>Diodes</vt:lpstr>
      <vt:lpstr>Diodes</vt:lpstr>
      <vt:lpstr>Diodes</vt:lpstr>
      <vt:lpstr>Diodes</vt:lpstr>
      <vt:lpstr>Diodes</vt:lpstr>
      <vt:lpstr>Diodes</vt:lpstr>
      <vt:lpstr>Diodes</vt:lpstr>
      <vt:lpstr>Diodes</vt:lpstr>
      <vt:lpstr>Diodes</vt:lpstr>
      <vt:lpstr>Diodes</vt:lpstr>
      <vt:lpstr>LEDs</vt:lpstr>
      <vt:lpstr>LEDs</vt:lpstr>
      <vt:lpstr>LEDs</vt:lpstr>
      <vt:lpstr>LEDs</vt:lpstr>
      <vt:lpstr>LEDs</vt:lpstr>
      <vt:lpstr>LEDs</vt:lpstr>
      <vt:lpstr>LEDs</vt:lpstr>
      <vt:lpstr>LEDs</vt:lpstr>
      <vt:lpstr>LEDs</vt:lpstr>
      <vt:lpstr>LEDs</vt:lpstr>
      <vt:lpstr>LEDs</vt:lpstr>
      <vt:lpstr>Example</vt:lpstr>
      <vt:lpstr>Example:</vt:lpstr>
      <vt:lpstr>LEDs</vt:lpstr>
      <vt:lpstr>LEDs</vt:lpstr>
      <vt:lpstr>Technical Data Table For LEDs</vt:lpstr>
      <vt:lpstr>Technical Data Table for LEDs</vt:lpstr>
      <vt:lpstr>LEDs</vt:lpstr>
      <vt:lpstr>Regulator</vt:lpstr>
      <vt:lpstr>Regulator</vt:lpstr>
      <vt:lpstr>Lamps</vt:lpstr>
      <vt:lpstr>Lamps</vt:lpstr>
      <vt:lpstr>Lamps</vt:lpstr>
      <vt:lpstr>Lamps</vt:lpstr>
      <vt:lpstr>Lamps</vt:lpstr>
      <vt:lpstr>Lamps</vt:lpstr>
      <vt:lpstr>Lamps</vt:lpstr>
      <vt:lpstr>Lamps</vt:lpstr>
      <vt:lpstr>Connecting Components</vt:lpstr>
      <vt:lpstr>Connecting Components</vt:lpstr>
      <vt:lpstr>Connecting Components</vt:lpstr>
      <vt:lpstr>Connecting Components</vt:lpstr>
      <vt:lpstr>Solar Charger Monitor Circuit Diagram</vt:lpstr>
      <vt:lpstr>Solar Based Multipurpose Charger Circuit</vt:lpstr>
      <vt:lpstr>Solar Lamp Circuit Diagram</vt:lpstr>
      <vt:lpstr>Root Mean Square RMS Value</vt:lpstr>
      <vt:lpstr>Root Mean Square RMS Value</vt:lpstr>
      <vt:lpstr>Root Mean Square RMS Value</vt:lpstr>
      <vt:lpstr>Root Mean Square RMS Value</vt:lpstr>
      <vt:lpstr>Root Mean Square RMS Value</vt:lpstr>
      <vt:lpstr>END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Electrical &amp; Electronics Design</dc:title>
  <dc:creator>sydney</dc:creator>
  <cp:lastModifiedBy>sydney</cp:lastModifiedBy>
  <cp:revision>18</cp:revision>
  <dcterms:created xsi:type="dcterms:W3CDTF">2014-07-10T18:34:46Z</dcterms:created>
  <dcterms:modified xsi:type="dcterms:W3CDTF">2014-07-12T10:06:12Z</dcterms:modified>
</cp:coreProperties>
</file>