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25EA9-3B15-4A53-A7C0-B82A25B8A604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C9505-4E80-400E-B2AE-F06777863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1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B27BA-75B7-4334-8461-8ECAAEC030B2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C02062-E2F6-455C-8FC2-BB16E8B3C369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47BFBC-F287-47C1-9AF1-5B9B849269DF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87C9-B8FD-4F7B-B7C3-5A1D3EC50A0E}" type="datetime1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4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6C78-EEC1-4A5D-9AFB-9CC37F782575}" type="datetime1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A926-7E1F-4A59-BF5D-F1E4C8D766CF}" type="datetime1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2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7AC2-A98A-4900-87D0-A728875D5ACA}" type="datetime1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4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8530-BE06-4D02-8760-DFE0DC68B930}" type="datetime1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8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91F4-9DA5-43F6-96E4-818F6CB463E3}" type="datetime1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3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A263-E9E0-491D-9B57-FBC11E816251}" type="datetime1">
              <a:rPr lang="en-US" smtClean="0"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2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D265-347A-4E06-B247-DC31EEB3AE2F}" type="datetime1">
              <a:rPr lang="en-US" smtClean="0"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1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BDEE-C11D-4189-97BC-3D69BE01BEBB}" type="datetime1">
              <a:rPr lang="en-US" smtClean="0"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7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5843-9054-48D6-B6B2-C397D0BAAA03}" type="datetime1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6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7FA7-E0EA-49F3-974B-9CAEE25C55F9}" type="datetime1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C3EA-77A4-4FBF-807A-6000D8A3FB96}" type="datetime1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20544-BD3F-4AF0-8A95-E869FFF56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9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electronicsproject.org/wp-content/uploads/2012/08/led-based-reading-lamp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electroschematics.com/wp-content/uploads/2010/10/solar-lantern-schematic.gi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electroschematics.com/wp-content/uploads/2010/01/SOLAR-CHARGE-MONITOR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lectroschematics.com/wp-content/uploads/2010/01/Solar-based-Multipurpose-Charger.pn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lectroschematics.com/wp-content/uploads/2010/05/SIMPLE-SOLAR-LAMP-CIRCUIT2.pn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ubtitle 1"/>
          <p:cNvSpPr>
            <a:spLocks noGrp="1"/>
          </p:cNvSpPr>
          <p:nvPr>
            <p:ph type="subTitle" idx="1"/>
          </p:nvPr>
        </p:nvSpPr>
        <p:spPr>
          <a:xfrm>
            <a:off x="4673600" y="2927350"/>
            <a:ext cx="3657600" cy="654050"/>
          </a:xfrm>
        </p:spPr>
        <p:txBody>
          <a:bodyPr/>
          <a:lstStyle/>
          <a:p>
            <a:r>
              <a:rPr lang="nn-NO" smtClean="0"/>
              <a:t>EE392 By M.M</a:t>
            </a:r>
            <a:endParaRPr lang="en-US" smtClean="0"/>
          </a:p>
        </p:txBody>
      </p:sp>
      <p:sp>
        <p:nvSpPr>
          <p:cNvPr id="41987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n-NO" dirty="0" smtClean="0"/>
              <a:t>Electrical &amp; Electronics </a:t>
            </a:r>
            <a:r>
              <a:rPr lang="nn-NO" dirty="0" smtClean="0"/>
              <a:t>Diagrams</a:t>
            </a:r>
            <a:br>
              <a:rPr lang="nn-NO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35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Single Line Diagram</a:t>
            </a:r>
            <a:endParaRPr 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467600" cy="4038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nn-NO" smtClean="0"/>
              <a:t>Manual Control cct of a pushbutton controlling a pilot light</a:t>
            </a:r>
            <a:endParaRPr lang="en-US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464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Single Line Diagram</a:t>
            </a:r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001000" cy="99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nn-NO" smtClean="0"/>
              <a:t>Control &amp; Protection of a 1-Phase Motor using a manual starter with overload protection</a:t>
            </a:r>
            <a:endParaRPr 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00300"/>
            <a:ext cx="6705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Single Line Diagram</a:t>
            </a:r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391400" cy="5334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nn-NO" dirty="0" smtClean="0"/>
              <a:t>Solenoid  used to control a door lock which is opened only when a pushbutton is pressed.</a:t>
            </a:r>
          </a:p>
          <a:p>
            <a:pPr>
              <a:buFont typeface="Wingdings" pitchFamily="2" charset="2"/>
              <a:buChar char="q"/>
            </a:pPr>
            <a:r>
              <a:rPr lang="nn-NO" sz="2400" dirty="0" smtClean="0"/>
              <a:t>Solenoid is an</a:t>
            </a:r>
          </a:p>
          <a:p>
            <a:pPr marL="0" indent="0">
              <a:buNone/>
            </a:pPr>
            <a:r>
              <a:rPr lang="nn-NO" sz="2400" dirty="0" smtClean="0"/>
              <a:t>electrical </a:t>
            </a:r>
            <a:r>
              <a:rPr lang="nn-NO" sz="2400" dirty="0" smtClean="0"/>
              <a:t>device </a:t>
            </a:r>
          </a:p>
          <a:p>
            <a:pPr marL="0" indent="0">
              <a:buNone/>
            </a:pPr>
            <a:r>
              <a:rPr lang="nn-NO" sz="2400" dirty="0" smtClean="0"/>
              <a:t> </a:t>
            </a:r>
            <a:r>
              <a:rPr lang="nn-NO" sz="2400" dirty="0" smtClean="0"/>
              <a:t>that converts </a:t>
            </a:r>
          </a:p>
          <a:p>
            <a:pPr marL="0" indent="0">
              <a:buNone/>
            </a:pPr>
            <a:r>
              <a:rPr lang="nn-NO" sz="2400" dirty="0" smtClean="0"/>
              <a:t>electrical energy</a:t>
            </a:r>
          </a:p>
          <a:p>
            <a:pPr marL="0" indent="0">
              <a:buNone/>
            </a:pPr>
            <a:r>
              <a:rPr lang="nn-NO" sz="2400" dirty="0" smtClean="0"/>
              <a:t>into </a:t>
            </a:r>
            <a:r>
              <a:rPr lang="nn-NO" sz="2400" dirty="0" smtClean="0"/>
              <a:t>a linear</a:t>
            </a:r>
          </a:p>
          <a:p>
            <a:pPr marL="0" indent="0">
              <a:buNone/>
            </a:pPr>
            <a:r>
              <a:rPr lang="nn-NO" sz="2400" dirty="0" smtClean="0"/>
              <a:t>mechanical </a:t>
            </a:r>
            <a:r>
              <a:rPr lang="nn-NO" sz="2400" dirty="0" smtClean="0"/>
              <a:t>force</a:t>
            </a:r>
            <a:endParaRPr lang="en-US" sz="2400" dirty="0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55074"/>
            <a:ext cx="4343400" cy="394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305800" cy="838200"/>
          </a:xfrm>
        </p:spPr>
        <p:txBody>
          <a:bodyPr>
            <a:normAutofit fontScale="90000"/>
          </a:bodyPr>
          <a:lstStyle/>
          <a:p>
            <a:r>
              <a:rPr lang="nn-NO" smtClean="0"/>
              <a:t>HouseHold Wiring/Electrical Drawing</a:t>
            </a:r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709723" y="914400"/>
            <a:ext cx="8001000" cy="99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n-NO" dirty="0" smtClean="0"/>
              <a:t>Electric Service is Split up into Branch Circuits at the</a:t>
            </a:r>
          </a:p>
          <a:p>
            <a:pPr marL="0" indent="0">
              <a:buNone/>
            </a:pPr>
            <a:r>
              <a:rPr lang="nn-NO" dirty="0" smtClean="0"/>
              <a:t>Distributio Panel</a:t>
            </a:r>
            <a:endParaRPr lang="en-US" dirty="0" smtClean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84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Single Line Diagram</a:t>
            </a:r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010400" cy="762000"/>
          </a:xfrm>
        </p:spPr>
        <p:txBody>
          <a:bodyPr/>
          <a:lstStyle/>
          <a:p>
            <a:r>
              <a:rPr lang="nn-NO" b="1" smtClean="0"/>
              <a:t>Typical Electrical Power System:</a:t>
            </a:r>
            <a:endParaRPr lang="en-US" b="1" smtClean="0"/>
          </a:p>
        </p:txBody>
      </p:sp>
      <p:pic>
        <p:nvPicPr>
          <p:cNvPr id="55300" name="Picture 3" descr="QD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239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162800" cy="838200"/>
          </a:xfrm>
        </p:spPr>
        <p:txBody>
          <a:bodyPr/>
          <a:lstStyle/>
          <a:p>
            <a:r>
              <a:rPr lang="nn-NO" smtClean="0"/>
              <a:t>Single Line Diagram</a:t>
            </a:r>
            <a:endParaRPr 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nn-NO" smtClean="0"/>
              <a:t>Line Diagram for power system consisting of two generating stations connected by a transmission line</a:t>
            </a:r>
            <a:endParaRPr 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7696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305800" cy="838200"/>
          </a:xfrm>
        </p:spPr>
        <p:txBody>
          <a:bodyPr/>
          <a:lstStyle/>
          <a:p>
            <a:r>
              <a:rPr lang="en-US" smtClean="0"/>
              <a:t>Single Line Diagram: Radial Systems</a:t>
            </a:r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1524000" y="1752600"/>
            <a:ext cx="5472113" cy="4419600"/>
            <a:chOff x="1540584" y="914400"/>
            <a:chExt cx="4466947" cy="4665664"/>
          </a:xfrm>
        </p:grpSpPr>
        <p:pic>
          <p:nvPicPr>
            <p:cNvPr id="5734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8" t="11809" r="65775" b="57813"/>
            <a:stretch>
              <a:fillRect/>
            </a:stretch>
          </p:blipFill>
          <p:spPr bwMode="auto">
            <a:xfrm>
              <a:off x="1540584" y="914400"/>
              <a:ext cx="4466947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8" t="59657" r="65775" b="6857"/>
            <a:stretch>
              <a:fillRect/>
            </a:stretch>
          </p:blipFill>
          <p:spPr bwMode="auto">
            <a:xfrm>
              <a:off x="1540584" y="3133725"/>
              <a:ext cx="4466947" cy="2446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Line Diagram</a:t>
            </a:r>
          </a:p>
        </p:txBody>
      </p:sp>
      <p:sp>
        <p:nvSpPr>
          <p:cNvPr id="58371" name="Content Placeholder 4"/>
          <p:cNvSpPr>
            <a:spLocks noGrp="1"/>
          </p:cNvSpPr>
          <p:nvPr>
            <p:ph idx="1"/>
          </p:nvPr>
        </p:nvSpPr>
        <p:spPr>
          <a:xfrm>
            <a:off x="990600" y="1524000"/>
            <a:ext cx="6705600" cy="373380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mtClean="0"/>
              <a:t>Primary selective systems can be used as backup for critical loads such as hospitals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1" t="38089" r="63571" b="17715"/>
          <a:stretch>
            <a:fillRect/>
          </a:stretch>
        </p:blipFill>
        <p:spPr bwMode="auto">
          <a:xfrm>
            <a:off x="2133600" y="3124200"/>
            <a:ext cx="5181600" cy="353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838200"/>
          </a:xfrm>
        </p:spPr>
        <p:txBody>
          <a:bodyPr/>
          <a:lstStyle/>
          <a:p>
            <a:r>
              <a:rPr lang="nn-NO" smtClean="0"/>
              <a:t>Signle Line Diagram: Loop System</a:t>
            </a:r>
            <a:endParaRPr lang="en-US" smtClean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5438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15400" cy="838200"/>
          </a:xfrm>
        </p:spPr>
        <p:txBody>
          <a:bodyPr/>
          <a:lstStyle/>
          <a:p>
            <a:r>
              <a:rPr lang="en-US" smtClean="0"/>
              <a:t>Single Line Diagram: Network Systems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8" t="15810" r="62798" b="17142"/>
          <a:stretch>
            <a:fillRect/>
          </a:stretch>
        </p:blipFill>
        <p:spPr bwMode="auto">
          <a:xfrm>
            <a:off x="1219200" y="1371600"/>
            <a:ext cx="54864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/>
            <a:r>
              <a:rPr lang="nn-NO" sz="3200" b="1" dirty="0" smtClean="0"/>
              <a:t>Types of Electrical &amp; Electronics Diagram</a:t>
            </a:r>
            <a:endParaRPr lang="en-US" sz="3200" b="1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5029200"/>
          </a:xfrm>
        </p:spPr>
        <p:txBody>
          <a:bodyPr/>
          <a:lstStyle/>
          <a:p>
            <a:pPr marL="0" indent="0">
              <a:buNone/>
            </a:pPr>
            <a:r>
              <a:rPr lang="nn-NO" dirty="0" smtClean="0"/>
              <a:t>There are many types of electrical &amp; </a:t>
            </a:r>
            <a:r>
              <a:rPr lang="nn-NO" dirty="0" smtClean="0"/>
              <a:t>electronics </a:t>
            </a:r>
            <a:r>
              <a:rPr lang="nn-NO" dirty="0" smtClean="0"/>
              <a:t>diagrams:</a:t>
            </a:r>
          </a:p>
          <a:p>
            <a:pPr>
              <a:buFont typeface="Wingdings" pitchFamily="2" charset="2"/>
              <a:buChar char="q"/>
            </a:pPr>
            <a:r>
              <a:rPr lang="nn-NO" dirty="0" smtClean="0"/>
              <a:t> Isometric Diagrams.</a:t>
            </a:r>
            <a:endParaRPr lang="nn-NO" sz="2000" dirty="0" smtClean="0"/>
          </a:p>
          <a:p>
            <a:pPr>
              <a:buFont typeface="Wingdings" pitchFamily="2" charset="2"/>
              <a:buChar char="q"/>
            </a:pPr>
            <a:r>
              <a:rPr lang="nn-NO" dirty="0" smtClean="0"/>
              <a:t> Block Diagrams.</a:t>
            </a:r>
            <a:endParaRPr lang="nn-NO" dirty="0" smtClean="0"/>
          </a:p>
          <a:p>
            <a:pPr>
              <a:buFont typeface="Wingdings" pitchFamily="2" charset="2"/>
              <a:buChar char="q"/>
            </a:pPr>
            <a:r>
              <a:rPr lang="nn-NO" dirty="0" smtClean="0"/>
              <a:t> Single </a:t>
            </a:r>
            <a:r>
              <a:rPr lang="nn-NO" dirty="0" smtClean="0"/>
              <a:t>Line </a:t>
            </a:r>
            <a:r>
              <a:rPr lang="nn-NO" dirty="0" smtClean="0"/>
              <a:t>Diagram.</a:t>
            </a:r>
            <a:endParaRPr lang="nn-NO" dirty="0" smtClean="0"/>
          </a:p>
          <a:p>
            <a:pPr>
              <a:buFont typeface="Wingdings" pitchFamily="2" charset="2"/>
              <a:buChar char="q"/>
            </a:pPr>
            <a:r>
              <a:rPr lang="nn-NO" dirty="0" smtClean="0"/>
              <a:t> Equivalent </a:t>
            </a:r>
            <a:r>
              <a:rPr lang="nn-NO" dirty="0" smtClean="0"/>
              <a:t>Circuit </a:t>
            </a:r>
            <a:r>
              <a:rPr lang="nn-NO" dirty="0" smtClean="0"/>
              <a:t>Diagram.</a:t>
            </a:r>
            <a:endParaRPr lang="nn-NO" dirty="0" smtClean="0"/>
          </a:p>
          <a:p>
            <a:pPr>
              <a:buFont typeface="Wingdings" pitchFamily="2" charset="2"/>
              <a:buChar char="q"/>
            </a:pPr>
            <a:r>
              <a:rPr lang="nn-NO" dirty="0" smtClean="0"/>
              <a:t> Wire </a:t>
            </a:r>
            <a:r>
              <a:rPr lang="nn-NO" dirty="0" smtClean="0"/>
              <a:t>or Circuit Diagram etc.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Single Line Diagram</a:t>
            </a:r>
            <a:endParaRPr 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153400" cy="5334000"/>
          </a:xfrm>
        </p:spPr>
        <p:txBody>
          <a:bodyPr>
            <a:normAutofit lnSpcReduction="10000"/>
          </a:bodyPr>
          <a:lstStyle/>
          <a:p>
            <a:endParaRPr lang="nn-NO" b="1" smtClean="0"/>
          </a:p>
          <a:p>
            <a:endParaRPr lang="nn-NO" b="1" smtClean="0"/>
          </a:p>
          <a:p>
            <a:endParaRPr lang="nn-NO" b="1" smtClean="0"/>
          </a:p>
          <a:p>
            <a:endParaRPr lang="nn-NO" b="1" smtClean="0"/>
          </a:p>
          <a:p>
            <a:endParaRPr lang="nn-NO" b="1" smtClean="0"/>
          </a:p>
          <a:p>
            <a:pPr>
              <a:buFont typeface="Wingdings" pitchFamily="2" charset="2"/>
              <a:buChar char="q"/>
            </a:pPr>
            <a:endParaRPr lang="nn-NO" sz="2400" b="1" smtClean="0"/>
          </a:p>
          <a:p>
            <a:pPr>
              <a:buFont typeface="Wingdings" pitchFamily="2" charset="2"/>
              <a:buChar char="q"/>
            </a:pPr>
            <a:r>
              <a:rPr lang="nn-NO" sz="2400" b="1" smtClean="0"/>
              <a:t>Load Flow (Power Flow</a:t>
            </a:r>
            <a:r>
              <a:rPr lang="nn-NO" sz="2400" smtClean="0"/>
              <a:t>): location for circuit breaker is not important</a:t>
            </a:r>
          </a:p>
          <a:p>
            <a:pPr>
              <a:buFont typeface="Wingdings" pitchFamily="2" charset="2"/>
              <a:buChar char="q"/>
            </a:pPr>
            <a:r>
              <a:rPr lang="nn-NO" sz="2400" b="1" smtClean="0"/>
              <a:t>Transient Stability: </a:t>
            </a:r>
            <a:r>
              <a:rPr lang="nn-NO" sz="2400" smtClean="0"/>
              <a:t>location of circuit breaker and relays is important</a:t>
            </a:r>
          </a:p>
          <a:p>
            <a:pPr>
              <a:buFont typeface="Wingdings" pitchFamily="2" charset="2"/>
              <a:buChar char="q"/>
            </a:pPr>
            <a:r>
              <a:rPr lang="nn-NO" sz="2400" b="1" smtClean="0"/>
              <a:t>Unbalanced faults</a:t>
            </a:r>
            <a:r>
              <a:rPr lang="nn-NO" sz="2400" smtClean="0"/>
              <a:t>: earth connection are important</a:t>
            </a:r>
            <a:endParaRPr lang="en-US" sz="2400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104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153400" cy="838200"/>
          </a:xfrm>
        </p:spPr>
        <p:txBody>
          <a:bodyPr/>
          <a:lstStyle/>
          <a:p>
            <a:r>
              <a:rPr lang="nn-NO" sz="2800" smtClean="0"/>
              <a:t>Impedance Diagram</a:t>
            </a:r>
            <a:endParaRPr lang="en-US" sz="280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6962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nn-NO" smtClean="0"/>
              <a:t>It is also known as equivalent circuit diagram</a:t>
            </a:r>
          </a:p>
          <a:p>
            <a:pPr>
              <a:buFont typeface="Wingdings" pitchFamily="2" charset="2"/>
              <a:buChar char="Ø"/>
            </a:pPr>
            <a:r>
              <a:rPr lang="nn-NO" smtClean="0"/>
              <a:t>Components are represented by their equivalent circuit symbols.</a:t>
            </a:r>
          </a:p>
          <a:p>
            <a:pPr>
              <a:buFont typeface="Wingdings" pitchFamily="2" charset="2"/>
              <a:buChar char="Ø"/>
            </a:pPr>
            <a:r>
              <a:rPr lang="nn-NO" smtClean="0"/>
              <a:t>Used mainly for circuit analysis</a:t>
            </a:r>
            <a:endParaRPr lang="en-US" smtClean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2057400" y="42672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629400" y="4343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19600" y="42672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543800" y="4343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495800" y="44196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133600" y="44196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705600" y="44958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286000" y="4572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648200" y="4572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858000" y="4648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772400" y="4648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4267200"/>
            <a:ext cx="68818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Impedance Diagram</a:t>
            </a:r>
            <a:endParaRPr 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nn-NO" smtClean="0"/>
              <a:t>Impedance Diagram includes the equivalent ccts of the components of the power system:</a:t>
            </a:r>
            <a:endParaRPr lang="en-US" smtClean="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2971800"/>
            <a:ext cx="6911975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Wiring or Circuit Diagram</a:t>
            </a:r>
            <a:endParaRPr 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8001000" cy="5181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nn-NO" smtClean="0"/>
              <a:t>Circuit diagrams show how cct components are connected</a:t>
            </a:r>
          </a:p>
          <a:p>
            <a:pPr>
              <a:buFont typeface="Wingdings" pitchFamily="2" charset="2"/>
              <a:buChar char="q"/>
            </a:pPr>
            <a:r>
              <a:rPr lang="nn-NO" smtClean="0"/>
              <a:t>Each component is represented by its electrical or electronic symbol</a:t>
            </a:r>
          </a:p>
          <a:p>
            <a:pPr>
              <a:buFont typeface="Wingdings" pitchFamily="2" charset="2"/>
              <a:buChar char="q"/>
            </a:pPr>
            <a:r>
              <a:rPr lang="nn-NO" smtClean="0"/>
              <a:t>It shows as closely as possible, actual location of each component in a cct, including the control cct &amp; power cct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Circuit </a:t>
            </a:r>
            <a:r>
              <a:rPr lang="nn-NO" dirty="0" smtClean="0"/>
              <a:t>Diagram</a:t>
            </a:r>
            <a:endParaRPr lang="en-US" dirty="0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8001000" cy="49530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nn-NO" smtClean="0"/>
              <a:t>It shows connection as clearly as possible with all wires drawn neatly as straight lines.</a:t>
            </a:r>
          </a:p>
          <a:p>
            <a:pPr>
              <a:buFont typeface="Wingdings" pitchFamily="2" charset="2"/>
              <a:buChar char="q"/>
            </a:pPr>
            <a:r>
              <a:rPr lang="nn-NO" smtClean="0"/>
              <a:t>Shows how components are arranged in a cct</a:t>
            </a:r>
          </a:p>
          <a:p>
            <a:pPr>
              <a:buFont typeface="Wingdings" pitchFamily="2" charset="2"/>
              <a:buChar char="q"/>
            </a:pPr>
            <a:r>
              <a:rPr lang="nn-NO" smtClean="0"/>
              <a:t>It does not show actual position of components.</a:t>
            </a:r>
          </a:p>
          <a:p>
            <a:pPr>
              <a:buFont typeface="Wingdings" pitchFamily="2" charset="2"/>
              <a:buChar char="q"/>
            </a:pPr>
            <a:r>
              <a:rPr lang="nn-NO" smtClean="0"/>
              <a:t>Actual layout of components is usually quite different from the circuit diagram and can be confusing for beginner</a:t>
            </a:r>
          </a:p>
          <a:p>
            <a:pPr>
              <a:buFont typeface="Wingdings" pitchFamily="2" charset="2"/>
              <a:buChar char="q"/>
            </a:pPr>
            <a:r>
              <a:rPr lang="nn-NO" smtClean="0"/>
              <a:t>The secret is to concentrate on the connections, not actual positions of components</a:t>
            </a: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Example of Circuit Diagram</a:t>
            </a:r>
            <a:endParaRPr 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486400"/>
          </a:xfrm>
        </p:spPr>
        <p:txBody>
          <a:bodyPr/>
          <a:lstStyle/>
          <a:p>
            <a:pPr marL="0" indent="0">
              <a:buNone/>
            </a:pPr>
            <a:r>
              <a:rPr lang="nn-NO" dirty="0" smtClean="0"/>
              <a:t>Circuit diagram and</a:t>
            </a:r>
          </a:p>
          <a:p>
            <a:pPr marL="0" indent="0">
              <a:buNone/>
            </a:pPr>
            <a:r>
              <a:rPr lang="nn-NO" dirty="0" smtClean="0"/>
              <a:t>stripboard </a:t>
            </a:r>
            <a:r>
              <a:rPr lang="nn-NO" dirty="0" smtClean="0"/>
              <a:t>layout  for </a:t>
            </a:r>
          </a:p>
          <a:p>
            <a:pPr marL="0" indent="0">
              <a:buNone/>
            </a:pPr>
            <a:r>
              <a:rPr lang="nn-NO" sz="2400" dirty="0" smtClean="0"/>
              <a:t>Adjustable Timer Project.</a:t>
            </a:r>
            <a:endParaRPr lang="en-US" sz="2400" dirty="0" smtClean="0"/>
          </a:p>
        </p:txBody>
      </p:sp>
      <p:pic>
        <p:nvPicPr>
          <p:cNvPr id="66564" name="Picture 3" descr="Example of Circuit Diagram and Stripboard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95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Example of Circuit Diagram</a:t>
            </a:r>
            <a:endParaRPr 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mtClean="0"/>
              <a:t>Power Supply:</a:t>
            </a:r>
            <a:endParaRPr lang="en-US" smtClean="0"/>
          </a:p>
        </p:txBody>
      </p:sp>
      <p:pic>
        <p:nvPicPr>
          <p:cNvPr id="67588" name="Picture 5" descr="Regulated DC power supply, transformer + rectifier + smoothing + reg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6781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Circuit Diagram</a:t>
            </a:r>
            <a:endParaRPr lang="en-US" smtClean="0"/>
          </a:p>
        </p:txBody>
      </p:sp>
      <p:pic>
        <p:nvPicPr>
          <p:cNvPr id="68611" name="Content Placeholder 3" descr="http://www.electronicsproject.org/wp-content/uploads/2012/08/led-based-reading-lamp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0"/>
            <a:ext cx="8153400" cy="38862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Solar Lantern Circuit Diagram</a:t>
            </a:r>
            <a:endParaRPr lang="en-US" smtClean="0"/>
          </a:p>
        </p:txBody>
      </p:sp>
      <p:pic>
        <p:nvPicPr>
          <p:cNvPr id="69635" name="Content Placeholder 3" descr="solar lantern schematic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0"/>
            <a:ext cx="7086600" cy="50292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838200"/>
          </a:xfrm>
        </p:spPr>
        <p:txBody>
          <a:bodyPr/>
          <a:lstStyle/>
          <a:p>
            <a:r>
              <a:rPr lang="nn-NO" sz="3200" smtClean="0"/>
              <a:t>Solar Charger Monitor Circuit Diagram</a:t>
            </a:r>
            <a:endParaRPr lang="en-US" sz="3200" smtClean="0"/>
          </a:p>
        </p:txBody>
      </p:sp>
      <p:pic>
        <p:nvPicPr>
          <p:cNvPr id="70659" name="Content Placeholder 3" descr="http://electroschematics.com/wp-content/uploads/2010/01/SOLAR-CHARGE-MONITOR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086600" cy="48768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Types of Diagrams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620000" cy="4953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n-NO" dirty="0" smtClean="0"/>
              <a:t>Four main diagrams used in electrical drawing: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nn-NO" dirty="0" smtClean="0"/>
              <a:t>Block Diagram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nn-NO" dirty="0" smtClean="0"/>
              <a:t>Single Line Diagram 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nn-NO" dirty="0" smtClean="0"/>
              <a:t>Wire or Circuit Diagram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nn-NO" dirty="0" smtClean="0"/>
              <a:t>Impedance Diagram</a:t>
            </a:r>
          </a:p>
          <a:p>
            <a:pPr marL="0" indent="0">
              <a:buNone/>
              <a:defRPr/>
            </a:pPr>
            <a:r>
              <a:rPr lang="nn-NO" dirty="0" smtClean="0"/>
              <a:t>Each diagram is used depending </a:t>
            </a:r>
            <a:r>
              <a:rPr lang="nn-NO" dirty="0" smtClean="0"/>
              <a:t>on purpose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153400" cy="838200"/>
          </a:xfrm>
        </p:spPr>
        <p:txBody>
          <a:bodyPr/>
          <a:lstStyle/>
          <a:p>
            <a:r>
              <a:rPr lang="nn-NO" sz="2800" smtClean="0"/>
              <a:t>Solar Based Multipurpose Charger Circuit</a:t>
            </a:r>
            <a:endParaRPr lang="en-US" sz="2800" smtClean="0"/>
          </a:p>
        </p:txBody>
      </p:sp>
      <p:pic>
        <p:nvPicPr>
          <p:cNvPr id="71683" name="Content Placeholder 3" descr="http://electroschematics.com/wp-content/uploads/2010/01/Solar-based-Multipurpose-Charger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371600"/>
            <a:ext cx="7162800" cy="51816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Solar Lamp Circuit Diagram</a:t>
            </a:r>
            <a:endParaRPr lang="en-US" smtClean="0"/>
          </a:p>
        </p:txBody>
      </p:sp>
      <p:pic>
        <p:nvPicPr>
          <p:cNvPr id="72707" name="Content Placeholder 3" descr="Simple Solar Lamp Circuit diagram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371600"/>
            <a:ext cx="6934200" cy="50292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Wiring Diagram</a:t>
            </a:r>
            <a:endParaRPr lang="en-US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8001000" cy="3886200"/>
          </a:xfrm>
        </p:spPr>
        <p:txBody>
          <a:bodyPr/>
          <a:lstStyle/>
          <a:p>
            <a:pPr marL="0" indent="0">
              <a:buNone/>
            </a:pPr>
            <a:r>
              <a:rPr lang="nn-NO" dirty="0" smtClean="0"/>
              <a:t>Electric Motor Controls:</a:t>
            </a:r>
            <a:endParaRPr lang="en-US" dirty="0" smtClean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781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Wiring Diagram</a:t>
            </a:r>
            <a:endParaRPr lang="en-US" smtClean="0"/>
          </a:p>
        </p:txBody>
      </p:sp>
      <p:pic>
        <p:nvPicPr>
          <p:cNvPr id="74755" name="Content Placeholder 3" descr="Basic components and symbols in a circuit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371600"/>
            <a:ext cx="7391400" cy="51816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Circuit Diagram</a:t>
            </a:r>
            <a:endParaRPr lang="en-US" smtClean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8001000" cy="4953000"/>
          </a:xfrm>
        </p:spPr>
        <p:txBody>
          <a:bodyPr/>
          <a:lstStyle/>
          <a:p>
            <a:pPr marL="0" indent="0">
              <a:buNone/>
            </a:pPr>
            <a:r>
              <a:rPr lang="nn-NO" dirty="0" smtClean="0"/>
              <a:t>Circuit:</a:t>
            </a:r>
          </a:p>
          <a:p>
            <a:pPr>
              <a:buFont typeface="Wingdings" pitchFamily="2" charset="2"/>
              <a:buChar char="Ø"/>
            </a:pPr>
            <a:r>
              <a:rPr lang="nn-NO" sz="2400" dirty="0" smtClean="0"/>
              <a:t>A complete circuit includes </a:t>
            </a:r>
          </a:p>
          <a:p>
            <a:pPr marL="0" indent="0">
              <a:buNone/>
            </a:pPr>
            <a:r>
              <a:rPr lang="nn-NO" sz="2400" dirty="0" smtClean="0"/>
              <a:t>a </a:t>
            </a:r>
            <a:r>
              <a:rPr lang="nn-NO" sz="2400" dirty="0" smtClean="0"/>
              <a:t>path from the supply to </a:t>
            </a:r>
          </a:p>
          <a:p>
            <a:pPr marL="0" indent="0">
              <a:buNone/>
            </a:pPr>
            <a:r>
              <a:rPr lang="nn-NO" sz="2400" dirty="0" smtClean="0"/>
              <a:t>device </a:t>
            </a:r>
            <a:r>
              <a:rPr lang="nn-NO" sz="2400" dirty="0" smtClean="0"/>
              <a:t>and back again.</a:t>
            </a:r>
          </a:p>
          <a:p>
            <a:pPr>
              <a:buFont typeface="Wingdings" pitchFamily="2" charset="2"/>
              <a:buChar char="Ø"/>
            </a:pPr>
            <a:r>
              <a:rPr lang="nn-NO" sz="2400" dirty="0" smtClean="0"/>
              <a:t>A switch is used  to  break or </a:t>
            </a:r>
          </a:p>
          <a:p>
            <a:pPr marL="0" indent="0">
              <a:buNone/>
            </a:pPr>
            <a:r>
              <a:rPr lang="nn-NO" sz="2400" dirty="0" smtClean="0"/>
              <a:t>open </a:t>
            </a:r>
            <a:r>
              <a:rPr lang="nn-NO" sz="2400" dirty="0" smtClean="0"/>
              <a:t>the circuit.</a:t>
            </a:r>
            <a:endParaRPr lang="en-US" sz="2400" dirty="0" smtClean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2743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59213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Circuit Diagram</a:t>
            </a:r>
            <a:endParaRPr lang="en-US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nn-NO" smtClean="0"/>
              <a:t>Three way switches allow a device to be controlled from two locations</a:t>
            </a:r>
          </a:p>
          <a:p>
            <a:pPr>
              <a:buFont typeface="Wingdings" pitchFamily="2" charset="2"/>
              <a:buChar char="Ø"/>
            </a:pPr>
            <a:r>
              <a:rPr lang="nn-NO" smtClean="0"/>
              <a:t>Notice that if either switch is activated, the device will be energized</a:t>
            </a:r>
            <a:endParaRPr lang="en-US" smtClean="0"/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8818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Circuit Diagram</a:t>
            </a:r>
            <a:endParaRPr lang="en-US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6934200" cy="5105400"/>
          </a:xfrm>
        </p:spPr>
        <p:txBody>
          <a:bodyPr/>
          <a:lstStyle/>
          <a:p>
            <a:pPr marL="0" indent="0">
              <a:buNone/>
            </a:pPr>
            <a:r>
              <a:rPr lang="nn-NO" b="1" dirty="0" smtClean="0"/>
              <a:t>Usefulness  of Circuit Diagram:</a:t>
            </a:r>
          </a:p>
          <a:p>
            <a:pPr>
              <a:buFont typeface="Wingdings" pitchFamily="2" charset="2"/>
              <a:buChar char="q"/>
            </a:pPr>
            <a:r>
              <a:rPr lang="nn-NO" dirty="0"/>
              <a:t> </a:t>
            </a:r>
            <a:r>
              <a:rPr lang="nn-NO" dirty="0" smtClean="0"/>
              <a:t>when </a:t>
            </a:r>
            <a:r>
              <a:rPr lang="nn-NO" dirty="0" smtClean="0"/>
              <a:t>testing a circuit</a:t>
            </a:r>
          </a:p>
          <a:p>
            <a:pPr>
              <a:buFont typeface="Wingdings" pitchFamily="2" charset="2"/>
              <a:buChar char="q"/>
            </a:pPr>
            <a:r>
              <a:rPr lang="nn-NO" dirty="0"/>
              <a:t> </a:t>
            </a:r>
            <a:r>
              <a:rPr lang="nn-NO" dirty="0" smtClean="0"/>
              <a:t>for </a:t>
            </a:r>
            <a:r>
              <a:rPr lang="nn-NO" dirty="0" smtClean="0"/>
              <a:t>understanding overall  system operation</a:t>
            </a:r>
          </a:p>
          <a:p>
            <a:pPr>
              <a:buFont typeface="Wingdings" pitchFamily="2" charset="2"/>
              <a:buChar char="q"/>
            </a:pPr>
            <a:r>
              <a:rPr lang="nn-NO" dirty="0"/>
              <a:t> </a:t>
            </a:r>
            <a:r>
              <a:rPr lang="nn-NO" dirty="0" smtClean="0"/>
              <a:t>Trouble </a:t>
            </a:r>
            <a:r>
              <a:rPr lang="nn-NO" dirty="0" smtClean="0"/>
              <a:t>shooting equipment</a:t>
            </a:r>
          </a:p>
          <a:p>
            <a:pPr>
              <a:buFont typeface="Wingdings" pitchFamily="2" charset="2"/>
              <a:buChar char="q"/>
            </a:pPr>
            <a:r>
              <a:rPr lang="nn-NO" dirty="0" smtClean="0"/>
              <a:t> To </a:t>
            </a:r>
            <a:r>
              <a:rPr lang="nn-NO" dirty="0" smtClean="0"/>
              <a:t>repair equipment &amp; the system</a:t>
            </a:r>
          </a:p>
          <a:p>
            <a:pPr>
              <a:buFont typeface="Wingdings" pitchFamily="2" charset="2"/>
              <a:buChar char="q"/>
            </a:pPr>
            <a:r>
              <a:rPr lang="nn-NO" dirty="0" smtClean="0"/>
              <a:t> To </a:t>
            </a:r>
            <a:r>
              <a:rPr lang="nn-NO" dirty="0" smtClean="0"/>
              <a:t>trace the circuit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Circuit Drawing</a:t>
            </a:r>
            <a:endParaRPr lang="en-US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nn-NO" smtClean="0"/>
              <a:t>Drawing circuit diagrams is not difficult but it takes practice to draw neat, and clear diagram.</a:t>
            </a:r>
            <a:endParaRPr lang="en-US" smtClean="0"/>
          </a:p>
        </p:txBody>
      </p:sp>
      <p:pic>
        <p:nvPicPr>
          <p:cNvPr id="78852" name="Picture 3" descr="Good and Bad Circuit Dia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30368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Circuit Diagram</a:t>
            </a:r>
            <a:endParaRPr 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8001000" cy="5181600"/>
          </a:xfrm>
        </p:spPr>
        <p:txBody>
          <a:bodyPr/>
          <a:lstStyle/>
          <a:p>
            <a:pPr marL="0" indent="0">
              <a:buNone/>
            </a:pPr>
            <a:r>
              <a:rPr lang="nn-NO" b="1" dirty="0" smtClean="0"/>
              <a:t>Guidelines for Drawing a Circuit Diagram:</a:t>
            </a:r>
          </a:p>
          <a:p>
            <a:pPr>
              <a:buFont typeface="Wingdings" pitchFamily="2" charset="2"/>
              <a:buChar char="q"/>
            </a:pPr>
            <a:r>
              <a:rPr lang="nn-NO" sz="2400" dirty="0" smtClean="0"/>
              <a:t>Use correct symbol for each component (IEEE or IEC)</a:t>
            </a:r>
          </a:p>
          <a:p>
            <a:pPr>
              <a:buFont typeface="Wingdings" pitchFamily="2" charset="2"/>
              <a:buChar char="q"/>
            </a:pPr>
            <a:r>
              <a:rPr lang="nn-NO" sz="2400" dirty="0" smtClean="0"/>
              <a:t>Draw connecting wires as straight lines, use a ruler.</a:t>
            </a:r>
          </a:p>
          <a:p>
            <a:pPr>
              <a:buFont typeface="Wingdings" pitchFamily="2" charset="2"/>
              <a:buChar char="q"/>
            </a:pPr>
            <a:r>
              <a:rPr lang="nn-NO" sz="2400" dirty="0" smtClean="0"/>
              <a:t>Put a blob at each junction between connected wires</a:t>
            </a:r>
          </a:p>
          <a:p>
            <a:pPr>
              <a:buFont typeface="Wingdings" pitchFamily="2" charset="2"/>
              <a:buChar char="q"/>
            </a:pPr>
            <a:r>
              <a:rPr lang="nn-NO" sz="2400" dirty="0" smtClean="0"/>
              <a:t>Put a block at each junction between unconnected wires (if needed)</a:t>
            </a:r>
          </a:p>
          <a:p>
            <a:pPr>
              <a:buFont typeface="Wingdings" pitchFamily="2" charset="2"/>
              <a:buChar char="q"/>
            </a:pPr>
            <a:r>
              <a:rPr lang="nn-NO" sz="2400" dirty="0" smtClean="0"/>
              <a:t>Label components such as resistors, capacitors and inductors with their values.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The positive (+) supply should be at the top and the negative (-) supply at the bottom. The negative supply is usually </a:t>
            </a:r>
            <a:r>
              <a:rPr lang="en-US" sz="2400" dirty="0" err="1" smtClean="0"/>
              <a:t>labelled</a:t>
            </a:r>
            <a:r>
              <a:rPr lang="en-US" sz="2400" dirty="0" smtClean="0"/>
              <a:t> 0V, zero volts</a:t>
            </a:r>
            <a:r>
              <a:rPr lang="en-US" dirty="0" smtClean="0"/>
              <a:t>. </a:t>
            </a:r>
            <a:endParaRPr lang="nn-NO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Circuit Diagram</a:t>
            </a:r>
            <a:endParaRPr lang="en-US" smtClean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 smtClean="0"/>
              <a:t>If the circuit is complex: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Try to arrange the diagram so that signals flow from left to right: inputs and controls should be on the left, outputs on the right.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You may omit the battery or power supply symbols, but you must include (and label) the supply lines at the top and bottom.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Block Diagram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001000" cy="5181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nn-NO" dirty="0" smtClean="0"/>
              <a:t> Used </a:t>
            </a:r>
            <a:r>
              <a:rPr lang="nn-NO" dirty="0" smtClean="0"/>
              <a:t>to understand &amp; design complete ccts by breaking them down into smaller sections or </a:t>
            </a:r>
            <a:r>
              <a:rPr lang="nn-NO" dirty="0" smtClean="0"/>
              <a:t>blocks.</a:t>
            </a:r>
            <a:endParaRPr lang="nn-NO" dirty="0" smtClean="0"/>
          </a:p>
          <a:p>
            <a:pPr>
              <a:buFont typeface="Wingdings" pitchFamily="2" charset="2"/>
              <a:buChar char="q"/>
            </a:pPr>
            <a:r>
              <a:rPr lang="nn-NO" dirty="0" smtClean="0"/>
              <a:t> It </a:t>
            </a:r>
            <a:r>
              <a:rPr lang="nn-NO" dirty="0" smtClean="0"/>
              <a:t>shows how the </a:t>
            </a:r>
            <a:r>
              <a:rPr lang="nn-NO" dirty="0" smtClean="0"/>
              <a:t>systems </a:t>
            </a:r>
            <a:r>
              <a:rPr lang="nn-NO" dirty="0" smtClean="0"/>
              <a:t>are </a:t>
            </a:r>
            <a:r>
              <a:rPr lang="nn-NO" dirty="0" smtClean="0"/>
              <a:t>connected.</a:t>
            </a:r>
            <a:endParaRPr lang="nn-NO" dirty="0" smtClean="0"/>
          </a:p>
          <a:p>
            <a:pPr>
              <a:buFont typeface="Wingdings" pitchFamily="2" charset="2"/>
              <a:buChar char="q"/>
            </a:pPr>
            <a:r>
              <a:rPr lang="nn-NO" dirty="0" smtClean="0"/>
              <a:t> A </a:t>
            </a:r>
            <a:r>
              <a:rPr lang="nn-NO" dirty="0" smtClean="0"/>
              <a:t>system is represented by a block.</a:t>
            </a:r>
          </a:p>
          <a:p>
            <a:pPr>
              <a:buFont typeface="Wingdings" pitchFamily="2" charset="2"/>
              <a:buChar char="q"/>
            </a:pPr>
            <a:r>
              <a:rPr lang="nn-NO" dirty="0" smtClean="0"/>
              <a:t> The </a:t>
            </a:r>
            <a:r>
              <a:rPr lang="nn-NO" dirty="0" smtClean="0"/>
              <a:t>components used within a block are not shown, only the input &amp; outputs are </a:t>
            </a:r>
            <a:r>
              <a:rPr lang="nn-NO" dirty="0" smtClean="0"/>
              <a:t>shown.</a:t>
            </a:r>
            <a:endParaRPr lang="nn-NO" dirty="0" smtClean="0"/>
          </a:p>
          <a:p>
            <a:pPr>
              <a:buFont typeface="Wingdings" pitchFamily="2" charset="2"/>
              <a:buChar char="q"/>
            </a:pPr>
            <a:r>
              <a:rPr lang="nn-NO" dirty="0" smtClean="0"/>
              <a:t> Each </a:t>
            </a:r>
            <a:r>
              <a:rPr lang="nn-NO" dirty="0" smtClean="0"/>
              <a:t>block performs a particular function</a:t>
            </a:r>
          </a:p>
          <a:p>
            <a:pPr>
              <a:buFont typeface="Wingdings" pitchFamily="2" charset="2"/>
              <a:buChar char="q"/>
            </a:pPr>
            <a:r>
              <a:rPr lang="nn-NO" dirty="0" smtClean="0"/>
              <a:t> This way of looking at ccts is called </a:t>
            </a:r>
            <a:r>
              <a:rPr lang="nn-NO" b="1" dirty="0" smtClean="0"/>
              <a:t>system </a:t>
            </a:r>
            <a:r>
              <a:rPr lang="nn-NO" b="1" dirty="0" smtClean="0"/>
              <a:t>approach.</a:t>
            </a:r>
            <a:endParaRPr lang="nn-NO" b="1" dirty="0" smtClean="0"/>
          </a:p>
          <a:p>
            <a:pPr>
              <a:buFont typeface="Wingdings" pitchFamily="2" charset="2"/>
              <a:buChar char="q"/>
            </a:pPr>
            <a:r>
              <a:rPr lang="nn-NO" dirty="0" smtClean="0"/>
              <a:t> Power </a:t>
            </a:r>
            <a:r>
              <a:rPr lang="nn-NO" dirty="0" smtClean="0"/>
              <a:t>supply connections are not </a:t>
            </a:r>
            <a:r>
              <a:rPr lang="nn-NO" dirty="0" smtClean="0"/>
              <a:t>shown.</a:t>
            </a:r>
            <a:endParaRPr lang="nn-NO" dirty="0" smtClean="0"/>
          </a:p>
          <a:p>
            <a:pPr>
              <a:buFont typeface="Wingdings" pitchFamily="2" charset="2"/>
              <a:buChar char="q"/>
            </a:pPr>
            <a:endParaRPr lang="nn-NO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Block Diagram</a:t>
            </a:r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305800" cy="5257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nn-NO" b="1" smtClean="0"/>
              <a:t>Regulated  Power Supply System:</a:t>
            </a:r>
          </a:p>
          <a:p>
            <a:endParaRPr lang="nn-NO" smtClean="0"/>
          </a:p>
          <a:p>
            <a:endParaRPr lang="nn-NO" smtClean="0"/>
          </a:p>
          <a:p>
            <a:endParaRPr lang="nn-NO" smtClean="0"/>
          </a:p>
          <a:p>
            <a:pPr>
              <a:buFont typeface="Wingdings" pitchFamily="2" charset="2"/>
              <a:buChar char="Ø"/>
            </a:pPr>
            <a:r>
              <a:rPr lang="en-US" sz="2400" b="1" smtClean="0"/>
              <a:t>Transformer</a:t>
            </a:r>
            <a:r>
              <a:rPr lang="en-US" sz="2400" smtClean="0"/>
              <a:t>: Steps down 230V AC mains to low voltage AC.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smtClean="0"/>
              <a:t>Rectifier</a:t>
            </a:r>
            <a:r>
              <a:rPr lang="en-US" sz="2400" smtClean="0"/>
              <a:t>: Converts AC to DC, but the DC output is varying.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smtClean="0"/>
              <a:t>Smoothing</a:t>
            </a:r>
            <a:r>
              <a:rPr lang="en-US" sz="2400" smtClean="0"/>
              <a:t>: Smoothes the DC from varying greatly to a small ripple.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smtClean="0"/>
              <a:t>Regulator</a:t>
            </a:r>
            <a:r>
              <a:rPr lang="en-US" sz="2400" smtClean="0"/>
              <a:t> :Eliminates ripple by setting DC output to a fixed voltage.</a:t>
            </a:r>
          </a:p>
          <a:p>
            <a:pPr>
              <a:buFont typeface="Wingdings" pitchFamily="2" charset="2"/>
              <a:buChar char="Ø"/>
            </a:pPr>
            <a:endParaRPr lang="nn-NO" sz="2400" smtClean="0"/>
          </a:p>
          <a:p>
            <a:endParaRPr lang="en-US" smtClean="0"/>
          </a:p>
        </p:txBody>
      </p:sp>
      <p:pic>
        <p:nvPicPr>
          <p:cNvPr id="46084" name="Picture 12" descr="Block Diagram of a Regulated Power Supply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24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Block Diagram</a:t>
            </a:r>
            <a:endParaRPr 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772400" cy="5334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nn-NO" b="1" dirty="0" smtClean="0"/>
              <a:t>Radio Receiver System:</a:t>
            </a:r>
          </a:p>
          <a:p>
            <a:endParaRPr lang="nn-NO" b="1" dirty="0" smtClean="0"/>
          </a:p>
          <a:p>
            <a:endParaRPr lang="nn-NO" b="1" dirty="0" smtClean="0"/>
          </a:p>
          <a:p>
            <a:endParaRPr lang="nn-NO" b="1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power supply (not shown) is connected to the audio amplifier block.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Aerial</a:t>
            </a:r>
            <a:r>
              <a:rPr lang="en-US" sz="2000" dirty="0" smtClean="0"/>
              <a:t> - picks up radio signals from many stations.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Tuner</a:t>
            </a:r>
            <a:r>
              <a:rPr lang="en-US" sz="2000" dirty="0" smtClean="0"/>
              <a:t> - selects the signal from just one radio station.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Detector</a:t>
            </a:r>
            <a:r>
              <a:rPr lang="en-US" sz="2000" dirty="0" smtClean="0"/>
              <a:t> - extracts the audio signal carried by the radio signal.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Audio Amplifier</a:t>
            </a:r>
            <a:r>
              <a:rPr lang="en-US" sz="2000" dirty="0" smtClean="0"/>
              <a:t> - increases the strength (power) of the audio signal. </a:t>
            </a:r>
            <a:br>
              <a:rPr lang="en-US" sz="2000" dirty="0" smtClean="0"/>
            </a:br>
            <a:r>
              <a:rPr lang="en-US" sz="2000" dirty="0" smtClean="0"/>
              <a:t>This could be broken down into the blocks like the Audio Amplifier System shown above.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Loudspeaker</a:t>
            </a:r>
            <a:r>
              <a:rPr lang="en-US" sz="2000" dirty="0" smtClean="0"/>
              <a:t> - a transducer which converts the audio signal to sound.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</p:txBody>
      </p:sp>
      <p:pic>
        <p:nvPicPr>
          <p:cNvPr id="47108" name="Picture 3" descr="Block Diagram of a Radio Receiver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31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Block Diagram</a:t>
            </a:r>
            <a:endParaRPr 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5410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nn-NO" b="1" dirty="0" smtClean="0"/>
              <a:t>Audio Amplier System:</a:t>
            </a:r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pPr marL="0" indent="0">
              <a:buNone/>
            </a:pPr>
            <a:r>
              <a:rPr lang="en-US" sz="2000" dirty="0" smtClean="0"/>
              <a:t>The power supply (not shown) is connected to the pre-amplifier and power amplifier blocks.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Microphone</a:t>
            </a:r>
            <a:r>
              <a:rPr lang="en-US" sz="2000" dirty="0" smtClean="0"/>
              <a:t> - a transducer which converts sound to voltage.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Pre-Amplifier</a:t>
            </a:r>
            <a:r>
              <a:rPr lang="en-US" sz="2000" dirty="0" smtClean="0"/>
              <a:t> - amplifies the small audio signal (voltage) from the microphone.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Tone and Volume Controls</a:t>
            </a:r>
            <a:r>
              <a:rPr lang="en-US" sz="2000" dirty="0" smtClean="0"/>
              <a:t> - adjust the nature of the audio signal. </a:t>
            </a:r>
            <a:br>
              <a:rPr lang="en-US" sz="2000" dirty="0" smtClean="0"/>
            </a:br>
            <a:r>
              <a:rPr lang="en-US" sz="2000" dirty="0" smtClean="0"/>
              <a:t>The tone control adjusts the balance of high and low frequencies. </a:t>
            </a:r>
            <a:br>
              <a:rPr lang="en-US" sz="2000" dirty="0" smtClean="0"/>
            </a:br>
            <a:r>
              <a:rPr lang="en-US" sz="2000" dirty="0" smtClean="0"/>
              <a:t>The volume control adjusts the strength of the signal.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Power Amplifier</a:t>
            </a:r>
            <a:r>
              <a:rPr lang="en-US" sz="2000" dirty="0" smtClean="0"/>
              <a:t> - increases the strength (power) of the audio signal.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Loudspeaker</a:t>
            </a:r>
            <a:r>
              <a:rPr lang="en-US" sz="2000" dirty="0" smtClean="0"/>
              <a:t> - a transducer which converts the audio signal to sound.</a:t>
            </a:r>
          </a:p>
          <a:p>
            <a:endParaRPr lang="en-US" sz="2400" dirty="0" smtClean="0"/>
          </a:p>
        </p:txBody>
      </p:sp>
      <p:pic>
        <p:nvPicPr>
          <p:cNvPr id="48132" name="Picture 3" descr="Block Diagram of an Audio Amplifier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01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n-NO" dirty="0" smtClean="0"/>
              <a:t>Single Line Diagram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5105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nn-NO" smtClean="0"/>
              <a:t>A diagram that uses single lines &amp; graphic symbols to indicate the path &amp; components of an electrical cct.</a:t>
            </a:r>
          </a:p>
          <a:p>
            <a:pPr>
              <a:buFont typeface="Wingdings" pitchFamily="2" charset="2"/>
              <a:buChar char="Ø"/>
            </a:pPr>
            <a:r>
              <a:rPr lang="nn-NO" smtClean="0"/>
              <a:t>Used when information about cct is required but detail of actual wire connections &amp; operation of cct are not</a:t>
            </a:r>
          </a:p>
          <a:p>
            <a:pPr>
              <a:buFont typeface="Wingdings" pitchFamily="2" charset="2"/>
              <a:buChar char="Ø"/>
            </a:pPr>
            <a:r>
              <a:rPr lang="nn-NO" smtClean="0"/>
              <a:t>A component is represented by its symbol</a:t>
            </a:r>
          </a:p>
          <a:p>
            <a:pPr>
              <a:buFont typeface="Wingdings" pitchFamily="2" charset="2"/>
              <a:buChar char="Ø"/>
            </a:pPr>
            <a:r>
              <a:rPr lang="nn-NO" smtClean="0"/>
              <a:t>Provide a fast, easy understanding of connections &amp; use of components</a:t>
            </a:r>
          </a:p>
          <a:p>
            <a:pPr>
              <a:buFont typeface="Wingdings" pitchFamily="2" charset="2"/>
              <a:buChar char="Ø"/>
            </a:pPr>
            <a:r>
              <a:rPr lang="nn-NO" smtClean="0"/>
              <a:t>Type of information depends on purpose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Single Line Diagram</a:t>
            </a:r>
            <a:endParaRPr lang="en-US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5181600"/>
          </a:xfrm>
        </p:spPr>
        <p:txBody>
          <a:bodyPr/>
          <a:lstStyle/>
          <a:p>
            <a:pPr marL="0" indent="0">
              <a:buNone/>
            </a:pPr>
            <a:r>
              <a:rPr lang="nn-NO" dirty="0" smtClean="0"/>
              <a:t>Electric Motor Control: </a:t>
            </a:r>
            <a:endParaRPr lang="en-US" dirty="0" smtClean="0"/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0544-BD3F-4AF0-8A95-E869FFF562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1014</Words>
  <Application>Microsoft Office PowerPoint</Application>
  <PresentationFormat>On-screen Show (4:3)</PresentationFormat>
  <Paragraphs>200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Electrical &amp; Electronics Diagrams </vt:lpstr>
      <vt:lpstr>Types of Electrical &amp; Electronics Diagram</vt:lpstr>
      <vt:lpstr>Types of Diagrams</vt:lpstr>
      <vt:lpstr>Block Diagram</vt:lpstr>
      <vt:lpstr>Block Diagram</vt:lpstr>
      <vt:lpstr>Block Diagram</vt:lpstr>
      <vt:lpstr>Block Diagram</vt:lpstr>
      <vt:lpstr>Single Line Diagram</vt:lpstr>
      <vt:lpstr>Single Line Diagram</vt:lpstr>
      <vt:lpstr>Single Line Diagram</vt:lpstr>
      <vt:lpstr>Single Line Diagram</vt:lpstr>
      <vt:lpstr>Single Line Diagram</vt:lpstr>
      <vt:lpstr>HouseHold Wiring/Electrical Drawing</vt:lpstr>
      <vt:lpstr>Single Line Diagram</vt:lpstr>
      <vt:lpstr>Single Line Diagram</vt:lpstr>
      <vt:lpstr>Single Line Diagram: Radial Systems</vt:lpstr>
      <vt:lpstr>Single Line Diagram</vt:lpstr>
      <vt:lpstr>Signle Line Diagram: Loop System</vt:lpstr>
      <vt:lpstr>Single Line Diagram: Network Systems</vt:lpstr>
      <vt:lpstr>Single Line Diagram</vt:lpstr>
      <vt:lpstr>Impedance Diagram</vt:lpstr>
      <vt:lpstr>Impedance Diagram</vt:lpstr>
      <vt:lpstr>Wiring or Circuit Diagram</vt:lpstr>
      <vt:lpstr>Circuit Diagram</vt:lpstr>
      <vt:lpstr>Example of Circuit Diagram</vt:lpstr>
      <vt:lpstr>Example of Circuit Diagram</vt:lpstr>
      <vt:lpstr>Circuit Diagram</vt:lpstr>
      <vt:lpstr>Solar Lantern Circuit Diagram</vt:lpstr>
      <vt:lpstr>Solar Charger Monitor Circuit Diagram</vt:lpstr>
      <vt:lpstr>Solar Based Multipurpose Charger Circuit</vt:lpstr>
      <vt:lpstr>Solar Lamp Circuit Diagram</vt:lpstr>
      <vt:lpstr>Wiring Diagram</vt:lpstr>
      <vt:lpstr>Wiring Diagram</vt:lpstr>
      <vt:lpstr>Circuit Diagram</vt:lpstr>
      <vt:lpstr>Circuit Diagram</vt:lpstr>
      <vt:lpstr>Circuit Diagram</vt:lpstr>
      <vt:lpstr>Circuit Drawing</vt:lpstr>
      <vt:lpstr>Circuit Diagram</vt:lpstr>
      <vt:lpstr>Circuit Diagram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</dc:creator>
  <cp:lastModifiedBy>sydney</cp:lastModifiedBy>
  <cp:revision>9</cp:revision>
  <dcterms:created xsi:type="dcterms:W3CDTF">2014-07-10T18:32:40Z</dcterms:created>
  <dcterms:modified xsi:type="dcterms:W3CDTF">2014-07-11T18:00:45Z</dcterms:modified>
</cp:coreProperties>
</file>