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7" r:id="rId4"/>
    <p:sldId id="308" r:id="rId5"/>
    <p:sldId id="309" r:id="rId6"/>
    <p:sldId id="258" r:id="rId7"/>
    <p:sldId id="259" r:id="rId8"/>
    <p:sldId id="260" r:id="rId9"/>
    <p:sldId id="261" r:id="rId10"/>
    <p:sldId id="263" r:id="rId11"/>
    <p:sldId id="262" r:id="rId12"/>
    <p:sldId id="264" r:id="rId13"/>
    <p:sldId id="265" r:id="rId14"/>
    <p:sldId id="266" r:id="rId15"/>
    <p:sldId id="267" r:id="rId16"/>
    <p:sldId id="268" r:id="rId17"/>
    <p:sldId id="269" r:id="rId18"/>
    <p:sldId id="290" r:id="rId19"/>
    <p:sldId id="289" r:id="rId20"/>
    <p:sldId id="295" r:id="rId21"/>
    <p:sldId id="297" r:id="rId22"/>
    <p:sldId id="298" r:id="rId23"/>
    <p:sldId id="291" r:id="rId24"/>
    <p:sldId id="299" r:id="rId25"/>
    <p:sldId id="292" r:id="rId26"/>
    <p:sldId id="300" r:id="rId27"/>
    <p:sldId id="306" r:id="rId28"/>
    <p:sldId id="293" r:id="rId29"/>
    <p:sldId id="271" r:id="rId30"/>
    <p:sldId id="272" r:id="rId31"/>
    <p:sldId id="301" r:id="rId32"/>
    <p:sldId id="294" r:id="rId33"/>
    <p:sldId id="302" r:id="rId34"/>
    <p:sldId id="273" r:id="rId35"/>
    <p:sldId id="288" r:id="rId36"/>
    <p:sldId id="274" r:id="rId37"/>
    <p:sldId id="303" r:id="rId38"/>
    <p:sldId id="275" r:id="rId39"/>
    <p:sldId id="276" r:id="rId40"/>
    <p:sldId id="277" r:id="rId41"/>
    <p:sldId id="278" r:id="rId42"/>
    <p:sldId id="279" r:id="rId43"/>
    <p:sldId id="280" r:id="rId44"/>
    <p:sldId id="281" r:id="rId45"/>
    <p:sldId id="282" r:id="rId46"/>
    <p:sldId id="283" r:id="rId47"/>
    <p:sldId id="284" r:id="rId48"/>
    <p:sldId id="285" r:id="rId49"/>
    <p:sldId id="286" r:id="rId50"/>
    <p:sldId id="305" r:id="rId51"/>
    <p:sldId id="304"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4D5C7E-0522-4910-895C-F93A0AE02E44}" type="datetimeFigureOut">
              <a:rPr lang="en-US" smtClean="0"/>
              <a:pPr/>
              <a:t>7/22/2013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851CF-8A29-4114-8293-A1E2D02BA6F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D5C7E-0522-4910-895C-F93A0AE02E44}" type="datetimeFigureOut">
              <a:rPr lang="en-US" smtClean="0"/>
              <a:pPr/>
              <a:t>7/22/2013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851CF-8A29-4114-8293-A1E2D02BA6F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D5C7E-0522-4910-895C-F93A0AE02E44}" type="datetimeFigureOut">
              <a:rPr lang="en-US" smtClean="0"/>
              <a:pPr/>
              <a:t>7/22/2013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851CF-8A29-4114-8293-A1E2D02BA6F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8200" y="40386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5"/>
          <p:cNvSpPr>
            <a:spLocks noGrp="1" noChangeArrowheads="1"/>
          </p:cNvSpPr>
          <p:nvPr>
            <p:ph type="dt" sz="half" idx="10"/>
          </p:nvPr>
        </p:nvSpPr>
        <p:spPr>
          <a:ln/>
        </p:spPr>
        <p:txBody>
          <a:bodyPr/>
          <a:lstStyle>
            <a:lvl1pPr>
              <a:defRPr/>
            </a:lvl1pPr>
          </a:lstStyle>
          <a:p>
            <a:pPr>
              <a:defRPr/>
            </a:pPr>
            <a:endParaRPr lang="en-US"/>
          </a:p>
        </p:txBody>
      </p:sp>
      <p:sp>
        <p:nvSpPr>
          <p:cNvPr id="6" name="Rectangle 66"/>
          <p:cNvSpPr>
            <a:spLocks noGrp="1" noChangeArrowheads="1"/>
          </p:cNvSpPr>
          <p:nvPr>
            <p:ph type="ftr" sz="quarter" idx="11"/>
          </p:nvPr>
        </p:nvSpPr>
        <p:spPr>
          <a:ln/>
        </p:spPr>
        <p:txBody>
          <a:bodyPr/>
          <a:lstStyle>
            <a:lvl1pPr>
              <a:defRPr/>
            </a:lvl1pPr>
          </a:lstStyle>
          <a:p>
            <a:pPr>
              <a:defRPr/>
            </a:pPr>
            <a:endParaRPr lang="en-US"/>
          </a:p>
        </p:txBody>
      </p:sp>
      <p:sp>
        <p:nvSpPr>
          <p:cNvPr id="7" name="Rectangle 67"/>
          <p:cNvSpPr>
            <a:spLocks noGrp="1" noChangeArrowheads="1"/>
          </p:cNvSpPr>
          <p:nvPr>
            <p:ph type="sldNum" sz="quarter" idx="12"/>
          </p:nvPr>
        </p:nvSpPr>
        <p:spPr>
          <a:ln/>
        </p:spPr>
        <p:txBody>
          <a:bodyPr/>
          <a:lstStyle>
            <a:lvl1pPr>
              <a:defRPr/>
            </a:lvl1pPr>
          </a:lstStyle>
          <a:p>
            <a:pPr>
              <a:defRPr/>
            </a:pPr>
            <a:fld id="{F8B402AB-1BB1-4289-A670-B627A48819D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D5C7E-0522-4910-895C-F93A0AE02E44}" type="datetimeFigureOut">
              <a:rPr lang="en-US" smtClean="0"/>
              <a:pPr/>
              <a:t>7/22/2013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851CF-8A29-4114-8293-A1E2D02BA6F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4D5C7E-0522-4910-895C-F93A0AE02E44}" type="datetimeFigureOut">
              <a:rPr lang="en-US" smtClean="0"/>
              <a:pPr/>
              <a:t>7/22/2013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851CF-8A29-4114-8293-A1E2D02BA6F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4D5C7E-0522-4910-895C-F93A0AE02E44}" type="datetimeFigureOut">
              <a:rPr lang="en-US" smtClean="0"/>
              <a:pPr/>
              <a:t>7/22/2013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851CF-8A29-4114-8293-A1E2D02BA6F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4D5C7E-0522-4910-895C-F93A0AE02E44}" type="datetimeFigureOut">
              <a:rPr lang="en-US" smtClean="0"/>
              <a:pPr/>
              <a:t>7/22/2013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7851CF-8A29-4114-8293-A1E2D02BA6F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4D5C7E-0522-4910-895C-F93A0AE02E44}" type="datetimeFigureOut">
              <a:rPr lang="en-US" smtClean="0"/>
              <a:pPr/>
              <a:t>7/22/2013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7851CF-8A29-4114-8293-A1E2D02BA6F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D5C7E-0522-4910-895C-F93A0AE02E44}" type="datetimeFigureOut">
              <a:rPr lang="en-US" smtClean="0"/>
              <a:pPr/>
              <a:t>7/22/2013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7851CF-8A29-4114-8293-A1E2D02BA6F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4D5C7E-0522-4910-895C-F93A0AE02E44}" type="datetimeFigureOut">
              <a:rPr lang="en-US" smtClean="0"/>
              <a:pPr/>
              <a:t>7/22/2013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851CF-8A29-4114-8293-A1E2D02BA6F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4D5C7E-0522-4910-895C-F93A0AE02E44}" type="datetimeFigureOut">
              <a:rPr lang="en-US" smtClean="0"/>
              <a:pPr/>
              <a:t>7/22/2013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851CF-8A29-4114-8293-A1E2D02BA6F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D5C7E-0522-4910-895C-F93A0AE02E44}" type="datetimeFigureOut">
              <a:rPr lang="en-US" smtClean="0"/>
              <a:pPr/>
              <a:t>7/22/2013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7851CF-8A29-4114-8293-A1E2D02BA6F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Chapter1</a:t>
            </a:r>
            <a:endParaRPr lang="en-US" dirty="0"/>
          </a:p>
        </p:txBody>
      </p:sp>
      <p:sp>
        <p:nvSpPr>
          <p:cNvPr id="3" name="Subtitle 2"/>
          <p:cNvSpPr>
            <a:spLocks noGrp="1"/>
          </p:cNvSpPr>
          <p:nvPr>
            <p:ph type="subTitle" idx="1"/>
          </p:nvPr>
        </p:nvSpPr>
        <p:spPr/>
        <p:txBody>
          <a:bodyPr/>
          <a:lstStyle/>
          <a:p>
            <a:r>
              <a:rPr lang="en-US" dirty="0" smtClean="0">
                <a:solidFill>
                  <a:schemeClr val="tx1"/>
                </a:solidFill>
              </a:rPr>
              <a:t>Overview of Instruments for electrical and non-electrical measurements</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Figure1.2 active instrument</a:t>
            </a:r>
            <a:endParaRPr lang="en-US" dirty="0"/>
          </a:p>
        </p:txBody>
      </p:sp>
      <p:pic>
        <p:nvPicPr>
          <p:cNvPr id="3075" name="Picture 3"/>
          <p:cNvPicPr>
            <a:picLocks noGrp="1" noChangeAspect="1" noChangeArrowheads="1"/>
          </p:cNvPicPr>
          <p:nvPr>
            <p:ph idx="1"/>
          </p:nvPr>
        </p:nvPicPr>
        <p:blipFill>
          <a:blip r:embed="rId2"/>
          <a:srcRect/>
          <a:stretch>
            <a:fillRect/>
          </a:stretch>
        </p:blipFill>
        <p:spPr bwMode="auto">
          <a:xfrm>
            <a:off x="1203668" y="1600200"/>
            <a:ext cx="6736664" cy="4525963"/>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lnSpcReduction="10000"/>
          </a:bodyPr>
          <a:lstStyle/>
          <a:p>
            <a:r>
              <a:rPr lang="en-US" dirty="0" smtClean="0"/>
              <a:t>Here, change in petrol level moves a potentiometer arm, and the output signal is a proportion of external voltage applied across the potentiometer.</a:t>
            </a:r>
          </a:p>
          <a:p>
            <a:r>
              <a:rPr lang="en-US" dirty="0"/>
              <a:t>The energy in the output signal comes from the external power source: the primary transducer float system is merely modulating the value of the voltage from this external power source. </a:t>
            </a:r>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forms of energy in active instruments</a:t>
            </a:r>
            <a:endParaRPr lang="en-US" dirty="0"/>
          </a:p>
        </p:txBody>
      </p:sp>
      <p:sp>
        <p:nvSpPr>
          <p:cNvPr id="3" name="Content Placeholder 2"/>
          <p:cNvSpPr>
            <a:spLocks noGrp="1"/>
          </p:cNvSpPr>
          <p:nvPr>
            <p:ph idx="1"/>
          </p:nvPr>
        </p:nvSpPr>
        <p:spPr/>
        <p:txBody>
          <a:bodyPr/>
          <a:lstStyle/>
          <a:p>
            <a:r>
              <a:rPr lang="en-US" dirty="0"/>
              <a:t>In active instruments, the external power source is usually in electrical form, but in some cases, it can be other forms of energy such as a pneumatic or hydraulic one.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Comparison between passive and active instrument</a:t>
            </a:r>
            <a:endParaRPr lang="en-US" dirty="0"/>
          </a:p>
        </p:txBody>
      </p:sp>
      <p:sp>
        <p:nvSpPr>
          <p:cNvPr id="3" name="Content Placeholder 2"/>
          <p:cNvSpPr>
            <a:spLocks noGrp="1"/>
          </p:cNvSpPr>
          <p:nvPr>
            <p:ph idx="1"/>
          </p:nvPr>
        </p:nvSpPr>
        <p:spPr/>
        <p:txBody>
          <a:bodyPr>
            <a:normAutofit/>
          </a:bodyPr>
          <a:lstStyle/>
          <a:p>
            <a:r>
              <a:rPr lang="en-US" dirty="0"/>
              <a:t>One very important difference between active and passive instruments is the level of measurement resolution that can be </a:t>
            </a:r>
            <a:r>
              <a:rPr lang="en-US" dirty="0" smtClean="0"/>
              <a:t>obtained.</a:t>
            </a:r>
          </a:p>
          <a:p>
            <a:r>
              <a:rPr lang="en-US" dirty="0" smtClean="0"/>
              <a:t>With </a:t>
            </a:r>
            <a:r>
              <a:rPr lang="en-US" dirty="0"/>
              <a:t>the simple pressure gauge shown, the amount of movement made by the pointer for a particular pressure change is closely defined by the nature of the instrument.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Whilst it is possible to increase measurement resolution by making the pointer longer, such that the pointer tip moves through a longer arc, the scope for such improvement is clearly restricted by the practical limit of how long the pointer can conveniently be. </a:t>
            </a:r>
          </a:p>
          <a:p>
            <a:r>
              <a:rPr lang="en-US" dirty="0" smtClean="0"/>
              <a:t>In an active instrument, however, adjustment of the magnitude of the external energy input allows much greater control over measurement resolution.</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a:bodyPr>
          <a:lstStyle/>
          <a:p>
            <a:r>
              <a:rPr lang="en-US" dirty="0"/>
              <a:t>Whilst the scope for improving measurement resolution is much greater incidentally, it is not infinite because of limitations placed on the </a:t>
            </a:r>
            <a:r>
              <a:rPr lang="en-US" dirty="0" smtClean="0"/>
              <a:t>magnitude </a:t>
            </a:r>
            <a:r>
              <a:rPr lang="en-US" dirty="0"/>
              <a:t>of the external energy input, in consideration of heating effects and for safety reasons.  </a:t>
            </a:r>
          </a:p>
          <a:p>
            <a:pPr>
              <a:buNone/>
            </a:pPr>
            <a:r>
              <a:rPr lang="en-US" dirty="0"/>
              <a:t>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evaluation</a:t>
            </a:r>
            <a:endParaRPr lang="en-US" dirty="0"/>
          </a:p>
        </p:txBody>
      </p:sp>
      <p:sp>
        <p:nvSpPr>
          <p:cNvPr id="3" name="Content Placeholder 2"/>
          <p:cNvSpPr>
            <a:spLocks noGrp="1"/>
          </p:cNvSpPr>
          <p:nvPr>
            <p:ph idx="1"/>
          </p:nvPr>
        </p:nvSpPr>
        <p:spPr/>
        <p:txBody>
          <a:bodyPr>
            <a:normAutofit lnSpcReduction="10000"/>
          </a:bodyPr>
          <a:lstStyle/>
          <a:p>
            <a:r>
              <a:rPr lang="en-US" dirty="0" smtClean="0"/>
              <a:t>In terms of cost, passive instruments are normally of a more simple in construction than active ones and are therefore cheaper to manufacture. </a:t>
            </a:r>
          </a:p>
          <a:p>
            <a:r>
              <a:rPr lang="en-US" dirty="0" smtClean="0"/>
              <a:t>Therefore, choice between active and passive instruments for a particular application involves carefully balancing between the measurement resolution requirements against cost.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a:t>
            </a:r>
            <a:r>
              <a:rPr lang="en-US" dirty="0" smtClean="0"/>
              <a:t>eflection-type instruments</a:t>
            </a:r>
            <a:endParaRPr lang="en-US" dirty="0"/>
          </a:p>
        </p:txBody>
      </p:sp>
      <p:sp>
        <p:nvSpPr>
          <p:cNvPr id="3" name="Content Placeholder 2"/>
          <p:cNvSpPr>
            <a:spLocks noGrp="1"/>
          </p:cNvSpPr>
          <p:nvPr>
            <p:ph idx="1"/>
          </p:nvPr>
        </p:nvSpPr>
        <p:spPr/>
        <p:txBody>
          <a:bodyPr/>
          <a:lstStyle/>
          <a:p>
            <a:r>
              <a:rPr lang="en-US" dirty="0"/>
              <a:t>The pressure gauge just mentioned is a good example of a deflection </a:t>
            </a:r>
            <a:r>
              <a:rPr lang="en-US" dirty="0" smtClean="0"/>
              <a:t>type </a:t>
            </a:r>
            <a:r>
              <a:rPr lang="en-US" dirty="0"/>
              <a:t>instrument, where the value of the quantity being measured is displayed in terms of the amount of  </a:t>
            </a:r>
            <a:r>
              <a:rPr lang="en-US" dirty="0" smtClean="0"/>
              <a:t>movement </a:t>
            </a:r>
            <a:r>
              <a:rPr lang="en-US" dirty="0"/>
              <a:t>of a </a:t>
            </a:r>
            <a:r>
              <a:rPr lang="en-US" dirty="0" smtClean="0"/>
              <a:t>pointer.</a:t>
            </a:r>
          </a:p>
          <a:p>
            <a:pPr>
              <a:buNone/>
            </a:pPr>
            <a:endParaRPr lang="en-US" dirty="0"/>
          </a:p>
        </p:txBody>
      </p:sp>
      <p:pic>
        <p:nvPicPr>
          <p:cNvPr id="4" name="Picture 2"/>
          <p:cNvPicPr>
            <a:picLocks noChangeAspect="1" noChangeArrowheads="1"/>
          </p:cNvPicPr>
          <p:nvPr/>
        </p:nvPicPr>
        <p:blipFill>
          <a:blip r:embed="rId2"/>
          <a:srcRect/>
          <a:stretch>
            <a:fillRect/>
          </a:stretch>
        </p:blipFill>
        <p:spPr bwMode="auto">
          <a:xfrm>
            <a:off x="1371600" y="4419600"/>
            <a:ext cx="6029325" cy="190500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deflection instruments</a:t>
            </a:r>
            <a:endParaRPr lang="en-US" dirty="0"/>
          </a:p>
        </p:txBody>
      </p:sp>
      <p:sp>
        <p:nvSpPr>
          <p:cNvPr id="3" name="Content Placeholder 2"/>
          <p:cNvSpPr>
            <a:spLocks noGrp="1"/>
          </p:cNvSpPr>
          <p:nvPr>
            <p:ph idx="1"/>
          </p:nvPr>
        </p:nvSpPr>
        <p:spPr/>
        <p:txBody>
          <a:bodyPr/>
          <a:lstStyle/>
          <a:p>
            <a:r>
              <a:rPr lang="en-US" dirty="0" smtClean="0"/>
              <a:t>Other deflection instruments are: </a:t>
            </a:r>
          </a:p>
          <a:p>
            <a:pPr>
              <a:buFont typeface="Wingdings" pitchFamily="2" charset="2"/>
              <a:buChar char="ü"/>
            </a:pPr>
            <a:r>
              <a:rPr lang="en-US" dirty="0" smtClean="0"/>
              <a:t>Permanent magnet moving coil meters </a:t>
            </a:r>
          </a:p>
          <a:p>
            <a:pPr>
              <a:buFont typeface="Wingdings" pitchFamily="2" charset="2"/>
              <a:buChar char="ü"/>
            </a:pPr>
            <a:r>
              <a:rPr lang="en-US" dirty="0" smtClean="0"/>
              <a:t>Attraction and repulsive Moving iron meter</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Permanent magnet moving coil meter</a:t>
            </a:r>
            <a:endParaRPr lang="en-US" dirty="0"/>
          </a:p>
        </p:txBody>
      </p:sp>
      <p:pic>
        <p:nvPicPr>
          <p:cNvPr id="1027" name="Picture 3"/>
          <p:cNvPicPr>
            <a:picLocks noGrp="1" noChangeAspect="1" noChangeArrowheads="1"/>
          </p:cNvPicPr>
          <p:nvPr>
            <p:ph idx="1"/>
          </p:nvPr>
        </p:nvPicPr>
        <p:blipFill>
          <a:blip r:embed="rId2"/>
          <a:srcRect/>
          <a:stretch>
            <a:fillRect/>
          </a:stretch>
        </p:blipFill>
        <p:spPr bwMode="auto">
          <a:xfrm>
            <a:off x="1447800" y="2082006"/>
            <a:ext cx="6324600" cy="4090194"/>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lstStyle/>
          <a:p>
            <a:pPr marL="609600" indent="-609600">
              <a:lnSpc>
                <a:spcPct val="90000"/>
              </a:lnSpc>
            </a:pPr>
            <a:r>
              <a:rPr lang="en-US" dirty="0" smtClean="0"/>
              <a:t>At the end of this chapter, students should be able to:</a:t>
            </a:r>
          </a:p>
          <a:p>
            <a:pPr marL="990600" lvl="1" indent="-533400">
              <a:lnSpc>
                <a:spcPct val="90000"/>
              </a:lnSpc>
              <a:buFont typeface="Wingdings" pitchFamily="2" charset="2"/>
              <a:buAutoNum type="arabicPeriod"/>
            </a:pPr>
            <a:r>
              <a:rPr lang="en-US" dirty="0" smtClean="0"/>
              <a:t>Subdivide instruments into separate classes according to several criteria. </a:t>
            </a:r>
          </a:p>
          <a:p>
            <a:pPr marL="990600" lvl="1" indent="-533400">
              <a:lnSpc>
                <a:spcPct val="90000"/>
              </a:lnSpc>
              <a:buFont typeface="Wingdings" pitchFamily="2" charset="2"/>
              <a:buAutoNum type="arabicPeriod"/>
            </a:pPr>
            <a:r>
              <a:rPr lang="en-US" dirty="0" smtClean="0"/>
              <a:t>broadly establish several attributes of particular instruments such as accuracy, cost, and general applicability to different applications.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Construction</a:t>
            </a:r>
            <a:endParaRPr lang="en-US" dirty="0"/>
          </a:p>
        </p:txBody>
      </p:sp>
      <p:sp>
        <p:nvSpPr>
          <p:cNvPr id="3" name="Content Placeholder 2"/>
          <p:cNvSpPr>
            <a:spLocks noGrp="1"/>
          </p:cNvSpPr>
          <p:nvPr>
            <p:ph idx="1"/>
          </p:nvPr>
        </p:nvSpPr>
        <p:spPr/>
        <p:txBody>
          <a:bodyPr/>
          <a:lstStyle/>
          <a:p>
            <a:r>
              <a:rPr lang="en-US" dirty="0" smtClean="0"/>
              <a:t>Permanent magnet provides a magnetic field. The moving coil is wound on a aluminum frame or is air cored.</a:t>
            </a:r>
          </a:p>
          <a:p>
            <a:r>
              <a:rPr lang="en-US" dirty="0" smtClean="0"/>
              <a:t>The coil is pivoted in the field of the magnet and is constrained to move in rotary manner.</a:t>
            </a:r>
          </a:p>
          <a:p>
            <a:r>
              <a:rPr lang="en-US" dirty="0" smtClean="0"/>
              <a:t>Current is led in and out by spiral hair springs which also provide controlling torque.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smtClean="0"/>
              <a:t>The motion of the current-carrying coil in the magnetic field produces deflecting torque.</a:t>
            </a:r>
          </a:p>
          <a:p>
            <a:r>
              <a:rPr lang="en-US" dirty="0" smtClean="0"/>
              <a:t>The eddy currents induced in the aluminum former provide damping torque.</a:t>
            </a:r>
          </a:p>
          <a:p>
            <a:r>
              <a:rPr lang="en-US" dirty="0" smtClean="0"/>
              <a:t>Deflecting torque = </a:t>
            </a:r>
            <a:r>
              <a:rPr lang="en-US" dirty="0" err="1" smtClean="0"/>
              <a:t>kI</a:t>
            </a:r>
            <a:endParaRPr lang="en-US" dirty="0" smtClean="0"/>
          </a:p>
          <a:p>
            <a:r>
              <a:rPr lang="en-US" dirty="0" smtClean="0"/>
              <a:t>Where k is a constant and I is current through the coil.</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smtClean="0"/>
              <a:t>Controlling torque = C</a:t>
            </a:r>
            <a:r>
              <a:rPr lang="el-GR" dirty="0" smtClean="0"/>
              <a:t>θ</a:t>
            </a:r>
            <a:endParaRPr lang="en-US" dirty="0" smtClean="0"/>
          </a:p>
          <a:p>
            <a:r>
              <a:rPr lang="en-US" dirty="0" smtClean="0"/>
              <a:t>Where </a:t>
            </a:r>
            <a:r>
              <a:rPr lang="el-GR" dirty="0" smtClean="0"/>
              <a:t>θ</a:t>
            </a:r>
            <a:r>
              <a:rPr lang="en-US" dirty="0" smtClean="0"/>
              <a:t> is the angular deflection and C is constant.</a:t>
            </a:r>
          </a:p>
          <a:p>
            <a:r>
              <a:rPr lang="en-US" dirty="0" smtClean="0"/>
              <a:t>For steady deflection, </a:t>
            </a:r>
          </a:p>
          <a:p>
            <a:r>
              <a:rPr lang="en-US" dirty="0" smtClean="0"/>
              <a:t>Deflecting torque = controlling torque</a:t>
            </a:r>
          </a:p>
          <a:p>
            <a:r>
              <a:rPr lang="en-US" dirty="0" err="1" smtClean="0"/>
              <a:t>kI</a:t>
            </a:r>
            <a:r>
              <a:rPr lang="en-US" dirty="0" smtClean="0"/>
              <a:t> = C</a:t>
            </a:r>
            <a:r>
              <a:rPr lang="el-GR" dirty="0" smtClean="0"/>
              <a:t>θ</a:t>
            </a:r>
            <a:endParaRPr lang="en-US" dirty="0" smtClean="0"/>
          </a:p>
          <a:p>
            <a:r>
              <a:rPr lang="el-GR" dirty="0" smtClean="0"/>
              <a:t>θ</a:t>
            </a:r>
            <a:r>
              <a:rPr lang="en-US" dirty="0" smtClean="0"/>
              <a:t> = (k/C)I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Attraction-type moving iron instrument</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2324100" y="2601119"/>
            <a:ext cx="4495800" cy="2524125"/>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Construction and operation</a:t>
            </a:r>
            <a:endParaRPr lang="en-US" dirty="0"/>
          </a:p>
        </p:txBody>
      </p:sp>
      <p:sp>
        <p:nvSpPr>
          <p:cNvPr id="3" name="Content Placeholder 2"/>
          <p:cNvSpPr>
            <a:spLocks noGrp="1"/>
          </p:cNvSpPr>
          <p:nvPr>
            <p:ph idx="1"/>
          </p:nvPr>
        </p:nvSpPr>
        <p:spPr/>
        <p:txBody>
          <a:bodyPr/>
          <a:lstStyle/>
          <a:p>
            <a:r>
              <a:rPr lang="en-US" dirty="0" smtClean="0"/>
              <a:t>The current passing through the fixed coil creates magnetic field and the soft iron plunger is attracted into the field of the coil.</a:t>
            </a:r>
          </a:p>
          <a:p>
            <a:r>
              <a:rPr lang="en-US" dirty="0" smtClean="0"/>
              <a:t>The force on the plunger is always in such a direction as to draw it into the field irrespective of the direction of current in the coil</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Repulsion-type moving iron instrument</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1909669" y="1600200"/>
            <a:ext cx="5324662" cy="4525963"/>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Construction and operation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repulsion type instrument shown above has fixed coil and two iron vanes, one fixed and one movable.</a:t>
            </a:r>
          </a:p>
          <a:p>
            <a:r>
              <a:rPr lang="en-US" dirty="0" smtClean="0"/>
              <a:t>The fixed vane is fixed to the coil frame and the movable vane is attached to the shaft of the instrument.</a:t>
            </a:r>
          </a:p>
          <a:p>
            <a:r>
              <a:rPr lang="en-US" dirty="0" smtClean="0"/>
              <a:t>When current flows through the coil the two vanes are magnetized in the same direction, resulting in a force of repulsion between them. This force produces a deflecting torque.</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merger</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566737" y="1705769"/>
            <a:ext cx="8010525" cy="4314825"/>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Null-type instrument</a:t>
            </a:r>
            <a:endParaRPr lang="en-US" dirty="0"/>
          </a:p>
        </p:txBody>
      </p:sp>
      <p:sp>
        <p:nvSpPr>
          <p:cNvPr id="3" name="Content Placeholder 2"/>
          <p:cNvSpPr>
            <a:spLocks noGrp="1"/>
          </p:cNvSpPr>
          <p:nvPr>
            <p:ph idx="1"/>
          </p:nvPr>
        </p:nvSpPr>
        <p:spPr>
          <a:xfrm>
            <a:off x="457200" y="1600200"/>
            <a:ext cx="8229600" cy="4953000"/>
          </a:xfrm>
        </p:spPr>
        <p:txBody>
          <a:bodyPr/>
          <a:lstStyle/>
          <a:p>
            <a:r>
              <a:rPr lang="en-US" dirty="0"/>
              <a:t>An alternative type of pressure gauge is the deadweight </a:t>
            </a:r>
            <a:r>
              <a:rPr lang="en-US" dirty="0" smtClean="0"/>
              <a:t>gauge or a null-type instrument </a:t>
            </a:r>
            <a:r>
              <a:rPr lang="en-US" dirty="0"/>
              <a:t>shown in Figure </a:t>
            </a:r>
            <a:r>
              <a:rPr lang="en-US" dirty="0" smtClean="0"/>
              <a:t>1.3.</a:t>
            </a:r>
            <a:endParaRPr lang="en-US" dirty="0"/>
          </a:p>
        </p:txBody>
      </p:sp>
      <p:pic>
        <p:nvPicPr>
          <p:cNvPr id="4098" name="Picture 2"/>
          <p:cNvPicPr>
            <a:picLocks noChangeAspect="1" noChangeArrowheads="1"/>
          </p:cNvPicPr>
          <p:nvPr/>
        </p:nvPicPr>
        <p:blipFill>
          <a:blip r:embed="rId2"/>
          <a:srcRect/>
          <a:stretch>
            <a:fillRect/>
          </a:stretch>
        </p:blipFill>
        <p:spPr bwMode="auto">
          <a:xfrm>
            <a:off x="1066800" y="3124200"/>
            <a:ext cx="7239000" cy="3509963"/>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a:t>Here, weights are put on top of the piston until the downward force balances the fluid pressure. </a:t>
            </a:r>
            <a:endParaRPr lang="en-US" dirty="0" smtClean="0"/>
          </a:p>
          <a:p>
            <a:r>
              <a:rPr lang="en-US" dirty="0" smtClean="0"/>
              <a:t>Weights </a:t>
            </a:r>
            <a:r>
              <a:rPr lang="en-US" dirty="0"/>
              <a:t>are added until the piston reaches a datum level, known as the null point. </a:t>
            </a:r>
            <a:endParaRPr lang="en-US" dirty="0" smtClean="0"/>
          </a:p>
          <a:p>
            <a:r>
              <a:rPr lang="en-US" dirty="0" smtClean="0"/>
              <a:t>Pressure </a:t>
            </a:r>
            <a:r>
              <a:rPr lang="en-US" dirty="0"/>
              <a:t>measurement is made in terms of the value of the weights needed to reach this null position.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9600" y="457200"/>
            <a:ext cx="7772400" cy="838200"/>
          </a:xfrm>
        </p:spPr>
        <p:txBody>
          <a:bodyPr/>
          <a:lstStyle/>
          <a:p>
            <a:pPr algn="ctr" eaLnBrk="1" hangingPunct="1"/>
            <a:r>
              <a:rPr lang="en-US" sz="3600" smtClean="0"/>
              <a:t>1. INTRODUCTION</a:t>
            </a:r>
            <a:r>
              <a:rPr lang="en-US" sz="4000" smtClean="0"/>
              <a:t> </a:t>
            </a:r>
          </a:p>
        </p:txBody>
      </p:sp>
      <p:sp>
        <p:nvSpPr>
          <p:cNvPr id="11267" name="Rectangle 3" descr="Rectangle: Click to edit Master text styles&#10;Second level&#10;Third level&#10;Fourth level&#10;Fifth level"/>
          <p:cNvSpPr>
            <a:spLocks noGrp="1" noChangeArrowheads="1"/>
          </p:cNvSpPr>
          <p:nvPr>
            <p:ph type="body" idx="1"/>
          </p:nvPr>
        </p:nvSpPr>
        <p:spPr>
          <a:xfrm>
            <a:off x="685800" y="1371600"/>
            <a:ext cx="7772400" cy="5334000"/>
          </a:xfrm>
        </p:spPr>
        <p:txBody>
          <a:bodyPr>
            <a:noAutofit/>
          </a:bodyPr>
          <a:lstStyle/>
          <a:p>
            <a:pPr eaLnBrk="1" hangingPunct="1">
              <a:lnSpc>
                <a:spcPct val="80000"/>
              </a:lnSpc>
            </a:pPr>
            <a:r>
              <a:rPr lang="en-US" sz="2800" dirty="0" smtClean="0">
                <a:solidFill>
                  <a:srgbClr val="F61F08"/>
                </a:solidFill>
              </a:rPr>
              <a:t>Measurement</a:t>
            </a:r>
            <a:r>
              <a:rPr lang="en-US" sz="2800" dirty="0" smtClean="0"/>
              <a:t> is the process of determining the amount, degree or capacity by comparison with the accepted standards of the system units being used.</a:t>
            </a:r>
          </a:p>
          <a:p>
            <a:pPr lvl="1" eaLnBrk="1" hangingPunct="1">
              <a:lnSpc>
                <a:spcPct val="80000"/>
              </a:lnSpc>
              <a:buFont typeface="Wingdings" pitchFamily="2" charset="2"/>
              <a:buNone/>
            </a:pPr>
            <a:endParaRPr lang="en-US" dirty="0" smtClean="0"/>
          </a:p>
          <a:p>
            <a:pPr eaLnBrk="1" hangingPunct="1">
              <a:lnSpc>
                <a:spcPct val="80000"/>
              </a:lnSpc>
            </a:pPr>
            <a:r>
              <a:rPr lang="en-US" sz="2800" dirty="0" smtClean="0">
                <a:solidFill>
                  <a:srgbClr val="F61F08"/>
                </a:solidFill>
              </a:rPr>
              <a:t>Instrumentation</a:t>
            </a:r>
            <a:r>
              <a:rPr lang="en-US" sz="2800" dirty="0" smtClean="0"/>
              <a:t> is a technology of measurement which serves sciences, engineering, medicine etc.</a:t>
            </a:r>
          </a:p>
          <a:p>
            <a:pPr eaLnBrk="1" hangingPunct="1">
              <a:lnSpc>
                <a:spcPct val="80000"/>
              </a:lnSpc>
              <a:buFont typeface="Wingdings" pitchFamily="2" charset="2"/>
              <a:buNone/>
            </a:pPr>
            <a:endParaRPr lang="en-US" sz="2800" dirty="0" smtClean="0"/>
          </a:p>
          <a:p>
            <a:pPr eaLnBrk="1" hangingPunct="1">
              <a:lnSpc>
                <a:spcPct val="80000"/>
              </a:lnSpc>
            </a:pPr>
            <a:r>
              <a:rPr lang="en-US" sz="2800" dirty="0" smtClean="0">
                <a:solidFill>
                  <a:srgbClr val="F61F08"/>
                </a:solidFill>
              </a:rPr>
              <a:t>Instrument </a:t>
            </a:r>
            <a:r>
              <a:rPr lang="en-US" sz="2800" dirty="0" smtClean="0"/>
              <a:t>is</a:t>
            </a:r>
            <a:r>
              <a:rPr lang="en-US" sz="2800" dirty="0" smtClean="0">
                <a:solidFill>
                  <a:srgbClr val="F61F08"/>
                </a:solidFill>
              </a:rPr>
              <a:t> </a:t>
            </a:r>
            <a:r>
              <a:rPr lang="en-US" sz="2800" dirty="0" smtClean="0"/>
              <a:t>a device for determining the value  or magnitude of a quantity or variable.</a:t>
            </a:r>
          </a:p>
          <a:p>
            <a:pPr eaLnBrk="1" hangingPunct="1">
              <a:lnSpc>
                <a:spcPct val="80000"/>
              </a:lnSpc>
              <a:buFont typeface="Wingdings" pitchFamily="2" charset="2"/>
              <a:buNone/>
            </a:pPr>
            <a:endParaRPr lang="en-US" sz="2800" dirty="0" smtClean="0"/>
          </a:p>
          <a:p>
            <a:pPr eaLnBrk="1" hangingPunct="1">
              <a:lnSpc>
                <a:spcPct val="80000"/>
              </a:lnSpc>
            </a:pPr>
            <a:r>
              <a:rPr lang="en-US" sz="2800" dirty="0" smtClean="0">
                <a:solidFill>
                  <a:srgbClr val="F61F08"/>
                </a:solidFill>
              </a:rPr>
              <a:t>Electrical </a:t>
            </a:r>
            <a:r>
              <a:rPr lang="en-US" sz="2800" dirty="0" smtClean="0">
                <a:solidFill>
                  <a:srgbClr val="F61F08"/>
                </a:solidFill>
              </a:rPr>
              <a:t>instrument</a:t>
            </a:r>
            <a:r>
              <a:rPr lang="en-US" sz="2800" dirty="0" smtClean="0"/>
              <a:t> is based on electrical or electronic principles for its measurement functions.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Accuracy of Null instrument and spring based instrument</a:t>
            </a:r>
            <a:endParaRPr lang="en-US" dirty="0"/>
          </a:p>
        </p:txBody>
      </p:sp>
      <p:sp>
        <p:nvSpPr>
          <p:cNvPr id="3" name="Content Placeholder 2"/>
          <p:cNvSpPr>
            <a:spLocks noGrp="1"/>
          </p:cNvSpPr>
          <p:nvPr>
            <p:ph idx="1"/>
          </p:nvPr>
        </p:nvSpPr>
        <p:spPr/>
        <p:txBody>
          <a:bodyPr>
            <a:normAutofit/>
          </a:bodyPr>
          <a:lstStyle/>
          <a:p>
            <a:r>
              <a:rPr lang="en-US" dirty="0"/>
              <a:t>The accuracy of these two instruments depends on different things. For the first one it depends on the linearity and calibration of the spring, whilst for the second it relies on the calibration of the weights.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smtClean="0"/>
              <a:t>As calibration of weights is much easier than careful choice and calibration of a linear-characteristic spring, this means that the second type of instrument will normally be the more accurate. </a:t>
            </a:r>
          </a:p>
          <a:p>
            <a:r>
              <a:rPr lang="en-US" dirty="0" smtClean="0"/>
              <a:t>This is in accordance with the general rule that null-type instruments are more accurate than deflection types.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Electrical Null-type instrument</a:t>
            </a:r>
            <a:endParaRPr lang="en-US" dirty="0"/>
          </a:p>
        </p:txBody>
      </p:sp>
      <p:pic>
        <p:nvPicPr>
          <p:cNvPr id="4099" name="Picture 3"/>
          <p:cNvPicPr>
            <a:picLocks noGrp="1" noChangeAspect="1" noChangeArrowheads="1"/>
          </p:cNvPicPr>
          <p:nvPr>
            <p:ph idx="1"/>
          </p:nvPr>
        </p:nvPicPr>
        <p:blipFill>
          <a:blip r:embed="rId2"/>
          <a:srcRect/>
          <a:stretch>
            <a:fillRect/>
          </a:stretch>
        </p:blipFill>
        <p:spPr bwMode="auto">
          <a:xfrm>
            <a:off x="1752600" y="1752600"/>
            <a:ext cx="5153025" cy="3581400"/>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Null condition for the Bridge</a:t>
            </a:r>
            <a:endParaRPr lang="en-US" dirty="0"/>
          </a:p>
        </p:txBody>
      </p:sp>
      <p:sp>
        <p:nvSpPr>
          <p:cNvPr id="3" name="Content Placeholder 2"/>
          <p:cNvSpPr>
            <a:spLocks noGrp="1"/>
          </p:cNvSpPr>
          <p:nvPr>
            <p:ph idx="1"/>
          </p:nvPr>
        </p:nvSpPr>
        <p:spPr/>
        <p:txBody>
          <a:bodyPr/>
          <a:lstStyle/>
          <a:p>
            <a:r>
              <a:rPr lang="en-US" dirty="0" smtClean="0"/>
              <a:t>Null condition is obtained when the bridge is balanced.</a:t>
            </a:r>
          </a:p>
          <a:p>
            <a:r>
              <a:rPr lang="en-US" dirty="0" smtClean="0"/>
              <a:t>That is when</a:t>
            </a:r>
          </a:p>
          <a:p>
            <a:r>
              <a:rPr lang="en-US" dirty="0" smtClean="0"/>
              <a:t>I</a:t>
            </a:r>
            <a:r>
              <a:rPr lang="en-US" baseline="-25000" dirty="0" smtClean="0"/>
              <a:t>1</a:t>
            </a:r>
            <a:r>
              <a:rPr lang="en-US" dirty="0" smtClean="0"/>
              <a:t>P = I</a:t>
            </a:r>
            <a:r>
              <a:rPr lang="en-US" baseline="-25000" dirty="0" smtClean="0"/>
              <a:t>2</a:t>
            </a:r>
            <a:r>
              <a:rPr lang="en-US" dirty="0" smtClean="0"/>
              <a:t>R</a:t>
            </a:r>
            <a:r>
              <a:rPr lang="en-US" baseline="-25000" dirty="0" smtClean="0"/>
              <a:t>x </a:t>
            </a:r>
            <a:r>
              <a:rPr lang="en-US" dirty="0" smtClean="0"/>
              <a:t>or I</a:t>
            </a:r>
            <a:r>
              <a:rPr lang="en-US" baseline="-25000" dirty="0" smtClean="0"/>
              <a:t>1</a:t>
            </a:r>
            <a:r>
              <a:rPr lang="en-US" dirty="0" smtClean="0"/>
              <a:t>Q = I</a:t>
            </a:r>
            <a:r>
              <a:rPr lang="en-US" baseline="-25000" dirty="0" smtClean="0"/>
              <a:t>2</a:t>
            </a:r>
            <a:r>
              <a:rPr lang="en-US" dirty="0" smtClean="0"/>
              <a:t>S</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Usage convenience</a:t>
            </a:r>
            <a:endParaRPr lang="en-US" dirty="0"/>
          </a:p>
        </p:txBody>
      </p:sp>
      <p:sp>
        <p:nvSpPr>
          <p:cNvPr id="3" name="Content Placeholder 2"/>
          <p:cNvSpPr>
            <a:spLocks noGrp="1"/>
          </p:cNvSpPr>
          <p:nvPr>
            <p:ph idx="1"/>
          </p:nvPr>
        </p:nvSpPr>
        <p:spPr/>
        <p:txBody>
          <a:bodyPr>
            <a:normAutofit/>
          </a:bodyPr>
          <a:lstStyle/>
          <a:p>
            <a:r>
              <a:rPr lang="en-US" dirty="0"/>
              <a:t>In terms of usage, the deflection type instrument is clearly more convenient. </a:t>
            </a:r>
            <a:endParaRPr lang="en-US" dirty="0" smtClean="0"/>
          </a:p>
          <a:p>
            <a:r>
              <a:rPr lang="en-US" dirty="0" smtClean="0"/>
              <a:t>It </a:t>
            </a:r>
            <a:r>
              <a:rPr lang="en-US" dirty="0"/>
              <a:t>is far simpler to read the position of a pointer against a scale than to add and subtract weights until a null point is </a:t>
            </a:r>
            <a:r>
              <a:rPr lang="en-US" dirty="0" smtClean="0"/>
              <a:t>reached.</a:t>
            </a:r>
          </a:p>
          <a:p>
            <a:r>
              <a:rPr lang="en-US" dirty="0" smtClean="0"/>
              <a:t>A </a:t>
            </a:r>
            <a:r>
              <a:rPr lang="en-US" dirty="0"/>
              <a:t>deflection-type instrument is therefore the one that would normally be used in the workplace.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smtClean="0"/>
              <a:t>However, for calibration duties, the null-type instrument is preferable because of its superior accuracy. </a:t>
            </a:r>
          </a:p>
          <a:p>
            <a:r>
              <a:rPr lang="en-US" dirty="0" smtClean="0"/>
              <a:t>The extra effort required to use such an instrument is perfectly acceptable in this case because of the infrequent nature of calibration operations.</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a:t>
            </a:r>
            <a:r>
              <a:rPr lang="en-US" dirty="0" smtClean="0"/>
              <a:t>nalogue instrument</a:t>
            </a:r>
            <a:endParaRPr lang="en-US" dirty="0"/>
          </a:p>
        </p:txBody>
      </p:sp>
      <p:sp>
        <p:nvSpPr>
          <p:cNvPr id="3" name="Content Placeholder 2"/>
          <p:cNvSpPr>
            <a:spLocks noGrp="1"/>
          </p:cNvSpPr>
          <p:nvPr>
            <p:ph idx="1"/>
          </p:nvPr>
        </p:nvSpPr>
        <p:spPr/>
        <p:txBody>
          <a:bodyPr>
            <a:normAutofit/>
          </a:bodyPr>
          <a:lstStyle/>
          <a:p>
            <a:r>
              <a:rPr lang="en-US" dirty="0"/>
              <a:t>An analogue instrument gives an output that varies continuously as the quantity being measured changes. </a:t>
            </a:r>
            <a:endParaRPr lang="en-US" dirty="0" smtClean="0"/>
          </a:p>
          <a:p>
            <a:r>
              <a:rPr lang="en-US" dirty="0" smtClean="0"/>
              <a:t>The </a:t>
            </a:r>
            <a:r>
              <a:rPr lang="en-US" dirty="0"/>
              <a:t>output can have an infinite number of values within the range that the instrument is designed to measure. </a:t>
            </a:r>
            <a:endParaRPr lang="en-US"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smtClean="0"/>
              <a:t>The deflection-type of pressure gauge described earlier in this chapter (Figure 1.1) is a good example of an analogue instrument. </a:t>
            </a:r>
          </a:p>
          <a:p>
            <a:r>
              <a:rPr lang="en-US" dirty="0" smtClean="0"/>
              <a:t>As the input value changes, the pointer moves with a smooth continuous motion.</a:t>
            </a:r>
          </a:p>
          <a:p>
            <a:endParaRPr lang="en-US" dirty="0"/>
          </a:p>
        </p:txBody>
      </p:sp>
      <p:pic>
        <p:nvPicPr>
          <p:cNvPr id="4" name="Picture 2"/>
          <p:cNvPicPr>
            <a:picLocks noChangeAspect="1" noChangeArrowheads="1"/>
          </p:cNvPicPr>
          <p:nvPr/>
        </p:nvPicPr>
        <p:blipFill>
          <a:blip r:embed="rId2"/>
          <a:srcRect/>
          <a:stretch>
            <a:fillRect/>
          </a:stretch>
        </p:blipFill>
        <p:spPr bwMode="auto">
          <a:xfrm>
            <a:off x="1447800" y="4343400"/>
            <a:ext cx="6029325" cy="2209800"/>
          </a:xfrm>
          <a:prstGeom prst="rect">
            <a:avLst/>
          </a:prstGeom>
          <a:noFill/>
          <a:ln w="9525">
            <a:noFill/>
            <a:miter lim="800000"/>
            <a:headEnd/>
            <a:tailEnd/>
          </a:ln>
          <a:effec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a:t>Whilst the pointer can therefore be in an infinite number of positions within its range of movement, the number of different positions that the eye can discriminate between is strictly limited, this discrimination being dependent upon how large the scale is and how finely it is divided.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
            </a:r>
            <a:r>
              <a:rPr lang="en-US" dirty="0" smtClean="0"/>
              <a:t>igital instrument</a:t>
            </a:r>
            <a:endParaRPr lang="en-US" dirty="0"/>
          </a:p>
        </p:txBody>
      </p:sp>
      <p:sp>
        <p:nvSpPr>
          <p:cNvPr id="3" name="Content Placeholder 2"/>
          <p:cNvSpPr>
            <a:spLocks noGrp="1"/>
          </p:cNvSpPr>
          <p:nvPr>
            <p:ph idx="1"/>
          </p:nvPr>
        </p:nvSpPr>
        <p:spPr/>
        <p:txBody>
          <a:bodyPr/>
          <a:lstStyle/>
          <a:p>
            <a:r>
              <a:rPr lang="en-US" dirty="0"/>
              <a:t>A digital instrument has an output that varies in discrete steps and so can only have a finite number of values. The rev counter sketched in Figure </a:t>
            </a:r>
            <a:r>
              <a:rPr lang="en-US" dirty="0" smtClean="0"/>
              <a:t>1.4 </a:t>
            </a:r>
            <a:r>
              <a:rPr lang="en-US" dirty="0"/>
              <a:t>is an example of  </a:t>
            </a:r>
            <a:r>
              <a:rPr lang="en-US" dirty="0" smtClean="0"/>
              <a:t>a </a:t>
            </a:r>
            <a:r>
              <a:rPr lang="en-US" dirty="0"/>
              <a:t>digital instrument.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1"/>
          <p:cNvSpPr>
            <a:spLocks noGrp="1" noChangeArrowheads="1"/>
          </p:cNvSpPr>
          <p:nvPr>
            <p:ph type="title"/>
          </p:nvPr>
        </p:nvSpPr>
        <p:spPr>
          <a:xfrm>
            <a:off x="609600" y="309563"/>
            <a:ext cx="7772400" cy="950912"/>
          </a:xfrm>
        </p:spPr>
        <p:txBody>
          <a:bodyPr/>
          <a:lstStyle/>
          <a:p>
            <a:pPr algn="ctr" eaLnBrk="1" hangingPunct="1"/>
            <a:r>
              <a:rPr lang="en-US" sz="3600" dirty="0" smtClean="0"/>
              <a:t>BASIC ELECTRICAL </a:t>
            </a:r>
            <a:r>
              <a:rPr lang="en-US" sz="3600" dirty="0" smtClean="0"/>
              <a:t>INSTRUMENT</a:t>
            </a:r>
          </a:p>
        </p:txBody>
      </p:sp>
      <p:sp>
        <p:nvSpPr>
          <p:cNvPr id="53251" name="Rectangle 13" descr="Rectangle: Click to edit Master text styles&#10;Second level&#10;Third level&#10;Fourth level&#10;Fifth level"/>
          <p:cNvSpPr>
            <a:spLocks noGrp="1" noChangeArrowheads="1"/>
          </p:cNvSpPr>
          <p:nvPr>
            <p:ph type="body" sz="half" idx="2"/>
          </p:nvPr>
        </p:nvSpPr>
        <p:spPr>
          <a:xfrm>
            <a:off x="609600" y="3276600"/>
            <a:ext cx="8534400" cy="3200400"/>
          </a:xfrm>
        </p:spPr>
        <p:txBody>
          <a:bodyPr>
            <a:noAutofit/>
          </a:bodyPr>
          <a:lstStyle/>
          <a:p>
            <a:pPr eaLnBrk="1" hangingPunct="1">
              <a:buFont typeface="Wingdings" pitchFamily="2" charset="2"/>
              <a:buNone/>
            </a:pPr>
            <a:r>
              <a:rPr lang="en-US" sz="2800" dirty="0" smtClean="0"/>
              <a:t>1)  Transducer</a:t>
            </a:r>
          </a:p>
          <a:p>
            <a:pPr eaLnBrk="1" hangingPunct="1">
              <a:buFont typeface="Wingdings" pitchFamily="2" charset="2"/>
              <a:buNone/>
            </a:pPr>
            <a:r>
              <a:rPr lang="en-US" sz="2800" dirty="0" smtClean="0"/>
              <a:t>	-  convert a non electrical signal into an electrical signal</a:t>
            </a:r>
          </a:p>
          <a:p>
            <a:pPr eaLnBrk="1" hangingPunct="1">
              <a:buFont typeface="Wingdings" pitchFamily="2" charset="2"/>
              <a:buNone/>
            </a:pPr>
            <a:r>
              <a:rPr lang="en-US" sz="2800" dirty="0" smtClean="0"/>
              <a:t>2)  Signal modifier</a:t>
            </a:r>
          </a:p>
          <a:p>
            <a:pPr eaLnBrk="1" hangingPunct="1">
              <a:buFont typeface="Wingdings" pitchFamily="2" charset="2"/>
              <a:buNone/>
            </a:pPr>
            <a:r>
              <a:rPr lang="en-US" sz="2800" dirty="0" smtClean="0"/>
              <a:t>    -  convert input signal into a suitable signal for the indicating   </a:t>
            </a:r>
          </a:p>
          <a:p>
            <a:pPr eaLnBrk="1" hangingPunct="1">
              <a:buFont typeface="Wingdings" pitchFamily="2" charset="2"/>
              <a:buNone/>
            </a:pPr>
            <a:r>
              <a:rPr lang="en-US" sz="2800" dirty="0" smtClean="0"/>
              <a:t>       device (</a:t>
            </a:r>
            <a:r>
              <a:rPr lang="en-US" sz="2800" dirty="0" err="1" smtClean="0"/>
              <a:t>e.g</a:t>
            </a:r>
            <a:r>
              <a:rPr lang="en-US" sz="2800" dirty="0" smtClean="0"/>
              <a:t> amplifier)</a:t>
            </a:r>
          </a:p>
          <a:p>
            <a:pPr eaLnBrk="1" hangingPunct="1">
              <a:buFont typeface="Wingdings" pitchFamily="2" charset="2"/>
              <a:buNone/>
            </a:pPr>
            <a:r>
              <a:rPr lang="en-US" sz="2800" dirty="0" smtClean="0"/>
              <a:t>3)  Indicating device</a:t>
            </a:r>
          </a:p>
          <a:p>
            <a:pPr eaLnBrk="1" hangingPunct="1">
              <a:buFont typeface="Wingdings" pitchFamily="2" charset="2"/>
              <a:buNone/>
            </a:pPr>
            <a:r>
              <a:rPr lang="en-US" sz="2800" dirty="0" smtClean="0"/>
              <a:t>	-  indicates the value of quantity being measure (</a:t>
            </a:r>
            <a:r>
              <a:rPr lang="en-US" sz="2800" dirty="0" err="1" smtClean="0"/>
              <a:t>e.g</a:t>
            </a:r>
            <a:r>
              <a:rPr lang="en-US" sz="2800" dirty="0" smtClean="0"/>
              <a:t> ammeter)</a:t>
            </a:r>
          </a:p>
        </p:txBody>
      </p:sp>
      <p:grpSp>
        <p:nvGrpSpPr>
          <p:cNvPr id="2" name="Group 33"/>
          <p:cNvGrpSpPr>
            <a:grpSpLocks/>
          </p:cNvGrpSpPr>
          <p:nvPr/>
        </p:nvGrpSpPr>
        <p:grpSpPr bwMode="auto">
          <a:xfrm>
            <a:off x="1230313" y="2209800"/>
            <a:ext cx="1524000" cy="762000"/>
            <a:chOff x="775" y="1392"/>
            <a:chExt cx="960" cy="480"/>
          </a:xfrm>
        </p:grpSpPr>
        <p:sp>
          <p:nvSpPr>
            <p:cNvPr id="53262" name="Rectangle 9"/>
            <p:cNvSpPr>
              <a:spLocks noChangeArrowheads="1"/>
            </p:cNvSpPr>
            <p:nvPr/>
          </p:nvSpPr>
          <p:spPr bwMode="auto">
            <a:xfrm>
              <a:off x="775" y="1392"/>
              <a:ext cx="960" cy="48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53263" name="Text Box 10"/>
            <p:cNvSpPr txBox="1">
              <a:spLocks noChangeArrowheads="1"/>
            </p:cNvSpPr>
            <p:nvPr/>
          </p:nvSpPr>
          <p:spPr bwMode="auto">
            <a:xfrm>
              <a:off x="912" y="1440"/>
              <a:ext cx="732" cy="192"/>
            </a:xfrm>
            <a:prstGeom prst="rect">
              <a:avLst/>
            </a:prstGeom>
            <a:noFill/>
            <a:ln w="9525">
              <a:noFill/>
              <a:miter lim="800000"/>
              <a:headEnd/>
              <a:tailEnd/>
            </a:ln>
          </p:spPr>
          <p:txBody>
            <a:bodyPr>
              <a:spAutoFit/>
            </a:bodyPr>
            <a:lstStyle/>
            <a:p>
              <a:pPr eaLnBrk="0" hangingPunct="0">
                <a:spcBef>
                  <a:spcPct val="50000"/>
                </a:spcBef>
              </a:pPr>
              <a:endParaRPr lang="en-US" sz="1400"/>
            </a:p>
          </p:txBody>
        </p:sp>
        <p:sp>
          <p:nvSpPr>
            <p:cNvPr id="53264" name="Text Box 15"/>
            <p:cNvSpPr txBox="1">
              <a:spLocks noChangeArrowheads="1"/>
            </p:cNvSpPr>
            <p:nvPr/>
          </p:nvSpPr>
          <p:spPr bwMode="auto">
            <a:xfrm>
              <a:off x="816" y="1536"/>
              <a:ext cx="914" cy="252"/>
            </a:xfrm>
            <a:prstGeom prst="rect">
              <a:avLst/>
            </a:prstGeom>
            <a:noFill/>
            <a:ln w="9525">
              <a:noFill/>
              <a:miter lim="800000"/>
              <a:headEnd/>
              <a:tailEnd/>
            </a:ln>
          </p:spPr>
          <p:txBody>
            <a:bodyPr>
              <a:spAutoFit/>
            </a:bodyPr>
            <a:lstStyle/>
            <a:p>
              <a:pPr eaLnBrk="0" hangingPunct="0">
                <a:spcBef>
                  <a:spcPct val="50000"/>
                </a:spcBef>
              </a:pPr>
              <a:r>
                <a:rPr lang="en-US" sz="2000" dirty="0">
                  <a:solidFill>
                    <a:schemeClr val="tx2"/>
                  </a:solidFill>
                </a:rPr>
                <a:t>Transducer</a:t>
              </a:r>
            </a:p>
          </p:txBody>
        </p:sp>
      </p:grpSp>
      <p:grpSp>
        <p:nvGrpSpPr>
          <p:cNvPr id="3" name="Group 28"/>
          <p:cNvGrpSpPr>
            <a:grpSpLocks/>
          </p:cNvGrpSpPr>
          <p:nvPr/>
        </p:nvGrpSpPr>
        <p:grpSpPr bwMode="auto">
          <a:xfrm>
            <a:off x="3581400" y="2209800"/>
            <a:ext cx="1600200" cy="762000"/>
            <a:chOff x="2208" y="1488"/>
            <a:chExt cx="1008" cy="480"/>
          </a:xfrm>
        </p:grpSpPr>
        <p:sp>
          <p:nvSpPr>
            <p:cNvPr id="53260" name="Rectangle 25"/>
            <p:cNvSpPr>
              <a:spLocks noChangeArrowheads="1"/>
            </p:cNvSpPr>
            <p:nvPr/>
          </p:nvSpPr>
          <p:spPr bwMode="auto">
            <a:xfrm>
              <a:off x="2208" y="1488"/>
              <a:ext cx="1008" cy="48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53261" name="Text Box 23"/>
            <p:cNvSpPr txBox="1">
              <a:spLocks noChangeArrowheads="1"/>
            </p:cNvSpPr>
            <p:nvPr/>
          </p:nvSpPr>
          <p:spPr bwMode="auto">
            <a:xfrm>
              <a:off x="2400" y="1488"/>
              <a:ext cx="672" cy="404"/>
            </a:xfrm>
            <a:prstGeom prst="rect">
              <a:avLst/>
            </a:prstGeom>
            <a:noFill/>
            <a:ln w="9525">
              <a:noFill/>
              <a:miter lim="800000"/>
              <a:headEnd/>
              <a:tailEnd/>
            </a:ln>
          </p:spPr>
          <p:txBody>
            <a:bodyPr>
              <a:spAutoFit/>
            </a:bodyPr>
            <a:lstStyle/>
            <a:p>
              <a:pPr algn="ctr" eaLnBrk="0" hangingPunct="0">
                <a:spcBef>
                  <a:spcPct val="50000"/>
                </a:spcBef>
              </a:pPr>
              <a:r>
                <a:rPr lang="en-US" sz="1800">
                  <a:solidFill>
                    <a:schemeClr val="tx2"/>
                  </a:solidFill>
                </a:rPr>
                <a:t>Signal Modifier</a:t>
              </a:r>
            </a:p>
          </p:txBody>
        </p:sp>
      </p:grpSp>
      <p:grpSp>
        <p:nvGrpSpPr>
          <p:cNvPr id="4" name="Group 29"/>
          <p:cNvGrpSpPr>
            <a:grpSpLocks/>
          </p:cNvGrpSpPr>
          <p:nvPr/>
        </p:nvGrpSpPr>
        <p:grpSpPr bwMode="auto">
          <a:xfrm>
            <a:off x="6019800" y="2209800"/>
            <a:ext cx="1676400" cy="762000"/>
            <a:chOff x="3840" y="1488"/>
            <a:chExt cx="1056" cy="480"/>
          </a:xfrm>
        </p:grpSpPr>
        <p:sp>
          <p:nvSpPr>
            <p:cNvPr id="53258" name="Rectangle 26"/>
            <p:cNvSpPr>
              <a:spLocks noChangeArrowheads="1"/>
            </p:cNvSpPr>
            <p:nvPr/>
          </p:nvSpPr>
          <p:spPr bwMode="auto">
            <a:xfrm>
              <a:off x="3840" y="1488"/>
              <a:ext cx="1056" cy="48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53259" name="Text Box 24"/>
            <p:cNvSpPr txBox="1">
              <a:spLocks noChangeArrowheads="1"/>
            </p:cNvSpPr>
            <p:nvPr/>
          </p:nvSpPr>
          <p:spPr bwMode="auto">
            <a:xfrm>
              <a:off x="3984" y="1536"/>
              <a:ext cx="816" cy="404"/>
            </a:xfrm>
            <a:prstGeom prst="rect">
              <a:avLst/>
            </a:prstGeom>
            <a:noFill/>
            <a:ln w="9525">
              <a:noFill/>
              <a:miter lim="800000"/>
              <a:headEnd/>
              <a:tailEnd/>
            </a:ln>
          </p:spPr>
          <p:txBody>
            <a:bodyPr>
              <a:spAutoFit/>
            </a:bodyPr>
            <a:lstStyle/>
            <a:p>
              <a:pPr algn="ctr" eaLnBrk="0" hangingPunct="0">
                <a:spcBef>
                  <a:spcPct val="50000"/>
                </a:spcBef>
              </a:pPr>
              <a:r>
                <a:rPr lang="en-US" sz="1800">
                  <a:solidFill>
                    <a:schemeClr val="tx2"/>
                  </a:solidFill>
                </a:rPr>
                <a:t>Indicating Device</a:t>
              </a:r>
            </a:p>
          </p:txBody>
        </p:sp>
      </p:grpSp>
      <p:sp>
        <p:nvSpPr>
          <p:cNvPr id="53255" name="Line 30"/>
          <p:cNvSpPr>
            <a:spLocks noChangeShapeType="1"/>
          </p:cNvSpPr>
          <p:nvPr/>
        </p:nvSpPr>
        <p:spPr bwMode="auto">
          <a:xfrm>
            <a:off x="2743200" y="2590800"/>
            <a:ext cx="838200" cy="0"/>
          </a:xfrm>
          <a:prstGeom prst="line">
            <a:avLst/>
          </a:prstGeom>
          <a:noFill/>
          <a:ln w="38100">
            <a:solidFill>
              <a:schemeClr val="tx1"/>
            </a:solidFill>
            <a:round/>
            <a:headEnd/>
            <a:tailEnd type="triangle" w="med" len="med"/>
          </a:ln>
        </p:spPr>
        <p:txBody>
          <a:bodyPr/>
          <a:lstStyle/>
          <a:p>
            <a:endParaRPr lang="en-US"/>
          </a:p>
        </p:txBody>
      </p:sp>
      <p:sp>
        <p:nvSpPr>
          <p:cNvPr id="53256" name="Line 31"/>
          <p:cNvSpPr>
            <a:spLocks noChangeShapeType="1"/>
          </p:cNvSpPr>
          <p:nvPr/>
        </p:nvSpPr>
        <p:spPr bwMode="auto">
          <a:xfrm>
            <a:off x="5181600" y="2590800"/>
            <a:ext cx="838200" cy="0"/>
          </a:xfrm>
          <a:prstGeom prst="line">
            <a:avLst/>
          </a:prstGeom>
          <a:noFill/>
          <a:ln w="38100">
            <a:solidFill>
              <a:schemeClr val="tx1"/>
            </a:solidFill>
            <a:round/>
            <a:headEnd/>
            <a:tailEnd type="triangle" w="med" len="med"/>
          </a:ln>
        </p:spPr>
        <p:txBody>
          <a:bodyPr/>
          <a:lstStyle/>
          <a:p>
            <a:endParaRPr lang="en-US"/>
          </a:p>
        </p:txBody>
      </p:sp>
      <p:sp>
        <p:nvSpPr>
          <p:cNvPr id="53257" name="Text Box 32"/>
          <p:cNvSpPr txBox="1">
            <a:spLocks noChangeArrowheads="1"/>
          </p:cNvSpPr>
          <p:nvPr/>
        </p:nvSpPr>
        <p:spPr bwMode="auto">
          <a:xfrm>
            <a:off x="609600" y="1600200"/>
            <a:ext cx="7696200" cy="369332"/>
          </a:xfrm>
          <a:prstGeom prst="rect">
            <a:avLst/>
          </a:prstGeom>
          <a:noFill/>
          <a:ln w="9525">
            <a:noFill/>
            <a:miter lim="800000"/>
            <a:headEnd/>
            <a:tailEnd/>
          </a:ln>
        </p:spPr>
        <p:txBody>
          <a:bodyPr>
            <a:spAutoFit/>
          </a:bodyPr>
          <a:lstStyle/>
          <a:p>
            <a:pPr eaLnBrk="0" hangingPunct="0">
              <a:spcBef>
                <a:spcPct val="50000"/>
              </a:spcBef>
              <a:buFontTx/>
              <a:buChar char="•"/>
            </a:pPr>
            <a:r>
              <a:rPr lang="en-US" dirty="0"/>
              <a:t>  Basic elements of an </a:t>
            </a:r>
            <a:r>
              <a:rPr lang="en-US" dirty="0" smtClean="0"/>
              <a:t>electrical </a:t>
            </a:r>
            <a:r>
              <a:rPr lang="en-US" dirty="0"/>
              <a:t>instrument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Figure1.4</a:t>
            </a:r>
            <a:endParaRPr lang="en-US" dirty="0"/>
          </a:p>
        </p:txBody>
      </p:sp>
      <p:pic>
        <p:nvPicPr>
          <p:cNvPr id="5122" name="Picture 2"/>
          <p:cNvPicPr>
            <a:picLocks noGrp="1" noChangeAspect="1" noChangeArrowheads="1"/>
          </p:cNvPicPr>
          <p:nvPr>
            <p:ph idx="1"/>
          </p:nvPr>
        </p:nvPicPr>
        <p:blipFill>
          <a:blip r:embed="rId2"/>
          <a:srcRect/>
          <a:stretch>
            <a:fillRect/>
          </a:stretch>
        </p:blipFill>
        <p:spPr bwMode="auto">
          <a:xfrm>
            <a:off x="457200" y="2307537"/>
            <a:ext cx="8229600" cy="3111289"/>
          </a:xfrm>
          <a:prstGeom prst="rect">
            <a:avLst/>
          </a:prstGeom>
          <a:noFill/>
          <a:ln w="9525">
            <a:noFill/>
            <a:miter lim="800000"/>
            <a:headEnd/>
            <a:tailEnd/>
          </a:ln>
          <a:effec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a:t>A cam is attached to the revolving body whose motion is being measured, and on each revolution the cam opens and closes a switch. The switching operations are counted by an electronic counter. </a:t>
            </a:r>
            <a:endParaRPr lang="en-US" dirty="0" smtClean="0"/>
          </a:p>
          <a:p>
            <a:r>
              <a:rPr lang="en-US" dirty="0" smtClean="0"/>
              <a:t>This </a:t>
            </a:r>
            <a:r>
              <a:rPr lang="en-US" dirty="0"/>
              <a:t>system can only count whole revolutions and cannot discriminate any motion that is less than a full revolution.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Comparison between analogue and digital  instruments </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distinction </a:t>
            </a:r>
            <a:r>
              <a:rPr lang="en-US" dirty="0" smtClean="0"/>
              <a:t>between analogue and digital  instruments </a:t>
            </a:r>
            <a:r>
              <a:rPr lang="en-US" dirty="0"/>
              <a:t>has become particularly important with the rapid growth in the application' of microcomputers to automatic control systems. Any digital computer system, of which the microcomputer is but one example, performs its computations in digital form. </a:t>
            </a:r>
            <a:endParaRPr lang="en-US" dirty="0" smtClean="0"/>
          </a:p>
          <a:p>
            <a:r>
              <a:rPr lang="en-US" dirty="0" smtClean="0"/>
              <a:t>An </a:t>
            </a:r>
            <a:r>
              <a:rPr lang="en-US" dirty="0"/>
              <a:t>instrument whose output is in digital form is therefore particularly advantageous in such applications, as it can be interfaced directly to the control computer.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a:t>Analogue instruments must be interfaced to the microcomputer by an analogue-to-digital (</a:t>
            </a:r>
            <a:r>
              <a:rPr lang="en-US" dirty="0" smtClean="0"/>
              <a:t>ADC) </a:t>
            </a:r>
            <a:r>
              <a:rPr lang="en-US" dirty="0"/>
              <a:t>converter, which converts the analogue output signal from the instrument into an equivalent digital quantity that can be read into the computer. This conversion has several disadvantages. Firstly, the </a:t>
            </a:r>
            <a:r>
              <a:rPr lang="en-US" dirty="0" smtClean="0"/>
              <a:t>ADC </a:t>
            </a:r>
            <a:r>
              <a:rPr lang="en-US" dirty="0"/>
              <a:t>converter adds a significant cost to the system.</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fontScale="92500" lnSpcReduction="10000"/>
          </a:bodyPr>
          <a:lstStyle/>
          <a:p>
            <a:r>
              <a:rPr lang="en-US" dirty="0"/>
              <a:t>Secondly, a finite time is involved in the process of converting an analogue signal to a digital quantity, and this time can be critical in the control of fast processes where the accuracy of control depends on the speed of the controlling computer. </a:t>
            </a:r>
            <a:endParaRPr lang="en-US" dirty="0" smtClean="0"/>
          </a:p>
          <a:p>
            <a:r>
              <a:rPr lang="en-US" dirty="0" smtClean="0"/>
              <a:t>Degrading </a:t>
            </a:r>
            <a:r>
              <a:rPr lang="en-US" dirty="0"/>
              <a:t>the speed of operation of the control computer by imposing a requirement for </a:t>
            </a:r>
            <a:r>
              <a:rPr lang="en-US" dirty="0" smtClean="0"/>
              <a:t>ADC </a:t>
            </a:r>
            <a:r>
              <a:rPr lang="en-US" dirty="0"/>
              <a:t>conversion thus impairs the accuracy by which the process is controlled.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Indicating instruments and instruments with a signal output</a:t>
            </a:r>
          </a:p>
        </p:txBody>
      </p:sp>
      <p:sp>
        <p:nvSpPr>
          <p:cNvPr id="3" name="Content Placeholder 2"/>
          <p:cNvSpPr>
            <a:spLocks noGrp="1"/>
          </p:cNvSpPr>
          <p:nvPr>
            <p:ph idx="1"/>
          </p:nvPr>
        </p:nvSpPr>
        <p:spPr/>
        <p:txBody>
          <a:bodyPr/>
          <a:lstStyle/>
          <a:p>
            <a:r>
              <a:rPr lang="en-US" dirty="0"/>
              <a:t>The final way in which instruments can be divided is between those that merely give an audio or visual indication of the magnitude of the physical quantity measured and those that give an output in the form of a measurement signal whose magnitude is proportional to the measured quantity. </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Indicating instruments</a:t>
            </a:r>
            <a:endParaRPr lang="en-US" dirty="0"/>
          </a:p>
        </p:txBody>
      </p:sp>
      <p:sp>
        <p:nvSpPr>
          <p:cNvPr id="3" name="Content Placeholder 2"/>
          <p:cNvSpPr>
            <a:spLocks noGrp="1"/>
          </p:cNvSpPr>
          <p:nvPr>
            <p:ph idx="1"/>
          </p:nvPr>
        </p:nvSpPr>
        <p:spPr/>
        <p:txBody>
          <a:bodyPr>
            <a:normAutofit/>
          </a:bodyPr>
          <a:lstStyle/>
          <a:p>
            <a:r>
              <a:rPr lang="en-US" dirty="0"/>
              <a:t>The class of indicating instruments normally includes all null-type instruments and most passive ones. </a:t>
            </a:r>
            <a:endParaRPr lang="en-US" dirty="0" smtClean="0"/>
          </a:p>
          <a:p>
            <a:r>
              <a:rPr lang="en-US" dirty="0" smtClean="0"/>
              <a:t>Indicators </a:t>
            </a:r>
            <a:r>
              <a:rPr lang="en-US" dirty="0"/>
              <a:t>can also be further divided into those that have an analogue output and those that have a digital display. </a:t>
            </a:r>
            <a:endParaRPr lang="en-US" dirty="0" smtClean="0"/>
          </a:p>
          <a:p>
            <a:r>
              <a:rPr lang="en-US" dirty="0" smtClean="0"/>
              <a:t>A </a:t>
            </a:r>
            <a:r>
              <a:rPr lang="en-US" dirty="0"/>
              <a:t>common analogue indicator is the liquid-in-glass thermometer. </a:t>
            </a:r>
            <a:endParaRPr lang="en-US"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smtClean="0"/>
              <a:t>The older mechanical form of this is an analogue type of instrument that gives an output consisting of a rotating  pointer moving against a scale (or sometimes a rotating scale moving against a pointer).</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drawback</a:t>
            </a:r>
            <a:endParaRPr lang="en-US" dirty="0"/>
          </a:p>
        </p:txBody>
      </p:sp>
      <p:sp>
        <p:nvSpPr>
          <p:cNvPr id="3" name="Content Placeholder 2"/>
          <p:cNvSpPr>
            <a:spLocks noGrp="1"/>
          </p:cNvSpPr>
          <p:nvPr>
            <p:ph idx="1"/>
          </p:nvPr>
        </p:nvSpPr>
        <p:spPr/>
        <p:txBody>
          <a:bodyPr/>
          <a:lstStyle/>
          <a:p>
            <a:r>
              <a:rPr lang="en-US" dirty="0"/>
              <a:t>One major drawback with indicating devices is that human intervention is required to read and record a measurement. </a:t>
            </a:r>
            <a:endParaRPr lang="en-US" dirty="0" smtClean="0"/>
          </a:p>
          <a:p>
            <a:r>
              <a:rPr lang="en-US" dirty="0" smtClean="0"/>
              <a:t>This </a:t>
            </a:r>
            <a:r>
              <a:rPr lang="en-US" dirty="0"/>
              <a:t>process is particularly prone to error in the case of analogue output displays, although digital displays are not very prone to error unless the human reader is careless. </a:t>
            </a: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Smart instruments</a:t>
            </a:r>
            <a:endParaRPr lang="en-US" dirty="0"/>
          </a:p>
        </p:txBody>
      </p:sp>
      <p:sp>
        <p:nvSpPr>
          <p:cNvPr id="3" name="Content Placeholder 2"/>
          <p:cNvSpPr>
            <a:spLocks noGrp="1"/>
          </p:cNvSpPr>
          <p:nvPr>
            <p:ph idx="1"/>
          </p:nvPr>
        </p:nvSpPr>
        <p:spPr/>
        <p:txBody>
          <a:bodyPr/>
          <a:lstStyle/>
          <a:p>
            <a:r>
              <a:rPr lang="en-US" dirty="0"/>
              <a:t>The advent of the microprocessor has created a new division in instruments between those that do incorporate a microprocessor (smart) and those that don't. </a:t>
            </a:r>
            <a:endParaRPr lang="en-US" dirty="0" smtClean="0"/>
          </a:p>
          <a:p>
            <a:r>
              <a:rPr lang="en-US" dirty="0" smtClean="0"/>
              <a:t>Smart </a:t>
            </a:r>
            <a:r>
              <a:rPr lang="en-US" dirty="0"/>
              <a:t>devices are considered in detail in </a:t>
            </a:r>
            <a:r>
              <a:rPr lang="en-US" dirty="0" smtClean="0"/>
              <a:t>later</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026"/>
          <p:cNvSpPr>
            <a:spLocks noGrp="1" noChangeArrowheads="1"/>
          </p:cNvSpPr>
          <p:nvPr>
            <p:ph type="title"/>
          </p:nvPr>
        </p:nvSpPr>
        <p:spPr>
          <a:xfrm>
            <a:off x="609600" y="457200"/>
            <a:ext cx="7772400" cy="765175"/>
          </a:xfrm>
        </p:spPr>
        <p:txBody>
          <a:bodyPr/>
          <a:lstStyle/>
          <a:p>
            <a:pPr algn="ctr" eaLnBrk="1" hangingPunct="1"/>
            <a:r>
              <a:rPr lang="en-US" sz="4000" dirty="0" smtClean="0"/>
              <a:t> </a:t>
            </a:r>
            <a:r>
              <a:rPr lang="en-US" sz="4000" dirty="0" smtClean="0"/>
              <a:t>FUNCTIONS</a:t>
            </a:r>
          </a:p>
        </p:txBody>
      </p:sp>
      <p:sp>
        <p:nvSpPr>
          <p:cNvPr id="54275" name="Rectangle 1027" descr="Rectangle: Click to edit Master text styles&#10;Second level&#10;Third level&#10;Fourth level&#10;Fifth level"/>
          <p:cNvSpPr>
            <a:spLocks noGrp="1" noChangeArrowheads="1"/>
          </p:cNvSpPr>
          <p:nvPr>
            <p:ph type="body" idx="1"/>
          </p:nvPr>
        </p:nvSpPr>
        <p:spPr>
          <a:xfrm>
            <a:off x="685800" y="1676400"/>
            <a:ext cx="8001000" cy="4724400"/>
          </a:xfrm>
        </p:spPr>
        <p:txBody>
          <a:bodyPr/>
          <a:lstStyle/>
          <a:p>
            <a:pPr eaLnBrk="1" hangingPunct="1">
              <a:lnSpc>
                <a:spcPct val="90000"/>
              </a:lnSpc>
            </a:pPr>
            <a:r>
              <a:rPr lang="en-US" dirty="0" smtClean="0"/>
              <a:t>The 3 basic functions of instrumentation :-</a:t>
            </a:r>
          </a:p>
          <a:p>
            <a:pPr lvl="1" eaLnBrk="1" hangingPunct="1">
              <a:lnSpc>
                <a:spcPct val="90000"/>
              </a:lnSpc>
            </a:pPr>
            <a:r>
              <a:rPr lang="en-US" sz="3200" dirty="0" smtClean="0"/>
              <a:t>Indicating – visualize the process/operation</a:t>
            </a:r>
          </a:p>
          <a:p>
            <a:pPr lvl="1" eaLnBrk="1" hangingPunct="1">
              <a:lnSpc>
                <a:spcPct val="90000"/>
              </a:lnSpc>
            </a:pPr>
            <a:r>
              <a:rPr lang="en-US" sz="3200" dirty="0" smtClean="0"/>
              <a:t>Recording – observe and save the measurement reading</a:t>
            </a:r>
          </a:p>
          <a:p>
            <a:pPr lvl="1" eaLnBrk="1" hangingPunct="1">
              <a:lnSpc>
                <a:spcPct val="90000"/>
              </a:lnSpc>
            </a:pPr>
            <a:r>
              <a:rPr lang="en-US" sz="3200" dirty="0" smtClean="0"/>
              <a:t>Controlling – to control measurement and process </a:t>
            </a:r>
            <a:r>
              <a:rPr lang="en-US" sz="3200" dirty="0" smtClean="0"/>
              <a:t>such as SCADA in process industry.</a:t>
            </a:r>
            <a:endParaRPr lang="en-US" sz="3200" dirty="0" smtClean="0"/>
          </a:p>
          <a:p>
            <a:pPr lvl="1" eaLnBrk="1" hangingPunct="1">
              <a:lnSpc>
                <a:spcPct val="90000"/>
              </a:lnSpc>
              <a:buFont typeface="Wingdings" pitchFamily="2" charset="2"/>
              <a:buNone/>
            </a:pPr>
            <a:endParaRPr lang="en-US" sz="2400"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assessment questions</a:t>
            </a: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1143000" y="1828800"/>
            <a:ext cx="6848475" cy="1800225"/>
          </a:xfrm>
          <a:prstGeom prst="rect">
            <a:avLst/>
          </a:prstGeom>
          <a:noFill/>
          <a:ln w="9525">
            <a:noFill/>
            <a:miter lim="800000"/>
            <a:headEnd/>
            <a:tailEnd/>
          </a:ln>
          <a:effec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a:t>
            </a:r>
            <a:endParaRPr lang="en-US" dirty="0"/>
          </a:p>
        </p:txBody>
      </p:sp>
      <p:sp>
        <p:nvSpPr>
          <p:cNvPr id="3" name="Content Placeholder 2"/>
          <p:cNvSpPr>
            <a:spLocks noGrp="1"/>
          </p:cNvSpPr>
          <p:nvPr>
            <p:ph idx="1"/>
          </p:nvPr>
        </p:nvSpPr>
        <p:spPr/>
        <p:txBody>
          <a:bodyPr/>
          <a:lstStyle/>
          <a:p>
            <a:r>
              <a:rPr lang="en-US" dirty="0" smtClean="0"/>
              <a:t>Prepared by Mr. G. </a:t>
            </a:r>
            <a:r>
              <a:rPr lang="en-US" dirty="0" err="1" smtClean="0"/>
              <a:t>Himunzowa</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 Active and passive instruments</a:t>
            </a:r>
            <a:endParaRPr lang="en-US" dirty="0"/>
          </a:p>
        </p:txBody>
      </p:sp>
      <p:sp>
        <p:nvSpPr>
          <p:cNvPr id="3" name="Content Placeholder 2"/>
          <p:cNvSpPr>
            <a:spLocks noGrp="1"/>
          </p:cNvSpPr>
          <p:nvPr>
            <p:ph idx="1"/>
          </p:nvPr>
        </p:nvSpPr>
        <p:spPr/>
        <p:txBody>
          <a:bodyPr/>
          <a:lstStyle/>
          <a:p>
            <a:r>
              <a:rPr lang="en-US" dirty="0" smtClean="0"/>
              <a:t>Instruments are divided into active or passive ones according to whether the instrument output is entirely produced by the quantity being measured or whether the quantity being measured simply modulates the magnitude of some external power source.</a:t>
            </a:r>
          </a:p>
          <a:p>
            <a:r>
              <a:rPr lang="en-US" dirty="0" smtClean="0"/>
              <a:t>This is illustrated by examples: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 passive instrument</a:t>
            </a:r>
            <a:endParaRPr lang="en-US" dirty="0"/>
          </a:p>
        </p:txBody>
      </p:sp>
      <p:sp>
        <p:nvSpPr>
          <p:cNvPr id="3" name="Content Placeholder 2"/>
          <p:cNvSpPr>
            <a:spLocks noGrp="1"/>
          </p:cNvSpPr>
          <p:nvPr>
            <p:ph idx="1"/>
          </p:nvPr>
        </p:nvSpPr>
        <p:spPr>
          <a:xfrm>
            <a:off x="457200" y="1600200"/>
            <a:ext cx="8229600" cy="5257800"/>
          </a:xfrm>
        </p:spPr>
        <p:txBody>
          <a:bodyPr/>
          <a:lstStyle/>
          <a:p>
            <a:r>
              <a:rPr lang="en-US" dirty="0" smtClean="0"/>
              <a:t>An example of a passive instrument is the </a:t>
            </a:r>
            <a:r>
              <a:rPr lang="en-US" b="1" dirty="0" smtClean="0">
                <a:solidFill>
                  <a:srgbClr val="FF0000"/>
                </a:solidFill>
              </a:rPr>
              <a:t>pressure-measuring</a:t>
            </a:r>
            <a:r>
              <a:rPr lang="en-US" dirty="0" smtClean="0"/>
              <a:t> </a:t>
            </a:r>
            <a:r>
              <a:rPr lang="en-US" dirty="0" smtClean="0">
                <a:solidFill>
                  <a:srgbClr val="FF0000"/>
                </a:solidFill>
              </a:rPr>
              <a:t>device</a:t>
            </a:r>
            <a:r>
              <a:rPr lang="en-US" dirty="0" smtClean="0"/>
              <a:t> shown in figure1.1.</a:t>
            </a:r>
            <a:endParaRPr lang="en-US" dirty="0"/>
          </a:p>
        </p:txBody>
      </p:sp>
      <p:pic>
        <p:nvPicPr>
          <p:cNvPr id="1026" name="Picture 2"/>
          <p:cNvPicPr>
            <a:picLocks noChangeAspect="1" noChangeArrowheads="1"/>
          </p:cNvPicPr>
          <p:nvPr/>
        </p:nvPicPr>
        <p:blipFill>
          <a:blip r:embed="rId2"/>
          <a:srcRect/>
          <a:stretch>
            <a:fillRect/>
          </a:stretch>
        </p:blipFill>
        <p:spPr bwMode="auto">
          <a:xfrm>
            <a:off x="1447800" y="3162300"/>
            <a:ext cx="6029325" cy="369570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r>
              <a:rPr lang="en-US" dirty="0" smtClean="0"/>
              <a:t>The pressure of the fluid is translated into a movement of a pointer against a scale.</a:t>
            </a:r>
          </a:p>
          <a:p>
            <a:r>
              <a:rPr lang="en-US" dirty="0" smtClean="0"/>
              <a:t>The energy expended in moving the pointer is derived entirely from the change in pressure being measured: there are no other energy inputs to the system.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an active instrument</a:t>
            </a:r>
            <a:endParaRPr lang="en-US" dirty="0"/>
          </a:p>
        </p:txBody>
      </p:sp>
      <p:sp>
        <p:nvSpPr>
          <p:cNvPr id="3" name="Content Placeholder 2"/>
          <p:cNvSpPr>
            <a:spLocks noGrp="1"/>
          </p:cNvSpPr>
          <p:nvPr>
            <p:ph idx="1"/>
          </p:nvPr>
        </p:nvSpPr>
        <p:spPr/>
        <p:txBody>
          <a:bodyPr/>
          <a:lstStyle/>
          <a:p>
            <a:r>
              <a:rPr lang="en-US" dirty="0" smtClean="0"/>
              <a:t>An example of an active instrument is a </a:t>
            </a:r>
            <a:r>
              <a:rPr lang="en-US" dirty="0" smtClean="0">
                <a:solidFill>
                  <a:srgbClr val="FF0000"/>
                </a:solidFill>
              </a:rPr>
              <a:t>float-type petrol tank level indicator</a:t>
            </a:r>
            <a:r>
              <a:rPr lang="en-US" dirty="0" smtClean="0"/>
              <a:t> as given in figure1.2</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1035</TotalTime>
  <Words>1933</Words>
  <Application>Microsoft Office PowerPoint</Application>
  <PresentationFormat>On-screen Show (4:3)</PresentationFormat>
  <Paragraphs>154</Paragraphs>
  <Slides>51</Slides>
  <Notes>0</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Office Theme</vt:lpstr>
      <vt:lpstr>Chapter1</vt:lpstr>
      <vt:lpstr>Objective</vt:lpstr>
      <vt:lpstr>1. INTRODUCTION </vt:lpstr>
      <vt:lpstr>BASIC ELECTRICAL INSTRUMENT</vt:lpstr>
      <vt:lpstr> FUNCTIONS</vt:lpstr>
      <vt:lpstr>1.1 Active and passive instruments</vt:lpstr>
      <vt:lpstr>Example of a passive instrument</vt:lpstr>
      <vt:lpstr>continue</vt:lpstr>
      <vt:lpstr>Example of an active instrument</vt:lpstr>
      <vt:lpstr>Figure1.2 active instrument</vt:lpstr>
      <vt:lpstr>continue</vt:lpstr>
      <vt:lpstr>Other forms of energy in active instruments</vt:lpstr>
      <vt:lpstr>Comparison between passive and active instrument</vt:lpstr>
      <vt:lpstr>continue</vt:lpstr>
      <vt:lpstr>continue</vt:lpstr>
      <vt:lpstr>Cost evaluation</vt:lpstr>
      <vt:lpstr>Deflection-type instruments</vt:lpstr>
      <vt:lpstr>Other deflection instruments</vt:lpstr>
      <vt:lpstr>Permanent magnet moving coil meter</vt:lpstr>
      <vt:lpstr>Construction</vt:lpstr>
      <vt:lpstr>Continue</vt:lpstr>
      <vt:lpstr>continue</vt:lpstr>
      <vt:lpstr>Attraction-type moving iron instrument</vt:lpstr>
      <vt:lpstr>Construction and operation</vt:lpstr>
      <vt:lpstr>Repulsion-type moving iron instrument</vt:lpstr>
      <vt:lpstr>Construction and operation</vt:lpstr>
      <vt:lpstr>The merger</vt:lpstr>
      <vt:lpstr>Null-type instrument</vt:lpstr>
      <vt:lpstr>continue</vt:lpstr>
      <vt:lpstr>Accuracy of Null instrument and spring based instrument</vt:lpstr>
      <vt:lpstr>continue</vt:lpstr>
      <vt:lpstr>Electrical Null-type instrument</vt:lpstr>
      <vt:lpstr>Null condition for the Bridge</vt:lpstr>
      <vt:lpstr>Usage convenience</vt:lpstr>
      <vt:lpstr>continue</vt:lpstr>
      <vt:lpstr>Analogue instrument</vt:lpstr>
      <vt:lpstr>continue</vt:lpstr>
      <vt:lpstr>continue</vt:lpstr>
      <vt:lpstr>Digital instrument</vt:lpstr>
      <vt:lpstr>Figure1.4</vt:lpstr>
      <vt:lpstr>continue</vt:lpstr>
      <vt:lpstr>Comparison between analogue and digital  instruments </vt:lpstr>
      <vt:lpstr>continue</vt:lpstr>
      <vt:lpstr>continue</vt:lpstr>
      <vt:lpstr>Indicating instruments and instruments with a signal output</vt:lpstr>
      <vt:lpstr>Indicating instruments</vt:lpstr>
      <vt:lpstr>continue</vt:lpstr>
      <vt:lpstr>major drawback</vt:lpstr>
      <vt:lpstr>Smart instruments</vt:lpstr>
      <vt:lpstr>Self assessment questions</vt:lpstr>
      <vt:lpstr>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Chapter1</dc:title>
  <dc:creator>user</dc:creator>
  <cp:lastModifiedBy>user</cp:lastModifiedBy>
  <cp:revision>83</cp:revision>
  <dcterms:created xsi:type="dcterms:W3CDTF">2013-07-18T07:59:32Z</dcterms:created>
  <dcterms:modified xsi:type="dcterms:W3CDTF">2013-07-22T06:16:35Z</dcterms:modified>
</cp:coreProperties>
</file>