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275" r:id="rId3"/>
    <p:sldId id="453"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4" r:id="rId23"/>
    <p:sldId id="455" r:id="rId24"/>
    <p:sldId id="486" r:id="rId25"/>
    <p:sldId id="502" r:id="rId26"/>
    <p:sldId id="487" r:id="rId27"/>
    <p:sldId id="488" r:id="rId28"/>
    <p:sldId id="456" r:id="rId29"/>
    <p:sldId id="457" r:id="rId30"/>
    <p:sldId id="458" r:id="rId31"/>
    <p:sldId id="459" r:id="rId32"/>
    <p:sldId id="460" r:id="rId33"/>
    <p:sldId id="461" r:id="rId34"/>
    <p:sldId id="462" r:id="rId35"/>
    <p:sldId id="463" r:id="rId36"/>
    <p:sldId id="464" r:id="rId37"/>
    <p:sldId id="465" r:id="rId38"/>
    <p:sldId id="466" r:id="rId39"/>
    <p:sldId id="489" r:id="rId40"/>
    <p:sldId id="467" r:id="rId41"/>
    <p:sldId id="468" r:id="rId42"/>
    <p:sldId id="469" r:id="rId43"/>
    <p:sldId id="491" r:id="rId44"/>
    <p:sldId id="492" r:id="rId45"/>
    <p:sldId id="470" r:id="rId46"/>
    <p:sldId id="493" r:id="rId47"/>
    <p:sldId id="494" r:id="rId48"/>
    <p:sldId id="503" r:id="rId49"/>
    <p:sldId id="471" r:id="rId50"/>
    <p:sldId id="472" r:id="rId51"/>
    <p:sldId id="473" r:id="rId52"/>
    <p:sldId id="474" r:id="rId53"/>
    <p:sldId id="475" r:id="rId54"/>
    <p:sldId id="495" r:id="rId55"/>
    <p:sldId id="476" r:id="rId56"/>
    <p:sldId id="504" r:id="rId57"/>
    <p:sldId id="477" r:id="rId58"/>
    <p:sldId id="480" r:id="rId59"/>
    <p:sldId id="500" r:id="rId60"/>
    <p:sldId id="501" r:id="rId61"/>
    <p:sldId id="43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1" autoAdjust="0"/>
    <p:restoredTop sz="88732" autoAdjust="0"/>
  </p:normalViewPr>
  <p:slideViewPr>
    <p:cSldViewPr>
      <p:cViewPr varScale="1">
        <p:scale>
          <a:sx n="71" d="100"/>
          <a:sy n="71" d="100"/>
        </p:scale>
        <p:origin x="159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18616-83D4-4CCD-92DB-77EE9C964B2C}" type="datetimeFigureOut">
              <a:rPr lang="en-US" smtClean="0"/>
              <a:pPr/>
              <a:t>4/19/2024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EB357-B5A6-4343-B9C2-350395847C24}" type="slidenum">
              <a:rPr lang="en-US" smtClean="0"/>
              <a:pPr/>
              <a:t>‹#›</a:t>
            </a:fld>
            <a:endParaRPr lang="en-US"/>
          </a:p>
        </p:txBody>
      </p:sp>
    </p:spTree>
    <p:extLst>
      <p:ext uri="{BB962C8B-B14F-4D97-AF65-F5344CB8AC3E}">
        <p14:creationId xmlns:p14="http://schemas.microsoft.com/office/powerpoint/2010/main" val="23259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EB357-B5A6-4343-B9C2-350395847C24}" type="slidenum">
              <a:rPr lang="en-US" smtClean="0"/>
              <a:pPr/>
              <a:t>1</a:t>
            </a:fld>
            <a:endParaRPr lang="en-US"/>
          </a:p>
        </p:txBody>
      </p:sp>
    </p:spTree>
    <p:extLst>
      <p:ext uri="{BB962C8B-B14F-4D97-AF65-F5344CB8AC3E}">
        <p14:creationId xmlns:p14="http://schemas.microsoft.com/office/powerpoint/2010/main" val="328293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EC456-9A01-48E3-BAC7-F2BBE10CAF77}" type="datetime1">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861A3-C6C2-46E5-9742-5928D6BB8000}" type="datetime1">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EE917-53E6-40B2-BDA2-EFC128F38238}" type="datetime1">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A51DE-2D49-4B31-BAE2-20877C049150}" type="datetime1">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9D384-0B03-4470-B34D-5D8329BF78D1}" type="datetime1">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93528-4F1D-4097-926E-3BA824F2C93D}" type="datetime1">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6249A-126A-4391-9C43-C548B6A06F53}" type="datetime1">
              <a:rPr lang="en-US" smtClean="0"/>
              <a:pPr/>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3F207-F29E-4264-A425-479F8BD88447}" type="datetime1">
              <a:rPr lang="en-US" smtClean="0"/>
              <a:pPr/>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49B6-F254-4F54-862B-D954832FC88B}" type="datetime1">
              <a:rPr lang="en-US" smtClean="0"/>
              <a:pPr/>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AD9A0-3F5F-4F92-92BF-8E89953B07C2}" type="datetime1">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D12B0-8A8A-4DAF-A84C-090F0AD5755C}" type="datetime1">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D196F-6ECF-4FAD-9F89-7E46FCAB8165}" type="datetime1">
              <a:rPr lang="en-US" smtClean="0"/>
              <a:pPr/>
              <a:t>4/19/2024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0E9BA-92E5-4D52-8834-4CFBC06808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orge.ziba@unza.z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1"/>
            <a:ext cx="8534400" cy="1143000"/>
          </a:xfrm>
        </p:spPr>
        <p:txBody>
          <a:bodyPr>
            <a:normAutofit/>
          </a:bodyPr>
          <a:lstStyle/>
          <a:p>
            <a:r>
              <a:rPr lang="en-US" sz="3200" b="1" dirty="0" smtClean="0">
                <a:solidFill>
                  <a:srgbClr val="00B050"/>
                </a:solidFill>
                <a:latin typeface="Times New Roman" pitchFamily="18" charset="0"/>
                <a:cs typeface="Times New Roman" pitchFamily="18" charset="0"/>
              </a:rPr>
              <a:t>EEE3131 Digital Electronics</a:t>
            </a:r>
            <a:endParaRPr lang="en-US" sz="3200" b="1" dirty="0">
              <a:solidFill>
                <a:srgbClr val="00B050"/>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2743200"/>
            <a:ext cx="7467600" cy="990600"/>
          </a:xfrm>
        </p:spPr>
        <p:txBody>
          <a:bodyPr>
            <a:normAutofit/>
          </a:bodyPr>
          <a:lstStyle/>
          <a:p>
            <a:pPr algn="r"/>
            <a:r>
              <a:rPr lang="en-US" sz="2800" b="1" dirty="0" smtClean="0">
                <a:solidFill>
                  <a:schemeClr val="tx1"/>
                </a:solidFill>
                <a:latin typeface="Times New Roman" pitchFamily="18" charset="0"/>
                <a:cs typeface="Times New Roman" pitchFamily="18" charset="0"/>
              </a:rPr>
              <a:t>Lecture 7 : </a:t>
            </a:r>
            <a:r>
              <a:rPr lang="en-US" sz="2800" b="1" dirty="0" smtClean="0">
                <a:solidFill>
                  <a:srgbClr val="7030A0"/>
                </a:solidFill>
                <a:latin typeface="Times New Roman" pitchFamily="18" charset="0"/>
                <a:cs typeface="Times New Roman" pitchFamily="18" charset="0"/>
              </a:rPr>
              <a:t>Combinational Logic Circuits</a:t>
            </a:r>
            <a:endParaRPr lang="en-US" sz="2800" b="1" dirty="0">
              <a:solidFill>
                <a:srgbClr val="7030A0"/>
              </a:solidFill>
              <a:latin typeface="Times New Roman" pitchFamily="18" charset="0"/>
              <a:cs typeface="Times New Roman" pitchFamily="18" charset="0"/>
            </a:endParaRPr>
          </a:p>
        </p:txBody>
      </p:sp>
      <p:cxnSp>
        <p:nvCxnSpPr>
          <p:cNvPr id="7" name="Straight Connector 6"/>
          <p:cNvCxnSpPr/>
          <p:nvPr/>
        </p:nvCxnSpPr>
        <p:spPr>
          <a:xfrm>
            <a:off x="304800" y="1905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600200" y="4107859"/>
            <a:ext cx="7010400" cy="461665"/>
          </a:xfrm>
          <a:prstGeom prst="rect">
            <a:avLst/>
          </a:prstGeom>
          <a:noFill/>
        </p:spPr>
        <p:txBody>
          <a:bodyPr wrap="square" rtlCol="0">
            <a:spAutoFit/>
          </a:bodyPr>
          <a:lstStyle/>
          <a:p>
            <a:pPr algn="r"/>
            <a:r>
              <a:rPr lang="en-US" sz="2400" dirty="0" smtClean="0">
                <a:latin typeface="Times New Roman" pitchFamily="18" charset="0"/>
                <a:cs typeface="Times New Roman" pitchFamily="18" charset="0"/>
              </a:rPr>
              <a:t>Instructor:  George ZIBA</a:t>
            </a:r>
            <a:endParaRPr lang="en-US" sz="2400" dirty="0">
              <a:latin typeface="Times New Roman" pitchFamily="18" charset="0"/>
              <a:cs typeface="Times New Roman" pitchFamily="18" charset="0"/>
            </a:endParaRPr>
          </a:p>
        </p:txBody>
      </p:sp>
      <p:cxnSp>
        <p:nvCxnSpPr>
          <p:cNvPr id="11" name="Straight Connector 10"/>
          <p:cNvCxnSpPr/>
          <p:nvPr/>
        </p:nvCxnSpPr>
        <p:spPr>
          <a:xfrm>
            <a:off x="228600" y="762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9" name="TextBox 8"/>
          <p:cNvSpPr txBox="1"/>
          <p:nvPr/>
        </p:nvSpPr>
        <p:spPr>
          <a:xfrm>
            <a:off x="2590800" y="4495800"/>
            <a:ext cx="6248400" cy="1015663"/>
          </a:xfrm>
          <a:prstGeom prst="rect">
            <a:avLst/>
          </a:prstGeom>
          <a:noFill/>
        </p:spPr>
        <p:txBody>
          <a:bodyPr wrap="square" rtlCol="0">
            <a:spAutoFit/>
          </a:bodyPr>
          <a:lstStyle/>
          <a:p>
            <a:pPr algn="r"/>
            <a:r>
              <a:rPr lang="en-US" sz="2000" dirty="0" smtClean="0">
                <a:latin typeface="Times New Roman" pitchFamily="18" charset="0"/>
                <a:cs typeface="Times New Roman" pitchFamily="18" charset="0"/>
              </a:rPr>
              <a:t>Email</a:t>
            </a:r>
            <a:r>
              <a:rPr lang="en-US" sz="2000" b="1" dirty="0" smtClean="0">
                <a:solidFill>
                  <a:schemeClr val="accent6">
                    <a:lumMod val="75000"/>
                  </a:schemeClr>
                </a:solidFill>
                <a:latin typeface="Times New Roman" pitchFamily="18" charset="0"/>
                <a:cs typeface="Times New Roman" pitchFamily="18" charset="0"/>
              </a:rPr>
              <a:t>:   </a:t>
            </a:r>
            <a:r>
              <a:rPr lang="en-US" sz="2000" b="1" dirty="0" smtClean="0">
                <a:solidFill>
                  <a:schemeClr val="accent6">
                    <a:lumMod val="75000"/>
                  </a:schemeClr>
                </a:solidFill>
                <a:latin typeface="Times New Roman" pitchFamily="18" charset="0"/>
                <a:cs typeface="Times New Roman" pitchFamily="18" charset="0"/>
                <a:hlinkClick r:id="rId3"/>
              </a:rPr>
              <a:t>george.ziba@unza.zm</a:t>
            </a:r>
            <a:r>
              <a:rPr lang="en-US" sz="2000" b="1" dirty="0">
                <a:solidFill>
                  <a:schemeClr val="accent6">
                    <a:lumMod val="75000"/>
                  </a:schemeClr>
                </a:solidFill>
                <a:latin typeface="Times New Roman" pitchFamily="18" charset="0"/>
                <a:cs typeface="Times New Roman" pitchFamily="18" charset="0"/>
              </a:rPr>
              <a:t> </a:t>
            </a:r>
            <a:endParaRPr lang="en-US" sz="2000" b="1" dirty="0" smtClean="0">
              <a:solidFill>
                <a:schemeClr val="accent6">
                  <a:lumMod val="75000"/>
                </a:schemeClr>
              </a:solidFill>
              <a:latin typeface="Times New Roman" pitchFamily="18" charset="0"/>
              <a:cs typeface="Times New Roman" pitchFamily="18" charset="0"/>
            </a:endParaRPr>
          </a:p>
          <a:p>
            <a:pPr algn="r"/>
            <a:r>
              <a:rPr lang="en-US" sz="2000" b="1" dirty="0" smtClean="0">
                <a:solidFill>
                  <a:schemeClr val="accent6">
                    <a:lumMod val="75000"/>
                  </a:schemeClr>
                </a:solidFill>
                <a:latin typeface="Times New Roman" pitchFamily="18" charset="0"/>
                <a:cs typeface="Times New Roman" pitchFamily="18" charset="0"/>
              </a:rPr>
              <a:t>0976854627</a:t>
            </a:r>
          </a:p>
          <a:p>
            <a:pPr algn="r"/>
            <a:r>
              <a:rPr lang="en-US" sz="2000" b="1" dirty="0" smtClean="0">
                <a:solidFill>
                  <a:schemeClr val="accent6">
                    <a:lumMod val="75000"/>
                  </a:schemeClr>
                </a:solidFill>
                <a:latin typeface="Times New Roman" pitchFamily="18" charset="0"/>
                <a:cs typeface="Times New Roman" pitchFamily="18" charset="0"/>
              </a:rPr>
              <a:t>       </a:t>
            </a:r>
            <a:endParaRPr lang="en-US" sz="20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10</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331856"/>
            <a:ext cx="8229600" cy="5334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Examples</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9</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1347787" y="1085850"/>
            <a:ext cx="6448425" cy="2305050"/>
          </a:xfrm>
          <a:prstGeom prst="rect">
            <a:avLst/>
          </a:prstGeom>
        </p:spPr>
      </p:pic>
      <p:pic>
        <p:nvPicPr>
          <p:cNvPr id="11" name="Picture 10"/>
          <p:cNvPicPr>
            <a:picLocks noChangeAspect="1"/>
          </p:cNvPicPr>
          <p:nvPr/>
        </p:nvPicPr>
        <p:blipFill>
          <a:blip r:embed="rId3"/>
          <a:stretch>
            <a:fillRect/>
          </a:stretch>
        </p:blipFill>
        <p:spPr>
          <a:xfrm>
            <a:off x="1394291" y="3675517"/>
            <a:ext cx="6419850" cy="2524125"/>
          </a:xfrm>
          <a:prstGeom prst="rect">
            <a:avLst/>
          </a:prstGeom>
        </p:spPr>
      </p:pic>
    </p:spTree>
    <p:extLst>
      <p:ext uri="{BB962C8B-B14F-4D97-AF65-F5344CB8AC3E}">
        <p14:creationId xmlns:p14="http://schemas.microsoft.com/office/powerpoint/2010/main" val="149821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11</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30480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 Arithmetic</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10</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838200" y="1104901"/>
            <a:ext cx="7696200" cy="43053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Digital electronics naturally work in binary, and we have to group four binary digits together to get enough combinations to represent the 10 different decimal digits.</a:t>
            </a:r>
          </a:p>
          <a:p>
            <a:r>
              <a:rPr lang="en-US" sz="2400" dirty="0" smtClean="0"/>
              <a:t> This 4-bit code is called </a:t>
            </a:r>
            <a:r>
              <a:rPr lang="en-US" sz="2400" i="1" dirty="0" smtClean="0"/>
              <a:t>binary-coded decimal (BCD)</a:t>
            </a:r>
            <a:r>
              <a:rPr lang="en-US" sz="2400" dirty="0" smtClean="0"/>
              <a:t>.</a:t>
            </a:r>
          </a:p>
          <a:p>
            <a:r>
              <a:rPr lang="en-US" sz="2400" dirty="0" smtClean="0"/>
              <a:t>So what we have is a 4-bit code that is used to represent the decimal digits that we need when reading a display on calculators or computer output.</a:t>
            </a:r>
            <a:endParaRPr lang="en-US" sz="2400" dirty="0"/>
          </a:p>
        </p:txBody>
      </p:sp>
    </p:spTree>
    <p:extLst>
      <p:ext uri="{BB962C8B-B14F-4D97-AF65-F5344CB8AC3E}">
        <p14:creationId xmlns:p14="http://schemas.microsoft.com/office/powerpoint/2010/main" val="3896067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12</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11</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457200" y="30480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 Arithmetic</a:t>
            </a:r>
            <a:endParaRPr lang="en-US" sz="3200" b="1" dirty="0">
              <a:solidFill>
                <a:srgbClr val="00B050"/>
              </a:solidFill>
              <a:latin typeface="Times New Roman" pitchFamily="18" charset="0"/>
              <a:cs typeface="Times New Roman" pitchFamily="18" charset="0"/>
            </a:endParaRPr>
          </a:p>
        </p:txBody>
      </p:sp>
      <p:sp>
        <p:nvSpPr>
          <p:cNvPr id="12" name="Content Placeholder 2"/>
          <p:cNvSpPr txBox="1">
            <a:spLocks/>
          </p:cNvSpPr>
          <p:nvPr/>
        </p:nvSpPr>
        <p:spPr>
          <a:xfrm>
            <a:off x="811306" y="1022350"/>
            <a:ext cx="7848600" cy="4660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procedure for BCD addition is as follows:</a:t>
            </a:r>
          </a:p>
          <a:p>
            <a:pPr marL="514350" indent="-514350">
              <a:buFont typeface="+mj-lt"/>
              <a:buAutoNum type="arabicPeriod"/>
            </a:pPr>
            <a:r>
              <a:rPr lang="en-US" sz="2400" dirty="0" smtClean="0"/>
              <a:t>Add the BCD numbers as regular true binary numbers.</a:t>
            </a:r>
          </a:p>
          <a:p>
            <a:pPr marL="514350" indent="-514350">
              <a:buFont typeface="+mj-lt"/>
              <a:buAutoNum type="arabicPeriod"/>
            </a:pPr>
            <a:r>
              <a:rPr lang="en-US" sz="2400" dirty="0" smtClean="0"/>
              <a:t>If the sum is 9 (1001) or less, it is a valid BCD answer; leave it as is.</a:t>
            </a:r>
          </a:p>
          <a:p>
            <a:pPr marL="514350" indent="-514350">
              <a:buFont typeface="+mj-lt"/>
              <a:buAutoNum type="arabicPeriod"/>
            </a:pPr>
            <a:r>
              <a:rPr lang="en-US" sz="2400" dirty="0" smtClean="0"/>
              <a:t>If the sum is greater than 9 or there is a carry-out of the </a:t>
            </a:r>
            <a:r>
              <a:rPr lang="en-US" sz="2400" dirty="0" err="1" smtClean="0"/>
              <a:t>MSB</a:t>
            </a:r>
            <a:r>
              <a:rPr lang="en-US" sz="2400" dirty="0" smtClean="0"/>
              <a:t>, it is an invalid BCD number; do step 4.</a:t>
            </a:r>
          </a:p>
          <a:p>
            <a:pPr marL="514350" indent="-514350">
              <a:buFont typeface="+mj-lt"/>
              <a:buAutoNum type="arabicPeriod"/>
            </a:pPr>
            <a:r>
              <a:rPr lang="en-US" sz="2400" dirty="0" smtClean="0"/>
              <a:t>If it is invalid, add 6 (0110) to the result to make it valid. Any carry-out of the </a:t>
            </a:r>
            <a:r>
              <a:rPr lang="en-US" sz="2400" dirty="0" err="1" smtClean="0"/>
              <a:t>MSB</a:t>
            </a:r>
            <a:r>
              <a:rPr lang="en-US" sz="2400" dirty="0" smtClean="0"/>
              <a:t> is added to the next-more-significant BCD number.</a:t>
            </a:r>
          </a:p>
          <a:p>
            <a:pPr marL="514350" indent="-514350">
              <a:buFont typeface="+mj-lt"/>
              <a:buAutoNum type="arabicPeriod"/>
            </a:pPr>
            <a:r>
              <a:rPr lang="en-US" sz="2400" dirty="0" smtClean="0"/>
              <a:t>Repeat steps 1 to 4 for each group of BCD bits.</a:t>
            </a:r>
            <a:endParaRPr lang="en-US" sz="2400" dirty="0"/>
          </a:p>
        </p:txBody>
      </p:sp>
    </p:spTree>
    <p:extLst>
      <p:ext uri="{BB962C8B-B14F-4D97-AF65-F5344CB8AC3E}">
        <p14:creationId xmlns:p14="http://schemas.microsoft.com/office/powerpoint/2010/main" val="41856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13</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683188" y="637427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12</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1371600" y="250826"/>
            <a:ext cx="6248400" cy="6365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Examples </a:t>
            </a:r>
            <a:endParaRPr lang="en-US" sz="3200" b="1" dirty="0">
              <a:solidFill>
                <a:srgbClr val="00B050"/>
              </a:solidFill>
            </a:endParaRPr>
          </a:p>
        </p:txBody>
      </p:sp>
      <p:sp>
        <p:nvSpPr>
          <p:cNvPr id="11" name="Content Placeholder 2"/>
          <p:cNvSpPr txBox="1">
            <a:spLocks/>
          </p:cNvSpPr>
          <p:nvPr/>
        </p:nvSpPr>
        <p:spPr>
          <a:xfrm>
            <a:off x="838200" y="1066800"/>
            <a:ext cx="7543800" cy="5110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t>Convert the following decimal numbers to BCD and add them. Convert the result back to decimal to check your answer.</a:t>
            </a:r>
          </a:p>
          <a:p>
            <a:pPr marL="514350" indent="-514350">
              <a:buFont typeface="+mj-lt"/>
              <a:buAutoNum type="alphaLcParenR"/>
            </a:pPr>
            <a:r>
              <a:rPr lang="en-US" sz="2400" dirty="0" smtClean="0"/>
              <a:t>8 + 7</a:t>
            </a:r>
          </a:p>
          <a:p>
            <a:pPr marL="514350" indent="-514350">
              <a:buFont typeface="+mj-lt"/>
              <a:buAutoNum type="alphaLcParenR"/>
            </a:pPr>
            <a:r>
              <a:rPr lang="en-US" sz="2400" dirty="0" smtClean="0"/>
              <a:t>9 + 9</a:t>
            </a:r>
          </a:p>
          <a:p>
            <a:pPr marL="514350" indent="-514350">
              <a:buFont typeface="+mj-lt"/>
              <a:buAutoNum type="alphaLcParenR"/>
            </a:pPr>
            <a:r>
              <a:rPr lang="en-US" sz="2400" dirty="0" smtClean="0"/>
              <a:t>52 + 63</a:t>
            </a:r>
          </a:p>
          <a:p>
            <a:pPr marL="514350" indent="-514350">
              <a:buFont typeface="+mj-lt"/>
              <a:buAutoNum type="alphaLcParenR"/>
            </a:pPr>
            <a:r>
              <a:rPr lang="en-US" sz="2400" dirty="0" smtClean="0"/>
              <a:t>78 + 69</a:t>
            </a:r>
          </a:p>
          <a:p>
            <a:pPr marL="514350" indent="-514350">
              <a:buFont typeface="+mj-lt"/>
              <a:buAutoNum type="alphaLcParenR"/>
            </a:pPr>
            <a:endParaRPr lang="en-US" sz="2400" dirty="0"/>
          </a:p>
        </p:txBody>
      </p:sp>
    </p:spTree>
    <p:extLst>
      <p:ext uri="{BB962C8B-B14F-4D97-AF65-F5344CB8AC3E}">
        <p14:creationId xmlns:p14="http://schemas.microsoft.com/office/powerpoint/2010/main" val="721845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14</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4521"/>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13</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1443713" y="92450"/>
            <a:ext cx="6481087" cy="6349999"/>
          </a:xfrm>
          <a:prstGeom prst="rect">
            <a:avLst/>
          </a:prstGeom>
        </p:spPr>
      </p:pic>
    </p:spTree>
    <p:extLst>
      <p:ext uri="{BB962C8B-B14F-4D97-AF65-F5344CB8AC3E}">
        <p14:creationId xmlns:p14="http://schemas.microsoft.com/office/powerpoint/2010/main" val="2237428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15</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14</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586068" y="367193"/>
            <a:ext cx="8343900" cy="7143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Arithmetic Circuits – Basic Building Blocks</a:t>
            </a:r>
            <a:endParaRPr lang="en-US" sz="3200" dirty="0">
              <a:solidFill>
                <a:srgbClr val="00B050"/>
              </a:solidFill>
            </a:endParaRPr>
          </a:p>
        </p:txBody>
      </p:sp>
      <p:sp>
        <p:nvSpPr>
          <p:cNvPr id="11" name="Content Placeholder 2"/>
          <p:cNvSpPr txBox="1">
            <a:spLocks/>
          </p:cNvSpPr>
          <p:nvPr/>
        </p:nvSpPr>
        <p:spPr>
          <a:xfrm>
            <a:off x="833718" y="1447800"/>
            <a:ext cx="7848600"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Addition and subtraction are the two most commonly used arithmetic operations, as the other two, namely multiplication and division, are respectively the processes of repeated addition and repeated subtraction</a:t>
            </a:r>
            <a:endParaRPr lang="en-US" sz="2400" dirty="0"/>
          </a:p>
        </p:txBody>
      </p:sp>
    </p:spTree>
    <p:extLst>
      <p:ext uri="{BB962C8B-B14F-4D97-AF65-F5344CB8AC3E}">
        <p14:creationId xmlns:p14="http://schemas.microsoft.com/office/powerpoint/2010/main" val="1727422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16</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16</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2819400" y="31376"/>
            <a:ext cx="3505200" cy="4817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Half-Adder</a:t>
            </a:r>
            <a:endParaRPr lang="en-US" sz="3200" b="1" dirty="0">
              <a:solidFill>
                <a:srgbClr val="00B050"/>
              </a:solidFill>
            </a:endParaRPr>
          </a:p>
        </p:txBody>
      </p:sp>
      <p:sp>
        <p:nvSpPr>
          <p:cNvPr id="11" name="Content Placeholder 2"/>
          <p:cNvSpPr txBox="1">
            <a:spLocks/>
          </p:cNvSpPr>
          <p:nvPr/>
        </p:nvSpPr>
        <p:spPr>
          <a:xfrm>
            <a:off x="647700" y="575901"/>
            <a:ext cx="78486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half-adder </a:t>
            </a:r>
            <a:r>
              <a:rPr lang="en-US" sz="2400" dirty="0" smtClean="0"/>
              <a:t>is an arithmetic circuit block that can be used to add two bits. </a:t>
            </a:r>
          </a:p>
          <a:p>
            <a:r>
              <a:rPr lang="en-US" sz="2400" dirty="0" smtClean="0"/>
              <a:t>Such a circuit thus has two inputs that represent the two bits to be added and two outputs, with one producing the SUM output and the other producing the CARRY.</a:t>
            </a:r>
          </a:p>
          <a:p>
            <a:endParaRPr lang="en-US" sz="2400" dirty="0" smtClean="0"/>
          </a:p>
          <a:p>
            <a:endParaRPr lang="en-US" sz="2400" dirty="0"/>
          </a:p>
        </p:txBody>
      </p:sp>
      <p:pic>
        <p:nvPicPr>
          <p:cNvPr id="12" name="Picture 11"/>
          <p:cNvPicPr>
            <a:picLocks noChangeAspect="1"/>
          </p:cNvPicPr>
          <p:nvPr/>
        </p:nvPicPr>
        <p:blipFill>
          <a:blip r:embed="rId2"/>
          <a:stretch>
            <a:fillRect/>
          </a:stretch>
        </p:blipFill>
        <p:spPr>
          <a:xfrm>
            <a:off x="661989" y="2843119"/>
            <a:ext cx="7667625" cy="2400300"/>
          </a:xfrm>
          <a:prstGeom prst="rect">
            <a:avLst/>
          </a:prstGeom>
        </p:spPr>
      </p:pic>
      <p:sp>
        <p:nvSpPr>
          <p:cNvPr id="14" name="TextBox 13"/>
          <p:cNvSpPr txBox="1"/>
          <p:nvPr/>
        </p:nvSpPr>
        <p:spPr>
          <a:xfrm>
            <a:off x="2185771" y="5529437"/>
            <a:ext cx="4772457" cy="400110"/>
          </a:xfrm>
          <a:prstGeom prst="rect">
            <a:avLst/>
          </a:prstGeom>
          <a:noFill/>
        </p:spPr>
        <p:txBody>
          <a:bodyPr wrap="square" rtlCol="0">
            <a:spAutoFit/>
          </a:bodyPr>
          <a:lstStyle/>
          <a:p>
            <a:r>
              <a:rPr lang="en-US" sz="2000" b="1" dirty="0" smtClean="0"/>
              <a:t>Figure 7.3: </a:t>
            </a:r>
            <a:r>
              <a:rPr lang="en-US" sz="2000" dirty="0" smtClean="0"/>
              <a:t> Half adder and its truth table</a:t>
            </a:r>
            <a:endParaRPr lang="en-US" sz="2000" b="1" dirty="0"/>
          </a:p>
        </p:txBody>
      </p:sp>
    </p:spTree>
    <p:extLst>
      <p:ext uri="{BB962C8B-B14F-4D97-AF65-F5344CB8AC3E}">
        <p14:creationId xmlns:p14="http://schemas.microsoft.com/office/powerpoint/2010/main" val="1437101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17</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49305"/>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17</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2819400" y="31376"/>
            <a:ext cx="3505200" cy="4817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Half-Adder</a:t>
            </a:r>
            <a:endParaRPr lang="en-US" sz="3200" b="1" dirty="0">
              <a:solidFill>
                <a:srgbClr val="00B050"/>
              </a:solidFill>
            </a:endParaRPr>
          </a:p>
        </p:txBody>
      </p:sp>
      <p:sp>
        <p:nvSpPr>
          <p:cNvPr id="11" name="Content Placeholder 2"/>
          <p:cNvSpPr txBox="1">
            <a:spLocks/>
          </p:cNvSpPr>
          <p:nvPr/>
        </p:nvSpPr>
        <p:spPr>
          <a:xfrm>
            <a:off x="627529" y="938814"/>
            <a:ext cx="78486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The Boolean expressions for the SUM and CARRY outputs are given by the equations:</a:t>
            </a:r>
          </a:p>
          <a:p>
            <a:endParaRPr lang="en-US" sz="2400" dirty="0" smtClean="0"/>
          </a:p>
          <a:p>
            <a:endParaRPr lang="en-US" sz="2400" dirty="0"/>
          </a:p>
        </p:txBody>
      </p:sp>
      <p:graphicFrame>
        <p:nvGraphicFramePr>
          <p:cNvPr id="12" name="Object 11"/>
          <p:cNvGraphicFramePr>
            <a:graphicFrameLocks noChangeAspect="1"/>
          </p:cNvGraphicFramePr>
          <p:nvPr>
            <p:extLst>
              <p:ext uri="{D42A27DB-BD31-4B8C-83A1-F6EECF244321}">
                <p14:modId xmlns:p14="http://schemas.microsoft.com/office/powerpoint/2010/main" val="2157719869"/>
              </p:ext>
            </p:extLst>
          </p:nvPr>
        </p:nvGraphicFramePr>
        <p:xfrm>
          <a:off x="2389188" y="2347913"/>
          <a:ext cx="2133600" cy="1600200"/>
        </p:xfrm>
        <a:graphic>
          <a:graphicData uri="http://schemas.openxmlformats.org/presentationml/2006/ole">
            <mc:AlternateContent xmlns:mc="http://schemas.openxmlformats.org/markup-compatibility/2006">
              <mc:Choice xmlns:v="urn:schemas-microsoft-com:vml" Requires="v">
                <p:oleObj spid="_x0000_s1090" name="Equation" r:id="rId3" imgW="863280" imgH="647640" progId="Equation.DSMT4">
                  <p:embed/>
                </p:oleObj>
              </mc:Choice>
              <mc:Fallback>
                <p:oleObj name="Equation" r:id="rId3" imgW="863280" imgH="647640" progId="Equation.DSMT4">
                  <p:embed/>
                  <p:pic>
                    <p:nvPicPr>
                      <p:cNvPr id="0" name=""/>
                      <p:cNvPicPr/>
                      <p:nvPr/>
                    </p:nvPicPr>
                    <p:blipFill>
                      <a:blip r:embed="rId4"/>
                      <a:stretch>
                        <a:fillRect/>
                      </a:stretch>
                    </p:blipFill>
                    <p:spPr>
                      <a:xfrm>
                        <a:off x="2389188" y="2347913"/>
                        <a:ext cx="2133600" cy="1600200"/>
                      </a:xfrm>
                      <a:prstGeom prst="rect">
                        <a:avLst/>
                      </a:prstGeom>
                    </p:spPr>
                  </p:pic>
                </p:oleObj>
              </mc:Fallback>
            </mc:AlternateContent>
          </a:graphicData>
        </a:graphic>
      </p:graphicFrame>
    </p:spTree>
    <p:extLst>
      <p:ext uri="{BB962C8B-B14F-4D97-AF65-F5344CB8AC3E}">
        <p14:creationId xmlns:p14="http://schemas.microsoft.com/office/powerpoint/2010/main" val="3162651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18</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18</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2819400" y="0"/>
            <a:ext cx="3505200" cy="4817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Half-Adder</a:t>
            </a:r>
            <a:endParaRPr lang="en-US" sz="3200" b="1" dirty="0">
              <a:solidFill>
                <a:srgbClr val="00B050"/>
              </a:solidFill>
            </a:endParaRPr>
          </a:p>
        </p:txBody>
      </p:sp>
      <p:pic>
        <p:nvPicPr>
          <p:cNvPr id="11" name="Picture 10"/>
          <p:cNvPicPr>
            <a:picLocks noChangeAspect="1"/>
          </p:cNvPicPr>
          <p:nvPr/>
        </p:nvPicPr>
        <p:blipFill>
          <a:blip r:embed="rId2"/>
          <a:stretch>
            <a:fillRect/>
          </a:stretch>
        </p:blipFill>
        <p:spPr>
          <a:xfrm>
            <a:off x="1990725" y="526384"/>
            <a:ext cx="5162550" cy="1981200"/>
          </a:xfrm>
          <a:prstGeom prst="rect">
            <a:avLst/>
          </a:prstGeom>
        </p:spPr>
      </p:pic>
      <p:pic>
        <p:nvPicPr>
          <p:cNvPr id="12" name="Picture 11"/>
          <p:cNvPicPr>
            <a:picLocks noChangeAspect="1"/>
          </p:cNvPicPr>
          <p:nvPr/>
        </p:nvPicPr>
        <p:blipFill>
          <a:blip r:embed="rId3"/>
          <a:stretch>
            <a:fillRect/>
          </a:stretch>
        </p:blipFill>
        <p:spPr>
          <a:xfrm>
            <a:off x="1685925" y="2542803"/>
            <a:ext cx="5772150" cy="3038475"/>
          </a:xfrm>
          <a:prstGeom prst="rect">
            <a:avLst/>
          </a:prstGeom>
        </p:spPr>
      </p:pic>
      <p:sp>
        <p:nvSpPr>
          <p:cNvPr id="13" name="TextBox 12"/>
          <p:cNvSpPr txBox="1"/>
          <p:nvPr/>
        </p:nvSpPr>
        <p:spPr>
          <a:xfrm>
            <a:off x="2198978" y="5723823"/>
            <a:ext cx="5344822" cy="400110"/>
          </a:xfrm>
          <a:prstGeom prst="rect">
            <a:avLst/>
          </a:prstGeom>
          <a:noFill/>
        </p:spPr>
        <p:txBody>
          <a:bodyPr wrap="square" rtlCol="0">
            <a:spAutoFit/>
          </a:bodyPr>
          <a:lstStyle/>
          <a:p>
            <a:r>
              <a:rPr lang="en-US" sz="2000" b="1" dirty="0" smtClean="0"/>
              <a:t>Figure 7.4: </a:t>
            </a:r>
            <a:r>
              <a:rPr lang="en-US" sz="2000" dirty="0"/>
              <a:t>Logic implementation of a half-adder.</a:t>
            </a:r>
            <a:endParaRPr lang="en-US" sz="2000" b="1" dirty="0"/>
          </a:p>
        </p:txBody>
      </p:sp>
    </p:spTree>
    <p:extLst>
      <p:ext uri="{BB962C8B-B14F-4D97-AF65-F5344CB8AC3E}">
        <p14:creationId xmlns:p14="http://schemas.microsoft.com/office/powerpoint/2010/main" val="2704304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19</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19</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3162300" y="-5883"/>
            <a:ext cx="2971800" cy="752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Full Adder</a:t>
            </a:r>
            <a:endParaRPr lang="en-US" sz="3200" b="1" dirty="0">
              <a:solidFill>
                <a:srgbClr val="00B050"/>
              </a:solidFill>
            </a:endParaRPr>
          </a:p>
        </p:txBody>
      </p:sp>
      <p:sp>
        <p:nvSpPr>
          <p:cNvPr id="11" name="Content Placeholder 2"/>
          <p:cNvSpPr txBox="1">
            <a:spLocks/>
          </p:cNvSpPr>
          <p:nvPr/>
        </p:nvSpPr>
        <p:spPr>
          <a:xfrm>
            <a:off x="829235" y="759326"/>
            <a:ext cx="7848600" cy="5097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full adder </a:t>
            </a:r>
            <a:r>
              <a:rPr lang="en-US" sz="2400" dirty="0" smtClean="0"/>
              <a:t>circuit is an arithmetic circuit block that can be used to add three bits to produce a SUM and a CARRY output.</a:t>
            </a:r>
          </a:p>
          <a:p>
            <a:r>
              <a:rPr lang="en-US" sz="2400" dirty="0" smtClean="0"/>
              <a:t>The full adder circuit overcomes the limitation of the half-adder, which can be used to add two bits only</a:t>
            </a:r>
          </a:p>
          <a:p>
            <a:r>
              <a:rPr lang="en-US" sz="2400" dirty="0" smtClean="0"/>
              <a:t>A full adder is therefore essential for the hardware implementation of an adder circuit capable of adding larger binary numbers. A half-adder can be used for addition of </a:t>
            </a:r>
            <a:r>
              <a:rPr lang="en-US" sz="2400" dirty="0" err="1" smtClean="0"/>
              <a:t>LSBs</a:t>
            </a:r>
            <a:r>
              <a:rPr lang="en-US" sz="2400" dirty="0" smtClean="0"/>
              <a:t> only.</a:t>
            </a:r>
            <a:endParaRPr lang="en-US" sz="2400" dirty="0"/>
          </a:p>
        </p:txBody>
      </p:sp>
    </p:spTree>
    <p:extLst>
      <p:ext uri="{BB962C8B-B14F-4D97-AF65-F5344CB8AC3E}">
        <p14:creationId xmlns:p14="http://schemas.microsoft.com/office/powerpoint/2010/main" val="1514565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Octagon 7"/>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14941"/>
            <a:ext cx="8229600" cy="604906"/>
          </a:xfrm>
        </p:spPr>
        <p:txBody>
          <a:bodyPr>
            <a:normAutofit/>
          </a:bodyPr>
          <a:lstStyle/>
          <a:p>
            <a:r>
              <a:rPr lang="en-US" sz="3200" b="1" dirty="0" smtClean="0">
                <a:solidFill>
                  <a:srgbClr val="00B050"/>
                </a:solidFill>
                <a:latin typeface="Times New Roman" pitchFamily="18" charset="0"/>
                <a:cs typeface="Times New Roman" pitchFamily="18" charset="0"/>
              </a:rPr>
              <a:t>Introduction </a:t>
            </a:r>
            <a:endParaRPr lang="en-US" sz="3200" b="1" dirty="0">
              <a:solidFill>
                <a:srgbClr val="00B050"/>
              </a:solidFill>
              <a:latin typeface="Times New Roman" pitchFamily="18" charset="0"/>
              <a:cs typeface="Times New Roman" pitchFamily="18" charset="0"/>
            </a:endParaRPr>
          </a:p>
        </p:txBody>
      </p:sp>
      <p:cxnSp>
        <p:nvCxnSpPr>
          <p:cNvPr id="4" name="Straight Connector 3"/>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Slide Number Placeholder 6"/>
          <p:cNvSpPr>
            <a:spLocks noGrp="1"/>
          </p:cNvSpPr>
          <p:nvPr>
            <p:ph type="sldNum" sz="quarter" idx="12"/>
          </p:nvPr>
        </p:nvSpPr>
        <p:spPr/>
        <p:txBody>
          <a:bodyPr/>
          <a:lstStyle/>
          <a:p>
            <a:r>
              <a:rPr lang="en-US" sz="3600" dirty="0">
                <a:solidFill>
                  <a:schemeClr val="tx1"/>
                </a:solidFill>
                <a:latin typeface="Times New Roman" pitchFamily="18" charset="0"/>
                <a:cs typeface="Times New Roman" pitchFamily="18" charset="0"/>
              </a:rPr>
              <a:t>1</a:t>
            </a: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1077980"/>
            <a:ext cx="8229600" cy="4925946"/>
          </a:xfrm>
        </p:spPr>
        <p:txBody>
          <a:bodyPr>
            <a:noAutofit/>
          </a:bodyPr>
          <a:lstStyle/>
          <a:p>
            <a:r>
              <a:rPr lang="en-US" sz="2400" dirty="0"/>
              <a:t>A combinational logic circuit is one where the output or outputs depend upon the present state of combination of the logic inputs</a:t>
            </a:r>
          </a:p>
          <a:p>
            <a:r>
              <a:rPr lang="en-US" sz="2400" dirty="0"/>
              <a:t>A </a:t>
            </a:r>
            <a:r>
              <a:rPr lang="en-US" sz="2400" i="1" dirty="0"/>
              <a:t>combinational circuit </a:t>
            </a:r>
            <a:r>
              <a:rPr lang="en-US" sz="2400" dirty="0"/>
              <a:t>is one where the output at any time depends only on the present combination of inputs at that point of time with total disregard to the past state of the inputs.</a:t>
            </a:r>
          </a:p>
          <a:p>
            <a:r>
              <a:rPr lang="en-US" sz="2400" dirty="0"/>
              <a:t>The logic gate is the most basic building block of combinational logic.</a:t>
            </a:r>
          </a:p>
          <a:p>
            <a:r>
              <a:rPr lang="en-US" sz="2400" dirty="0"/>
              <a:t>The logical function performed by a combinational circuit is fully defined by a set of Boolean expressions.</a:t>
            </a:r>
          </a:p>
          <a:p>
            <a:pPr marL="0" indent="0">
              <a:buNone/>
            </a:pPr>
            <a:endParaRPr lang="en-US" sz="2400" dirty="0"/>
          </a:p>
          <a:p>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20</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66725" y="103256"/>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14325"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20</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3"/>
          <a:stretch>
            <a:fillRect/>
          </a:stretch>
        </p:blipFill>
        <p:spPr>
          <a:xfrm>
            <a:off x="314325" y="689803"/>
            <a:ext cx="8543925" cy="2714625"/>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2225429369"/>
              </p:ext>
            </p:extLst>
          </p:nvPr>
        </p:nvGraphicFramePr>
        <p:xfrm>
          <a:off x="1191419" y="3668887"/>
          <a:ext cx="6780212" cy="1446213"/>
        </p:xfrm>
        <a:graphic>
          <a:graphicData uri="http://schemas.openxmlformats.org/presentationml/2006/ole">
            <mc:AlternateContent xmlns:mc="http://schemas.openxmlformats.org/markup-compatibility/2006">
              <mc:Choice xmlns:v="urn:schemas-microsoft-com:vml" Requires="v">
                <p:oleObj spid="_x0000_s2113" name="Equation" r:id="rId4" imgW="6780340" imgH="1446391" progId="Equation.DSMT4">
                  <p:embed/>
                </p:oleObj>
              </mc:Choice>
              <mc:Fallback>
                <p:oleObj name="Equation" r:id="rId4" imgW="6780340" imgH="1446391" progId="Equation.DSMT4">
                  <p:embed/>
                  <p:pic>
                    <p:nvPicPr>
                      <p:cNvPr id="0" name=""/>
                      <p:cNvPicPr/>
                      <p:nvPr/>
                    </p:nvPicPr>
                    <p:blipFill>
                      <a:blip r:embed="rId5"/>
                      <a:stretch>
                        <a:fillRect/>
                      </a:stretch>
                    </p:blipFill>
                    <p:spPr>
                      <a:xfrm>
                        <a:off x="1191419" y="3668887"/>
                        <a:ext cx="6780212" cy="1446213"/>
                      </a:xfrm>
                      <a:prstGeom prst="rect">
                        <a:avLst/>
                      </a:prstGeom>
                    </p:spPr>
                  </p:pic>
                </p:oleObj>
              </mc:Fallback>
            </mc:AlternateContent>
          </a:graphicData>
        </a:graphic>
      </p:graphicFrame>
      <p:sp>
        <p:nvSpPr>
          <p:cNvPr id="12" name="TextBox 11"/>
          <p:cNvSpPr txBox="1"/>
          <p:nvPr/>
        </p:nvSpPr>
        <p:spPr>
          <a:xfrm>
            <a:off x="2375440" y="5531188"/>
            <a:ext cx="4412170" cy="400110"/>
          </a:xfrm>
          <a:prstGeom prst="rect">
            <a:avLst/>
          </a:prstGeom>
          <a:noFill/>
        </p:spPr>
        <p:txBody>
          <a:bodyPr wrap="none" rtlCol="0">
            <a:spAutoFit/>
          </a:bodyPr>
          <a:lstStyle/>
          <a:p>
            <a:r>
              <a:rPr lang="en-US" sz="2000" b="1" dirty="0" smtClean="0"/>
              <a:t>Figure 7.5: </a:t>
            </a:r>
            <a:r>
              <a:rPr lang="en-US" sz="2000" dirty="0" smtClean="0"/>
              <a:t>Full Adder and its truth table </a:t>
            </a:r>
            <a:endParaRPr lang="en-US" sz="2000" b="1" dirty="0"/>
          </a:p>
        </p:txBody>
      </p:sp>
    </p:spTree>
    <p:extLst>
      <p:ext uri="{BB962C8B-B14F-4D97-AF65-F5344CB8AC3E}">
        <p14:creationId xmlns:p14="http://schemas.microsoft.com/office/powerpoint/2010/main" val="360063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21</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21</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466725" y="103256"/>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pic>
        <p:nvPicPr>
          <p:cNvPr id="11" name="Picture 10"/>
          <p:cNvPicPr>
            <a:picLocks noChangeAspect="1"/>
          </p:cNvPicPr>
          <p:nvPr/>
        </p:nvPicPr>
        <p:blipFill rotWithShape="1">
          <a:blip r:embed="rId3"/>
          <a:srcRect l="2912" r="5342"/>
          <a:stretch/>
        </p:blipFill>
        <p:spPr>
          <a:xfrm>
            <a:off x="152400" y="569421"/>
            <a:ext cx="4800600" cy="3456989"/>
          </a:xfrm>
          <a:prstGeom prst="rect">
            <a:avLst/>
          </a:prstGeom>
        </p:spPr>
      </p:pic>
      <p:pic>
        <p:nvPicPr>
          <p:cNvPr id="12" name="Picture 11"/>
          <p:cNvPicPr>
            <a:picLocks noChangeAspect="1"/>
          </p:cNvPicPr>
          <p:nvPr/>
        </p:nvPicPr>
        <p:blipFill rotWithShape="1">
          <a:blip r:embed="rId4"/>
          <a:srcRect l="-1" r="2000"/>
          <a:stretch/>
        </p:blipFill>
        <p:spPr>
          <a:xfrm>
            <a:off x="5105400" y="789056"/>
            <a:ext cx="3733800" cy="990600"/>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522942514"/>
              </p:ext>
            </p:extLst>
          </p:nvPr>
        </p:nvGraphicFramePr>
        <p:xfrm>
          <a:off x="5073650" y="2108960"/>
          <a:ext cx="3797300" cy="631825"/>
        </p:xfrm>
        <a:graphic>
          <a:graphicData uri="http://schemas.openxmlformats.org/presentationml/2006/ole">
            <mc:AlternateContent xmlns:mc="http://schemas.openxmlformats.org/markup-compatibility/2006">
              <mc:Choice xmlns:v="urn:schemas-microsoft-com:vml" Requires="v">
                <p:oleObj spid="_x0000_s3137" name="Equation" r:id="rId5" imgW="3797681" imgH="632345" progId="Equation.DSMT4">
                  <p:embed/>
                </p:oleObj>
              </mc:Choice>
              <mc:Fallback>
                <p:oleObj name="Equation" r:id="rId5" imgW="3797681" imgH="632345" progId="Equation.DSMT4">
                  <p:embed/>
                  <p:pic>
                    <p:nvPicPr>
                      <p:cNvPr id="0" name=""/>
                      <p:cNvPicPr/>
                      <p:nvPr/>
                    </p:nvPicPr>
                    <p:blipFill>
                      <a:blip r:embed="rId6"/>
                      <a:stretch>
                        <a:fillRect/>
                      </a:stretch>
                    </p:blipFill>
                    <p:spPr>
                      <a:xfrm>
                        <a:off x="5073650" y="2108960"/>
                        <a:ext cx="3797300" cy="631825"/>
                      </a:xfrm>
                      <a:prstGeom prst="rect">
                        <a:avLst/>
                      </a:prstGeom>
                    </p:spPr>
                  </p:pic>
                </p:oleObj>
              </mc:Fallback>
            </mc:AlternateContent>
          </a:graphicData>
        </a:graphic>
      </p:graphicFrame>
      <p:sp>
        <p:nvSpPr>
          <p:cNvPr id="16" name="TextBox 15"/>
          <p:cNvSpPr txBox="1"/>
          <p:nvPr/>
        </p:nvSpPr>
        <p:spPr>
          <a:xfrm>
            <a:off x="2976887" y="5011228"/>
            <a:ext cx="3209276" cy="400110"/>
          </a:xfrm>
          <a:prstGeom prst="rect">
            <a:avLst/>
          </a:prstGeom>
          <a:noFill/>
        </p:spPr>
        <p:txBody>
          <a:bodyPr wrap="none" rtlCol="0">
            <a:spAutoFit/>
          </a:bodyPr>
          <a:lstStyle/>
          <a:p>
            <a:r>
              <a:rPr lang="en-US" sz="2000" b="1" dirty="0" smtClean="0"/>
              <a:t>Figure 7.6: </a:t>
            </a:r>
            <a:r>
              <a:rPr lang="en-US" sz="2000" dirty="0" smtClean="0"/>
              <a:t>Full Adder Circuit </a:t>
            </a:r>
            <a:endParaRPr lang="en-US" sz="2000" b="1" dirty="0"/>
          </a:p>
        </p:txBody>
      </p:sp>
    </p:spTree>
    <p:extLst>
      <p:ext uri="{BB962C8B-B14F-4D97-AF65-F5344CB8AC3E}">
        <p14:creationId xmlns:p14="http://schemas.microsoft.com/office/powerpoint/2010/main" val="173379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22</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466165" y="152401"/>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1469093" y="752475"/>
            <a:ext cx="6115050" cy="2219325"/>
          </a:xfrm>
          <a:prstGeom prst="rect">
            <a:avLst/>
          </a:prstGeom>
        </p:spPr>
      </p:pic>
      <p:pic>
        <p:nvPicPr>
          <p:cNvPr id="13" name="Picture 12"/>
          <p:cNvPicPr>
            <a:picLocks noChangeAspect="1"/>
          </p:cNvPicPr>
          <p:nvPr/>
        </p:nvPicPr>
        <p:blipFill>
          <a:blip r:embed="rId3"/>
          <a:stretch>
            <a:fillRect/>
          </a:stretch>
        </p:blipFill>
        <p:spPr>
          <a:xfrm>
            <a:off x="2514600" y="3114674"/>
            <a:ext cx="4465380" cy="2026409"/>
          </a:xfrm>
          <a:prstGeom prst="rect">
            <a:avLst/>
          </a:prstGeom>
        </p:spPr>
      </p:pic>
      <p:sp>
        <p:nvSpPr>
          <p:cNvPr id="14" name="TextBox 13"/>
          <p:cNvSpPr txBox="1"/>
          <p:nvPr/>
        </p:nvSpPr>
        <p:spPr>
          <a:xfrm>
            <a:off x="2921980" y="5405050"/>
            <a:ext cx="3209276" cy="400110"/>
          </a:xfrm>
          <a:prstGeom prst="rect">
            <a:avLst/>
          </a:prstGeom>
          <a:noFill/>
        </p:spPr>
        <p:txBody>
          <a:bodyPr wrap="none" rtlCol="0">
            <a:spAutoFit/>
          </a:bodyPr>
          <a:lstStyle/>
          <a:p>
            <a:r>
              <a:rPr lang="en-US" sz="2000" b="1" dirty="0" smtClean="0"/>
              <a:t>Figure 7.7: </a:t>
            </a:r>
            <a:r>
              <a:rPr lang="en-US" sz="2000" dirty="0" smtClean="0"/>
              <a:t>Full Adder Circuit </a:t>
            </a:r>
            <a:endParaRPr lang="en-US" sz="2000" b="1" dirty="0"/>
          </a:p>
        </p:txBody>
      </p:sp>
    </p:spTree>
    <p:extLst>
      <p:ext uri="{BB962C8B-B14F-4D97-AF65-F5344CB8AC3E}">
        <p14:creationId xmlns:p14="http://schemas.microsoft.com/office/powerpoint/2010/main" val="1790668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23</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23</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876300" y="874714"/>
            <a:ext cx="7962900" cy="4505325"/>
          </a:xfrm>
          <a:prstGeom prst="rect">
            <a:avLst/>
          </a:prstGeom>
        </p:spPr>
      </p:pic>
      <p:sp>
        <p:nvSpPr>
          <p:cNvPr id="12" name="TextBox 11"/>
          <p:cNvSpPr txBox="1"/>
          <p:nvPr/>
        </p:nvSpPr>
        <p:spPr>
          <a:xfrm>
            <a:off x="2342030" y="5549842"/>
            <a:ext cx="4932056" cy="400110"/>
          </a:xfrm>
          <a:prstGeom prst="rect">
            <a:avLst/>
          </a:prstGeom>
          <a:noFill/>
        </p:spPr>
        <p:txBody>
          <a:bodyPr wrap="none" rtlCol="0">
            <a:spAutoFit/>
          </a:bodyPr>
          <a:lstStyle/>
          <a:p>
            <a:r>
              <a:rPr lang="en-US" sz="2000" b="1" dirty="0" smtClean="0"/>
              <a:t>Figure 7.8: </a:t>
            </a:r>
            <a:r>
              <a:rPr lang="en-US" sz="2000" dirty="0" smtClean="0"/>
              <a:t>Full Adder Circuit from half adders</a:t>
            </a:r>
            <a:endParaRPr lang="en-US" sz="2000" b="1" dirty="0"/>
          </a:p>
        </p:txBody>
      </p:sp>
      <p:sp>
        <p:nvSpPr>
          <p:cNvPr id="13" name="Title 1"/>
          <p:cNvSpPr txBox="1">
            <a:spLocks/>
          </p:cNvSpPr>
          <p:nvPr/>
        </p:nvSpPr>
        <p:spPr>
          <a:xfrm>
            <a:off x="693258" y="351303"/>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68752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24</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24</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24</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24</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extBox 10"/>
          <p:cNvSpPr txBox="1"/>
          <p:nvPr/>
        </p:nvSpPr>
        <p:spPr>
          <a:xfrm>
            <a:off x="2342030" y="5549842"/>
            <a:ext cx="3553858" cy="400110"/>
          </a:xfrm>
          <a:prstGeom prst="rect">
            <a:avLst/>
          </a:prstGeom>
          <a:noFill/>
        </p:spPr>
        <p:txBody>
          <a:bodyPr wrap="none" rtlCol="0">
            <a:spAutoFit/>
          </a:bodyPr>
          <a:lstStyle/>
          <a:p>
            <a:r>
              <a:rPr lang="en-US" sz="2000" b="1" dirty="0" smtClean="0"/>
              <a:t>Figure 7.9: </a:t>
            </a:r>
            <a:r>
              <a:rPr lang="en-US" sz="2000" dirty="0" smtClean="0"/>
              <a:t>Four bit binary adder</a:t>
            </a:r>
            <a:endParaRPr lang="en-US" sz="2000" b="1" dirty="0"/>
          </a:p>
        </p:txBody>
      </p:sp>
      <p:sp>
        <p:nvSpPr>
          <p:cNvPr id="12" name="Title 1"/>
          <p:cNvSpPr txBox="1">
            <a:spLocks/>
          </p:cNvSpPr>
          <p:nvPr/>
        </p:nvSpPr>
        <p:spPr>
          <a:xfrm>
            <a:off x="693258" y="351303"/>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pic>
        <p:nvPicPr>
          <p:cNvPr id="13" name="Picture 12"/>
          <p:cNvPicPr>
            <a:picLocks noChangeAspect="1"/>
          </p:cNvPicPr>
          <p:nvPr/>
        </p:nvPicPr>
        <p:blipFill>
          <a:blip r:embed="rId2"/>
          <a:stretch>
            <a:fillRect/>
          </a:stretch>
        </p:blipFill>
        <p:spPr>
          <a:xfrm>
            <a:off x="681039" y="1476503"/>
            <a:ext cx="7629525" cy="2733675"/>
          </a:xfrm>
          <a:prstGeom prst="rect">
            <a:avLst/>
          </a:prstGeom>
        </p:spPr>
      </p:pic>
    </p:spTree>
    <p:extLst>
      <p:ext uri="{BB962C8B-B14F-4D97-AF65-F5344CB8AC3E}">
        <p14:creationId xmlns:p14="http://schemas.microsoft.com/office/powerpoint/2010/main" val="1060510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VHDL</a:t>
            </a:r>
            <a:r>
              <a:rPr lang="en-US" dirty="0"/>
              <a:t> Code for a Full Adder</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Library </a:t>
            </a:r>
            <a:r>
              <a:rPr lang="en-US" dirty="0" err="1"/>
              <a:t>ieee</a:t>
            </a:r>
            <a:r>
              <a:rPr lang="en-US" dirty="0"/>
              <a:t>; </a:t>
            </a:r>
          </a:p>
          <a:p>
            <a:pPr marL="0" indent="0">
              <a:buNone/>
            </a:pPr>
            <a:r>
              <a:rPr lang="en-US" dirty="0"/>
              <a:t>use ieee.std_logic_1164.all;</a:t>
            </a:r>
          </a:p>
          <a:p>
            <a:pPr marL="0" indent="0">
              <a:buNone/>
            </a:pPr>
            <a:r>
              <a:rPr lang="en-US" dirty="0"/>
              <a:t> </a:t>
            </a:r>
          </a:p>
          <a:p>
            <a:pPr marL="0" indent="0">
              <a:buNone/>
            </a:pPr>
            <a:r>
              <a:rPr lang="en-US" dirty="0"/>
              <a:t>entity </a:t>
            </a:r>
            <a:r>
              <a:rPr lang="en-US" dirty="0" err="1"/>
              <a:t>full_adder</a:t>
            </a:r>
            <a:r>
              <a:rPr lang="en-US" dirty="0"/>
              <a:t> is </a:t>
            </a:r>
            <a:endParaRPr lang="en-US" dirty="0" smtClean="0"/>
          </a:p>
          <a:p>
            <a:pPr marL="0" indent="0">
              <a:buNone/>
            </a:pPr>
            <a:r>
              <a:rPr lang="en-US" dirty="0" smtClean="0"/>
              <a:t>port(</a:t>
            </a:r>
            <a:r>
              <a:rPr lang="en-US" dirty="0" err="1" smtClean="0"/>
              <a:t>a,b,c</a:t>
            </a:r>
            <a:r>
              <a:rPr lang="en-US" dirty="0" smtClean="0"/>
              <a:t>	:in 	bit;</a:t>
            </a:r>
          </a:p>
          <a:p>
            <a:pPr marL="0" indent="0">
              <a:buNone/>
            </a:pPr>
            <a:r>
              <a:rPr lang="en-US" dirty="0"/>
              <a:t> </a:t>
            </a:r>
            <a:r>
              <a:rPr lang="en-US" dirty="0" smtClean="0"/>
              <a:t>        </a:t>
            </a:r>
            <a:r>
              <a:rPr lang="en-US" dirty="0" err="1" smtClean="0"/>
              <a:t>sum,carry</a:t>
            </a:r>
            <a:r>
              <a:rPr lang="en-US" dirty="0" smtClean="0"/>
              <a:t>	:out 	bit</a:t>
            </a:r>
            <a:r>
              <a:rPr lang="en-US" dirty="0"/>
              <a:t>); </a:t>
            </a:r>
          </a:p>
          <a:p>
            <a:pPr marL="0" indent="0">
              <a:buNone/>
            </a:pPr>
            <a:r>
              <a:rPr lang="en-US" dirty="0"/>
              <a:t>end </a:t>
            </a:r>
            <a:r>
              <a:rPr lang="en-US" dirty="0" err="1"/>
              <a:t>full_adder</a:t>
            </a:r>
            <a:r>
              <a:rPr lang="en-US" dirty="0"/>
              <a:t>;</a:t>
            </a:r>
          </a:p>
          <a:p>
            <a:pPr marL="0" indent="0">
              <a:buNone/>
            </a:pPr>
            <a:r>
              <a:rPr lang="en-US" dirty="0"/>
              <a:t>  </a:t>
            </a:r>
          </a:p>
          <a:p>
            <a:pPr marL="0" indent="0">
              <a:buNone/>
            </a:pPr>
            <a:r>
              <a:rPr lang="en-US" dirty="0"/>
              <a:t>architecture data of </a:t>
            </a:r>
            <a:r>
              <a:rPr lang="en-US" dirty="0" err="1"/>
              <a:t>full_adder</a:t>
            </a:r>
            <a:r>
              <a:rPr lang="en-US" dirty="0"/>
              <a:t> is</a:t>
            </a:r>
          </a:p>
          <a:p>
            <a:pPr marL="0" indent="0">
              <a:buNone/>
            </a:pPr>
            <a:r>
              <a:rPr lang="en-US" dirty="0"/>
              <a:t>begin</a:t>
            </a:r>
          </a:p>
          <a:p>
            <a:pPr marL="0" indent="0">
              <a:buNone/>
            </a:pPr>
            <a:r>
              <a:rPr lang="en-US" dirty="0"/>
              <a:t>   sum&lt;= a </a:t>
            </a:r>
            <a:r>
              <a:rPr lang="en-US" dirty="0" err="1"/>
              <a:t>xor</a:t>
            </a:r>
            <a:r>
              <a:rPr lang="en-US" dirty="0"/>
              <a:t> b </a:t>
            </a:r>
            <a:r>
              <a:rPr lang="en-US" dirty="0" err="1"/>
              <a:t>xor</a:t>
            </a:r>
            <a:r>
              <a:rPr lang="en-US" dirty="0"/>
              <a:t> c; </a:t>
            </a:r>
          </a:p>
          <a:p>
            <a:pPr marL="0" indent="0">
              <a:buNone/>
            </a:pPr>
            <a:r>
              <a:rPr lang="en-US" dirty="0"/>
              <a:t>   carry &lt;= ((a and b) or (b and c) or (a and c)); </a:t>
            </a:r>
          </a:p>
          <a:p>
            <a:pPr marL="0" indent="0">
              <a:buNone/>
            </a:pPr>
            <a:r>
              <a:rPr lang="en-US" dirty="0"/>
              <a:t>end data;</a:t>
            </a:r>
          </a:p>
        </p:txBody>
      </p:sp>
      <p:sp>
        <p:nvSpPr>
          <p:cNvPr id="4" name="Slide Number Placeholder 3"/>
          <p:cNvSpPr>
            <a:spLocks noGrp="1"/>
          </p:cNvSpPr>
          <p:nvPr>
            <p:ph type="sldNum" sz="quarter" idx="12"/>
          </p:nvPr>
        </p:nvSpPr>
        <p:spPr/>
        <p:txBody>
          <a:bodyPr/>
          <a:lstStyle/>
          <a:p>
            <a:fld id="{D870E9BA-92E5-4D52-8834-4CFBC0680828}" type="slidenum">
              <a:rPr lang="en-US" smtClean="0"/>
              <a:pPr/>
              <a:t>25</a:t>
            </a:fld>
            <a:endParaRPr lang="en-US"/>
          </a:p>
        </p:txBody>
      </p:sp>
    </p:spTree>
    <p:extLst>
      <p:ext uri="{BB962C8B-B14F-4D97-AF65-F5344CB8AC3E}">
        <p14:creationId xmlns:p14="http://schemas.microsoft.com/office/powerpoint/2010/main" val="384635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26</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26</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26</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26</a:t>
            </a:fld>
            <a:endParaRPr lang="en-US"/>
          </a:p>
        </p:txBody>
      </p:sp>
      <p:cxnSp>
        <p:nvCxnSpPr>
          <p:cNvPr id="6" name="Straight Connector 5"/>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Octagon 6"/>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26</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extBox 10"/>
          <p:cNvSpPr txBox="1"/>
          <p:nvPr/>
        </p:nvSpPr>
        <p:spPr>
          <a:xfrm>
            <a:off x="2342030" y="5549842"/>
            <a:ext cx="3326552" cy="400110"/>
          </a:xfrm>
          <a:prstGeom prst="rect">
            <a:avLst/>
          </a:prstGeom>
          <a:noFill/>
        </p:spPr>
        <p:txBody>
          <a:bodyPr wrap="none" rtlCol="0">
            <a:spAutoFit/>
          </a:bodyPr>
          <a:lstStyle/>
          <a:p>
            <a:r>
              <a:rPr lang="en-US" sz="2000" b="1" dirty="0" smtClean="0"/>
              <a:t>Figure 7.10: </a:t>
            </a:r>
            <a:r>
              <a:rPr lang="en-US" sz="2000" dirty="0" smtClean="0"/>
              <a:t>Four bit adder ICs</a:t>
            </a:r>
            <a:endParaRPr lang="en-US" sz="2000" b="1" dirty="0"/>
          </a:p>
        </p:txBody>
      </p:sp>
      <p:sp>
        <p:nvSpPr>
          <p:cNvPr id="12" name="Title 1"/>
          <p:cNvSpPr txBox="1">
            <a:spLocks/>
          </p:cNvSpPr>
          <p:nvPr/>
        </p:nvSpPr>
        <p:spPr>
          <a:xfrm>
            <a:off x="693258" y="351303"/>
            <a:ext cx="8229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Four-Bit Full-Adder ICs</a:t>
            </a:r>
            <a:r>
              <a:rPr lang="en-US" sz="3200" b="1" dirty="0" smtClean="0">
                <a:solidFill>
                  <a:srgbClr val="00B050"/>
                </a:solidFill>
                <a:latin typeface="Times New Roman" pitchFamily="18" charset="0"/>
                <a:cs typeface="Times New Roman" pitchFamily="18" charset="0"/>
              </a:rPr>
              <a:t> </a:t>
            </a:r>
            <a:endParaRPr lang="en-US" sz="3200" b="1" dirty="0">
              <a:solidFill>
                <a:srgbClr val="00B050"/>
              </a:solidFill>
              <a:latin typeface="Times New Roman" pitchFamily="18" charset="0"/>
              <a:cs typeface="Times New Roman" pitchFamily="18" charset="0"/>
            </a:endParaRPr>
          </a:p>
        </p:txBody>
      </p:sp>
      <p:pic>
        <p:nvPicPr>
          <p:cNvPr id="14" name="Picture 13"/>
          <p:cNvPicPr>
            <a:picLocks noChangeAspect="1"/>
          </p:cNvPicPr>
          <p:nvPr/>
        </p:nvPicPr>
        <p:blipFill>
          <a:blip r:embed="rId2"/>
          <a:stretch>
            <a:fillRect/>
          </a:stretch>
        </p:blipFill>
        <p:spPr>
          <a:xfrm>
            <a:off x="862014" y="1299976"/>
            <a:ext cx="7267575" cy="1266825"/>
          </a:xfrm>
          <a:prstGeom prst="rect">
            <a:avLst/>
          </a:prstGeom>
        </p:spPr>
      </p:pic>
      <p:pic>
        <p:nvPicPr>
          <p:cNvPr id="15" name="Picture 14"/>
          <p:cNvPicPr>
            <a:picLocks noChangeAspect="1"/>
          </p:cNvPicPr>
          <p:nvPr/>
        </p:nvPicPr>
        <p:blipFill>
          <a:blip r:embed="rId3"/>
          <a:stretch>
            <a:fillRect/>
          </a:stretch>
        </p:blipFill>
        <p:spPr>
          <a:xfrm>
            <a:off x="2812570" y="2717742"/>
            <a:ext cx="3990975" cy="2771775"/>
          </a:xfrm>
          <a:prstGeom prst="rect">
            <a:avLst/>
          </a:prstGeom>
        </p:spPr>
      </p:pic>
    </p:spTree>
    <p:extLst>
      <p:ext uri="{BB962C8B-B14F-4D97-AF65-F5344CB8AC3E}">
        <p14:creationId xmlns:p14="http://schemas.microsoft.com/office/powerpoint/2010/main" val="2545404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27</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27</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27</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27</a:t>
            </a:fld>
            <a:endParaRPr lang="en-US"/>
          </a:p>
        </p:txBody>
      </p:sp>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27</a:t>
            </a:fld>
            <a:endParaRPr lang="en-US"/>
          </a:p>
        </p:txBody>
      </p:sp>
      <p:cxnSp>
        <p:nvCxnSpPr>
          <p:cNvPr id="7" name="Straight Connector 6"/>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Octagon 7"/>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27</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2" name="TextBox 11"/>
          <p:cNvSpPr txBox="1"/>
          <p:nvPr/>
        </p:nvSpPr>
        <p:spPr>
          <a:xfrm>
            <a:off x="2122643" y="5437809"/>
            <a:ext cx="5370829" cy="400110"/>
          </a:xfrm>
          <a:prstGeom prst="rect">
            <a:avLst/>
          </a:prstGeom>
          <a:noFill/>
        </p:spPr>
        <p:txBody>
          <a:bodyPr wrap="none" rtlCol="0">
            <a:spAutoFit/>
          </a:bodyPr>
          <a:lstStyle/>
          <a:p>
            <a:r>
              <a:rPr lang="en-US" sz="2000" b="1" dirty="0" smtClean="0"/>
              <a:t>Figure 7.11: </a:t>
            </a:r>
            <a:r>
              <a:rPr lang="en-US" sz="2000" dirty="0"/>
              <a:t>4-bit adder ICs to form an 8-bit adder</a:t>
            </a:r>
            <a:endParaRPr lang="en-US" sz="2000" b="1" dirty="0"/>
          </a:p>
        </p:txBody>
      </p:sp>
      <p:sp>
        <p:nvSpPr>
          <p:cNvPr id="13" name="Title 1"/>
          <p:cNvSpPr txBox="1">
            <a:spLocks/>
          </p:cNvSpPr>
          <p:nvPr/>
        </p:nvSpPr>
        <p:spPr>
          <a:xfrm>
            <a:off x="693258" y="351303"/>
            <a:ext cx="8229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Four-Bit Full-Adder ICs</a:t>
            </a:r>
            <a:r>
              <a:rPr lang="en-US" sz="3200" b="1" dirty="0" smtClean="0">
                <a:solidFill>
                  <a:srgbClr val="00B050"/>
                </a:solidFill>
                <a:latin typeface="Times New Roman" pitchFamily="18" charset="0"/>
                <a:cs typeface="Times New Roman" pitchFamily="18" charset="0"/>
              </a:rPr>
              <a:t> </a:t>
            </a:r>
            <a:endParaRPr lang="en-US" sz="3200" b="1" dirty="0">
              <a:solidFill>
                <a:srgbClr val="00B050"/>
              </a:solidFill>
              <a:latin typeface="Times New Roman"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942975" y="1348998"/>
            <a:ext cx="7258050" cy="3476625"/>
          </a:xfrm>
          <a:prstGeom prst="rect">
            <a:avLst/>
          </a:prstGeom>
        </p:spPr>
      </p:pic>
    </p:spTree>
    <p:extLst>
      <p:ext uri="{BB962C8B-B14F-4D97-AF65-F5344CB8AC3E}">
        <p14:creationId xmlns:p14="http://schemas.microsoft.com/office/powerpoint/2010/main" val="312757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28</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28</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28</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2400300" y="58271"/>
            <a:ext cx="4343400" cy="6635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t>
            </a:r>
            <a:r>
              <a:rPr lang="en-US" sz="3200" b="1" dirty="0" err="1" smtClean="0">
                <a:solidFill>
                  <a:srgbClr val="00B050"/>
                </a:solidFill>
              </a:rPr>
              <a:t>Subtractor</a:t>
            </a:r>
            <a:endParaRPr lang="en-US" sz="3200" b="1" dirty="0">
              <a:solidFill>
                <a:srgbClr val="00B050"/>
              </a:solidFill>
            </a:endParaRPr>
          </a:p>
        </p:txBody>
      </p:sp>
      <p:pic>
        <p:nvPicPr>
          <p:cNvPr id="12" name="Picture 11"/>
          <p:cNvPicPr>
            <a:picLocks noChangeAspect="1"/>
          </p:cNvPicPr>
          <p:nvPr/>
        </p:nvPicPr>
        <p:blipFill>
          <a:blip r:embed="rId2"/>
          <a:stretch>
            <a:fillRect/>
          </a:stretch>
        </p:blipFill>
        <p:spPr>
          <a:xfrm>
            <a:off x="400050" y="643056"/>
            <a:ext cx="8343900" cy="2095500"/>
          </a:xfrm>
          <a:prstGeom prst="rect">
            <a:avLst/>
          </a:prstGeom>
        </p:spPr>
      </p:pic>
      <p:pic>
        <p:nvPicPr>
          <p:cNvPr id="13" name="Picture 12"/>
          <p:cNvPicPr>
            <a:picLocks noChangeAspect="1"/>
          </p:cNvPicPr>
          <p:nvPr/>
        </p:nvPicPr>
        <p:blipFill>
          <a:blip r:embed="rId3"/>
          <a:stretch>
            <a:fillRect/>
          </a:stretch>
        </p:blipFill>
        <p:spPr>
          <a:xfrm>
            <a:off x="304800" y="2967156"/>
            <a:ext cx="5581650" cy="2152650"/>
          </a:xfrm>
          <a:prstGeom prst="rect">
            <a:avLst/>
          </a:prstGeom>
        </p:spPr>
      </p:pic>
      <p:pic>
        <p:nvPicPr>
          <p:cNvPr id="14" name="Picture 13"/>
          <p:cNvPicPr>
            <a:picLocks noChangeAspect="1"/>
          </p:cNvPicPr>
          <p:nvPr/>
        </p:nvPicPr>
        <p:blipFill>
          <a:blip r:embed="rId4"/>
          <a:stretch>
            <a:fillRect/>
          </a:stretch>
        </p:blipFill>
        <p:spPr>
          <a:xfrm>
            <a:off x="6743700" y="3524250"/>
            <a:ext cx="1866900" cy="1143000"/>
          </a:xfrm>
          <a:prstGeom prst="rect">
            <a:avLst/>
          </a:prstGeom>
        </p:spPr>
      </p:pic>
      <p:sp>
        <p:nvSpPr>
          <p:cNvPr id="15" name="TextBox 14"/>
          <p:cNvSpPr txBox="1"/>
          <p:nvPr/>
        </p:nvSpPr>
        <p:spPr>
          <a:xfrm>
            <a:off x="2133600" y="5452944"/>
            <a:ext cx="5393336" cy="400110"/>
          </a:xfrm>
          <a:prstGeom prst="rect">
            <a:avLst/>
          </a:prstGeom>
          <a:noFill/>
        </p:spPr>
        <p:txBody>
          <a:bodyPr wrap="none" rtlCol="0">
            <a:spAutoFit/>
          </a:bodyPr>
          <a:lstStyle/>
          <a:p>
            <a:r>
              <a:rPr lang="en-US" sz="2000" b="1" dirty="0" smtClean="0"/>
              <a:t>Figure 7.12: </a:t>
            </a:r>
            <a:r>
              <a:rPr lang="en-US" sz="2000" dirty="0" smtClean="0"/>
              <a:t>Half </a:t>
            </a:r>
            <a:r>
              <a:rPr lang="en-US" sz="2000" dirty="0" err="1" smtClean="0"/>
              <a:t>Subtractor</a:t>
            </a:r>
            <a:r>
              <a:rPr lang="en-US" sz="2000" dirty="0" smtClean="0"/>
              <a:t> circuit and truth table</a:t>
            </a:r>
            <a:endParaRPr lang="en-US" sz="2000" b="1" dirty="0"/>
          </a:p>
        </p:txBody>
      </p:sp>
    </p:spTree>
    <p:extLst>
      <p:ext uri="{BB962C8B-B14F-4D97-AF65-F5344CB8AC3E}">
        <p14:creationId xmlns:p14="http://schemas.microsoft.com/office/powerpoint/2010/main" val="4291074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29</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29</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2394798" y="124620"/>
            <a:ext cx="4053840"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Full </a:t>
            </a:r>
            <a:r>
              <a:rPr lang="en-US" sz="3200" b="1" dirty="0" err="1" smtClean="0">
                <a:solidFill>
                  <a:srgbClr val="00B050"/>
                </a:solidFill>
              </a:rPr>
              <a:t>Subtractor</a:t>
            </a:r>
            <a:endParaRPr lang="en-US" sz="3200" b="1" dirty="0">
              <a:solidFill>
                <a:srgbClr val="00B050"/>
              </a:solidFill>
            </a:endParaRPr>
          </a:p>
        </p:txBody>
      </p:sp>
      <p:pic>
        <p:nvPicPr>
          <p:cNvPr id="12" name="Picture 11"/>
          <p:cNvPicPr>
            <a:picLocks noChangeAspect="1"/>
          </p:cNvPicPr>
          <p:nvPr/>
        </p:nvPicPr>
        <p:blipFill>
          <a:blip r:embed="rId2"/>
          <a:stretch>
            <a:fillRect/>
          </a:stretch>
        </p:blipFill>
        <p:spPr>
          <a:xfrm>
            <a:off x="152401" y="1072357"/>
            <a:ext cx="8686799" cy="3575843"/>
          </a:xfrm>
          <a:prstGeom prst="rect">
            <a:avLst/>
          </a:prstGeom>
        </p:spPr>
      </p:pic>
      <p:sp>
        <p:nvSpPr>
          <p:cNvPr id="13" name="TextBox 12"/>
          <p:cNvSpPr txBox="1"/>
          <p:nvPr/>
        </p:nvSpPr>
        <p:spPr>
          <a:xfrm>
            <a:off x="2022462" y="5349017"/>
            <a:ext cx="4946675" cy="400110"/>
          </a:xfrm>
          <a:prstGeom prst="rect">
            <a:avLst/>
          </a:prstGeom>
          <a:noFill/>
        </p:spPr>
        <p:txBody>
          <a:bodyPr wrap="none" rtlCol="0">
            <a:spAutoFit/>
          </a:bodyPr>
          <a:lstStyle/>
          <a:p>
            <a:r>
              <a:rPr lang="en-US" sz="2000" b="1" dirty="0" smtClean="0"/>
              <a:t>Figure 7.13: </a:t>
            </a:r>
            <a:r>
              <a:rPr lang="en-US" sz="2000" dirty="0" smtClean="0"/>
              <a:t>Full </a:t>
            </a:r>
            <a:r>
              <a:rPr lang="en-US" sz="2000" dirty="0" err="1" smtClean="0"/>
              <a:t>Subtractor</a:t>
            </a:r>
            <a:r>
              <a:rPr lang="en-US" sz="2000" dirty="0" smtClean="0"/>
              <a:t> and its truth table</a:t>
            </a:r>
            <a:endParaRPr lang="en-US" sz="2000" b="1" dirty="0"/>
          </a:p>
        </p:txBody>
      </p:sp>
    </p:spTree>
    <p:extLst>
      <p:ext uri="{BB962C8B-B14F-4D97-AF65-F5344CB8AC3E}">
        <p14:creationId xmlns:p14="http://schemas.microsoft.com/office/powerpoint/2010/main" val="3328687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00B050"/>
                </a:solidFill>
                <a:latin typeface="Times New Roman" pitchFamily="18" charset="0"/>
                <a:cs typeface="Times New Roman" pitchFamily="18" charset="0"/>
              </a:rPr>
              <a:t>Introduction </a:t>
            </a:r>
            <a:endParaRPr lang="en-US" sz="3200" b="1" dirty="0">
              <a:solidFill>
                <a:srgbClr val="00B050"/>
              </a:solidFill>
              <a:latin typeface="Times New Roman" pitchFamily="18" charset="0"/>
              <a:cs typeface="Times New Roman" pitchFamily="18" charset="0"/>
            </a:endParaRPr>
          </a:p>
        </p:txBody>
      </p:sp>
      <p:cxnSp>
        <p:nvCxnSpPr>
          <p:cNvPr id="6" name="Straight Connector 5"/>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2</a:t>
            </a:r>
          </a:p>
        </p:txBody>
      </p:sp>
      <p:sp>
        <p:nvSpPr>
          <p:cNvPr id="8" name="TextBox 7"/>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9" name="Content Placeholder 4"/>
          <p:cNvSpPr txBox="1">
            <a:spLocks/>
          </p:cNvSpPr>
          <p:nvPr/>
        </p:nvSpPr>
        <p:spPr>
          <a:xfrm>
            <a:off x="457200" y="1077980"/>
            <a:ext cx="8229600" cy="40274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Combinational </a:t>
            </a:r>
            <a:r>
              <a:rPr lang="en-US" sz="2400" dirty="0"/>
              <a:t>logic functions and many more, including </a:t>
            </a:r>
            <a:r>
              <a:rPr lang="en-US" sz="2400" dirty="0" smtClean="0"/>
              <a:t>more complex </a:t>
            </a:r>
            <a:r>
              <a:rPr lang="en-US" sz="2400" dirty="0"/>
              <a:t>ones, are available in monolithic IC form</a:t>
            </a:r>
            <a:r>
              <a:rPr lang="en-US" sz="2400" dirty="0" smtClean="0"/>
              <a:t>.</a:t>
            </a:r>
          </a:p>
          <a:p>
            <a:r>
              <a:rPr lang="en-US" sz="2400" dirty="0"/>
              <a:t>In combinational circuits, input variables come from an external source and output variables feed </a:t>
            </a:r>
            <a:r>
              <a:rPr lang="en-US" sz="2400" dirty="0" smtClean="0"/>
              <a:t>an external </a:t>
            </a:r>
            <a:r>
              <a:rPr lang="en-US" sz="2400" dirty="0"/>
              <a:t>destination.</a:t>
            </a:r>
            <a:endParaRPr lang="en-US" sz="2400" dirty="0" smtClean="0"/>
          </a:p>
          <a:p>
            <a:endParaRPr lang="en-US" sz="2400" dirty="0"/>
          </a:p>
        </p:txBody>
      </p:sp>
    </p:spTree>
    <p:extLst>
      <p:ext uri="{BB962C8B-B14F-4D97-AF65-F5344CB8AC3E}">
        <p14:creationId xmlns:p14="http://schemas.microsoft.com/office/powerpoint/2010/main" val="4290366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30</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56347"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30</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591670" y="548796"/>
            <a:ext cx="8063753" cy="5108260"/>
          </a:xfrm>
          <a:prstGeom prst="rect">
            <a:avLst/>
          </a:prstGeom>
        </p:spPr>
      </p:pic>
      <p:sp>
        <p:nvSpPr>
          <p:cNvPr id="14" name="Title 1"/>
          <p:cNvSpPr txBox="1">
            <a:spLocks/>
          </p:cNvSpPr>
          <p:nvPr/>
        </p:nvSpPr>
        <p:spPr>
          <a:xfrm>
            <a:off x="2653777" y="0"/>
            <a:ext cx="4053840" cy="4326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Full </a:t>
            </a:r>
            <a:r>
              <a:rPr lang="en-US" sz="3200" b="1" dirty="0" err="1" smtClean="0">
                <a:solidFill>
                  <a:srgbClr val="00B050"/>
                </a:solidFill>
              </a:rPr>
              <a:t>Subtractor</a:t>
            </a:r>
            <a:endParaRPr lang="en-US" sz="3200" b="1" dirty="0">
              <a:solidFill>
                <a:srgbClr val="00B050"/>
              </a:solidFill>
            </a:endParaRPr>
          </a:p>
        </p:txBody>
      </p:sp>
      <p:sp>
        <p:nvSpPr>
          <p:cNvPr id="15" name="TextBox 14"/>
          <p:cNvSpPr txBox="1"/>
          <p:nvPr/>
        </p:nvSpPr>
        <p:spPr>
          <a:xfrm>
            <a:off x="2702575" y="5809636"/>
            <a:ext cx="3743782" cy="400110"/>
          </a:xfrm>
          <a:prstGeom prst="rect">
            <a:avLst/>
          </a:prstGeom>
          <a:noFill/>
        </p:spPr>
        <p:txBody>
          <a:bodyPr wrap="none" rtlCol="0">
            <a:spAutoFit/>
          </a:bodyPr>
          <a:lstStyle/>
          <a:p>
            <a:r>
              <a:rPr lang="en-US" sz="2000" b="1" dirty="0" smtClean="0"/>
              <a:t>Figure 7.14: </a:t>
            </a:r>
            <a:r>
              <a:rPr lang="en-US" sz="2000" dirty="0" smtClean="0"/>
              <a:t>Full </a:t>
            </a:r>
            <a:r>
              <a:rPr lang="en-US" sz="2000" dirty="0" err="1" smtClean="0"/>
              <a:t>Subtractor</a:t>
            </a:r>
            <a:r>
              <a:rPr lang="en-US" sz="2000" dirty="0" smtClean="0"/>
              <a:t> Circuit</a:t>
            </a:r>
            <a:endParaRPr lang="en-US" sz="2000" b="1" dirty="0"/>
          </a:p>
        </p:txBody>
      </p:sp>
    </p:spTree>
    <p:extLst>
      <p:ext uri="{BB962C8B-B14F-4D97-AF65-F5344CB8AC3E}">
        <p14:creationId xmlns:p14="http://schemas.microsoft.com/office/powerpoint/2010/main" val="2328639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31</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31</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31</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1054100" y="32264"/>
            <a:ext cx="75692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Controlled Inverter</a:t>
            </a:r>
            <a:endParaRPr lang="en-US" sz="3200" b="1" dirty="0">
              <a:solidFill>
                <a:srgbClr val="00B050"/>
              </a:solidFill>
            </a:endParaRPr>
          </a:p>
        </p:txBody>
      </p:sp>
      <p:sp>
        <p:nvSpPr>
          <p:cNvPr id="12" name="Content Placeholder 2"/>
          <p:cNvSpPr txBox="1">
            <a:spLocks/>
          </p:cNvSpPr>
          <p:nvPr/>
        </p:nvSpPr>
        <p:spPr>
          <a:xfrm>
            <a:off x="571500" y="773626"/>
            <a:ext cx="8001000" cy="54144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controlled inverter </a:t>
            </a:r>
            <a:r>
              <a:rPr lang="en-US" sz="2400" dirty="0" smtClean="0"/>
              <a:t>is needed when an adder is to be used as a </a:t>
            </a:r>
            <a:r>
              <a:rPr lang="en-US" sz="2400" dirty="0" err="1" smtClean="0"/>
              <a:t>subtractor</a:t>
            </a:r>
            <a:r>
              <a:rPr lang="en-US" sz="2400" dirty="0" smtClean="0"/>
              <a:t>. As outlined earlier, subtraction is nothing but addition of the 2’s complement of the subtrahend to the minuend. </a:t>
            </a:r>
          </a:p>
          <a:p>
            <a:r>
              <a:rPr lang="en-US" sz="2400" dirty="0" smtClean="0"/>
              <a:t>Thus, the first step towards practical implementation of a </a:t>
            </a:r>
            <a:r>
              <a:rPr lang="en-US" sz="2400" dirty="0" err="1" smtClean="0"/>
              <a:t>subtractor</a:t>
            </a:r>
            <a:r>
              <a:rPr lang="en-US" sz="2400" dirty="0" smtClean="0"/>
              <a:t> is to determine the 2’s complement of the subtrahend. </a:t>
            </a:r>
          </a:p>
          <a:p>
            <a:r>
              <a:rPr lang="en-US" sz="2400" dirty="0" smtClean="0"/>
              <a:t>And for this, one needs firstly to find 1’s complement. A controlled inverter is used to find 1’s complement.</a:t>
            </a:r>
          </a:p>
          <a:p>
            <a:r>
              <a:rPr lang="en-US" sz="2400" dirty="0" smtClean="0"/>
              <a:t>Full adders can be used to perform subtraction provided we have the necessary additional hardware to generate 2’s complement of the subtrahend and disregard the final carry or overflow.</a:t>
            </a:r>
            <a:endParaRPr lang="en-US" sz="2400" dirty="0"/>
          </a:p>
        </p:txBody>
      </p:sp>
    </p:spTree>
    <p:extLst>
      <p:ext uri="{BB962C8B-B14F-4D97-AF65-F5344CB8AC3E}">
        <p14:creationId xmlns:p14="http://schemas.microsoft.com/office/powerpoint/2010/main" val="48309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32</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838200" y="276985"/>
            <a:ext cx="7467600" cy="669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Adder–</a:t>
            </a:r>
            <a:r>
              <a:rPr lang="en-US" sz="3200" b="1" dirty="0" err="1" smtClean="0">
                <a:solidFill>
                  <a:srgbClr val="00B050"/>
                </a:solidFill>
              </a:rPr>
              <a:t>Subtractor</a:t>
            </a:r>
            <a:endParaRPr lang="en-US" sz="3200" dirty="0">
              <a:solidFill>
                <a:srgbClr val="00B050"/>
              </a:solidFill>
            </a:endParaRPr>
          </a:p>
        </p:txBody>
      </p:sp>
      <p:pic>
        <p:nvPicPr>
          <p:cNvPr id="12" name="Picture 11"/>
          <p:cNvPicPr>
            <a:picLocks noChangeAspect="1"/>
          </p:cNvPicPr>
          <p:nvPr/>
        </p:nvPicPr>
        <p:blipFill>
          <a:blip r:embed="rId2"/>
          <a:stretch>
            <a:fillRect/>
          </a:stretch>
        </p:blipFill>
        <p:spPr>
          <a:xfrm>
            <a:off x="819150" y="1275523"/>
            <a:ext cx="7486650" cy="3962400"/>
          </a:xfrm>
          <a:prstGeom prst="rect">
            <a:avLst/>
          </a:prstGeom>
        </p:spPr>
      </p:pic>
      <p:sp>
        <p:nvSpPr>
          <p:cNvPr id="13" name="TextBox 12"/>
          <p:cNvSpPr txBox="1"/>
          <p:nvPr/>
        </p:nvSpPr>
        <p:spPr>
          <a:xfrm>
            <a:off x="2702575" y="5809636"/>
            <a:ext cx="3300327" cy="400110"/>
          </a:xfrm>
          <a:prstGeom prst="rect">
            <a:avLst/>
          </a:prstGeom>
          <a:noFill/>
        </p:spPr>
        <p:txBody>
          <a:bodyPr wrap="none" rtlCol="0">
            <a:spAutoFit/>
          </a:bodyPr>
          <a:lstStyle/>
          <a:p>
            <a:r>
              <a:rPr lang="en-US" sz="2000" b="1" dirty="0" smtClean="0"/>
              <a:t>Figure 7.15: </a:t>
            </a:r>
            <a:r>
              <a:rPr lang="en-US" sz="2000" dirty="0" smtClean="0"/>
              <a:t>Adder-</a:t>
            </a:r>
            <a:r>
              <a:rPr lang="en-US" sz="2000" dirty="0" err="1" smtClean="0"/>
              <a:t>Subtractor</a:t>
            </a:r>
            <a:endParaRPr lang="en-US" sz="2000" b="1" dirty="0"/>
          </a:p>
        </p:txBody>
      </p:sp>
    </p:spTree>
    <p:extLst>
      <p:ext uri="{BB962C8B-B14F-4D97-AF65-F5344CB8AC3E}">
        <p14:creationId xmlns:p14="http://schemas.microsoft.com/office/powerpoint/2010/main" val="4235278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33</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33</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566736" y="652195"/>
            <a:ext cx="8010525" cy="4962525"/>
          </a:xfrm>
          <a:prstGeom prst="rect">
            <a:avLst/>
          </a:prstGeom>
        </p:spPr>
      </p:pic>
      <p:sp>
        <p:nvSpPr>
          <p:cNvPr id="12" name="Title 1"/>
          <p:cNvSpPr txBox="1">
            <a:spLocks/>
          </p:cNvSpPr>
          <p:nvPr/>
        </p:nvSpPr>
        <p:spPr>
          <a:xfrm>
            <a:off x="838199" y="49933"/>
            <a:ext cx="7467600" cy="5342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Adder–</a:t>
            </a:r>
            <a:r>
              <a:rPr lang="en-US" sz="3200" b="1" dirty="0" err="1" smtClean="0">
                <a:solidFill>
                  <a:srgbClr val="00B050"/>
                </a:solidFill>
              </a:rPr>
              <a:t>Subtractor</a:t>
            </a:r>
            <a:endParaRPr lang="en-US" sz="3200" dirty="0">
              <a:solidFill>
                <a:srgbClr val="00B050"/>
              </a:solidFill>
            </a:endParaRPr>
          </a:p>
        </p:txBody>
      </p:sp>
      <p:sp>
        <p:nvSpPr>
          <p:cNvPr id="13" name="TextBox 12"/>
          <p:cNvSpPr txBox="1"/>
          <p:nvPr/>
        </p:nvSpPr>
        <p:spPr>
          <a:xfrm>
            <a:off x="2197277" y="5758529"/>
            <a:ext cx="4749442" cy="400110"/>
          </a:xfrm>
          <a:prstGeom prst="rect">
            <a:avLst/>
          </a:prstGeom>
          <a:noFill/>
        </p:spPr>
        <p:txBody>
          <a:bodyPr wrap="none" rtlCol="0">
            <a:spAutoFit/>
          </a:bodyPr>
          <a:lstStyle/>
          <a:p>
            <a:r>
              <a:rPr lang="en-US" sz="2000" b="1" dirty="0" smtClean="0"/>
              <a:t>Figure 7.16: </a:t>
            </a:r>
            <a:r>
              <a:rPr lang="en-US" sz="2000" dirty="0" smtClean="0"/>
              <a:t>8-bit adder </a:t>
            </a:r>
            <a:r>
              <a:rPr lang="en-US" sz="2000" dirty="0" err="1" smtClean="0"/>
              <a:t>subtractor</a:t>
            </a:r>
            <a:r>
              <a:rPr lang="en-US" sz="2000" dirty="0" smtClean="0"/>
              <a:t> using ICs</a:t>
            </a:r>
            <a:endParaRPr lang="en-US" sz="2000" b="1" dirty="0"/>
          </a:p>
        </p:txBody>
      </p:sp>
    </p:spTree>
    <p:extLst>
      <p:ext uri="{BB962C8B-B14F-4D97-AF65-F5344CB8AC3E}">
        <p14:creationId xmlns:p14="http://schemas.microsoft.com/office/powerpoint/2010/main" val="485076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34</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34</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34</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952502" y="103256"/>
            <a:ext cx="7086600" cy="577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BCD Adder Circuit</a:t>
            </a:r>
            <a:endParaRPr lang="en-US" sz="3200" dirty="0">
              <a:solidFill>
                <a:srgbClr val="00B050"/>
              </a:solidFill>
            </a:endParaRPr>
          </a:p>
        </p:txBody>
      </p:sp>
      <p:sp>
        <p:nvSpPr>
          <p:cNvPr id="12" name="Content Placeholder 2"/>
          <p:cNvSpPr txBox="1">
            <a:spLocks/>
          </p:cNvSpPr>
          <p:nvPr/>
        </p:nvSpPr>
        <p:spPr>
          <a:xfrm>
            <a:off x="304800" y="1017803"/>
            <a:ext cx="8534400" cy="47336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BCD adders can also be formed using the IC 4-bit binary adders. The problem is that when any group-of-four BCD sum exceeds 9, or when there is a carry-out, the number is invalid and must be corrected by adding 6 to the invalid answer to get the correct BCD answer.</a:t>
            </a:r>
          </a:p>
          <a:p>
            <a:r>
              <a:rPr lang="en-US" sz="2400" dirty="0" smtClean="0"/>
              <a:t>Checking for a sum greater than 9, or a carry-out, can be done easily using logic gates. Then, when an invalid sum occurs, it can be corrected by adding 6.</a:t>
            </a:r>
          </a:p>
          <a:p>
            <a:r>
              <a:rPr lang="en-US" sz="2400" dirty="0" smtClean="0"/>
              <a:t>A 4-bit BCD adder is available in a single IC package. The 74HCT583 IC has internal correction circuitry to add two 4-bit numbers and produce a corrected 4-bit answer with carry-out.</a:t>
            </a:r>
            <a:endParaRPr lang="en-US" sz="2400" dirty="0"/>
          </a:p>
        </p:txBody>
      </p:sp>
    </p:spTree>
    <p:extLst>
      <p:ext uri="{BB962C8B-B14F-4D97-AF65-F5344CB8AC3E}">
        <p14:creationId xmlns:p14="http://schemas.microsoft.com/office/powerpoint/2010/main" val="2196464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35</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35</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35</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952502" y="39750"/>
            <a:ext cx="7086600" cy="577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BCD Adder Circuit</a:t>
            </a:r>
            <a:endParaRPr lang="en-US" sz="3200" dirty="0">
              <a:solidFill>
                <a:srgbClr val="00B050"/>
              </a:solidFill>
            </a:endParaRPr>
          </a:p>
        </p:txBody>
      </p:sp>
      <p:pic>
        <p:nvPicPr>
          <p:cNvPr id="12" name="Picture 11"/>
          <p:cNvPicPr>
            <a:picLocks noChangeAspect="1"/>
          </p:cNvPicPr>
          <p:nvPr/>
        </p:nvPicPr>
        <p:blipFill>
          <a:blip r:embed="rId2"/>
          <a:stretch>
            <a:fillRect/>
          </a:stretch>
        </p:blipFill>
        <p:spPr>
          <a:xfrm>
            <a:off x="866775" y="566658"/>
            <a:ext cx="7410450" cy="5299235"/>
          </a:xfrm>
          <a:prstGeom prst="rect">
            <a:avLst/>
          </a:prstGeom>
        </p:spPr>
      </p:pic>
      <p:sp>
        <p:nvSpPr>
          <p:cNvPr id="13" name="TextBox 12"/>
          <p:cNvSpPr txBox="1"/>
          <p:nvPr/>
        </p:nvSpPr>
        <p:spPr>
          <a:xfrm>
            <a:off x="2794750" y="5894438"/>
            <a:ext cx="3554499" cy="400110"/>
          </a:xfrm>
          <a:prstGeom prst="rect">
            <a:avLst/>
          </a:prstGeom>
          <a:noFill/>
        </p:spPr>
        <p:txBody>
          <a:bodyPr wrap="none" rtlCol="0">
            <a:spAutoFit/>
          </a:bodyPr>
          <a:lstStyle/>
          <a:p>
            <a:r>
              <a:rPr lang="en-US" sz="2000" b="1" dirty="0" smtClean="0"/>
              <a:t>Figure 7.17: </a:t>
            </a:r>
            <a:r>
              <a:rPr lang="en-US" sz="2000" dirty="0" smtClean="0"/>
              <a:t>BCD adder using ICs</a:t>
            </a:r>
            <a:endParaRPr lang="en-US" sz="2000" b="1" dirty="0"/>
          </a:p>
        </p:txBody>
      </p:sp>
    </p:spTree>
    <p:extLst>
      <p:ext uri="{BB962C8B-B14F-4D97-AF65-F5344CB8AC3E}">
        <p14:creationId xmlns:p14="http://schemas.microsoft.com/office/powerpoint/2010/main" val="605467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36</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36</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36</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04800" y="38781"/>
            <a:ext cx="8686800" cy="6134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Binary Multiplier Circuit</a:t>
            </a:r>
            <a:endParaRPr lang="en-US" sz="3200" dirty="0">
              <a:solidFill>
                <a:srgbClr val="00B050"/>
              </a:solidFill>
            </a:endParaRPr>
          </a:p>
        </p:txBody>
      </p:sp>
      <p:sp>
        <p:nvSpPr>
          <p:cNvPr id="12" name="Content Placeholder 2"/>
          <p:cNvSpPr txBox="1">
            <a:spLocks/>
          </p:cNvSpPr>
          <p:nvPr/>
        </p:nvSpPr>
        <p:spPr>
          <a:xfrm>
            <a:off x="663388" y="710373"/>
            <a:ext cx="8153400" cy="172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multiplication of binary numbers is done the same way as in decimal multiplication. To see how a binary multiplier works let us consider the two 2-bit binary numbers: A</a:t>
            </a:r>
            <a:r>
              <a:rPr lang="en-US" sz="2400" baseline="-25000" dirty="0" smtClean="0"/>
              <a:t>0</a:t>
            </a:r>
            <a:r>
              <a:rPr lang="en-US" sz="2400" dirty="0" smtClean="0"/>
              <a:t> A</a:t>
            </a:r>
            <a:r>
              <a:rPr lang="en-US" sz="2400" baseline="-25000" dirty="0" smtClean="0"/>
              <a:t>1</a:t>
            </a:r>
            <a:r>
              <a:rPr lang="en-US" sz="2400" dirty="0" smtClean="0"/>
              <a:t> and B</a:t>
            </a:r>
            <a:r>
              <a:rPr lang="en-US" sz="2400" baseline="-25000" dirty="0" smtClean="0"/>
              <a:t>o</a:t>
            </a:r>
            <a:r>
              <a:rPr lang="en-US" sz="2400" dirty="0" smtClean="0"/>
              <a:t> B</a:t>
            </a:r>
            <a:r>
              <a:rPr lang="en-US" sz="2400" baseline="-25000" dirty="0" smtClean="0"/>
              <a:t>1</a:t>
            </a:r>
          </a:p>
          <a:p>
            <a:endParaRPr lang="en-US" sz="2400" dirty="0"/>
          </a:p>
        </p:txBody>
      </p:sp>
      <p:pic>
        <p:nvPicPr>
          <p:cNvPr id="13" name="Picture 12"/>
          <p:cNvPicPr>
            <a:picLocks noChangeAspect="1"/>
          </p:cNvPicPr>
          <p:nvPr/>
        </p:nvPicPr>
        <p:blipFill>
          <a:blip r:embed="rId2"/>
          <a:stretch>
            <a:fillRect/>
          </a:stretch>
        </p:blipFill>
        <p:spPr>
          <a:xfrm>
            <a:off x="2843212" y="2666173"/>
            <a:ext cx="3457575" cy="1752600"/>
          </a:xfrm>
          <a:prstGeom prst="rect">
            <a:avLst/>
          </a:prstGeom>
        </p:spPr>
      </p:pic>
    </p:spTree>
    <p:extLst>
      <p:ext uri="{BB962C8B-B14F-4D97-AF65-F5344CB8AC3E}">
        <p14:creationId xmlns:p14="http://schemas.microsoft.com/office/powerpoint/2010/main" val="4013192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37</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37</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37</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04800" y="76200"/>
            <a:ext cx="8686800" cy="6134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Binary Multiplier Circuit</a:t>
            </a:r>
            <a:endParaRPr lang="en-US" sz="3200" dirty="0">
              <a:solidFill>
                <a:srgbClr val="00B050"/>
              </a:solidFill>
            </a:endParaRPr>
          </a:p>
        </p:txBody>
      </p:sp>
      <p:pic>
        <p:nvPicPr>
          <p:cNvPr id="12" name="Picture 11"/>
          <p:cNvPicPr>
            <a:picLocks noChangeAspect="1"/>
          </p:cNvPicPr>
          <p:nvPr/>
        </p:nvPicPr>
        <p:blipFill rotWithShape="1">
          <a:blip r:embed="rId2"/>
          <a:srcRect r="8656"/>
          <a:stretch/>
        </p:blipFill>
        <p:spPr>
          <a:xfrm>
            <a:off x="4867836" y="788613"/>
            <a:ext cx="4253752" cy="3314832"/>
          </a:xfrm>
          <a:prstGeom prst="rect">
            <a:avLst/>
          </a:prstGeom>
        </p:spPr>
      </p:pic>
      <p:pic>
        <p:nvPicPr>
          <p:cNvPr id="13" name="Picture 12"/>
          <p:cNvPicPr>
            <a:picLocks noChangeAspect="1"/>
          </p:cNvPicPr>
          <p:nvPr/>
        </p:nvPicPr>
        <p:blipFill rotWithShape="1">
          <a:blip r:embed="rId3"/>
          <a:srcRect l="1" r="10253"/>
          <a:stretch/>
        </p:blipFill>
        <p:spPr>
          <a:xfrm>
            <a:off x="152401" y="716683"/>
            <a:ext cx="4589927" cy="4116440"/>
          </a:xfrm>
          <a:prstGeom prst="rect">
            <a:avLst/>
          </a:prstGeom>
        </p:spPr>
      </p:pic>
      <p:sp>
        <p:nvSpPr>
          <p:cNvPr id="14" name="TextBox 13"/>
          <p:cNvSpPr txBox="1"/>
          <p:nvPr/>
        </p:nvSpPr>
        <p:spPr>
          <a:xfrm>
            <a:off x="2515603" y="5747322"/>
            <a:ext cx="4112793" cy="400110"/>
          </a:xfrm>
          <a:prstGeom prst="rect">
            <a:avLst/>
          </a:prstGeom>
          <a:noFill/>
        </p:spPr>
        <p:txBody>
          <a:bodyPr wrap="none" rtlCol="0">
            <a:spAutoFit/>
          </a:bodyPr>
          <a:lstStyle/>
          <a:p>
            <a:r>
              <a:rPr lang="en-US" sz="2000" b="1" dirty="0" smtClean="0"/>
              <a:t>Figure 7.18: </a:t>
            </a:r>
            <a:r>
              <a:rPr lang="en-US" sz="2000" dirty="0" smtClean="0"/>
              <a:t>4-bit multipliers using ICs</a:t>
            </a:r>
            <a:endParaRPr lang="en-US" sz="2000" b="1" dirty="0"/>
          </a:p>
        </p:txBody>
      </p:sp>
    </p:spTree>
    <p:extLst>
      <p:ext uri="{BB962C8B-B14F-4D97-AF65-F5344CB8AC3E}">
        <p14:creationId xmlns:p14="http://schemas.microsoft.com/office/powerpoint/2010/main" val="4154476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38</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38</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103256"/>
            <a:ext cx="8229600" cy="5825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Arithmetic/Logic Units</a:t>
            </a:r>
            <a:endParaRPr lang="en-US" sz="3200" b="1" dirty="0">
              <a:solidFill>
                <a:srgbClr val="00B050"/>
              </a:solidFill>
              <a:latin typeface="Times New Roman" pitchFamily="18" charset="0"/>
              <a:cs typeface="Times New Roman" pitchFamily="18" charset="0"/>
            </a:endParaRPr>
          </a:p>
        </p:txBody>
      </p:sp>
      <p:sp>
        <p:nvSpPr>
          <p:cNvPr id="7" name="Content Placeholder 2"/>
          <p:cNvSpPr txBox="1">
            <a:spLocks/>
          </p:cNvSpPr>
          <p:nvPr/>
        </p:nvSpPr>
        <p:spPr>
          <a:xfrm>
            <a:off x="533400" y="914400"/>
            <a:ext cx="8229600" cy="5181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Arithmetic/logic units (</a:t>
            </a:r>
            <a:r>
              <a:rPr lang="en-US" sz="2400" dirty="0" err="1"/>
              <a:t>ALUs</a:t>
            </a:r>
            <a:r>
              <a:rPr lang="en-US" sz="2400" dirty="0"/>
              <a:t>) are available in large-scale IC packages (LSI). The </a:t>
            </a:r>
            <a:r>
              <a:rPr lang="en-US" sz="2400" dirty="0" smtClean="0"/>
              <a:t>LSI circuits </a:t>
            </a:r>
            <a:r>
              <a:rPr lang="en-US" sz="2400" dirty="0"/>
              <a:t>are generally considered to be ICs containing from 100 to 10,000 gate equivalents.</a:t>
            </a:r>
          </a:p>
          <a:p>
            <a:r>
              <a:rPr lang="en-US" sz="2400" dirty="0"/>
              <a:t>Typically, an </a:t>
            </a:r>
            <a:r>
              <a:rPr lang="en-US" sz="2400" b="1" dirty="0" err="1"/>
              <a:t>ALU</a:t>
            </a:r>
            <a:r>
              <a:rPr lang="en-US" sz="2400" b="1" dirty="0"/>
              <a:t> </a:t>
            </a:r>
            <a:r>
              <a:rPr lang="en-US" sz="2400" dirty="0"/>
              <a:t>is a multipurpose device capable of providing several </a:t>
            </a:r>
            <a:r>
              <a:rPr lang="en-US" sz="2400" dirty="0" smtClean="0"/>
              <a:t>different arithmetic </a:t>
            </a:r>
            <a:r>
              <a:rPr lang="en-US" sz="2400" dirty="0"/>
              <a:t>and logic operations. </a:t>
            </a:r>
            <a:endParaRPr lang="en-US" sz="2400" dirty="0" smtClean="0"/>
          </a:p>
          <a:p>
            <a:r>
              <a:rPr lang="en-US" sz="2400" dirty="0" smtClean="0"/>
              <a:t>The </a:t>
            </a:r>
            <a:r>
              <a:rPr lang="en-US" sz="2400" dirty="0"/>
              <a:t>specific operation to be performed is </a:t>
            </a:r>
            <a:r>
              <a:rPr lang="en-US" sz="2400" dirty="0" smtClean="0"/>
              <a:t>chosen by </a:t>
            </a:r>
            <a:r>
              <a:rPr lang="en-US" sz="2400" dirty="0"/>
              <a:t>the user by placing a specific binary code on the mode select inputs. </a:t>
            </a:r>
            <a:endParaRPr lang="en-US" sz="2400" dirty="0" smtClean="0"/>
          </a:p>
          <a:p>
            <a:r>
              <a:rPr lang="en-US" sz="2400" dirty="0" smtClean="0"/>
              <a:t>Microprocessors may </a:t>
            </a:r>
            <a:r>
              <a:rPr lang="en-US" sz="2400" dirty="0"/>
              <a:t>also have </a:t>
            </a:r>
            <a:r>
              <a:rPr lang="en-US" sz="2400" dirty="0" err="1"/>
              <a:t>ALUs</a:t>
            </a:r>
            <a:r>
              <a:rPr lang="en-US" sz="2400" dirty="0"/>
              <a:t> built in as one of their many operational units. In such </a:t>
            </a:r>
            <a:r>
              <a:rPr lang="en-US" sz="2400" dirty="0" smtClean="0"/>
              <a:t>cases, the </a:t>
            </a:r>
            <a:r>
              <a:rPr lang="en-US" sz="2400" dirty="0"/>
              <a:t>specific operation to be performed is chosen by software instructions.</a:t>
            </a:r>
            <a:endParaRPr lang="en-GB" sz="2400" dirty="0" smtClean="0"/>
          </a:p>
          <a:p>
            <a:pPr>
              <a:buFont typeface="Arial" pitchFamily="34" charset="0"/>
              <a:buNone/>
            </a:pPr>
            <a:endParaRPr lang="en-US" sz="2400" dirty="0" smtClean="0">
              <a:latin typeface="Times New Roman" pitchFamily="18" charset="0"/>
              <a:cs typeface="Times New Roman" pitchFamily="18" charset="0"/>
            </a:endParaRPr>
          </a:p>
          <a:p>
            <a:pPr>
              <a:buFont typeface="Arial" pitchFamily="34" charset="0"/>
              <a:buNone/>
            </a:pPr>
            <a:endParaRPr lang="en-US" sz="2400" dirty="0" smtClean="0">
              <a:latin typeface="Times New Roman" pitchFamily="18" charset="0"/>
              <a:cs typeface="Times New Roman" pitchFamily="18" charset="0"/>
            </a:endParaRPr>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38</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Tree>
    <p:extLst>
      <p:ext uri="{BB962C8B-B14F-4D97-AF65-F5344CB8AC3E}">
        <p14:creationId xmlns:p14="http://schemas.microsoft.com/office/powerpoint/2010/main" val="429415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39</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39</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62242"/>
            <a:ext cx="8229600" cy="5825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Arithmetic/Logic Units</a:t>
            </a:r>
            <a:endParaRPr lang="en-US" sz="3200" b="1" dirty="0">
              <a:solidFill>
                <a:srgbClr val="00B050"/>
              </a:solidFill>
              <a:latin typeface="Times New Roman" pitchFamily="18" charset="0"/>
              <a:cs typeface="Times New Roman" pitchFamily="18" charset="0"/>
            </a:endParaRPr>
          </a:p>
        </p:txBody>
      </p:sp>
      <p:cxnSp>
        <p:nvCxnSpPr>
          <p:cNvPr id="9" name="Straight Connector 8"/>
          <p:cNvCxnSpPr/>
          <p:nvPr/>
        </p:nvCxnSpPr>
        <p:spPr>
          <a:xfrm>
            <a:off x="304800" y="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39</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2019300" y="1708549"/>
            <a:ext cx="4533900" cy="4248150"/>
          </a:xfrm>
          <a:prstGeom prst="rect">
            <a:avLst/>
          </a:prstGeom>
        </p:spPr>
      </p:pic>
      <p:sp>
        <p:nvSpPr>
          <p:cNvPr id="13" name="Content Placeholder 2"/>
          <p:cNvSpPr txBox="1">
            <a:spLocks/>
          </p:cNvSpPr>
          <p:nvPr/>
        </p:nvSpPr>
        <p:spPr>
          <a:xfrm>
            <a:off x="533400" y="449196"/>
            <a:ext cx="8229600" cy="1371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Once the </a:t>
            </a:r>
            <a:r>
              <a:rPr lang="en-US" sz="2400" b="1" dirty="0"/>
              <a:t>mode control </a:t>
            </a:r>
            <a:r>
              <a:rPr lang="en-US" sz="2400" dirty="0"/>
              <a:t>(</a:t>
            </a:r>
            <a:r>
              <a:rPr lang="en-US" sz="2400" i="1" dirty="0"/>
              <a:t>M</a:t>
            </a:r>
            <a:r>
              <a:rPr lang="en-US" sz="2400" dirty="0"/>
              <a:t>) is set, you have 16 choices within either the </a:t>
            </a:r>
            <a:r>
              <a:rPr lang="en-US" sz="2400" dirty="0" smtClean="0"/>
              <a:t>logic or </a:t>
            </a:r>
            <a:r>
              <a:rPr lang="en-US" sz="2400" dirty="0"/>
              <a:t>arithmetic categories. The specific function you want is selected by applying </a:t>
            </a:r>
            <a:r>
              <a:rPr lang="en-US" sz="2400" dirty="0" smtClean="0"/>
              <a:t>the appropriate </a:t>
            </a:r>
            <a:r>
              <a:rPr lang="en-US" sz="2400" dirty="0"/>
              <a:t>binary code to the </a:t>
            </a:r>
            <a:r>
              <a:rPr lang="en-US" sz="2400" b="1" dirty="0"/>
              <a:t>function select </a:t>
            </a:r>
            <a:r>
              <a:rPr lang="en-US" sz="2400" dirty="0"/>
              <a:t>inputs (</a:t>
            </a:r>
            <a:r>
              <a:rPr lang="en-US" sz="2400" i="1" dirty="0"/>
              <a:t>S</a:t>
            </a:r>
            <a:r>
              <a:rPr lang="en-US" sz="2400" dirty="0"/>
              <a:t>3 to </a:t>
            </a:r>
            <a:r>
              <a:rPr lang="en-US" sz="2400" i="1" dirty="0"/>
              <a:t>S</a:t>
            </a:r>
            <a:r>
              <a:rPr lang="en-US" sz="2400" dirty="0"/>
              <a:t>0).</a:t>
            </a:r>
            <a:endParaRPr lang="en-US" sz="2400" dirty="0" smtClean="0">
              <a:latin typeface="Times New Roman" pitchFamily="18" charset="0"/>
              <a:cs typeface="Times New Roman" pitchFamily="18" charset="0"/>
            </a:endParaRPr>
          </a:p>
          <a:p>
            <a:pPr>
              <a:buFont typeface="Arial" pitchFamily="34" charset="0"/>
              <a:buNone/>
            </a:pPr>
            <a:endParaRPr lang="en-US" sz="2400" dirty="0" smtClean="0">
              <a:latin typeface="Times New Roman" pitchFamily="18" charset="0"/>
              <a:cs typeface="Times New Roman" pitchFamily="18" charset="0"/>
            </a:endParaRPr>
          </a:p>
        </p:txBody>
      </p:sp>
      <p:sp>
        <p:nvSpPr>
          <p:cNvPr id="14" name="TextBox 13"/>
          <p:cNvSpPr txBox="1"/>
          <p:nvPr/>
        </p:nvSpPr>
        <p:spPr>
          <a:xfrm>
            <a:off x="2324101" y="5983754"/>
            <a:ext cx="4135043" cy="400110"/>
          </a:xfrm>
          <a:prstGeom prst="rect">
            <a:avLst/>
          </a:prstGeom>
          <a:noFill/>
        </p:spPr>
        <p:txBody>
          <a:bodyPr wrap="none" rtlCol="0">
            <a:spAutoFit/>
          </a:bodyPr>
          <a:lstStyle/>
          <a:p>
            <a:r>
              <a:rPr lang="en-US" sz="2000" b="1" dirty="0" smtClean="0"/>
              <a:t>Figure 7.19: </a:t>
            </a:r>
            <a:r>
              <a:rPr lang="en-US" sz="2000" dirty="0" smtClean="0"/>
              <a:t>Arithmetic and Logic Unit</a:t>
            </a:r>
            <a:endParaRPr lang="en-US" sz="2000" b="1" dirty="0"/>
          </a:p>
        </p:txBody>
      </p:sp>
    </p:spTree>
    <p:extLst>
      <p:ext uri="{BB962C8B-B14F-4D97-AF65-F5344CB8AC3E}">
        <p14:creationId xmlns:p14="http://schemas.microsoft.com/office/powerpoint/2010/main" val="3289451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154737"/>
            <a:ext cx="8229600" cy="491286"/>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Introduction</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3</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2057402" y="668435"/>
            <a:ext cx="4876800" cy="4813772"/>
          </a:xfrm>
          <a:prstGeom prst="rect">
            <a:avLst/>
          </a:prstGeom>
        </p:spPr>
      </p:pic>
      <p:sp>
        <p:nvSpPr>
          <p:cNvPr id="11" name="TextBox 10"/>
          <p:cNvSpPr txBox="1"/>
          <p:nvPr/>
        </p:nvSpPr>
        <p:spPr>
          <a:xfrm>
            <a:off x="762000" y="5692535"/>
            <a:ext cx="7696201" cy="400110"/>
          </a:xfrm>
          <a:prstGeom prst="rect">
            <a:avLst/>
          </a:prstGeom>
          <a:noFill/>
        </p:spPr>
        <p:txBody>
          <a:bodyPr wrap="square" rtlCol="0">
            <a:spAutoFit/>
          </a:bodyPr>
          <a:lstStyle/>
          <a:p>
            <a:r>
              <a:rPr lang="en-US" sz="2000" b="1" dirty="0" smtClean="0"/>
              <a:t>Figure 7.1: </a:t>
            </a:r>
            <a:r>
              <a:rPr lang="en-US" sz="2000" dirty="0" smtClean="0"/>
              <a:t>Combinational </a:t>
            </a:r>
            <a:r>
              <a:rPr lang="en-US" sz="2000" dirty="0"/>
              <a:t>circuit with normal and complemented inputs.</a:t>
            </a:r>
          </a:p>
        </p:txBody>
      </p:sp>
    </p:spTree>
    <p:extLst>
      <p:ext uri="{BB962C8B-B14F-4D97-AF65-F5344CB8AC3E}">
        <p14:creationId xmlns:p14="http://schemas.microsoft.com/office/powerpoint/2010/main" val="1775842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40</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40</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533400" y="76200"/>
            <a:ext cx="81534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Magnitude Comparator</a:t>
            </a:r>
            <a:endParaRPr lang="en-US" sz="3200" dirty="0">
              <a:solidFill>
                <a:srgbClr val="00B050"/>
              </a:solidFill>
            </a:endParaRPr>
          </a:p>
        </p:txBody>
      </p:sp>
      <p:sp>
        <p:nvSpPr>
          <p:cNvPr id="12" name="Content Placeholder 2"/>
          <p:cNvSpPr txBox="1">
            <a:spLocks/>
          </p:cNvSpPr>
          <p:nvPr/>
        </p:nvSpPr>
        <p:spPr>
          <a:xfrm>
            <a:off x="152401" y="903289"/>
            <a:ext cx="8686799" cy="48434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magnitude comparator is a combinational circuit that compares two given numbers and determines whether one is equal to, less than or greater than the other.</a:t>
            </a:r>
          </a:p>
          <a:p>
            <a:r>
              <a:rPr lang="en-US" sz="2400" dirty="0" smtClean="0"/>
              <a:t>In order to determine whether A is greater than or less than B we inspect the relative magnitude of pairs of significant digits, starting from the most significant position. The comparison is done by successively comparing the next adjacent lower pair of digits if the digits of the pair under examination are equal.</a:t>
            </a:r>
            <a:endParaRPr lang="en-US" sz="2400" dirty="0"/>
          </a:p>
        </p:txBody>
      </p:sp>
    </p:spTree>
    <p:extLst>
      <p:ext uri="{BB962C8B-B14F-4D97-AF65-F5344CB8AC3E}">
        <p14:creationId xmlns:p14="http://schemas.microsoft.com/office/powerpoint/2010/main" val="3441949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41</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41</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41</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1212309" y="762037"/>
            <a:ext cx="6115050" cy="2327436"/>
          </a:xfrm>
          <a:prstGeom prst="rect">
            <a:avLst/>
          </a:prstGeom>
        </p:spPr>
      </p:pic>
      <p:pic>
        <p:nvPicPr>
          <p:cNvPr id="12" name="Picture 11"/>
          <p:cNvPicPr>
            <a:picLocks noChangeAspect="1"/>
          </p:cNvPicPr>
          <p:nvPr/>
        </p:nvPicPr>
        <p:blipFill>
          <a:blip r:embed="rId3"/>
          <a:stretch>
            <a:fillRect/>
          </a:stretch>
        </p:blipFill>
        <p:spPr>
          <a:xfrm>
            <a:off x="1212309" y="3149798"/>
            <a:ext cx="5955758" cy="2345135"/>
          </a:xfrm>
          <a:prstGeom prst="rect">
            <a:avLst/>
          </a:prstGeom>
        </p:spPr>
      </p:pic>
      <p:sp>
        <p:nvSpPr>
          <p:cNvPr id="13" name="Title 1"/>
          <p:cNvSpPr txBox="1">
            <a:spLocks/>
          </p:cNvSpPr>
          <p:nvPr/>
        </p:nvSpPr>
        <p:spPr>
          <a:xfrm>
            <a:off x="533400" y="-13402"/>
            <a:ext cx="81534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Magnitude Comparator</a:t>
            </a:r>
            <a:endParaRPr lang="en-US" sz="3200" dirty="0">
              <a:solidFill>
                <a:srgbClr val="00B050"/>
              </a:solidFill>
            </a:endParaRPr>
          </a:p>
        </p:txBody>
      </p:sp>
      <p:sp>
        <p:nvSpPr>
          <p:cNvPr id="16" name="TextBox 15"/>
          <p:cNvSpPr txBox="1"/>
          <p:nvPr/>
        </p:nvSpPr>
        <p:spPr>
          <a:xfrm>
            <a:off x="1727375" y="5723533"/>
            <a:ext cx="5689250" cy="400110"/>
          </a:xfrm>
          <a:prstGeom prst="rect">
            <a:avLst/>
          </a:prstGeom>
          <a:noFill/>
        </p:spPr>
        <p:txBody>
          <a:bodyPr wrap="none" rtlCol="0">
            <a:spAutoFit/>
          </a:bodyPr>
          <a:lstStyle/>
          <a:p>
            <a:r>
              <a:rPr lang="en-US" sz="2000" b="1" dirty="0" smtClean="0"/>
              <a:t>Figure 7.20: </a:t>
            </a:r>
            <a:r>
              <a:rPr lang="en-US" sz="2000" dirty="0" smtClean="0"/>
              <a:t>Magnitude Comparator with truth table</a:t>
            </a:r>
            <a:endParaRPr lang="en-US" sz="2000" b="1" dirty="0"/>
          </a:p>
        </p:txBody>
      </p:sp>
    </p:spTree>
    <p:extLst>
      <p:ext uri="{BB962C8B-B14F-4D97-AF65-F5344CB8AC3E}">
        <p14:creationId xmlns:p14="http://schemas.microsoft.com/office/powerpoint/2010/main" val="919603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42</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1219200" y="62592"/>
            <a:ext cx="7137400" cy="485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4-bit Magnitude Comparator</a:t>
            </a:r>
            <a:endParaRPr lang="en-US" sz="3200" dirty="0">
              <a:solidFill>
                <a:srgbClr val="00B050"/>
              </a:solidFill>
            </a:endParaRPr>
          </a:p>
        </p:txBody>
      </p:sp>
      <p:sp>
        <p:nvSpPr>
          <p:cNvPr id="12" name="Content Placeholder 2"/>
          <p:cNvSpPr txBox="1">
            <a:spLocks/>
          </p:cNvSpPr>
          <p:nvPr/>
        </p:nvSpPr>
        <p:spPr>
          <a:xfrm>
            <a:off x="609600" y="659691"/>
            <a:ext cx="7747000" cy="475050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To determine whether </a:t>
            </a:r>
            <a:r>
              <a:rPr lang="en-US" sz="2400" i="1" dirty="0" smtClean="0"/>
              <a:t>A </a:t>
            </a:r>
            <a:r>
              <a:rPr lang="en-US" sz="2400" dirty="0" smtClean="0"/>
              <a:t>is greater or less than </a:t>
            </a:r>
            <a:r>
              <a:rPr lang="en-US" sz="2400" i="1" dirty="0" smtClean="0"/>
              <a:t>B</a:t>
            </a:r>
            <a:r>
              <a:rPr lang="en-US" sz="2400" dirty="0" smtClean="0"/>
              <a:t>. We consider the relative magnitude of pairs of significant digits starting from the </a:t>
            </a:r>
            <a:r>
              <a:rPr lang="en-US" sz="2400" dirty="0" err="1" smtClean="0"/>
              <a:t>MSB</a:t>
            </a:r>
            <a:r>
              <a:rPr lang="en-US" sz="2400" dirty="0" smtClean="0"/>
              <a:t> position. If the two digits are equal then we compare the next lower significant pair of digits.</a:t>
            </a:r>
          </a:p>
          <a:p>
            <a:r>
              <a:rPr lang="en-US" sz="2400" dirty="0" smtClean="0"/>
              <a:t>The comparison follows until a pair of unequal digits are reached. If the corresponding digit of </a:t>
            </a:r>
            <a:r>
              <a:rPr lang="en-US" sz="2400" i="1" dirty="0" smtClean="0"/>
              <a:t>A </a:t>
            </a:r>
            <a:r>
              <a:rPr lang="en-US" sz="2400" dirty="0" smtClean="0"/>
              <a:t>is 1 and that of </a:t>
            </a:r>
            <a:r>
              <a:rPr lang="en-US" sz="2400" i="1" dirty="0" smtClean="0"/>
              <a:t>B </a:t>
            </a:r>
            <a:r>
              <a:rPr lang="en-US" sz="2400" dirty="0" smtClean="0"/>
              <a:t>is 0, then </a:t>
            </a:r>
            <a:r>
              <a:rPr lang="en-US" sz="2400" i="1" dirty="0" smtClean="0"/>
              <a:t>A </a:t>
            </a:r>
            <a:r>
              <a:rPr lang="en-US" sz="2400" dirty="0" smtClean="0"/>
              <a:t>&gt; </a:t>
            </a:r>
            <a:r>
              <a:rPr lang="en-US" sz="2400" i="1" dirty="0" smtClean="0"/>
              <a:t>B</a:t>
            </a:r>
            <a:r>
              <a:rPr lang="en-US" sz="2400" dirty="0" smtClean="0"/>
              <a:t>. If the corresponding digit </a:t>
            </a:r>
            <a:r>
              <a:rPr lang="en-US" sz="2400" i="1" dirty="0" smtClean="0"/>
              <a:t>A </a:t>
            </a:r>
            <a:r>
              <a:rPr lang="en-US" sz="2400" dirty="0" smtClean="0"/>
              <a:t>is 0 and that of </a:t>
            </a:r>
            <a:r>
              <a:rPr lang="en-US" sz="2400" i="1" dirty="0" smtClean="0"/>
              <a:t>B </a:t>
            </a:r>
            <a:r>
              <a:rPr lang="en-US" sz="2400" dirty="0" smtClean="0"/>
              <a:t>is 1, then </a:t>
            </a:r>
            <a:r>
              <a:rPr lang="en-US" sz="2400" i="1" dirty="0" smtClean="0"/>
              <a:t>A </a:t>
            </a:r>
            <a:r>
              <a:rPr lang="en-US" sz="2400" dirty="0" smtClean="0"/>
              <a:t>&lt; </a:t>
            </a:r>
            <a:r>
              <a:rPr lang="en-US" sz="2400" i="1" dirty="0" smtClean="0"/>
              <a:t>B</a:t>
            </a:r>
            <a:r>
              <a:rPr lang="en-US" sz="2400" dirty="0" smtClean="0"/>
              <a:t>. This discussion can be expressed logically as:</a:t>
            </a:r>
          </a:p>
          <a:p>
            <a:endParaRPr lang="en-US" sz="2400" dirty="0" smtClean="0"/>
          </a:p>
          <a:p>
            <a:endParaRPr lang="en-US" sz="2400" dirty="0" smtClean="0"/>
          </a:p>
        </p:txBody>
      </p:sp>
    </p:spTree>
    <p:extLst>
      <p:ext uri="{BB962C8B-B14F-4D97-AF65-F5344CB8AC3E}">
        <p14:creationId xmlns:p14="http://schemas.microsoft.com/office/powerpoint/2010/main" val="2070490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43</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43</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43</a:t>
            </a:fld>
            <a:endParaRPr lang="en-US"/>
          </a:p>
        </p:txBody>
      </p:sp>
      <p:cxnSp>
        <p:nvCxnSpPr>
          <p:cNvPr id="6" name="Straight Connector 5"/>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Octagon 6"/>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43</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1219200" y="62592"/>
            <a:ext cx="7137400" cy="485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4-bit Magnitude Comparator</a:t>
            </a:r>
            <a:endParaRPr lang="en-US" sz="3200" dirty="0">
              <a:solidFill>
                <a:srgbClr val="00B050"/>
              </a:solidFill>
            </a:endParaRPr>
          </a:p>
        </p:txBody>
      </p:sp>
      <p:sp>
        <p:nvSpPr>
          <p:cNvPr id="12" name="Content Placeholder 2"/>
          <p:cNvSpPr txBox="1">
            <a:spLocks/>
          </p:cNvSpPr>
          <p:nvPr/>
        </p:nvSpPr>
        <p:spPr>
          <a:xfrm>
            <a:off x="330200" y="656317"/>
            <a:ext cx="8026400" cy="475050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p>
          <a:p>
            <a:endParaRPr lang="en-US" sz="2400" dirty="0"/>
          </a:p>
          <a:p>
            <a:endParaRPr lang="en-US" sz="2400" dirty="0" smtClean="0"/>
          </a:p>
          <a:p>
            <a:endParaRPr lang="en-US" sz="2400" dirty="0"/>
          </a:p>
          <a:p>
            <a:endParaRPr lang="en-US" sz="2400" dirty="0" smtClean="0"/>
          </a:p>
          <a:p>
            <a:r>
              <a:rPr lang="en-US" sz="2400" dirty="0"/>
              <a:t>The logic diagram of 4-bit comparator is shown in the next slide. The four output </a:t>
            </a:r>
            <a:r>
              <a:rPr lang="en-US" sz="2400" dirty="0" smtClean="0"/>
              <a:t>X</a:t>
            </a:r>
            <a:r>
              <a:rPr lang="en-US" sz="2400" baseline="-25000" dirty="0" smtClean="0"/>
              <a:t>0</a:t>
            </a:r>
            <a:r>
              <a:rPr lang="en-US" sz="2400" dirty="0" smtClean="0"/>
              <a:t>, X</a:t>
            </a:r>
            <a:r>
              <a:rPr lang="en-US" sz="2400" baseline="-25000" dirty="0" smtClean="0"/>
              <a:t>1</a:t>
            </a:r>
            <a:r>
              <a:rPr lang="en-US" sz="2400" dirty="0" smtClean="0"/>
              <a:t>, X</a:t>
            </a:r>
            <a:r>
              <a:rPr lang="en-US" sz="2400" baseline="-25000" dirty="0" smtClean="0"/>
              <a:t>2</a:t>
            </a:r>
            <a:r>
              <a:rPr lang="en-US" sz="2400" dirty="0" smtClean="0"/>
              <a:t> </a:t>
            </a:r>
            <a:r>
              <a:rPr lang="en-US" sz="2400" dirty="0"/>
              <a:t>and </a:t>
            </a:r>
            <a:r>
              <a:rPr lang="en-US" sz="2400" dirty="0" smtClean="0"/>
              <a:t>X</a:t>
            </a:r>
            <a:r>
              <a:rPr lang="en-US" sz="2400" baseline="-25000" dirty="0" smtClean="0"/>
              <a:t>3</a:t>
            </a:r>
            <a:r>
              <a:rPr lang="en-US" sz="2400" dirty="0" smtClean="0"/>
              <a:t> </a:t>
            </a:r>
            <a:r>
              <a:rPr lang="en-US" sz="2400" dirty="0"/>
              <a:t>are generated with Ex-NOR gates are applied to an AND gate (Gate 1). It gives the output binary A = B. The OR gate (Gate 2) gives the output binary A &gt; B and the OR gate (Gate 3) gives the output binary A &lt; B.</a:t>
            </a:r>
          </a:p>
          <a:p>
            <a:endParaRPr lang="en-US" sz="2400" dirty="0" smtClean="0"/>
          </a:p>
          <a:p>
            <a:endParaRPr lang="en-US" sz="2400" dirty="0" smtClean="0"/>
          </a:p>
        </p:txBody>
      </p:sp>
      <p:pic>
        <p:nvPicPr>
          <p:cNvPr id="13" name="Picture 12"/>
          <p:cNvPicPr>
            <a:picLocks noChangeAspect="1"/>
          </p:cNvPicPr>
          <p:nvPr/>
        </p:nvPicPr>
        <p:blipFill>
          <a:blip r:embed="rId2"/>
          <a:stretch>
            <a:fillRect/>
          </a:stretch>
        </p:blipFill>
        <p:spPr>
          <a:xfrm>
            <a:off x="1633537" y="1641476"/>
            <a:ext cx="5419725" cy="1009650"/>
          </a:xfrm>
          <a:prstGeom prst="rect">
            <a:avLst/>
          </a:prstGeom>
        </p:spPr>
      </p:pic>
      <p:pic>
        <p:nvPicPr>
          <p:cNvPr id="14" name="Picture 13"/>
          <p:cNvPicPr>
            <a:picLocks noChangeAspect="1"/>
          </p:cNvPicPr>
          <p:nvPr/>
        </p:nvPicPr>
        <p:blipFill>
          <a:blip r:embed="rId3"/>
          <a:stretch>
            <a:fillRect/>
          </a:stretch>
        </p:blipFill>
        <p:spPr>
          <a:xfrm>
            <a:off x="2214561" y="809395"/>
            <a:ext cx="4257675" cy="638175"/>
          </a:xfrm>
          <a:prstGeom prst="rect">
            <a:avLst/>
          </a:prstGeom>
        </p:spPr>
      </p:pic>
    </p:spTree>
    <p:extLst>
      <p:ext uri="{BB962C8B-B14F-4D97-AF65-F5344CB8AC3E}">
        <p14:creationId xmlns:p14="http://schemas.microsoft.com/office/powerpoint/2010/main" val="3565303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solidFill>
                  <a:prstClr val="black">
                    <a:tint val="75000"/>
                  </a:prstClr>
                </a:solidFill>
              </a:rPr>
              <a:pPr/>
              <a:t>44</a:t>
            </a:fld>
            <a:endParaRPr lang="en-US">
              <a:solidFill>
                <a:prstClr val="black">
                  <a:tint val="75000"/>
                </a:prstClr>
              </a:solidFill>
            </a:endParaRPr>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solidFill>
                  <a:prstClr val="black">
                    <a:tint val="75000"/>
                  </a:prstClr>
                </a:solidFill>
              </a:rPr>
              <a:pPr/>
              <a:t>44</a:t>
            </a:fld>
            <a:endParaRPr lang="en-US">
              <a:solidFill>
                <a:prstClr val="black">
                  <a:tint val="75000"/>
                </a:prstClr>
              </a:solidFill>
            </a:endParaRPr>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solidFill>
                  <a:prstClr val="black">
                    <a:tint val="75000"/>
                  </a:prstClr>
                </a:solidFill>
              </a:rPr>
              <a:pPr/>
              <a:t>44</a:t>
            </a:fld>
            <a:endParaRPr lang="en-US">
              <a:solidFill>
                <a:prstClr val="black">
                  <a:tint val="75000"/>
                </a:prstClr>
              </a:solidFill>
            </a:endParaRPr>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prstClr val="black"/>
                </a:solidFill>
                <a:latin typeface="Times New Roman" pitchFamily="18" charset="0"/>
                <a:cs typeface="Times New Roman" pitchFamily="18" charset="0"/>
              </a:rPr>
              <a:pPr/>
              <a:t>44</a:t>
            </a:fld>
            <a:endParaRPr lang="en-US" sz="3600" dirty="0">
              <a:solidFill>
                <a:prstClr val="black"/>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solidFill>
                  <a:prstClr val="black"/>
                </a:solidFill>
                <a:latin typeface="Times New Roman" pitchFamily="18" charset="0"/>
                <a:cs typeface="Times New Roman" pitchFamily="18" charset="0"/>
              </a:rPr>
              <a:t>George ZIBA , DEPT. of EEE, School of Engineering, UNZA</a:t>
            </a:r>
            <a:endParaRPr lang="en-US" sz="1100" b="1" dirty="0">
              <a:solidFill>
                <a:prstClr val="black"/>
              </a:solidFill>
              <a:latin typeface="Times New Roman" pitchFamily="18" charset="0"/>
              <a:cs typeface="Times New Roman" pitchFamily="18" charset="0"/>
            </a:endParaRPr>
          </a:p>
        </p:txBody>
      </p:sp>
      <p:sp>
        <p:nvSpPr>
          <p:cNvPr id="10" name="Title 1"/>
          <p:cNvSpPr txBox="1">
            <a:spLocks/>
          </p:cNvSpPr>
          <p:nvPr/>
        </p:nvSpPr>
        <p:spPr>
          <a:xfrm>
            <a:off x="1219200" y="62592"/>
            <a:ext cx="7137400" cy="485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4-bit Magnitude Comparator</a:t>
            </a:r>
            <a:endParaRPr lang="en-US" sz="3200" dirty="0">
              <a:solidFill>
                <a:srgbClr val="00B050"/>
              </a:solidFill>
            </a:endParaRPr>
          </a:p>
        </p:txBody>
      </p:sp>
      <p:pic>
        <p:nvPicPr>
          <p:cNvPr id="14" name="Picture 13"/>
          <p:cNvPicPr>
            <a:picLocks noChangeAspect="1"/>
          </p:cNvPicPr>
          <p:nvPr/>
        </p:nvPicPr>
        <p:blipFill>
          <a:blip r:embed="rId2"/>
          <a:stretch>
            <a:fillRect/>
          </a:stretch>
        </p:blipFill>
        <p:spPr>
          <a:xfrm>
            <a:off x="0" y="669017"/>
            <a:ext cx="5314584" cy="4657725"/>
          </a:xfrm>
          <a:prstGeom prst="rect">
            <a:avLst/>
          </a:prstGeom>
        </p:spPr>
      </p:pic>
      <p:sp>
        <p:nvSpPr>
          <p:cNvPr id="12" name="AutoShape 2" descr="DeldSim - Implementation of 4-Bit Magnitude Comparator using IC-74LS85"/>
          <p:cNvSpPr>
            <a:spLocks noChangeAspect="1" noChangeArrowheads="1"/>
          </p:cNvSpPr>
          <p:nvPr/>
        </p:nvSpPr>
        <p:spPr bwMode="auto">
          <a:xfrm>
            <a:off x="6553200" y="27050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3"/>
          <a:srcRect l="6622" r="9200"/>
          <a:stretch/>
        </p:blipFill>
        <p:spPr>
          <a:xfrm rot="5400000">
            <a:off x="4901109" y="1452218"/>
            <a:ext cx="4721289" cy="3154890"/>
          </a:xfrm>
          <a:prstGeom prst="rect">
            <a:avLst/>
          </a:prstGeom>
        </p:spPr>
      </p:pic>
      <p:sp>
        <p:nvSpPr>
          <p:cNvPr id="17" name="TextBox 16"/>
          <p:cNvSpPr txBox="1"/>
          <p:nvPr/>
        </p:nvSpPr>
        <p:spPr>
          <a:xfrm>
            <a:off x="2121081" y="5595202"/>
            <a:ext cx="4322915" cy="400110"/>
          </a:xfrm>
          <a:prstGeom prst="rect">
            <a:avLst/>
          </a:prstGeom>
          <a:noFill/>
        </p:spPr>
        <p:txBody>
          <a:bodyPr wrap="none" rtlCol="0">
            <a:spAutoFit/>
          </a:bodyPr>
          <a:lstStyle/>
          <a:p>
            <a:r>
              <a:rPr lang="en-US" sz="2000" b="1" dirty="0" smtClean="0"/>
              <a:t>Figure 7.21: </a:t>
            </a:r>
            <a:r>
              <a:rPr lang="en-US" sz="2000" dirty="0" smtClean="0"/>
              <a:t>4-bit comparator and its IC</a:t>
            </a:r>
            <a:endParaRPr lang="en-US" sz="2000" b="1" dirty="0"/>
          </a:p>
        </p:txBody>
      </p:sp>
    </p:spTree>
    <p:extLst>
      <p:ext uri="{BB962C8B-B14F-4D97-AF65-F5344CB8AC3E}">
        <p14:creationId xmlns:p14="http://schemas.microsoft.com/office/powerpoint/2010/main" val="4192299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45</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45</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183776"/>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44</a:t>
            </a:r>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009900" y="237726"/>
            <a:ext cx="3276600" cy="6127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Multiplexer</a:t>
            </a:r>
            <a:endParaRPr lang="en-US" sz="3200" dirty="0">
              <a:solidFill>
                <a:srgbClr val="00B050"/>
              </a:solidFill>
            </a:endParaRPr>
          </a:p>
        </p:txBody>
      </p:sp>
      <p:sp>
        <p:nvSpPr>
          <p:cNvPr id="12" name="Content Placeholder 2"/>
          <p:cNvSpPr txBox="1">
            <a:spLocks/>
          </p:cNvSpPr>
          <p:nvPr/>
        </p:nvSpPr>
        <p:spPr>
          <a:xfrm>
            <a:off x="838200" y="990601"/>
            <a:ext cx="7848600" cy="3962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A </a:t>
            </a:r>
            <a:r>
              <a:rPr lang="en-US" sz="2400" i="1" dirty="0" smtClean="0"/>
              <a:t>multiplexer </a:t>
            </a:r>
            <a:r>
              <a:rPr lang="en-US" sz="2400" dirty="0" smtClean="0"/>
              <a:t>or </a:t>
            </a:r>
            <a:r>
              <a:rPr lang="en-US" sz="2400" i="1" dirty="0" smtClean="0"/>
              <a:t>MUX</a:t>
            </a:r>
            <a:r>
              <a:rPr lang="en-US" sz="2400" dirty="0" smtClean="0"/>
              <a:t>, also called a </a:t>
            </a:r>
            <a:r>
              <a:rPr lang="en-US" sz="2400" i="1" dirty="0" smtClean="0"/>
              <a:t>data selector</a:t>
            </a:r>
            <a:r>
              <a:rPr lang="en-US" sz="2400" dirty="0" smtClean="0"/>
              <a:t>, is a combinational circuit with more than one input line, one output line and more than one selection line. </a:t>
            </a:r>
          </a:p>
          <a:p>
            <a:pPr algn="just"/>
            <a:r>
              <a:rPr lang="en-US" sz="2400" dirty="0" smtClean="0"/>
              <a:t>There are some multiplexer ICs that provide complementary outputs. Also, multiplexers in IC form almost invariably have an ENABLE or STROBE input, which needs to be active for the multiplexer to be able to perform its intended function.</a:t>
            </a:r>
          </a:p>
        </p:txBody>
      </p:sp>
    </p:spTree>
    <p:extLst>
      <p:ext uri="{BB962C8B-B14F-4D97-AF65-F5344CB8AC3E}">
        <p14:creationId xmlns:p14="http://schemas.microsoft.com/office/powerpoint/2010/main" val="3274445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46</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46</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46</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183776"/>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46</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3009900" y="237726"/>
            <a:ext cx="3276600" cy="6127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Multiplexer</a:t>
            </a:r>
            <a:endParaRPr lang="en-US" sz="3200" dirty="0">
              <a:solidFill>
                <a:srgbClr val="00B050"/>
              </a:solidFill>
            </a:endParaRPr>
          </a:p>
        </p:txBody>
      </p:sp>
      <p:sp>
        <p:nvSpPr>
          <p:cNvPr id="11" name="Content Placeholder 2"/>
          <p:cNvSpPr txBox="1">
            <a:spLocks/>
          </p:cNvSpPr>
          <p:nvPr/>
        </p:nvSpPr>
        <p:spPr>
          <a:xfrm>
            <a:off x="838200" y="990601"/>
            <a:ext cx="7848600" cy="3962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dirty="0"/>
              <a:t>multiplexer selects binary information present on any one of the input lines, depending upon the logic status of the selection inputs, and routes it to the output line.</a:t>
            </a:r>
          </a:p>
          <a:p>
            <a:r>
              <a:rPr lang="en-US" sz="2400" dirty="0"/>
              <a:t>If there are n selection lines, then the number of maximum possible input lines is 2</a:t>
            </a:r>
            <a:r>
              <a:rPr lang="en-US" sz="2400" baseline="30000" dirty="0"/>
              <a:t>n</a:t>
            </a:r>
            <a:r>
              <a:rPr lang="en-US" sz="2400" dirty="0"/>
              <a:t> and the multiplexer is referred to as a 2</a:t>
            </a:r>
            <a:r>
              <a:rPr lang="en-US" sz="2400" baseline="30000" dirty="0"/>
              <a:t>n</a:t>
            </a:r>
            <a:r>
              <a:rPr lang="en-US" sz="2400" dirty="0"/>
              <a:t> -to-1 </a:t>
            </a:r>
            <a:r>
              <a:rPr lang="fr-FR" sz="2400" dirty="0"/>
              <a:t>multiplexer or 2</a:t>
            </a:r>
            <a:r>
              <a:rPr lang="fr-FR" sz="2400" baseline="30000" dirty="0"/>
              <a:t>n</a:t>
            </a:r>
            <a:r>
              <a:rPr lang="fr-FR" sz="2400" dirty="0"/>
              <a:t> ×1 multiplexer.</a:t>
            </a:r>
            <a:endParaRPr lang="en-US" sz="2400" dirty="0"/>
          </a:p>
          <a:p>
            <a:pPr algn="just"/>
            <a:endParaRPr lang="en-US" sz="2400" dirty="0" smtClean="0"/>
          </a:p>
        </p:txBody>
      </p:sp>
    </p:spTree>
    <p:extLst>
      <p:ext uri="{BB962C8B-B14F-4D97-AF65-F5344CB8AC3E}">
        <p14:creationId xmlns:p14="http://schemas.microsoft.com/office/powerpoint/2010/main" val="689563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47</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47</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47</a:t>
            </a:fld>
            <a:endParaRPr lang="en-US"/>
          </a:p>
        </p:txBody>
      </p:sp>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47</a:t>
            </a:fld>
            <a:endParaRPr lang="en-US"/>
          </a:p>
        </p:txBody>
      </p:sp>
      <p:cxnSp>
        <p:nvCxnSpPr>
          <p:cNvPr id="7" name="Straight Connector 6"/>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Octagon 7"/>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800" y="183776"/>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47</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2" name="Title 1"/>
          <p:cNvSpPr txBox="1">
            <a:spLocks/>
          </p:cNvSpPr>
          <p:nvPr/>
        </p:nvSpPr>
        <p:spPr>
          <a:xfrm>
            <a:off x="3009900" y="237726"/>
            <a:ext cx="3276600" cy="6127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Multiplexer</a:t>
            </a:r>
            <a:endParaRPr lang="en-US" sz="3200" dirty="0">
              <a:solidFill>
                <a:srgbClr val="00B050"/>
              </a:solidFill>
            </a:endParaRPr>
          </a:p>
        </p:txBody>
      </p:sp>
      <p:pic>
        <p:nvPicPr>
          <p:cNvPr id="14" name="Picture 13"/>
          <p:cNvPicPr>
            <a:picLocks noChangeAspect="1"/>
          </p:cNvPicPr>
          <p:nvPr/>
        </p:nvPicPr>
        <p:blipFill>
          <a:blip r:embed="rId2"/>
          <a:stretch>
            <a:fillRect/>
          </a:stretch>
        </p:blipFill>
        <p:spPr>
          <a:xfrm>
            <a:off x="276225" y="904450"/>
            <a:ext cx="4095752" cy="3517610"/>
          </a:xfrm>
          <a:prstGeom prst="rect">
            <a:avLst/>
          </a:prstGeom>
        </p:spPr>
      </p:pic>
      <p:pic>
        <p:nvPicPr>
          <p:cNvPr id="15" name="Picture 14"/>
          <p:cNvPicPr>
            <a:picLocks noChangeAspect="1"/>
          </p:cNvPicPr>
          <p:nvPr/>
        </p:nvPicPr>
        <p:blipFill>
          <a:blip r:embed="rId3"/>
          <a:stretch>
            <a:fillRect/>
          </a:stretch>
        </p:blipFill>
        <p:spPr>
          <a:xfrm>
            <a:off x="5136487" y="1016747"/>
            <a:ext cx="3684784" cy="2612087"/>
          </a:xfrm>
          <a:prstGeom prst="rect">
            <a:avLst/>
          </a:prstGeom>
        </p:spPr>
      </p:pic>
      <p:pic>
        <p:nvPicPr>
          <p:cNvPr id="16" name="Picture 15"/>
          <p:cNvPicPr>
            <a:picLocks noChangeAspect="1"/>
          </p:cNvPicPr>
          <p:nvPr/>
        </p:nvPicPr>
        <p:blipFill>
          <a:blip r:embed="rId4"/>
          <a:stretch>
            <a:fillRect/>
          </a:stretch>
        </p:blipFill>
        <p:spPr>
          <a:xfrm>
            <a:off x="6151334" y="3964311"/>
            <a:ext cx="2535466" cy="1518493"/>
          </a:xfrm>
          <a:prstGeom prst="rect">
            <a:avLst/>
          </a:prstGeom>
        </p:spPr>
      </p:pic>
      <p:sp>
        <p:nvSpPr>
          <p:cNvPr id="17" name="TextBox 16"/>
          <p:cNvSpPr txBox="1"/>
          <p:nvPr/>
        </p:nvSpPr>
        <p:spPr>
          <a:xfrm>
            <a:off x="1988352" y="5687959"/>
            <a:ext cx="5014899" cy="400110"/>
          </a:xfrm>
          <a:prstGeom prst="rect">
            <a:avLst/>
          </a:prstGeom>
          <a:noFill/>
        </p:spPr>
        <p:txBody>
          <a:bodyPr wrap="none" rtlCol="0">
            <a:spAutoFit/>
          </a:bodyPr>
          <a:lstStyle/>
          <a:p>
            <a:r>
              <a:rPr lang="en-US" sz="2000" b="1" dirty="0" smtClean="0"/>
              <a:t>Figure 7.22: </a:t>
            </a:r>
            <a:r>
              <a:rPr lang="en-US" sz="2000" dirty="0" smtClean="0"/>
              <a:t>Multiplexer circuit and truth table</a:t>
            </a:r>
            <a:endParaRPr lang="en-US" sz="2000" b="1" dirty="0"/>
          </a:p>
        </p:txBody>
      </p:sp>
    </p:spTree>
    <p:extLst>
      <p:ext uri="{BB962C8B-B14F-4D97-AF65-F5344CB8AC3E}">
        <p14:creationId xmlns:p14="http://schemas.microsoft.com/office/powerpoint/2010/main" val="4257039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VHDL</a:t>
            </a:r>
            <a:r>
              <a:rPr lang="en-US" dirty="0"/>
              <a:t> Code for a Multiplexer</a:t>
            </a:r>
          </a:p>
        </p:txBody>
      </p:sp>
      <p:sp>
        <p:nvSpPr>
          <p:cNvPr id="3" name="Content Placeholder 2"/>
          <p:cNvSpPr>
            <a:spLocks noGrp="1"/>
          </p:cNvSpPr>
          <p:nvPr>
            <p:ph idx="1"/>
          </p:nvPr>
        </p:nvSpPr>
        <p:spPr/>
        <p:txBody>
          <a:bodyPr>
            <a:normAutofit fontScale="62500" lnSpcReduction="20000"/>
          </a:bodyPr>
          <a:lstStyle/>
          <a:p>
            <a:r>
              <a:rPr lang="en-US" dirty="0"/>
              <a:t>Library </a:t>
            </a:r>
            <a:r>
              <a:rPr lang="en-US" dirty="0" err="1"/>
              <a:t>ieee</a:t>
            </a:r>
            <a:r>
              <a:rPr lang="en-US" dirty="0"/>
              <a:t>; </a:t>
            </a:r>
          </a:p>
          <a:p>
            <a:r>
              <a:rPr lang="en-US" dirty="0"/>
              <a:t>use ieee.std_logic_1164.all;</a:t>
            </a:r>
          </a:p>
          <a:p>
            <a:r>
              <a:rPr lang="en-US" dirty="0"/>
              <a:t>  </a:t>
            </a:r>
          </a:p>
          <a:p>
            <a:r>
              <a:rPr lang="en-US" dirty="0"/>
              <a:t>entity mux is</a:t>
            </a:r>
          </a:p>
          <a:p>
            <a:r>
              <a:rPr lang="en-US" dirty="0"/>
              <a:t>   </a:t>
            </a:r>
            <a:r>
              <a:rPr lang="en-US" dirty="0" smtClean="0"/>
              <a:t>port(A,B,D0,D1,D2,D3:in </a:t>
            </a:r>
            <a:r>
              <a:rPr lang="en-US" dirty="0"/>
              <a:t>bit; Y:out bit);</a:t>
            </a:r>
          </a:p>
          <a:p>
            <a:r>
              <a:rPr lang="en-US" dirty="0"/>
              <a:t>end mux;</a:t>
            </a:r>
          </a:p>
          <a:p>
            <a:r>
              <a:rPr lang="en-US" dirty="0"/>
              <a:t>  </a:t>
            </a:r>
          </a:p>
          <a:p>
            <a:r>
              <a:rPr lang="en-US" dirty="0"/>
              <a:t>architecture data of mux is</a:t>
            </a:r>
          </a:p>
          <a:p>
            <a:r>
              <a:rPr lang="en-US" dirty="0"/>
              <a:t>begin </a:t>
            </a:r>
          </a:p>
          <a:p>
            <a:r>
              <a:rPr lang="en-US" dirty="0"/>
              <a:t>   Y&lt;= (not S0 and not S1 and D0) or </a:t>
            </a:r>
          </a:p>
          <a:p>
            <a:r>
              <a:rPr lang="en-US" dirty="0"/>
              <a:t>      (S0 and not S1 and D1) or </a:t>
            </a:r>
          </a:p>
          <a:p>
            <a:r>
              <a:rPr lang="en-US" dirty="0"/>
              <a:t>      (not S0 and S1 and D2) or</a:t>
            </a:r>
          </a:p>
          <a:p>
            <a:r>
              <a:rPr lang="en-US" dirty="0"/>
              <a:t>      (S0 and S1 and D3); </a:t>
            </a:r>
          </a:p>
          <a:p>
            <a:r>
              <a:rPr lang="en-US" dirty="0"/>
              <a:t>end data;</a:t>
            </a:r>
          </a:p>
        </p:txBody>
      </p:sp>
      <p:sp>
        <p:nvSpPr>
          <p:cNvPr id="4" name="Slide Number Placeholder 3"/>
          <p:cNvSpPr>
            <a:spLocks noGrp="1"/>
          </p:cNvSpPr>
          <p:nvPr>
            <p:ph type="sldNum" sz="quarter" idx="12"/>
          </p:nvPr>
        </p:nvSpPr>
        <p:spPr/>
        <p:txBody>
          <a:bodyPr/>
          <a:lstStyle/>
          <a:p>
            <a:fld id="{D870E9BA-92E5-4D52-8834-4CFBC0680828}" type="slidenum">
              <a:rPr lang="en-US" smtClean="0"/>
              <a:pPr/>
              <a:t>48</a:t>
            </a:fld>
            <a:endParaRPr lang="en-US"/>
          </a:p>
        </p:txBody>
      </p:sp>
    </p:spTree>
    <p:extLst>
      <p:ext uri="{BB962C8B-B14F-4D97-AF65-F5344CB8AC3E}">
        <p14:creationId xmlns:p14="http://schemas.microsoft.com/office/powerpoint/2010/main" val="11518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49</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Multiplexer</a:t>
            </a:r>
            <a:endParaRPr lang="en-US" sz="3200" dirty="0">
              <a:solidFill>
                <a:srgbClr val="00B050"/>
              </a:solidFill>
            </a:endParaRPr>
          </a:p>
          <a:p>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49</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657225" y="788148"/>
            <a:ext cx="7343775" cy="5457825"/>
          </a:xfrm>
          <a:prstGeom prst="rect">
            <a:avLst/>
          </a:prstGeom>
        </p:spPr>
      </p:pic>
    </p:spTree>
    <p:extLst>
      <p:ext uri="{BB962C8B-B14F-4D97-AF65-F5344CB8AC3E}">
        <p14:creationId xmlns:p14="http://schemas.microsoft.com/office/powerpoint/2010/main" val="166573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179456"/>
            <a:ext cx="8229600" cy="5334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Introduction</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4</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838200" y="941456"/>
            <a:ext cx="7848600" cy="52355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different steps involved in the design of a combinational logic circuit are as follows:</a:t>
            </a:r>
          </a:p>
          <a:p>
            <a:pPr marL="514350" indent="-514350">
              <a:buFont typeface="+mj-lt"/>
              <a:buAutoNum type="arabicPeriod"/>
            </a:pPr>
            <a:r>
              <a:rPr lang="en-US" sz="2400" dirty="0" smtClean="0"/>
              <a:t>Statement of the problem.</a:t>
            </a:r>
          </a:p>
          <a:p>
            <a:pPr marL="514350" indent="-514350">
              <a:buFont typeface="+mj-lt"/>
              <a:buAutoNum type="arabicPeriod"/>
            </a:pPr>
            <a:r>
              <a:rPr lang="en-US" sz="2400" dirty="0" smtClean="0"/>
              <a:t>Identification of input and output variables.</a:t>
            </a:r>
          </a:p>
          <a:p>
            <a:pPr marL="514350" indent="-514350">
              <a:buFont typeface="+mj-lt"/>
              <a:buAutoNum type="arabicPeriod"/>
            </a:pPr>
            <a:r>
              <a:rPr lang="en-US" sz="2400" dirty="0" smtClean="0"/>
              <a:t>Expressing the relationship between the input and output variables.</a:t>
            </a:r>
          </a:p>
          <a:p>
            <a:pPr marL="514350" indent="-514350">
              <a:buFont typeface="+mj-lt"/>
              <a:buAutoNum type="arabicPeriod"/>
            </a:pPr>
            <a:r>
              <a:rPr lang="en-US" sz="2400" dirty="0" smtClean="0"/>
              <a:t>Construction of a truth table to meet input–output requirements.</a:t>
            </a:r>
          </a:p>
          <a:p>
            <a:pPr marL="514350" indent="-514350">
              <a:buFont typeface="+mj-lt"/>
              <a:buAutoNum type="arabicPeriod"/>
            </a:pPr>
            <a:r>
              <a:rPr lang="en-US" sz="2400" dirty="0" smtClean="0"/>
              <a:t>Writing Boolean expressions for various output variables in terms of input variables.</a:t>
            </a:r>
          </a:p>
          <a:p>
            <a:pPr marL="514350" indent="-514350">
              <a:buFont typeface="+mj-lt"/>
              <a:buAutoNum type="arabicPeriod"/>
            </a:pPr>
            <a:r>
              <a:rPr lang="en-US" sz="2400" dirty="0" smtClean="0"/>
              <a:t>Minimization of Boolean expressions.</a:t>
            </a:r>
          </a:p>
          <a:p>
            <a:pPr marL="514350" indent="-514350">
              <a:buFont typeface="+mj-lt"/>
              <a:buAutoNum type="arabicPeriod"/>
            </a:pPr>
            <a:r>
              <a:rPr lang="en-US" sz="2400" dirty="0" smtClean="0"/>
              <a:t>Implementation of minimized Boolean expressions.</a:t>
            </a:r>
            <a:endParaRPr lang="en-US" sz="2400" dirty="0"/>
          </a:p>
        </p:txBody>
      </p:sp>
    </p:spTree>
    <p:extLst>
      <p:ext uri="{BB962C8B-B14F-4D97-AF65-F5344CB8AC3E}">
        <p14:creationId xmlns:p14="http://schemas.microsoft.com/office/powerpoint/2010/main" val="11044009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50</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50</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340100" y="300878"/>
            <a:ext cx="2616200" cy="600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Encoders</a:t>
            </a:r>
            <a:endParaRPr lang="en-US" sz="3200" dirty="0">
              <a:solidFill>
                <a:srgbClr val="00B050"/>
              </a:solidFill>
            </a:endParaRPr>
          </a:p>
        </p:txBody>
      </p:sp>
      <p:sp>
        <p:nvSpPr>
          <p:cNvPr id="12" name="Content Placeholder 2"/>
          <p:cNvSpPr txBox="1">
            <a:spLocks/>
          </p:cNvSpPr>
          <p:nvPr/>
        </p:nvSpPr>
        <p:spPr>
          <a:xfrm>
            <a:off x="419100" y="1008903"/>
            <a:ext cx="8305800" cy="50212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An </a:t>
            </a:r>
            <a:r>
              <a:rPr lang="en-US" sz="2400" i="1" dirty="0" smtClean="0"/>
              <a:t>encoder </a:t>
            </a:r>
            <a:r>
              <a:rPr lang="en-US" sz="2400" dirty="0" smtClean="0"/>
              <a:t>is a multiplexer without its single output line. It is a combinational logic function that has 2</a:t>
            </a:r>
            <a:r>
              <a:rPr lang="en-US" sz="2400" baseline="30000" dirty="0" smtClean="0"/>
              <a:t>n</a:t>
            </a:r>
            <a:r>
              <a:rPr lang="en-US" sz="2400" dirty="0" smtClean="0"/>
              <a:t> (or fewer) input lines and n output lines, which correspond to n selection lines in a multiplexer.</a:t>
            </a:r>
          </a:p>
          <a:p>
            <a:r>
              <a:rPr lang="en-US" sz="2400" dirty="0" smtClean="0"/>
              <a:t>The n output lines generate the binary code for the possible 2</a:t>
            </a:r>
            <a:r>
              <a:rPr lang="en-US" sz="2400" baseline="30000" dirty="0" smtClean="0"/>
              <a:t>n</a:t>
            </a:r>
            <a:r>
              <a:rPr lang="en-US" sz="2400" dirty="0" smtClean="0"/>
              <a:t> input lines. Let us take the case of an octal-to-binary encoder. Such an encoder would have eight input lines, each representing an octal digit, and three output lines representing the three-bit binary equivalent.</a:t>
            </a:r>
          </a:p>
          <a:p>
            <a:r>
              <a:rPr lang="en-US" sz="2400" dirty="0" smtClean="0"/>
              <a:t>A good example is a keyboard where a binary code should be generated for every key stroke. </a:t>
            </a:r>
            <a:endParaRPr lang="en-US" sz="2400" dirty="0"/>
          </a:p>
        </p:txBody>
      </p:sp>
    </p:spTree>
    <p:extLst>
      <p:ext uri="{BB962C8B-B14F-4D97-AF65-F5344CB8AC3E}">
        <p14:creationId xmlns:p14="http://schemas.microsoft.com/office/powerpoint/2010/main" val="1093153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51</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51</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51</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263900" y="358750"/>
            <a:ext cx="2616200" cy="600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Encoders</a:t>
            </a:r>
            <a:endParaRPr lang="en-US" sz="3200" dirty="0">
              <a:solidFill>
                <a:srgbClr val="00B050"/>
              </a:solidFill>
            </a:endParaRPr>
          </a:p>
        </p:txBody>
      </p:sp>
      <p:pic>
        <p:nvPicPr>
          <p:cNvPr id="12" name="Picture 11"/>
          <p:cNvPicPr>
            <a:picLocks noChangeAspect="1"/>
          </p:cNvPicPr>
          <p:nvPr/>
        </p:nvPicPr>
        <p:blipFill>
          <a:blip r:embed="rId2"/>
          <a:stretch>
            <a:fillRect/>
          </a:stretch>
        </p:blipFill>
        <p:spPr>
          <a:xfrm>
            <a:off x="1219200" y="1412303"/>
            <a:ext cx="7115175" cy="4171950"/>
          </a:xfrm>
          <a:prstGeom prst="rect">
            <a:avLst/>
          </a:prstGeom>
        </p:spPr>
      </p:pic>
      <p:sp>
        <p:nvSpPr>
          <p:cNvPr id="13" name="TextBox 12"/>
          <p:cNvSpPr txBox="1"/>
          <p:nvPr/>
        </p:nvSpPr>
        <p:spPr>
          <a:xfrm>
            <a:off x="2044710" y="5678756"/>
            <a:ext cx="4517455" cy="400110"/>
          </a:xfrm>
          <a:prstGeom prst="rect">
            <a:avLst/>
          </a:prstGeom>
          <a:noFill/>
        </p:spPr>
        <p:txBody>
          <a:bodyPr wrap="none" rtlCol="0">
            <a:spAutoFit/>
          </a:bodyPr>
          <a:lstStyle/>
          <a:p>
            <a:r>
              <a:rPr lang="en-US" sz="2000" b="1" dirty="0" smtClean="0"/>
              <a:t>Figure 7.23: </a:t>
            </a:r>
            <a:r>
              <a:rPr lang="en-US" sz="2000" dirty="0" smtClean="0"/>
              <a:t>4-bit encoder and truth table</a:t>
            </a:r>
            <a:endParaRPr lang="en-US" sz="2000" b="1" dirty="0"/>
          </a:p>
        </p:txBody>
      </p:sp>
    </p:spTree>
    <p:extLst>
      <p:ext uri="{BB962C8B-B14F-4D97-AF65-F5344CB8AC3E}">
        <p14:creationId xmlns:p14="http://schemas.microsoft.com/office/powerpoint/2010/main" val="692437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52</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2419350" y="62593"/>
            <a:ext cx="4457700" cy="8540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Priority Encoder</a:t>
            </a:r>
            <a:endParaRPr lang="en-US" sz="3200" b="1" dirty="0">
              <a:solidFill>
                <a:srgbClr val="00B050"/>
              </a:solidFill>
            </a:endParaRPr>
          </a:p>
        </p:txBody>
      </p:sp>
      <p:sp>
        <p:nvSpPr>
          <p:cNvPr id="12" name="Content Placeholder 2"/>
          <p:cNvSpPr txBox="1">
            <a:spLocks/>
          </p:cNvSpPr>
          <p:nvPr/>
        </p:nvSpPr>
        <p:spPr>
          <a:xfrm>
            <a:off x="0" y="742042"/>
            <a:ext cx="8991600" cy="2209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priority encoder </a:t>
            </a:r>
            <a:r>
              <a:rPr lang="en-US" sz="2400" dirty="0" smtClean="0"/>
              <a:t>is a practical form of an encoder. The encoders available in IC form are all priority encoders. In this type of encoder, a priority is assigned to each input so that, when more than one input is simultaneously active, the input with the highest priority is encoded.</a:t>
            </a:r>
          </a:p>
          <a:p>
            <a:endParaRPr lang="en-US" sz="2400" dirty="0"/>
          </a:p>
        </p:txBody>
      </p:sp>
      <p:pic>
        <p:nvPicPr>
          <p:cNvPr id="13" name="Picture 12"/>
          <p:cNvPicPr>
            <a:picLocks noChangeAspect="1"/>
          </p:cNvPicPr>
          <p:nvPr/>
        </p:nvPicPr>
        <p:blipFill>
          <a:blip r:embed="rId2"/>
          <a:stretch>
            <a:fillRect/>
          </a:stretch>
        </p:blipFill>
        <p:spPr>
          <a:xfrm>
            <a:off x="1004887" y="2632076"/>
            <a:ext cx="7134225" cy="3162300"/>
          </a:xfrm>
          <a:prstGeom prst="rect">
            <a:avLst/>
          </a:prstGeom>
        </p:spPr>
      </p:pic>
      <p:sp>
        <p:nvSpPr>
          <p:cNvPr id="14" name="TextBox 13"/>
          <p:cNvSpPr txBox="1"/>
          <p:nvPr/>
        </p:nvSpPr>
        <p:spPr>
          <a:xfrm>
            <a:off x="2080984" y="5807233"/>
            <a:ext cx="4347537" cy="400110"/>
          </a:xfrm>
          <a:prstGeom prst="rect">
            <a:avLst/>
          </a:prstGeom>
          <a:noFill/>
        </p:spPr>
        <p:txBody>
          <a:bodyPr wrap="none" rtlCol="0">
            <a:spAutoFit/>
          </a:bodyPr>
          <a:lstStyle/>
          <a:p>
            <a:r>
              <a:rPr lang="en-US" sz="2000" b="1" dirty="0" smtClean="0"/>
              <a:t>Figure 7.24: </a:t>
            </a:r>
            <a:r>
              <a:rPr lang="en-US" sz="2000" dirty="0" smtClean="0"/>
              <a:t>priority encoder truth table</a:t>
            </a:r>
            <a:endParaRPr lang="en-US" sz="2000" b="1" dirty="0"/>
          </a:p>
        </p:txBody>
      </p:sp>
    </p:spTree>
    <p:extLst>
      <p:ext uri="{BB962C8B-B14F-4D97-AF65-F5344CB8AC3E}">
        <p14:creationId xmlns:p14="http://schemas.microsoft.com/office/powerpoint/2010/main" val="14872615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53</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48235" y="10347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0B050"/>
                </a:solidFill>
              </a:rPr>
              <a:t>Demultiplexers</a:t>
            </a:r>
            <a:r>
              <a:rPr lang="en-US" sz="3200" b="1" dirty="0">
                <a:solidFill>
                  <a:srgbClr val="00B050"/>
                </a:solidFill>
              </a:rPr>
              <a:t> and Decoders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22412"/>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53</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152401" y="695230"/>
            <a:ext cx="8686799" cy="48942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err="1" smtClean="0"/>
              <a:t>demultiplexer</a:t>
            </a:r>
            <a:r>
              <a:rPr lang="en-US" sz="2400" i="1" dirty="0" smtClean="0"/>
              <a:t> </a:t>
            </a:r>
            <a:r>
              <a:rPr lang="en-US" sz="2400" dirty="0" smtClean="0"/>
              <a:t>is a combinational logic circuit with an input line, 2</a:t>
            </a:r>
            <a:r>
              <a:rPr lang="en-US" sz="2400" baseline="30000" dirty="0" smtClean="0"/>
              <a:t>n</a:t>
            </a:r>
            <a:r>
              <a:rPr lang="en-US" sz="2400" dirty="0" smtClean="0"/>
              <a:t> output lines and n select lines. It routes the information present on the input line to any of the output lines. </a:t>
            </a:r>
          </a:p>
          <a:p>
            <a:r>
              <a:rPr lang="en-US" sz="2400" dirty="0" smtClean="0"/>
              <a:t>The output line that gets the information present on the input line is decided by the bit status of the selection lines. </a:t>
            </a:r>
          </a:p>
          <a:p>
            <a:r>
              <a:rPr lang="en-US" sz="2400" dirty="0" smtClean="0"/>
              <a:t>A </a:t>
            </a:r>
            <a:r>
              <a:rPr lang="en-US" sz="2400" i="1" dirty="0" smtClean="0"/>
              <a:t>decoder </a:t>
            </a:r>
            <a:r>
              <a:rPr lang="en-US" sz="2400" dirty="0" smtClean="0"/>
              <a:t>is a special case of a </a:t>
            </a:r>
            <a:r>
              <a:rPr lang="en-US" sz="2400" dirty="0" err="1" smtClean="0"/>
              <a:t>demultiplexer</a:t>
            </a:r>
            <a:r>
              <a:rPr lang="en-US" sz="2400" dirty="0" smtClean="0"/>
              <a:t> without the input line.</a:t>
            </a:r>
          </a:p>
          <a:p>
            <a:r>
              <a:rPr lang="en-US" sz="2400" dirty="0" smtClean="0"/>
              <a:t>A decoder, is a combinational circuit that decodes the information on n input lines to a maximum of 2</a:t>
            </a:r>
            <a:r>
              <a:rPr lang="en-US" sz="2400" baseline="30000" dirty="0" smtClean="0"/>
              <a:t>n</a:t>
            </a:r>
            <a:r>
              <a:rPr lang="en-US" sz="2400" dirty="0" smtClean="0"/>
              <a:t> unique output lines.</a:t>
            </a:r>
            <a:endParaRPr lang="en-US" sz="2400" dirty="0"/>
          </a:p>
        </p:txBody>
      </p:sp>
    </p:spTree>
    <p:extLst>
      <p:ext uri="{BB962C8B-B14F-4D97-AF65-F5344CB8AC3E}">
        <p14:creationId xmlns:p14="http://schemas.microsoft.com/office/powerpoint/2010/main" val="1393139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54</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54</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54</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48235" y="10347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0B050"/>
                </a:solidFill>
              </a:rPr>
              <a:t>Demultiplexers</a:t>
            </a:r>
            <a:r>
              <a:rPr lang="en-US" sz="3200" b="1" dirty="0">
                <a:solidFill>
                  <a:srgbClr val="00B050"/>
                </a:solidFill>
              </a:rPr>
              <a:t> and Decoders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22412"/>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54</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509588" y="643032"/>
            <a:ext cx="3629025" cy="2305050"/>
          </a:xfrm>
          <a:prstGeom prst="rect">
            <a:avLst/>
          </a:prstGeom>
        </p:spPr>
      </p:pic>
      <p:pic>
        <p:nvPicPr>
          <p:cNvPr id="13" name="Picture 12"/>
          <p:cNvPicPr>
            <a:picLocks noChangeAspect="1"/>
          </p:cNvPicPr>
          <p:nvPr/>
        </p:nvPicPr>
        <p:blipFill>
          <a:blip r:embed="rId3"/>
          <a:stretch>
            <a:fillRect/>
          </a:stretch>
        </p:blipFill>
        <p:spPr>
          <a:xfrm>
            <a:off x="152401" y="3068732"/>
            <a:ext cx="4476750" cy="1962150"/>
          </a:xfrm>
          <a:prstGeom prst="rect">
            <a:avLst/>
          </a:prstGeom>
        </p:spPr>
      </p:pic>
      <p:pic>
        <p:nvPicPr>
          <p:cNvPr id="14" name="Picture 13"/>
          <p:cNvPicPr>
            <a:picLocks noChangeAspect="1"/>
          </p:cNvPicPr>
          <p:nvPr/>
        </p:nvPicPr>
        <p:blipFill>
          <a:blip r:embed="rId4"/>
          <a:stretch>
            <a:fillRect/>
          </a:stretch>
        </p:blipFill>
        <p:spPr>
          <a:xfrm>
            <a:off x="4774524" y="622768"/>
            <a:ext cx="4252960" cy="4147296"/>
          </a:xfrm>
          <a:prstGeom prst="rect">
            <a:avLst/>
          </a:prstGeom>
        </p:spPr>
      </p:pic>
      <p:sp>
        <p:nvSpPr>
          <p:cNvPr id="15" name="TextBox 14"/>
          <p:cNvSpPr txBox="1"/>
          <p:nvPr/>
        </p:nvSpPr>
        <p:spPr>
          <a:xfrm>
            <a:off x="2121081" y="5595202"/>
            <a:ext cx="5499069" cy="400110"/>
          </a:xfrm>
          <a:prstGeom prst="rect">
            <a:avLst/>
          </a:prstGeom>
          <a:noFill/>
        </p:spPr>
        <p:txBody>
          <a:bodyPr wrap="none" rtlCol="0">
            <a:spAutoFit/>
          </a:bodyPr>
          <a:lstStyle/>
          <a:p>
            <a:r>
              <a:rPr lang="en-US" sz="2000" b="1" dirty="0" smtClean="0"/>
              <a:t>Figure 7.25: </a:t>
            </a:r>
            <a:r>
              <a:rPr lang="en-US" sz="2000" dirty="0" err="1" smtClean="0"/>
              <a:t>Demultiplexer</a:t>
            </a:r>
            <a:r>
              <a:rPr lang="en-US" sz="2000" dirty="0" smtClean="0"/>
              <a:t> truth table and decoder</a:t>
            </a:r>
            <a:endParaRPr lang="en-US" sz="2000" b="1" dirty="0"/>
          </a:p>
        </p:txBody>
      </p:sp>
    </p:spTree>
    <p:extLst>
      <p:ext uri="{BB962C8B-B14F-4D97-AF65-F5344CB8AC3E}">
        <p14:creationId xmlns:p14="http://schemas.microsoft.com/office/powerpoint/2010/main" val="3939329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55</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55</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55</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448235" y="10347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0B050"/>
                </a:solidFill>
              </a:rPr>
              <a:t>Demultiplexers</a:t>
            </a:r>
            <a:r>
              <a:rPr lang="en-US" sz="3200" b="1" dirty="0">
                <a:solidFill>
                  <a:srgbClr val="00B050"/>
                </a:solidFill>
              </a:rPr>
              <a:t> and Decoders</a:t>
            </a:r>
            <a:endParaRPr lang="en-US" sz="3200" b="1" dirty="0">
              <a:solidFill>
                <a:srgbClr val="00B050"/>
              </a:solidFill>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1016546" y="682266"/>
            <a:ext cx="7092978" cy="5184026"/>
          </a:xfrm>
          <a:prstGeom prst="rect">
            <a:avLst/>
          </a:prstGeom>
        </p:spPr>
      </p:pic>
      <p:sp>
        <p:nvSpPr>
          <p:cNvPr id="13" name="TextBox 12"/>
          <p:cNvSpPr txBox="1"/>
          <p:nvPr/>
        </p:nvSpPr>
        <p:spPr>
          <a:xfrm>
            <a:off x="1981200" y="5334000"/>
            <a:ext cx="23622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746267" y="5942713"/>
            <a:ext cx="3993273" cy="400110"/>
          </a:xfrm>
          <a:prstGeom prst="rect">
            <a:avLst/>
          </a:prstGeom>
          <a:noFill/>
        </p:spPr>
        <p:txBody>
          <a:bodyPr wrap="none" rtlCol="0">
            <a:spAutoFit/>
          </a:bodyPr>
          <a:lstStyle/>
          <a:p>
            <a:r>
              <a:rPr lang="en-US" sz="2000" b="1" dirty="0" smtClean="0"/>
              <a:t>Figure 7.26: </a:t>
            </a:r>
            <a:r>
              <a:rPr lang="en-US" sz="2000" dirty="0" smtClean="0"/>
              <a:t>Decoder and truth table</a:t>
            </a:r>
            <a:endParaRPr lang="en-US" sz="2000" b="1" dirty="0"/>
          </a:p>
        </p:txBody>
      </p:sp>
    </p:spTree>
    <p:extLst>
      <p:ext uri="{BB962C8B-B14F-4D97-AF65-F5344CB8AC3E}">
        <p14:creationId xmlns:p14="http://schemas.microsoft.com/office/powerpoint/2010/main" val="1999096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VHDL</a:t>
            </a:r>
            <a:r>
              <a:rPr lang="en-US" dirty="0"/>
              <a:t> Code for a 3 x 8 Decoder</a:t>
            </a:r>
          </a:p>
        </p:txBody>
      </p:sp>
      <p:sp>
        <p:nvSpPr>
          <p:cNvPr id="3" name="Content Placeholder 2"/>
          <p:cNvSpPr>
            <a:spLocks noGrp="1"/>
          </p:cNvSpPr>
          <p:nvPr>
            <p:ph idx="1"/>
          </p:nvPr>
        </p:nvSpPr>
        <p:spPr/>
        <p:txBody>
          <a:bodyPr>
            <a:normAutofit fontScale="47500" lnSpcReduction="20000"/>
          </a:bodyPr>
          <a:lstStyle/>
          <a:p>
            <a:r>
              <a:rPr lang="en-US" dirty="0"/>
              <a:t>library </a:t>
            </a:r>
            <a:r>
              <a:rPr lang="en-US" dirty="0" err="1"/>
              <a:t>ieee</a:t>
            </a:r>
            <a:r>
              <a:rPr lang="en-US" dirty="0"/>
              <a:t>; </a:t>
            </a:r>
          </a:p>
          <a:p>
            <a:r>
              <a:rPr lang="en-US" dirty="0"/>
              <a:t>use ieee.std_logic_1164.all;</a:t>
            </a:r>
          </a:p>
          <a:p>
            <a:endParaRPr lang="en-US" dirty="0"/>
          </a:p>
          <a:p>
            <a:r>
              <a:rPr lang="en-US" dirty="0"/>
              <a:t>entity </a:t>
            </a:r>
            <a:r>
              <a:rPr lang="en-US" dirty="0" err="1"/>
              <a:t>dec</a:t>
            </a:r>
            <a:r>
              <a:rPr lang="en-US" dirty="0"/>
              <a:t> is</a:t>
            </a:r>
          </a:p>
          <a:p>
            <a:r>
              <a:rPr lang="en-US" dirty="0"/>
              <a:t>   </a:t>
            </a:r>
            <a:r>
              <a:rPr lang="en-US" dirty="0" smtClean="0"/>
              <a:t>port(</a:t>
            </a:r>
            <a:r>
              <a:rPr lang="en-US" dirty="0" err="1" smtClean="0"/>
              <a:t>A,B,C:in</a:t>
            </a:r>
            <a:r>
              <a:rPr lang="en-US" dirty="0" smtClean="0"/>
              <a:t> </a:t>
            </a:r>
            <a:r>
              <a:rPr lang="en-US" dirty="0"/>
              <a:t>bit; </a:t>
            </a:r>
            <a:r>
              <a:rPr lang="en-US" dirty="0" smtClean="0"/>
              <a:t>Y0,Y1,Y2,Y3,Y4,Y5,Y6,Y7</a:t>
            </a:r>
            <a:r>
              <a:rPr lang="en-US" dirty="0"/>
              <a:t>: out bit); </a:t>
            </a:r>
          </a:p>
          <a:p>
            <a:r>
              <a:rPr lang="en-US" dirty="0"/>
              <a:t>end </a:t>
            </a:r>
            <a:r>
              <a:rPr lang="en-US" dirty="0" err="1"/>
              <a:t>dec</a:t>
            </a:r>
            <a:r>
              <a:rPr lang="en-US" dirty="0"/>
              <a:t>; </a:t>
            </a:r>
          </a:p>
          <a:p>
            <a:r>
              <a:rPr lang="en-US" dirty="0"/>
              <a:t> </a:t>
            </a:r>
          </a:p>
          <a:p>
            <a:r>
              <a:rPr lang="en-US" dirty="0"/>
              <a:t>architecture </a:t>
            </a:r>
            <a:r>
              <a:rPr lang="en-US" dirty="0" err="1"/>
              <a:t>vcgandhi</a:t>
            </a:r>
            <a:r>
              <a:rPr lang="en-US" dirty="0"/>
              <a:t> of </a:t>
            </a:r>
            <a:r>
              <a:rPr lang="en-US" dirty="0" err="1"/>
              <a:t>dec</a:t>
            </a:r>
            <a:r>
              <a:rPr lang="en-US" dirty="0"/>
              <a:t> is</a:t>
            </a:r>
          </a:p>
          <a:p>
            <a:r>
              <a:rPr lang="en-US" dirty="0"/>
              <a:t>begin </a:t>
            </a:r>
          </a:p>
          <a:p>
            <a:r>
              <a:rPr lang="en-US" dirty="0"/>
              <a:t>   </a:t>
            </a:r>
            <a:r>
              <a:rPr lang="en-US" dirty="0" smtClean="0"/>
              <a:t>Y0</a:t>
            </a:r>
            <a:r>
              <a:rPr lang="en-US" dirty="0"/>
              <a:t>&lt;=(not </a:t>
            </a:r>
            <a:r>
              <a:rPr lang="en-US" dirty="0"/>
              <a:t>A</a:t>
            </a:r>
            <a:r>
              <a:rPr lang="en-US" dirty="0" smtClean="0"/>
              <a:t>) </a:t>
            </a:r>
            <a:r>
              <a:rPr lang="en-US" dirty="0"/>
              <a:t>and (not </a:t>
            </a:r>
            <a:r>
              <a:rPr lang="en-US" dirty="0"/>
              <a:t>B</a:t>
            </a:r>
            <a:r>
              <a:rPr lang="en-US" dirty="0" smtClean="0"/>
              <a:t>) </a:t>
            </a:r>
            <a:r>
              <a:rPr lang="en-US" dirty="0"/>
              <a:t>and (not </a:t>
            </a:r>
            <a:r>
              <a:rPr lang="en-US" dirty="0"/>
              <a:t>C</a:t>
            </a:r>
            <a:r>
              <a:rPr lang="en-US" dirty="0" smtClean="0"/>
              <a:t>); </a:t>
            </a:r>
            <a:endParaRPr lang="en-US" dirty="0"/>
          </a:p>
          <a:p>
            <a:r>
              <a:rPr lang="en-US" dirty="0"/>
              <a:t>   </a:t>
            </a:r>
            <a:r>
              <a:rPr lang="en-US" dirty="0" smtClean="0"/>
              <a:t>Y1</a:t>
            </a:r>
            <a:r>
              <a:rPr lang="en-US" dirty="0"/>
              <a:t>&lt;=(not </a:t>
            </a:r>
            <a:r>
              <a:rPr lang="en-US" dirty="0"/>
              <a:t>A</a:t>
            </a:r>
            <a:r>
              <a:rPr lang="en-US" dirty="0" smtClean="0"/>
              <a:t>) </a:t>
            </a:r>
            <a:r>
              <a:rPr lang="en-US" dirty="0"/>
              <a:t>and (not </a:t>
            </a:r>
            <a:r>
              <a:rPr lang="en-US" dirty="0"/>
              <a:t>B</a:t>
            </a:r>
            <a:r>
              <a:rPr lang="en-US" dirty="0" smtClean="0"/>
              <a:t>) </a:t>
            </a:r>
            <a:r>
              <a:rPr lang="en-US" dirty="0"/>
              <a:t>and </a:t>
            </a:r>
            <a:r>
              <a:rPr lang="en-US" dirty="0"/>
              <a:t>C</a:t>
            </a:r>
            <a:r>
              <a:rPr lang="en-US" dirty="0" smtClean="0"/>
              <a:t>; </a:t>
            </a:r>
            <a:endParaRPr lang="en-US" dirty="0"/>
          </a:p>
          <a:p>
            <a:r>
              <a:rPr lang="en-US" dirty="0"/>
              <a:t>   </a:t>
            </a:r>
            <a:r>
              <a:rPr lang="en-US" dirty="0" smtClean="0"/>
              <a:t>Y2</a:t>
            </a:r>
            <a:r>
              <a:rPr lang="en-US" dirty="0"/>
              <a:t>&lt;=(not </a:t>
            </a:r>
            <a:r>
              <a:rPr lang="en-US" dirty="0"/>
              <a:t>A</a:t>
            </a:r>
            <a:r>
              <a:rPr lang="en-US" dirty="0" smtClean="0"/>
              <a:t>) </a:t>
            </a:r>
            <a:r>
              <a:rPr lang="en-US" dirty="0"/>
              <a:t>and </a:t>
            </a:r>
            <a:r>
              <a:rPr lang="en-US" dirty="0"/>
              <a:t>B</a:t>
            </a:r>
            <a:r>
              <a:rPr lang="en-US" dirty="0" smtClean="0"/>
              <a:t> </a:t>
            </a:r>
            <a:r>
              <a:rPr lang="en-US" dirty="0"/>
              <a:t>and (not </a:t>
            </a:r>
            <a:r>
              <a:rPr lang="en-US" dirty="0"/>
              <a:t>C</a:t>
            </a:r>
            <a:r>
              <a:rPr lang="en-US" dirty="0" smtClean="0"/>
              <a:t>); </a:t>
            </a:r>
            <a:endParaRPr lang="en-US" dirty="0"/>
          </a:p>
          <a:p>
            <a:r>
              <a:rPr lang="en-US" dirty="0"/>
              <a:t>   </a:t>
            </a:r>
            <a:r>
              <a:rPr lang="en-US" dirty="0" smtClean="0"/>
              <a:t>Y3</a:t>
            </a:r>
            <a:r>
              <a:rPr lang="en-US" dirty="0"/>
              <a:t>&lt;=(not </a:t>
            </a:r>
            <a:r>
              <a:rPr lang="en-US" dirty="0"/>
              <a:t>A</a:t>
            </a:r>
            <a:r>
              <a:rPr lang="en-US" dirty="0" smtClean="0"/>
              <a:t>) </a:t>
            </a:r>
            <a:r>
              <a:rPr lang="en-US" dirty="0"/>
              <a:t>and </a:t>
            </a:r>
            <a:r>
              <a:rPr lang="en-US" dirty="0"/>
              <a:t>B</a:t>
            </a:r>
            <a:r>
              <a:rPr lang="en-US" dirty="0" smtClean="0"/>
              <a:t> </a:t>
            </a:r>
            <a:r>
              <a:rPr lang="en-US" dirty="0"/>
              <a:t>and </a:t>
            </a:r>
            <a:r>
              <a:rPr lang="en-US" dirty="0"/>
              <a:t>C</a:t>
            </a:r>
            <a:r>
              <a:rPr lang="en-US" dirty="0" smtClean="0"/>
              <a:t>; </a:t>
            </a:r>
            <a:endParaRPr lang="en-US" dirty="0"/>
          </a:p>
          <a:p>
            <a:r>
              <a:rPr lang="en-US" dirty="0"/>
              <a:t>   </a:t>
            </a:r>
            <a:r>
              <a:rPr lang="en-US" dirty="0" smtClean="0"/>
              <a:t>Y4</a:t>
            </a:r>
            <a:r>
              <a:rPr lang="en-US" dirty="0" smtClean="0"/>
              <a:t>&lt;=</a:t>
            </a:r>
            <a:r>
              <a:rPr lang="en-US" dirty="0"/>
              <a:t>A</a:t>
            </a:r>
            <a:r>
              <a:rPr lang="en-US" dirty="0" smtClean="0"/>
              <a:t> </a:t>
            </a:r>
            <a:r>
              <a:rPr lang="en-US" dirty="0"/>
              <a:t>and (not </a:t>
            </a:r>
            <a:r>
              <a:rPr lang="en-US" dirty="0"/>
              <a:t>B</a:t>
            </a:r>
            <a:r>
              <a:rPr lang="en-US" dirty="0" smtClean="0"/>
              <a:t>) </a:t>
            </a:r>
            <a:r>
              <a:rPr lang="en-US" dirty="0"/>
              <a:t>and (not </a:t>
            </a:r>
            <a:r>
              <a:rPr lang="en-US" dirty="0"/>
              <a:t>C</a:t>
            </a:r>
            <a:r>
              <a:rPr lang="en-US" dirty="0" smtClean="0"/>
              <a:t>); </a:t>
            </a:r>
            <a:endParaRPr lang="en-US" dirty="0"/>
          </a:p>
          <a:p>
            <a:r>
              <a:rPr lang="en-US" dirty="0"/>
              <a:t>   </a:t>
            </a:r>
            <a:r>
              <a:rPr lang="en-US" dirty="0" smtClean="0"/>
              <a:t>Y5</a:t>
            </a:r>
            <a:r>
              <a:rPr lang="en-US" dirty="0" smtClean="0"/>
              <a:t>&lt;=</a:t>
            </a:r>
            <a:r>
              <a:rPr lang="en-US" dirty="0"/>
              <a:t>A</a:t>
            </a:r>
            <a:r>
              <a:rPr lang="en-US" dirty="0" smtClean="0"/>
              <a:t> </a:t>
            </a:r>
            <a:r>
              <a:rPr lang="en-US" dirty="0"/>
              <a:t>and (not </a:t>
            </a:r>
            <a:r>
              <a:rPr lang="en-US" dirty="0"/>
              <a:t>B</a:t>
            </a:r>
            <a:r>
              <a:rPr lang="en-US" dirty="0" smtClean="0"/>
              <a:t>) </a:t>
            </a:r>
            <a:r>
              <a:rPr lang="en-US" dirty="0"/>
              <a:t>and </a:t>
            </a:r>
            <a:r>
              <a:rPr lang="en-US" dirty="0"/>
              <a:t>C</a:t>
            </a:r>
            <a:r>
              <a:rPr lang="en-US" dirty="0" smtClean="0"/>
              <a:t>; </a:t>
            </a:r>
            <a:endParaRPr lang="en-US" dirty="0"/>
          </a:p>
          <a:p>
            <a:r>
              <a:rPr lang="en-US" dirty="0"/>
              <a:t>   </a:t>
            </a:r>
            <a:r>
              <a:rPr lang="en-US" dirty="0" smtClean="0"/>
              <a:t>Y6</a:t>
            </a:r>
            <a:r>
              <a:rPr lang="en-US" dirty="0" smtClean="0"/>
              <a:t>&lt;=</a:t>
            </a:r>
            <a:r>
              <a:rPr lang="en-US" dirty="0"/>
              <a:t>A</a:t>
            </a:r>
            <a:r>
              <a:rPr lang="en-US" dirty="0" smtClean="0"/>
              <a:t> </a:t>
            </a:r>
            <a:r>
              <a:rPr lang="en-US" dirty="0"/>
              <a:t>and </a:t>
            </a:r>
            <a:r>
              <a:rPr lang="en-US" dirty="0"/>
              <a:t>B</a:t>
            </a:r>
            <a:r>
              <a:rPr lang="en-US" dirty="0" smtClean="0"/>
              <a:t> </a:t>
            </a:r>
            <a:r>
              <a:rPr lang="en-US" dirty="0"/>
              <a:t>and (not </a:t>
            </a:r>
            <a:r>
              <a:rPr lang="en-US" dirty="0"/>
              <a:t>C</a:t>
            </a:r>
            <a:r>
              <a:rPr lang="en-US" dirty="0" smtClean="0"/>
              <a:t>); </a:t>
            </a:r>
            <a:endParaRPr lang="en-US" dirty="0"/>
          </a:p>
          <a:p>
            <a:r>
              <a:rPr lang="en-US" dirty="0"/>
              <a:t>   </a:t>
            </a:r>
            <a:r>
              <a:rPr lang="en-US" dirty="0" smtClean="0"/>
              <a:t>Y7</a:t>
            </a:r>
            <a:r>
              <a:rPr lang="en-US" dirty="0" smtClean="0"/>
              <a:t>&lt;=</a:t>
            </a:r>
            <a:r>
              <a:rPr lang="en-US" dirty="0"/>
              <a:t>A</a:t>
            </a:r>
            <a:r>
              <a:rPr lang="en-US" dirty="0" smtClean="0"/>
              <a:t> </a:t>
            </a:r>
            <a:r>
              <a:rPr lang="en-US" dirty="0"/>
              <a:t>and </a:t>
            </a:r>
            <a:r>
              <a:rPr lang="en-US" dirty="0"/>
              <a:t>B</a:t>
            </a:r>
            <a:r>
              <a:rPr lang="en-US" dirty="0" smtClean="0"/>
              <a:t> </a:t>
            </a:r>
            <a:r>
              <a:rPr lang="en-US" dirty="0"/>
              <a:t>and </a:t>
            </a:r>
            <a:r>
              <a:rPr lang="en-US" dirty="0"/>
              <a:t>C</a:t>
            </a:r>
            <a:r>
              <a:rPr lang="en-US" dirty="0" smtClean="0"/>
              <a:t>; </a:t>
            </a:r>
            <a:endParaRPr lang="en-US" dirty="0"/>
          </a:p>
          <a:p>
            <a:r>
              <a:rPr lang="en-US" dirty="0"/>
              <a:t>end </a:t>
            </a:r>
            <a:r>
              <a:rPr lang="en-US" dirty="0" err="1"/>
              <a:t>vcgandhi</a:t>
            </a:r>
            <a:r>
              <a:rPr lang="en-US" dirty="0"/>
              <a:t>;</a:t>
            </a:r>
          </a:p>
        </p:txBody>
      </p:sp>
      <p:sp>
        <p:nvSpPr>
          <p:cNvPr id="4" name="Slide Number Placeholder 3"/>
          <p:cNvSpPr>
            <a:spLocks noGrp="1"/>
          </p:cNvSpPr>
          <p:nvPr>
            <p:ph type="sldNum" sz="quarter" idx="12"/>
          </p:nvPr>
        </p:nvSpPr>
        <p:spPr/>
        <p:txBody>
          <a:bodyPr/>
          <a:lstStyle/>
          <a:p>
            <a:fld id="{D870E9BA-92E5-4D52-8834-4CFBC0680828}" type="slidenum">
              <a:rPr lang="en-US" smtClean="0"/>
              <a:pPr/>
              <a:t>56</a:t>
            </a:fld>
            <a:endParaRPr lang="en-US"/>
          </a:p>
        </p:txBody>
      </p:sp>
    </p:spTree>
    <p:extLst>
      <p:ext uri="{BB962C8B-B14F-4D97-AF65-F5344CB8AC3E}">
        <p14:creationId xmlns:p14="http://schemas.microsoft.com/office/powerpoint/2010/main" val="1292628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57</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57</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74813" y="762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Code Converters </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57</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685800" y="808038"/>
            <a:ext cx="8001000" cy="5287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The availability of large different types of codes for the same discrete elements of information result in the use of different codes by different digital systems. </a:t>
            </a:r>
          </a:p>
          <a:p>
            <a:pPr algn="just"/>
            <a:r>
              <a:rPr lang="en-US" sz="2400" dirty="0" smtClean="0"/>
              <a:t>Sometimes, it may happen that the use of output of one number system as the input to another number system. Hence it is necessary to design a conversion circuit and insert it between the two systems.</a:t>
            </a:r>
          </a:p>
          <a:p>
            <a:pPr algn="just"/>
            <a:r>
              <a:rPr lang="en-US" sz="2400" dirty="0" smtClean="0"/>
              <a:t>A code converter is a circuit, which accepts the input information in one binary code, converts it and produces an output into another binary code </a:t>
            </a:r>
            <a:r>
              <a:rPr lang="en-US" sz="2400" i="1" dirty="0" smtClean="0"/>
              <a:t>i.e</a:t>
            </a:r>
            <a:r>
              <a:rPr lang="en-US" sz="2400" dirty="0" smtClean="0"/>
              <a:t>., which makes the two systems compatible, </a:t>
            </a:r>
            <a:r>
              <a:rPr lang="en-US" sz="2400" smtClean="0"/>
              <a:t>even though each uses </a:t>
            </a:r>
            <a:r>
              <a:rPr lang="en-US" sz="2400" dirty="0" smtClean="0"/>
              <a:t>a different binary code.</a:t>
            </a:r>
            <a:endParaRPr lang="en-US" sz="2400" dirty="0"/>
          </a:p>
        </p:txBody>
      </p:sp>
    </p:spTree>
    <p:extLst>
      <p:ext uri="{BB962C8B-B14F-4D97-AF65-F5344CB8AC3E}">
        <p14:creationId xmlns:p14="http://schemas.microsoft.com/office/powerpoint/2010/main" val="10043159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58</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58</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BCD-to-Seven-Segment Converters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58</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838200" y="1130300"/>
            <a:ext cx="7848600" cy="43561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Calculators and other devices with numeric displays use another form of code conversion involving BCD-to-seven-segment conversion. </a:t>
            </a:r>
          </a:p>
          <a:p>
            <a:r>
              <a:rPr lang="en-US" sz="2400" dirty="0" smtClean="0"/>
              <a:t>The term </a:t>
            </a:r>
            <a:r>
              <a:rPr lang="en-US" sz="2400" i="1" dirty="0" smtClean="0"/>
              <a:t>seven segment </a:t>
            </a:r>
            <a:r>
              <a:rPr lang="en-US" sz="2400" dirty="0" smtClean="0"/>
              <a:t>comes from the fact that these displays utilize seven different illuminating segments to make up each of the 10 possible numeric digits. </a:t>
            </a:r>
          </a:p>
          <a:p>
            <a:r>
              <a:rPr lang="en-US" sz="2400" dirty="0" smtClean="0"/>
              <a:t>A </a:t>
            </a:r>
            <a:r>
              <a:rPr lang="en-US" sz="2400" b="1" dirty="0" smtClean="0"/>
              <a:t>code converter </a:t>
            </a:r>
            <a:r>
              <a:rPr lang="en-US" sz="2400" dirty="0" smtClean="0"/>
              <a:t>must be employed to convert the 4-bit BCD into a 7-bit code to drive each digit. A commonly used BCD-to seven-segment converter is the 7447 IC.</a:t>
            </a:r>
            <a:endParaRPr lang="en-US" sz="2400" dirty="0"/>
          </a:p>
        </p:txBody>
      </p:sp>
    </p:spTree>
    <p:extLst>
      <p:ext uri="{BB962C8B-B14F-4D97-AF65-F5344CB8AC3E}">
        <p14:creationId xmlns:p14="http://schemas.microsoft.com/office/powerpoint/2010/main" val="1406989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59</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59</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BCD-to-Seven-Segment Converters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59</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rotWithShape="1">
          <a:blip r:embed="rId2"/>
          <a:srcRect r="3623"/>
          <a:stretch/>
        </p:blipFill>
        <p:spPr>
          <a:xfrm>
            <a:off x="138954" y="1389857"/>
            <a:ext cx="6261846" cy="3087687"/>
          </a:xfrm>
          <a:prstGeom prst="rect">
            <a:avLst/>
          </a:prstGeom>
        </p:spPr>
      </p:pic>
      <p:pic>
        <p:nvPicPr>
          <p:cNvPr id="13" name="Picture 12"/>
          <p:cNvPicPr>
            <a:picLocks noChangeAspect="1"/>
          </p:cNvPicPr>
          <p:nvPr/>
        </p:nvPicPr>
        <p:blipFill>
          <a:blip r:embed="rId3"/>
          <a:stretch>
            <a:fillRect/>
          </a:stretch>
        </p:blipFill>
        <p:spPr>
          <a:xfrm>
            <a:off x="6659562" y="1485191"/>
            <a:ext cx="2179638" cy="2618307"/>
          </a:xfrm>
          <a:prstGeom prst="rect">
            <a:avLst/>
          </a:prstGeom>
        </p:spPr>
      </p:pic>
      <p:sp>
        <p:nvSpPr>
          <p:cNvPr id="14" name="TextBox 13"/>
          <p:cNvSpPr txBox="1"/>
          <p:nvPr/>
        </p:nvSpPr>
        <p:spPr>
          <a:xfrm>
            <a:off x="711200" y="5194300"/>
            <a:ext cx="6683368" cy="400110"/>
          </a:xfrm>
          <a:prstGeom prst="rect">
            <a:avLst/>
          </a:prstGeom>
          <a:noFill/>
        </p:spPr>
        <p:txBody>
          <a:bodyPr wrap="none" rtlCol="0">
            <a:spAutoFit/>
          </a:bodyPr>
          <a:lstStyle/>
          <a:p>
            <a:r>
              <a:rPr lang="en-US" sz="2000" b="1" dirty="0" smtClean="0"/>
              <a:t>Figure 7.29: </a:t>
            </a:r>
            <a:r>
              <a:rPr lang="en-US" sz="2000" dirty="0" smtClean="0"/>
              <a:t>Wiring </a:t>
            </a:r>
            <a:r>
              <a:rPr lang="en-US" sz="2000" dirty="0"/>
              <a:t>of decoder and seven-segment LED display</a:t>
            </a:r>
          </a:p>
        </p:txBody>
      </p:sp>
    </p:spTree>
    <p:extLst>
      <p:ext uri="{BB962C8B-B14F-4D97-AF65-F5344CB8AC3E}">
        <p14:creationId xmlns:p14="http://schemas.microsoft.com/office/powerpoint/2010/main" val="406638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Introduction</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2286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5</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571502" y="894523"/>
            <a:ext cx="78486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There are various possible minimized forms of Boolean expressions. The following guidelines should be followed while choosing the preferred form for hardware implementation</a:t>
            </a:r>
          </a:p>
          <a:p>
            <a:pPr marL="514350" indent="-514350">
              <a:buFont typeface="+mj-lt"/>
              <a:buAutoNum type="arabicPeriod"/>
            </a:pPr>
            <a:r>
              <a:rPr lang="en-US" sz="2400" dirty="0" smtClean="0"/>
              <a:t>The implementation should have the minimum number of gates, with the gates used having the minimum number of inputs.</a:t>
            </a:r>
          </a:p>
          <a:p>
            <a:pPr marL="514350" indent="-514350">
              <a:buFont typeface="+mj-lt"/>
              <a:buAutoNum type="arabicPeriod"/>
            </a:pPr>
            <a:r>
              <a:rPr lang="en-US" sz="2400" dirty="0" smtClean="0"/>
              <a:t>There should be a minimum number of interconnections, and the propagation time should be the shortest.</a:t>
            </a:r>
          </a:p>
          <a:p>
            <a:pPr marL="514350" indent="-514350">
              <a:buFont typeface="+mj-lt"/>
              <a:buAutoNum type="arabicPeriod"/>
            </a:pPr>
            <a:r>
              <a:rPr lang="en-US" sz="2400" dirty="0" smtClean="0"/>
              <a:t>Limitation on the driving capability of the gates should not be ignored.</a:t>
            </a:r>
            <a:endParaRPr lang="en-US" sz="2400" dirty="0"/>
          </a:p>
        </p:txBody>
      </p:sp>
    </p:spTree>
    <p:extLst>
      <p:ext uri="{BB962C8B-B14F-4D97-AF65-F5344CB8AC3E}">
        <p14:creationId xmlns:p14="http://schemas.microsoft.com/office/powerpoint/2010/main" val="11586902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60</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60</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60</a:t>
            </a:fld>
            <a:endParaRPr lang="en-US"/>
          </a:p>
        </p:txBody>
      </p:sp>
      <p:cxnSp>
        <p:nvCxnSpPr>
          <p:cNvPr id="6" name="Straight Connector 5"/>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Octagon 6"/>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Gray Code</a:t>
            </a:r>
            <a:endParaRPr lang="en-US" sz="3200" b="1" dirty="0">
              <a:solidFill>
                <a:srgbClr val="00B050"/>
              </a:solidFill>
              <a:latin typeface="Times New Roman" pitchFamily="18" charset="0"/>
              <a:cs typeface="Times New Roman" pitchFamily="18" charset="0"/>
            </a:endParaRPr>
          </a:p>
        </p:txBody>
      </p:sp>
      <p:cxnSp>
        <p:nvCxnSpPr>
          <p:cNvPr id="9" name="Straight Connector 8"/>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60</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5" name="Picture 14"/>
          <p:cNvPicPr>
            <a:picLocks noChangeAspect="1"/>
          </p:cNvPicPr>
          <p:nvPr/>
        </p:nvPicPr>
        <p:blipFill>
          <a:blip r:embed="rId2"/>
          <a:stretch>
            <a:fillRect/>
          </a:stretch>
        </p:blipFill>
        <p:spPr>
          <a:xfrm>
            <a:off x="304800" y="1502069"/>
            <a:ext cx="3743325" cy="2981325"/>
          </a:xfrm>
          <a:prstGeom prst="rect">
            <a:avLst/>
          </a:prstGeom>
        </p:spPr>
      </p:pic>
      <p:pic>
        <p:nvPicPr>
          <p:cNvPr id="16" name="Picture 15"/>
          <p:cNvPicPr>
            <a:picLocks noChangeAspect="1"/>
          </p:cNvPicPr>
          <p:nvPr/>
        </p:nvPicPr>
        <p:blipFill>
          <a:blip r:embed="rId3"/>
          <a:stretch>
            <a:fillRect/>
          </a:stretch>
        </p:blipFill>
        <p:spPr>
          <a:xfrm>
            <a:off x="4998944" y="1396813"/>
            <a:ext cx="3714750" cy="3143250"/>
          </a:xfrm>
          <a:prstGeom prst="rect">
            <a:avLst/>
          </a:prstGeom>
        </p:spPr>
      </p:pic>
      <p:sp>
        <p:nvSpPr>
          <p:cNvPr id="17" name="TextBox 16"/>
          <p:cNvSpPr txBox="1"/>
          <p:nvPr/>
        </p:nvSpPr>
        <p:spPr>
          <a:xfrm>
            <a:off x="1859663" y="5467209"/>
            <a:ext cx="5272277" cy="400110"/>
          </a:xfrm>
          <a:prstGeom prst="rect">
            <a:avLst/>
          </a:prstGeom>
          <a:noFill/>
        </p:spPr>
        <p:txBody>
          <a:bodyPr wrap="none" rtlCol="0">
            <a:spAutoFit/>
          </a:bodyPr>
          <a:lstStyle/>
          <a:p>
            <a:r>
              <a:rPr lang="en-US" sz="2000" b="1" dirty="0" smtClean="0"/>
              <a:t>Figure 7.30: </a:t>
            </a:r>
            <a:r>
              <a:rPr lang="en-US" sz="2000" dirty="0" smtClean="0"/>
              <a:t>binary/gray to gray/binary converter</a:t>
            </a:r>
            <a:endParaRPr lang="en-US" sz="2000" b="1" dirty="0"/>
          </a:p>
        </p:txBody>
      </p:sp>
    </p:spTree>
    <p:extLst>
      <p:ext uri="{BB962C8B-B14F-4D97-AF65-F5344CB8AC3E}">
        <p14:creationId xmlns:p14="http://schemas.microsoft.com/office/powerpoint/2010/main" val="353502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61</a:t>
            </a:fld>
            <a:endParaRPr lang="en-US"/>
          </a:p>
        </p:txBody>
      </p:sp>
      <p:sp>
        <p:nvSpPr>
          <p:cNvPr id="3"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End of Lecture 7</a:t>
            </a:r>
            <a:endParaRPr lang="en-US" sz="3200" b="1" dirty="0">
              <a:solidFill>
                <a:srgbClr val="00B050"/>
              </a:solidFill>
              <a:latin typeface="Times New Roman" pitchFamily="18" charset="0"/>
              <a:cs typeface="Times New Roman" pitchFamily="18" charset="0"/>
            </a:endParaRPr>
          </a:p>
        </p:txBody>
      </p:sp>
      <p:sp>
        <p:nvSpPr>
          <p:cNvPr id="4" name="Content Placeholder 2"/>
          <p:cNvSpPr txBox="1">
            <a:spLocks/>
          </p:cNvSpPr>
          <p:nvPr/>
        </p:nvSpPr>
        <p:spPr>
          <a:xfrm>
            <a:off x="304800" y="3200400"/>
            <a:ext cx="8610600" cy="68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smtClean="0">
                <a:solidFill>
                  <a:srgbClr val="7030A0"/>
                </a:solidFill>
                <a:latin typeface="Times New Roman" pitchFamily="18" charset="0"/>
                <a:cs typeface="Times New Roman" pitchFamily="18" charset="0"/>
              </a:rPr>
              <a:t>Thank you for your attention!</a:t>
            </a:r>
            <a:endParaRPr lang="en-US"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16560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7</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Hexadecimal </a:t>
            </a:r>
            <a:r>
              <a:rPr lang="en-US" sz="3200" b="1" dirty="0">
                <a:solidFill>
                  <a:srgbClr val="00B050"/>
                </a:solidFill>
              </a:rPr>
              <a:t>Arithmetic</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224118"/>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6</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838200" y="1092200"/>
            <a:ext cx="7848600" cy="4465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Hexadecimal representation is a method of representing groups of 4 bits as a single digit. </a:t>
            </a:r>
          </a:p>
          <a:p>
            <a:r>
              <a:rPr lang="en-US" sz="2400" dirty="0" smtClean="0"/>
              <a:t>Hexadecimal notation has been widely adopted by manufacturers of computers and microprocessors because it simplifies the documentation and use of their equipment.</a:t>
            </a:r>
          </a:p>
          <a:p>
            <a:r>
              <a:rPr lang="en-US" sz="2400" dirty="0" smtClean="0"/>
              <a:t>Eight- and 16-bit computer system data, program instructions, and addresses use hexadecimal to make them easier to interpret and work with than their binary equivalents.</a:t>
            </a:r>
            <a:endParaRPr lang="en-US" sz="2400" dirty="0"/>
          </a:p>
        </p:txBody>
      </p:sp>
    </p:spTree>
    <p:extLst>
      <p:ext uri="{BB962C8B-B14F-4D97-AF65-F5344CB8AC3E}">
        <p14:creationId xmlns:p14="http://schemas.microsoft.com/office/powerpoint/2010/main" val="47699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8</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7</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rotWithShape="1">
          <a:blip r:embed="rId2"/>
          <a:srcRect t="2216"/>
          <a:stretch/>
        </p:blipFill>
        <p:spPr>
          <a:xfrm>
            <a:off x="1752600" y="1295400"/>
            <a:ext cx="5276850" cy="4200592"/>
          </a:xfrm>
          <a:prstGeom prst="rect">
            <a:avLst/>
          </a:prstGeom>
        </p:spPr>
      </p:pic>
      <p:sp>
        <p:nvSpPr>
          <p:cNvPr id="12"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Hexadecimal </a:t>
            </a:r>
            <a:r>
              <a:rPr lang="en-US" sz="3200" b="1" dirty="0">
                <a:solidFill>
                  <a:srgbClr val="00B050"/>
                </a:solidFill>
              </a:rPr>
              <a:t>Arithmetic</a:t>
            </a:r>
            <a:endParaRPr lang="en-US" sz="3200" b="1" dirty="0">
              <a:solidFill>
                <a:srgbClr val="00B050"/>
              </a:solidFill>
              <a:latin typeface="Times New Roman" pitchFamily="18" charset="0"/>
              <a:cs typeface="Times New Roman" pitchFamily="18" charset="0"/>
            </a:endParaRPr>
          </a:p>
        </p:txBody>
      </p:sp>
      <p:sp>
        <p:nvSpPr>
          <p:cNvPr id="13" name="TextBox 12"/>
          <p:cNvSpPr txBox="1"/>
          <p:nvPr/>
        </p:nvSpPr>
        <p:spPr>
          <a:xfrm>
            <a:off x="304800" y="5679840"/>
            <a:ext cx="8686800" cy="400110"/>
          </a:xfrm>
          <a:prstGeom prst="rect">
            <a:avLst/>
          </a:prstGeom>
          <a:noFill/>
        </p:spPr>
        <p:txBody>
          <a:bodyPr wrap="square" rtlCol="0">
            <a:spAutoFit/>
          </a:bodyPr>
          <a:lstStyle/>
          <a:p>
            <a:r>
              <a:rPr lang="en-US" sz="2000" b="1" dirty="0" smtClean="0"/>
              <a:t>Figure 7.2: </a:t>
            </a:r>
            <a:r>
              <a:rPr lang="en-US" sz="2000" dirty="0" smtClean="0"/>
              <a:t>Hexadecimal </a:t>
            </a:r>
            <a:r>
              <a:rPr lang="en-US" sz="2000" dirty="0"/>
              <a:t>Digits </a:t>
            </a:r>
            <a:r>
              <a:rPr lang="en-US" sz="2000" dirty="0" smtClean="0"/>
              <a:t>with Their </a:t>
            </a:r>
            <a:r>
              <a:rPr lang="en-US" sz="2000" dirty="0"/>
              <a:t>Equivalent Binary </a:t>
            </a:r>
            <a:r>
              <a:rPr lang="en-US" sz="2000" dirty="0" smtClean="0"/>
              <a:t>and Decimal </a:t>
            </a:r>
            <a:r>
              <a:rPr lang="en-US" sz="2000" dirty="0"/>
              <a:t>Values</a:t>
            </a:r>
          </a:p>
        </p:txBody>
      </p:sp>
    </p:spTree>
    <p:extLst>
      <p:ext uri="{BB962C8B-B14F-4D97-AF65-F5344CB8AC3E}">
        <p14:creationId xmlns:p14="http://schemas.microsoft.com/office/powerpoint/2010/main" val="4129652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9</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8</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Hexadecimal </a:t>
            </a:r>
            <a:r>
              <a:rPr lang="en-US" sz="3200" b="1" dirty="0">
                <a:solidFill>
                  <a:srgbClr val="00B050"/>
                </a:solidFill>
              </a:rPr>
              <a:t>Arithmetic</a:t>
            </a:r>
            <a:endParaRPr lang="en-US" sz="3200" b="1" dirty="0">
              <a:solidFill>
                <a:srgbClr val="00B050"/>
              </a:solidFill>
              <a:latin typeface="Times New Roman" pitchFamily="18" charset="0"/>
              <a:cs typeface="Times New Roman" pitchFamily="18" charset="0"/>
            </a:endParaRPr>
          </a:p>
        </p:txBody>
      </p:sp>
      <p:sp>
        <p:nvSpPr>
          <p:cNvPr id="11" name="Content Placeholder 2"/>
          <p:cNvSpPr txBox="1">
            <a:spLocks/>
          </p:cNvSpPr>
          <p:nvPr/>
        </p:nvSpPr>
        <p:spPr>
          <a:xfrm>
            <a:off x="779929" y="909918"/>
            <a:ext cx="7696200" cy="421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procedure for adding hex digits is as follows:</a:t>
            </a:r>
          </a:p>
          <a:p>
            <a:pPr marL="514350" indent="-514350">
              <a:buFont typeface="+mj-lt"/>
              <a:buAutoNum type="arabicPeriod"/>
            </a:pPr>
            <a:r>
              <a:rPr lang="en-US" sz="2400" dirty="0" smtClean="0"/>
              <a:t>Add the two hex digits by working with their decimal equivalents.</a:t>
            </a:r>
          </a:p>
          <a:p>
            <a:pPr marL="514350" indent="-514350">
              <a:buFont typeface="+mj-lt"/>
              <a:buAutoNum type="arabicPeriod"/>
            </a:pPr>
            <a:r>
              <a:rPr lang="en-US" sz="2400" dirty="0" smtClean="0"/>
              <a:t>If the decimal sum is less than 16, write down the hex equivalent.</a:t>
            </a:r>
          </a:p>
          <a:p>
            <a:pPr marL="514350" indent="-514350">
              <a:buFont typeface="+mj-lt"/>
              <a:buAutoNum type="arabicPeriod"/>
            </a:pPr>
            <a:r>
              <a:rPr lang="en-US" sz="2400" dirty="0" smtClean="0"/>
              <a:t>If the decimal sum is 16 or more, subtract 16, write down the hex result in that column, and carry 1 to the next-more-significant column.</a:t>
            </a:r>
            <a:endParaRPr lang="en-US" sz="2400" dirty="0"/>
          </a:p>
        </p:txBody>
      </p:sp>
    </p:spTree>
    <p:extLst>
      <p:ext uri="{BB962C8B-B14F-4D97-AF65-F5344CB8AC3E}">
        <p14:creationId xmlns:p14="http://schemas.microsoft.com/office/powerpoint/2010/main" val="97741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42358</TotalTime>
  <Words>3564</Words>
  <Application>Microsoft Office PowerPoint</Application>
  <PresentationFormat>On-screen Show (4:3)</PresentationFormat>
  <Paragraphs>452</Paragraphs>
  <Slides>61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6" baseType="lpstr">
      <vt:lpstr>Arial</vt:lpstr>
      <vt:lpstr>Calibri</vt:lpstr>
      <vt:lpstr>Times New Roman</vt:lpstr>
      <vt:lpstr>Office Theme</vt:lpstr>
      <vt:lpstr>Equation</vt:lpstr>
      <vt:lpstr>EEE3131 Digital Electronics</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VHDL Code for a Full 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VHDL Code for a Multiplexer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VHDL Code for a 3 x 8 Decoder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JERRY</dc:creator>
  <cp:lastModifiedBy>George Ziba</cp:lastModifiedBy>
  <cp:revision>6385</cp:revision>
  <dcterms:created xsi:type="dcterms:W3CDTF">2013-09-26T15:37:31Z</dcterms:created>
  <dcterms:modified xsi:type="dcterms:W3CDTF">2024-04-19T17:12:26Z</dcterms:modified>
</cp:coreProperties>
</file>