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275" r:id="rId3"/>
    <p:sldId id="257" r:id="rId4"/>
    <p:sldId id="402" r:id="rId5"/>
    <p:sldId id="404" r:id="rId6"/>
    <p:sldId id="405" r:id="rId7"/>
    <p:sldId id="407" r:id="rId8"/>
    <p:sldId id="408" r:id="rId9"/>
    <p:sldId id="409" r:id="rId10"/>
    <p:sldId id="410" r:id="rId11"/>
    <p:sldId id="411" r:id="rId12"/>
    <p:sldId id="412" r:id="rId13"/>
    <p:sldId id="413" r:id="rId14"/>
    <p:sldId id="414" r:id="rId15"/>
    <p:sldId id="415" r:id="rId16"/>
    <p:sldId id="416" r:id="rId17"/>
    <p:sldId id="417" r:id="rId18"/>
    <p:sldId id="418" r:id="rId19"/>
    <p:sldId id="419" r:id="rId20"/>
    <p:sldId id="420" r:id="rId21"/>
    <p:sldId id="422" r:id="rId22"/>
    <p:sldId id="423" r:id="rId23"/>
    <p:sldId id="424" r:id="rId24"/>
    <p:sldId id="421" r:id="rId25"/>
    <p:sldId id="425" r:id="rId26"/>
    <p:sldId id="426" r:id="rId27"/>
    <p:sldId id="427" r:id="rId28"/>
    <p:sldId id="428" r:id="rId29"/>
    <p:sldId id="429" r:id="rId30"/>
    <p:sldId id="430" r:id="rId31"/>
    <p:sldId id="43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3/7/2024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26</a:t>
            </a:fld>
            <a:endParaRPr lang="en-US"/>
          </a:p>
        </p:txBody>
      </p:sp>
    </p:spTree>
    <p:extLst>
      <p:ext uri="{BB962C8B-B14F-4D97-AF65-F5344CB8AC3E}">
        <p14:creationId xmlns:p14="http://schemas.microsoft.com/office/powerpoint/2010/main" val="21336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3/7/2024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3/7/2024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3/7/2024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3/7/2024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1 : </a:t>
            </a:r>
            <a:r>
              <a:rPr lang="en-US" sz="2800" b="1" dirty="0" smtClean="0">
                <a:solidFill>
                  <a:srgbClr val="7030A0"/>
                </a:solidFill>
                <a:latin typeface="Times New Roman" pitchFamily="18" charset="0"/>
                <a:cs typeface="Times New Roman" pitchFamily="18" charset="0"/>
              </a:rPr>
              <a:t>Analogue vs Digital Systems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10</a:t>
            </a:fld>
            <a:endParaRPr lang="en-US"/>
          </a:p>
        </p:txBody>
      </p:sp>
      <p:sp>
        <p:nvSpPr>
          <p:cNvPr id="3" name="Title 1"/>
          <p:cNvSpPr txBox="1">
            <a:spLocks/>
          </p:cNvSpPr>
          <p:nvPr/>
        </p:nvSpPr>
        <p:spPr>
          <a:xfrm>
            <a:off x="457200" y="26064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Advantages of Analogue Systems </a:t>
            </a:r>
          </a:p>
        </p:txBody>
      </p:sp>
      <p:sp>
        <p:nvSpPr>
          <p:cNvPr id="4" name="TextBox 3"/>
          <p:cNvSpPr txBox="1"/>
          <p:nvPr/>
        </p:nvSpPr>
        <p:spPr>
          <a:xfrm>
            <a:off x="838200" y="1524000"/>
            <a:ext cx="6934200" cy="461665"/>
          </a:xfrm>
          <a:prstGeom prst="rect">
            <a:avLst/>
          </a:prstGeom>
          <a:noFill/>
        </p:spPr>
        <p:txBody>
          <a:bodyPr wrap="square" rtlCol="0">
            <a:spAutoFit/>
          </a:bodyPr>
          <a:lstStyle/>
          <a:p>
            <a:r>
              <a:rPr lang="en-US" sz="2400" b="1" dirty="0" smtClean="0"/>
              <a:t>Self Study!!!!!</a:t>
            </a:r>
            <a:endParaRPr lang="en-US" sz="2400" b="1" dirty="0"/>
          </a:p>
        </p:txBody>
      </p:sp>
    </p:spTree>
    <p:extLst>
      <p:ext uri="{BB962C8B-B14F-4D97-AF65-F5344CB8AC3E}">
        <p14:creationId xmlns:p14="http://schemas.microsoft.com/office/powerpoint/2010/main" val="450686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11</a:t>
            </a:fld>
            <a:endParaRPr lang="en-US"/>
          </a:p>
        </p:txBody>
      </p:sp>
      <p:sp>
        <p:nvSpPr>
          <p:cNvPr id="3" name="Title 1"/>
          <p:cNvSpPr txBox="1">
            <a:spLocks/>
          </p:cNvSpPr>
          <p:nvPr/>
        </p:nvSpPr>
        <p:spPr>
          <a:xfrm>
            <a:off x="179388" y="274638"/>
            <a:ext cx="8507412"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Disadvantages of Analogue Systems</a:t>
            </a:r>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Difficulty to design </a:t>
            </a:r>
          </a:p>
          <a:p>
            <a:r>
              <a:rPr lang="en-GB" altLang="en-US" smtClean="0"/>
              <a:t>Low  accuracy </a:t>
            </a:r>
          </a:p>
          <a:p>
            <a:r>
              <a:rPr lang="en-GB" altLang="en-US" smtClean="0"/>
              <a:t>Non-programmability</a:t>
            </a:r>
          </a:p>
          <a:p>
            <a:r>
              <a:rPr lang="en-GB" altLang="en-US" smtClean="0"/>
              <a:t>Susceptible to noise</a:t>
            </a:r>
          </a:p>
          <a:p>
            <a:r>
              <a:rPr lang="en-GB" altLang="en-US" smtClean="0"/>
              <a:t>Difficulty storage of data  </a:t>
            </a:r>
          </a:p>
          <a:p>
            <a:r>
              <a:rPr lang="en-GB" altLang="en-US" smtClean="0"/>
              <a:t>Difficulty  of fabrication in integrated circuit form, size challenges</a:t>
            </a:r>
          </a:p>
        </p:txBody>
      </p:sp>
    </p:spTree>
    <p:extLst>
      <p:ext uri="{BB962C8B-B14F-4D97-AF65-F5344CB8AC3E}">
        <p14:creationId xmlns:p14="http://schemas.microsoft.com/office/powerpoint/2010/main" val="2120812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12</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Digital way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represents the numerical value of the quantity in steps of </a:t>
            </a:r>
            <a:r>
              <a:rPr lang="en-GB" altLang="en-US" smtClean="0">
                <a:solidFill>
                  <a:srgbClr val="FF0000"/>
                </a:solidFill>
              </a:rPr>
              <a:t>discrete values</a:t>
            </a:r>
            <a:r>
              <a:rPr lang="en-GB" altLang="en-US" smtClean="0"/>
              <a:t>. </a:t>
            </a:r>
          </a:p>
          <a:p>
            <a:r>
              <a:rPr lang="en-GB" altLang="en-US" smtClean="0"/>
              <a:t>The numerical values are mostly represented using binary numbers. </a:t>
            </a:r>
          </a:p>
          <a:p>
            <a:r>
              <a:rPr lang="en-GB" altLang="en-US" smtClean="0"/>
              <a:t>For example, the temperature of the oven may be represented in steps of 1 °C as 64 °C, 65 °C, 66 °C and so on.</a:t>
            </a:r>
            <a:endParaRPr lang="en-GB" altLang="en-US" dirty="0" smtClean="0"/>
          </a:p>
        </p:txBody>
      </p:sp>
    </p:spTree>
    <p:extLst>
      <p:ext uri="{BB962C8B-B14F-4D97-AF65-F5344CB8AC3E}">
        <p14:creationId xmlns:p14="http://schemas.microsoft.com/office/powerpoint/2010/main" val="1611249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13</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Advantages of digital systems </a:t>
            </a:r>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r>
              <a:rPr lang="en-GB" altLang="en-US" smtClean="0"/>
              <a:t>relatively much easier to design </a:t>
            </a:r>
          </a:p>
          <a:p>
            <a:pPr eaLnBrk="1" hangingPunct="1"/>
            <a:r>
              <a:rPr lang="en-GB" altLang="en-US" smtClean="0"/>
              <a:t>higher accuracy </a:t>
            </a:r>
          </a:p>
          <a:p>
            <a:pPr eaLnBrk="1" hangingPunct="1"/>
            <a:r>
              <a:rPr lang="en-GB" altLang="en-US" smtClean="0"/>
              <a:t>programmability</a:t>
            </a:r>
          </a:p>
          <a:p>
            <a:pPr eaLnBrk="1" hangingPunct="1"/>
            <a:r>
              <a:rPr lang="en-GB" altLang="en-US" smtClean="0"/>
              <a:t>noise immunity </a:t>
            </a:r>
          </a:p>
          <a:p>
            <a:pPr eaLnBrk="1" hangingPunct="1"/>
            <a:r>
              <a:rPr lang="en-GB" altLang="en-US" smtClean="0"/>
              <a:t>easier storage of data  </a:t>
            </a:r>
          </a:p>
          <a:p>
            <a:pPr eaLnBrk="1" hangingPunct="1"/>
            <a:r>
              <a:rPr lang="en-GB" altLang="en-US" smtClean="0"/>
              <a:t>ease of fabrication in integrated circuit form, leading to availability of more complex functions in a smaller size. </a:t>
            </a:r>
            <a:endParaRPr lang="en-GB" altLang="en-US" dirty="0" smtClean="0"/>
          </a:p>
        </p:txBody>
      </p:sp>
    </p:spTree>
    <p:extLst>
      <p:ext uri="{BB962C8B-B14F-4D97-AF65-F5344CB8AC3E}">
        <p14:creationId xmlns:p14="http://schemas.microsoft.com/office/powerpoint/2010/main" val="3201887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14</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dirty="0" smtClean="0"/>
              <a:t>Disadvantages of digital system </a:t>
            </a:r>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fontAlgn="auto" hangingPunct="1">
              <a:spcAft>
                <a:spcPts val="0"/>
              </a:spcAft>
              <a:defRPr/>
            </a:pPr>
            <a:r>
              <a:rPr lang="en-GB" dirty="0"/>
              <a:t>M</a:t>
            </a:r>
            <a:r>
              <a:rPr lang="en-GB" dirty="0" smtClean="0"/>
              <a:t>ost of the physical quantities in nature are analogue.</a:t>
            </a:r>
          </a:p>
          <a:p>
            <a:pPr eaLnBrk="1" fontAlgn="auto" hangingPunct="1">
              <a:spcAft>
                <a:spcPts val="0"/>
              </a:spcAft>
              <a:defRPr/>
            </a:pPr>
            <a:r>
              <a:rPr lang="en-GB" dirty="0" smtClean="0"/>
              <a:t>Require analogue to digital conversion and vice versa</a:t>
            </a:r>
          </a:p>
          <a:p>
            <a:pPr eaLnBrk="1" fontAlgn="auto" hangingPunct="1">
              <a:spcAft>
                <a:spcPts val="0"/>
              </a:spcAft>
              <a:defRPr/>
            </a:pPr>
            <a:r>
              <a:rPr lang="en-GB" dirty="0" smtClean="0"/>
              <a:t>added complexity and expense. </a:t>
            </a:r>
          </a:p>
          <a:p>
            <a:pPr eaLnBrk="1" fontAlgn="auto" hangingPunct="1">
              <a:spcAft>
                <a:spcPts val="0"/>
              </a:spcAft>
              <a:defRPr/>
            </a:pPr>
            <a:r>
              <a:rPr lang="en-GB" dirty="0" smtClean="0"/>
              <a:t>an extra time is required to perform these conversions. </a:t>
            </a:r>
          </a:p>
          <a:p>
            <a:pPr eaLnBrk="1" fontAlgn="auto" hangingPunct="1">
              <a:spcAft>
                <a:spcPts val="0"/>
              </a:spcAft>
              <a:defRPr/>
            </a:pPr>
            <a:r>
              <a:rPr lang="en-GB" dirty="0" smtClean="0"/>
              <a:t>However, we must understand that, these factors are outweighed by the numerous advantages of using digital techniques.</a:t>
            </a:r>
          </a:p>
        </p:txBody>
      </p:sp>
    </p:spTree>
    <p:extLst>
      <p:ext uri="{BB962C8B-B14F-4D97-AF65-F5344CB8AC3E}">
        <p14:creationId xmlns:p14="http://schemas.microsoft.com/office/powerpoint/2010/main" val="6764103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15</a:t>
            </a:fld>
            <a:endParaRPr lang="en-US"/>
          </a:p>
        </p:txBody>
      </p:sp>
      <p:sp>
        <p:nvSpPr>
          <p:cNvPr id="3" name="Title 1"/>
          <p:cNvSpPr txBox="1">
            <a:spLocks/>
          </p:cNvSpPr>
          <p:nvPr/>
        </p:nvSpPr>
        <p:spPr>
          <a:xfrm>
            <a:off x="457200" y="320675"/>
            <a:ext cx="8229600" cy="1143000"/>
          </a:xfrm>
          <a:prstGeom prst="rect">
            <a:avLst/>
          </a:prstGeom>
        </p:spPr>
        <p:txBody>
          <a:bodyPr rtlCol="0">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mtClean="0"/>
              <a:t>The Binary Digits</a:t>
            </a:r>
            <a:r>
              <a:rPr lang="en-GB" b="1" smtClean="0"/>
              <a:t/>
            </a:r>
            <a:br>
              <a:rPr lang="en-GB" b="1" smtClean="0"/>
            </a:br>
            <a:endParaRPr lang="en-GB" dirty="0" smtClean="0"/>
          </a:p>
        </p:txBody>
      </p:sp>
      <p:sp>
        <p:nvSpPr>
          <p:cNvPr id="4" name="Content Placeholder 2"/>
          <p:cNvSpPr txBox="1">
            <a:spLocks/>
          </p:cNvSpPr>
          <p:nvPr/>
        </p:nvSpPr>
        <p:spPr>
          <a:xfrm>
            <a:off x="457200" y="1646237"/>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The binary number system (which you will study later ) makes use of two digits </a:t>
            </a:r>
            <a:r>
              <a:rPr lang="en-GB" altLang="en-US" smtClean="0">
                <a:solidFill>
                  <a:srgbClr val="FF0000"/>
                </a:solidFill>
              </a:rPr>
              <a:t>1 </a:t>
            </a:r>
            <a:r>
              <a:rPr lang="en-GB" altLang="en-US" smtClean="0"/>
              <a:t>and </a:t>
            </a:r>
            <a:r>
              <a:rPr lang="en-GB" altLang="en-US" smtClean="0">
                <a:solidFill>
                  <a:srgbClr val="C00000"/>
                </a:solidFill>
              </a:rPr>
              <a:t>0.</a:t>
            </a:r>
          </a:p>
          <a:p>
            <a:r>
              <a:rPr lang="en-GB" altLang="en-US" smtClean="0"/>
              <a:t>These two digits are called </a:t>
            </a:r>
            <a:r>
              <a:rPr lang="en-GB" altLang="en-US" b="1" smtClean="0"/>
              <a:t>bits.</a:t>
            </a:r>
          </a:p>
          <a:p>
            <a:r>
              <a:rPr lang="en-GB" altLang="en-US" b="1" smtClean="0"/>
              <a:t>The term bit is a contraction of binary digit. </a:t>
            </a:r>
          </a:p>
        </p:txBody>
      </p:sp>
    </p:spTree>
    <p:extLst>
      <p:ext uri="{BB962C8B-B14F-4D97-AF65-F5344CB8AC3E}">
        <p14:creationId xmlns:p14="http://schemas.microsoft.com/office/powerpoint/2010/main" val="400566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16</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The Binary Digits</a:t>
            </a:r>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In order to represent </a:t>
            </a:r>
            <a:r>
              <a:rPr lang="en-GB" altLang="en-US" smtClean="0">
                <a:solidFill>
                  <a:srgbClr val="00B050"/>
                </a:solidFill>
              </a:rPr>
              <a:t>numbers</a:t>
            </a:r>
            <a:r>
              <a:rPr lang="en-GB" altLang="en-US" smtClean="0"/>
              <a:t>, </a:t>
            </a:r>
            <a:r>
              <a:rPr lang="en-GB" altLang="en-US" smtClean="0">
                <a:solidFill>
                  <a:srgbClr val="00B050"/>
                </a:solidFill>
              </a:rPr>
              <a:t>letters</a:t>
            </a:r>
            <a:r>
              <a:rPr lang="en-GB" altLang="en-US" smtClean="0"/>
              <a:t>, </a:t>
            </a:r>
            <a:r>
              <a:rPr lang="en-GB" altLang="en-US" smtClean="0">
                <a:solidFill>
                  <a:srgbClr val="00B050"/>
                </a:solidFill>
              </a:rPr>
              <a:t>symbols instructions </a:t>
            </a:r>
            <a:r>
              <a:rPr lang="en-GB" altLang="en-US" smtClean="0"/>
              <a:t>and anything else required in a given application (to be implemented by a digital systems), we make use of groups of bits.</a:t>
            </a:r>
          </a:p>
          <a:p>
            <a:r>
              <a:rPr lang="en-GB" altLang="en-US" smtClean="0"/>
              <a:t> Such groups of bits are called </a:t>
            </a:r>
            <a:r>
              <a:rPr lang="en-GB" altLang="en-US" b="1" smtClean="0">
                <a:solidFill>
                  <a:srgbClr val="C00000"/>
                </a:solidFill>
              </a:rPr>
              <a:t>codes</a:t>
            </a:r>
            <a:r>
              <a:rPr lang="en-GB" altLang="en-US" b="1" smtClean="0"/>
              <a:t>.</a:t>
            </a:r>
            <a:endParaRPr lang="en-GB" altLang="en-US" dirty="0" smtClean="0"/>
          </a:p>
        </p:txBody>
      </p:sp>
    </p:spTree>
    <p:extLst>
      <p:ext uri="{BB962C8B-B14F-4D97-AF65-F5344CB8AC3E}">
        <p14:creationId xmlns:p14="http://schemas.microsoft.com/office/powerpoint/2010/main" val="9494157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17</a:t>
            </a:fld>
            <a:endParaRPr lang="en-US"/>
          </a:p>
        </p:txBody>
      </p:sp>
      <p:sp>
        <p:nvSpPr>
          <p:cNvPr id="3" name="Content Placeholder 2"/>
          <p:cNvSpPr txBox="1">
            <a:spLocks/>
          </p:cNvSpPr>
          <p:nvPr/>
        </p:nvSpPr>
        <p:spPr>
          <a:xfrm>
            <a:off x="457200" y="1600200"/>
            <a:ext cx="8229600" cy="4525963"/>
          </a:xfrm>
          <a:prstGeom prst="rect">
            <a:avLst/>
          </a:prstGeom>
        </p:spPr>
        <p:txBody>
          <a:bodyPr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b="1" dirty="0" smtClean="0"/>
              <a:t>In digital circuits, two </a:t>
            </a:r>
            <a:r>
              <a:rPr lang="en-GB" dirty="0" smtClean="0"/>
              <a:t>different voltage levels are used to represent the two bits. </a:t>
            </a:r>
          </a:p>
          <a:p>
            <a:pPr>
              <a:defRPr/>
            </a:pPr>
            <a:r>
              <a:rPr lang="en-GB" dirty="0" smtClean="0"/>
              <a:t>A </a:t>
            </a:r>
            <a:r>
              <a:rPr lang="en-GB" dirty="0" smtClean="0">
                <a:solidFill>
                  <a:srgbClr val="C00000"/>
                </a:solidFill>
              </a:rPr>
              <a:t>1</a:t>
            </a:r>
            <a:r>
              <a:rPr lang="en-GB" dirty="0" smtClean="0"/>
              <a:t> is represented by the higher voltage, which is referred to as a</a:t>
            </a:r>
            <a:r>
              <a:rPr lang="en-GB" dirty="0" smtClean="0">
                <a:solidFill>
                  <a:srgbClr val="C00000"/>
                </a:solidFill>
              </a:rPr>
              <a:t> HIGH</a:t>
            </a:r>
            <a:r>
              <a:rPr lang="en-GB" dirty="0" smtClean="0"/>
              <a:t>. </a:t>
            </a:r>
          </a:p>
          <a:p>
            <a:pPr>
              <a:defRPr/>
            </a:pPr>
            <a:r>
              <a:rPr lang="en-GB" dirty="0" smtClean="0"/>
              <a:t>A </a:t>
            </a:r>
            <a:r>
              <a:rPr lang="en-GB" dirty="0" smtClean="0">
                <a:solidFill>
                  <a:srgbClr val="C00000"/>
                </a:solidFill>
              </a:rPr>
              <a:t>0 </a:t>
            </a:r>
            <a:r>
              <a:rPr lang="en-GB" dirty="0" smtClean="0"/>
              <a:t>is represented by the lower voltage and is referred to as a </a:t>
            </a:r>
            <a:r>
              <a:rPr lang="en-GB" dirty="0" smtClean="0">
                <a:solidFill>
                  <a:srgbClr val="C00000"/>
                </a:solidFill>
              </a:rPr>
              <a:t>LOW</a:t>
            </a:r>
            <a:r>
              <a:rPr lang="en-GB" dirty="0" smtClean="0"/>
              <a:t>. </a:t>
            </a:r>
          </a:p>
          <a:p>
            <a:pPr>
              <a:defRPr/>
            </a:pPr>
            <a:r>
              <a:rPr lang="en-GB" dirty="0" smtClean="0"/>
              <a:t>This is called </a:t>
            </a:r>
            <a:r>
              <a:rPr lang="en-GB" dirty="0" smtClean="0">
                <a:solidFill>
                  <a:srgbClr val="00B050"/>
                </a:solidFill>
              </a:rPr>
              <a:t>positive logic </a:t>
            </a:r>
            <a:r>
              <a:rPr lang="en-GB" dirty="0" smtClean="0"/>
              <a:t>and will be used throughout this course. Thus,</a:t>
            </a:r>
          </a:p>
          <a:p>
            <a:pPr>
              <a:buFont typeface="Arial" pitchFamily="34" charset="0"/>
              <a:buNone/>
              <a:defRPr/>
            </a:pPr>
            <a:r>
              <a:rPr lang="en-GB" dirty="0" smtClean="0"/>
              <a:t>       HIGH = 1 and LOW = 0</a:t>
            </a:r>
          </a:p>
          <a:p>
            <a:pPr>
              <a:defRPr/>
            </a:pPr>
            <a:r>
              <a:rPr lang="en-GB" dirty="0" smtClean="0"/>
              <a:t>A much less common system in which a 1 is represented by a LOW Voltage and a 0 is represented by a HIGH voltage is called </a:t>
            </a:r>
            <a:r>
              <a:rPr lang="en-GB" dirty="0" smtClean="0">
                <a:solidFill>
                  <a:srgbClr val="00B050"/>
                </a:solidFill>
              </a:rPr>
              <a:t>negative logic.</a:t>
            </a:r>
          </a:p>
          <a:p>
            <a:pPr>
              <a:defRPr/>
            </a:pPr>
            <a:endParaRPr lang="en-GB" dirty="0" smtClean="0"/>
          </a:p>
        </p:txBody>
      </p:sp>
      <p:sp>
        <p:nvSpPr>
          <p:cNvPr id="4" name="Title 1"/>
          <p:cNvSpPr txBox="1">
            <a:spLocks/>
          </p:cNvSpPr>
          <p:nvPr/>
        </p:nvSpPr>
        <p:spPr bwMode="auto">
          <a:xfrm>
            <a:off x="457200" y="26064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Logic Levels</a:t>
            </a:r>
          </a:p>
        </p:txBody>
      </p:sp>
    </p:spTree>
    <p:extLst>
      <p:ext uri="{BB962C8B-B14F-4D97-AF65-F5344CB8AC3E}">
        <p14:creationId xmlns:p14="http://schemas.microsoft.com/office/powerpoint/2010/main" val="2968434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18</a:t>
            </a:fld>
            <a:endParaRPr lang="en-US"/>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dirty="0" smtClean="0"/>
              <a:t>A digital waveform consist of voltage levels that are changing back and forth between the HIGH and LOW states. </a:t>
            </a:r>
          </a:p>
          <a:p>
            <a:r>
              <a:rPr lang="en-GB" altLang="en-US" dirty="0" smtClean="0"/>
              <a:t>These can also be described as the one that is composed of series of pulses, or a pulse train as shown in Fig. 1.</a:t>
            </a:r>
          </a:p>
        </p:txBody>
      </p:sp>
      <p:sp>
        <p:nvSpPr>
          <p:cNvPr id="4"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GB" b="1" smtClean="0"/>
              <a:t>Digital Waveforms </a:t>
            </a:r>
            <a:br>
              <a:rPr lang="en-GB" b="1" smtClean="0"/>
            </a:br>
            <a:endParaRPr lang="en-GB" dirty="0" smtClean="0"/>
          </a:p>
        </p:txBody>
      </p:sp>
    </p:spTree>
    <p:extLst>
      <p:ext uri="{BB962C8B-B14F-4D97-AF65-F5344CB8AC3E}">
        <p14:creationId xmlns:p14="http://schemas.microsoft.com/office/powerpoint/2010/main" val="35791668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19</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Waveform terms</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It may also be noted that a pulse has two edges: </a:t>
            </a:r>
          </a:p>
          <a:p>
            <a:pPr lvl="1"/>
            <a:r>
              <a:rPr lang="en-GB" altLang="en-US" smtClean="0"/>
              <a:t>(1) a rising edge and</a:t>
            </a:r>
          </a:p>
          <a:p>
            <a:pPr lvl="1"/>
            <a:r>
              <a:rPr lang="en-GB" altLang="en-US" smtClean="0"/>
              <a:t> (2) a falling edge. </a:t>
            </a:r>
          </a:p>
          <a:p>
            <a:r>
              <a:rPr lang="en-GB" altLang="en-US" smtClean="0"/>
              <a:t>The rising edge in a positive-going pulse is also known as </a:t>
            </a:r>
            <a:r>
              <a:rPr lang="en-GB" altLang="en-US" smtClean="0">
                <a:solidFill>
                  <a:srgbClr val="C00000"/>
                </a:solidFill>
              </a:rPr>
              <a:t>leading edge </a:t>
            </a:r>
            <a:r>
              <a:rPr lang="en-GB" altLang="en-US" smtClean="0"/>
              <a:t>and the falling edge as the </a:t>
            </a:r>
            <a:r>
              <a:rPr lang="en-GB" altLang="en-US" smtClean="0">
                <a:solidFill>
                  <a:srgbClr val="00B050"/>
                </a:solidFill>
              </a:rPr>
              <a:t>trailing edge.</a:t>
            </a:r>
            <a:endParaRPr lang="en-GB" altLang="en-US" dirty="0" smtClean="0">
              <a:solidFill>
                <a:srgbClr val="00B050"/>
              </a:solidFill>
            </a:endParaRPr>
          </a:p>
        </p:txBody>
      </p:sp>
    </p:spTree>
    <p:extLst>
      <p:ext uri="{BB962C8B-B14F-4D97-AF65-F5344CB8AC3E}">
        <p14:creationId xmlns:p14="http://schemas.microsoft.com/office/powerpoint/2010/main" val="2421005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dirty="0" smtClean="0">
                <a:latin typeface="Times New Roman" pitchFamily="18" charset="0"/>
                <a:cs typeface="Times New Roman" pitchFamily="18" charset="0"/>
              </a:rPr>
              <a:t>Our main reference text books in this course are </a:t>
            </a:r>
          </a:p>
          <a:p>
            <a:pPr>
              <a:buNone/>
            </a:pPr>
            <a:r>
              <a:rPr lang="en-US" sz="2000" dirty="0" smtClean="0">
                <a:latin typeface="Times New Roman" pitchFamily="18" charset="0"/>
                <a:cs typeface="Times New Roman" pitchFamily="18" charset="0"/>
              </a:rPr>
              <a:t>[1] </a:t>
            </a:r>
            <a:r>
              <a:rPr lang="en-GB" sz="2000" dirty="0"/>
              <a:t>William </a:t>
            </a:r>
            <a:r>
              <a:rPr lang="en-GB" sz="2000" dirty="0" err="1"/>
              <a:t>Kleitz</a:t>
            </a:r>
            <a:r>
              <a:rPr lang="en-GB" sz="2000" dirty="0"/>
              <a:t>, 2006, Digital Electronics with </a:t>
            </a:r>
            <a:r>
              <a:rPr lang="en-GB" sz="2000" dirty="0" err="1"/>
              <a:t>VHDL</a:t>
            </a:r>
            <a:r>
              <a:rPr lang="en-GB" sz="2000" dirty="0"/>
              <a:t>, Prentice Hall ISBN-100131714902 </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a:t>
            </a:r>
            <a:r>
              <a:rPr lang="en-GB" sz="2000" dirty="0" smtClean="0"/>
              <a:t> </a:t>
            </a:r>
          </a:p>
          <a:p>
            <a:pPr>
              <a:buNone/>
            </a:pPr>
            <a:r>
              <a:rPr lang="en-GB" sz="2000" dirty="0" smtClean="0"/>
              <a:t>[3] </a:t>
            </a:r>
            <a:r>
              <a:rPr lang="en-GB" sz="2000" dirty="0" err="1" smtClean="0"/>
              <a:t>Sedha</a:t>
            </a:r>
            <a:r>
              <a:rPr lang="en-GB" sz="2000" dirty="0" smtClean="0"/>
              <a:t> </a:t>
            </a:r>
            <a:r>
              <a:rPr lang="en-GB" sz="2000" dirty="0" err="1" smtClean="0"/>
              <a:t>R.S</a:t>
            </a:r>
            <a:r>
              <a:rPr lang="en-GB" sz="2000" dirty="0" smtClean="0"/>
              <a:t>, A textbook of </a:t>
            </a:r>
            <a:r>
              <a:rPr lang="en-GB" sz="2000" dirty="0"/>
              <a:t>D</a:t>
            </a:r>
            <a:r>
              <a:rPr lang="en-GB" sz="2000" dirty="0" smtClean="0"/>
              <a:t>igital Electronics, S. Chand, 2010 </a:t>
            </a:r>
            <a:endParaRPr lang="en-GB" sz="2000" dirty="0"/>
          </a:p>
          <a:p>
            <a:pPr>
              <a:buNone/>
            </a:pPr>
            <a:endParaRPr lang="en-GB" sz="2000" dirty="0" smtClean="0"/>
          </a:p>
          <a:p>
            <a:pPr>
              <a:buNone/>
            </a:pPr>
            <a:endParaRPr lang="en-GB" sz="1600" b="1" dirty="0" smtClean="0"/>
          </a:p>
          <a:p>
            <a:pPr>
              <a:buNone/>
            </a:pPr>
            <a:endParaRPr lang="en-GB" sz="2000" dirty="0" smtClean="0"/>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20</a:t>
            </a:fld>
            <a:endParaRPr lang="en-US"/>
          </a:p>
        </p:txBody>
      </p:sp>
      <p:sp>
        <p:nvSpPr>
          <p:cNvPr id="3" name="Title 1"/>
          <p:cNvSpPr txBox="1">
            <a:spLocks/>
          </p:cNvSpPr>
          <p:nvPr/>
        </p:nvSpPr>
        <p:spPr>
          <a:xfrm>
            <a:off x="457200" y="52295"/>
            <a:ext cx="8229600" cy="7159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Rising and falling edge </a:t>
            </a:r>
            <a:endParaRPr lang="en-GB" altLang="en-US" dirty="0" smtClean="0"/>
          </a:p>
        </p:txBody>
      </p:sp>
      <p:sp>
        <p:nvSpPr>
          <p:cNvPr id="4" name="Content Placeholder 2"/>
          <p:cNvSpPr txBox="1">
            <a:spLocks/>
          </p:cNvSpPr>
          <p:nvPr/>
        </p:nvSpPr>
        <p:spPr>
          <a:xfrm>
            <a:off x="457200" y="1484313"/>
            <a:ext cx="8229600" cy="4641850"/>
          </a:xfrm>
          <a:prstGeom prst="rect">
            <a:avLst/>
          </a:prstGeom>
        </p:spPr>
        <p:txBody>
          <a:bodyPr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endParaRPr lang="en-GB" dirty="0" smtClean="0"/>
          </a:p>
          <a:p>
            <a:pPr>
              <a:defRPr/>
            </a:pPr>
            <a:endParaRPr lang="en-GB" dirty="0" smtClean="0"/>
          </a:p>
          <a:p>
            <a:pPr>
              <a:defRPr/>
            </a:pPr>
            <a:endParaRPr lang="en-GB" dirty="0" smtClean="0"/>
          </a:p>
          <a:p>
            <a:pPr>
              <a:defRPr/>
            </a:pPr>
            <a:endParaRPr lang="en-GB" dirty="0" smtClean="0"/>
          </a:p>
          <a:p>
            <a:pPr>
              <a:defRPr/>
            </a:pPr>
            <a:endParaRPr lang="en-GB" dirty="0" smtClean="0"/>
          </a:p>
          <a:p>
            <a:pPr marL="1371600" lvl="3" indent="0">
              <a:buNone/>
              <a:defRPr/>
            </a:pPr>
            <a:r>
              <a:rPr lang="en-GB" dirty="0" smtClean="0"/>
              <a:t>		</a:t>
            </a:r>
            <a:r>
              <a:rPr lang="en-GB" b="1" dirty="0" smtClean="0"/>
              <a:t>Fig. 1</a:t>
            </a:r>
            <a:endParaRPr lang="en-GB" dirty="0" smtClean="0"/>
          </a:p>
          <a:p>
            <a:pPr>
              <a:defRPr/>
            </a:pPr>
            <a:r>
              <a:rPr lang="en-GB" dirty="0" smtClean="0"/>
              <a:t>A </a:t>
            </a:r>
            <a:r>
              <a:rPr lang="en-GB" dirty="0" smtClean="0">
                <a:solidFill>
                  <a:srgbClr val="00B050"/>
                </a:solidFill>
              </a:rPr>
              <a:t>rising edge </a:t>
            </a:r>
            <a:r>
              <a:rPr lang="en-GB" dirty="0" smtClean="0"/>
              <a:t>is a one that occurs when a voltage (or a current) goes from its normally LOW level to its HIGH level.</a:t>
            </a:r>
          </a:p>
          <a:p>
            <a:pPr>
              <a:defRPr/>
            </a:pPr>
            <a:r>
              <a:rPr lang="en-GB" dirty="0" smtClean="0"/>
              <a:t> A </a:t>
            </a:r>
            <a:r>
              <a:rPr lang="en-GB" dirty="0" smtClean="0">
                <a:solidFill>
                  <a:srgbClr val="C00000"/>
                </a:solidFill>
              </a:rPr>
              <a:t>falling edge </a:t>
            </a:r>
            <a:r>
              <a:rPr lang="en-GB" dirty="0" smtClean="0"/>
              <a:t>is a one that occurs when a voltage (or current) goes from its HIGH level back to LOW level. </a:t>
            </a:r>
          </a:p>
          <a:p>
            <a:pPr>
              <a:buFont typeface="Arial" pitchFamily="34" charset="0"/>
              <a:buNone/>
              <a:defRPr/>
            </a:pPr>
            <a:endParaRPr lang="en-GB"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854076"/>
            <a:ext cx="8675687"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74445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21</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practical digital circuit pulse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Consider a pulse below:</a:t>
            </a:r>
            <a:endParaRPr lang="en-GB" alt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133600"/>
            <a:ext cx="7920038"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98565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22</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Rise  and fall time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The time required for the pulse to go from its LOW voltage level to its HIGH voltage level is called the </a:t>
            </a:r>
            <a:r>
              <a:rPr lang="en-GB" b="1" smtClean="0">
                <a:solidFill>
                  <a:srgbClr val="00B050"/>
                </a:solidFill>
              </a:rPr>
              <a:t>rise time </a:t>
            </a:r>
            <a:r>
              <a:rPr lang="en-GB" b="1" smtClean="0"/>
              <a:t>(</a:t>
            </a:r>
            <a:r>
              <a:rPr lang="en-GB" b="1" i="1" smtClean="0"/>
              <a:t>tr)</a:t>
            </a:r>
          </a:p>
          <a:p>
            <a:pPr>
              <a:defRPr/>
            </a:pPr>
            <a:r>
              <a:rPr lang="en-GB" b="1" i="1" smtClean="0"/>
              <a:t> </a:t>
            </a:r>
            <a:r>
              <a:rPr lang="en-GB" smtClean="0"/>
              <a:t>the time required for the transition from the HIGH voltage level to the LOW voltage level is called the </a:t>
            </a:r>
            <a:r>
              <a:rPr lang="en-GB" b="1" smtClean="0">
                <a:solidFill>
                  <a:srgbClr val="C00000"/>
                </a:solidFill>
              </a:rPr>
              <a:t>fall time </a:t>
            </a:r>
            <a:r>
              <a:rPr lang="en-GB" b="1" smtClean="0"/>
              <a:t>(</a:t>
            </a:r>
            <a:r>
              <a:rPr lang="en-GB" b="1" i="1" smtClean="0"/>
              <a:t>tf ).</a:t>
            </a:r>
          </a:p>
          <a:p>
            <a:pPr>
              <a:defRPr/>
            </a:pPr>
            <a:r>
              <a:rPr lang="en-GB" smtClean="0"/>
              <a:t>It may be noted that the bottom 10% and the top 10% of the pulse are not included in the rise and fall times because of the non-linearity in the waveform in these areas.</a:t>
            </a:r>
            <a:endParaRPr lang="en-GB" dirty="0" smtClean="0"/>
          </a:p>
        </p:txBody>
      </p:sp>
    </p:spTree>
    <p:extLst>
      <p:ext uri="{BB962C8B-B14F-4D97-AF65-F5344CB8AC3E}">
        <p14:creationId xmlns:p14="http://schemas.microsoft.com/office/powerpoint/2010/main" val="29571626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23</a:t>
            </a:fld>
            <a:endParaRPr lang="en-US"/>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The Pulse Width (</a:t>
            </a:r>
            <a:r>
              <a:rPr lang="en-GB" altLang="en-US" i="1" smtClean="0"/>
              <a:t>tw ) is a measure of the duration of the pulse and</a:t>
            </a:r>
          </a:p>
          <a:p>
            <a:r>
              <a:rPr lang="en-GB" altLang="en-US" i="1" smtClean="0"/>
              <a:t> is often defined as the time </a:t>
            </a:r>
            <a:r>
              <a:rPr lang="en-GB" altLang="en-US" smtClean="0"/>
              <a:t>interval between the 50% points on the rising and falling edges</a:t>
            </a:r>
            <a:endParaRPr lang="en-GB" altLang="en-US" dirty="0" smtClean="0"/>
          </a:p>
        </p:txBody>
      </p:sp>
      <p:sp>
        <p:nvSpPr>
          <p:cNvPr id="4" name="Title 1"/>
          <p:cNvSpPr txBox="1">
            <a:spLocks/>
          </p:cNvSpPr>
          <p:nvPr/>
        </p:nvSpPr>
        <p:spPr bwMode="auto">
          <a:xfrm>
            <a:off x="457200" y="26064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Pulse width</a:t>
            </a:r>
            <a:endParaRPr lang="en-GB" altLang="en-US" dirty="0" smtClean="0"/>
          </a:p>
        </p:txBody>
      </p:sp>
    </p:spTree>
    <p:extLst>
      <p:ext uri="{BB962C8B-B14F-4D97-AF65-F5344CB8AC3E}">
        <p14:creationId xmlns:p14="http://schemas.microsoft.com/office/powerpoint/2010/main" val="4322938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24</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Overshoot and Ringing.</a:t>
            </a:r>
            <a:endParaRPr lang="en-GB" altLang="en-US" dirty="0" smtClean="0"/>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fontAlgn="auto" hangingPunct="1">
              <a:spcAft>
                <a:spcPts val="0"/>
              </a:spcAft>
              <a:defRPr/>
            </a:pPr>
            <a:r>
              <a:rPr lang="en-GB" smtClean="0"/>
              <a:t>These are undesirable pulse characteristics.</a:t>
            </a:r>
          </a:p>
          <a:p>
            <a:pPr eaLnBrk="1" fontAlgn="auto" hangingPunct="1">
              <a:spcAft>
                <a:spcPts val="0"/>
              </a:spcAft>
              <a:defRPr/>
            </a:pPr>
            <a:r>
              <a:rPr lang="en-GB" smtClean="0"/>
              <a:t>The overshoot could be </a:t>
            </a:r>
            <a:r>
              <a:rPr lang="en-GB" smtClean="0">
                <a:solidFill>
                  <a:srgbClr val="C00000"/>
                </a:solidFill>
              </a:rPr>
              <a:t>positive</a:t>
            </a:r>
            <a:r>
              <a:rPr lang="en-GB" smtClean="0"/>
              <a:t> and </a:t>
            </a:r>
            <a:r>
              <a:rPr lang="en-GB" smtClean="0">
                <a:solidFill>
                  <a:srgbClr val="C00000"/>
                </a:solidFill>
              </a:rPr>
              <a:t>negative</a:t>
            </a:r>
            <a:r>
              <a:rPr lang="en-GB" smtClean="0"/>
              <a:t>.</a:t>
            </a:r>
          </a:p>
          <a:p>
            <a:pPr eaLnBrk="1" fontAlgn="auto" hangingPunct="1">
              <a:spcAft>
                <a:spcPts val="0"/>
              </a:spcAft>
              <a:defRPr/>
            </a:pPr>
            <a:r>
              <a:rPr lang="en-GB" smtClean="0"/>
              <a:t>The overshoot is caused by a </a:t>
            </a:r>
            <a:r>
              <a:rPr lang="en-GB" smtClean="0">
                <a:solidFill>
                  <a:srgbClr val="00B050"/>
                </a:solidFill>
              </a:rPr>
              <a:t>capacitive effect </a:t>
            </a:r>
            <a:r>
              <a:rPr lang="en-GB" smtClean="0"/>
              <a:t>in the circuit or measuring instrument that results in the voltage exceeding the normal HIGH and LOW levels for a short time</a:t>
            </a:r>
            <a:r>
              <a:rPr lang="en-GB" b="1" smtClean="0"/>
              <a:t>.</a:t>
            </a:r>
          </a:p>
          <a:p>
            <a:pPr eaLnBrk="1" fontAlgn="auto" hangingPunct="1">
              <a:spcAft>
                <a:spcPts val="0"/>
              </a:spcAft>
              <a:defRPr/>
            </a:pPr>
            <a:r>
              <a:rPr lang="en-GB" b="1" smtClean="0"/>
              <a:t> </a:t>
            </a:r>
            <a:r>
              <a:rPr lang="en-GB" smtClean="0"/>
              <a:t>Ringing, on the rising and falling edges of a pulse, is actually an oscillation caused by </a:t>
            </a:r>
            <a:r>
              <a:rPr lang="en-GB" smtClean="0">
                <a:solidFill>
                  <a:srgbClr val="00B050"/>
                </a:solidFill>
              </a:rPr>
              <a:t>capacitance</a:t>
            </a:r>
            <a:r>
              <a:rPr lang="en-GB" smtClean="0"/>
              <a:t> and </a:t>
            </a:r>
            <a:r>
              <a:rPr lang="en-GB" smtClean="0">
                <a:solidFill>
                  <a:srgbClr val="00B050"/>
                </a:solidFill>
              </a:rPr>
              <a:t>inductance</a:t>
            </a:r>
            <a:r>
              <a:rPr lang="en-GB" smtClean="0"/>
              <a:t> in the circuit.</a:t>
            </a:r>
            <a:endParaRPr lang="en-GB" b="1" smtClean="0"/>
          </a:p>
          <a:p>
            <a:pPr eaLnBrk="1" fontAlgn="auto" hangingPunct="1">
              <a:spcAft>
                <a:spcPts val="0"/>
              </a:spcAft>
              <a:defRPr/>
            </a:pPr>
            <a:endParaRPr lang="en-GB" dirty="0" smtClean="0"/>
          </a:p>
        </p:txBody>
      </p:sp>
    </p:spTree>
    <p:extLst>
      <p:ext uri="{BB962C8B-B14F-4D97-AF65-F5344CB8AC3E}">
        <p14:creationId xmlns:p14="http://schemas.microsoft.com/office/powerpoint/2010/main" val="34211792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25</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b="1" smtClean="0"/>
              <a:t>Overshoot and Ringing.</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Consider the diagram below illustrating overshoot and ringing:</a:t>
            </a:r>
          </a:p>
          <a:p>
            <a:pPr>
              <a:buFont typeface="Arial" pitchFamily="34" charset="0"/>
              <a:buNone/>
            </a:pPr>
            <a:endParaRPr lang="en-GB" alt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578100"/>
            <a:ext cx="813752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25232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26</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Period and frequency</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When a digital waveform repeats itself, it is </a:t>
            </a:r>
            <a:r>
              <a:rPr lang="en-GB" smtClean="0">
                <a:solidFill>
                  <a:srgbClr val="FF0000"/>
                </a:solidFill>
              </a:rPr>
              <a:t>periodic</a:t>
            </a:r>
          </a:p>
          <a:p>
            <a:pPr>
              <a:defRPr/>
            </a:pPr>
            <a:r>
              <a:rPr lang="en-GB" dirty="0" smtClean="0"/>
              <a:t> the </a:t>
            </a:r>
            <a:r>
              <a:rPr lang="en-GB" dirty="0" smtClean="0">
                <a:solidFill>
                  <a:srgbClr val="00B050"/>
                </a:solidFill>
              </a:rPr>
              <a:t>rate </a:t>
            </a:r>
            <a:r>
              <a:rPr lang="en-GB" dirty="0" smtClean="0"/>
              <a:t>at which it repeats itself is called </a:t>
            </a:r>
            <a:r>
              <a:rPr lang="en-GB" dirty="0" smtClean="0">
                <a:solidFill>
                  <a:schemeClr val="accent6">
                    <a:lumMod val="75000"/>
                  </a:schemeClr>
                </a:solidFill>
              </a:rPr>
              <a:t>frequency.</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3729038"/>
            <a:ext cx="7848600"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9952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27</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Period and frequency</a:t>
            </a:r>
            <a:endParaRPr lang="en-GB" altLang="en-US" dirty="0" smtClean="0"/>
          </a:p>
        </p:txBody>
      </p:sp>
      <mc:AlternateContent xmlns:mc="http://schemas.openxmlformats.org/markup-compatibility/2006" xmlns:a14="http://schemas.microsoft.com/office/drawing/2010/main">
        <mc:Choice Requires="a14">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r>
                  <a:rPr lang="en-GB" altLang="en-US" dirty="0" smtClean="0"/>
                  <a:t>The two are related as:</a:t>
                </a:r>
              </a:p>
              <a:p>
                <a:pPr eaLnBrk="1" hangingPunct="1"/>
                <a:endParaRPr lang="en-GB" altLang="en-US" dirty="0" smtClean="0"/>
              </a:p>
              <a:p>
                <a:pPr eaLnBrk="1" hangingPunct="1"/>
                <a:r>
                  <a:rPr lang="en-GB" altLang="en-US" dirty="0" smtClean="0"/>
                  <a:t> </a:t>
                </a:r>
                <a14:m>
                  <m:oMath xmlns:m="http://schemas.openxmlformats.org/officeDocument/2006/math">
                    <m:r>
                      <a:rPr lang="en-US" altLang="en-US" b="0" i="1" smtClean="0">
                        <a:latin typeface="Cambria Math" panose="02040503050406030204" pitchFamily="18" charset="0"/>
                      </a:rPr>
                      <m:t>𝑓</m:t>
                    </m:r>
                    <m:r>
                      <a:rPr lang="en-US" altLang="en-US" b="0" i="1" smtClean="0">
                        <a:latin typeface="Cambria Math" panose="02040503050406030204" pitchFamily="18" charset="0"/>
                      </a:rPr>
                      <m:t>=1/</m:t>
                    </m:r>
                    <m:r>
                      <a:rPr lang="en-US" altLang="en-US" b="0" i="1" smtClean="0">
                        <a:latin typeface="Cambria Math" panose="02040503050406030204" pitchFamily="18" charset="0"/>
                      </a:rPr>
                      <m:t>𝑇</m:t>
                    </m:r>
                  </m:oMath>
                </a14:m>
                <a:r>
                  <a:rPr lang="en-GB" altLang="en-US" dirty="0" smtClean="0"/>
                  <a:t>    ……………………………………(3)</a:t>
                </a:r>
              </a:p>
              <a:p>
                <a:pPr eaLnBrk="1" hangingPunct="1"/>
                <a:endParaRPr lang="en-GB" altLang="en-US" dirty="0" smtClean="0"/>
              </a:p>
              <a:p>
                <a:pPr eaLnBrk="1" hangingPunct="1"/>
                <a:endParaRPr lang="en-GB" altLang="en-US" dirty="0" smtClean="0"/>
              </a:p>
              <a:p>
                <a:pPr eaLnBrk="1" hangingPunct="1"/>
                <a:r>
                  <a:rPr lang="en-GB" altLang="en-US" dirty="0" smtClean="0"/>
                  <a:t> </a:t>
                </a:r>
                <a14:m>
                  <m:oMath xmlns:m="http://schemas.openxmlformats.org/officeDocument/2006/math">
                    <m:r>
                      <a:rPr lang="en-US" altLang="en-US" b="0" i="1" smtClean="0">
                        <a:latin typeface="Cambria Math" panose="02040503050406030204" pitchFamily="18" charset="0"/>
                      </a:rPr>
                      <m:t>𝑇</m:t>
                    </m:r>
                    <m:r>
                      <a:rPr lang="en-US" altLang="en-US" b="0" i="1" smtClean="0">
                        <a:latin typeface="Cambria Math" panose="02040503050406030204" pitchFamily="18" charset="0"/>
                      </a:rPr>
                      <m:t>=1/</m:t>
                    </m:r>
                    <m:r>
                      <a:rPr lang="en-US" altLang="en-US" b="0" i="1" smtClean="0">
                        <a:latin typeface="Cambria Math" panose="02040503050406030204" pitchFamily="18" charset="0"/>
                      </a:rPr>
                      <m:t>𝑓</m:t>
                    </m:r>
                  </m:oMath>
                </a14:m>
                <a:r>
                  <a:rPr lang="en-GB" altLang="en-US" dirty="0" smtClean="0"/>
                  <a:t>  ………………………………………(4)</a:t>
                </a:r>
              </a:p>
              <a:p>
                <a:pPr eaLnBrk="1" hangingPunct="1"/>
                <a:endParaRPr lang="en-GB" altLang="en-US" dirty="0" smtClean="0"/>
              </a:p>
            </p:txBody>
          </p:sp>
        </mc:Choice>
        <mc:Fallback xmlns="">
          <p:sp>
            <p:nvSpPr>
              <p:cNvPr id="4" name="Content Placeholder 2"/>
              <p:cNvSpPr txBox="1">
                <a:spLocks noRot="1" noChangeAspect="1" noMove="1" noResize="1" noEditPoints="1" noAdjustHandles="1" noChangeArrowheads="1" noChangeShapeType="1" noTextEdit="1"/>
              </p:cNvSpPr>
              <p:nvPr/>
            </p:nvSpPr>
            <p:spPr bwMode="auto">
              <a:xfrm>
                <a:off x="457200" y="1587500"/>
                <a:ext cx="8229600" cy="4525963"/>
              </a:xfrm>
              <a:prstGeom prst="rect">
                <a:avLst/>
              </a:prstGeom>
              <a:blipFill rotWithShape="0">
                <a:blip r:embed="rId2"/>
                <a:stretch>
                  <a:fillRect l="-1704" t="-175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2022601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28</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b="1" smtClean="0"/>
              <a:t>Duty cycle</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An important characteristic of a periodic digital waveform is its </a:t>
            </a:r>
            <a:r>
              <a:rPr lang="en-GB" altLang="en-US" b="1" smtClean="0"/>
              <a:t>duty cycle. </a:t>
            </a:r>
          </a:p>
          <a:p>
            <a:r>
              <a:rPr lang="en-GB" altLang="en-US" b="1" smtClean="0"/>
              <a:t>The duty cycle is </a:t>
            </a:r>
            <a:r>
              <a:rPr lang="en-GB" altLang="en-US" smtClean="0"/>
              <a:t>defined as the ratio of the pulse width (</a:t>
            </a:r>
            <a:r>
              <a:rPr lang="en-GB" altLang="en-US" i="1" smtClean="0"/>
              <a:t>tw) to the period (T) expressed as a percentage:</a:t>
            </a:r>
            <a:endParaRPr lang="en-GB" alt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504858"/>
            <a:ext cx="446405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25768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29</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Tutorial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defRPr/>
            </a:pPr>
            <a:r>
              <a:rPr lang="en-GB" smtClean="0">
                <a:solidFill>
                  <a:srgbClr val="00B050"/>
                </a:solidFill>
              </a:rPr>
              <a:t>Question  one </a:t>
            </a:r>
          </a:p>
          <a:p>
            <a:pPr marL="514350" indent="-514350">
              <a:buFont typeface="+mj-lt"/>
              <a:buAutoNum type="alphaLcParenR"/>
              <a:defRPr/>
            </a:pPr>
            <a:r>
              <a:rPr lang="en-GB" smtClean="0"/>
              <a:t>Describe the merit and shortcomings of a digital signal.</a:t>
            </a:r>
          </a:p>
          <a:p>
            <a:pPr marL="514350" indent="-514350">
              <a:buFont typeface="+mj-lt"/>
              <a:buAutoNum type="alphaLcParenR"/>
              <a:defRPr/>
            </a:pPr>
            <a:r>
              <a:rPr lang="en-GB" smtClean="0"/>
              <a:t>Differentiate between positive logic and negative logic.</a:t>
            </a:r>
          </a:p>
          <a:p>
            <a:pPr marL="514350" indent="-514350">
              <a:buFont typeface="+mj-lt"/>
              <a:buAutoNum type="alphaLcParenR"/>
              <a:defRPr/>
            </a:pPr>
            <a:r>
              <a:rPr lang="en-GB" smtClean="0"/>
              <a:t>Explain the following terms as applied in digital waveforms:</a:t>
            </a:r>
          </a:p>
          <a:p>
            <a:pPr marL="971550" lvl="1" indent="-571500">
              <a:buFont typeface="+mj-lt"/>
              <a:buAutoNum type="romanLcPeriod"/>
              <a:defRPr/>
            </a:pPr>
            <a:r>
              <a:rPr lang="en-GB" smtClean="0"/>
              <a:t>Rising edge</a:t>
            </a:r>
          </a:p>
          <a:p>
            <a:pPr marL="971550" lvl="1" indent="-571500">
              <a:buFont typeface="+mj-lt"/>
              <a:buAutoNum type="romanLcPeriod"/>
              <a:defRPr/>
            </a:pPr>
            <a:r>
              <a:rPr lang="en-GB" smtClean="0"/>
              <a:t>Falling edge</a:t>
            </a:r>
          </a:p>
          <a:p>
            <a:pPr marL="971550" lvl="1" indent="-571500">
              <a:buFont typeface="+mj-lt"/>
              <a:buAutoNum type="romanLcPeriod"/>
              <a:defRPr/>
            </a:pPr>
            <a:r>
              <a:rPr lang="en-GB" smtClean="0"/>
              <a:t>Rise time</a:t>
            </a:r>
          </a:p>
          <a:p>
            <a:pPr marL="971550" lvl="1" indent="-571500">
              <a:buFont typeface="+mj-lt"/>
              <a:buAutoNum type="romanLcPeriod"/>
              <a:defRPr/>
            </a:pPr>
            <a:r>
              <a:rPr lang="en-GB" smtClean="0"/>
              <a:t>Fall time</a:t>
            </a:r>
          </a:p>
          <a:p>
            <a:pPr marL="971550" lvl="1" indent="-571500">
              <a:buFont typeface="+mj-lt"/>
              <a:buAutoNum type="romanLcPeriod"/>
              <a:defRPr/>
            </a:pPr>
            <a:r>
              <a:rPr lang="en-GB" smtClean="0"/>
              <a:t>Overshoot</a:t>
            </a:r>
          </a:p>
          <a:p>
            <a:pPr marL="971550" lvl="1" indent="-571500">
              <a:buFont typeface="+mj-lt"/>
              <a:buAutoNum type="romanLcPeriod"/>
              <a:defRPr/>
            </a:pPr>
            <a:r>
              <a:rPr lang="en-GB" smtClean="0"/>
              <a:t>Ringing </a:t>
            </a:r>
            <a:endParaRPr lang="en-GB" dirty="0" smtClean="0"/>
          </a:p>
        </p:txBody>
      </p:sp>
    </p:spTree>
    <p:extLst>
      <p:ext uri="{BB962C8B-B14F-4D97-AF65-F5344CB8AC3E}">
        <p14:creationId xmlns:p14="http://schemas.microsoft.com/office/powerpoint/2010/main" val="15840060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1" y="6477000"/>
            <a:ext cx="75437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15" name="Straight Connector 1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9" name="TextBox 18"/>
          <p:cNvSpPr txBox="1"/>
          <p:nvPr/>
        </p:nvSpPr>
        <p:spPr>
          <a:xfrm>
            <a:off x="304800" y="1066800"/>
            <a:ext cx="8534400" cy="4801314"/>
          </a:xfrm>
          <a:prstGeom prst="rect">
            <a:avLst/>
          </a:prstGeom>
          <a:noFill/>
        </p:spPr>
        <p:txBody>
          <a:bodyPr wrap="square" rtlCol="0">
            <a:spAutoFit/>
          </a:bodyPr>
          <a:lstStyle/>
          <a:p>
            <a:r>
              <a:rPr lang="en-GB" b="1" i="1" dirty="0"/>
              <a:t>Introductory Digital </a:t>
            </a:r>
            <a:r>
              <a:rPr lang="en-GB" b="1" i="1" dirty="0" smtClean="0"/>
              <a:t>Concepts: </a:t>
            </a:r>
            <a:endParaRPr lang="en-US" b="1" dirty="0"/>
          </a:p>
          <a:p>
            <a:r>
              <a:rPr lang="en-GB" dirty="0"/>
              <a:t>Digital and Analog Quantities. Binary Digits, Logic Levels, and Digital Waveforms. Introduction to Logic Operations. Basic Overview of Logic Functions. Fixed-Function Integrated Circuits. Circuit Design Using Programmable Logic Basics: </a:t>
            </a:r>
            <a:r>
              <a:rPr lang="en-GB" dirty="0" err="1"/>
              <a:t>VHDL</a:t>
            </a:r>
            <a:r>
              <a:rPr lang="en-GB" dirty="0"/>
              <a:t>/</a:t>
            </a:r>
            <a:r>
              <a:rPr lang="en-GB" dirty="0" err="1"/>
              <a:t>Verolog</a:t>
            </a:r>
            <a:r>
              <a:rPr lang="en-GB" dirty="0"/>
              <a:t>. </a:t>
            </a:r>
            <a:endParaRPr lang="en-GB" dirty="0" smtClean="0"/>
          </a:p>
          <a:p>
            <a:endParaRPr lang="en-GB" dirty="0"/>
          </a:p>
          <a:p>
            <a:r>
              <a:rPr lang="en-GB" b="1" i="1" dirty="0"/>
              <a:t>Number Systems, Operations, and Code: </a:t>
            </a:r>
            <a:endParaRPr lang="en-US" b="1" dirty="0"/>
          </a:p>
          <a:p>
            <a:r>
              <a:rPr lang="en-GB" dirty="0"/>
              <a:t>Decimal Numbers. Binary Numbers. Decimal-to-Binary Conversion. Binary Arithmetic. 1s and 2s Complements of Binary Numbers. Signed Numbers. Arithmetic Operations with Signed Numbers. Hexadecimal Numbers. Octal Numbers. Binary Coded Decimal (BCD). Digital Codes and Parity. Numeric Values in </a:t>
            </a:r>
            <a:r>
              <a:rPr lang="en-GB" dirty="0" err="1"/>
              <a:t>VHDL</a:t>
            </a:r>
            <a:r>
              <a:rPr lang="en-GB" dirty="0" smtClean="0"/>
              <a:t>.</a:t>
            </a:r>
          </a:p>
          <a:p>
            <a:endParaRPr lang="en-GB" dirty="0"/>
          </a:p>
          <a:p>
            <a:r>
              <a:rPr lang="en-GB" b="1" i="1" dirty="0"/>
              <a:t>Logic Fundamentals: </a:t>
            </a:r>
            <a:endParaRPr lang="en-US" b="1" dirty="0"/>
          </a:p>
          <a:p>
            <a:r>
              <a:rPr lang="en-GB" dirty="0" smtClean="0"/>
              <a:t>Logic </a:t>
            </a:r>
            <a:r>
              <a:rPr lang="en-GB" dirty="0"/>
              <a:t>Gates. </a:t>
            </a:r>
            <a:r>
              <a:rPr lang="en-GB" dirty="0" smtClean="0"/>
              <a:t> </a:t>
            </a:r>
            <a:r>
              <a:rPr lang="en-GB" dirty="0"/>
              <a:t>Fixed-Function Logic: IC Gates. Laws and Rules of Boolean Algebra.. Boolean Analysis of Logic Circuits. Simplification Using Boolean Algebra. Boolean Expressions and Truth Tables. The </a:t>
            </a:r>
            <a:r>
              <a:rPr lang="en-GB" dirty="0" err="1"/>
              <a:t>Karnaugh</a:t>
            </a:r>
            <a:r>
              <a:rPr lang="en-GB" dirty="0"/>
              <a:t> Map. </a:t>
            </a:r>
            <a:r>
              <a:rPr lang="en-GB" dirty="0" err="1"/>
              <a:t>Karnaugh</a:t>
            </a:r>
            <a:r>
              <a:rPr lang="en-GB" dirty="0"/>
              <a:t> Map SOP Minimization. </a:t>
            </a:r>
            <a:r>
              <a:rPr lang="en-GB" dirty="0" err="1"/>
              <a:t>Karnaugh</a:t>
            </a:r>
            <a:r>
              <a:rPr lang="en-GB" dirty="0"/>
              <a:t> Map POS Minimization. Boolean Expressions with </a:t>
            </a:r>
            <a:r>
              <a:rPr lang="en-GB" dirty="0" err="1"/>
              <a:t>VHDL</a:t>
            </a:r>
            <a:r>
              <a:rPr lang="en-GB" dirty="0"/>
              <a:t>. Digital System Application. </a:t>
            </a:r>
            <a:endParaRPr lang="en-US" dirty="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30</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Tutorial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ctr">
              <a:buFont typeface="Arial" pitchFamily="34" charset="0"/>
              <a:buNone/>
            </a:pPr>
            <a:r>
              <a:rPr lang="en-GB" altLang="en-US" i="1" dirty="0" smtClean="0">
                <a:solidFill>
                  <a:srgbClr val="00B050"/>
                </a:solidFill>
              </a:rPr>
              <a:t>Question two </a:t>
            </a:r>
          </a:p>
          <a:p>
            <a:pPr marL="514350" indent="-514350">
              <a:buFont typeface="Calibri" panose="020F0502020204030204" pitchFamily="34" charset="0"/>
              <a:buAutoNum type="alphaLcParenR"/>
            </a:pPr>
            <a:r>
              <a:rPr lang="en-GB" altLang="en-US" sz="2000" dirty="0" smtClean="0"/>
              <a:t>define the terms  pulse width and  duty cycle </a:t>
            </a:r>
          </a:p>
          <a:p>
            <a:pPr marL="514350" indent="-514350">
              <a:buFont typeface="Calibri" panose="020F0502020204030204" pitchFamily="34" charset="0"/>
              <a:buAutoNum type="alphaLcParenR"/>
            </a:pPr>
            <a:r>
              <a:rPr lang="en-GB" altLang="en-US" sz="2000" dirty="0" smtClean="0"/>
              <a:t>Fig. </a:t>
            </a:r>
            <a:r>
              <a:rPr lang="en-GB" altLang="en-US" sz="2000" dirty="0" smtClean="0"/>
              <a:t>Q2 shows a portion of a periodic digital waveform. The measurements are in milliseconds. Determine the following:</a:t>
            </a:r>
          </a:p>
          <a:p>
            <a:pPr marL="971550" lvl="1" indent="-571500">
              <a:buFont typeface="Calibri" panose="020F0502020204030204" pitchFamily="34" charset="0"/>
              <a:buAutoNum type="romanLcPeriod"/>
            </a:pPr>
            <a:r>
              <a:rPr lang="en-GB" altLang="en-US" sz="2000" dirty="0" smtClean="0"/>
              <a:t>period</a:t>
            </a:r>
          </a:p>
          <a:p>
            <a:pPr marL="971550" lvl="1" indent="-571500">
              <a:buFont typeface="Calibri" panose="020F0502020204030204" pitchFamily="34" charset="0"/>
              <a:buAutoNum type="romanLcPeriod"/>
            </a:pPr>
            <a:r>
              <a:rPr lang="en-GB" altLang="en-US" sz="2000" dirty="0" smtClean="0"/>
              <a:t> frequency </a:t>
            </a:r>
          </a:p>
          <a:p>
            <a:pPr marL="971550" lvl="1" indent="-571500">
              <a:buFont typeface="Calibri" panose="020F0502020204030204" pitchFamily="34" charset="0"/>
              <a:buAutoNum type="romanLcPeriod"/>
            </a:pPr>
            <a:r>
              <a:rPr lang="en-GB" altLang="en-US" sz="2000" dirty="0" smtClean="0"/>
              <a:t>Duty cycle</a:t>
            </a:r>
          </a:p>
        </p:txBody>
      </p:sp>
      <p:pic>
        <p:nvPicPr>
          <p:cNvPr id="5" name="Picture 4"/>
          <p:cNvPicPr>
            <a:picLocks noChangeAspect="1"/>
          </p:cNvPicPr>
          <p:nvPr/>
        </p:nvPicPr>
        <p:blipFill>
          <a:blip r:embed="rId2"/>
          <a:stretch>
            <a:fillRect/>
          </a:stretch>
        </p:blipFill>
        <p:spPr>
          <a:xfrm>
            <a:off x="1219200" y="4421188"/>
            <a:ext cx="5686425" cy="1704975"/>
          </a:xfrm>
          <a:prstGeom prst="rect">
            <a:avLst/>
          </a:prstGeom>
        </p:spPr>
      </p:pic>
      <p:sp>
        <p:nvSpPr>
          <p:cNvPr id="6" name="TextBox 5"/>
          <p:cNvSpPr txBox="1"/>
          <p:nvPr/>
        </p:nvSpPr>
        <p:spPr>
          <a:xfrm>
            <a:off x="3429000" y="6248208"/>
            <a:ext cx="838200" cy="369332"/>
          </a:xfrm>
          <a:prstGeom prst="rect">
            <a:avLst/>
          </a:prstGeom>
          <a:noFill/>
        </p:spPr>
        <p:txBody>
          <a:bodyPr wrap="square" rtlCol="0">
            <a:spAutoFit/>
          </a:bodyPr>
          <a:lstStyle/>
          <a:p>
            <a:r>
              <a:rPr lang="en-US" dirty="0" smtClean="0"/>
              <a:t>Fig. Q2</a:t>
            </a:r>
            <a:endParaRPr lang="en-US" dirty="0"/>
          </a:p>
        </p:txBody>
      </p:sp>
    </p:spTree>
    <p:extLst>
      <p:ext uri="{BB962C8B-B14F-4D97-AF65-F5344CB8AC3E}">
        <p14:creationId xmlns:p14="http://schemas.microsoft.com/office/powerpoint/2010/main" val="26084436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31</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End of Lecture 1</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316560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4</a:t>
            </a:r>
          </a:p>
        </p:txBody>
      </p:sp>
      <p:sp>
        <p:nvSpPr>
          <p:cNvPr id="14" name="TextBox 13"/>
          <p:cNvSpPr txBox="1"/>
          <p:nvPr/>
        </p:nvSpPr>
        <p:spPr>
          <a:xfrm>
            <a:off x="457202" y="990600"/>
            <a:ext cx="8229598" cy="4524315"/>
          </a:xfrm>
          <a:prstGeom prst="rect">
            <a:avLst/>
          </a:prstGeom>
          <a:noFill/>
        </p:spPr>
        <p:txBody>
          <a:bodyPr wrap="square" rtlCol="0">
            <a:spAutoFit/>
          </a:bodyPr>
          <a:lstStyle/>
          <a:p>
            <a:r>
              <a:rPr lang="en-GB" b="1" i="1" dirty="0"/>
              <a:t>Combinational Logic Circuits and Logic functions</a:t>
            </a:r>
            <a:r>
              <a:rPr lang="en-GB" b="1" dirty="0"/>
              <a:t>: </a:t>
            </a:r>
            <a:endParaRPr lang="en-US" b="1" dirty="0"/>
          </a:p>
          <a:p>
            <a:r>
              <a:rPr lang="en-GB" dirty="0"/>
              <a:t>Basic Combinational Logic Circuits. Implementing Combinational Logic. The Universal Property of </a:t>
            </a:r>
            <a:r>
              <a:rPr lang="en-GB" dirty="0" err="1"/>
              <a:t>NAND</a:t>
            </a:r>
            <a:r>
              <a:rPr lang="en-GB" dirty="0"/>
              <a:t> and NOR Gates. Combinational Logic Using </a:t>
            </a:r>
            <a:r>
              <a:rPr lang="en-GB" dirty="0" err="1"/>
              <a:t>NAND</a:t>
            </a:r>
            <a:r>
              <a:rPr lang="en-GB" dirty="0"/>
              <a:t> and NOR Gates. Logic Operation with Pulse Waveform Inputs . Binary adders/ </a:t>
            </a:r>
            <a:r>
              <a:rPr lang="en-GB" dirty="0" err="1"/>
              <a:t>subtractors</a:t>
            </a:r>
            <a:r>
              <a:rPr lang="en-GB" dirty="0"/>
              <a:t>. Comparators. Encoders/Multiplexers. Decoders/</a:t>
            </a:r>
            <a:r>
              <a:rPr lang="en-GB" dirty="0" err="1"/>
              <a:t>Demultiplexers</a:t>
            </a:r>
            <a:r>
              <a:rPr lang="en-GB" dirty="0"/>
              <a:t>. Code Converters</a:t>
            </a:r>
            <a:r>
              <a:rPr lang="en-GB" dirty="0">
                <a:solidFill>
                  <a:srgbClr val="FF0000"/>
                </a:solidFill>
              </a:rPr>
              <a:t>, A/D and D/A Converters. Parity Generators/Checkers.</a:t>
            </a:r>
            <a:r>
              <a:rPr lang="en-GB" dirty="0"/>
              <a:t> Design examples using HDL</a:t>
            </a:r>
            <a:r>
              <a:rPr lang="en-GB" dirty="0" smtClean="0"/>
              <a:t>.</a:t>
            </a:r>
          </a:p>
          <a:p>
            <a:endParaRPr lang="en-GB" dirty="0"/>
          </a:p>
          <a:p>
            <a:r>
              <a:rPr lang="en-GB" b="1" i="1" dirty="0"/>
              <a:t>Synchronous Sequential/ Asynchronous Logic Circuits</a:t>
            </a:r>
            <a:r>
              <a:rPr lang="en-GB" i="1" dirty="0"/>
              <a:t>: </a:t>
            </a:r>
            <a:endParaRPr lang="en-US" dirty="0"/>
          </a:p>
          <a:p>
            <a:r>
              <a:rPr lang="en-GB" dirty="0"/>
              <a:t>S-R latch, clocked S-R flip flop, level and edge triggering. Master-slave, propagation delay, ac coupled, and capacitive storage 'edge' triggering techniques in flip flops. J-K, T, and D type flip flops. Timers and Counters. Serial/Parallel in/out Shift Registers. Truth tables and Excitations Tables; State Diagrams and State Transitions Tables; State Machines; State Reduction, Races, Hazards. Shift Registers Using </a:t>
            </a:r>
            <a:r>
              <a:rPr lang="en-GB" dirty="0" err="1"/>
              <a:t>VHDL</a:t>
            </a:r>
            <a:r>
              <a:rPr lang="en-GB" dirty="0"/>
              <a:t>. Digital System </a:t>
            </a:r>
            <a:r>
              <a:rPr lang="en-GB" dirty="0" smtClean="0"/>
              <a:t>Application.</a:t>
            </a:r>
          </a:p>
          <a:p>
            <a:endParaRPr lang="en-GB" dirty="0"/>
          </a:p>
          <a:p>
            <a:endParaRPr lang="en-US" dirty="0"/>
          </a:p>
        </p:txBody>
      </p:sp>
    </p:spTree>
    <p:extLst>
      <p:ext uri="{BB962C8B-B14F-4D97-AF65-F5344CB8AC3E}">
        <p14:creationId xmlns:p14="http://schemas.microsoft.com/office/powerpoint/2010/main" val="761251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5</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14" name="TextBox 13"/>
          <p:cNvSpPr txBox="1"/>
          <p:nvPr/>
        </p:nvSpPr>
        <p:spPr>
          <a:xfrm>
            <a:off x="457202" y="990600"/>
            <a:ext cx="8229598" cy="5078313"/>
          </a:xfrm>
          <a:prstGeom prst="rect">
            <a:avLst/>
          </a:prstGeom>
          <a:noFill/>
        </p:spPr>
        <p:txBody>
          <a:bodyPr wrap="square" rtlCol="0">
            <a:spAutoFit/>
          </a:bodyPr>
          <a:lstStyle/>
          <a:p>
            <a:r>
              <a:rPr lang="en-GB" b="1" i="1" dirty="0"/>
              <a:t>Memory and Storage </a:t>
            </a:r>
            <a:r>
              <a:rPr lang="en-GB" i="1" dirty="0"/>
              <a:t>: </a:t>
            </a:r>
            <a:endParaRPr lang="en-US" dirty="0"/>
          </a:p>
          <a:p>
            <a:r>
              <a:rPr lang="en-GB" dirty="0"/>
              <a:t>Basics of Semiconductor Memory. Random-Access Memories (</a:t>
            </a:r>
            <a:r>
              <a:rPr lang="en-GB" dirty="0" err="1"/>
              <a:t>RAMs</a:t>
            </a:r>
            <a:r>
              <a:rPr lang="en-GB" dirty="0"/>
              <a:t>). Read-Only Memories (ROMs). Programmable ROMs (</a:t>
            </a:r>
            <a:r>
              <a:rPr lang="en-GB" dirty="0" err="1"/>
              <a:t>PROMs</a:t>
            </a:r>
            <a:r>
              <a:rPr lang="en-GB" dirty="0"/>
              <a:t> and EPROMs); PLAs . Flash Memories. </a:t>
            </a:r>
            <a:r>
              <a:rPr lang="en-GB" dirty="0">
                <a:solidFill>
                  <a:srgbClr val="FF0000"/>
                </a:solidFill>
              </a:rPr>
              <a:t>Memory Expansion. Magnetic and Optical Storage. Design examples using HDL. </a:t>
            </a:r>
            <a:endParaRPr lang="en-GB" dirty="0" smtClean="0">
              <a:solidFill>
                <a:srgbClr val="FF0000"/>
              </a:solidFill>
            </a:endParaRPr>
          </a:p>
          <a:p>
            <a:endParaRPr lang="en-US" dirty="0"/>
          </a:p>
          <a:p>
            <a:r>
              <a:rPr lang="en-GB" b="1" i="1" dirty="0"/>
              <a:t>Integrated Circuit Technologies </a:t>
            </a:r>
            <a:r>
              <a:rPr lang="en-GB" i="1" dirty="0" smtClean="0"/>
              <a:t>: </a:t>
            </a:r>
            <a:endParaRPr lang="en-US" dirty="0"/>
          </a:p>
          <a:p>
            <a:r>
              <a:rPr lang="en-GB" dirty="0"/>
              <a:t>Basic Operational Characteristics and Parameters. CMOS Circuits. </a:t>
            </a:r>
            <a:r>
              <a:rPr lang="en-GB" dirty="0" err="1"/>
              <a:t>TTL</a:t>
            </a:r>
            <a:r>
              <a:rPr lang="en-GB" dirty="0"/>
              <a:t> Circuits. Practical Considerations in the Use of </a:t>
            </a:r>
            <a:r>
              <a:rPr lang="en-GB" dirty="0" err="1"/>
              <a:t>TTL</a:t>
            </a:r>
            <a:r>
              <a:rPr lang="en-GB" dirty="0"/>
              <a:t>. Comparison of CMOS and </a:t>
            </a:r>
            <a:r>
              <a:rPr lang="en-GB" dirty="0" err="1"/>
              <a:t>TTL</a:t>
            </a:r>
            <a:r>
              <a:rPr lang="en-GB" dirty="0"/>
              <a:t> Performance. Emitter-Coupled Logic (</a:t>
            </a:r>
            <a:r>
              <a:rPr lang="en-GB" dirty="0" err="1"/>
              <a:t>ECL</a:t>
            </a:r>
            <a:r>
              <a:rPr lang="en-GB" dirty="0"/>
              <a:t>) Circuits. </a:t>
            </a:r>
            <a:r>
              <a:rPr lang="en-GB" dirty="0">
                <a:solidFill>
                  <a:srgbClr val="FF0000"/>
                </a:solidFill>
              </a:rPr>
              <a:t>Application-Specific integrated Circuits (ASICs)</a:t>
            </a:r>
            <a:r>
              <a:rPr lang="en-GB" dirty="0"/>
              <a:t>, </a:t>
            </a:r>
            <a:r>
              <a:rPr lang="en-GB" dirty="0" err="1"/>
              <a:t>PMOS</a:t>
            </a:r>
            <a:r>
              <a:rPr lang="en-GB" dirty="0"/>
              <a:t>, </a:t>
            </a:r>
            <a:r>
              <a:rPr lang="en-GB" dirty="0" err="1"/>
              <a:t>NMOS</a:t>
            </a:r>
            <a:r>
              <a:rPr lang="en-GB" dirty="0"/>
              <a:t>, and </a:t>
            </a:r>
            <a:r>
              <a:rPr lang="en-GB" dirty="0">
                <a:solidFill>
                  <a:srgbClr val="FF0000"/>
                </a:solidFill>
              </a:rPr>
              <a:t>E2CMOS</a:t>
            </a:r>
            <a:r>
              <a:rPr lang="en-GB" dirty="0"/>
              <a:t>. </a:t>
            </a:r>
            <a:endParaRPr lang="en-GB" dirty="0" smtClean="0"/>
          </a:p>
          <a:p>
            <a:endParaRPr lang="en-US" dirty="0"/>
          </a:p>
          <a:p>
            <a:r>
              <a:rPr lang="en-GB" b="1" i="1" dirty="0"/>
              <a:t>Introduction to Microprocessors, Computers, and Buses : </a:t>
            </a:r>
            <a:endParaRPr lang="en-US" b="1" dirty="0"/>
          </a:p>
          <a:p>
            <a:r>
              <a:rPr lang="en-GB" dirty="0"/>
              <a:t>The Microprocessor and the Computer. Historical Review of Microprocessor Families. The </a:t>
            </a:r>
            <a:r>
              <a:rPr lang="en-GB" dirty="0" smtClean="0"/>
              <a:t>8085/8086 </a:t>
            </a:r>
            <a:r>
              <a:rPr lang="en-GB" dirty="0"/>
              <a:t>Microprocessor and Software Model for the Pentium Processor. Microprocessor Programming. The Central Processing Unit (CPU). The Memory. The </a:t>
            </a:r>
            <a:r>
              <a:rPr lang="en-GB" dirty="0" err="1"/>
              <a:t>Input/Output</a:t>
            </a:r>
            <a:r>
              <a:rPr lang="en-GB" dirty="0"/>
              <a:t> (I/O) Port. Interrupts. Direct Memory Access (DMA). Internal System Interfacing. Standard Buses. </a:t>
            </a:r>
            <a:endParaRPr lang="en-US" dirty="0"/>
          </a:p>
        </p:txBody>
      </p:sp>
    </p:spTree>
    <p:extLst>
      <p:ext uri="{BB962C8B-B14F-4D97-AF65-F5344CB8AC3E}">
        <p14:creationId xmlns:p14="http://schemas.microsoft.com/office/powerpoint/2010/main" val="3711803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90502" y="1072915"/>
            <a:ext cx="8610600" cy="4953001"/>
          </a:xfrm>
          <a:prstGeom prst="roundRect">
            <a:avLst>
              <a:gd name="adj" fmla="val 2360"/>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Requirements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55232"/>
            <a:ext cx="8610600" cy="4940769"/>
          </a:xfrm>
        </p:spPr>
        <p:txBody>
          <a:bodyPr>
            <a:normAutofit fontScale="85000" lnSpcReduction="20000"/>
          </a:bodyPr>
          <a:lstStyle/>
          <a:p>
            <a:pPr>
              <a:buNone/>
            </a:pPr>
            <a:r>
              <a:rPr lang="en-US" sz="2400" b="1" dirty="0" smtClean="0">
                <a:solidFill>
                  <a:srgbClr val="0070C0"/>
                </a:solidFill>
                <a:latin typeface="Times New Roman" pitchFamily="18" charset="0"/>
                <a:cs typeface="Times New Roman" pitchFamily="18" charset="0"/>
              </a:rPr>
              <a:t>Prerequisite</a:t>
            </a:r>
          </a:p>
          <a:p>
            <a:pPr>
              <a:buClr>
                <a:srgbClr val="7030A0"/>
              </a:buClr>
              <a:buFont typeface="Wingdings" pitchFamily="2" charset="2"/>
              <a:buChar char="§"/>
            </a:pPr>
            <a:r>
              <a:rPr lang="en-US" sz="2000" b="1" dirty="0" err="1" smtClean="0">
                <a:latin typeface="Times New Roman" pitchFamily="18" charset="0"/>
                <a:cs typeface="Times New Roman" pitchFamily="18" charset="0"/>
              </a:rPr>
              <a:t>EEE</a:t>
            </a:r>
            <a:r>
              <a:rPr lang="en-US" sz="2000" b="1" dirty="0" smtClean="0">
                <a:latin typeface="Times New Roman" pitchFamily="18" charset="0"/>
                <a:cs typeface="Times New Roman" pitchFamily="18" charset="0"/>
              </a:rPr>
              <a:t> 3571</a:t>
            </a:r>
            <a:r>
              <a:rPr lang="en-US" sz="2000" dirty="0" smtClean="0">
                <a:latin typeface="Times New Roman" pitchFamily="18" charset="0"/>
                <a:cs typeface="Times New Roman" pitchFamily="18" charset="0"/>
              </a:rPr>
              <a:t> Electronic Engineering I (Analog Electronics)</a:t>
            </a:r>
          </a:p>
          <a:p>
            <a:pPr marL="0" indent="0">
              <a:buClr>
                <a:srgbClr val="7030A0"/>
              </a:buClr>
              <a:buNone/>
            </a:pPr>
            <a:endParaRPr lang="en-US" sz="2000" dirty="0" smtClean="0">
              <a:latin typeface="Times New Roman" pitchFamily="18" charset="0"/>
              <a:cs typeface="Times New Roman" pitchFamily="18" charset="0"/>
            </a:endParaRPr>
          </a:p>
          <a:p>
            <a:pPr>
              <a:buNone/>
            </a:pPr>
            <a:r>
              <a:rPr lang="en-US" sz="2400" b="1" dirty="0" smtClean="0">
                <a:solidFill>
                  <a:srgbClr val="0070C0"/>
                </a:solidFill>
                <a:latin typeface="Times New Roman" pitchFamily="18" charset="0"/>
                <a:cs typeface="Times New Roman" pitchFamily="18" charset="0"/>
              </a:rPr>
              <a:t>Distribution of Marks</a:t>
            </a:r>
          </a:p>
          <a:p>
            <a:pPr>
              <a:buClr>
                <a:srgbClr val="7030A0"/>
              </a:buClr>
              <a:buFont typeface="Wingdings" pitchFamily="2" charset="2"/>
              <a:buChar char="§"/>
            </a:pPr>
            <a:r>
              <a:rPr lang="en-US" sz="2000" dirty="0" smtClean="0">
                <a:latin typeface="Times New Roman" pitchFamily="18" charset="0"/>
                <a:cs typeface="Times New Roman" pitchFamily="18" charset="0"/>
              </a:rPr>
              <a:t>Assignments                          </a:t>
            </a:r>
            <a:r>
              <a:rPr lang="en-US" sz="2000" b="1" dirty="0" smtClean="0">
                <a:solidFill>
                  <a:srgbClr val="7030A0"/>
                </a:solidFill>
                <a:latin typeface="Times New Roman" pitchFamily="18" charset="0"/>
                <a:cs typeface="Times New Roman" pitchFamily="18" charset="0"/>
              </a:rPr>
              <a:t>5%</a:t>
            </a:r>
          </a:p>
          <a:p>
            <a:pPr>
              <a:buClr>
                <a:srgbClr val="7030A0"/>
              </a:buClr>
              <a:buFont typeface="Wingdings" pitchFamily="2" charset="2"/>
              <a:buChar char="§"/>
            </a:pPr>
            <a:r>
              <a:rPr lang="en-US" sz="2000" dirty="0" smtClean="0">
                <a:latin typeface="Times New Roman" pitchFamily="18" charset="0"/>
                <a:cs typeface="Times New Roman" pitchFamily="18" charset="0"/>
              </a:rPr>
              <a:t>Labs			</a:t>
            </a:r>
            <a:r>
              <a:rPr lang="en-US" sz="2000" b="1" dirty="0" smtClean="0">
                <a:solidFill>
                  <a:srgbClr val="7030A0"/>
                </a:solidFill>
                <a:latin typeface="Times New Roman" pitchFamily="18" charset="0"/>
                <a:cs typeface="Times New Roman" pitchFamily="18" charset="0"/>
              </a:rPr>
              <a:t>15%</a:t>
            </a:r>
          </a:p>
          <a:p>
            <a:pPr>
              <a:buClr>
                <a:srgbClr val="7030A0"/>
              </a:buClr>
              <a:buFont typeface="Wingdings" pitchFamily="2" charset="2"/>
              <a:buChar char="§"/>
            </a:pPr>
            <a:r>
              <a:rPr lang="en-US" sz="2000" dirty="0" smtClean="0">
                <a:latin typeface="Times New Roman" pitchFamily="18" charset="0"/>
                <a:cs typeface="Times New Roman" pitchFamily="18" charset="0"/>
              </a:rPr>
              <a:t>Test 			</a:t>
            </a:r>
            <a:r>
              <a:rPr lang="en-US" sz="2000" b="1" dirty="0" smtClean="0">
                <a:solidFill>
                  <a:srgbClr val="7030A0"/>
                </a:solidFill>
                <a:latin typeface="Times New Roman" pitchFamily="18" charset="0"/>
                <a:cs typeface="Times New Roman" pitchFamily="18" charset="0"/>
              </a:rPr>
              <a:t>20%</a:t>
            </a:r>
          </a:p>
          <a:p>
            <a:pPr>
              <a:buClr>
                <a:srgbClr val="7030A0"/>
              </a:buClr>
              <a:buFont typeface="Wingdings" pitchFamily="2" charset="2"/>
              <a:buChar char="§"/>
            </a:pPr>
            <a:r>
              <a:rPr lang="en-US" sz="2000" dirty="0" smtClean="0">
                <a:latin typeface="Times New Roman" pitchFamily="18" charset="0"/>
                <a:cs typeface="Times New Roman" pitchFamily="18" charset="0"/>
              </a:rPr>
              <a:t>Final Exam 		</a:t>
            </a:r>
            <a:r>
              <a:rPr lang="en-US" sz="2000" b="1" dirty="0" smtClean="0">
                <a:solidFill>
                  <a:srgbClr val="7030A0"/>
                </a:solidFill>
                <a:latin typeface="Times New Roman" pitchFamily="18" charset="0"/>
                <a:cs typeface="Times New Roman" pitchFamily="18" charset="0"/>
              </a:rPr>
              <a:t>60%</a:t>
            </a:r>
          </a:p>
          <a:p>
            <a:pPr marL="0" indent="0">
              <a:buClr>
                <a:srgbClr val="7030A0"/>
              </a:buClr>
              <a:buNone/>
            </a:pPr>
            <a:endParaRPr lang="en-US" sz="2000" b="1" dirty="0" smtClean="0">
              <a:solidFill>
                <a:srgbClr val="7030A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Required Simulation software and Programming Language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Multisim </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Intel </a:t>
            </a:r>
            <a:r>
              <a:rPr lang="en-US" sz="2400" dirty="0" err="1" smtClean="0">
                <a:latin typeface="Times New Roman" pitchFamily="18" charset="0"/>
                <a:cs typeface="Times New Roman" pitchFamily="18" charset="0"/>
              </a:rPr>
              <a:t>Quartus</a:t>
            </a:r>
            <a:r>
              <a:rPr lang="en-US" sz="2400" dirty="0" smtClean="0">
                <a:latin typeface="Times New Roman" pitchFamily="18" charset="0"/>
                <a:cs typeface="Times New Roman" pitchFamily="18" charset="0"/>
              </a:rPr>
              <a:t> Prime or </a:t>
            </a:r>
            <a:r>
              <a:rPr lang="en-US" sz="2400" dirty="0" err="1" smtClean="0">
                <a:latin typeface="Times New Roman" pitchFamily="18" charset="0"/>
                <a:cs typeface="Times New Roman" pitchFamily="18" charset="0"/>
              </a:rPr>
              <a:t>ModelSim</a:t>
            </a:r>
            <a:endParaRPr lang="en-US" sz="2400" dirty="0" smtClean="0">
              <a:latin typeface="Times New Roman" pitchFamily="18" charset="0"/>
              <a:cs typeface="Times New Roman" pitchFamily="18" charset="0"/>
            </a:endParaRP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C++ </a:t>
            </a:r>
          </a:p>
          <a:p>
            <a:pPr marL="0" indent="0">
              <a:buClr>
                <a:srgbClr val="7030A0"/>
              </a:buClr>
              <a:buNone/>
            </a:pPr>
            <a:endParaRPr lang="en-US" sz="2400" b="1" dirty="0">
              <a:solidFill>
                <a:srgbClr val="0070C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Time Allocation </a:t>
            </a:r>
          </a:p>
          <a:p>
            <a:pPr>
              <a:buClr>
                <a:srgbClr val="7030A0"/>
              </a:buClr>
            </a:pPr>
            <a:r>
              <a:rPr lang="en-US" sz="2400" dirty="0" smtClean="0">
                <a:latin typeface="Times New Roman" pitchFamily="18" charset="0"/>
                <a:cs typeface="Times New Roman" pitchFamily="18" charset="0"/>
              </a:rPr>
              <a:t>Lectures 4 hours/week</a:t>
            </a:r>
          </a:p>
          <a:p>
            <a:pPr>
              <a:buClr>
                <a:srgbClr val="7030A0"/>
              </a:buClr>
            </a:pPr>
            <a:r>
              <a:rPr lang="en-US" sz="2400" dirty="0" smtClean="0">
                <a:latin typeface="Times New Roman" pitchFamily="18" charset="0"/>
                <a:cs typeface="Times New Roman" pitchFamily="18" charset="0"/>
              </a:rPr>
              <a:t>Laboratory/ Tutorials 3 hours/week </a:t>
            </a: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1500022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7</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Introduction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dirty="0" smtClean="0"/>
              <a:t>two basic ways of representing the numerical values of the various physical quantities:</a:t>
            </a:r>
          </a:p>
          <a:p>
            <a:pPr lvl="1"/>
            <a:r>
              <a:rPr lang="en-GB" altLang="en-US" i="1" dirty="0" smtClean="0"/>
              <a:t>analogue </a:t>
            </a:r>
          </a:p>
          <a:p>
            <a:pPr lvl="1"/>
            <a:r>
              <a:rPr lang="en-GB" altLang="en-US" i="1" dirty="0" smtClean="0"/>
              <a:t>Digital </a:t>
            </a:r>
          </a:p>
          <a:p>
            <a:r>
              <a:rPr lang="en-GB" altLang="en-US" i="1" dirty="0" smtClean="0"/>
              <a:t> choice of method depends on application and </a:t>
            </a:r>
            <a:r>
              <a:rPr lang="en-GB" altLang="en-US" i="1" dirty="0" err="1" smtClean="0"/>
              <a:t>convinience</a:t>
            </a:r>
            <a:endParaRPr lang="en-GB" altLang="en-US" dirty="0" smtClean="0"/>
          </a:p>
        </p:txBody>
      </p:sp>
    </p:spTree>
    <p:extLst>
      <p:ext uri="{BB962C8B-B14F-4D97-AF65-F5344CB8AC3E}">
        <p14:creationId xmlns:p14="http://schemas.microsoft.com/office/powerpoint/2010/main" val="2883170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8</a:t>
            </a:fld>
            <a:endParaRPr lang="en-US"/>
          </a:p>
        </p:txBody>
      </p:sp>
      <p:sp>
        <p:nvSpPr>
          <p:cNvPr id="3" name="Content Placeholder 3"/>
          <p:cNvSpPr txBox="1">
            <a:spLocks/>
          </p:cNvSpPr>
          <p:nvPr/>
        </p:nvSpPr>
        <p:spPr>
          <a:xfrm>
            <a:off x="4648200" y="1600200"/>
            <a:ext cx="4038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Etc </a:t>
            </a:r>
          </a:p>
        </p:txBody>
      </p:sp>
      <p:sp>
        <p:nvSpPr>
          <p:cNvPr id="4"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GB" smtClean="0"/>
              <a:t>Examples of  Physical Quantities</a:t>
            </a:r>
            <a:br>
              <a:rPr lang="en-GB" smtClean="0"/>
            </a:br>
            <a:endParaRPr lang="en-GB" dirty="0" smtClean="0"/>
          </a:p>
        </p:txBody>
      </p:sp>
      <p:sp>
        <p:nvSpPr>
          <p:cNvPr id="5" name="Content Placeholder 2"/>
          <p:cNvSpPr txBox="1">
            <a:spLocks/>
          </p:cNvSpPr>
          <p:nvPr/>
        </p:nvSpPr>
        <p:spPr bwMode="auto">
          <a:xfrm>
            <a:off x="457200" y="1587500"/>
            <a:ext cx="4038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eaLnBrk="1" hangingPunct="1"/>
            <a:r>
              <a:rPr lang="en-GB" altLang="en-US" smtClean="0"/>
              <a:t>Position</a:t>
            </a:r>
          </a:p>
          <a:p>
            <a:pPr eaLnBrk="1" hangingPunct="1"/>
            <a:r>
              <a:rPr lang="en-GB" altLang="en-US" smtClean="0"/>
              <a:t>Velocity</a:t>
            </a:r>
          </a:p>
          <a:p>
            <a:pPr eaLnBrk="1" hangingPunct="1"/>
            <a:r>
              <a:rPr lang="en-GB" altLang="en-US" smtClean="0"/>
              <a:t>Acceleration</a:t>
            </a:r>
          </a:p>
          <a:p>
            <a:pPr eaLnBrk="1" hangingPunct="1"/>
            <a:r>
              <a:rPr lang="en-GB" altLang="en-US" smtClean="0"/>
              <a:t>Force</a:t>
            </a:r>
          </a:p>
          <a:p>
            <a:pPr eaLnBrk="1" hangingPunct="1"/>
            <a:r>
              <a:rPr lang="en-GB" altLang="en-US" smtClean="0"/>
              <a:t>Pressure</a:t>
            </a:r>
          </a:p>
          <a:p>
            <a:pPr eaLnBrk="1" hangingPunct="1"/>
            <a:r>
              <a:rPr lang="en-GB" altLang="en-US" smtClean="0"/>
              <a:t> Temperature </a:t>
            </a:r>
          </a:p>
          <a:p>
            <a:pPr eaLnBrk="1" hangingPunct="1"/>
            <a:r>
              <a:rPr lang="en-GB" altLang="en-US" smtClean="0"/>
              <a:t> Flowrate</a:t>
            </a:r>
          </a:p>
          <a:p>
            <a:pPr eaLnBrk="1" hangingPunct="1"/>
            <a:r>
              <a:rPr lang="en-GB" altLang="en-US" smtClean="0"/>
              <a:t>Voltage  </a:t>
            </a:r>
            <a:endParaRPr lang="en-GB" altLang="en-US" dirty="0" smtClean="0"/>
          </a:p>
        </p:txBody>
      </p:sp>
    </p:spTree>
    <p:extLst>
      <p:ext uri="{BB962C8B-B14F-4D97-AF65-F5344CB8AC3E}">
        <p14:creationId xmlns:p14="http://schemas.microsoft.com/office/powerpoint/2010/main" val="252490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9</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Analogue Way</a:t>
            </a:r>
          </a:p>
        </p:txBody>
      </p:sp>
      <p:sp>
        <p:nvSpPr>
          <p:cNvPr id="4" name="Content Placeholder 2"/>
          <p:cNvSpPr txBox="1">
            <a:spLocks/>
          </p:cNvSpPr>
          <p:nvPr/>
        </p:nvSpPr>
        <p:spPr>
          <a:xfrm>
            <a:off x="457200" y="1600200"/>
            <a:ext cx="8229600" cy="4525963"/>
          </a:xfrm>
          <a:prstGeom prst="rect">
            <a:avLst/>
          </a:prstGeom>
        </p:spPr>
        <p:txBody>
          <a:bodyPr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express the numerical value of the quantity as a </a:t>
            </a:r>
            <a:r>
              <a:rPr lang="en-GB" smtClean="0">
                <a:solidFill>
                  <a:srgbClr val="FF0000"/>
                </a:solidFill>
              </a:rPr>
              <a:t>continuous range of values </a:t>
            </a:r>
            <a:r>
              <a:rPr lang="en-GB" smtClean="0"/>
              <a:t>between the two expected extreme values. </a:t>
            </a:r>
          </a:p>
          <a:p>
            <a:pPr>
              <a:defRPr/>
            </a:pPr>
            <a:r>
              <a:rPr lang="en-GB" smtClean="0"/>
              <a:t>For example, the temperature of an oven settable anywhere from 0 to 100 °C may Be measured to be 65 °C or 64.96 °C or 64.958 °C or even 64.9579 °C and so on, depending upon the accuracy of the measuring instrument</a:t>
            </a:r>
            <a:endParaRPr lang="en-GB" dirty="0" smtClean="0"/>
          </a:p>
        </p:txBody>
      </p:sp>
    </p:spTree>
    <p:extLst>
      <p:ext uri="{BB962C8B-B14F-4D97-AF65-F5344CB8AC3E}">
        <p14:creationId xmlns:p14="http://schemas.microsoft.com/office/powerpoint/2010/main" val="988471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41192</TotalTime>
  <Words>1725</Words>
  <Application>Microsoft Office PowerPoint</Application>
  <PresentationFormat>On-screen Show (4:3)</PresentationFormat>
  <Paragraphs>223</Paragraphs>
  <Slides>31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Cambria Math</vt:lpstr>
      <vt:lpstr>Times New Roman</vt:lpstr>
      <vt:lpstr>Wingdings</vt:lpstr>
      <vt:lpstr>Office Theme</vt:lpstr>
      <vt:lpstr>EEE3131 Digital Electronics</vt:lpstr>
      <vt:lpstr>References</vt:lpstr>
      <vt:lpstr>Course Outline</vt:lpstr>
      <vt:lpstr>PowerPoint Presentation</vt:lpstr>
      <vt:lpstr>PowerPoint Presentation</vt:lpstr>
      <vt:lpstr>Course Requirements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6325</cp:revision>
  <dcterms:created xsi:type="dcterms:W3CDTF">2013-09-26T15:37:31Z</dcterms:created>
  <dcterms:modified xsi:type="dcterms:W3CDTF">2024-03-07T08:33:18Z</dcterms:modified>
</cp:coreProperties>
</file>