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5"/>
  </p:notesMasterIdLst>
  <p:sldIdLst>
    <p:sldId id="256" r:id="rId2"/>
    <p:sldId id="276" r:id="rId3"/>
    <p:sldId id="277" r:id="rId4"/>
    <p:sldId id="278" r:id="rId5"/>
    <p:sldId id="279" r:id="rId6"/>
    <p:sldId id="280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345" r:id="rId28"/>
    <p:sldId id="346" r:id="rId29"/>
    <p:sldId id="347" r:id="rId30"/>
    <p:sldId id="348" r:id="rId31"/>
    <p:sldId id="349" r:id="rId32"/>
    <p:sldId id="350" r:id="rId33"/>
    <p:sldId id="351" r:id="rId34"/>
    <p:sldId id="352" r:id="rId35"/>
    <p:sldId id="353" r:id="rId36"/>
    <p:sldId id="354" r:id="rId37"/>
    <p:sldId id="355" r:id="rId38"/>
    <p:sldId id="356" r:id="rId39"/>
    <p:sldId id="357" r:id="rId40"/>
    <p:sldId id="358" r:id="rId41"/>
    <p:sldId id="359" r:id="rId42"/>
    <p:sldId id="360" r:id="rId43"/>
    <p:sldId id="306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1" autoAdjust="0"/>
    <p:restoredTop sz="88732" autoAdjust="0"/>
  </p:normalViewPr>
  <p:slideViewPr>
    <p:cSldViewPr>
      <p:cViewPr varScale="1">
        <p:scale>
          <a:sx n="71" d="100"/>
          <a:sy n="71" d="100"/>
        </p:scale>
        <p:origin x="15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18616-83D4-4CCD-92DB-77EE9C964B2C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EB357-B5A6-4343-B9C2-350395847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3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EB357-B5A6-4343-B9C2-350395847C2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36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C456-9A01-48E3-BAC7-F2BBE10CAF77}" type="datetime1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61A3-C6C2-46E5-9742-5928D6BB8000}" type="datetime1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E917-53E6-40B2-BDA2-EFC128F38238}" type="datetime1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51DE-2D49-4B31-BAE2-20877C049150}" type="datetime1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D384-0B03-4470-B34D-5D8329BF78D1}" type="datetime1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93528-4F1D-4097-926E-3BA824F2C93D}" type="datetime1">
              <a:rPr lang="en-US" smtClean="0"/>
              <a:pPr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249A-126A-4391-9C43-C548B6A06F53}" type="datetime1">
              <a:rPr lang="en-US" smtClean="0"/>
              <a:pPr/>
              <a:t>4/5/2024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F207-F29E-4264-A425-479F8BD88447}" type="datetime1">
              <a:rPr lang="en-US" smtClean="0"/>
              <a:pPr/>
              <a:t>4/5/2024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49B6-F254-4F54-862B-D954832FC88B}" type="datetime1">
              <a:rPr lang="en-US" smtClean="0"/>
              <a:pPr/>
              <a:t>4/5/2024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D9A0-3F5F-4F92-92BF-8E89953B07C2}" type="datetime1">
              <a:rPr lang="en-US" smtClean="0"/>
              <a:pPr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12B0-8A8A-4DAF-A84C-090F0AD5755C}" type="datetime1">
              <a:rPr lang="en-US" smtClean="0"/>
              <a:pPr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196F-6ECF-4FAD-9F89-7E46FCAB8165}" type="datetime1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eorge.ziba@unza.z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1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EEE3131 Digital Electronics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7467600" cy="990600"/>
          </a:xfrm>
        </p:spPr>
        <p:txBody>
          <a:bodyPr>
            <a:normAutofit/>
          </a:bodyPr>
          <a:lstStyle/>
          <a:p>
            <a:pPr algn="r"/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5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VHDL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905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4107859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Instructor:  George ZIBA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762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4495800"/>
            <a:ext cx="624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george.ziba@unza.zm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0976854627</a:t>
            </a: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 and </a:t>
            </a:r>
            <a:r>
              <a:rPr lang="en-US" dirty="0" err="1"/>
              <a:t>BIT_VECTOR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BIT and </a:t>
            </a:r>
            <a:r>
              <a:rPr lang="en-US" sz="2400" dirty="0" err="1"/>
              <a:t>BIT_VECTOR</a:t>
            </a:r>
            <a:r>
              <a:rPr lang="en-US" sz="2400" dirty="0"/>
              <a:t> types are predefined in </a:t>
            </a:r>
            <a:r>
              <a:rPr lang="en-US" sz="2400" dirty="0" err="1"/>
              <a:t>VHDL</a:t>
            </a:r>
            <a:r>
              <a:rPr lang="en-US" sz="2400" dirty="0"/>
              <a:t>. Objects of these types can have the values ‘0’ or ‘1</a:t>
            </a:r>
            <a:r>
              <a:rPr lang="en-US" sz="2400" dirty="0" smtClean="0"/>
              <a:t>’.The </a:t>
            </a:r>
            <a:r>
              <a:rPr lang="en-US" sz="2400" dirty="0" err="1"/>
              <a:t>BIT_VECTOR</a:t>
            </a:r>
            <a:r>
              <a:rPr lang="en-US" sz="2400" dirty="0"/>
              <a:t> type is simply a vector of type BIT. A vector with all bits having the same value can be </a:t>
            </a:r>
            <a:r>
              <a:rPr lang="en-US" sz="2400" dirty="0" smtClean="0"/>
              <a:t>obtained using </a:t>
            </a:r>
            <a:r>
              <a:rPr lang="en-US" sz="2400" dirty="0"/>
              <a:t>the OTHERS keyword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/>
              <a:t>Example</a:t>
            </a:r>
            <a:r>
              <a:rPr lang="en-US" sz="2400" dirty="0" smtClean="0"/>
              <a:t>:</a:t>
            </a:r>
          </a:p>
          <a:p>
            <a:pPr marL="457200" lvl="1" indent="0">
              <a:buNone/>
            </a:pPr>
            <a:r>
              <a:rPr lang="en-US" sz="1800" dirty="0"/>
              <a:t>SIGNAL x: BIT;</a:t>
            </a:r>
          </a:p>
          <a:p>
            <a:pPr marL="457200" lvl="1" indent="0">
              <a:buNone/>
            </a:pPr>
            <a:r>
              <a:rPr lang="en-US" sz="1800" dirty="0"/>
              <a:t>SIGNAL y: </a:t>
            </a:r>
            <a:r>
              <a:rPr lang="en-US" sz="1800" dirty="0" err="1"/>
              <a:t>BIT_VECTOR</a:t>
            </a:r>
            <a:r>
              <a:rPr lang="en-US" sz="1800" dirty="0"/>
              <a:t>(7 </a:t>
            </a:r>
            <a:r>
              <a:rPr lang="en-US" sz="1800" dirty="0" err="1"/>
              <a:t>DOWNTO</a:t>
            </a:r>
            <a:r>
              <a:rPr lang="en-US" sz="1800" dirty="0"/>
              <a:t> 0);</a:t>
            </a:r>
          </a:p>
          <a:p>
            <a:pPr marL="457200" lvl="1" indent="0">
              <a:buNone/>
            </a:pPr>
            <a:r>
              <a:rPr lang="en-US" sz="1800" dirty="0"/>
              <a:t>x &lt;= '1';</a:t>
            </a:r>
          </a:p>
          <a:p>
            <a:pPr marL="457200" lvl="1" indent="0">
              <a:buNone/>
            </a:pPr>
            <a:r>
              <a:rPr lang="en-US" sz="1800" dirty="0"/>
              <a:t>y &lt;= "00000010";</a:t>
            </a:r>
          </a:p>
          <a:p>
            <a:pPr marL="457200" lvl="1" indent="0">
              <a:buNone/>
            </a:pPr>
            <a:r>
              <a:rPr lang="en-US" sz="1800" dirty="0"/>
              <a:t>y &lt;= (OTHERS =&gt; '0'); -- same as "00000000"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4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STD_LOGIC</a:t>
            </a:r>
            <a:r>
              <a:rPr lang="en-US" dirty="0"/>
              <a:t> and </a:t>
            </a:r>
            <a:r>
              <a:rPr lang="en-US" dirty="0" err="1"/>
              <a:t>STD_LOGIC_VECTOR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The </a:t>
            </a:r>
            <a:r>
              <a:rPr lang="en-US" sz="2400" dirty="0" err="1"/>
              <a:t>STD_LOGIC</a:t>
            </a:r>
            <a:r>
              <a:rPr lang="en-US" sz="2400" dirty="0"/>
              <a:t> and </a:t>
            </a:r>
            <a:r>
              <a:rPr lang="en-US" sz="2400" dirty="0" err="1"/>
              <a:t>STD_LOGIC_VECTOR</a:t>
            </a:r>
            <a:r>
              <a:rPr lang="en-US" sz="2400" dirty="0"/>
              <a:t> types provide more values than the BIT type for modeling a real </a:t>
            </a:r>
            <a:r>
              <a:rPr lang="en-US" sz="2400" dirty="0" smtClean="0"/>
              <a:t>circuit more </a:t>
            </a:r>
            <a:r>
              <a:rPr lang="en-US" sz="2400" dirty="0"/>
              <a:t>accurately. Objects of these types can have the following values</a:t>
            </a:r>
            <a:r>
              <a:rPr lang="en-US" sz="2400" dirty="0" smtClean="0"/>
              <a:t>.</a:t>
            </a:r>
          </a:p>
          <a:p>
            <a:pPr lvl="1"/>
            <a:r>
              <a:rPr lang="en-US" sz="2000" dirty="0"/>
              <a:t>'0' − normal 0</a:t>
            </a:r>
          </a:p>
          <a:p>
            <a:pPr lvl="1"/>
            <a:r>
              <a:rPr lang="en-US" sz="2000" dirty="0"/>
              <a:t>'1' − normal 1</a:t>
            </a:r>
          </a:p>
          <a:p>
            <a:pPr lvl="1"/>
            <a:r>
              <a:rPr lang="en-US" sz="2000" dirty="0"/>
              <a:t>'Z' − high </a:t>
            </a:r>
            <a:r>
              <a:rPr lang="en-US" sz="2000" dirty="0" smtClean="0"/>
              <a:t>impedance</a:t>
            </a:r>
            <a:endParaRPr lang="en-US" sz="2000" dirty="0"/>
          </a:p>
          <a:p>
            <a:pPr lvl="1"/>
            <a:r>
              <a:rPr lang="en-US" sz="2000" dirty="0"/>
              <a:t>'−' − </a:t>
            </a:r>
            <a:r>
              <a:rPr lang="en-US" sz="2000" dirty="0" smtClean="0"/>
              <a:t>don’t-care</a:t>
            </a:r>
            <a:endParaRPr lang="en-US" sz="2000" dirty="0"/>
          </a:p>
          <a:p>
            <a:pPr lvl="1"/>
            <a:r>
              <a:rPr lang="en-US" sz="2000" dirty="0"/>
              <a:t>'L' − weak </a:t>
            </a:r>
            <a:r>
              <a:rPr lang="en-US" sz="2000" dirty="0" smtClean="0"/>
              <a:t>0</a:t>
            </a:r>
            <a:endParaRPr lang="en-US" sz="2000" dirty="0"/>
          </a:p>
          <a:p>
            <a:pPr lvl="1"/>
            <a:r>
              <a:rPr lang="en-US" sz="2000" dirty="0"/>
              <a:t>'H' − weak </a:t>
            </a:r>
            <a:r>
              <a:rPr lang="en-US" sz="2000" dirty="0" smtClean="0"/>
              <a:t>1</a:t>
            </a:r>
            <a:endParaRPr lang="en-US" sz="2000" dirty="0"/>
          </a:p>
          <a:p>
            <a:pPr lvl="1"/>
            <a:r>
              <a:rPr lang="en-US" sz="2000" dirty="0"/>
              <a:t>'U' − </a:t>
            </a:r>
            <a:r>
              <a:rPr lang="en-US" sz="2000" dirty="0" smtClean="0"/>
              <a:t>uninitialized</a:t>
            </a:r>
            <a:endParaRPr lang="en-US" sz="2000" dirty="0"/>
          </a:p>
          <a:p>
            <a:pPr lvl="1"/>
            <a:r>
              <a:rPr lang="en-US" sz="2000" dirty="0"/>
              <a:t>'X' − </a:t>
            </a:r>
            <a:r>
              <a:rPr lang="en-US" sz="2000" dirty="0" smtClean="0"/>
              <a:t>unknown</a:t>
            </a:r>
            <a:endParaRPr lang="en-US" sz="2000" dirty="0"/>
          </a:p>
          <a:p>
            <a:pPr lvl="1"/>
            <a:r>
              <a:rPr lang="en-US" sz="2000" dirty="0"/>
              <a:t>'W' − weak </a:t>
            </a:r>
            <a:r>
              <a:rPr lang="en-US" sz="2000" dirty="0" smtClean="0"/>
              <a:t>unknown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0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</a:t>
            </a:r>
            <a:r>
              <a:rPr lang="en-US" sz="2400" dirty="0" err="1"/>
              <a:t>STD_LOGIC</a:t>
            </a:r>
            <a:r>
              <a:rPr lang="en-US" sz="2400" dirty="0"/>
              <a:t> and </a:t>
            </a:r>
            <a:r>
              <a:rPr lang="en-US" sz="2400" dirty="0" err="1"/>
              <a:t>STD_LOGIC_VECTOR</a:t>
            </a:r>
            <a:r>
              <a:rPr lang="en-US" sz="2400" dirty="0"/>
              <a:t> types are not predefined, and so the following two library </a:t>
            </a:r>
            <a:r>
              <a:rPr lang="en-US" sz="2400" dirty="0" smtClean="0"/>
              <a:t>statements must </a:t>
            </a:r>
            <a:r>
              <a:rPr lang="en-US" sz="2400" dirty="0"/>
              <a:t>be included in order to use these types</a:t>
            </a:r>
            <a:r>
              <a:rPr lang="en-US" sz="2400" dirty="0" smtClean="0"/>
              <a:t>.</a:t>
            </a:r>
          </a:p>
          <a:p>
            <a:pPr lvl="1"/>
            <a:r>
              <a:rPr lang="en-US" sz="2000" dirty="0"/>
              <a:t>LIBRARY IEEE;</a:t>
            </a:r>
          </a:p>
          <a:p>
            <a:pPr lvl="1"/>
            <a:r>
              <a:rPr lang="en-US" sz="2000" dirty="0"/>
              <a:t>USE IEEE.STD_LOGIC_1164.ALL</a:t>
            </a:r>
            <a:r>
              <a:rPr lang="en-US" sz="2000" dirty="0" smtClean="0"/>
              <a:t>;</a:t>
            </a:r>
          </a:p>
          <a:p>
            <a:r>
              <a:rPr lang="en-US" sz="2400" dirty="0"/>
              <a:t>If objects of type </a:t>
            </a:r>
            <a:r>
              <a:rPr lang="en-US" sz="2400" dirty="0" err="1"/>
              <a:t>STD_LOGIC_VECTOR</a:t>
            </a:r>
            <a:r>
              <a:rPr lang="en-US" sz="2400" dirty="0"/>
              <a:t> are to be used as binary numbers in arithmetic manipulations, then </a:t>
            </a:r>
            <a:r>
              <a:rPr lang="en-US" sz="2400" dirty="0" smtClean="0"/>
              <a:t>either one </a:t>
            </a:r>
            <a:r>
              <a:rPr lang="en-US" sz="2400" dirty="0"/>
              <a:t>of the following two USE statements must also be </a:t>
            </a:r>
            <a:r>
              <a:rPr lang="en-US" sz="2400" dirty="0" smtClean="0"/>
              <a:t>included</a:t>
            </a:r>
          </a:p>
          <a:p>
            <a:pPr lvl="1"/>
            <a:r>
              <a:rPr lang="en-US" sz="2000" dirty="0"/>
              <a:t>USE </a:t>
            </a:r>
            <a:r>
              <a:rPr lang="en-US" sz="2000" dirty="0" err="1"/>
              <a:t>IEEE.STD_LOGIC_SIGNED.ALL</a:t>
            </a:r>
            <a:r>
              <a:rPr lang="en-US" sz="2000" dirty="0" smtClean="0"/>
              <a:t>;</a:t>
            </a:r>
          </a:p>
          <a:p>
            <a:pPr lvl="1"/>
            <a:r>
              <a:rPr lang="en-US" sz="2000" dirty="0"/>
              <a:t>USE </a:t>
            </a:r>
            <a:r>
              <a:rPr lang="en-US" sz="2000" dirty="0" err="1"/>
              <a:t>IEEE.STD_LOGIC_UNSIGNED.ALL</a:t>
            </a:r>
            <a:r>
              <a:rPr lang="en-US" sz="2000" dirty="0" smtClean="0"/>
              <a:t>;</a:t>
            </a:r>
          </a:p>
          <a:p>
            <a:r>
              <a:rPr lang="en-US" sz="2400" dirty="0"/>
              <a:t>for signed </a:t>
            </a:r>
            <a:r>
              <a:rPr lang="en-US" sz="2400" dirty="0" smtClean="0"/>
              <a:t>and unsigned number arithmetic</a:t>
            </a:r>
          </a:p>
          <a:p>
            <a:r>
              <a:rPr lang="en-US" sz="2400" dirty="0"/>
              <a:t>The predefined INTEGER type defines binary number objects for use with arithmetic operators. By default, </a:t>
            </a:r>
            <a:r>
              <a:rPr lang="en-US" sz="2400" dirty="0" smtClean="0"/>
              <a:t>an INTEGER </a:t>
            </a:r>
            <a:r>
              <a:rPr lang="en-US" sz="2400" dirty="0"/>
              <a:t>signal uses 32 bits to represent a signed number. Integers using fewer bits can also be declared with </a:t>
            </a:r>
            <a:r>
              <a:rPr lang="en-US" sz="2400" dirty="0" smtClean="0"/>
              <a:t>the RANGE </a:t>
            </a:r>
            <a:r>
              <a:rPr lang="en-US" sz="2400" dirty="0"/>
              <a:t>keyword.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8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0000" lnSpcReduction="20000"/>
          </a:bodyPr>
          <a:lstStyle/>
          <a:p>
            <a:pPr marL="400050" lvl="1" indent="0">
              <a:buNone/>
            </a:pPr>
            <a:r>
              <a:rPr lang="en-US" dirty="0"/>
              <a:t>LIBRARY IEEE;</a:t>
            </a:r>
          </a:p>
          <a:p>
            <a:pPr marL="400050" lvl="1" indent="0">
              <a:buNone/>
            </a:pPr>
            <a:r>
              <a:rPr lang="en-US" dirty="0"/>
              <a:t>USE IEEE.STD_LOGIC_1164.ALL</a:t>
            </a:r>
            <a:r>
              <a:rPr lang="en-US" dirty="0" smtClean="0"/>
              <a:t>;</a:t>
            </a:r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dirty="0"/>
              <a:t>SIGNAL x: </a:t>
            </a:r>
            <a:r>
              <a:rPr lang="en-US" dirty="0" err="1"/>
              <a:t>STD_LOGIC</a:t>
            </a:r>
            <a:r>
              <a:rPr lang="en-US" dirty="0"/>
              <a:t>;</a:t>
            </a:r>
          </a:p>
          <a:p>
            <a:pPr marL="400050" lvl="1" indent="0">
              <a:buNone/>
            </a:pPr>
            <a:r>
              <a:rPr lang="en-US" dirty="0"/>
              <a:t>SIGNAL y: </a:t>
            </a:r>
            <a:r>
              <a:rPr lang="en-US" dirty="0" err="1"/>
              <a:t>STD_LOGIC_VECTOR</a:t>
            </a:r>
            <a:r>
              <a:rPr lang="en-US" dirty="0"/>
              <a:t>(7 </a:t>
            </a:r>
            <a:r>
              <a:rPr lang="en-US" dirty="0" err="1"/>
              <a:t>DOWNTO</a:t>
            </a:r>
            <a:r>
              <a:rPr lang="en-US" dirty="0"/>
              <a:t> 0</a:t>
            </a:r>
            <a:r>
              <a:rPr lang="en-US" dirty="0" smtClean="0"/>
              <a:t>);</a:t>
            </a:r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dirty="0"/>
              <a:t>x &lt;= 'Z';</a:t>
            </a:r>
          </a:p>
          <a:p>
            <a:pPr marL="400050" lvl="1" indent="0">
              <a:buNone/>
            </a:pPr>
            <a:r>
              <a:rPr lang="en-US" dirty="0"/>
              <a:t>y &lt;= "0000001Z";</a:t>
            </a:r>
          </a:p>
          <a:p>
            <a:pPr marL="400050" lvl="1" indent="0">
              <a:buNone/>
            </a:pPr>
            <a:r>
              <a:rPr lang="en-US" dirty="0"/>
              <a:t>y &lt;= (OTHERS =&gt; '0'); -- same as "00000000</a:t>
            </a:r>
            <a:r>
              <a:rPr lang="en-US" dirty="0" smtClean="0"/>
              <a:t>"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/>
              <a:t>enumeration type allows the user to specify the values that the data object can have.</a:t>
            </a:r>
          </a:p>
          <a:p>
            <a:r>
              <a:rPr lang="en-US" dirty="0"/>
              <a:t>Syntax:</a:t>
            </a:r>
          </a:p>
          <a:p>
            <a:pPr lvl="1"/>
            <a:r>
              <a:rPr lang="en-US" dirty="0"/>
              <a:t>TYPE identifier IS (value1, value2, … );</a:t>
            </a:r>
          </a:p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/>
              <a:t>TYPE </a:t>
            </a:r>
            <a:r>
              <a:rPr lang="en-US" dirty="0" err="1"/>
              <a:t>state_type</a:t>
            </a:r>
            <a:r>
              <a:rPr lang="en-US" dirty="0"/>
              <a:t> IS (S1, S2, S3);</a:t>
            </a:r>
          </a:p>
          <a:p>
            <a:pPr marL="457200" lvl="1" indent="0">
              <a:buNone/>
            </a:pPr>
            <a:r>
              <a:rPr lang="en-US" dirty="0"/>
              <a:t>SIGNAL state: </a:t>
            </a:r>
            <a:r>
              <a:rPr lang="en-US" dirty="0" err="1"/>
              <a:t>state_type</a:t>
            </a:r>
            <a:r>
              <a:rPr lang="en-US" dirty="0"/>
              <a:t>;</a:t>
            </a:r>
          </a:p>
          <a:p>
            <a:pPr marL="457200" lvl="1" indent="0">
              <a:buNone/>
            </a:pPr>
            <a:r>
              <a:rPr lang="en-US" dirty="0"/>
              <a:t>state &lt;= S1;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1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The ARRAY type groups single data objects of the same type together into a one-dimensional </a:t>
            </a:r>
            <a:r>
              <a:rPr lang="en-US" sz="2800" dirty="0" smtClean="0"/>
              <a:t>or multidimensional </a:t>
            </a:r>
            <a:r>
              <a:rPr lang="en-US" sz="2800" dirty="0"/>
              <a:t>array.</a:t>
            </a:r>
          </a:p>
          <a:p>
            <a:r>
              <a:rPr lang="en-US" sz="2800" dirty="0"/>
              <a:t>Syntax:</a:t>
            </a:r>
          </a:p>
          <a:p>
            <a:pPr lvl="1"/>
            <a:r>
              <a:rPr lang="en-US" sz="2400" dirty="0"/>
              <a:t>TYPE identifier IS ARRAY (range) OF type;</a:t>
            </a:r>
          </a:p>
          <a:p>
            <a:r>
              <a:rPr lang="en-US" sz="2800" dirty="0"/>
              <a:t>Example:</a:t>
            </a:r>
          </a:p>
          <a:p>
            <a:pPr marL="457200" lvl="1" indent="0">
              <a:buNone/>
            </a:pPr>
            <a:r>
              <a:rPr lang="en-US" sz="2400" dirty="0"/>
              <a:t>TYPE byte IS ARRAY(7 </a:t>
            </a:r>
            <a:r>
              <a:rPr lang="en-US" sz="2400" dirty="0" err="1"/>
              <a:t>DOWNTO</a:t>
            </a:r>
            <a:r>
              <a:rPr lang="en-US" sz="2400" dirty="0"/>
              <a:t> 0) OF BIT;</a:t>
            </a:r>
          </a:p>
          <a:p>
            <a:pPr marL="457200" lvl="1" indent="0">
              <a:buNone/>
            </a:pPr>
            <a:r>
              <a:rPr lang="en-US" sz="2400" dirty="0"/>
              <a:t>TYPE </a:t>
            </a:r>
            <a:r>
              <a:rPr lang="en-US" sz="2400" dirty="0" err="1"/>
              <a:t>memory_type</a:t>
            </a:r>
            <a:r>
              <a:rPr lang="en-US" sz="2400" dirty="0"/>
              <a:t> IS ARRAY(1 TO 128) OF byte;</a:t>
            </a:r>
          </a:p>
          <a:p>
            <a:pPr marL="457200" lvl="1" indent="0">
              <a:buNone/>
            </a:pPr>
            <a:r>
              <a:rPr lang="en-US" sz="2400" dirty="0"/>
              <a:t>SIGNAL memory: </a:t>
            </a:r>
            <a:r>
              <a:rPr lang="en-US" sz="2400" dirty="0" err="1"/>
              <a:t>memory_type</a:t>
            </a:r>
            <a:r>
              <a:rPr lang="en-US" sz="2400" dirty="0"/>
              <a:t>;</a:t>
            </a:r>
          </a:p>
          <a:p>
            <a:pPr marL="457200" lvl="1" indent="0">
              <a:buNone/>
            </a:pPr>
            <a:r>
              <a:rPr lang="en-US" sz="2400" dirty="0"/>
              <a:t>memory(3) &lt;= "00101101";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3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 SUBTYPE is a subset of a type, that is, a type with a range constraint.</a:t>
            </a:r>
          </a:p>
          <a:p>
            <a:r>
              <a:rPr lang="en-US" sz="2800" dirty="0"/>
              <a:t>Syntax:</a:t>
            </a:r>
          </a:p>
          <a:p>
            <a:pPr lvl="1"/>
            <a:r>
              <a:rPr lang="en-US" sz="2400" dirty="0"/>
              <a:t>SUBTYPE identifier IS type RANGE </a:t>
            </a:r>
            <a:r>
              <a:rPr lang="en-US" sz="2400" dirty="0" err="1"/>
              <a:t>range</a:t>
            </a:r>
            <a:r>
              <a:rPr lang="en-US" sz="2400" dirty="0"/>
              <a:t>;</a:t>
            </a:r>
          </a:p>
          <a:p>
            <a:r>
              <a:rPr lang="en-US" sz="2800" dirty="0"/>
              <a:t>Example:</a:t>
            </a:r>
          </a:p>
          <a:p>
            <a:pPr marL="457200" lvl="1" indent="0">
              <a:buNone/>
            </a:pPr>
            <a:r>
              <a:rPr lang="en-US" sz="2400" dirty="0"/>
              <a:t>SUBTYPE integer4 IS INTEGER RANGE –8 TO 7</a:t>
            </a:r>
            <a:r>
              <a:rPr lang="en-US" sz="2400" dirty="0" smtClean="0"/>
              <a:t>;</a:t>
            </a:r>
          </a:p>
          <a:p>
            <a:pPr marL="457200" lvl="1" indent="0">
              <a:buNone/>
            </a:pPr>
            <a:r>
              <a:rPr lang="en-US" sz="2400" dirty="0"/>
              <a:t>SUBTYPE cell IS </a:t>
            </a:r>
            <a:r>
              <a:rPr lang="en-US" sz="2400" dirty="0" err="1"/>
              <a:t>STD_LOGIC_VECTOR</a:t>
            </a:r>
            <a:r>
              <a:rPr lang="en-US" sz="2400" dirty="0"/>
              <a:t>(3 </a:t>
            </a:r>
            <a:r>
              <a:rPr lang="en-US" sz="2400" dirty="0" err="1"/>
              <a:t>DOWNTO</a:t>
            </a:r>
            <a:r>
              <a:rPr lang="en-US" sz="2400" dirty="0"/>
              <a:t> 0);</a:t>
            </a:r>
          </a:p>
          <a:p>
            <a:pPr marL="457200" lvl="1" indent="0">
              <a:buNone/>
            </a:pPr>
            <a:r>
              <a:rPr lang="en-US" sz="2400" dirty="0"/>
              <a:t>TYPE </a:t>
            </a:r>
            <a:r>
              <a:rPr lang="en-US" sz="2400" dirty="0" err="1"/>
              <a:t>memArray</a:t>
            </a:r>
            <a:r>
              <a:rPr lang="en-US" sz="2400" dirty="0"/>
              <a:t> IS ARRAY(0 TO 15) OF cell;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1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Operators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859" y="1435014"/>
            <a:ext cx="9144000" cy="19621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94" y="3562311"/>
            <a:ext cx="9144000" cy="2463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ENTITY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2000" dirty="0"/>
              <a:t>An ENTITY declaration declares the external or user interface of the module similar to the declaration of </a:t>
            </a:r>
            <a:r>
              <a:rPr lang="en-US" sz="2000" dirty="0" smtClean="0"/>
              <a:t>a function</a:t>
            </a:r>
            <a:r>
              <a:rPr lang="en-US" sz="2000" dirty="0"/>
              <a:t>. It specifies the name of the entity and its interface. The interface consists of the signals to be passed </a:t>
            </a:r>
            <a:r>
              <a:rPr lang="en-US" sz="2000" dirty="0" smtClean="0"/>
              <a:t>into the </a:t>
            </a:r>
            <a:r>
              <a:rPr lang="en-US" sz="2000" dirty="0"/>
              <a:t>entity or out from it using the two keywords IN and OUT, respectively.</a:t>
            </a:r>
          </a:p>
          <a:p>
            <a:r>
              <a:rPr lang="en-US" sz="2000" dirty="0"/>
              <a:t>Syntax:</a:t>
            </a:r>
          </a:p>
          <a:p>
            <a:pPr lvl="1"/>
            <a:r>
              <a:rPr lang="en-US" sz="1600" dirty="0"/>
              <a:t>ENTITY entity-name IS</a:t>
            </a:r>
          </a:p>
          <a:p>
            <a:pPr lvl="1"/>
            <a:r>
              <a:rPr lang="en-US" sz="1600" dirty="0"/>
              <a:t>PORT (list-of-port-names-and-types);</a:t>
            </a:r>
          </a:p>
          <a:p>
            <a:pPr lvl="1"/>
            <a:r>
              <a:rPr lang="en-US" sz="1600" dirty="0"/>
              <a:t>END entity-name;</a:t>
            </a:r>
          </a:p>
          <a:p>
            <a:r>
              <a:rPr lang="en-US" sz="2000" dirty="0"/>
              <a:t>Example:</a:t>
            </a:r>
          </a:p>
          <a:p>
            <a:pPr marL="457200" lvl="1" indent="0">
              <a:buNone/>
            </a:pPr>
            <a:r>
              <a:rPr lang="en-US" sz="1600" dirty="0"/>
              <a:t>LIBRARY IEEE;</a:t>
            </a:r>
          </a:p>
          <a:p>
            <a:pPr marL="457200" lvl="1" indent="0">
              <a:buNone/>
            </a:pPr>
            <a:r>
              <a:rPr lang="en-US" sz="1600" dirty="0"/>
              <a:t>USE IEEE.STD_LOGIC_1164.ALL;</a:t>
            </a:r>
          </a:p>
          <a:p>
            <a:pPr marL="457200" lvl="1" indent="0">
              <a:buNone/>
            </a:pPr>
            <a:r>
              <a:rPr lang="en-US" sz="1600" dirty="0"/>
              <a:t>ENTITY Siren IS PORT (</a:t>
            </a:r>
          </a:p>
          <a:p>
            <a:pPr marL="457200" lvl="1" indent="0">
              <a:buNone/>
            </a:pPr>
            <a:r>
              <a:rPr lang="en-US" sz="1600" dirty="0"/>
              <a:t>M: IN </a:t>
            </a:r>
            <a:r>
              <a:rPr lang="en-US" sz="1600" dirty="0" err="1"/>
              <a:t>STD_LOGIC</a:t>
            </a:r>
            <a:r>
              <a:rPr lang="en-US" sz="1600" dirty="0"/>
              <a:t>;</a:t>
            </a:r>
          </a:p>
          <a:p>
            <a:pPr marL="457200" lvl="1" indent="0">
              <a:buNone/>
            </a:pPr>
            <a:r>
              <a:rPr lang="en-US" sz="1600" dirty="0"/>
              <a:t>D: IN </a:t>
            </a:r>
            <a:r>
              <a:rPr lang="en-US" sz="1600" dirty="0" err="1"/>
              <a:t>STD_LOGIC</a:t>
            </a:r>
            <a:r>
              <a:rPr lang="en-US" sz="1600" dirty="0"/>
              <a:t>;</a:t>
            </a:r>
          </a:p>
          <a:p>
            <a:pPr marL="457200" lvl="1" indent="0">
              <a:buNone/>
            </a:pPr>
            <a:r>
              <a:rPr lang="en-US" sz="1600" dirty="0"/>
              <a:t>V: IN </a:t>
            </a:r>
            <a:r>
              <a:rPr lang="en-US" sz="1600" dirty="0" err="1"/>
              <a:t>STD_LOGIC</a:t>
            </a:r>
            <a:r>
              <a:rPr lang="en-US" sz="1600" dirty="0"/>
              <a:t>;</a:t>
            </a:r>
          </a:p>
          <a:p>
            <a:pPr marL="457200" lvl="1" indent="0">
              <a:buNone/>
            </a:pPr>
            <a:r>
              <a:rPr lang="en-US" sz="1600" dirty="0"/>
              <a:t>S: OUT </a:t>
            </a:r>
            <a:r>
              <a:rPr lang="en-US" sz="1600" dirty="0" err="1"/>
              <a:t>STD_LOGIC</a:t>
            </a:r>
            <a:r>
              <a:rPr lang="en-US" sz="1600" dirty="0"/>
              <a:t>);</a:t>
            </a:r>
          </a:p>
          <a:p>
            <a:pPr marL="457200" lvl="1" indent="0">
              <a:buNone/>
            </a:pPr>
            <a:r>
              <a:rPr lang="en-US" sz="1600" dirty="0"/>
              <a:t>END Siren;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ARCHITECTURE body defines the actual implementation of the functionality of the entity. This is similar </a:t>
            </a:r>
            <a:r>
              <a:rPr lang="en-US" dirty="0" smtClean="0"/>
              <a:t>to the </a:t>
            </a:r>
            <a:r>
              <a:rPr lang="en-US" dirty="0"/>
              <a:t>definition or implementation of a function. The syntax for the architecture varies, depending on the </a:t>
            </a:r>
            <a:r>
              <a:rPr lang="en-US" dirty="0" smtClean="0"/>
              <a:t>model(dataflow</a:t>
            </a:r>
            <a:r>
              <a:rPr lang="en-US" dirty="0"/>
              <a:t>, behavioral, or structural) you use.</a:t>
            </a:r>
          </a:p>
          <a:p>
            <a:r>
              <a:rPr lang="en-US" dirty="0"/>
              <a:t>Syntax: Dataflow model</a:t>
            </a:r>
          </a:p>
          <a:p>
            <a:pPr lvl="1"/>
            <a:r>
              <a:rPr lang="en-US" dirty="0"/>
              <a:t>ARCHITECTURE architecture-name OF entity-name IS</a:t>
            </a:r>
          </a:p>
          <a:p>
            <a:pPr lvl="1"/>
            <a:r>
              <a:rPr lang="en-US" dirty="0"/>
              <a:t>signal-declarations;</a:t>
            </a:r>
          </a:p>
          <a:p>
            <a:pPr lvl="1"/>
            <a:r>
              <a:rPr lang="en-US" dirty="0"/>
              <a:t>BEGIN</a:t>
            </a:r>
          </a:p>
          <a:p>
            <a:pPr lvl="1"/>
            <a:r>
              <a:rPr lang="en-US" dirty="0"/>
              <a:t>concurrent-statements;</a:t>
            </a:r>
          </a:p>
          <a:p>
            <a:pPr lvl="1"/>
            <a:r>
              <a:rPr lang="en-US" dirty="0"/>
              <a:t>END architecture-name;</a:t>
            </a:r>
          </a:p>
          <a:p>
            <a:r>
              <a:rPr lang="en-US" dirty="0"/>
              <a:t>The concurrent statements are executed concurrently.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81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/>
              <a:t>ARCHITECTURE </a:t>
            </a:r>
            <a:r>
              <a:rPr lang="en-US" dirty="0" err="1"/>
              <a:t>Siren_Dataflow</a:t>
            </a:r>
            <a:r>
              <a:rPr lang="en-US" dirty="0"/>
              <a:t> OF Siren IS</a:t>
            </a:r>
          </a:p>
          <a:p>
            <a:pPr marL="457200" lvl="1" indent="0">
              <a:buNone/>
            </a:pPr>
            <a:r>
              <a:rPr lang="en-US" dirty="0"/>
              <a:t>SIGNAL term_1: </a:t>
            </a:r>
            <a:r>
              <a:rPr lang="en-US" dirty="0" err="1"/>
              <a:t>STD_LOGIC</a:t>
            </a:r>
            <a:r>
              <a:rPr lang="en-US" dirty="0"/>
              <a:t>;</a:t>
            </a:r>
          </a:p>
          <a:p>
            <a:pPr marL="457200" lvl="1" indent="0">
              <a:buNone/>
            </a:pPr>
            <a:r>
              <a:rPr lang="en-US" dirty="0"/>
              <a:t>BEGIN</a:t>
            </a:r>
          </a:p>
          <a:p>
            <a:pPr marL="457200" lvl="1" indent="0">
              <a:buNone/>
            </a:pPr>
            <a:r>
              <a:rPr lang="en-US" dirty="0"/>
              <a:t>term_1 &lt;= D OR V;</a:t>
            </a:r>
          </a:p>
          <a:p>
            <a:pPr marL="457200" lvl="1" indent="0">
              <a:buNone/>
            </a:pPr>
            <a:r>
              <a:rPr lang="en-US" dirty="0"/>
              <a:t>S &lt;= term_1 AND M;</a:t>
            </a:r>
          </a:p>
          <a:p>
            <a:pPr marL="457200" lvl="1" indent="0">
              <a:buNone/>
            </a:pPr>
            <a:r>
              <a:rPr lang="en-US" dirty="0" smtClean="0"/>
              <a:t>END </a:t>
            </a:r>
            <a:r>
              <a:rPr lang="en-US" dirty="0" err="1"/>
              <a:t>Siren_Dataflow</a:t>
            </a:r>
            <a:r>
              <a:rPr lang="en-US" dirty="0" smtClean="0"/>
              <a:t>;</a:t>
            </a:r>
          </a:p>
          <a:p>
            <a:r>
              <a:rPr lang="en-US" dirty="0"/>
              <a:t>Syntax: Behavioral model</a:t>
            </a:r>
          </a:p>
          <a:p>
            <a:pPr lvl="1"/>
            <a:r>
              <a:rPr lang="en-US" dirty="0"/>
              <a:t>ARCHITECTURE architecture-name OF entity-name IS</a:t>
            </a:r>
          </a:p>
          <a:p>
            <a:pPr lvl="2"/>
            <a:r>
              <a:rPr lang="en-US" dirty="0"/>
              <a:t>signal-declarations;</a:t>
            </a:r>
          </a:p>
          <a:p>
            <a:pPr lvl="2"/>
            <a:r>
              <a:rPr lang="en-US" dirty="0"/>
              <a:t>function-definitions;</a:t>
            </a:r>
          </a:p>
          <a:p>
            <a:pPr lvl="2"/>
            <a:r>
              <a:rPr lang="en-US" dirty="0"/>
              <a:t>procedure-definitions;</a:t>
            </a:r>
          </a:p>
          <a:p>
            <a:pPr lvl="1"/>
            <a:r>
              <a:rPr lang="en-US" dirty="0"/>
              <a:t>BEGIN</a:t>
            </a:r>
          </a:p>
          <a:p>
            <a:pPr lvl="2"/>
            <a:r>
              <a:rPr lang="en-US" dirty="0"/>
              <a:t>PROCESS-blocks;</a:t>
            </a:r>
          </a:p>
          <a:p>
            <a:pPr lvl="2"/>
            <a:r>
              <a:rPr lang="en-US" dirty="0"/>
              <a:t>concurrent-statements</a:t>
            </a:r>
            <a:r>
              <a:rPr lang="en-US" dirty="0" smtClean="0"/>
              <a:t>;</a:t>
            </a:r>
          </a:p>
          <a:p>
            <a:pPr lvl="2"/>
            <a:r>
              <a:rPr lang="en-US" dirty="0"/>
              <a:t>END architecture-name;</a:t>
            </a:r>
          </a:p>
          <a:p>
            <a:r>
              <a:rPr lang="en-US" dirty="0"/>
              <a:t>Statements within the PROCESS block are executed sequentially. However, the PROCESS block itself is </a:t>
            </a:r>
            <a:r>
              <a:rPr lang="en-US" dirty="0" smtClean="0"/>
              <a:t>a concurrent </a:t>
            </a:r>
            <a:r>
              <a:rPr lang="en-US" dirty="0"/>
              <a:t>statement.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2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Objectives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mtClean="0"/>
              <a:t>At the end of this lecture the student should be able:</a:t>
            </a:r>
          </a:p>
          <a:p>
            <a:r>
              <a:rPr lang="en-US" altLang="en-US" smtClean="0"/>
              <a:t>To understand why we need HDLs,</a:t>
            </a:r>
          </a:p>
          <a:p>
            <a:r>
              <a:rPr lang="en-US" altLang="en-US" smtClean="0"/>
              <a:t>To understand the application of HDLs </a:t>
            </a:r>
          </a:p>
        </p:txBody>
      </p:sp>
    </p:spTree>
    <p:extLst>
      <p:ext uri="{BB962C8B-B14F-4D97-AF65-F5344CB8AC3E}">
        <p14:creationId xmlns:p14="http://schemas.microsoft.com/office/powerpoint/2010/main" val="36509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/>
              <a:t>ARCHITECTURE </a:t>
            </a:r>
            <a:r>
              <a:rPr lang="en-US" dirty="0" err="1"/>
              <a:t>Siren_Behavioral</a:t>
            </a:r>
            <a:r>
              <a:rPr lang="en-US" dirty="0"/>
              <a:t> OF Siren IS</a:t>
            </a:r>
          </a:p>
          <a:p>
            <a:pPr marL="914400" lvl="2" indent="0">
              <a:buNone/>
            </a:pPr>
            <a:r>
              <a:rPr lang="en-US" dirty="0"/>
              <a:t>SIGNAL term_1: </a:t>
            </a:r>
            <a:r>
              <a:rPr lang="en-US" dirty="0" err="1"/>
              <a:t>STD_LOGIC</a:t>
            </a:r>
            <a:r>
              <a:rPr lang="en-US" dirty="0"/>
              <a:t>;</a:t>
            </a:r>
          </a:p>
          <a:p>
            <a:pPr marL="457200" lvl="1" indent="0">
              <a:buNone/>
            </a:pPr>
            <a:r>
              <a:rPr lang="en-US" dirty="0"/>
              <a:t>BEGIN</a:t>
            </a:r>
          </a:p>
          <a:p>
            <a:pPr marL="457200" lvl="1" indent="0">
              <a:buNone/>
            </a:pPr>
            <a:r>
              <a:rPr lang="en-US" dirty="0" smtClean="0"/>
              <a:t>	PROCESS </a:t>
            </a:r>
            <a:r>
              <a:rPr lang="en-US" dirty="0"/>
              <a:t>(D, V, M)</a:t>
            </a:r>
          </a:p>
          <a:p>
            <a:pPr marL="457200" lvl="1" indent="0">
              <a:buNone/>
            </a:pPr>
            <a:r>
              <a:rPr lang="en-US" dirty="0" smtClean="0"/>
              <a:t>	BEGIN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		term_1 </a:t>
            </a:r>
            <a:r>
              <a:rPr lang="en-US" dirty="0"/>
              <a:t>&lt;= D OR V;</a:t>
            </a:r>
          </a:p>
          <a:p>
            <a:pPr marL="457200" lvl="1" indent="0">
              <a:buNone/>
            </a:pPr>
            <a:r>
              <a:rPr lang="en-US" dirty="0" smtClean="0"/>
              <a:t>		S </a:t>
            </a:r>
            <a:r>
              <a:rPr lang="en-US" dirty="0"/>
              <a:t>&lt;= term_1 AND M;</a:t>
            </a:r>
          </a:p>
          <a:p>
            <a:pPr marL="457200" lvl="1" indent="0">
              <a:buNone/>
            </a:pPr>
            <a:r>
              <a:rPr lang="en-US" dirty="0" smtClean="0"/>
              <a:t>	END </a:t>
            </a:r>
            <a:r>
              <a:rPr lang="en-US" dirty="0"/>
              <a:t>PROCESS;</a:t>
            </a:r>
          </a:p>
          <a:p>
            <a:pPr marL="457200" lvl="1" indent="0">
              <a:buNone/>
            </a:pPr>
            <a:r>
              <a:rPr lang="en-US" dirty="0"/>
              <a:t>END </a:t>
            </a:r>
            <a:r>
              <a:rPr lang="en-US" dirty="0" err="1"/>
              <a:t>Siren_Behavioral</a:t>
            </a:r>
            <a:r>
              <a:rPr lang="en-US" dirty="0"/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41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Generics allow information to be passed into an entity so that, for example, the size of a vector in the PORT </a:t>
            </a:r>
            <a:r>
              <a:rPr lang="en-US" dirty="0" smtClean="0"/>
              <a:t>list does </a:t>
            </a:r>
            <a:r>
              <a:rPr lang="en-US" dirty="0"/>
              <a:t>not have to be known until elaboration time. Generics of an entity are declared with the GENERIC </a:t>
            </a:r>
            <a:r>
              <a:rPr lang="en-US" dirty="0" smtClean="0"/>
              <a:t>keyword before </a:t>
            </a:r>
            <a:r>
              <a:rPr lang="en-US" dirty="0"/>
              <a:t>the PORT list declaration for the entity. An identifier that is declared as GENERIC is a constant that only can </a:t>
            </a:r>
            <a:r>
              <a:rPr lang="en-US" dirty="0" smtClean="0"/>
              <a:t>be read</a:t>
            </a:r>
            <a:r>
              <a:rPr lang="en-US" dirty="0"/>
              <a:t>. The identifier then can be used in the entity declaration and its corresponding architectures wherever a </a:t>
            </a:r>
            <a:r>
              <a:rPr lang="en-US" dirty="0" smtClean="0"/>
              <a:t>constant is </a:t>
            </a:r>
            <a:r>
              <a:rPr lang="en-US" dirty="0"/>
              <a:t>expected.</a:t>
            </a:r>
          </a:p>
          <a:p>
            <a:r>
              <a:rPr lang="en-US" dirty="0"/>
              <a:t>Syntax: In an ENTITY declaration</a:t>
            </a:r>
          </a:p>
          <a:p>
            <a:pPr lvl="1"/>
            <a:r>
              <a:rPr lang="en-US" dirty="0"/>
              <a:t>ENTITY entity-name IS</a:t>
            </a:r>
          </a:p>
          <a:p>
            <a:pPr lvl="1"/>
            <a:r>
              <a:rPr lang="en-US" dirty="0"/>
              <a:t>GENERIC (identifier: type); -- with no default value</a:t>
            </a:r>
            <a:endParaRPr lang="en-US" dirty="0" smtClean="0"/>
          </a:p>
          <a:p>
            <a:pPr lvl="1"/>
            <a:r>
              <a:rPr lang="en-US" dirty="0"/>
              <a:t>or</a:t>
            </a:r>
          </a:p>
          <a:p>
            <a:pPr lvl="1"/>
            <a:r>
              <a:rPr lang="en-US" dirty="0"/>
              <a:t>ENTITY entity-name IS</a:t>
            </a:r>
          </a:p>
          <a:p>
            <a:pPr lvl="1"/>
            <a:r>
              <a:rPr lang="en-US" dirty="0"/>
              <a:t>GENERIC (identifier: type := constant); -- with a default value given by the constant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9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sz="2400" dirty="0"/>
              <a:t>ENTITY Adder IS</a:t>
            </a:r>
          </a:p>
          <a:p>
            <a:pPr marL="457200" lvl="1" indent="0">
              <a:buNone/>
            </a:pPr>
            <a:r>
              <a:rPr lang="en-US" sz="2400" dirty="0"/>
              <a:t>-- declares the generic identifier n having a default </a:t>
            </a:r>
            <a:r>
              <a:rPr lang="en-US" sz="2400" dirty="0" smtClean="0"/>
              <a:t>value 4</a:t>
            </a:r>
            <a:endParaRPr lang="en-US" sz="2400" dirty="0"/>
          </a:p>
          <a:p>
            <a:pPr marL="457200" lvl="1" indent="0">
              <a:buNone/>
            </a:pPr>
            <a:r>
              <a:rPr lang="en-US" sz="2400" dirty="0"/>
              <a:t>GENERIC (n: INTEGER := 4);</a:t>
            </a:r>
          </a:p>
          <a:p>
            <a:pPr marL="457200" lvl="1" indent="0">
              <a:buNone/>
            </a:pPr>
            <a:r>
              <a:rPr lang="en-US" sz="2400" dirty="0"/>
              <a:t>PORT (</a:t>
            </a:r>
          </a:p>
          <a:p>
            <a:pPr marL="857250" lvl="2" indent="0">
              <a:buNone/>
            </a:pPr>
            <a:r>
              <a:rPr lang="en-US" sz="2000" dirty="0"/>
              <a:t>-- the vector size is 3 </a:t>
            </a:r>
            <a:r>
              <a:rPr lang="en-US" sz="2000" dirty="0" err="1"/>
              <a:t>downto</a:t>
            </a:r>
            <a:r>
              <a:rPr lang="en-US" sz="2000" dirty="0"/>
              <a:t> 0 since n is 4</a:t>
            </a:r>
          </a:p>
          <a:p>
            <a:pPr marL="857250" lvl="2" indent="0">
              <a:buNone/>
            </a:pPr>
            <a:r>
              <a:rPr lang="en-US" sz="2000" dirty="0"/>
              <a:t>A, B: IN </a:t>
            </a:r>
            <a:r>
              <a:rPr lang="en-US" sz="2000" dirty="0" err="1"/>
              <a:t>STD_LOGIC_VECTOR</a:t>
            </a:r>
            <a:r>
              <a:rPr lang="en-US" sz="2000" dirty="0"/>
              <a:t>(n-1 </a:t>
            </a:r>
            <a:r>
              <a:rPr lang="en-US" sz="2000" dirty="0" err="1"/>
              <a:t>DOWNTO</a:t>
            </a:r>
            <a:r>
              <a:rPr lang="en-US" sz="2000" dirty="0"/>
              <a:t> 0);</a:t>
            </a:r>
          </a:p>
          <a:p>
            <a:pPr marL="857250" lvl="2" indent="0">
              <a:buNone/>
            </a:pPr>
            <a:r>
              <a:rPr lang="en-US" sz="2000" dirty="0" err="1"/>
              <a:t>Cout</a:t>
            </a:r>
            <a:r>
              <a:rPr lang="en-US" sz="2000" dirty="0"/>
              <a:t>: OUT </a:t>
            </a:r>
            <a:r>
              <a:rPr lang="en-US" sz="2000" dirty="0" err="1"/>
              <a:t>STD_LOGIC</a:t>
            </a:r>
            <a:r>
              <a:rPr lang="en-US" sz="2000" dirty="0"/>
              <a:t>;</a:t>
            </a:r>
          </a:p>
          <a:p>
            <a:pPr marL="857250" lvl="2" indent="0">
              <a:buNone/>
            </a:pPr>
            <a:r>
              <a:rPr lang="en-US" sz="2000" dirty="0"/>
              <a:t>SUM: OUT </a:t>
            </a:r>
            <a:r>
              <a:rPr lang="en-US" sz="2000" dirty="0" err="1"/>
              <a:t>STD_LOGIC_VECTOR</a:t>
            </a:r>
            <a:r>
              <a:rPr lang="en-US" sz="2000" dirty="0"/>
              <a:t>(n-1 </a:t>
            </a:r>
            <a:r>
              <a:rPr lang="en-US" sz="2000" dirty="0" err="1"/>
              <a:t>DOWNTO</a:t>
            </a:r>
            <a:r>
              <a:rPr lang="en-US" sz="2000" dirty="0"/>
              <a:t> 0));</a:t>
            </a:r>
          </a:p>
          <a:p>
            <a:pPr marL="857250" lvl="2" indent="0">
              <a:buNone/>
            </a:pPr>
            <a:r>
              <a:rPr lang="en-US" sz="2000" dirty="0"/>
              <a:t>S: OUT </a:t>
            </a:r>
            <a:r>
              <a:rPr lang="en-US" sz="2000" dirty="0" err="1"/>
              <a:t>STD_LOGIC</a:t>
            </a:r>
            <a:r>
              <a:rPr lang="en-US" sz="2000" dirty="0"/>
              <a:t>);</a:t>
            </a:r>
          </a:p>
          <a:p>
            <a:pPr marL="457200" lvl="1" indent="0">
              <a:buNone/>
            </a:pPr>
            <a:r>
              <a:rPr lang="en-US" sz="2400" dirty="0"/>
              <a:t>END Siren;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 PACKAGE provides a mechanism to group together and share declarations that are used by several entity </a:t>
            </a:r>
            <a:r>
              <a:rPr lang="en-US" sz="2400" dirty="0" smtClean="0"/>
              <a:t>units. A </a:t>
            </a:r>
            <a:r>
              <a:rPr lang="en-US" sz="2400" dirty="0"/>
              <a:t>package itself includes a declaration and, optionally, a body. The PACKAGE declaration and body usually </a:t>
            </a:r>
            <a:r>
              <a:rPr lang="en-US" sz="2400" dirty="0" smtClean="0"/>
              <a:t>are stored </a:t>
            </a:r>
            <a:r>
              <a:rPr lang="en-US" sz="2400" dirty="0"/>
              <a:t>together in a separate file from the rest of the design units. The file name given for this file must be the </a:t>
            </a:r>
            <a:r>
              <a:rPr lang="en-US" sz="2400" dirty="0" smtClean="0"/>
              <a:t>same as </a:t>
            </a:r>
            <a:r>
              <a:rPr lang="en-US" sz="2400" dirty="0"/>
              <a:t>the package name. In order for the complete design to synthesize correctly using </a:t>
            </a:r>
            <a:r>
              <a:rPr lang="en-US" sz="2400" dirty="0" err="1"/>
              <a:t>MAX+plus</a:t>
            </a:r>
            <a:r>
              <a:rPr lang="en-US" sz="2400" dirty="0"/>
              <a:t> II, you must </a:t>
            </a:r>
            <a:r>
              <a:rPr lang="en-US" sz="2400" dirty="0" smtClean="0"/>
              <a:t>first synthesize </a:t>
            </a:r>
            <a:r>
              <a:rPr lang="en-US" sz="2400" dirty="0"/>
              <a:t>the package as a separate unit. After that, you can synthesize the unit that uses that package.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8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PACKAGE Declaration and Body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PACKAGE declaration contains declarations that may be shared between different entity units. It provides </a:t>
            </a:r>
            <a:r>
              <a:rPr lang="en-US" dirty="0" smtClean="0"/>
              <a:t>the interface</a:t>
            </a:r>
            <a:r>
              <a:rPr lang="en-US" dirty="0"/>
              <a:t>, that is, items that are visible to the other entity units. The optional PACKAGE BODY contains </a:t>
            </a:r>
            <a:r>
              <a:rPr lang="en-US" dirty="0" smtClean="0"/>
              <a:t>the implementations </a:t>
            </a:r>
            <a:r>
              <a:rPr lang="en-US" dirty="0"/>
              <a:t>of the functions and procedures that are declared in the PACKAGE declaration.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Example:</a:t>
            </a:r>
          </a:p>
          <a:p>
            <a:pPr marL="0" indent="0">
              <a:buNone/>
            </a:pPr>
            <a:r>
              <a:rPr lang="en-US" dirty="0"/>
              <a:t>LIBRARY IEEE;</a:t>
            </a:r>
          </a:p>
          <a:p>
            <a:pPr marL="0" indent="0">
              <a:buNone/>
            </a:pPr>
            <a:r>
              <a:rPr lang="en-US" dirty="0"/>
              <a:t>USE IEEE.STD_LOGIC_1164.ALL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PACKAGE </a:t>
            </a:r>
            <a:r>
              <a:rPr lang="en-US" dirty="0" err="1"/>
              <a:t>my_package</a:t>
            </a:r>
            <a:r>
              <a:rPr lang="en-US" dirty="0"/>
              <a:t> IS</a:t>
            </a:r>
          </a:p>
          <a:p>
            <a:pPr marL="400050" lvl="1" indent="0">
              <a:buNone/>
            </a:pPr>
            <a:r>
              <a:rPr lang="en-US" dirty="0"/>
              <a:t>SUBTYPE bit4 IS </a:t>
            </a:r>
            <a:r>
              <a:rPr lang="en-US" dirty="0" err="1"/>
              <a:t>STD_LOGIC_VECTOR</a:t>
            </a:r>
            <a:r>
              <a:rPr lang="en-US" dirty="0"/>
              <a:t>(3 </a:t>
            </a:r>
            <a:r>
              <a:rPr lang="en-US" dirty="0" err="1"/>
              <a:t>DOWNTO</a:t>
            </a:r>
            <a:r>
              <a:rPr lang="en-US" dirty="0"/>
              <a:t> 0);</a:t>
            </a:r>
          </a:p>
          <a:p>
            <a:pPr marL="400050" lvl="1" indent="0">
              <a:buNone/>
            </a:pPr>
            <a:r>
              <a:rPr lang="en-US" dirty="0"/>
              <a:t>FUNCTION </a:t>
            </a:r>
            <a:r>
              <a:rPr lang="en-US" dirty="0" err="1"/>
              <a:t>Shiftright</a:t>
            </a:r>
            <a:r>
              <a:rPr lang="en-US" dirty="0"/>
              <a:t> (input: IN bit4) RETURN bit4; -- declare a function</a:t>
            </a:r>
          </a:p>
          <a:p>
            <a:pPr marL="400050" lvl="1" indent="0">
              <a:buNone/>
            </a:pPr>
            <a:r>
              <a:rPr lang="en-US" dirty="0"/>
              <a:t>SIGNAL </a:t>
            </a:r>
            <a:r>
              <a:rPr lang="en-US" dirty="0" err="1"/>
              <a:t>mysignal</a:t>
            </a:r>
            <a:r>
              <a:rPr lang="en-US" dirty="0"/>
              <a:t>: bit4; -- a global signal</a:t>
            </a:r>
          </a:p>
          <a:p>
            <a:pPr marL="0" indent="0">
              <a:buNone/>
            </a:pPr>
            <a:r>
              <a:rPr lang="en-US" dirty="0"/>
              <a:t>END </a:t>
            </a:r>
            <a:r>
              <a:rPr lang="en-US" dirty="0" err="1"/>
              <a:t>my_package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PACKAGE BODY </a:t>
            </a:r>
            <a:r>
              <a:rPr lang="en-US" dirty="0" err="1"/>
              <a:t>my_package</a:t>
            </a:r>
            <a:r>
              <a:rPr lang="en-US" dirty="0"/>
              <a:t> IS</a:t>
            </a:r>
          </a:p>
          <a:p>
            <a:pPr marL="400050" lvl="1" indent="0">
              <a:buNone/>
            </a:pPr>
            <a:r>
              <a:rPr lang="en-US" dirty="0"/>
              <a:t>-- implementation of the </a:t>
            </a:r>
            <a:r>
              <a:rPr lang="en-US" dirty="0" err="1"/>
              <a:t>Shiftright</a:t>
            </a:r>
            <a:r>
              <a:rPr lang="en-US" dirty="0"/>
              <a:t> function</a:t>
            </a:r>
          </a:p>
          <a:p>
            <a:pPr marL="400050" lvl="1" indent="0">
              <a:buNone/>
            </a:pPr>
            <a:r>
              <a:rPr lang="en-US" dirty="0"/>
              <a:t>FUNCTION </a:t>
            </a:r>
            <a:r>
              <a:rPr lang="en-US" dirty="0" err="1"/>
              <a:t>Shiftright</a:t>
            </a:r>
            <a:r>
              <a:rPr lang="en-US" dirty="0"/>
              <a:t> (input: IN bit4) RETURN bit4 IS</a:t>
            </a:r>
          </a:p>
          <a:p>
            <a:pPr marL="400050" lvl="1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 smtClean="0"/>
              <a:t>	RETURN </a:t>
            </a:r>
            <a:r>
              <a:rPr lang="en-US" dirty="0"/>
              <a:t>'0' &amp; input(3 </a:t>
            </a:r>
            <a:r>
              <a:rPr lang="en-US" dirty="0" err="1"/>
              <a:t>DOWNTO</a:t>
            </a:r>
            <a:r>
              <a:rPr lang="en-US" dirty="0"/>
              <a:t> 1);</a:t>
            </a:r>
          </a:p>
          <a:p>
            <a:pPr marL="0" indent="0">
              <a:buNone/>
            </a:pPr>
            <a:r>
              <a:rPr lang="en-US" dirty="0" smtClean="0"/>
              <a:t>      END </a:t>
            </a:r>
            <a:r>
              <a:rPr lang="en-US" dirty="0" err="1"/>
              <a:t>shiftright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END </a:t>
            </a:r>
            <a:r>
              <a:rPr lang="en-US" dirty="0" err="1"/>
              <a:t>my_package</a:t>
            </a:r>
            <a:r>
              <a:rPr lang="en-US" dirty="0"/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6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To use a package, you simply include a LIBRARY and USE statement for that package. Before synthesizing </a:t>
            </a:r>
            <a:r>
              <a:rPr lang="en-US" dirty="0" smtClean="0"/>
              <a:t>the module </a:t>
            </a:r>
            <a:r>
              <a:rPr lang="en-US" dirty="0"/>
              <a:t>that uses the package, you need to first synthesize the </a:t>
            </a:r>
            <a:r>
              <a:rPr lang="en-US" dirty="0" smtClean="0"/>
              <a:t>package </a:t>
            </a:r>
            <a:r>
              <a:rPr lang="en-US" dirty="0"/>
              <a:t>by itself as a top-level entity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LIBRARY WORK;</a:t>
            </a:r>
          </a:p>
          <a:p>
            <a:pPr marL="0" indent="0">
              <a:buNone/>
            </a:pPr>
            <a:r>
              <a:rPr lang="en-US" dirty="0"/>
              <a:t>USE </a:t>
            </a:r>
            <a:r>
              <a:rPr lang="en-US" dirty="0" err="1"/>
              <a:t>WORK.my_package.ALL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ENTITY </a:t>
            </a:r>
            <a:r>
              <a:rPr lang="en-US" dirty="0" err="1"/>
              <a:t>test_package</a:t>
            </a:r>
            <a:r>
              <a:rPr lang="en-US" dirty="0"/>
              <a:t> IS PORT (</a:t>
            </a:r>
          </a:p>
          <a:p>
            <a:pPr marL="400050" lvl="1" indent="0">
              <a:buNone/>
            </a:pPr>
            <a:r>
              <a:rPr lang="en-US" dirty="0"/>
              <a:t>x: IN bit4;</a:t>
            </a:r>
          </a:p>
          <a:p>
            <a:pPr marL="400050" lvl="1" indent="0">
              <a:buNone/>
            </a:pPr>
            <a:r>
              <a:rPr lang="en-US" dirty="0"/>
              <a:t>z: OUT bit4);</a:t>
            </a:r>
          </a:p>
          <a:p>
            <a:pPr marL="0" indent="0">
              <a:buNone/>
            </a:pPr>
            <a:r>
              <a:rPr lang="en-US" dirty="0"/>
              <a:t>END </a:t>
            </a:r>
            <a:r>
              <a:rPr lang="en-US" dirty="0" err="1"/>
              <a:t>test_package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ARCHITECTURE Behavioral OF </a:t>
            </a:r>
            <a:r>
              <a:rPr lang="en-US" dirty="0" err="1"/>
              <a:t>test_package</a:t>
            </a:r>
            <a:r>
              <a:rPr lang="en-US" dirty="0"/>
              <a:t> IS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400050" lvl="1" indent="0">
              <a:buNone/>
            </a:pPr>
            <a:r>
              <a:rPr lang="en-US" dirty="0" err="1"/>
              <a:t>mysignal</a:t>
            </a:r>
            <a:r>
              <a:rPr lang="en-US" dirty="0"/>
              <a:t> &lt;= x;</a:t>
            </a:r>
          </a:p>
          <a:p>
            <a:pPr marL="400050" lvl="1" indent="0">
              <a:buNone/>
            </a:pPr>
            <a:r>
              <a:rPr lang="en-US" dirty="0"/>
              <a:t>z &lt;= </a:t>
            </a:r>
            <a:r>
              <a:rPr lang="en-US" dirty="0" err="1"/>
              <a:t>Shiftright</a:t>
            </a:r>
            <a:r>
              <a:rPr lang="en-US" dirty="0"/>
              <a:t>(</a:t>
            </a:r>
            <a:r>
              <a:rPr lang="en-US" dirty="0" err="1"/>
              <a:t>mysignal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END Behavioral;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6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Signal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concurrent signal assignment statement assigns a value or the result of evaluating an expression to a </a:t>
            </a:r>
            <a:r>
              <a:rPr lang="en-US" dirty="0" smtClean="0"/>
              <a:t>signal. This </a:t>
            </a:r>
            <a:r>
              <a:rPr lang="en-US" dirty="0"/>
              <a:t>statement is executed whenever a signal in its expression changes value. However, the actual assignment of </a:t>
            </a:r>
            <a:r>
              <a:rPr lang="en-US" dirty="0" smtClean="0"/>
              <a:t>the value </a:t>
            </a:r>
            <a:r>
              <a:rPr lang="en-US" dirty="0"/>
              <a:t>to the signal takes place after a certain delay and not instantaneously as for variable assignments. </a:t>
            </a:r>
            <a:r>
              <a:rPr lang="en-US" dirty="0" smtClean="0"/>
              <a:t>The expression </a:t>
            </a:r>
            <a:r>
              <a:rPr lang="en-US" dirty="0"/>
              <a:t>can be any logical or arithmetical expressions</a:t>
            </a:r>
            <a:r>
              <a:rPr lang="en-US" dirty="0" smtClean="0"/>
              <a:t>.</a:t>
            </a:r>
          </a:p>
          <a:p>
            <a:r>
              <a:rPr lang="en-US" dirty="0"/>
              <a:t>Syntax:</a:t>
            </a:r>
          </a:p>
          <a:p>
            <a:pPr marL="0" indent="0">
              <a:buNone/>
            </a:pPr>
            <a:r>
              <a:rPr lang="en-US" dirty="0" smtClean="0"/>
              <a:t>	signal </a:t>
            </a:r>
            <a:r>
              <a:rPr lang="en-US" dirty="0"/>
              <a:t>&lt;= expression;</a:t>
            </a:r>
          </a:p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/>
              <a:t>y &lt;= '1';</a:t>
            </a:r>
          </a:p>
          <a:p>
            <a:pPr marL="457200" lvl="1" indent="0">
              <a:buNone/>
            </a:pPr>
            <a:r>
              <a:rPr lang="en-US" dirty="0"/>
              <a:t>z &lt;= y AND (NOT x);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5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Signal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conditional signal assignment statement selects one of several different values to assign to a signal based </a:t>
            </a:r>
            <a:r>
              <a:rPr lang="en-US" dirty="0" smtClean="0"/>
              <a:t>on different </a:t>
            </a:r>
            <a:r>
              <a:rPr lang="en-US" dirty="0"/>
              <a:t>conditions. This statement is executed whenever a signal in any one of the value or condition changes.</a:t>
            </a:r>
          </a:p>
          <a:p>
            <a:r>
              <a:rPr lang="en-US" dirty="0"/>
              <a:t>Syntax:</a:t>
            </a:r>
          </a:p>
          <a:p>
            <a:pPr marL="457200" lvl="1" indent="0">
              <a:buNone/>
            </a:pPr>
            <a:r>
              <a:rPr lang="en-US" dirty="0"/>
              <a:t>signal &lt;= value1 WHEN condition ELSE</a:t>
            </a:r>
          </a:p>
          <a:p>
            <a:pPr marL="457200" lvl="1" indent="0">
              <a:buNone/>
            </a:pPr>
            <a:r>
              <a:rPr lang="en-US" dirty="0"/>
              <a:t>value2 WHEN condition </a:t>
            </a:r>
            <a:r>
              <a:rPr lang="en-US" dirty="0" smtClean="0"/>
              <a:t>ELSE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z </a:t>
            </a:r>
            <a:r>
              <a:rPr lang="en-US" dirty="0"/>
              <a:t>&lt;= in0 WHEN </a:t>
            </a:r>
            <a:r>
              <a:rPr lang="en-US" dirty="0" err="1"/>
              <a:t>sel</a:t>
            </a:r>
            <a:r>
              <a:rPr lang="en-US" dirty="0"/>
              <a:t> = "00" ELSE</a:t>
            </a:r>
          </a:p>
          <a:p>
            <a:pPr marL="457200" lvl="1" indent="0">
              <a:buNone/>
            </a:pPr>
            <a:r>
              <a:rPr lang="en-US" dirty="0"/>
              <a:t>in1 WHEN </a:t>
            </a:r>
            <a:r>
              <a:rPr lang="en-US" dirty="0" err="1"/>
              <a:t>sel</a:t>
            </a:r>
            <a:r>
              <a:rPr lang="en-US" dirty="0"/>
              <a:t> = "01" ELSE</a:t>
            </a:r>
          </a:p>
          <a:p>
            <a:pPr marL="457200" lvl="1" indent="0">
              <a:buNone/>
            </a:pPr>
            <a:r>
              <a:rPr lang="en-US" dirty="0"/>
              <a:t>in2 WHEN </a:t>
            </a:r>
            <a:r>
              <a:rPr lang="en-US" dirty="0" err="1"/>
              <a:t>sel</a:t>
            </a:r>
            <a:r>
              <a:rPr lang="en-US" dirty="0"/>
              <a:t> = "10" ELSE</a:t>
            </a:r>
          </a:p>
          <a:p>
            <a:pPr marL="457200" lvl="1" indent="0">
              <a:buNone/>
            </a:pPr>
            <a:r>
              <a:rPr lang="en-US" dirty="0"/>
              <a:t>in3;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1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Selected Signal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selected signal assignment statement selects one of several different values to assign to a signal based </a:t>
            </a:r>
            <a:r>
              <a:rPr lang="en-US" dirty="0" smtClean="0"/>
              <a:t>on the </a:t>
            </a:r>
            <a:r>
              <a:rPr lang="en-US" dirty="0"/>
              <a:t>value of a select expression. All possible choices for the expression must be given. The keyword OTHERS can </a:t>
            </a:r>
            <a:r>
              <a:rPr lang="en-US" dirty="0" smtClean="0"/>
              <a:t>be used </a:t>
            </a:r>
            <a:r>
              <a:rPr lang="en-US" dirty="0"/>
              <a:t>to denote all remaining choices. This statement is executed whenever a signal in the expression or any one </a:t>
            </a:r>
            <a:r>
              <a:rPr lang="en-US" dirty="0" smtClean="0"/>
              <a:t>of the </a:t>
            </a:r>
            <a:r>
              <a:rPr lang="en-US" dirty="0"/>
              <a:t>value changes</a:t>
            </a:r>
            <a:r>
              <a:rPr lang="en-US" dirty="0" smtClean="0"/>
              <a:t>.</a:t>
            </a:r>
          </a:p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/>
              <a:t>WITH </a:t>
            </a:r>
            <a:r>
              <a:rPr lang="en-US" dirty="0" err="1"/>
              <a:t>sel</a:t>
            </a:r>
            <a:r>
              <a:rPr lang="en-US" dirty="0"/>
              <a:t> SELECT</a:t>
            </a:r>
          </a:p>
          <a:p>
            <a:pPr marL="457200" lvl="1" indent="0">
              <a:buNone/>
            </a:pPr>
            <a:r>
              <a:rPr lang="en-US" dirty="0"/>
              <a:t>z &lt;= in0 WHEN "00",</a:t>
            </a:r>
          </a:p>
          <a:p>
            <a:pPr marL="457200" lvl="1" indent="0">
              <a:buNone/>
            </a:pPr>
            <a:r>
              <a:rPr lang="en-US" dirty="0"/>
              <a:t>in1 WHEN "01",</a:t>
            </a:r>
          </a:p>
          <a:p>
            <a:pPr marL="457200" lvl="1" indent="0">
              <a:buNone/>
            </a:pPr>
            <a:r>
              <a:rPr lang="en-US" dirty="0"/>
              <a:t>in2 WHEN "10",</a:t>
            </a:r>
          </a:p>
          <a:p>
            <a:pPr marL="457200" lvl="1" indent="0">
              <a:buNone/>
            </a:pPr>
            <a:r>
              <a:rPr lang="en-US" dirty="0"/>
              <a:t>in3 WHEN OTHERS;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99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Introduction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800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sz="2800" smtClean="0"/>
              <a:t>Today design of digital systems is done by HDLs such as VHDL or Verilog unlike the traditional way of manually connecting discrete components on printed circuit boards.</a:t>
            </a:r>
          </a:p>
          <a:p>
            <a:pPr>
              <a:defRPr/>
            </a:pPr>
            <a:r>
              <a:rPr lang="en-US" altLang="en-US" sz="2800" smtClean="0"/>
              <a:t>VHDL is a hardware description language (HDL) and not a programming language, though its format is similar to popular programming languages.</a:t>
            </a:r>
          </a:p>
          <a:p>
            <a:pPr>
              <a:defRPr/>
            </a:pPr>
            <a:r>
              <a:rPr lang="en-US" altLang="en-US" sz="2800" smtClean="0"/>
              <a:t>To be able to manage complex designs quickly and without errors, the use of VHDL software packages becomes inevitable.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en-US" altLang="en-US" smtClean="0"/>
              <a:t> 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6417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000" dirty="0"/>
              <a:t>-- outputs a 1 if the 4-bit input is a prime number, 0 </a:t>
            </a:r>
            <a:r>
              <a:rPr lang="en-US" sz="2000" dirty="0" smtClean="0"/>
              <a:t>otherwise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LIBRARY IEEE;</a:t>
            </a:r>
          </a:p>
          <a:p>
            <a:pPr marL="457200" lvl="1" indent="0">
              <a:buNone/>
            </a:pPr>
            <a:r>
              <a:rPr lang="en-US" sz="2000" dirty="0"/>
              <a:t>USE IEEE.STD_LOGIC_1164.ALL</a:t>
            </a:r>
            <a:r>
              <a:rPr lang="en-US" sz="2000" dirty="0" smtClean="0"/>
              <a:t>;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ENTITY Prime IS PORT (</a:t>
            </a:r>
          </a:p>
          <a:p>
            <a:pPr marL="857250" lvl="2" indent="0">
              <a:buNone/>
            </a:pPr>
            <a:r>
              <a:rPr lang="en-US" sz="1600" dirty="0"/>
              <a:t>number: IN </a:t>
            </a:r>
            <a:r>
              <a:rPr lang="en-US" sz="1600" dirty="0" err="1"/>
              <a:t>STD_LOGIC_VECTOR</a:t>
            </a:r>
            <a:r>
              <a:rPr lang="en-US" sz="1600" dirty="0"/>
              <a:t>(3 </a:t>
            </a:r>
            <a:r>
              <a:rPr lang="en-US" sz="1600" dirty="0" err="1"/>
              <a:t>DOWNTO</a:t>
            </a:r>
            <a:r>
              <a:rPr lang="en-US" sz="1600" dirty="0"/>
              <a:t> 0);</a:t>
            </a:r>
          </a:p>
          <a:p>
            <a:pPr marL="857250" lvl="2" indent="0">
              <a:buNone/>
            </a:pPr>
            <a:r>
              <a:rPr lang="en-US" sz="1600" dirty="0"/>
              <a:t>yes: OUT </a:t>
            </a:r>
            <a:r>
              <a:rPr lang="en-US" sz="1600" dirty="0" err="1"/>
              <a:t>STD_LOGIC</a:t>
            </a:r>
            <a:r>
              <a:rPr lang="en-US" sz="1600" dirty="0"/>
              <a:t>);</a:t>
            </a:r>
          </a:p>
          <a:p>
            <a:pPr marL="457200" lvl="1" indent="0">
              <a:buNone/>
            </a:pPr>
            <a:r>
              <a:rPr lang="en-US" sz="2000" dirty="0"/>
              <a:t>END Prime;</a:t>
            </a:r>
          </a:p>
          <a:p>
            <a:pPr marL="457200" lvl="1" indent="0">
              <a:buNone/>
            </a:pPr>
            <a:r>
              <a:rPr lang="en-US" sz="2000" dirty="0"/>
              <a:t>ARCHITECTURE </a:t>
            </a:r>
            <a:r>
              <a:rPr lang="en-US" sz="2000" dirty="0" err="1"/>
              <a:t>Prime_Dataflow</a:t>
            </a:r>
            <a:r>
              <a:rPr lang="en-US" sz="2000" dirty="0"/>
              <a:t> OF Prime IS</a:t>
            </a:r>
          </a:p>
          <a:p>
            <a:pPr marL="457200" lvl="1" indent="0">
              <a:buNone/>
            </a:pPr>
            <a:r>
              <a:rPr lang="en-US" sz="2000" dirty="0"/>
              <a:t>BEGIN</a:t>
            </a:r>
          </a:p>
          <a:p>
            <a:pPr marL="857250" lvl="2" indent="0">
              <a:buNone/>
            </a:pPr>
            <a:r>
              <a:rPr lang="en-US" sz="1600" dirty="0"/>
              <a:t>WITH number SELECT</a:t>
            </a:r>
          </a:p>
          <a:p>
            <a:pPr marL="857250" lvl="2" indent="0">
              <a:buNone/>
            </a:pPr>
            <a:r>
              <a:rPr lang="en-US" sz="1600" dirty="0"/>
              <a:t>yes &lt;= '1' WHEN "0001" | "0010",</a:t>
            </a:r>
          </a:p>
          <a:p>
            <a:pPr marL="857250" lvl="2" indent="0">
              <a:buNone/>
            </a:pPr>
            <a:r>
              <a:rPr lang="en-US" sz="1600" dirty="0" smtClean="0"/>
              <a:t>            '1' WHEN "0011" | "0101" | "0111" | "1011" | "1101",</a:t>
            </a:r>
          </a:p>
          <a:p>
            <a:pPr marL="857250" lvl="2" indent="0">
              <a:buNone/>
            </a:pPr>
            <a:r>
              <a:rPr lang="en-US" sz="1600" dirty="0" smtClean="0"/>
              <a:t>            '0' WHEN OTHERS;</a:t>
            </a:r>
          </a:p>
          <a:p>
            <a:pPr marL="457200" lvl="1" indent="0">
              <a:buNone/>
            </a:pPr>
            <a:r>
              <a:rPr lang="en-US" sz="2000" dirty="0" smtClean="0"/>
              <a:t>END </a:t>
            </a:r>
            <a:r>
              <a:rPr lang="en-US" sz="2000" dirty="0" err="1"/>
              <a:t>Prime_Dataflow</a:t>
            </a:r>
            <a:r>
              <a:rPr lang="en-US" sz="2000" dirty="0"/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6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Behavioral Model Sequential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behavioral model allows statements to be executed sequentially just like in a regular computer </a:t>
            </a:r>
            <a:r>
              <a:rPr lang="en-US" dirty="0" smtClean="0"/>
              <a:t>program. Sequential </a:t>
            </a:r>
            <a:r>
              <a:rPr lang="en-US" dirty="0"/>
              <a:t>statements include many of the standard constructs, such as variable assignments, if-then-else </a:t>
            </a:r>
            <a:r>
              <a:rPr lang="en-US" dirty="0" smtClean="0"/>
              <a:t>statements, and </a:t>
            </a:r>
            <a:r>
              <a:rPr lang="en-US" dirty="0"/>
              <a:t>loops</a:t>
            </a:r>
            <a:r>
              <a:rPr lang="en-US" dirty="0" smtClean="0"/>
              <a:t>.</a:t>
            </a:r>
          </a:p>
          <a:p>
            <a:r>
              <a:rPr lang="en-US" dirty="0"/>
              <a:t>The PROCESS block contains statements that are executed sequentially. However, the PROCESS statement itself </a:t>
            </a:r>
            <a:r>
              <a:rPr lang="en-US" dirty="0" smtClean="0"/>
              <a:t>is a </a:t>
            </a:r>
            <a:r>
              <a:rPr lang="en-US" dirty="0"/>
              <a:t>concurrent statement. Multiple process blocks in an architecture will be executed simultaneously. These </a:t>
            </a:r>
            <a:r>
              <a:rPr lang="en-US" dirty="0" smtClean="0"/>
              <a:t>process blocks </a:t>
            </a:r>
            <a:r>
              <a:rPr lang="en-US" dirty="0"/>
              <a:t>can be combined together with other concurrent </a:t>
            </a:r>
            <a:r>
              <a:rPr lang="en-US" dirty="0" smtClean="0"/>
              <a:t>statements</a:t>
            </a:r>
          </a:p>
          <a:p>
            <a:r>
              <a:rPr lang="en-US" dirty="0"/>
              <a:t>Syntax:</a:t>
            </a:r>
          </a:p>
          <a:p>
            <a:pPr marL="457200" lvl="1" indent="0">
              <a:buNone/>
            </a:pPr>
            <a:r>
              <a:rPr lang="en-US" dirty="0"/>
              <a:t>process-name: PROCESS (sensitivity-list)</a:t>
            </a:r>
          </a:p>
          <a:p>
            <a:pPr marL="457200" lvl="1" indent="0">
              <a:buNone/>
            </a:pPr>
            <a:r>
              <a:rPr lang="en-US" dirty="0" smtClean="0"/>
              <a:t>	variable-declarations</a:t>
            </a:r>
            <a:r>
              <a:rPr lang="en-US" dirty="0"/>
              <a:t>;</a:t>
            </a:r>
          </a:p>
          <a:p>
            <a:pPr marL="457200" lvl="1" indent="0">
              <a:buNone/>
            </a:pPr>
            <a:r>
              <a:rPr lang="en-US" dirty="0"/>
              <a:t>BEGIN</a:t>
            </a:r>
          </a:p>
          <a:p>
            <a:pPr marL="457200" lvl="1" indent="0">
              <a:buNone/>
            </a:pPr>
            <a:r>
              <a:rPr lang="en-US" dirty="0" smtClean="0"/>
              <a:t>	sequential-statements</a:t>
            </a:r>
            <a:r>
              <a:rPr lang="en-US" dirty="0"/>
              <a:t>;</a:t>
            </a:r>
          </a:p>
          <a:p>
            <a:pPr marL="457200" lvl="1" indent="0">
              <a:buNone/>
            </a:pPr>
            <a:r>
              <a:rPr lang="en-US" dirty="0"/>
              <a:t>END PROCESS process-name;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9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sensitivity list is a comma-separated list of signals, which the process is sensitive to. In other </a:t>
            </a:r>
            <a:r>
              <a:rPr lang="en-US" dirty="0" smtClean="0"/>
              <a:t>words, whenever </a:t>
            </a:r>
            <a:r>
              <a:rPr lang="en-US" dirty="0"/>
              <a:t>a signal in the list changes value, the process will be executed (i.e., all of the statements in the </a:t>
            </a:r>
            <a:r>
              <a:rPr lang="en-US" dirty="0" smtClean="0"/>
              <a:t>sequential order </a:t>
            </a:r>
            <a:r>
              <a:rPr lang="en-US" dirty="0"/>
              <a:t>listed). After the last statement has been executed, the process will be suspended until the next time that </a:t>
            </a:r>
            <a:r>
              <a:rPr lang="en-US" dirty="0" smtClean="0"/>
              <a:t>a signal </a:t>
            </a:r>
            <a:r>
              <a:rPr lang="en-US" dirty="0"/>
              <a:t>in the sensitivity list changes value before it is executed again.</a:t>
            </a:r>
          </a:p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/>
              <a:t>PROCESS (D, V, M)</a:t>
            </a:r>
          </a:p>
          <a:p>
            <a:pPr marL="457200" lvl="1" indent="0">
              <a:buNone/>
            </a:pPr>
            <a:r>
              <a:rPr lang="en-US" dirty="0"/>
              <a:t>BEGIN</a:t>
            </a:r>
          </a:p>
          <a:p>
            <a:pPr marL="857250" lvl="2" indent="0">
              <a:buNone/>
            </a:pPr>
            <a:r>
              <a:rPr lang="en-US" dirty="0"/>
              <a:t>term_1 &lt;= D OR V;</a:t>
            </a:r>
          </a:p>
          <a:p>
            <a:pPr marL="857250" lvl="2" indent="0">
              <a:buNone/>
            </a:pPr>
            <a:r>
              <a:rPr lang="en-US" dirty="0"/>
              <a:t>S &lt;= term_1 AND M;</a:t>
            </a:r>
          </a:p>
          <a:p>
            <a:pPr marL="457200" lvl="1" indent="0">
              <a:buNone/>
            </a:pPr>
            <a:r>
              <a:rPr lang="en-US" dirty="0"/>
              <a:t>END PROCESS;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5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Signal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sequential signal assignment statement assigns a value to a signal. This statement is just like its </a:t>
            </a:r>
            <a:r>
              <a:rPr lang="en-US" dirty="0" smtClean="0"/>
              <a:t>concurrent counterpart</a:t>
            </a:r>
            <a:r>
              <a:rPr lang="en-US" dirty="0"/>
              <a:t>, except that it is executed sequentially (i.e., only when execution reaches it).</a:t>
            </a:r>
          </a:p>
          <a:p>
            <a:r>
              <a:rPr lang="en-US" dirty="0"/>
              <a:t>Syntax:</a:t>
            </a:r>
          </a:p>
          <a:p>
            <a:pPr marL="457200" lvl="1" indent="0">
              <a:buNone/>
            </a:pPr>
            <a:r>
              <a:rPr lang="en-US" dirty="0"/>
              <a:t>signal &lt;= expression;</a:t>
            </a:r>
          </a:p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/>
              <a:t>y &lt;= '1';</a:t>
            </a:r>
          </a:p>
          <a:p>
            <a:pPr marL="457200" lvl="1" indent="0">
              <a:buNone/>
            </a:pPr>
            <a:r>
              <a:rPr lang="en-US" dirty="0"/>
              <a:t>z &lt;= y AND (NOT x);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7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variable assignment statement assigns a value or the result of evaluating an expression to a variable. </a:t>
            </a:r>
            <a:r>
              <a:rPr lang="en-US" dirty="0" smtClean="0"/>
              <a:t>The value </a:t>
            </a:r>
            <a:r>
              <a:rPr lang="en-US" dirty="0"/>
              <a:t>is always assigned to the variable instantaneously whenever this statement is executed.</a:t>
            </a:r>
          </a:p>
          <a:p>
            <a:r>
              <a:rPr lang="en-US" dirty="0"/>
              <a:t>Variables are only declared within a process block.</a:t>
            </a:r>
          </a:p>
          <a:p>
            <a:r>
              <a:rPr lang="en-US" dirty="0"/>
              <a:t>Syntax:</a:t>
            </a:r>
          </a:p>
          <a:p>
            <a:pPr marL="457200" lvl="1" indent="0">
              <a:buNone/>
            </a:pPr>
            <a:r>
              <a:rPr lang="en-US" dirty="0"/>
              <a:t>signal := expression</a:t>
            </a:r>
            <a:r>
              <a:rPr lang="en-US" dirty="0" smtClean="0"/>
              <a:t>;</a:t>
            </a:r>
          </a:p>
          <a:p>
            <a:r>
              <a:rPr lang="es-ES" dirty="0" err="1"/>
              <a:t>Example</a:t>
            </a:r>
            <a:r>
              <a:rPr lang="es-ES" dirty="0"/>
              <a:t>:</a:t>
            </a:r>
          </a:p>
          <a:p>
            <a:pPr marL="457200" lvl="1" indent="0">
              <a:buNone/>
            </a:pPr>
            <a:r>
              <a:rPr lang="es-ES" dirty="0"/>
              <a:t>y := '1';</a:t>
            </a:r>
          </a:p>
          <a:p>
            <a:pPr marL="457200" lvl="1" indent="0">
              <a:buNone/>
            </a:pPr>
            <a:r>
              <a:rPr lang="es-ES" dirty="0" err="1"/>
              <a:t>yn</a:t>
            </a:r>
            <a:r>
              <a:rPr lang="es-ES" dirty="0"/>
              <a:t> := </a:t>
            </a:r>
            <a:r>
              <a:rPr lang="es-ES" dirty="0" err="1"/>
              <a:t>NOT</a:t>
            </a:r>
            <a:r>
              <a:rPr lang="es-ES" dirty="0"/>
              <a:t> y;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8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a process has a sensitivity list, the process always suspends after executing the last statement. </a:t>
            </a:r>
            <a:r>
              <a:rPr lang="en-US" dirty="0" smtClean="0"/>
              <a:t>An alternative </a:t>
            </a:r>
            <a:r>
              <a:rPr lang="en-US" dirty="0"/>
              <a:t>to using a sensitivity list to suspend a process is to use a WAIT statement, which must also be the </a:t>
            </a:r>
            <a:r>
              <a:rPr lang="en-US" dirty="0" smtClean="0"/>
              <a:t>first statement </a:t>
            </a:r>
            <a:r>
              <a:rPr lang="en-US" dirty="0"/>
              <a:t>in a </a:t>
            </a:r>
            <a:r>
              <a:rPr lang="en-US" dirty="0" smtClean="0"/>
              <a:t>process.</a:t>
            </a:r>
            <a:endParaRPr lang="en-US" dirty="0"/>
          </a:p>
          <a:p>
            <a:r>
              <a:rPr lang="en-US" dirty="0" smtClean="0"/>
              <a:t>Syntax: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WAIT UNTIL condition;</a:t>
            </a:r>
          </a:p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/>
              <a:t>-- suspend until a rising clock edge</a:t>
            </a:r>
          </a:p>
          <a:p>
            <a:pPr marL="457200" lvl="1" indent="0">
              <a:buNone/>
            </a:pPr>
            <a:r>
              <a:rPr lang="en-US" dirty="0"/>
              <a:t>WAIT UNTIL </a:t>
            </a:r>
            <a:r>
              <a:rPr lang="en-US" dirty="0" err="1"/>
              <a:t>clock’EVENT</a:t>
            </a:r>
            <a:r>
              <a:rPr lang="en-US" dirty="0"/>
              <a:t> AND clock = '1';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5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THEN ELSE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76" y="1219200"/>
            <a:ext cx="8229600" cy="4525963"/>
          </a:xfrm>
        </p:spPr>
        <p:txBody>
          <a:bodyPr>
            <a:noAutofit/>
          </a:bodyPr>
          <a:lstStyle/>
          <a:p>
            <a:r>
              <a:rPr lang="en-US" sz="1600" dirty="0"/>
              <a:t>Syntax:</a:t>
            </a:r>
          </a:p>
          <a:p>
            <a:pPr marL="457200" lvl="1" indent="0">
              <a:buNone/>
            </a:pPr>
            <a:r>
              <a:rPr lang="en-US" sz="1400" dirty="0"/>
              <a:t>IF condition THEN</a:t>
            </a:r>
          </a:p>
          <a:p>
            <a:pPr marL="457200" lvl="1" indent="0">
              <a:buNone/>
            </a:pPr>
            <a:r>
              <a:rPr lang="en-US" sz="1400" dirty="0"/>
              <a:t>sequential-statements1;</a:t>
            </a:r>
          </a:p>
          <a:p>
            <a:pPr marL="457200" lvl="1" indent="0">
              <a:buNone/>
            </a:pPr>
            <a:r>
              <a:rPr lang="en-US" sz="1400" dirty="0"/>
              <a:t>ELSE</a:t>
            </a:r>
          </a:p>
          <a:p>
            <a:pPr marL="457200" lvl="1" indent="0">
              <a:buNone/>
            </a:pPr>
            <a:r>
              <a:rPr lang="en-US" sz="1400" dirty="0"/>
              <a:t>sequential-statements2;</a:t>
            </a:r>
          </a:p>
          <a:p>
            <a:pPr marL="457200" lvl="1" indent="0">
              <a:buNone/>
            </a:pPr>
            <a:r>
              <a:rPr lang="en-US" sz="1400" dirty="0"/>
              <a:t>END IF;</a:t>
            </a:r>
          </a:p>
          <a:p>
            <a:pPr marL="457200" lvl="1" indent="0">
              <a:buNone/>
            </a:pPr>
            <a:r>
              <a:rPr lang="en-US" sz="1400" dirty="0"/>
              <a:t>IF condition1 THEN</a:t>
            </a:r>
          </a:p>
          <a:p>
            <a:pPr marL="457200" lvl="1" indent="0">
              <a:buNone/>
            </a:pPr>
            <a:r>
              <a:rPr lang="en-US" sz="1400" dirty="0"/>
              <a:t>sequential-statements1;</a:t>
            </a:r>
          </a:p>
          <a:p>
            <a:pPr marL="457200" lvl="1" indent="0">
              <a:buNone/>
            </a:pPr>
            <a:r>
              <a:rPr lang="en-US" sz="1400" dirty="0" err="1"/>
              <a:t>ELSIF</a:t>
            </a:r>
            <a:r>
              <a:rPr lang="en-US" sz="1400" dirty="0"/>
              <a:t> condition2 THEN</a:t>
            </a:r>
          </a:p>
          <a:p>
            <a:pPr marL="457200" lvl="1" indent="0">
              <a:buNone/>
            </a:pPr>
            <a:r>
              <a:rPr lang="en-US" sz="1400" dirty="0"/>
              <a:t>sequential-statements2;</a:t>
            </a:r>
          </a:p>
          <a:p>
            <a:pPr marL="457200" lvl="1" indent="0">
              <a:buNone/>
            </a:pPr>
            <a:r>
              <a:rPr lang="en-US" sz="1400" dirty="0"/>
              <a:t>…</a:t>
            </a:r>
          </a:p>
          <a:p>
            <a:pPr marL="457200" lvl="1" indent="0">
              <a:buNone/>
            </a:pPr>
            <a:r>
              <a:rPr lang="en-US" sz="1400" dirty="0"/>
              <a:t>ELSE</a:t>
            </a:r>
          </a:p>
          <a:p>
            <a:pPr marL="457200" lvl="1" indent="0">
              <a:buNone/>
            </a:pPr>
            <a:r>
              <a:rPr lang="en-US" sz="1400" dirty="0"/>
              <a:t>sequential-statements3;</a:t>
            </a:r>
          </a:p>
          <a:p>
            <a:pPr marL="457200" lvl="1" indent="0">
              <a:buNone/>
            </a:pPr>
            <a:r>
              <a:rPr lang="en-US" sz="1400" dirty="0"/>
              <a:t>END IF;</a:t>
            </a:r>
          </a:p>
          <a:p>
            <a:r>
              <a:rPr lang="en-US" sz="1600" dirty="0"/>
              <a:t>Example:</a:t>
            </a:r>
          </a:p>
          <a:p>
            <a:pPr marL="457200" lvl="1" indent="0">
              <a:buNone/>
            </a:pPr>
            <a:r>
              <a:rPr lang="en-US" sz="1400" dirty="0"/>
              <a:t>IF count /= 10 THEN -- not equal</a:t>
            </a:r>
          </a:p>
          <a:p>
            <a:pPr marL="457200" lvl="1" indent="0">
              <a:buNone/>
            </a:pPr>
            <a:r>
              <a:rPr lang="en-US" sz="1400" dirty="0"/>
              <a:t>count := count + 1;</a:t>
            </a:r>
          </a:p>
          <a:p>
            <a:pPr marL="457200" lvl="1" indent="0">
              <a:buNone/>
            </a:pPr>
            <a:r>
              <a:rPr lang="en-US" sz="1400" dirty="0"/>
              <a:t>ELSE</a:t>
            </a:r>
          </a:p>
          <a:p>
            <a:pPr marL="457200" lvl="1" indent="0">
              <a:buNone/>
            </a:pPr>
            <a:r>
              <a:rPr lang="en-US" sz="1400" dirty="0"/>
              <a:t>count := 0;</a:t>
            </a:r>
          </a:p>
          <a:p>
            <a:pPr marL="457200" lvl="1" indent="0">
              <a:buNone/>
            </a:pPr>
            <a:r>
              <a:rPr lang="en-US" sz="1400" dirty="0"/>
              <a:t>END IF;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8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Syntax:</a:t>
            </a:r>
          </a:p>
          <a:p>
            <a:pPr marL="457200" lvl="1" indent="0">
              <a:buNone/>
            </a:pPr>
            <a:r>
              <a:rPr lang="en-US" dirty="0"/>
              <a:t>CASE expression </a:t>
            </a:r>
            <a:r>
              <a:rPr lang="en-US" dirty="0" smtClean="0"/>
              <a:t>IS</a:t>
            </a:r>
          </a:p>
          <a:p>
            <a:pPr marL="457200" lvl="1" indent="0">
              <a:buNone/>
            </a:pPr>
            <a:r>
              <a:rPr lang="en-US" dirty="0"/>
              <a:t>WHEN choices =&gt; sequential-statements;</a:t>
            </a:r>
          </a:p>
          <a:p>
            <a:pPr marL="457200" lvl="1" indent="0">
              <a:buNone/>
            </a:pPr>
            <a:r>
              <a:rPr lang="en-US" dirty="0"/>
              <a:t>WHEN choices =&gt; sequential-statements;</a:t>
            </a:r>
          </a:p>
          <a:p>
            <a:pPr marL="457200" lvl="1" indent="0">
              <a:buNone/>
            </a:pPr>
            <a:r>
              <a:rPr lang="en-US" dirty="0"/>
              <a:t>…</a:t>
            </a:r>
          </a:p>
          <a:p>
            <a:pPr marL="457200" lvl="1" indent="0">
              <a:buNone/>
            </a:pPr>
            <a:r>
              <a:rPr lang="en-US" dirty="0"/>
              <a:t>WHEN OTHERS =&gt; sequential-statements;</a:t>
            </a:r>
          </a:p>
          <a:p>
            <a:pPr marL="457200" lvl="1" indent="0">
              <a:buNone/>
            </a:pPr>
            <a:r>
              <a:rPr lang="en-US" dirty="0"/>
              <a:t>END CASE;</a:t>
            </a:r>
          </a:p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/>
              <a:t>CASE </a:t>
            </a:r>
            <a:r>
              <a:rPr lang="en-US" dirty="0" err="1"/>
              <a:t>sel</a:t>
            </a:r>
            <a:r>
              <a:rPr lang="en-US" dirty="0"/>
              <a:t> IS</a:t>
            </a:r>
          </a:p>
          <a:p>
            <a:pPr marL="457200" lvl="1" indent="0">
              <a:buNone/>
            </a:pPr>
            <a:r>
              <a:rPr lang="en-US" dirty="0"/>
              <a:t>WHEN "00" =&gt; z &lt;= in0;</a:t>
            </a:r>
          </a:p>
          <a:p>
            <a:pPr marL="457200" lvl="1" indent="0">
              <a:buNone/>
            </a:pPr>
            <a:r>
              <a:rPr lang="en-US" dirty="0"/>
              <a:t>WHEN "01" =&gt; z &lt;= in1;</a:t>
            </a:r>
          </a:p>
          <a:p>
            <a:pPr marL="457200" lvl="1" indent="0">
              <a:buNone/>
            </a:pPr>
            <a:r>
              <a:rPr lang="en-US" dirty="0"/>
              <a:t>WHEN "10" =&gt; z &lt;= in2;</a:t>
            </a:r>
          </a:p>
          <a:p>
            <a:pPr marL="457200" lvl="1" indent="0">
              <a:buNone/>
            </a:pPr>
            <a:r>
              <a:rPr lang="en-US" dirty="0"/>
              <a:t>WHEN OTHERS =&gt; z &lt;= in3;</a:t>
            </a:r>
          </a:p>
          <a:p>
            <a:pPr marL="457200" lvl="1" indent="0">
              <a:buNone/>
            </a:pPr>
            <a:r>
              <a:rPr lang="en-US" dirty="0"/>
              <a:t>END CASE;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5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Syntax:</a:t>
            </a:r>
          </a:p>
          <a:p>
            <a:pPr marL="457200" lvl="1" indent="0">
              <a:buNone/>
            </a:pPr>
            <a:r>
              <a:rPr lang="en-US" dirty="0"/>
              <a:t>FOR identifier IN start [TO | </a:t>
            </a:r>
            <a:r>
              <a:rPr lang="en-US" dirty="0" err="1"/>
              <a:t>DOWNTO</a:t>
            </a:r>
            <a:r>
              <a:rPr lang="en-US" dirty="0"/>
              <a:t>] stop LOOP</a:t>
            </a:r>
          </a:p>
          <a:p>
            <a:pPr marL="457200" lvl="1" indent="0">
              <a:buNone/>
            </a:pPr>
            <a:r>
              <a:rPr lang="en-US" dirty="0"/>
              <a:t>sequential-statements;</a:t>
            </a:r>
          </a:p>
          <a:p>
            <a:pPr marL="457200" lvl="1" indent="0">
              <a:buNone/>
            </a:pPr>
            <a:r>
              <a:rPr lang="en-US" dirty="0"/>
              <a:t>END LOOP;</a:t>
            </a:r>
          </a:p>
          <a:p>
            <a:pPr marL="457200" lvl="1" indent="0">
              <a:buNone/>
            </a:pPr>
            <a:r>
              <a:rPr lang="en-US" dirty="0"/>
              <a:t>Loop statements must have locally static bounds7. The identifier is implicitly declared, so no explicit declaration</a:t>
            </a:r>
          </a:p>
          <a:p>
            <a:pPr marL="457200" lvl="1" indent="0">
              <a:buNone/>
            </a:pPr>
            <a:r>
              <a:rPr lang="en-US" dirty="0"/>
              <a:t>of the variable is needed.</a:t>
            </a:r>
          </a:p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/>
              <a:t>sum := 0;</a:t>
            </a:r>
          </a:p>
          <a:p>
            <a:pPr marL="457200" lvl="1" indent="0">
              <a:buNone/>
            </a:pPr>
            <a:r>
              <a:rPr lang="en-US" dirty="0"/>
              <a:t>FOR count IN 1 TO 10 LOOP</a:t>
            </a:r>
          </a:p>
          <a:p>
            <a:pPr marL="457200" lvl="1" indent="0">
              <a:buNone/>
            </a:pPr>
            <a:r>
              <a:rPr lang="en-US" dirty="0" smtClean="0"/>
              <a:t>	sum </a:t>
            </a:r>
            <a:r>
              <a:rPr lang="en-US" dirty="0"/>
              <a:t>:= sum + count;</a:t>
            </a:r>
          </a:p>
          <a:p>
            <a:pPr marL="457200" lvl="1" indent="0">
              <a:buNone/>
            </a:pPr>
            <a:r>
              <a:rPr lang="en-US" dirty="0"/>
              <a:t>END LOOP;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1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NEXT statement can be used only inside a loop. It causes execution to skip to the end of the current </a:t>
            </a:r>
            <a:r>
              <a:rPr lang="en-US" dirty="0" smtClean="0"/>
              <a:t>iteration and </a:t>
            </a:r>
            <a:r>
              <a:rPr lang="en-US" dirty="0"/>
              <a:t>continue with the beginning of the next iteration. It is usually used in conjunction with the FOR statement.</a:t>
            </a:r>
          </a:p>
          <a:p>
            <a:r>
              <a:rPr lang="en-US" dirty="0"/>
              <a:t>Syntax:</a:t>
            </a:r>
          </a:p>
          <a:p>
            <a:pPr marL="457200" lvl="1" indent="0">
              <a:buNone/>
            </a:pPr>
            <a:r>
              <a:rPr lang="en-US" dirty="0"/>
              <a:t>NEXT WHEN condition;</a:t>
            </a:r>
          </a:p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/>
              <a:t>sum := 0;</a:t>
            </a:r>
          </a:p>
          <a:p>
            <a:pPr marL="457200" lvl="1" indent="0">
              <a:buNone/>
            </a:pPr>
            <a:r>
              <a:rPr lang="en-US" dirty="0"/>
              <a:t>FOR count IN 1 TO 10 LOOP</a:t>
            </a:r>
          </a:p>
          <a:p>
            <a:pPr marL="457200" lvl="1" indent="0">
              <a:buNone/>
            </a:pPr>
            <a:r>
              <a:rPr lang="en-US" dirty="0"/>
              <a:t>NEXT WHEN count = 3;</a:t>
            </a:r>
          </a:p>
          <a:p>
            <a:pPr marL="457200" lvl="1" indent="0">
              <a:buNone/>
            </a:pPr>
            <a:r>
              <a:rPr lang="en-US" dirty="0"/>
              <a:t>sum := sum + count;</a:t>
            </a:r>
          </a:p>
          <a:p>
            <a:pPr marL="457200" lvl="1" indent="0">
              <a:buNone/>
            </a:pPr>
            <a:r>
              <a:rPr lang="en-US" dirty="0"/>
              <a:t>END LOOP;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3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CAD for Hardware Description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There are many CAD packages for describing hardware but the most popular and widely used are: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dirty="0" err="1" smtClean="0"/>
              <a:t>VHDL</a:t>
            </a:r>
            <a:r>
              <a:rPr lang="en-US" altLang="en-US" dirty="0" smtClean="0"/>
              <a:t> translated as </a:t>
            </a:r>
            <a:r>
              <a:rPr lang="en-US" altLang="en-US" dirty="0" smtClean="0">
                <a:solidFill>
                  <a:srgbClr val="FF0000"/>
                </a:solidFill>
              </a:rPr>
              <a:t>Very high speed integrated circuits </a:t>
            </a:r>
            <a:r>
              <a:rPr lang="en-US" altLang="en-US" dirty="0" smtClean="0"/>
              <a:t>Hardware Description Language.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dirty="0" smtClean="0"/>
              <a:t>Verilog</a:t>
            </a:r>
          </a:p>
        </p:txBody>
      </p:sp>
    </p:spTree>
    <p:extLst>
      <p:ext uri="{BB962C8B-B14F-4D97-AF65-F5344CB8AC3E}">
        <p14:creationId xmlns:p14="http://schemas.microsoft.com/office/powerpoint/2010/main" val="67163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Syntax: Function declaration</a:t>
            </a:r>
          </a:p>
          <a:p>
            <a:pPr marL="457200" lvl="1" indent="0">
              <a:buNone/>
            </a:pPr>
            <a:r>
              <a:rPr lang="en-US" dirty="0"/>
              <a:t>FUNCTION function-name (parameter-list) RETURN return-type;</a:t>
            </a:r>
          </a:p>
          <a:p>
            <a:r>
              <a:rPr lang="en-US" dirty="0"/>
              <a:t>Syntax: Function definition</a:t>
            </a:r>
          </a:p>
          <a:p>
            <a:pPr marL="457200" lvl="1" indent="0">
              <a:buNone/>
            </a:pPr>
            <a:r>
              <a:rPr lang="en-US" dirty="0"/>
              <a:t>FUNCTION function-name (parameter-list) RETURN return-type IS</a:t>
            </a:r>
          </a:p>
          <a:p>
            <a:pPr marL="457200" lvl="1" indent="0">
              <a:buNone/>
            </a:pPr>
            <a:r>
              <a:rPr lang="en-US" dirty="0"/>
              <a:t>BEGIN</a:t>
            </a:r>
          </a:p>
          <a:p>
            <a:pPr marL="457200" lvl="1" indent="0">
              <a:buNone/>
            </a:pPr>
            <a:r>
              <a:rPr lang="en-US" dirty="0" smtClean="0"/>
              <a:t>	sequential-statements</a:t>
            </a:r>
            <a:r>
              <a:rPr lang="en-US" dirty="0"/>
              <a:t>;</a:t>
            </a:r>
          </a:p>
          <a:p>
            <a:pPr marL="457200" lvl="1" indent="0">
              <a:buNone/>
            </a:pPr>
            <a:r>
              <a:rPr lang="en-US" dirty="0"/>
              <a:t>END function-name;</a:t>
            </a:r>
          </a:p>
          <a:p>
            <a:r>
              <a:rPr lang="en-US" dirty="0"/>
              <a:t>Syntax: Function call</a:t>
            </a:r>
          </a:p>
          <a:p>
            <a:pPr marL="457200" lvl="1" indent="0">
              <a:buNone/>
            </a:pPr>
            <a:r>
              <a:rPr lang="en-US" dirty="0" smtClean="0"/>
              <a:t>	function-name </a:t>
            </a:r>
            <a:r>
              <a:rPr lang="en-US" dirty="0"/>
              <a:t>(actuals);</a:t>
            </a:r>
          </a:p>
          <a:p>
            <a:pPr marL="457200" lvl="1" indent="0">
              <a:buNone/>
            </a:pPr>
            <a:r>
              <a:rPr lang="en-US" dirty="0"/>
              <a:t>Parameters in the parameter list can be either signals or variables of mode IN only.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1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62500" lnSpcReduction="20000"/>
          </a:bodyPr>
          <a:lstStyle/>
          <a:p>
            <a:pPr marL="457200" lvl="1" indent="0">
              <a:buNone/>
            </a:pPr>
            <a:r>
              <a:rPr lang="en-US" dirty="0"/>
              <a:t>LIBRARY IEEE;</a:t>
            </a:r>
          </a:p>
          <a:p>
            <a:pPr marL="457200" lvl="1" indent="0">
              <a:buNone/>
            </a:pPr>
            <a:r>
              <a:rPr lang="en-US" dirty="0"/>
              <a:t>USE IEEE.STD_LOGIC_1164.ALL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ENTITY </a:t>
            </a:r>
            <a:r>
              <a:rPr lang="en-US" dirty="0" err="1"/>
              <a:t>test_function</a:t>
            </a:r>
            <a:r>
              <a:rPr lang="en-US" dirty="0"/>
              <a:t> IS PORT (</a:t>
            </a:r>
          </a:p>
          <a:p>
            <a:pPr marL="857250" lvl="2" indent="0">
              <a:buNone/>
            </a:pPr>
            <a:r>
              <a:rPr lang="en-US" dirty="0"/>
              <a:t>x: IN </a:t>
            </a:r>
            <a:r>
              <a:rPr lang="en-US" dirty="0" err="1"/>
              <a:t>STD_LOGIC_VECTOR</a:t>
            </a:r>
            <a:r>
              <a:rPr lang="en-US" dirty="0"/>
              <a:t>(3 </a:t>
            </a:r>
            <a:r>
              <a:rPr lang="en-US" dirty="0" err="1"/>
              <a:t>DOWNTO</a:t>
            </a:r>
            <a:r>
              <a:rPr lang="en-US" dirty="0"/>
              <a:t> 0);</a:t>
            </a:r>
          </a:p>
          <a:p>
            <a:pPr marL="857250" lvl="2" indent="0">
              <a:buNone/>
            </a:pPr>
            <a:r>
              <a:rPr lang="en-US" dirty="0"/>
              <a:t>z: OUT </a:t>
            </a:r>
            <a:r>
              <a:rPr lang="en-US" dirty="0" err="1"/>
              <a:t>STD_LOGIC_VECTOR</a:t>
            </a:r>
            <a:r>
              <a:rPr lang="en-US" dirty="0"/>
              <a:t>(3 </a:t>
            </a:r>
            <a:r>
              <a:rPr lang="en-US" dirty="0" err="1"/>
              <a:t>DOWNTO</a:t>
            </a:r>
            <a:r>
              <a:rPr lang="en-US" dirty="0"/>
              <a:t> 0));</a:t>
            </a:r>
          </a:p>
          <a:p>
            <a:pPr marL="457200" lvl="1" indent="0">
              <a:buNone/>
            </a:pPr>
            <a:r>
              <a:rPr lang="en-US" dirty="0"/>
              <a:t>END </a:t>
            </a:r>
            <a:r>
              <a:rPr lang="en-US" dirty="0" err="1"/>
              <a:t>test_function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ARCHITECTURE Behavioral OF </a:t>
            </a:r>
            <a:r>
              <a:rPr lang="en-US" dirty="0" err="1"/>
              <a:t>test_function</a:t>
            </a:r>
            <a:r>
              <a:rPr lang="en-US" dirty="0"/>
              <a:t> IS</a:t>
            </a:r>
          </a:p>
          <a:p>
            <a:pPr marL="857250" lvl="2" indent="0">
              <a:buNone/>
            </a:pPr>
            <a:r>
              <a:rPr lang="en-US" dirty="0"/>
              <a:t>SUBTYPE bit4 IS </a:t>
            </a:r>
            <a:r>
              <a:rPr lang="en-US" dirty="0" err="1"/>
              <a:t>STD_LOGIC_VECTOR</a:t>
            </a:r>
            <a:r>
              <a:rPr lang="en-US" dirty="0"/>
              <a:t>(3 </a:t>
            </a:r>
            <a:r>
              <a:rPr lang="en-US" dirty="0" err="1"/>
              <a:t>DOWNTO</a:t>
            </a:r>
            <a:r>
              <a:rPr lang="en-US" dirty="0"/>
              <a:t> 0);</a:t>
            </a:r>
          </a:p>
          <a:p>
            <a:pPr marL="857250" lvl="2" indent="0">
              <a:buNone/>
            </a:pPr>
            <a:r>
              <a:rPr lang="en-US" dirty="0"/>
              <a:t>FUNCTION </a:t>
            </a:r>
            <a:r>
              <a:rPr lang="en-US" dirty="0" err="1"/>
              <a:t>Shiftright</a:t>
            </a:r>
            <a:r>
              <a:rPr lang="en-US" dirty="0"/>
              <a:t> (input: IN bit4) RETURN bit4 IS</a:t>
            </a:r>
          </a:p>
          <a:p>
            <a:pPr marL="857250" lvl="2" indent="0">
              <a:buNone/>
            </a:pPr>
            <a:r>
              <a:rPr lang="en-US" dirty="0"/>
              <a:t>BEGIN</a:t>
            </a:r>
          </a:p>
          <a:p>
            <a:pPr marL="857250" lvl="2" indent="0">
              <a:buNone/>
            </a:pPr>
            <a:r>
              <a:rPr lang="en-US" dirty="0" smtClean="0"/>
              <a:t>		RETURN </a:t>
            </a:r>
            <a:r>
              <a:rPr lang="en-US" dirty="0"/>
              <a:t>'0' &amp; input(3 </a:t>
            </a:r>
            <a:r>
              <a:rPr lang="en-US" dirty="0" err="1"/>
              <a:t>DOWNTO</a:t>
            </a:r>
            <a:r>
              <a:rPr lang="en-US" dirty="0"/>
              <a:t> 1);</a:t>
            </a:r>
          </a:p>
          <a:p>
            <a:pPr marL="857250" lvl="2" indent="0">
              <a:buNone/>
            </a:pPr>
            <a:r>
              <a:rPr lang="en-US" dirty="0"/>
              <a:t>END </a:t>
            </a:r>
            <a:r>
              <a:rPr lang="en-US" dirty="0" err="1"/>
              <a:t>shiftright</a:t>
            </a:r>
            <a:r>
              <a:rPr lang="en-US" dirty="0"/>
              <a:t>;</a:t>
            </a:r>
          </a:p>
          <a:p>
            <a:pPr marL="857250" lvl="2" indent="0">
              <a:buNone/>
            </a:pPr>
            <a:r>
              <a:rPr lang="en-US" dirty="0"/>
              <a:t>SIGNAL </a:t>
            </a:r>
            <a:r>
              <a:rPr lang="en-US" dirty="0" err="1"/>
              <a:t>mysignal</a:t>
            </a:r>
            <a:r>
              <a:rPr lang="en-US" dirty="0"/>
              <a:t>: bit4;</a:t>
            </a:r>
          </a:p>
          <a:p>
            <a:pPr marL="457200" lvl="1" indent="0">
              <a:buNone/>
            </a:pPr>
            <a:r>
              <a:rPr lang="en-US" dirty="0"/>
              <a:t>BEGIN</a:t>
            </a:r>
          </a:p>
          <a:p>
            <a:pPr marL="857250" lvl="2" indent="0">
              <a:buNone/>
            </a:pPr>
            <a:r>
              <a:rPr lang="en-US" dirty="0"/>
              <a:t>PROCESS</a:t>
            </a:r>
          </a:p>
          <a:p>
            <a:pPr marL="857250" lvl="2" indent="0">
              <a:buNone/>
            </a:pPr>
            <a:r>
              <a:rPr lang="en-US" dirty="0"/>
              <a:t>BEGIN</a:t>
            </a:r>
          </a:p>
          <a:p>
            <a:pPr marL="857250" lvl="2" indent="0">
              <a:buNone/>
            </a:pPr>
            <a:r>
              <a:rPr lang="en-US" dirty="0" err="1"/>
              <a:t>mysignal</a:t>
            </a:r>
            <a:r>
              <a:rPr lang="en-US" dirty="0"/>
              <a:t> &lt;= x;</a:t>
            </a:r>
          </a:p>
          <a:p>
            <a:pPr marL="857250" lvl="2" indent="0">
              <a:buNone/>
            </a:pPr>
            <a:r>
              <a:rPr lang="en-US" dirty="0"/>
              <a:t>z &lt;= </a:t>
            </a:r>
            <a:r>
              <a:rPr lang="en-US" dirty="0" err="1"/>
              <a:t>Shiftright</a:t>
            </a:r>
            <a:r>
              <a:rPr lang="en-US" dirty="0"/>
              <a:t>(</a:t>
            </a:r>
            <a:r>
              <a:rPr lang="en-US" dirty="0" err="1"/>
              <a:t>mysignal</a:t>
            </a:r>
            <a:r>
              <a:rPr lang="en-US" dirty="0"/>
              <a:t>);</a:t>
            </a:r>
          </a:p>
          <a:p>
            <a:pPr marL="857250" lvl="2" indent="0">
              <a:buNone/>
            </a:pPr>
            <a:r>
              <a:rPr lang="en-US" dirty="0"/>
              <a:t>END PROCESS;</a:t>
            </a:r>
          </a:p>
          <a:p>
            <a:pPr marL="457200" lvl="1" indent="0">
              <a:buNone/>
            </a:pPr>
            <a:r>
              <a:rPr lang="en-US" dirty="0"/>
              <a:t>END Behavioral;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84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/>
              <a:t>Behavioral Model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129" y="381000"/>
            <a:ext cx="8229600" cy="60960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US" sz="1600" dirty="0"/>
              <a:t>LIBRARY IEEE;</a:t>
            </a:r>
          </a:p>
          <a:p>
            <a:pPr marL="457200" lvl="1" indent="0">
              <a:buNone/>
            </a:pPr>
            <a:r>
              <a:rPr lang="en-US" sz="1600" dirty="0"/>
              <a:t>USE IEEE.STD_LOGIC_1164.ALL</a:t>
            </a:r>
            <a:r>
              <a:rPr lang="en-US" sz="1600" dirty="0" smtClean="0"/>
              <a:t>;</a:t>
            </a:r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r>
              <a:rPr lang="en-US" sz="1600" dirty="0"/>
              <a:t>ENTITY </a:t>
            </a:r>
            <a:r>
              <a:rPr lang="en-US" sz="1600" dirty="0" err="1"/>
              <a:t>bcd</a:t>
            </a:r>
            <a:r>
              <a:rPr lang="en-US" sz="1600" dirty="0"/>
              <a:t> IS PORT (</a:t>
            </a:r>
          </a:p>
          <a:p>
            <a:pPr marL="857250" lvl="2" indent="0">
              <a:buNone/>
            </a:pPr>
            <a:r>
              <a:rPr lang="en-US" sz="1050" dirty="0"/>
              <a:t>I: IN </a:t>
            </a:r>
            <a:r>
              <a:rPr lang="en-US" sz="1050" dirty="0" err="1"/>
              <a:t>STD_LOGIC_VECTOR</a:t>
            </a:r>
            <a:r>
              <a:rPr lang="en-US" sz="1050" dirty="0"/>
              <a:t>(3 </a:t>
            </a:r>
            <a:r>
              <a:rPr lang="en-US" sz="1050" dirty="0" err="1"/>
              <a:t>DOWNTO</a:t>
            </a:r>
            <a:r>
              <a:rPr lang="en-US" sz="1050" dirty="0"/>
              <a:t> 0);</a:t>
            </a:r>
          </a:p>
          <a:p>
            <a:pPr marL="857250" lvl="2" indent="0">
              <a:buNone/>
            </a:pPr>
            <a:r>
              <a:rPr lang="en-US" sz="1050" dirty="0" err="1"/>
              <a:t>Segs</a:t>
            </a:r>
            <a:r>
              <a:rPr lang="en-US" sz="1050" dirty="0"/>
              <a:t>: OUT </a:t>
            </a:r>
            <a:r>
              <a:rPr lang="en-US" sz="1050" dirty="0" err="1"/>
              <a:t>STD_LOGIC_VECTOR</a:t>
            </a:r>
            <a:r>
              <a:rPr lang="en-US" sz="1050" dirty="0"/>
              <a:t>(1 TO 7));</a:t>
            </a:r>
          </a:p>
          <a:p>
            <a:pPr marL="457200" lvl="1" indent="0">
              <a:buNone/>
            </a:pPr>
            <a:r>
              <a:rPr lang="en-US" sz="1600" dirty="0"/>
              <a:t>END </a:t>
            </a:r>
            <a:r>
              <a:rPr lang="en-US" sz="1600" dirty="0" err="1"/>
              <a:t>bcd</a:t>
            </a:r>
            <a:r>
              <a:rPr lang="en-US" sz="1600" dirty="0" smtClean="0"/>
              <a:t>;</a:t>
            </a:r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r>
              <a:rPr lang="en-US" sz="1600" dirty="0"/>
              <a:t>ARCHITECTURE Behavioral OF </a:t>
            </a:r>
            <a:r>
              <a:rPr lang="en-US" sz="1600" dirty="0" err="1"/>
              <a:t>bcd</a:t>
            </a:r>
            <a:r>
              <a:rPr lang="en-US" sz="1600" dirty="0"/>
              <a:t> IS</a:t>
            </a:r>
          </a:p>
          <a:p>
            <a:pPr marL="457200" lvl="1" indent="0">
              <a:buNone/>
            </a:pPr>
            <a:r>
              <a:rPr lang="en-US" sz="1600" dirty="0"/>
              <a:t>BEGIN</a:t>
            </a:r>
          </a:p>
          <a:p>
            <a:pPr marL="857250" lvl="2" indent="0">
              <a:buNone/>
            </a:pPr>
            <a:r>
              <a:rPr lang="en-US" sz="1050" dirty="0"/>
              <a:t>PROCESS(I)</a:t>
            </a:r>
          </a:p>
          <a:p>
            <a:pPr marL="857250" lvl="2" indent="0">
              <a:buNone/>
            </a:pPr>
            <a:r>
              <a:rPr lang="en-US" sz="1050" dirty="0"/>
              <a:t>BEGIN</a:t>
            </a:r>
          </a:p>
          <a:p>
            <a:pPr marL="857250" lvl="2" indent="0">
              <a:buNone/>
            </a:pPr>
            <a:r>
              <a:rPr lang="en-US" sz="1050" dirty="0"/>
              <a:t>CASE I IS</a:t>
            </a:r>
          </a:p>
          <a:p>
            <a:pPr marL="857250" lvl="2" indent="0">
              <a:buNone/>
            </a:pPr>
            <a:r>
              <a:rPr lang="en-US" sz="1050" dirty="0"/>
              <a:t>WHEN "0000" =&gt; </a:t>
            </a:r>
            <a:r>
              <a:rPr lang="en-US" sz="1050" dirty="0" err="1"/>
              <a:t>Segs</a:t>
            </a:r>
            <a:r>
              <a:rPr lang="en-US" sz="1050" dirty="0"/>
              <a:t> &lt;= "1111110";</a:t>
            </a:r>
          </a:p>
          <a:p>
            <a:pPr marL="857250" lvl="2" indent="0">
              <a:buNone/>
            </a:pPr>
            <a:r>
              <a:rPr lang="en-US" sz="1050" dirty="0"/>
              <a:t>WHEN "0001" =&gt; </a:t>
            </a:r>
            <a:r>
              <a:rPr lang="en-US" sz="1050" dirty="0" err="1"/>
              <a:t>Segs</a:t>
            </a:r>
            <a:r>
              <a:rPr lang="en-US" sz="1050" dirty="0"/>
              <a:t> &lt;= "0110000";</a:t>
            </a:r>
          </a:p>
          <a:p>
            <a:pPr marL="857250" lvl="2" indent="0">
              <a:buNone/>
            </a:pPr>
            <a:r>
              <a:rPr lang="en-US" sz="1050" dirty="0"/>
              <a:t>WHEN "0010" =&gt; </a:t>
            </a:r>
            <a:r>
              <a:rPr lang="en-US" sz="1050" dirty="0" err="1"/>
              <a:t>Segs</a:t>
            </a:r>
            <a:r>
              <a:rPr lang="en-US" sz="1050" dirty="0"/>
              <a:t> &lt;= "1101101";</a:t>
            </a:r>
          </a:p>
          <a:p>
            <a:pPr marL="857250" lvl="2" indent="0">
              <a:buNone/>
            </a:pPr>
            <a:r>
              <a:rPr lang="en-US" sz="1050" dirty="0"/>
              <a:t>WHEN "0011" =&gt; </a:t>
            </a:r>
            <a:r>
              <a:rPr lang="en-US" sz="1050" dirty="0" err="1"/>
              <a:t>Segs</a:t>
            </a:r>
            <a:r>
              <a:rPr lang="en-US" sz="1050" dirty="0"/>
              <a:t> &lt;= "1111001";</a:t>
            </a:r>
          </a:p>
          <a:p>
            <a:pPr marL="857250" lvl="2" indent="0">
              <a:buNone/>
            </a:pPr>
            <a:r>
              <a:rPr lang="en-US" sz="1050" dirty="0"/>
              <a:t>WHEN "0100" =&gt; </a:t>
            </a:r>
            <a:r>
              <a:rPr lang="en-US" sz="1050" dirty="0" err="1"/>
              <a:t>Segs</a:t>
            </a:r>
            <a:r>
              <a:rPr lang="en-US" sz="1050" dirty="0"/>
              <a:t> &lt;= "0110011";</a:t>
            </a:r>
          </a:p>
          <a:p>
            <a:pPr marL="857250" lvl="2" indent="0">
              <a:buNone/>
            </a:pPr>
            <a:r>
              <a:rPr lang="en-US" sz="1050" dirty="0"/>
              <a:t>WHEN "0101" =&gt; </a:t>
            </a:r>
            <a:r>
              <a:rPr lang="en-US" sz="1050" dirty="0" err="1"/>
              <a:t>Segs</a:t>
            </a:r>
            <a:r>
              <a:rPr lang="en-US" sz="1050" dirty="0"/>
              <a:t> &lt;= "1011011";</a:t>
            </a:r>
          </a:p>
          <a:p>
            <a:pPr marL="857250" lvl="2" indent="0">
              <a:buNone/>
            </a:pPr>
            <a:r>
              <a:rPr lang="en-US" sz="1050" dirty="0"/>
              <a:t>WHEN "0110" =&gt; </a:t>
            </a:r>
            <a:r>
              <a:rPr lang="en-US" sz="1050" dirty="0" err="1"/>
              <a:t>Segs</a:t>
            </a:r>
            <a:r>
              <a:rPr lang="en-US" sz="1050" dirty="0"/>
              <a:t> &lt;= "1011111";</a:t>
            </a:r>
          </a:p>
          <a:p>
            <a:pPr marL="857250" lvl="2" indent="0">
              <a:buNone/>
            </a:pPr>
            <a:r>
              <a:rPr lang="en-US" sz="1050" dirty="0"/>
              <a:t>WHEN "0111" =&gt; </a:t>
            </a:r>
            <a:r>
              <a:rPr lang="en-US" sz="1050" dirty="0" err="1"/>
              <a:t>Segs</a:t>
            </a:r>
            <a:r>
              <a:rPr lang="en-US" sz="1050" dirty="0"/>
              <a:t> &lt;= "1110000";</a:t>
            </a:r>
          </a:p>
          <a:p>
            <a:pPr marL="857250" lvl="2" indent="0">
              <a:buNone/>
            </a:pPr>
            <a:r>
              <a:rPr lang="en-US" sz="1050" dirty="0"/>
              <a:t>WHEN "1000" =&gt; </a:t>
            </a:r>
            <a:r>
              <a:rPr lang="en-US" sz="1050" dirty="0" err="1"/>
              <a:t>Segs</a:t>
            </a:r>
            <a:r>
              <a:rPr lang="en-US" sz="1050" dirty="0"/>
              <a:t> &lt;= "1111111";</a:t>
            </a:r>
          </a:p>
          <a:p>
            <a:pPr marL="857250" lvl="2" indent="0">
              <a:buNone/>
            </a:pPr>
            <a:r>
              <a:rPr lang="en-US" sz="1050" dirty="0"/>
              <a:t>WHEN "1001" =&gt; </a:t>
            </a:r>
            <a:r>
              <a:rPr lang="en-US" sz="1050" dirty="0" err="1"/>
              <a:t>Segs</a:t>
            </a:r>
            <a:r>
              <a:rPr lang="en-US" sz="1050" dirty="0"/>
              <a:t> &lt;= "1110011";</a:t>
            </a:r>
          </a:p>
          <a:p>
            <a:pPr marL="857250" lvl="2" indent="0">
              <a:buNone/>
            </a:pPr>
            <a:r>
              <a:rPr lang="en-US" sz="1050" dirty="0"/>
              <a:t>WHEN OTHERS =&gt; </a:t>
            </a:r>
            <a:r>
              <a:rPr lang="en-US" sz="1050" dirty="0" err="1"/>
              <a:t>Segs</a:t>
            </a:r>
            <a:r>
              <a:rPr lang="en-US" sz="1050" dirty="0"/>
              <a:t> &lt;= "0000000";</a:t>
            </a:r>
          </a:p>
          <a:p>
            <a:pPr marL="857250" lvl="2" indent="0">
              <a:buNone/>
            </a:pPr>
            <a:r>
              <a:rPr lang="en-US" sz="1050" dirty="0"/>
              <a:t>END CASE;</a:t>
            </a:r>
          </a:p>
          <a:p>
            <a:pPr marL="857250" lvl="2" indent="0">
              <a:buNone/>
            </a:pPr>
            <a:r>
              <a:rPr lang="en-US" sz="1050" dirty="0"/>
              <a:t>END PROCESS;</a:t>
            </a:r>
          </a:p>
          <a:p>
            <a:pPr marL="457200" lvl="1" indent="0">
              <a:buNone/>
            </a:pPr>
            <a:r>
              <a:rPr lang="en-US" sz="1600" dirty="0"/>
              <a:t>END Behavioral;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0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28600"/>
            <a:ext cx="8229600" cy="9445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End of Lecture 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3200400"/>
            <a:ext cx="8610600" cy="685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itchFamily="34" charset="0"/>
              <a:buNone/>
            </a:pPr>
            <a:r>
              <a:rPr lang="en-US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  <a:endParaRPr lang="en-US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2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HDLs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800" dirty="0" smtClean="0"/>
              <a:t>A hardware description language is inherently parallel (</a:t>
            </a:r>
            <a:r>
              <a:rPr lang="en-US" altLang="en-US" sz="2800" smtClean="0"/>
              <a:t>not procedural)i.e. </a:t>
            </a:r>
            <a:r>
              <a:rPr lang="en-US" altLang="en-US" sz="2800" dirty="0" smtClean="0"/>
              <a:t>its commands, which correspond to logic gates are executed in parallel as soon as a new input arrives.</a:t>
            </a:r>
          </a:p>
          <a:p>
            <a:r>
              <a:rPr lang="en-US" altLang="en-US" sz="2800" dirty="0" smtClean="0"/>
              <a:t>It also allows the incorporation of timing specifications (gate delays).</a:t>
            </a:r>
          </a:p>
          <a:p>
            <a:r>
              <a:rPr lang="en-US" altLang="en-US" sz="2800" dirty="0" smtClean="0"/>
              <a:t>It also describes the system as an interconnection of different components but all done inside a chip.</a:t>
            </a:r>
          </a:p>
        </p:txBody>
      </p:sp>
    </p:spTree>
    <p:extLst>
      <p:ext uri="{BB962C8B-B14F-4D97-AF65-F5344CB8AC3E}">
        <p14:creationId xmlns:p14="http://schemas.microsoft.com/office/powerpoint/2010/main" val="186936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Why do we need HDLs?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To automate much of the traditional design and debugging of a digital system methodology.</a:t>
            </a:r>
          </a:p>
          <a:p>
            <a:r>
              <a:rPr lang="en-US" altLang="en-US" dirty="0" smtClean="0"/>
              <a:t>For specifying, modeling, designing, synthesizing, documenting and simulating digital systems.</a:t>
            </a:r>
          </a:p>
        </p:txBody>
      </p:sp>
    </p:spTree>
    <p:extLst>
      <p:ext uri="{BB962C8B-B14F-4D97-AF65-F5344CB8AC3E}">
        <p14:creationId xmlns:p14="http://schemas.microsoft.com/office/powerpoint/2010/main" val="337516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Language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Comments are preceded by two consecutive hyphens ( -- ) and are terminated at the end of the line.</a:t>
            </a:r>
          </a:p>
          <a:p>
            <a:r>
              <a:rPr lang="en-US" dirty="0" smtClean="0"/>
              <a:t>Example:</a:t>
            </a:r>
          </a:p>
          <a:p>
            <a:r>
              <a:rPr lang="en-US" i="1" dirty="0"/>
              <a:t>-- This is a comment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2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VHDL</a:t>
            </a:r>
            <a:r>
              <a:rPr lang="en-US" dirty="0"/>
              <a:t> identifier syntax:</a:t>
            </a:r>
          </a:p>
          <a:p>
            <a:r>
              <a:rPr lang="en-US" sz="2400" dirty="0" smtClean="0"/>
              <a:t>A </a:t>
            </a:r>
            <a:r>
              <a:rPr lang="en-US" sz="2400" dirty="0"/>
              <a:t>sequence of one or more uppercase letters, lowercase letters, digits, and the underscore</a:t>
            </a:r>
          </a:p>
          <a:p>
            <a:r>
              <a:rPr lang="en-US" sz="2400" dirty="0" smtClean="0"/>
              <a:t>Upper </a:t>
            </a:r>
            <a:r>
              <a:rPr lang="en-US" sz="2400" dirty="0"/>
              <a:t>and lowercase letters are treated the same (i.e., case insensitive)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first character must be a letter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last character cannot be the underscore</a:t>
            </a:r>
          </a:p>
          <a:p>
            <a:r>
              <a:rPr lang="en-US" sz="2400" dirty="0" smtClean="0"/>
              <a:t>Two </a:t>
            </a:r>
            <a:r>
              <a:rPr lang="en-US" sz="2400" dirty="0"/>
              <a:t>underscores cannot be together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11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are three kinds of data objects: signals, variables, and constants.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data object SIGNAL represents logic signals on a wire in the circuit. A signal does not have </a:t>
            </a:r>
            <a:r>
              <a:rPr lang="en-US" sz="2400" dirty="0" smtClean="0"/>
              <a:t>memory; thus</a:t>
            </a:r>
            <a:r>
              <a:rPr lang="en-US" sz="2400" dirty="0"/>
              <a:t>, if the source of the signal is removed, the signal will not have a value.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A VARIABLE object remembers its content and is used for computations in a behavioral model.</a:t>
            </a:r>
          </a:p>
          <a:p>
            <a:r>
              <a:rPr lang="en-US" sz="2400" dirty="0" smtClean="0"/>
              <a:t>A </a:t>
            </a:r>
            <a:r>
              <a:rPr lang="en-US" sz="2400" dirty="0"/>
              <a:t>CONSTANT object must be initialized with a value when declared and this value cannot be changed.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04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41324</TotalTime>
  <Words>3004</Words>
  <Application>Microsoft Office PowerPoint</Application>
  <PresentationFormat>On-screen Show (4:3)</PresentationFormat>
  <Paragraphs>454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Times New Roman</vt:lpstr>
      <vt:lpstr>Wingdings</vt:lpstr>
      <vt:lpstr>Office Theme</vt:lpstr>
      <vt:lpstr>EEE3131 Digital Electronics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Basic Language Elements</vt:lpstr>
      <vt:lpstr>Identifiers</vt:lpstr>
      <vt:lpstr>Data Objects</vt:lpstr>
      <vt:lpstr>BIT and BIT_VECTOR</vt:lpstr>
      <vt:lpstr>STD_LOGIC and STD_LOGIC_VECTOR</vt:lpstr>
      <vt:lpstr>PowerPoint Presentation</vt:lpstr>
      <vt:lpstr>PowerPoint Presentation</vt:lpstr>
      <vt:lpstr>ARRAY</vt:lpstr>
      <vt:lpstr>SUBTYPE</vt:lpstr>
      <vt:lpstr>Data Operators</vt:lpstr>
      <vt:lpstr>ENTITY</vt:lpstr>
      <vt:lpstr>ARCHITECTURE</vt:lpstr>
      <vt:lpstr>PowerPoint Presentation</vt:lpstr>
      <vt:lpstr>PowerPoint Presentation</vt:lpstr>
      <vt:lpstr>GENERIC</vt:lpstr>
      <vt:lpstr>PowerPoint Presentation</vt:lpstr>
      <vt:lpstr>PACKAGE</vt:lpstr>
      <vt:lpstr>PACKAGE Declaration and Body</vt:lpstr>
      <vt:lpstr>PowerPoint Presentation</vt:lpstr>
      <vt:lpstr>Using a PACKAGE</vt:lpstr>
      <vt:lpstr>Concurrent Signal Assignment</vt:lpstr>
      <vt:lpstr>Conditional Signal Assignment</vt:lpstr>
      <vt:lpstr>Selected Signal Assignment</vt:lpstr>
      <vt:lpstr>PowerPoint Presentation</vt:lpstr>
      <vt:lpstr>Behavioral Model Sequential Statements</vt:lpstr>
      <vt:lpstr>PowerPoint Presentation</vt:lpstr>
      <vt:lpstr>Sequential Signal Assignment</vt:lpstr>
      <vt:lpstr>Variable Assignment</vt:lpstr>
      <vt:lpstr>WAIT</vt:lpstr>
      <vt:lpstr>IF THEN ELSE</vt:lpstr>
      <vt:lpstr>CASE</vt:lpstr>
      <vt:lpstr>FOR</vt:lpstr>
      <vt:lpstr>NEXT</vt:lpstr>
      <vt:lpstr>FUNCTION</vt:lpstr>
      <vt:lpstr>PowerPoint Presentation</vt:lpstr>
      <vt:lpstr>Behavioral Model Sample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George Ziba</cp:lastModifiedBy>
  <cp:revision>6372</cp:revision>
  <dcterms:created xsi:type="dcterms:W3CDTF">2013-09-26T15:37:31Z</dcterms:created>
  <dcterms:modified xsi:type="dcterms:W3CDTF">2024-04-05T08:39:59Z</dcterms:modified>
</cp:coreProperties>
</file>