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65" r:id="rId5"/>
    <p:sldId id="264" r:id="rId6"/>
    <p:sldId id="267" r:id="rId7"/>
    <p:sldId id="260" r:id="rId8"/>
    <p:sldId id="266" r:id="rId9"/>
    <p:sldId id="272" r:id="rId10"/>
    <p:sldId id="273" r:id="rId11"/>
    <p:sldId id="274" r:id="rId12"/>
    <p:sldId id="275" r:id="rId13"/>
    <p:sldId id="268" r:id="rId14"/>
    <p:sldId id="269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4" d="100"/>
          <a:sy n="104" d="100"/>
        </p:scale>
        <p:origin x="17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3EE514-7E59-41AE-A0FF-D6C8B867EF1D}" type="datetimeFigureOut">
              <a:rPr lang="en-ZA" smtClean="0"/>
              <a:t>2024/05/27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BFD845-C34B-4EC2-B611-D7ACD56BCC15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0703948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3EE514-7E59-41AE-A0FF-D6C8B867EF1D}" type="datetimeFigureOut">
              <a:rPr lang="en-ZA" smtClean="0"/>
              <a:t>2024/05/27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BFD845-C34B-4EC2-B611-D7ACD56BCC15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7720192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3EE514-7E59-41AE-A0FF-D6C8B867EF1D}" type="datetimeFigureOut">
              <a:rPr lang="en-ZA" smtClean="0"/>
              <a:t>2024/05/27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BFD845-C34B-4EC2-B611-D7ACD56BCC15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5603413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3EE514-7E59-41AE-A0FF-D6C8B867EF1D}" type="datetimeFigureOut">
              <a:rPr lang="en-ZA" smtClean="0"/>
              <a:t>2024/05/27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BFD845-C34B-4EC2-B611-D7ACD56BCC15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2590093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3EE514-7E59-41AE-A0FF-D6C8B867EF1D}" type="datetimeFigureOut">
              <a:rPr lang="en-ZA" smtClean="0"/>
              <a:t>2024/05/27</a:t>
            </a:fld>
            <a:endParaRPr lang="en-Z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BFD845-C34B-4EC2-B611-D7ACD56BCC15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4875348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3EE514-7E59-41AE-A0FF-D6C8B867EF1D}" type="datetimeFigureOut">
              <a:rPr lang="en-ZA" smtClean="0"/>
              <a:t>2024/05/27</a:t>
            </a:fld>
            <a:endParaRPr lang="en-Z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BFD845-C34B-4EC2-B611-D7ACD56BCC15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4741304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3EE514-7E59-41AE-A0FF-D6C8B867EF1D}" type="datetimeFigureOut">
              <a:rPr lang="en-ZA" smtClean="0"/>
              <a:t>2024/05/27</a:t>
            </a:fld>
            <a:endParaRPr lang="en-Z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BFD845-C34B-4EC2-B611-D7ACD56BCC15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1140883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3EE514-7E59-41AE-A0FF-D6C8B867EF1D}" type="datetimeFigureOut">
              <a:rPr lang="en-ZA" smtClean="0"/>
              <a:t>2024/05/27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BFD845-C34B-4EC2-B611-D7ACD56BCC15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2168136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3EE514-7E59-41AE-A0FF-D6C8B867EF1D}" type="datetimeFigureOut">
              <a:rPr lang="en-ZA" smtClean="0"/>
              <a:t>2024/05/27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BFD845-C34B-4EC2-B611-D7ACD56BCC15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7419313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3EE514-7E59-41AE-A0FF-D6C8B867EF1D}" type="datetimeFigureOut">
              <a:rPr lang="en-ZA" smtClean="0"/>
              <a:t>2024/05/27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BFD845-C34B-4EC2-B611-D7ACD56BCC15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2338338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3EE514-7E59-41AE-A0FF-D6C8B867EF1D}" type="datetimeFigureOut">
              <a:rPr lang="en-ZA" smtClean="0"/>
              <a:t>2024/05/27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BFD845-C34B-4EC2-B611-D7ACD56BCC15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6277929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3EE514-7E59-41AE-A0FF-D6C8B867EF1D}" type="datetimeFigureOut">
              <a:rPr lang="en-ZA" smtClean="0"/>
              <a:t>2024/05/27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BFD845-C34B-4EC2-B611-D7ACD56BCC15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55474774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ZA" b="1" dirty="0" smtClean="0">
                <a:solidFill>
                  <a:srgbClr val="FFFF00"/>
                </a:solidFill>
                <a:latin typeface="+mn-lt"/>
              </a:rPr>
              <a:t>QUALITY ASSUARANCE IN EDUCATION</a:t>
            </a:r>
            <a:endParaRPr lang="en-ZA" b="1" dirty="0">
              <a:solidFill>
                <a:srgbClr val="FFFF00"/>
              </a:solidFill>
              <a:latin typeface="+mn-lt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10000"/>
          </a:bodyPr>
          <a:lstStyle/>
          <a:p>
            <a:endParaRPr lang="en-ZA" dirty="0" smtClean="0"/>
          </a:p>
          <a:p>
            <a:r>
              <a:rPr lang="en-ZA" sz="4400" dirty="0" smtClean="0"/>
              <a:t>BY</a:t>
            </a:r>
          </a:p>
          <a:p>
            <a:r>
              <a:rPr lang="en-ZA" sz="4400" dirty="0" smtClean="0"/>
              <a:t>DR. P. T. CHIRWA</a:t>
            </a:r>
            <a:endParaRPr lang="en-ZA" sz="4400" dirty="0"/>
          </a:p>
        </p:txBody>
      </p:sp>
    </p:spTree>
    <p:extLst>
      <p:ext uri="{BB962C8B-B14F-4D97-AF65-F5344CB8AC3E}">
        <p14:creationId xmlns:p14="http://schemas.microsoft.com/office/powerpoint/2010/main" val="3090097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b="1" dirty="0">
                <a:latin typeface="Arial" pitchFamily="34" charset="0"/>
                <a:cs typeface="Arial" pitchFamily="34" charset="0"/>
              </a:rPr>
              <a:t>QUALITY ASSURANCE IN EDUCATION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8640" y="1618488"/>
            <a:ext cx="11109960" cy="4855464"/>
          </a:xfrm>
        </p:spPr>
        <p:txBody>
          <a:bodyPr>
            <a:normAutofit/>
          </a:bodyPr>
          <a:lstStyle/>
          <a:p>
            <a:pPr lvl="0" algn="just">
              <a:buFont typeface="Wingdings" panose="05000000000000000000" pitchFamily="2" charset="2"/>
              <a:buChar char="§"/>
            </a:pPr>
            <a:r>
              <a:rPr lang="en-ZA" sz="3600" dirty="0">
                <a:solidFill>
                  <a:srgbClr val="FFFF00"/>
                </a:solidFill>
                <a:cs typeface="Arial" pitchFamily="34" charset="0"/>
              </a:rPr>
              <a:t>Quality </a:t>
            </a:r>
            <a:r>
              <a:rPr lang="en-ZA" sz="3600" dirty="0" smtClean="0">
                <a:solidFill>
                  <a:srgbClr val="FFFF00"/>
                </a:solidFill>
                <a:cs typeface="Arial" pitchFamily="34" charset="0"/>
              </a:rPr>
              <a:t>Assurance (QA) </a:t>
            </a:r>
            <a:r>
              <a:rPr lang="en-ZA" sz="3600" dirty="0">
                <a:cs typeface="Arial" pitchFamily="34" charset="0"/>
              </a:rPr>
              <a:t>is a systematic review of educational programmes to ensure that acceptable standards of education are maintained</a:t>
            </a:r>
            <a:r>
              <a:rPr lang="en-ZA" sz="3600" dirty="0" smtClean="0">
                <a:cs typeface="Arial" pitchFamily="34" charset="0"/>
              </a:rPr>
              <a:t>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sz="3600" dirty="0" smtClean="0"/>
              <a:t>It ensures </a:t>
            </a:r>
            <a:r>
              <a:rPr lang="en-GB" sz="3600" dirty="0"/>
              <a:t>that educational institutions meet certain standards of excellence.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sz="3600" dirty="0" smtClean="0"/>
              <a:t>QA ensures </a:t>
            </a:r>
            <a:r>
              <a:rPr lang="en-GB" sz="3600" dirty="0"/>
              <a:t>accountability, promotes continuous improvement, enhances student outcomes, and maintains public trust.</a:t>
            </a:r>
          </a:p>
          <a:p>
            <a:pPr lvl="0" algn="just">
              <a:buFont typeface="Wingdings" panose="05000000000000000000" pitchFamily="2" charset="2"/>
              <a:buChar char="§"/>
            </a:pPr>
            <a:endParaRPr lang="en-US" sz="3600" dirty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6171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13283"/>
          </a:xfrm>
        </p:spPr>
        <p:txBody>
          <a:bodyPr>
            <a:normAutofit fontScale="90000"/>
          </a:bodyPr>
          <a:lstStyle/>
          <a:p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170432"/>
            <a:ext cx="10515600" cy="5006531"/>
          </a:xfrm>
        </p:spPr>
        <p:txBody>
          <a:bodyPr>
            <a:normAutofit/>
          </a:bodyPr>
          <a:lstStyle/>
          <a:p>
            <a:pPr algn="just">
              <a:buFont typeface="Wingdings" pitchFamily="2" charset="2"/>
              <a:buChar char="§"/>
            </a:pPr>
            <a:r>
              <a:rPr lang="en-ZA" sz="3200" dirty="0">
                <a:latin typeface="Arial" pitchFamily="34" charset="0"/>
                <a:cs typeface="Arial" pitchFamily="34" charset="0"/>
              </a:rPr>
              <a:t>The term Quality Assurance is relatively new in education but has become very important. </a:t>
            </a:r>
            <a:endParaRPr lang="en-ZA" sz="3200" dirty="0" smtClean="0">
              <a:latin typeface="Arial" pitchFamily="34" charset="0"/>
              <a:cs typeface="Arial" pitchFamily="34" charset="0"/>
            </a:endParaRPr>
          </a:p>
          <a:p>
            <a:pPr lvl="0" algn="just">
              <a:buFont typeface="Wingdings" pitchFamily="2" charset="2"/>
              <a:buChar char="§"/>
            </a:pPr>
            <a:r>
              <a:rPr lang="en-ZA" sz="3200" dirty="0" smtClean="0">
                <a:latin typeface="Arial" pitchFamily="34" charset="0"/>
                <a:cs typeface="Arial" pitchFamily="34" charset="0"/>
              </a:rPr>
              <a:t>It </a:t>
            </a:r>
            <a:r>
              <a:rPr lang="en-ZA" sz="3200" dirty="0">
                <a:latin typeface="Arial" pitchFamily="34" charset="0"/>
                <a:cs typeface="Arial" pitchFamily="34" charset="0"/>
              </a:rPr>
              <a:t>focuses on reducing the number of defects in service delivery.</a:t>
            </a:r>
            <a:endParaRPr lang="en-US" sz="3200" dirty="0">
              <a:latin typeface="Arial" pitchFamily="34" charset="0"/>
              <a:cs typeface="Arial" pitchFamily="34" charset="0"/>
            </a:endParaRPr>
          </a:p>
          <a:p>
            <a:pPr lvl="0" algn="just">
              <a:buFont typeface="Wingdings" pitchFamily="2" charset="2"/>
              <a:buChar char="§"/>
            </a:pPr>
            <a:r>
              <a:rPr lang="en-ZA" sz="3200" dirty="0">
                <a:latin typeface="Arial" pitchFamily="34" charset="0"/>
                <a:cs typeface="Arial" pitchFamily="34" charset="0"/>
              </a:rPr>
              <a:t>Suitable quality is determined by product users, clients or customers.</a:t>
            </a:r>
          </a:p>
          <a:p>
            <a:pPr algn="just">
              <a:buFont typeface="Wingdings" pitchFamily="2" charset="2"/>
              <a:buChar char="§"/>
            </a:pPr>
            <a:r>
              <a:rPr lang="en-ZA" sz="3200" dirty="0">
                <a:latin typeface="Arial" pitchFamily="34" charset="0"/>
                <a:cs typeface="Arial" pitchFamily="34" charset="0"/>
              </a:rPr>
              <a:t>In order to manage quality, we must first understand the specific quality expectations of the customers.</a:t>
            </a:r>
            <a:endParaRPr lang="en-ZA" sz="3200" b="1" dirty="0">
              <a:latin typeface="Arial" pitchFamily="34" charset="0"/>
              <a:cs typeface="Arial" pitchFamily="34" charset="0"/>
            </a:endParaRPr>
          </a:p>
          <a:p>
            <a:endParaRPr lang="en-ZA" sz="3200" dirty="0"/>
          </a:p>
        </p:txBody>
      </p:sp>
    </p:spTree>
    <p:extLst>
      <p:ext uri="{BB962C8B-B14F-4D97-AF65-F5344CB8AC3E}">
        <p14:creationId xmlns:p14="http://schemas.microsoft.com/office/powerpoint/2010/main" val="2989123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70483"/>
          </a:xfrm>
        </p:spPr>
        <p:txBody>
          <a:bodyPr>
            <a:normAutofit fontScale="90000"/>
          </a:bodyPr>
          <a:lstStyle/>
          <a:p>
            <a:r>
              <a:rPr lang="en-GB" b="1" dirty="0">
                <a:solidFill>
                  <a:srgbClr val="FFFF00"/>
                </a:solidFill>
                <a:latin typeface="+mn-lt"/>
              </a:rPr>
              <a:t>Key Concepts in Quality Assurance</a:t>
            </a:r>
            <a:r>
              <a:rPr lang="en-GB" b="1" dirty="0"/>
              <a:t/>
            </a:r>
            <a:br>
              <a:rPr lang="en-GB" b="1" dirty="0"/>
            </a:b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09344"/>
            <a:ext cx="10515600" cy="4567619"/>
          </a:xfrm>
        </p:spPr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en-GB" sz="3600" b="1" dirty="0" smtClean="0">
                <a:solidFill>
                  <a:srgbClr val="FFFF00"/>
                </a:solidFill>
              </a:rPr>
              <a:t>Quality </a:t>
            </a:r>
            <a:r>
              <a:rPr lang="en-GB" sz="3600" b="1" dirty="0">
                <a:solidFill>
                  <a:srgbClr val="FFFF00"/>
                </a:solidFill>
              </a:rPr>
              <a:t>Control</a:t>
            </a:r>
            <a:r>
              <a:rPr lang="en-GB" sz="3600" dirty="0">
                <a:solidFill>
                  <a:srgbClr val="FFFF00"/>
                </a:solidFill>
              </a:rPr>
              <a:t>: </a:t>
            </a:r>
            <a:r>
              <a:rPr lang="en-GB" sz="3600" dirty="0"/>
              <a:t>Reactive process aimed at identifying and correcting defects.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sz="3600" b="1" dirty="0">
                <a:solidFill>
                  <a:srgbClr val="FFFF00"/>
                </a:solidFill>
              </a:rPr>
              <a:t>Quality Assurance</a:t>
            </a:r>
            <a:r>
              <a:rPr lang="en-GB" sz="3600" dirty="0">
                <a:solidFill>
                  <a:srgbClr val="FFFF00"/>
                </a:solidFill>
              </a:rPr>
              <a:t>: </a:t>
            </a:r>
            <a:r>
              <a:rPr lang="en-GB" sz="3600" dirty="0"/>
              <a:t>Proactive process focused on preventing defects through planned and systematic activities.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sz="3600" b="1" dirty="0">
                <a:solidFill>
                  <a:srgbClr val="FFFF00"/>
                </a:solidFill>
              </a:rPr>
              <a:t>Quality Improvement</a:t>
            </a:r>
            <a:r>
              <a:rPr lang="en-GB" sz="3600" dirty="0">
                <a:solidFill>
                  <a:srgbClr val="FFFF00"/>
                </a:solidFill>
              </a:rPr>
              <a:t>: </a:t>
            </a:r>
            <a:r>
              <a:rPr lang="en-GB" sz="3600" dirty="0"/>
              <a:t>Ongoing efforts to enhance educational processes and outcomes.</a:t>
            </a:r>
          </a:p>
          <a:p>
            <a:pPr marL="0" indent="0">
              <a:buNone/>
            </a:pP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1882936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29184"/>
            <a:ext cx="10515600" cy="1042416"/>
          </a:xfrm>
        </p:spPr>
        <p:txBody>
          <a:bodyPr>
            <a:normAutofit fontScale="90000"/>
          </a:bodyPr>
          <a:lstStyle/>
          <a:p>
            <a:r>
              <a:rPr lang="en-GB" b="1" dirty="0" smtClean="0"/>
              <a:t/>
            </a:r>
            <a:br>
              <a:rPr lang="en-GB" b="1" dirty="0" smtClean="0"/>
            </a:br>
            <a:r>
              <a:rPr lang="en-GB" b="1" dirty="0" smtClean="0">
                <a:solidFill>
                  <a:srgbClr val="FFFF00"/>
                </a:solidFill>
                <a:latin typeface="+mn-lt"/>
              </a:rPr>
              <a:t>Principles </a:t>
            </a:r>
            <a:r>
              <a:rPr lang="en-GB" b="1" dirty="0">
                <a:solidFill>
                  <a:srgbClr val="FFFF00"/>
                </a:solidFill>
                <a:latin typeface="+mn-lt"/>
              </a:rPr>
              <a:t>of Effective Quality Assurance</a:t>
            </a:r>
            <a:r>
              <a:rPr lang="en-GB" b="1" dirty="0"/>
              <a:t/>
            </a:r>
            <a:br>
              <a:rPr lang="en-GB" b="1" dirty="0"/>
            </a:b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271016"/>
            <a:ext cx="10515600" cy="4905947"/>
          </a:xfrm>
        </p:spPr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en-GB" sz="3200" b="1" dirty="0" smtClean="0">
                <a:solidFill>
                  <a:srgbClr val="FFFF00"/>
                </a:solidFill>
              </a:rPr>
              <a:t>Transparency</a:t>
            </a:r>
            <a:r>
              <a:rPr lang="en-GB" sz="3200" dirty="0">
                <a:solidFill>
                  <a:srgbClr val="FFFF00"/>
                </a:solidFill>
              </a:rPr>
              <a:t>: </a:t>
            </a:r>
            <a:r>
              <a:rPr lang="en-GB" sz="3200" dirty="0"/>
              <a:t>Clear communication of standards, processes, and outcomes.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sz="3200" b="1" dirty="0">
                <a:solidFill>
                  <a:srgbClr val="FFFF00"/>
                </a:solidFill>
              </a:rPr>
              <a:t>Accountability</a:t>
            </a:r>
            <a:r>
              <a:rPr lang="en-GB" sz="3200" dirty="0">
                <a:solidFill>
                  <a:srgbClr val="FFFF00"/>
                </a:solidFill>
              </a:rPr>
              <a:t>: </a:t>
            </a:r>
            <a:r>
              <a:rPr lang="en-GB" sz="3200" dirty="0"/>
              <a:t>Responsibility of educators and institutions to meet quality standards.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sz="3200" b="1" dirty="0">
                <a:solidFill>
                  <a:srgbClr val="FFFF00"/>
                </a:solidFill>
              </a:rPr>
              <a:t>Continuous Improvement</a:t>
            </a:r>
            <a:r>
              <a:rPr lang="en-GB" sz="3200" dirty="0">
                <a:solidFill>
                  <a:srgbClr val="FFFF00"/>
                </a:solidFill>
              </a:rPr>
              <a:t>: </a:t>
            </a:r>
            <a:r>
              <a:rPr lang="en-GB" sz="3200" dirty="0"/>
              <a:t>Commitment to ongoing enhancement of educational quality.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sz="3200" b="1" dirty="0">
                <a:solidFill>
                  <a:srgbClr val="FFFF00"/>
                </a:solidFill>
              </a:rPr>
              <a:t>Stakeholder Involvement</a:t>
            </a:r>
            <a:r>
              <a:rPr lang="en-GB" sz="3200" dirty="0">
                <a:solidFill>
                  <a:srgbClr val="FFFF00"/>
                </a:solidFill>
              </a:rPr>
              <a:t>: </a:t>
            </a:r>
            <a:r>
              <a:rPr lang="en-GB" sz="3200" dirty="0"/>
              <a:t>Engaging students, parents, faculty, and the community in QA processes.</a:t>
            </a:r>
          </a:p>
          <a:p>
            <a:pPr marL="0" indent="0">
              <a:buNone/>
            </a:pP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686216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solidFill>
                  <a:srgbClr val="FFFF00"/>
                </a:solidFill>
              </a:rPr>
              <a:t>Quality Assurance Processes</a:t>
            </a:r>
            <a:br>
              <a:rPr lang="en-GB" b="1" dirty="0">
                <a:solidFill>
                  <a:srgbClr val="FFFF00"/>
                </a:solidFill>
              </a:rPr>
            </a:br>
            <a:endParaRPr lang="en-ZA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298448"/>
            <a:ext cx="10515600" cy="4878515"/>
          </a:xfrm>
        </p:spPr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en-GB" sz="3200" b="1" dirty="0" smtClean="0">
                <a:solidFill>
                  <a:srgbClr val="FFFF00"/>
                </a:solidFill>
              </a:rPr>
              <a:t>Planning</a:t>
            </a:r>
            <a:r>
              <a:rPr lang="en-GB" sz="3200" dirty="0">
                <a:solidFill>
                  <a:srgbClr val="FFFF00"/>
                </a:solidFill>
              </a:rPr>
              <a:t>: </a:t>
            </a:r>
            <a:r>
              <a:rPr lang="en-GB" sz="3200" dirty="0"/>
              <a:t>Defining objectives, standards, and strategies for QA.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sz="3200" b="1" dirty="0">
                <a:solidFill>
                  <a:srgbClr val="FFFF00"/>
                </a:solidFill>
              </a:rPr>
              <a:t>Implementation</a:t>
            </a:r>
            <a:r>
              <a:rPr lang="en-GB" sz="3200" dirty="0">
                <a:solidFill>
                  <a:srgbClr val="FFFF00"/>
                </a:solidFill>
              </a:rPr>
              <a:t>: </a:t>
            </a:r>
            <a:r>
              <a:rPr lang="en-GB" sz="3200" dirty="0"/>
              <a:t>Executing QA activities and interventions.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sz="3200" b="1" dirty="0">
                <a:solidFill>
                  <a:srgbClr val="FFFF00"/>
                </a:solidFill>
              </a:rPr>
              <a:t>Monitoring and Evaluation</a:t>
            </a:r>
            <a:r>
              <a:rPr lang="en-GB" sz="3200" dirty="0">
                <a:solidFill>
                  <a:srgbClr val="FFFF00"/>
                </a:solidFill>
              </a:rPr>
              <a:t>: </a:t>
            </a:r>
            <a:r>
              <a:rPr lang="en-GB" sz="3200" dirty="0"/>
              <a:t>Tracking progress and assessing impact.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sz="3200" b="1" dirty="0">
                <a:solidFill>
                  <a:srgbClr val="FFFF00"/>
                </a:solidFill>
              </a:rPr>
              <a:t>Reporting and Communication</a:t>
            </a:r>
            <a:r>
              <a:rPr lang="en-GB" sz="3200" dirty="0">
                <a:solidFill>
                  <a:srgbClr val="FFFF00"/>
                </a:solidFill>
              </a:rPr>
              <a:t>: </a:t>
            </a:r>
            <a:r>
              <a:rPr lang="en-GB" sz="3200" dirty="0"/>
              <a:t>Sharing results with stakeholders.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sz="3200" b="1" dirty="0">
                <a:solidFill>
                  <a:srgbClr val="FFFF00"/>
                </a:solidFill>
              </a:rPr>
              <a:t>Action and Improvement</a:t>
            </a:r>
            <a:r>
              <a:rPr lang="en-GB" sz="3200" dirty="0">
                <a:solidFill>
                  <a:srgbClr val="FFFF00"/>
                </a:solidFill>
              </a:rPr>
              <a:t>: </a:t>
            </a:r>
            <a:r>
              <a:rPr lang="en-GB" sz="3200" dirty="0"/>
              <a:t>Making data-driven changes to enhance quality</a:t>
            </a:r>
          </a:p>
          <a:p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375638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402336"/>
            <a:ext cx="10515600" cy="1161288"/>
          </a:xfrm>
        </p:spPr>
        <p:txBody>
          <a:bodyPr>
            <a:normAutofit/>
          </a:bodyPr>
          <a:lstStyle/>
          <a:p>
            <a:r>
              <a:rPr lang="en-ZA" b="1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Quality Assurance </a:t>
            </a:r>
            <a:r>
              <a:rPr lang="en-ZA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Activities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362456"/>
            <a:ext cx="10515600" cy="4814507"/>
          </a:xfrm>
        </p:spPr>
        <p:txBody>
          <a:bodyPr>
            <a:normAutofit fontScale="92500" lnSpcReduction="10000"/>
          </a:bodyPr>
          <a:lstStyle/>
          <a:p>
            <a:pPr lvl="0">
              <a:buFont typeface="Wingdings" pitchFamily="2" charset="2"/>
              <a:buChar char="§"/>
            </a:pPr>
            <a:r>
              <a:rPr lang="en-ZA" sz="3600" dirty="0" smtClean="0">
                <a:latin typeface="Arial" pitchFamily="34" charset="0"/>
                <a:cs typeface="Arial" pitchFamily="34" charset="0"/>
              </a:rPr>
              <a:t>Screening </a:t>
            </a:r>
            <a:r>
              <a:rPr lang="en-ZA" sz="3600" dirty="0">
                <a:latin typeface="Arial" pitchFamily="34" charset="0"/>
                <a:cs typeface="Arial" pitchFamily="34" charset="0"/>
              </a:rPr>
              <a:t>of candidates for admission</a:t>
            </a:r>
            <a:endParaRPr lang="en-US" sz="3600" dirty="0">
              <a:latin typeface="Arial" pitchFamily="34" charset="0"/>
              <a:cs typeface="Arial" pitchFamily="34" charset="0"/>
            </a:endParaRPr>
          </a:p>
          <a:p>
            <a:pPr lvl="0">
              <a:buFont typeface="Wingdings" pitchFamily="2" charset="2"/>
              <a:buChar char="§"/>
            </a:pPr>
            <a:r>
              <a:rPr lang="en-ZA" sz="3600" dirty="0">
                <a:latin typeface="Arial" pitchFamily="34" charset="0"/>
                <a:cs typeface="Arial" pitchFamily="34" charset="0"/>
              </a:rPr>
              <a:t>Merit-based staff recruitment procedures</a:t>
            </a:r>
            <a:endParaRPr lang="en-US" sz="3600" dirty="0">
              <a:latin typeface="Arial" pitchFamily="34" charset="0"/>
              <a:cs typeface="Arial" pitchFamily="34" charset="0"/>
            </a:endParaRPr>
          </a:p>
          <a:p>
            <a:pPr lvl="0">
              <a:buFont typeface="Wingdings" pitchFamily="2" charset="2"/>
              <a:buChar char="§"/>
            </a:pPr>
            <a:r>
              <a:rPr lang="en-ZA" sz="3600" dirty="0">
                <a:latin typeface="Arial" pitchFamily="34" charset="0"/>
                <a:cs typeface="Arial" pitchFamily="34" charset="0"/>
              </a:rPr>
              <a:t>Curriculum reviews</a:t>
            </a:r>
            <a:endParaRPr lang="en-US" sz="3600" dirty="0">
              <a:latin typeface="Arial" pitchFamily="34" charset="0"/>
              <a:cs typeface="Arial" pitchFamily="34" charset="0"/>
            </a:endParaRPr>
          </a:p>
          <a:p>
            <a:pPr lvl="0">
              <a:buFont typeface="Wingdings" pitchFamily="2" charset="2"/>
              <a:buChar char="§"/>
            </a:pPr>
            <a:r>
              <a:rPr lang="en-ZA" sz="3600" dirty="0">
                <a:latin typeface="Arial" pitchFamily="34" charset="0"/>
                <a:cs typeface="Arial" pitchFamily="34" charset="0"/>
              </a:rPr>
              <a:t>Student evaluations of </a:t>
            </a:r>
            <a:r>
              <a:rPr lang="en-ZA" sz="3600" dirty="0" smtClean="0">
                <a:latin typeface="Arial" pitchFamily="34" charset="0"/>
                <a:cs typeface="Arial" pitchFamily="34" charset="0"/>
              </a:rPr>
              <a:t>staff</a:t>
            </a:r>
          </a:p>
          <a:p>
            <a:pPr lvl="0">
              <a:buFont typeface="Wingdings" pitchFamily="2" charset="2"/>
              <a:buChar char="§"/>
            </a:pPr>
            <a:r>
              <a:rPr lang="en-ZA" sz="3600" dirty="0">
                <a:latin typeface="Arial" pitchFamily="34" charset="0"/>
                <a:cs typeface="Arial" pitchFamily="34" charset="0"/>
              </a:rPr>
              <a:t>Use of external examiners</a:t>
            </a:r>
            <a:endParaRPr lang="en-US" sz="3600" dirty="0">
              <a:latin typeface="Arial" pitchFamily="34" charset="0"/>
              <a:cs typeface="Arial" pitchFamily="34" charset="0"/>
            </a:endParaRPr>
          </a:p>
          <a:p>
            <a:pPr lvl="0">
              <a:buFont typeface="Wingdings" pitchFamily="2" charset="2"/>
              <a:buChar char="§"/>
            </a:pPr>
            <a:r>
              <a:rPr lang="en-ZA" sz="3600" dirty="0">
                <a:latin typeface="Arial" pitchFamily="34" charset="0"/>
                <a:cs typeface="Arial" pitchFamily="34" charset="0"/>
              </a:rPr>
              <a:t>Academic auditors</a:t>
            </a:r>
            <a:endParaRPr lang="en-US" sz="3600" dirty="0">
              <a:latin typeface="Arial" pitchFamily="34" charset="0"/>
              <a:cs typeface="Arial" pitchFamily="34" charset="0"/>
            </a:endParaRPr>
          </a:p>
          <a:p>
            <a:pPr lvl="0">
              <a:buFont typeface="Wingdings" pitchFamily="2" charset="2"/>
              <a:buChar char="§"/>
            </a:pPr>
            <a:r>
              <a:rPr lang="en-ZA" sz="3600" dirty="0">
                <a:latin typeface="Arial" pitchFamily="34" charset="0"/>
                <a:cs typeface="Arial" pitchFamily="34" charset="0"/>
              </a:rPr>
              <a:t>Accreditations of educational institutions</a:t>
            </a:r>
            <a:endParaRPr lang="en-US" sz="3600" dirty="0">
              <a:latin typeface="Arial" pitchFamily="34" charset="0"/>
              <a:cs typeface="Arial" pitchFamily="34" charset="0"/>
            </a:endParaRPr>
          </a:p>
          <a:p>
            <a:pPr lvl="0">
              <a:buFont typeface="Wingdings" pitchFamily="2" charset="2"/>
              <a:buChar char="§"/>
            </a:pPr>
            <a:r>
              <a:rPr lang="en-ZA" sz="3600" dirty="0">
                <a:latin typeface="Arial" pitchFamily="34" charset="0"/>
                <a:cs typeface="Arial" pitchFamily="34" charset="0"/>
              </a:rPr>
              <a:t>Systematic evaluation of performance</a:t>
            </a:r>
            <a:endParaRPr lang="en-US" sz="3600" dirty="0">
              <a:latin typeface="Arial" pitchFamily="34" charset="0"/>
              <a:cs typeface="Arial" pitchFamily="34" charset="0"/>
            </a:endParaRPr>
          </a:p>
          <a:p>
            <a:pPr lvl="0">
              <a:buFont typeface="Wingdings" pitchFamily="2" charset="2"/>
              <a:buChar char="§"/>
            </a:pPr>
            <a:r>
              <a:rPr lang="en-ZA" sz="3600" dirty="0">
                <a:latin typeface="Arial" pitchFamily="34" charset="0"/>
                <a:cs typeface="Arial" pitchFamily="34" charset="0"/>
              </a:rPr>
              <a:t>Inspection of schools</a:t>
            </a:r>
            <a:endParaRPr lang="en-US" sz="3600" dirty="0">
              <a:latin typeface="Arial" pitchFamily="34" charset="0"/>
              <a:cs typeface="Arial" pitchFamily="34" charset="0"/>
            </a:endParaRPr>
          </a:p>
          <a:p>
            <a:pPr lvl="0">
              <a:buFont typeface="Wingdings" pitchFamily="2" charset="2"/>
              <a:buChar char="§"/>
            </a:pPr>
            <a:endParaRPr lang="en-US" sz="36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2196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3816" y="0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en-GB" b="1" dirty="0"/>
              <a:t/>
            </a:r>
            <a:br>
              <a:rPr lang="en-GB" b="1" dirty="0"/>
            </a:br>
            <a:r>
              <a:rPr lang="en-GB" b="1" dirty="0">
                <a:solidFill>
                  <a:srgbClr val="FFFF00"/>
                </a:solidFill>
              </a:rPr>
              <a:t>Challenges in Quality Assurance</a:t>
            </a:r>
            <a:br>
              <a:rPr lang="en-GB" b="1" dirty="0">
                <a:solidFill>
                  <a:srgbClr val="FFFF00"/>
                </a:solidFill>
              </a:rPr>
            </a:b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8056" y="1261872"/>
            <a:ext cx="11247120" cy="5321808"/>
          </a:xfrm>
        </p:spPr>
        <p:txBody>
          <a:bodyPr>
            <a:normAutofit/>
          </a:bodyPr>
          <a:lstStyle/>
          <a:p>
            <a:r>
              <a:rPr lang="en-GB" sz="3200" b="1" dirty="0" smtClean="0">
                <a:solidFill>
                  <a:srgbClr val="FFFF00"/>
                </a:solidFill>
              </a:rPr>
              <a:t>Resource </a:t>
            </a:r>
            <a:r>
              <a:rPr lang="en-GB" sz="3200" b="1" dirty="0">
                <a:solidFill>
                  <a:srgbClr val="FFFF00"/>
                </a:solidFill>
              </a:rPr>
              <a:t>Constraints</a:t>
            </a:r>
            <a:r>
              <a:rPr lang="en-GB" sz="3200" dirty="0">
                <a:solidFill>
                  <a:srgbClr val="FFFF00"/>
                </a:solidFill>
              </a:rPr>
              <a:t>: </a:t>
            </a:r>
            <a:r>
              <a:rPr lang="en-GB" sz="3200" dirty="0"/>
              <a:t>Limited funding and resources.</a:t>
            </a:r>
          </a:p>
          <a:p>
            <a:r>
              <a:rPr lang="en-GB" sz="3200" b="1" dirty="0">
                <a:solidFill>
                  <a:srgbClr val="FFFF00"/>
                </a:solidFill>
              </a:rPr>
              <a:t>Resistance to Change</a:t>
            </a:r>
            <a:r>
              <a:rPr lang="en-GB" sz="3200" dirty="0">
                <a:solidFill>
                  <a:srgbClr val="FFFF00"/>
                </a:solidFill>
              </a:rPr>
              <a:t>: </a:t>
            </a:r>
            <a:r>
              <a:rPr lang="en-GB" sz="3200" dirty="0"/>
              <a:t>Cultural and institutional barriers.</a:t>
            </a:r>
          </a:p>
          <a:p>
            <a:r>
              <a:rPr lang="en-GB" sz="3200" b="1" dirty="0">
                <a:solidFill>
                  <a:srgbClr val="FFFF00"/>
                </a:solidFill>
              </a:rPr>
              <a:t>Data Management</a:t>
            </a:r>
            <a:r>
              <a:rPr lang="en-GB" sz="3200" dirty="0">
                <a:solidFill>
                  <a:srgbClr val="FFFF00"/>
                </a:solidFill>
              </a:rPr>
              <a:t>: </a:t>
            </a:r>
            <a:r>
              <a:rPr lang="en-GB" sz="3200" dirty="0"/>
              <a:t>Ensuring accurate and meaningful data collection and analysis.</a:t>
            </a:r>
          </a:p>
          <a:p>
            <a:r>
              <a:rPr lang="en-GB" sz="3200" b="1" dirty="0">
                <a:solidFill>
                  <a:srgbClr val="FFFF00"/>
                </a:solidFill>
              </a:rPr>
              <a:t>Balancing Standards and Innovation</a:t>
            </a:r>
            <a:r>
              <a:rPr lang="en-GB" sz="3200" dirty="0">
                <a:solidFill>
                  <a:srgbClr val="FFFF00"/>
                </a:solidFill>
              </a:rPr>
              <a:t>: </a:t>
            </a:r>
            <a:r>
              <a:rPr lang="en-GB" sz="3200" dirty="0"/>
              <a:t>Maintaining quality while fostering creativity and </a:t>
            </a:r>
            <a:r>
              <a:rPr lang="en-GB" sz="3200" dirty="0" smtClean="0"/>
              <a:t>innovation.</a:t>
            </a:r>
            <a:endParaRPr lang="en-GB" sz="3200" dirty="0"/>
          </a:p>
          <a:p>
            <a:pPr marL="0" indent="0">
              <a:buNone/>
            </a:pPr>
            <a:endParaRPr lang="en-ZA" sz="3200" dirty="0"/>
          </a:p>
        </p:txBody>
      </p:sp>
    </p:spTree>
    <p:extLst>
      <p:ext uri="{BB962C8B-B14F-4D97-AF65-F5344CB8AC3E}">
        <p14:creationId xmlns:p14="http://schemas.microsoft.com/office/powerpoint/2010/main" val="3316904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15619"/>
          </a:xfrm>
        </p:spPr>
        <p:txBody>
          <a:bodyPr>
            <a:normAutofit/>
          </a:bodyPr>
          <a:lstStyle/>
          <a:p>
            <a:r>
              <a:rPr lang="en-ZA" b="1" dirty="0" smtClean="0">
                <a:latin typeface="+mn-lt"/>
              </a:rPr>
              <a:t>Examples</a:t>
            </a:r>
            <a:r>
              <a:rPr lang="en-ZA" dirty="0" smtClean="0"/>
              <a:t> 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380744"/>
            <a:ext cx="10515600" cy="4796219"/>
          </a:xfrm>
        </p:spPr>
        <p:txBody>
          <a:bodyPr/>
          <a:lstStyle/>
          <a:p>
            <a:pPr lvl="0">
              <a:buFont typeface="Wingdings" pitchFamily="2" charset="2"/>
              <a:buChar char="§"/>
            </a:pPr>
            <a:r>
              <a:rPr lang="en-ZA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Personal</a:t>
            </a:r>
            <a:endParaRPr lang="en-US" b="1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  <a:p>
            <a:pPr lvl="0">
              <a:buFont typeface="Wingdings" pitchFamily="2" charset="2"/>
              <a:buChar char="§"/>
            </a:pPr>
            <a:r>
              <a:rPr lang="en-ZA" dirty="0">
                <a:latin typeface="Arial" pitchFamily="34" charset="0"/>
                <a:cs typeface="Arial" pitchFamily="34" charset="0"/>
              </a:rPr>
              <a:t>Teachers’ knowledge, competence, qualifications, motivation, integrity, confidence, responsibility, etc.</a:t>
            </a:r>
            <a:endParaRPr lang="en-US" dirty="0">
              <a:latin typeface="Arial" pitchFamily="34" charset="0"/>
              <a:cs typeface="Arial" pitchFamily="34" charset="0"/>
            </a:endParaRPr>
          </a:p>
          <a:p>
            <a:pPr lvl="0">
              <a:buFont typeface="Wingdings" pitchFamily="2" charset="2"/>
              <a:buChar char="§"/>
            </a:pPr>
            <a:r>
              <a:rPr lang="en-ZA" dirty="0">
                <a:latin typeface="Arial" pitchFamily="34" charset="0"/>
                <a:cs typeface="Arial" pitchFamily="34" charset="0"/>
              </a:rPr>
              <a:t>Staff and pupil/student relationships</a:t>
            </a:r>
            <a:endParaRPr lang="en-US" dirty="0">
              <a:latin typeface="Arial" pitchFamily="34" charset="0"/>
              <a:cs typeface="Arial" pitchFamily="34" charset="0"/>
            </a:endParaRPr>
          </a:p>
          <a:p>
            <a:pPr lvl="0">
              <a:buFont typeface="Wingdings" pitchFamily="2" charset="2"/>
              <a:buChar char="§"/>
            </a:pPr>
            <a:r>
              <a:rPr lang="en-ZA" b="1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Resources</a:t>
            </a:r>
            <a:endParaRPr lang="en-US" b="1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  <a:p>
            <a:pPr lvl="0">
              <a:buFont typeface="Wingdings" pitchFamily="2" charset="2"/>
              <a:buChar char="§"/>
            </a:pPr>
            <a:r>
              <a:rPr lang="en-ZA" dirty="0">
                <a:latin typeface="Arial" pitchFamily="34" charset="0"/>
                <a:cs typeface="Arial" pitchFamily="34" charset="0"/>
              </a:rPr>
              <a:t>Infrastructure (E.g. libraries, labs)</a:t>
            </a:r>
            <a:endParaRPr lang="en-US" dirty="0">
              <a:latin typeface="Arial" pitchFamily="34" charset="0"/>
              <a:cs typeface="Arial" pitchFamily="34" charset="0"/>
            </a:endParaRPr>
          </a:p>
          <a:p>
            <a:pPr lvl="0">
              <a:buFont typeface="Wingdings" pitchFamily="2" charset="2"/>
              <a:buChar char="§"/>
            </a:pPr>
            <a:r>
              <a:rPr lang="en-ZA" dirty="0">
                <a:latin typeface="Arial" pitchFamily="34" charset="0"/>
                <a:cs typeface="Arial" pitchFamily="34" charset="0"/>
              </a:rPr>
              <a:t>Learning </a:t>
            </a:r>
            <a:r>
              <a:rPr lang="en-ZA" dirty="0" smtClean="0">
                <a:latin typeface="Arial" pitchFamily="34" charset="0"/>
                <a:cs typeface="Arial" pitchFamily="34" charset="0"/>
              </a:rPr>
              <a:t>materials</a:t>
            </a:r>
          </a:p>
          <a:p>
            <a:pPr>
              <a:buFont typeface="Wingdings" pitchFamily="2" charset="2"/>
              <a:buChar char="§"/>
            </a:pPr>
            <a:r>
              <a:rPr lang="en-ZA" dirty="0">
                <a:latin typeface="Arial" pitchFamily="34" charset="0"/>
                <a:cs typeface="Arial" pitchFamily="34" charset="0"/>
              </a:rPr>
              <a:t>Teacher-pupil ratios</a:t>
            </a:r>
            <a:endParaRPr lang="en-US" dirty="0">
              <a:latin typeface="Arial" pitchFamily="34" charset="0"/>
              <a:cs typeface="Arial" pitchFamily="34" charset="0"/>
            </a:endParaRPr>
          </a:p>
          <a:p>
            <a:pPr lvl="0">
              <a:buFont typeface="Wingdings" pitchFamily="2" charset="2"/>
              <a:buChar char="§"/>
            </a:pPr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18918502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256667"/>
          </a:xfrm>
        </p:spPr>
        <p:txBody>
          <a:bodyPr>
            <a:normAutofit fontScale="90000"/>
          </a:bodyPr>
          <a:lstStyle/>
          <a:p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060704"/>
            <a:ext cx="10515600" cy="5116259"/>
          </a:xfrm>
        </p:spPr>
        <p:txBody>
          <a:bodyPr/>
          <a:lstStyle/>
          <a:p>
            <a:pPr lvl="0">
              <a:buFont typeface="Wingdings" pitchFamily="2" charset="2"/>
              <a:buChar char="§"/>
            </a:pPr>
            <a:r>
              <a:rPr lang="en-ZA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Organisational</a:t>
            </a:r>
            <a:endParaRPr lang="en-US" b="1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  <a:p>
            <a:pPr lvl="0">
              <a:buFont typeface="Wingdings" pitchFamily="2" charset="2"/>
              <a:buChar char="§"/>
            </a:pPr>
            <a:r>
              <a:rPr lang="en-ZA" dirty="0">
                <a:latin typeface="Arial" pitchFamily="34" charset="0"/>
                <a:cs typeface="Arial" pitchFamily="34" charset="0"/>
              </a:rPr>
              <a:t>Classroom sizes</a:t>
            </a:r>
            <a:endParaRPr lang="en-US" dirty="0">
              <a:latin typeface="Arial" pitchFamily="34" charset="0"/>
              <a:cs typeface="Arial" pitchFamily="34" charset="0"/>
            </a:endParaRPr>
          </a:p>
          <a:p>
            <a:pPr lvl="0">
              <a:buFont typeface="Wingdings" pitchFamily="2" charset="2"/>
              <a:buChar char="§"/>
            </a:pPr>
            <a:r>
              <a:rPr lang="en-ZA" dirty="0">
                <a:latin typeface="Arial" pitchFamily="34" charset="0"/>
                <a:cs typeface="Arial" pitchFamily="34" charset="0"/>
              </a:rPr>
              <a:t>School leadership</a:t>
            </a:r>
            <a:endParaRPr lang="en-US" dirty="0">
              <a:latin typeface="Arial" pitchFamily="34" charset="0"/>
              <a:cs typeface="Arial" pitchFamily="34" charset="0"/>
            </a:endParaRPr>
          </a:p>
          <a:p>
            <a:pPr lvl="0">
              <a:buFont typeface="Wingdings" pitchFamily="2" charset="2"/>
              <a:buChar char="§"/>
            </a:pPr>
            <a:r>
              <a:rPr lang="en-ZA" dirty="0">
                <a:latin typeface="Arial" pitchFamily="34" charset="0"/>
                <a:cs typeface="Arial" pitchFamily="34" charset="0"/>
              </a:rPr>
              <a:t>School climate</a:t>
            </a:r>
            <a:endParaRPr lang="en-US" dirty="0">
              <a:latin typeface="Arial" pitchFamily="34" charset="0"/>
              <a:cs typeface="Arial" pitchFamily="34" charset="0"/>
            </a:endParaRPr>
          </a:p>
          <a:p>
            <a:pPr lvl="0">
              <a:buFont typeface="Wingdings" pitchFamily="2" charset="2"/>
              <a:buChar char="§"/>
            </a:pPr>
            <a:r>
              <a:rPr lang="en-ZA" dirty="0">
                <a:latin typeface="Arial" pitchFamily="34" charset="0"/>
                <a:cs typeface="Arial" pitchFamily="34" charset="0"/>
              </a:rPr>
              <a:t>Achievement press (e.g. frequency of monitoring and evaluations)</a:t>
            </a:r>
            <a:endParaRPr lang="en-ZA" b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01608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87019"/>
          </a:xfrm>
        </p:spPr>
        <p:txBody>
          <a:bodyPr>
            <a:normAutofit/>
          </a:bodyPr>
          <a:lstStyle/>
          <a:p>
            <a:r>
              <a:rPr lang="en-GB" b="1" dirty="0" smtClean="0">
                <a:solidFill>
                  <a:srgbClr val="FFFF00"/>
                </a:solidFill>
              </a:rPr>
              <a:t>Common Frameworks</a:t>
            </a:r>
            <a:endParaRPr lang="en-ZA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225296"/>
            <a:ext cx="10515600" cy="4951667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GB" sz="3200" b="1" dirty="0" smtClean="0">
                <a:solidFill>
                  <a:srgbClr val="FFFF00"/>
                </a:solidFill>
              </a:rPr>
              <a:t>Standards</a:t>
            </a:r>
            <a:r>
              <a:rPr lang="en-GB" sz="3200" dirty="0">
                <a:solidFill>
                  <a:srgbClr val="FFFF00"/>
                </a:solidFill>
              </a:rPr>
              <a:t>: </a:t>
            </a:r>
            <a:r>
              <a:rPr lang="en-GB" sz="3200" dirty="0"/>
              <a:t>Benchmarks for evaluating educational quality (e.g., curriculum standards, accreditation criteria).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sz="3200" b="1" dirty="0">
                <a:solidFill>
                  <a:srgbClr val="FFFF00"/>
                </a:solidFill>
              </a:rPr>
              <a:t>Assessment and Evaluation</a:t>
            </a:r>
            <a:r>
              <a:rPr lang="en-GB" sz="3200" dirty="0">
                <a:solidFill>
                  <a:srgbClr val="FFFF00"/>
                </a:solidFill>
              </a:rPr>
              <a:t>: </a:t>
            </a:r>
            <a:r>
              <a:rPr lang="en-GB" sz="3200" dirty="0"/>
              <a:t>Tools and methods for measuring educational outcomes and processes.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GB" sz="3200" b="1" dirty="0">
                <a:solidFill>
                  <a:srgbClr val="FFFF00"/>
                </a:solidFill>
              </a:rPr>
              <a:t>Formative Assessment</a:t>
            </a:r>
            <a:r>
              <a:rPr lang="en-GB" sz="3200" dirty="0">
                <a:solidFill>
                  <a:srgbClr val="FFFF00"/>
                </a:solidFill>
              </a:rPr>
              <a:t>: </a:t>
            </a:r>
            <a:r>
              <a:rPr lang="en-GB" sz="3200" dirty="0"/>
              <a:t>Continuous assessment to provide feedback and guide improvements.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GB" sz="3200" b="1" dirty="0">
                <a:solidFill>
                  <a:srgbClr val="FFFF00"/>
                </a:solidFill>
              </a:rPr>
              <a:t>Summative Assessment</a:t>
            </a:r>
            <a:r>
              <a:rPr lang="en-GB" sz="3200" dirty="0">
                <a:solidFill>
                  <a:srgbClr val="FFFF00"/>
                </a:solidFill>
              </a:rPr>
              <a:t>: </a:t>
            </a:r>
            <a:r>
              <a:rPr lang="en-GB" sz="3200" dirty="0"/>
              <a:t>Final evaluation to measure achievement against standards.</a:t>
            </a:r>
          </a:p>
          <a:p>
            <a:pPr marL="0" indent="0">
              <a:buNone/>
            </a:pP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77725361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247523"/>
          </a:xfrm>
        </p:spPr>
        <p:txBody>
          <a:bodyPr>
            <a:normAutofit fontScale="90000"/>
          </a:bodyPr>
          <a:lstStyle/>
          <a:p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106424"/>
            <a:ext cx="10515600" cy="5070539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GB" sz="3600" b="1" dirty="0">
                <a:solidFill>
                  <a:srgbClr val="FFFF00"/>
                </a:solidFill>
              </a:rPr>
              <a:t>Accreditation</a:t>
            </a:r>
            <a:r>
              <a:rPr lang="en-GB" sz="3600" dirty="0">
                <a:solidFill>
                  <a:srgbClr val="FFFF00"/>
                </a:solidFill>
              </a:rPr>
              <a:t>: </a:t>
            </a:r>
            <a:r>
              <a:rPr lang="en-GB" sz="3600" dirty="0"/>
              <a:t>Formal recognition that an institution meets established standards of quality.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sz="3600" b="1" dirty="0">
                <a:solidFill>
                  <a:srgbClr val="FFFF00"/>
                </a:solidFill>
              </a:rPr>
              <a:t>Internal Quality Assurance (IQA)</a:t>
            </a:r>
            <a:r>
              <a:rPr lang="en-GB" sz="3600" dirty="0">
                <a:solidFill>
                  <a:srgbClr val="FFFF00"/>
                </a:solidFill>
              </a:rPr>
              <a:t>: </a:t>
            </a:r>
            <a:r>
              <a:rPr lang="en-GB" sz="3600" dirty="0"/>
              <a:t>Processes within the institution to monitor and improve quality (e.g., internal audits, self-evaluation).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sz="3600" b="1" dirty="0">
                <a:solidFill>
                  <a:srgbClr val="FFFF00"/>
                </a:solidFill>
              </a:rPr>
              <a:t>External Quality Assurance (EQA)</a:t>
            </a:r>
            <a:r>
              <a:rPr lang="en-GB" sz="3600" dirty="0">
                <a:solidFill>
                  <a:srgbClr val="FFFF00"/>
                </a:solidFill>
              </a:rPr>
              <a:t>: </a:t>
            </a:r>
            <a:r>
              <a:rPr lang="en-GB" sz="3600" dirty="0"/>
              <a:t>External reviews conducted by accreditation bodies or external agencies.</a:t>
            </a:r>
          </a:p>
          <a:p>
            <a:pPr marL="0" indent="0">
              <a:buNone/>
            </a:pPr>
            <a:endParaRPr lang="en-ZA" sz="3600" dirty="0"/>
          </a:p>
        </p:txBody>
      </p:sp>
    </p:spTree>
    <p:extLst>
      <p:ext uri="{BB962C8B-B14F-4D97-AF65-F5344CB8AC3E}">
        <p14:creationId xmlns:p14="http://schemas.microsoft.com/office/powerpoint/2010/main" val="78533774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79043"/>
          </a:xfrm>
        </p:spPr>
        <p:txBody>
          <a:bodyPr>
            <a:normAutofit fontScale="90000"/>
          </a:bodyPr>
          <a:lstStyle/>
          <a:p>
            <a:r>
              <a:rPr lang="en-GB" b="1" dirty="0" smtClean="0">
                <a:solidFill>
                  <a:srgbClr val="FFFF00"/>
                </a:solidFill>
                <a:latin typeface="+mn-lt"/>
              </a:rPr>
              <a:t>Conclusion</a:t>
            </a:r>
            <a:r>
              <a:rPr lang="en-GB" b="1" dirty="0"/>
              <a:t/>
            </a:r>
            <a:br>
              <a:rPr lang="en-GB" b="1" dirty="0"/>
            </a:b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2336" y="1042416"/>
            <a:ext cx="11402568" cy="5385816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GB" b="1" dirty="0" smtClean="0">
                <a:solidFill>
                  <a:srgbClr val="FFFF00"/>
                </a:solidFill>
              </a:rPr>
              <a:t>Curriculum </a:t>
            </a:r>
            <a:r>
              <a:rPr lang="en-GB" b="1" dirty="0">
                <a:solidFill>
                  <a:srgbClr val="FFFF00"/>
                </a:solidFill>
              </a:rPr>
              <a:t>Design and Delivery</a:t>
            </a:r>
            <a:endParaRPr lang="en-GB" dirty="0">
              <a:solidFill>
                <a:srgbClr val="FFFF00"/>
              </a:solidFill>
            </a:endParaRPr>
          </a:p>
          <a:p>
            <a:pPr lvl="1">
              <a:buFont typeface="Wingdings" panose="05000000000000000000" pitchFamily="2" charset="2"/>
              <a:buChar char="§"/>
            </a:pPr>
            <a:r>
              <a:rPr lang="en-GB" sz="2800" dirty="0"/>
              <a:t>Ensuring curriculum aligns with educational standards and student needs.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GB" sz="2800" dirty="0"/>
              <a:t>Incorporating diverse teaching methods and materials.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b="1" dirty="0">
                <a:solidFill>
                  <a:srgbClr val="FFFF00"/>
                </a:solidFill>
              </a:rPr>
              <a:t>Faculty Development</a:t>
            </a:r>
            <a:endParaRPr lang="en-GB" dirty="0">
              <a:solidFill>
                <a:srgbClr val="FFFF00"/>
              </a:solidFill>
            </a:endParaRPr>
          </a:p>
          <a:p>
            <a:pPr lvl="1">
              <a:buFont typeface="Wingdings" panose="05000000000000000000" pitchFamily="2" charset="2"/>
              <a:buChar char="§"/>
            </a:pPr>
            <a:r>
              <a:rPr lang="en-GB" sz="2800" dirty="0"/>
              <a:t>Ongoing training and professional development for educators.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GB" sz="2800" dirty="0"/>
              <a:t>Support for research and innovation in teaching.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b="1" dirty="0">
                <a:solidFill>
                  <a:srgbClr val="FFFF00"/>
                </a:solidFill>
              </a:rPr>
              <a:t>Student Support Services</a:t>
            </a:r>
            <a:endParaRPr lang="en-GB" dirty="0">
              <a:solidFill>
                <a:srgbClr val="FFFF00"/>
              </a:solidFill>
            </a:endParaRPr>
          </a:p>
          <a:p>
            <a:pPr lvl="1">
              <a:buFont typeface="Wingdings" panose="05000000000000000000" pitchFamily="2" charset="2"/>
              <a:buChar char="§"/>
            </a:pPr>
            <a:r>
              <a:rPr lang="en-GB" sz="2800" dirty="0"/>
              <a:t>Providing academic, emotional, and social support to students.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GB" sz="2800" dirty="0"/>
              <a:t>Ensuring accessibility and inclusivity</a:t>
            </a:r>
            <a:r>
              <a:rPr lang="en-GB" sz="2800" dirty="0" smtClean="0"/>
              <a:t>.</a:t>
            </a: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95084749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5499"/>
          </a:xfrm>
        </p:spPr>
        <p:txBody>
          <a:bodyPr>
            <a:normAutofit fontScale="90000"/>
          </a:bodyPr>
          <a:lstStyle/>
          <a:p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923544"/>
            <a:ext cx="10515600" cy="5253419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GB" sz="3200" b="1" dirty="0">
                <a:solidFill>
                  <a:srgbClr val="FFFF00"/>
                </a:solidFill>
              </a:rPr>
              <a:t>Infrastructure and Resources</a:t>
            </a:r>
            <a:endParaRPr lang="en-GB" sz="3200" dirty="0">
              <a:solidFill>
                <a:srgbClr val="FFFF00"/>
              </a:solidFill>
            </a:endParaRPr>
          </a:p>
          <a:p>
            <a:pPr lvl="1">
              <a:buFont typeface="Wingdings" panose="05000000000000000000" pitchFamily="2" charset="2"/>
              <a:buChar char="§"/>
            </a:pPr>
            <a:r>
              <a:rPr lang="en-GB" sz="3200" dirty="0"/>
              <a:t>Adequate facilities, technology, and learning materials.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GB" sz="3200" dirty="0"/>
              <a:t>Safe and conducive learning environments.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sz="3200" b="1" dirty="0">
                <a:solidFill>
                  <a:srgbClr val="FFFF00"/>
                </a:solidFill>
              </a:rPr>
              <a:t>Assessment and Feedback</a:t>
            </a:r>
            <a:endParaRPr lang="en-GB" sz="3200" dirty="0">
              <a:solidFill>
                <a:srgbClr val="FFFF00"/>
              </a:solidFill>
            </a:endParaRPr>
          </a:p>
          <a:p>
            <a:pPr lvl="1">
              <a:buFont typeface="Wingdings" panose="05000000000000000000" pitchFamily="2" charset="2"/>
              <a:buChar char="§"/>
            </a:pPr>
            <a:r>
              <a:rPr lang="en-GB" sz="3200" dirty="0"/>
              <a:t>Regular assessment of student learning and institutional performance.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GB" sz="3200" dirty="0"/>
              <a:t>Use of feedback to inform improvements.</a:t>
            </a:r>
          </a:p>
        </p:txBody>
      </p:sp>
    </p:spTree>
    <p:extLst>
      <p:ext uri="{BB962C8B-B14F-4D97-AF65-F5344CB8AC3E}">
        <p14:creationId xmlns:p14="http://schemas.microsoft.com/office/powerpoint/2010/main" val="166098060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276</TotalTime>
  <Words>606</Words>
  <Application>Microsoft Office PowerPoint</Application>
  <PresentationFormat>Widescreen</PresentationFormat>
  <Paragraphs>79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Arial</vt:lpstr>
      <vt:lpstr>Calibri</vt:lpstr>
      <vt:lpstr>Calibri Light</vt:lpstr>
      <vt:lpstr>Wingdings</vt:lpstr>
      <vt:lpstr>Office Theme</vt:lpstr>
      <vt:lpstr>QUALITY ASSUARANCE IN EDUCATION</vt:lpstr>
      <vt:lpstr>QUALITY ASSURANCE IN EDUCATION</vt:lpstr>
      <vt:lpstr>PowerPoint Presentation</vt:lpstr>
      <vt:lpstr>Key Concepts in Quality Assurance </vt:lpstr>
      <vt:lpstr> Principles of Effective Quality Assurance </vt:lpstr>
      <vt:lpstr>Quality Assurance Processes </vt:lpstr>
      <vt:lpstr>Quality Assurance Activities</vt:lpstr>
      <vt:lpstr> Challenges in Quality Assurance </vt:lpstr>
      <vt:lpstr>Examples </vt:lpstr>
      <vt:lpstr>PowerPoint Presentation</vt:lpstr>
      <vt:lpstr>Common Frameworks</vt:lpstr>
      <vt:lpstr>PowerPoint Presentation</vt:lpstr>
      <vt:lpstr>Conclusion </vt:lpstr>
      <vt:lpstr>PowerPoint Presentation</vt:lpstr>
    </vt:vector>
  </TitlesOfParts>
  <Company>HP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QUALITY ASSUARANCE IN EDUCATION</dc:title>
  <dc:creator>Microsoft account</dc:creator>
  <cp:lastModifiedBy>Microsoft account</cp:lastModifiedBy>
  <cp:revision>14</cp:revision>
  <dcterms:created xsi:type="dcterms:W3CDTF">2024-05-21T09:39:57Z</dcterms:created>
  <dcterms:modified xsi:type="dcterms:W3CDTF">2024-05-27T05:06:00Z</dcterms:modified>
</cp:coreProperties>
</file>